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mc:AlternateContent xmlns:mc="http://schemas.openxmlformats.org/markup-compatibility/2006">
    <mc:Choice Requires="x15">
      <x15ac:absPath xmlns:x15ac="http://schemas.microsoft.com/office/spreadsheetml/2010/11/ac" url="https://twcgov.sharepoint.com/sites/ccel/CCELWebSiteDocuments/"/>
    </mc:Choice>
  </mc:AlternateContent>
  <xr:revisionPtr revIDLastSave="0" documentId="8_{D44917E6-2586-4086-99B1-2A135B56D81E}" xr6:coauthVersionLast="47" xr6:coauthVersionMax="47" xr10:uidLastSave="{00000000-0000-0000-0000-000000000000}"/>
  <bookViews>
    <workbookView xWindow="-98" yWindow="-98" windowWidth="19396" windowHeight="11475" firstSheet="1" activeTab="1" xr2:uid="{24324C6F-717C-4F18-A888-9F692251F810}"/>
  </bookViews>
  <sheets>
    <sheet name="YTD by Category" sheetId="31" r:id="rId1"/>
    <sheet name="01  Panhandle" sheetId="2" r:id="rId2"/>
    <sheet name="02 South Plains" sheetId="3" r:id="rId3"/>
    <sheet name="03 North Texas" sheetId="4" r:id="rId4"/>
    <sheet name="04 North Central" sheetId="33" r:id="rId5"/>
    <sheet name="05 Tarrant" sheetId="6" r:id="rId6"/>
    <sheet name="06 Dallas" sheetId="7" r:id="rId7"/>
    <sheet name="07 Northeast" sheetId="8" r:id="rId8"/>
    <sheet name="08 East Texas" sheetId="9" r:id="rId9"/>
    <sheet name="09 West Central" sheetId="10" r:id="rId10"/>
    <sheet name="10 Borderplex" sheetId="11" r:id="rId11"/>
    <sheet name="11 Permian Basin" sheetId="12" r:id="rId12"/>
    <sheet name="12 Concho Valley" sheetId="13" r:id="rId13"/>
    <sheet name="13 Heart of Texas" sheetId="32" r:id="rId14"/>
    <sheet name="14 Capital Area" sheetId="14" r:id="rId15"/>
    <sheet name="15 Rural Capital" sheetId="15" r:id="rId16"/>
    <sheet name="16 Brazos Valley" sheetId="16" r:id="rId17"/>
    <sheet name="17 Deep East" sheetId="17" r:id="rId18"/>
    <sheet name="18 Southeast" sheetId="18" r:id="rId19"/>
    <sheet name="19 Golden Crescent" sheetId="19" r:id="rId20"/>
    <sheet name="20 Alamo" sheetId="20" r:id="rId21"/>
    <sheet name="21 South Texas" sheetId="21" r:id="rId22"/>
    <sheet name="22 Coastal Bend" sheetId="22" r:id="rId23"/>
    <sheet name="23 Lower Rio" sheetId="23" r:id="rId24"/>
    <sheet name="24 Cameron" sheetId="24" r:id="rId25"/>
    <sheet name="25 Texoma" sheetId="25" r:id="rId26"/>
    <sheet name="26 Central Texas" sheetId="26" r:id="rId27"/>
    <sheet name="27 Middle Rio" sheetId="27" r:id="rId28"/>
    <sheet name="28 Gulf Coast" sheetId="28"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s>
  <definedNames>
    <definedName name="Anticipated_Quarter_Start" comment="Enter the quarter the Board anticipates starting the activity." localSheetId="1">'01  Panhandle'!$E$8:$E$9</definedName>
    <definedName name="Anticipated_Quarter_Start" comment="Enter the quarter the Board anticipates starting the activity." localSheetId="2">'02 South Plains'!$E$8:$E$9</definedName>
    <definedName name="Anticipated_Quarter_Start" comment="Enter the quarter the Board anticipates starting the activity." localSheetId="3">'03 North Texas'!$E$8:$E$9</definedName>
    <definedName name="Anticipated_Quarter_Start" comment="Enter the quarter the Board anticipates starting the activity." localSheetId="4">'04 North Central'!$E$8:$E$9</definedName>
    <definedName name="Anticipated_Quarter_Start" comment="Enter the quarter the Board anticipates starting the activity." localSheetId="5">'05 Tarrant'!$E$8:$E$9</definedName>
    <definedName name="Anticipated_Quarter_Start" comment="Enter the quarter the Board anticipates starting the activity." localSheetId="6">'06 Dallas'!$E$8:$E$9</definedName>
    <definedName name="Anticipated_Quarter_Start" comment="Enter the quarter the Board anticipates starting the activity." localSheetId="7">'07 Northeast'!$E$8:$E$32</definedName>
    <definedName name="Anticipated_Quarter_Start" comment="Enter the quarter the Board anticipates starting the activity." localSheetId="8">'08 East Texas'!$E$8:$E$27</definedName>
    <definedName name="Anticipated_Quarter_Start" comment="Enter the quarter the Board anticipates starting the activity." localSheetId="9">'09 West Central'!$E$8:$E$8</definedName>
    <definedName name="Anticipated_Quarter_Start" comment="Enter the quarter the Board anticipates starting the activity." localSheetId="10">'10 Borderplex'!$E$8:$E$9</definedName>
    <definedName name="Anticipated_Quarter_Start" comment="Enter the quarter the Board anticipates starting the activity." localSheetId="11">'11 Permian Basin'!$E$8:$E$9</definedName>
    <definedName name="Anticipated_Quarter_Start" comment="Enter the quarter the Board anticipates starting the activity." localSheetId="12">'12 Concho Valley'!$E$8:$E$9</definedName>
    <definedName name="Anticipated_Quarter_Start" comment="Enter the quarter the Board anticipates starting the activity." localSheetId="13">'13 Heart of Texas'!$E$8:$E$9</definedName>
    <definedName name="Anticipated_Quarter_Start" comment="Enter the quarter the Board anticipates starting the activity." localSheetId="14">'14 Capital Area'!$E$8:$E$35</definedName>
    <definedName name="Anticipated_Quarter_Start" comment="Enter the quarter the Board anticipates starting the activity." localSheetId="15">'15 Rural Capital'!$E$8:$E$9</definedName>
    <definedName name="Anticipated_Quarter_Start" comment="Enter the quarter the Board anticipates starting the activity." localSheetId="16">'16 Brazos Valley'!$E$8:$E$27</definedName>
    <definedName name="Anticipated_Quarter_Start" comment="Enter the quarter the Board anticipates starting the activity." localSheetId="17">'17 Deep East'!$E$8:$E$9</definedName>
    <definedName name="Anticipated_Quarter_Start" comment="Enter the quarter the Board anticipates starting the activity." localSheetId="18">'18 Southeast'!$E$8:$E$9</definedName>
    <definedName name="Anticipated_Quarter_Start" comment="Enter the quarter the Board anticipates starting the activity." localSheetId="19">'19 Golden Crescent'!$E$8:$E$9</definedName>
    <definedName name="Anticipated_Quarter_Start" comment="Enter the quarter the Board anticipates starting the activity." localSheetId="20">'20 Alamo'!$E$8:$E$9</definedName>
    <definedName name="Anticipated_Quarter_Start" comment="Enter the quarter the Board anticipates starting the activity." localSheetId="21">'21 South Texas'!$E$8:$E$9</definedName>
    <definedName name="Anticipated_Quarter_Start" comment="Enter the quarter the Board anticipates starting the activity." localSheetId="22">'22 Coastal Bend'!$E$8:$E$9</definedName>
    <definedName name="Anticipated_Quarter_Start" comment="Enter the quarter the Board anticipates starting the activity." localSheetId="23">'23 Lower Rio'!$E$8:$E$9</definedName>
    <definedName name="Anticipated_Quarter_Start" comment="Enter the quarter the Board anticipates starting the activity." localSheetId="24">'24 Cameron'!$E$8:$E$9</definedName>
    <definedName name="Anticipated_Quarter_Start" comment="Enter the quarter the Board anticipates starting the activity." localSheetId="25">'25 Texoma'!$E$8:$E$10</definedName>
    <definedName name="Anticipated_Quarter_Start" comment="Enter the quarter the Board anticipates starting the activity." localSheetId="26">'26 Central Texas'!$E$8:$E$9</definedName>
    <definedName name="Anticipated_Quarter_Start" comment="Enter the quarter the Board anticipates starting the activity." localSheetId="27">'27 Middle Rio'!$E$8:$E$9</definedName>
    <definedName name="Anticipated_Quarter_Start" comment="Enter the quarter the Board anticipates starting the activity." localSheetId="28">'28 Gulf Coast'!$E$8:$E$9</definedName>
    <definedName name="Anticipated_Quarter_Start" comment="Enter the quarter the Board anticipates starting the activity." localSheetId="0">#REF!</definedName>
    <definedName name="Anticipated_Quarter_Start" comment="Enter the quarter the Board anticipates starting the activity.">#REF!</definedName>
    <definedName name="Evaluation_Assessment_Tools" localSheetId="1">'01  Panhandle'!$B$24:$H$27</definedName>
    <definedName name="Evaluation_Assessment_Tools" localSheetId="2">'02 South Plains'!$B$27:$H$29</definedName>
    <definedName name="Evaluation_Assessment_Tools" localSheetId="3">'03 North Texas'!#REF!</definedName>
    <definedName name="Evaluation_Assessment_Tools" localSheetId="4">'04 North Central'!$B$28:$H$30</definedName>
    <definedName name="Evaluation_Assessment_Tools" localSheetId="5">'05 Tarrant'!$B$24:$H$25</definedName>
    <definedName name="Evaluation_Assessment_Tools" localSheetId="6">'06 Dallas'!$B$27:$H$27</definedName>
    <definedName name="Evaluation_Assessment_Tools" localSheetId="7">'07 Northeast'!#REF!</definedName>
    <definedName name="Evaluation_Assessment_Tools" localSheetId="8">'08 East Texas'!#REF!</definedName>
    <definedName name="Evaluation_Assessment_Tools" localSheetId="9">'09 West Central'!#REF!</definedName>
    <definedName name="Evaluation_Assessment_Tools" localSheetId="10">'10 Borderplex'!$B$47:$H$49</definedName>
    <definedName name="Evaluation_Assessment_Tools" localSheetId="11">'11 Permian Basin'!$B$25:$H$29</definedName>
    <definedName name="Evaluation_Assessment_Tools" localSheetId="12">'12 Concho Valley'!#REF!</definedName>
    <definedName name="Evaluation_Assessment_Tools" localSheetId="13">'13 Heart of Texas'!$B$24:$H$26</definedName>
    <definedName name="Evaluation_Assessment_Tools" localSheetId="14">'14 Capital Area'!#REF!</definedName>
    <definedName name="Evaluation_Assessment_Tools" localSheetId="15">'15 Rural Capital'!$B$24:$H$25</definedName>
    <definedName name="Evaluation_Assessment_Tools" localSheetId="16">'16 Brazos Valley'!#REF!</definedName>
    <definedName name="Evaluation_Assessment_Tools" localSheetId="17">'17 Deep East'!$B$23:$H$25</definedName>
    <definedName name="Evaluation_Assessment_Tools" localSheetId="18">'18 Southeast'!$B$21:$H$21</definedName>
    <definedName name="Evaluation_Assessment_Tools" localSheetId="19">'19 Golden Crescent'!#REF!</definedName>
    <definedName name="Evaluation_Assessment_Tools" localSheetId="20">'20 Alamo'!$B$24:$H$26</definedName>
    <definedName name="Evaluation_Assessment_Tools" localSheetId="21">'21 South Texas'!#REF!</definedName>
    <definedName name="Evaluation_Assessment_Tools" localSheetId="22">'22 Coastal Bend'!#REF!</definedName>
    <definedName name="Evaluation_Assessment_Tools" localSheetId="23">'23 Lower Rio'!$B$26:$H$28</definedName>
    <definedName name="Evaluation_Assessment_Tools" localSheetId="24">'24 Cameron'!$B$24:$H$26</definedName>
    <definedName name="Evaluation_Assessment_Tools" localSheetId="25">'25 Texoma'!$B$26:$H$28</definedName>
    <definedName name="Evaluation_Assessment_Tools" localSheetId="26">'26 Central Texas'!#REF!</definedName>
    <definedName name="Evaluation_Assessment_Tools" localSheetId="27">'27 Middle Rio'!$B$27:$H$29</definedName>
    <definedName name="Evaluation_Assessment_Tools" localSheetId="28">'28 Gulf Coast'!$B$24:$H$26</definedName>
    <definedName name="Evaluation_Assessment_Tools" localSheetId="0">'[1]Quarterly Data'!#REF!</definedName>
    <definedName name="Evaluation_Assessment_Tools">#REF!</definedName>
    <definedName name="FromArray_1">_xlfn.ANCHORARRAY('[2]Q1 Narrative '!$A$5)</definedName>
    <definedName name="_xlnm.Print_Area" localSheetId="17">'17 Deep East'!$A$1:$H$43</definedName>
    <definedName name="_xlnm.Print_Titles" localSheetId="1">'01  Panhandle'!$1:$2</definedName>
    <definedName name="_xlnm.Print_Titles" localSheetId="2">'02 South Plains'!$1:$2</definedName>
    <definedName name="_xlnm.Print_Titles" localSheetId="3">'03 North Texas'!$1:$2</definedName>
    <definedName name="_xlnm.Print_Titles" localSheetId="4">'04 North Central'!$1:$2</definedName>
    <definedName name="_xlnm.Print_Titles" localSheetId="5">'05 Tarrant'!$1:$2</definedName>
    <definedName name="_xlnm.Print_Titles" localSheetId="6">'06 Dallas'!$1:$2</definedName>
    <definedName name="_xlnm.Print_Titles" localSheetId="7">'07 Northeast'!$1:$2</definedName>
    <definedName name="_xlnm.Print_Titles" localSheetId="8">'08 East Texas'!$1:$2</definedName>
    <definedName name="_xlnm.Print_Titles" localSheetId="9">'09 West Central'!$1:$2</definedName>
    <definedName name="_xlnm.Print_Titles" localSheetId="10">'10 Borderplex'!$1:$2</definedName>
    <definedName name="_xlnm.Print_Titles" localSheetId="11">'11 Permian Basin'!$1:$2</definedName>
    <definedName name="_xlnm.Print_Titles" localSheetId="12">'12 Concho Valley'!$1:$2</definedName>
    <definedName name="_xlnm.Print_Titles" localSheetId="13">'13 Heart of Texas'!$1:$2</definedName>
    <definedName name="_xlnm.Print_Titles" localSheetId="14">'14 Capital Area'!$1:$2</definedName>
    <definedName name="_xlnm.Print_Titles" localSheetId="15">'15 Rural Capital'!$1:$2</definedName>
    <definedName name="_xlnm.Print_Titles" localSheetId="16">'16 Brazos Valley'!$1:$2</definedName>
    <definedName name="_xlnm.Print_Titles" localSheetId="17">'17 Deep East'!$7:$7</definedName>
    <definedName name="_xlnm.Print_Titles" localSheetId="18">'18 Southeast'!$1:$2</definedName>
    <definedName name="_xlnm.Print_Titles" localSheetId="19">'19 Golden Crescent'!$1:$2</definedName>
    <definedName name="_xlnm.Print_Titles" localSheetId="20">'20 Alamo'!$1:$2</definedName>
    <definedName name="_xlnm.Print_Titles" localSheetId="21">'21 South Texas'!$1:$2</definedName>
    <definedName name="_xlnm.Print_Titles" localSheetId="22">'22 Coastal Bend'!$1:$2</definedName>
    <definedName name="_xlnm.Print_Titles" localSheetId="23">'23 Lower Rio'!$1:$2</definedName>
    <definedName name="_xlnm.Print_Titles" localSheetId="24">'24 Cameron'!$1:$2</definedName>
    <definedName name="_xlnm.Print_Titles" localSheetId="25">'25 Texoma'!$1:$2</definedName>
    <definedName name="_xlnm.Print_Titles" localSheetId="26">'26 Central Texas'!$1:$2</definedName>
    <definedName name="_xlnm.Print_Titles" localSheetId="27">'27 Middle Rio'!$1:$2</definedName>
    <definedName name="_xlnm.Print_Titles" localSheetId="28">'28 Gulf Coast'!$1:$2</definedName>
    <definedName name="Select_Evaluation_Assessment_Tools" localSheetId="1">'01  Panhandle'!$B$24:$B$27</definedName>
    <definedName name="Select_Evaluation_Assessment_Tools" localSheetId="2">'02 South Plains'!$B$27:$B$29</definedName>
    <definedName name="Select_Evaluation_Assessment_Tools" localSheetId="3">'03 North Texas'!#REF!</definedName>
    <definedName name="Select_Evaluation_Assessment_Tools" localSheetId="4">'04 North Central'!$B$28:$B$30</definedName>
    <definedName name="Select_Evaluation_Assessment_Tools" localSheetId="5">'05 Tarrant'!$B$24:$B$25</definedName>
    <definedName name="Select_Evaluation_Assessment_Tools" localSheetId="6">'06 Dallas'!$B$27:$B$27</definedName>
    <definedName name="Select_Evaluation_Assessment_Tools" localSheetId="7">'07 Northeast'!#REF!</definedName>
    <definedName name="Select_Evaluation_Assessment_Tools" localSheetId="8">'08 East Texas'!#REF!</definedName>
    <definedName name="Select_Evaluation_Assessment_Tools" localSheetId="9">'09 West Central'!#REF!</definedName>
    <definedName name="Select_Evaluation_Assessment_Tools" localSheetId="10">'10 Borderplex'!$B$47:$B$49</definedName>
    <definedName name="Select_Evaluation_Assessment_Tools" localSheetId="11">'11 Permian Basin'!$B$25:$B$29</definedName>
    <definedName name="Select_Evaluation_Assessment_Tools" localSheetId="12">'12 Concho Valley'!#REF!</definedName>
    <definedName name="Select_Evaluation_Assessment_Tools" localSheetId="13">'13 Heart of Texas'!$B$24:$B$26</definedName>
    <definedName name="Select_Evaluation_Assessment_Tools" localSheetId="14">'14 Capital Area'!#REF!</definedName>
    <definedName name="Select_Evaluation_Assessment_Tools" localSheetId="15">'15 Rural Capital'!$B$24:$B$25</definedName>
    <definedName name="Select_Evaluation_Assessment_Tools" localSheetId="16">'16 Brazos Valley'!#REF!</definedName>
    <definedName name="Select_Evaluation_Assessment_Tools" localSheetId="17">'17 Deep East'!$B$23:$B$25</definedName>
    <definedName name="Select_Evaluation_Assessment_Tools" localSheetId="18">'18 Southeast'!$B$21:$B$21</definedName>
    <definedName name="Select_Evaluation_Assessment_Tools" localSheetId="19">'19 Golden Crescent'!#REF!</definedName>
    <definedName name="Select_Evaluation_Assessment_Tools" localSheetId="20">'20 Alamo'!$B$24:$B$26</definedName>
    <definedName name="Select_Evaluation_Assessment_Tools" localSheetId="21">'21 South Texas'!#REF!</definedName>
    <definedName name="Select_Evaluation_Assessment_Tools" localSheetId="22">'22 Coastal Bend'!#REF!</definedName>
    <definedName name="Select_Evaluation_Assessment_Tools" localSheetId="23">'23 Lower Rio'!$B$26:$B$33</definedName>
    <definedName name="Select_Evaluation_Assessment_Tools" localSheetId="24">'24 Cameron'!$B$24:$B$26</definedName>
    <definedName name="Select_Evaluation_Assessment_Tools" localSheetId="25">'25 Texoma'!$B$26:$B$28</definedName>
    <definedName name="Select_Evaluation_Assessment_Tools" localSheetId="26">'26 Central Texas'!#REF!</definedName>
    <definedName name="Select_Evaluation_Assessment_Tools" localSheetId="27">'27 Middle Rio'!$B$27:$B$29</definedName>
    <definedName name="Select_Evaluation_Assessment_Tools" localSheetId="28">'28 Gulf Coast'!$B$24:$B$26</definedName>
    <definedName name="Select_Evaluation_Assessment_Tools" localSheetId="0">'[1]Quarterly Data'!#REF!</definedName>
    <definedName name="Select_Evaluation_Assessment_Tools">#REF!</definedName>
    <definedName name="Select_tool" localSheetId="1">'01  Panhandle'!$B$24:$B$27</definedName>
    <definedName name="Select_tool" localSheetId="2">'02 South Plains'!$B$27:$B$29</definedName>
    <definedName name="Select_tool" localSheetId="3">'03 North Texas'!#REF!</definedName>
    <definedName name="Select_tool" localSheetId="4">'04 North Central'!$B$28:$B$30</definedName>
    <definedName name="Select_tool" localSheetId="5">'05 Tarrant'!$B$24:$B$25</definedName>
    <definedName name="Select_tool" localSheetId="6">'06 Dallas'!$B$27:$B$27</definedName>
    <definedName name="Select_tool" localSheetId="7">'07 Northeast'!#REF!</definedName>
    <definedName name="Select_tool" localSheetId="8">'08 East Texas'!#REF!</definedName>
    <definedName name="Select_tool" localSheetId="9">'09 West Central'!#REF!</definedName>
    <definedName name="Select_tool" localSheetId="10">'10 Borderplex'!$B$47:$B$49</definedName>
    <definedName name="Select_tool" localSheetId="11">'11 Permian Basin'!$B$25:$B$29</definedName>
    <definedName name="Select_tool" localSheetId="12">'12 Concho Valley'!#REF!</definedName>
    <definedName name="Select_tool" localSheetId="13">'13 Heart of Texas'!$B$24:$B$26</definedName>
    <definedName name="Select_tool" localSheetId="14">'14 Capital Area'!#REF!</definedName>
    <definedName name="Select_tool" localSheetId="15">'15 Rural Capital'!$B$24:$B$25</definedName>
    <definedName name="Select_tool" localSheetId="16">'16 Brazos Valley'!#REF!</definedName>
    <definedName name="Select_tool" localSheetId="17">'17 Deep East'!$B$23:$B$25</definedName>
    <definedName name="Select_tool" localSheetId="18">'18 Southeast'!$B$21:$B$21</definedName>
    <definedName name="Select_tool" localSheetId="19">'19 Golden Crescent'!#REF!</definedName>
    <definedName name="Select_tool" localSheetId="20">'20 Alamo'!$B$24:$B$26</definedName>
    <definedName name="Select_tool" localSheetId="21">'21 South Texas'!#REF!</definedName>
    <definedName name="Select_tool" localSheetId="22">'22 Coastal Bend'!#REF!</definedName>
    <definedName name="Select_tool" localSheetId="23">'23 Lower Rio'!$B$26:$B$33</definedName>
    <definedName name="Select_tool" localSheetId="24">'24 Cameron'!$B$24:$B$26</definedName>
    <definedName name="Select_tool" localSheetId="25">'25 Texoma'!$B$26:$B$28</definedName>
    <definedName name="Select_tool" localSheetId="26">'26 Central Texas'!#REF!</definedName>
    <definedName name="Select_tool" localSheetId="27">'27 Middle Rio'!$B$27:$B$29</definedName>
    <definedName name="Select_tool" localSheetId="28">'28 Gulf Coast'!$B$24:$B$26</definedName>
    <definedName name="Select_tool" localSheetId="0">'[1]Quarterly Data'!#REF!</definedName>
    <definedName name="Select_tool">#REF!</definedName>
    <definedName name="TitleEvalExp..F51" localSheetId="1">'[3]Quarterly Data'!#REF!</definedName>
    <definedName name="TitleEvalExp..F51" localSheetId="2">'[3]Quarterly Data'!#REF!</definedName>
    <definedName name="TitleEvalExp..F51" localSheetId="3">'[3]Quarterly Data'!#REF!</definedName>
    <definedName name="TitleEvalExp..F51" localSheetId="4">'[3]Quarterly Data'!#REF!</definedName>
    <definedName name="TitleEvalExp..F51" localSheetId="5">'[3]Quarterly Data'!#REF!</definedName>
    <definedName name="TitleEvalExp..F51" localSheetId="6">'[3]Quarterly Data'!#REF!</definedName>
    <definedName name="TitleEvalExp..F51" localSheetId="7">'[3]Quarterly Data'!#REF!</definedName>
    <definedName name="TitleEvalExp..F51" localSheetId="8">'[3]Quarterly Data'!#REF!</definedName>
    <definedName name="TitleEvalExp..F51" localSheetId="9">'[3]Quarterly Data'!#REF!</definedName>
    <definedName name="TitleEvalExp..F51" localSheetId="10">'[3]Quarterly Data'!#REF!</definedName>
    <definedName name="TitleEvalExp..F51" localSheetId="11">'[3]Quarterly Data'!#REF!</definedName>
    <definedName name="TitleEvalExp..F51" localSheetId="12">'[3]Quarterly Data'!#REF!</definedName>
    <definedName name="TitleEvalExp..F51" localSheetId="13">'[3]Quarterly Data'!#REF!</definedName>
    <definedName name="TitleEvalExp..F51" localSheetId="14">'[3]Quarterly Data'!#REF!</definedName>
    <definedName name="TitleEvalExp..F51" localSheetId="15">'[3]Quarterly Data'!#REF!</definedName>
    <definedName name="TitleEvalExp..F51" localSheetId="16">'[3]Quarterly Data'!#REF!</definedName>
    <definedName name="TitleEvalExp..F51" localSheetId="17">#REF!</definedName>
    <definedName name="TitleEvalExp..F51" localSheetId="18">'[3]Quarterly Data'!#REF!</definedName>
    <definedName name="TitleEvalExp..F51" localSheetId="19">'[3]Quarterly Data'!#REF!</definedName>
    <definedName name="TitleEvalExp..F51" localSheetId="20">'[3]Quarterly Data'!#REF!</definedName>
    <definedName name="TitleEvalExp..F51" localSheetId="21">'[3]Quarterly Data'!#REF!</definedName>
    <definedName name="TitleEvalExp..F51" localSheetId="22">'[3]Quarterly Data'!#REF!</definedName>
    <definedName name="TitleEvalExp..F51" localSheetId="23">'[3]Quarterly Data'!#REF!</definedName>
    <definedName name="TitleEvalExp..F51" localSheetId="24">'[3]Quarterly Data'!#REF!</definedName>
    <definedName name="TitleEvalExp..F51" localSheetId="25">'[3]Quarterly Data'!#REF!</definedName>
    <definedName name="TitleEvalExp..F51" localSheetId="26">'[3]Quarterly Data'!#REF!</definedName>
    <definedName name="TitleEvalExp..F51" localSheetId="27">'[3]Quarterly Data'!#REF!</definedName>
    <definedName name="TitleEvalExp..F51" localSheetId="28">#REF!</definedName>
    <definedName name="TitleEvalExp..F51" localSheetId="0">'[1]Quarterly Data'!#REF!</definedName>
    <definedName name="TitleEvalExp..F51">#REF!</definedName>
    <definedName name="TitleEvalTools..M51" localSheetId="2">#REF!</definedName>
    <definedName name="TitleEvalTools..M51" localSheetId="3">#REF!</definedName>
    <definedName name="TitleEvalTools..M51" localSheetId="5">#REF!</definedName>
    <definedName name="TitleEvalTools..M51" localSheetId="6">#REF!</definedName>
    <definedName name="TitleEvalTools..M51" localSheetId="7">#REF!</definedName>
    <definedName name="TitleEvalTools..M51" localSheetId="8">#REF!</definedName>
    <definedName name="TitleEvalTools..M51" localSheetId="9">#REF!</definedName>
    <definedName name="TitleEvalTools..M51" localSheetId="10">#REF!</definedName>
    <definedName name="TitleEvalTools..M51" localSheetId="11">#REF!</definedName>
    <definedName name="TitleEvalTools..M51" localSheetId="12">#REF!</definedName>
    <definedName name="TitleEvalTools..M51" localSheetId="14">#REF!</definedName>
    <definedName name="TitleEvalTools..M51" localSheetId="15">#REF!</definedName>
    <definedName name="TitleEvalTools..M51" localSheetId="16">#REF!</definedName>
    <definedName name="TitleEvalTools..M51" localSheetId="17">#REF!</definedName>
    <definedName name="TitleEvalTools..M51" localSheetId="18">#REF!</definedName>
    <definedName name="TitleEvalTools..M51" localSheetId="19">#REF!</definedName>
    <definedName name="TitleEvalTools..M51" localSheetId="20">#REF!</definedName>
    <definedName name="TitleEvalTools..M51" localSheetId="21">#REF!</definedName>
    <definedName name="TitleEvalTools..M51" localSheetId="22">#REF!</definedName>
    <definedName name="TitleEvalTools..M51" localSheetId="23">#REF!</definedName>
    <definedName name="TitleEvalTools..M51" localSheetId="24">#REF!</definedName>
    <definedName name="TitleEvalTools..M51" localSheetId="25">#REF!</definedName>
    <definedName name="TitleEvalTools..M51" localSheetId="26">#REF!</definedName>
    <definedName name="TitleEvalTools..M51" localSheetId="27">#REF!</definedName>
    <definedName name="TitleEvalTools..M51" localSheetId="28">#REF!</definedName>
    <definedName name="TitleEvalTools..M51">#REF!</definedName>
    <definedName name="TitleOtherExp..F67" localSheetId="1">'[3]Quarterly Data'!#REF!</definedName>
    <definedName name="TitleOtherExp..F67" localSheetId="2">'[3]Quarterly Data'!#REF!</definedName>
    <definedName name="TitleOtherExp..F67" localSheetId="3">'[3]Quarterly Data'!#REF!</definedName>
    <definedName name="TitleOtherExp..F67" localSheetId="4">'[3]Quarterly Data'!#REF!</definedName>
    <definedName name="TitleOtherExp..F67" localSheetId="5">'[3]Quarterly Data'!#REF!</definedName>
    <definedName name="TitleOtherExp..F67" localSheetId="6">'[3]Quarterly Data'!#REF!</definedName>
    <definedName name="TitleOtherExp..F67" localSheetId="7">'[3]Quarterly Data'!#REF!</definedName>
    <definedName name="TitleOtherExp..F67" localSheetId="8">'[3]Quarterly Data'!#REF!</definedName>
    <definedName name="TitleOtherExp..F67" localSheetId="9">'[3]Quarterly Data'!#REF!</definedName>
    <definedName name="TitleOtherExp..F67" localSheetId="10">'[3]Quarterly Data'!#REF!</definedName>
    <definedName name="TitleOtherExp..F67" localSheetId="11">'[3]Quarterly Data'!#REF!</definedName>
    <definedName name="TitleOtherExp..F67" localSheetId="12">'[3]Quarterly Data'!#REF!</definedName>
    <definedName name="TitleOtherExp..F67" localSheetId="13">'[3]Quarterly Data'!#REF!</definedName>
    <definedName name="TitleOtherExp..F67" localSheetId="14">'[3]Quarterly Data'!#REF!</definedName>
    <definedName name="TitleOtherExp..F67" localSheetId="15">'[3]Quarterly Data'!#REF!</definedName>
    <definedName name="TitleOtherExp..F67" localSheetId="16">'[3]Quarterly Data'!#REF!</definedName>
    <definedName name="TitleOtherExp..F67" localSheetId="17">#REF!</definedName>
    <definedName name="TitleOtherExp..F67" localSheetId="18">'[3]Quarterly Data'!#REF!</definedName>
    <definedName name="TitleOtherExp..F67" localSheetId="19">'[3]Quarterly Data'!#REF!</definedName>
    <definedName name="TitleOtherExp..F67" localSheetId="20">'[3]Quarterly Data'!#REF!</definedName>
    <definedName name="TitleOtherExp..F67" localSheetId="21">'[3]Quarterly Data'!#REF!</definedName>
    <definedName name="TitleOtherExp..F67" localSheetId="22">'[3]Quarterly Data'!#REF!</definedName>
    <definedName name="TitleOtherExp..F67" localSheetId="23">'[3]Quarterly Data'!#REF!</definedName>
    <definedName name="TitleOtherExp..F67" localSheetId="24">'[3]Quarterly Data'!#REF!</definedName>
    <definedName name="TitleOtherExp..F67" localSheetId="25">'[3]Quarterly Data'!#REF!</definedName>
    <definedName name="TitleOtherExp..F67" localSheetId="26">'[3]Quarterly Data'!#REF!</definedName>
    <definedName name="TitleOtherExp..F67" localSheetId="27">'[3]Quarterly Data'!#REF!</definedName>
    <definedName name="TitleOtherExp..F67" localSheetId="28">#REF!</definedName>
    <definedName name="TitleOtherExp..F67" localSheetId="0">'[1]Quarterly Data'!#REF!</definedName>
    <definedName name="TitleOtherExp..F67">#REF!</definedName>
    <definedName name="TitleOtherProv..M65" localSheetId="2">#REF!</definedName>
    <definedName name="TitleOtherProv..M65" localSheetId="3">#REF!</definedName>
    <definedName name="TitleOtherProv..M65" localSheetId="5">#REF!</definedName>
    <definedName name="TitleOtherProv..M65" localSheetId="6">#REF!</definedName>
    <definedName name="TitleOtherProv..M65" localSheetId="7">#REF!</definedName>
    <definedName name="TitleOtherProv..M65" localSheetId="8">#REF!</definedName>
    <definedName name="TitleOtherProv..M65" localSheetId="9">#REF!</definedName>
    <definedName name="TitleOtherProv..M65" localSheetId="10">#REF!</definedName>
    <definedName name="TitleOtherProv..M65" localSheetId="11">#REF!</definedName>
    <definedName name="TitleOtherProv..M65" localSheetId="12">#REF!</definedName>
    <definedName name="TitleOtherProv..M65" localSheetId="14">#REF!</definedName>
    <definedName name="TitleOtherProv..M65" localSheetId="15">#REF!</definedName>
    <definedName name="TitleOtherProv..M65" localSheetId="16">#REF!</definedName>
    <definedName name="TitleOtherProv..M65" localSheetId="17">#REF!</definedName>
    <definedName name="TitleOtherProv..M65" localSheetId="18">#REF!</definedName>
    <definedName name="TitleOtherProv..M65" localSheetId="19">#REF!</definedName>
    <definedName name="TitleOtherProv..M65" localSheetId="20">#REF!</definedName>
    <definedName name="TitleOtherProv..M65" localSheetId="21">#REF!</definedName>
    <definedName name="TitleOtherProv..M65" localSheetId="22">#REF!</definedName>
    <definedName name="TitleOtherProv..M65" localSheetId="23">#REF!</definedName>
    <definedName name="TitleOtherProv..M65" localSheetId="24">#REF!</definedName>
    <definedName name="TitleOtherProv..M65" localSheetId="25">#REF!</definedName>
    <definedName name="TitleOtherProv..M65" localSheetId="26">#REF!</definedName>
    <definedName name="TitleOtherProv..M65" localSheetId="27">#REF!</definedName>
    <definedName name="TitleOtherProv..M65" localSheetId="28">#REF!</definedName>
    <definedName name="TitleOtherProv..M65">#REF!</definedName>
    <definedName name="TitlePDExp..F18" localSheetId="1">'[3]Quarterly Data'!#REF!</definedName>
    <definedName name="TitlePDExp..F18" localSheetId="2">'[3]Quarterly Data'!#REF!</definedName>
    <definedName name="TitlePDExp..F18" localSheetId="3">'[3]Quarterly Data'!#REF!</definedName>
    <definedName name="TitlePDExp..F18" localSheetId="4">'[3]Quarterly Data'!#REF!</definedName>
    <definedName name="TitlePDExp..F18" localSheetId="5">'[3]Quarterly Data'!#REF!</definedName>
    <definedName name="TitlePDExp..F18" localSheetId="6">'[3]Quarterly Data'!#REF!</definedName>
    <definedName name="TitlePDExp..F18" localSheetId="7">'[3]Quarterly Data'!#REF!</definedName>
    <definedName name="TitlePDExp..F18" localSheetId="8">'[3]Quarterly Data'!#REF!</definedName>
    <definedName name="TitlePDExp..F18" localSheetId="9">'[3]Quarterly Data'!#REF!</definedName>
    <definedName name="TitlePDExp..F18" localSheetId="10">'[3]Quarterly Data'!#REF!</definedName>
    <definedName name="TitlePDExp..F18" localSheetId="11">'[3]Quarterly Data'!#REF!</definedName>
    <definedName name="TitlePDExp..F18" localSheetId="12">'[3]Quarterly Data'!#REF!</definedName>
    <definedName name="TitlePDExp..F18" localSheetId="13">'[3]Quarterly Data'!#REF!</definedName>
    <definedName name="TitlePDExp..F18" localSheetId="14">'[3]Quarterly Data'!#REF!</definedName>
    <definedName name="TitlePDExp..F18" localSheetId="15">'[3]Quarterly Data'!#REF!</definedName>
    <definedName name="TitlePDExp..F18" localSheetId="16">'[3]Quarterly Data'!#REF!</definedName>
    <definedName name="TitlePDExp..F18" localSheetId="17">#REF!</definedName>
    <definedName name="TitlePDExp..F18" localSheetId="18">'[3]Quarterly Data'!#REF!</definedName>
    <definedName name="TitlePDExp..F18" localSheetId="19">'[3]Quarterly Data'!#REF!</definedName>
    <definedName name="TitlePDExp..F18" localSheetId="20">'[3]Quarterly Data'!#REF!</definedName>
    <definedName name="TitlePDExp..F18" localSheetId="21">'[3]Quarterly Data'!#REF!</definedName>
    <definedName name="TitlePDExp..F18" localSheetId="22">'[3]Quarterly Data'!#REF!</definedName>
    <definedName name="TitlePDExp..F18" localSheetId="23">'[3]Quarterly Data'!#REF!</definedName>
    <definedName name="TitlePDExp..F18" localSheetId="24">'[3]Quarterly Data'!#REF!</definedName>
    <definedName name="TitlePDExp..F18" localSheetId="25">'[3]Quarterly Data'!#REF!</definedName>
    <definedName name="TitlePDExp..F18" localSheetId="26">'[3]Quarterly Data'!#REF!</definedName>
    <definedName name="TitlePDExp..F18" localSheetId="27">'[3]Quarterly Data'!#REF!</definedName>
    <definedName name="TitlePDExp..F18" localSheetId="28">#REF!</definedName>
    <definedName name="TitlePDExp..F18" localSheetId="0">'[1]Quarterly Data'!#REF!</definedName>
    <definedName name="TitlePDExp..F18">#REF!</definedName>
    <definedName name="TitlePDFin..M18" localSheetId="2">#REF!</definedName>
    <definedName name="TitlePDFin..M18" localSheetId="3">#REF!</definedName>
    <definedName name="TitlePDFin..M18" localSheetId="5">#REF!</definedName>
    <definedName name="TitlePDFin..M18" localSheetId="6">#REF!</definedName>
    <definedName name="TitlePDFin..M18" localSheetId="7">#REF!</definedName>
    <definedName name="TitlePDFin..M18" localSheetId="8">#REF!</definedName>
    <definedName name="TitlePDFin..M18" localSheetId="9">#REF!</definedName>
    <definedName name="TitlePDFin..M18" localSheetId="10">#REF!</definedName>
    <definedName name="TitlePDFin..M18" localSheetId="11">#REF!</definedName>
    <definedName name="TitlePDFin..M18" localSheetId="12">#REF!</definedName>
    <definedName name="TitlePDFin..M18" localSheetId="14">#REF!</definedName>
    <definedName name="TitlePDFin..M18" localSheetId="15">#REF!</definedName>
    <definedName name="TitlePDFin..M18" localSheetId="16">#REF!</definedName>
    <definedName name="TitlePDFin..M18" localSheetId="17">#REF!</definedName>
    <definedName name="TitlePDFin..M18" localSheetId="18">#REF!</definedName>
    <definedName name="TitlePDFin..M18" localSheetId="19">#REF!</definedName>
    <definedName name="TitlePDFin..M18" localSheetId="20">#REF!</definedName>
    <definedName name="TitlePDFin..M18" localSheetId="21">#REF!</definedName>
    <definedName name="TitlePDFin..M18" localSheetId="22">#REF!</definedName>
    <definedName name="TitlePDFin..M18" localSheetId="23">#REF!</definedName>
    <definedName name="TitlePDFin..M18" localSheetId="24">#REF!</definedName>
    <definedName name="TitlePDFin..M18" localSheetId="25">#REF!</definedName>
    <definedName name="TitlePDFin..M18" localSheetId="26">#REF!</definedName>
    <definedName name="TitlePDFin..M18" localSheetId="27">#REF!</definedName>
    <definedName name="TitlePDFin..M18" localSheetId="28">#REF!</definedName>
    <definedName name="TitlePDFin..M18">#REF!</definedName>
    <definedName name="TitlePDTrained..M26" localSheetId="2">#REF!</definedName>
    <definedName name="TitlePDTrained..M26" localSheetId="3">#REF!</definedName>
    <definedName name="TitlePDTrained..M26" localSheetId="5">#REF!</definedName>
    <definedName name="TitlePDTrained..M26" localSheetId="6">#REF!</definedName>
    <definedName name="TitlePDTrained..M26" localSheetId="7">#REF!</definedName>
    <definedName name="TitlePDTrained..M26" localSheetId="8">#REF!</definedName>
    <definedName name="TitlePDTrained..M26" localSheetId="9">#REF!</definedName>
    <definedName name="TitlePDTrained..M26" localSheetId="10">#REF!</definedName>
    <definedName name="TitlePDTrained..M26" localSheetId="11">#REF!</definedName>
    <definedName name="TitlePDTrained..M26" localSheetId="12">#REF!</definedName>
    <definedName name="TitlePDTrained..M26" localSheetId="14">#REF!</definedName>
    <definedName name="TitlePDTrained..M26" localSheetId="15">#REF!</definedName>
    <definedName name="TitlePDTrained..M26" localSheetId="16">#REF!</definedName>
    <definedName name="TitlePDTrained..M26" localSheetId="17">#REF!</definedName>
    <definedName name="TitlePDTrained..M26" localSheetId="18">#REF!</definedName>
    <definedName name="TitlePDTrained..M26" localSheetId="19">#REF!</definedName>
    <definedName name="TitlePDTrained..M26" localSheetId="20">#REF!</definedName>
    <definedName name="TitlePDTrained..M26" localSheetId="21">#REF!</definedName>
    <definedName name="TitlePDTrained..M26" localSheetId="22">#REF!</definedName>
    <definedName name="TitlePDTrained..M26" localSheetId="23">#REF!</definedName>
    <definedName name="TitlePDTrained..M26" localSheetId="24">#REF!</definedName>
    <definedName name="TitlePDTrained..M26" localSheetId="25">#REF!</definedName>
    <definedName name="TitlePDTrained..M26" localSheetId="26">#REF!</definedName>
    <definedName name="TitlePDTrained..M26" localSheetId="27">#REF!</definedName>
    <definedName name="TitlePDTrained..M26" localSheetId="28">#REF!</definedName>
    <definedName name="TitlePDTrained..M26">#REF!</definedName>
    <definedName name="TitleQ1..E11">#REF!</definedName>
    <definedName name="TitleQ2..E21">#REF!</definedName>
    <definedName name="TitleQ2..E31">#REF!</definedName>
    <definedName name="TitleQ4..E41">#REF!</definedName>
    <definedName name="TitleQExpansion..M8" localSheetId="2">#REF!</definedName>
    <definedName name="TitleQExpansion..M8" localSheetId="3">#REF!</definedName>
    <definedName name="TitleQExpansion..M8" localSheetId="5">#REF!</definedName>
    <definedName name="TitleQExpansion..M8" localSheetId="6">#REF!</definedName>
    <definedName name="TitleQExpansion..M8" localSheetId="7">#REF!</definedName>
    <definedName name="TitleQExpansion..M8" localSheetId="8">#REF!</definedName>
    <definedName name="TitleQExpansion..M8" localSheetId="9">#REF!</definedName>
    <definedName name="TitleQExpansion..M8" localSheetId="10">#REF!</definedName>
    <definedName name="TitleQExpansion..M8" localSheetId="11">#REF!</definedName>
    <definedName name="TitleQExpansion..M8" localSheetId="12">#REF!</definedName>
    <definedName name="TitleQExpansion..M8" localSheetId="14">#REF!</definedName>
    <definedName name="TitleQExpansion..M8" localSheetId="15">#REF!</definedName>
    <definedName name="TitleQExpansion..M8" localSheetId="16">#REF!</definedName>
    <definedName name="TitleQExpansion..M8" localSheetId="17">#REF!</definedName>
    <definedName name="TitleQExpansion..M8" localSheetId="18">#REF!</definedName>
    <definedName name="TitleQExpansion..M8" localSheetId="19">#REF!</definedName>
    <definedName name="TitleQExpansion..M8" localSheetId="20">#REF!</definedName>
    <definedName name="TitleQExpansion..M8" localSheetId="21">#REF!</definedName>
    <definedName name="TitleQExpansion..M8" localSheetId="22">#REF!</definedName>
    <definedName name="TitleQExpansion..M8" localSheetId="23">#REF!</definedName>
    <definedName name="TitleQExpansion..M8" localSheetId="24">#REF!</definedName>
    <definedName name="TitleQExpansion..M8" localSheetId="25">#REF!</definedName>
    <definedName name="TitleQExpansion..M8" localSheetId="26">#REF!</definedName>
    <definedName name="TitleQExpansion..M8" localSheetId="27">#REF!</definedName>
    <definedName name="TitleQExpansion..M8" localSheetId="28">#REF!</definedName>
    <definedName name="TitleQExpansion..M8">#REF!</definedName>
    <definedName name="TitleQInf..F10" localSheetId="1">'[3]Quarterly Data'!#REF!</definedName>
    <definedName name="TitleQInf..F10" localSheetId="2">'[3]Quarterly Data'!#REF!</definedName>
    <definedName name="TitleQInf..F10" localSheetId="3">'[3]Quarterly Data'!#REF!</definedName>
    <definedName name="TitleQInf..F10" localSheetId="4">'[3]Quarterly Data'!#REF!</definedName>
    <definedName name="TitleQInf..F10" localSheetId="5">'[3]Quarterly Data'!#REF!</definedName>
    <definedName name="TitleQInf..F10" localSheetId="6">'[3]Quarterly Data'!#REF!</definedName>
    <definedName name="TitleQInf..F10" localSheetId="7">'[3]Quarterly Data'!#REF!</definedName>
    <definedName name="TitleQInf..F10" localSheetId="8">'[3]Quarterly Data'!#REF!</definedName>
    <definedName name="TitleQInf..F10" localSheetId="9">'[3]Quarterly Data'!#REF!</definedName>
    <definedName name="TitleQInf..F10" localSheetId="10">'[3]Quarterly Data'!#REF!</definedName>
    <definedName name="TitleQInf..F10" localSheetId="11">'[3]Quarterly Data'!#REF!</definedName>
    <definedName name="TitleQInf..F10" localSheetId="12">'[3]Quarterly Data'!#REF!</definedName>
    <definedName name="TitleQInf..F10" localSheetId="13">'[3]Quarterly Data'!#REF!</definedName>
    <definedName name="TitleQInf..F10" localSheetId="14">'[3]Quarterly Data'!#REF!</definedName>
    <definedName name="TitleQInf..F10" localSheetId="15">'[3]Quarterly Data'!#REF!</definedName>
    <definedName name="TitleQInf..F10" localSheetId="16">'[3]Quarterly Data'!#REF!</definedName>
    <definedName name="TitleQInf..F10" localSheetId="17">#REF!</definedName>
    <definedName name="TitleQInf..F10" localSheetId="18">'[3]Quarterly Data'!#REF!</definedName>
    <definedName name="TitleQInf..F10" localSheetId="19">'[3]Quarterly Data'!#REF!</definedName>
    <definedName name="TitleQInf..F10" localSheetId="20">'[3]Quarterly Data'!#REF!</definedName>
    <definedName name="TitleQInf..F10" localSheetId="21">'[3]Quarterly Data'!#REF!</definedName>
    <definedName name="TitleQInf..F10" localSheetId="22">'[3]Quarterly Data'!#REF!</definedName>
    <definedName name="TitleQInf..F10" localSheetId="23">'[3]Quarterly Data'!#REF!</definedName>
    <definedName name="TitleQInf..F10" localSheetId="24">'[3]Quarterly Data'!#REF!</definedName>
    <definedName name="TitleQInf..F10" localSheetId="25">'[3]Quarterly Data'!#REF!</definedName>
    <definedName name="TitleQInf..F10" localSheetId="26">'[3]Quarterly Data'!#REF!</definedName>
    <definedName name="TitleQInf..F10" localSheetId="27">'[3]Quarterly Data'!#REF!</definedName>
    <definedName name="TitleQInf..F10" localSheetId="28">#REF!</definedName>
    <definedName name="TitleQInf..F10" localSheetId="0">'[1]Quarterly Data'!#REF!</definedName>
    <definedName name="TitleQInf..F10">#REF!</definedName>
    <definedName name="TitleRisingExp..F35" localSheetId="1">'[3]Quarterly Data'!#REF!</definedName>
    <definedName name="TitleRisingExp..F35" localSheetId="2">'[3]Quarterly Data'!#REF!</definedName>
    <definedName name="TitleRisingExp..F35" localSheetId="3">'[3]Quarterly Data'!#REF!</definedName>
    <definedName name="TitleRisingExp..F35" localSheetId="4">'[3]Quarterly Data'!#REF!</definedName>
    <definedName name="TitleRisingExp..F35" localSheetId="5">'[3]Quarterly Data'!#REF!</definedName>
    <definedName name="TitleRisingExp..F35" localSheetId="6">'[3]Quarterly Data'!#REF!</definedName>
    <definedName name="TitleRisingExp..F35" localSheetId="7">'[3]Quarterly Data'!#REF!</definedName>
    <definedName name="TitleRisingExp..F35" localSheetId="8">'[3]Quarterly Data'!#REF!</definedName>
    <definedName name="TitleRisingExp..F35" localSheetId="9">'[3]Quarterly Data'!#REF!</definedName>
    <definedName name="TitleRisingExp..F35" localSheetId="10">'[3]Quarterly Data'!#REF!</definedName>
    <definedName name="TitleRisingExp..F35" localSheetId="11">'[3]Quarterly Data'!#REF!</definedName>
    <definedName name="TitleRisingExp..F35" localSheetId="12">'[3]Quarterly Data'!#REF!</definedName>
    <definedName name="TitleRisingExp..F35" localSheetId="13">'[3]Quarterly Data'!#REF!</definedName>
    <definedName name="TitleRisingExp..F35" localSheetId="14">'[3]Quarterly Data'!#REF!</definedName>
    <definedName name="TitleRisingExp..F35" localSheetId="15">'[3]Quarterly Data'!#REF!</definedName>
    <definedName name="TitleRisingExp..F35" localSheetId="16">'[3]Quarterly Data'!#REF!</definedName>
    <definedName name="TitleRisingExp..F35" localSheetId="17">#REF!</definedName>
    <definedName name="TitleRisingExp..F35" localSheetId="18">'[3]Quarterly Data'!#REF!</definedName>
    <definedName name="TitleRisingExp..F35" localSheetId="19">'[3]Quarterly Data'!#REF!</definedName>
    <definedName name="TitleRisingExp..F35" localSheetId="20">'[3]Quarterly Data'!#REF!</definedName>
    <definedName name="TitleRisingExp..F35" localSheetId="21">'[3]Quarterly Data'!#REF!</definedName>
    <definedName name="TitleRisingExp..F35" localSheetId="22">'[3]Quarterly Data'!#REF!</definedName>
    <definedName name="TitleRisingExp..F35" localSheetId="23">'[3]Quarterly Data'!#REF!</definedName>
    <definedName name="TitleRisingExp..F35" localSheetId="24">'[3]Quarterly Data'!#REF!</definedName>
    <definedName name="TitleRisingExp..F35" localSheetId="25">'[3]Quarterly Data'!#REF!</definedName>
    <definedName name="TitleRisingExp..F35" localSheetId="26">'[3]Quarterly Data'!#REF!</definedName>
    <definedName name="TitleRisingExp..F35" localSheetId="27">'[3]Quarterly Data'!#REF!</definedName>
    <definedName name="TitleRisingExp..F35" localSheetId="28">#REF!</definedName>
    <definedName name="TitleRisingExp..F35" localSheetId="0">'[1]Quarterly Data'!#REF!</definedName>
    <definedName name="TitleRisingExp..F35">#REF!</definedName>
    <definedName name="TitleRisingStaff..M35" localSheetId="2">#REF!</definedName>
    <definedName name="TitleRisingStaff..M35" localSheetId="3">#REF!</definedName>
    <definedName name="TitleRisingStaff..M35" localSheetId="5">#REF!</definedName>
    <definedName name="TitleRisingStaff..M35" localSheetId="6">#REF!</definedName>
    <definedName name="TitleRisingStaff..M35" localSheetId="7">#REF!</definedName>
    <definedName name="TitleRisingStaff..M35" localSheetId="8">#REF!</definedName>
    <definedName name="TitleRisingStaff..M35" localSheetId="9">#REF!</definedName>
    <definedName name="TitleRisingStaff..M35" localSheetId="10">#REF!</definedName>
    <definedName name="TitleRisingStaff..M35" localSheetId="11">#REF!</definedName>
    <definedName name="TitleRisingStaff..M35" localSheetId="12">#REF!</definedName>
    <definedName name="TitleRisingStaff..M35" localSheetId="14">#REF!</definedName>
    <definedName name="TitleRisingStaff..M35" localSheetId="15">#REF!</definedName>
    <definedName name="TitleRisingStaff..M35" localSheetId="16">#REF!</definedName>
    <definedName name="TitleRisingStaff..M35" localSheetId="17">#REF!</definedName>
    <definedName name="TitleRisingStaff..M35" localSheetId="18">#REF!</definedName>
    <definedName name="TitleRisingStaff..M35" localSheetId="19">#REF!</definedName>
    <definedName name="TitleRisingStaff..M35" localSheetId="20">#REF!</definedName>
    <definedName name="TitleRisingStaff..M35" localSheetId="21">#REF!</definedName>
    <definedName name="TitleRisingStaff..M35" localSheetId="22">#REF!</definedName>
    <definedName name="TitleRisingStaff..M35" localSheetId="23">#REF!</definedName>
    <definedName name="TitleRisingStaff..M35" localSheetId="24">#REF!</definedName>
    <definedName name="TitleRisingStaff..M35" localSheetId="25">#REF!</definedName>
    <definedName name="TitleRisingStaff..M35" localSheetId="26">#REF!</definedName>
    <definedName name="TitleRisingStaff..M35" localSheetId="27">#REF!</definedName>
    <definedName name="TitleRisingStaff..M35" localSheetId="28">#REF!</definedName>
    <definedName name="TitleRisingStaff..M35">#REF!</definedName>
    <definedName name="TitleSupExp..F43" localSheetId="1">'[3]Quarterly Data'!#REF!</definedName>
    <definedName name="TitleSupExp..F43" localSheetId="2">'[3]Quarterly Data'!#REF!</definedName>
    <definedName name="TitleSupExp..F43" localSheetId="3">'[3]Quarterly Data'!#REF!</definedName>
    <definedName name="TitleSupExp..F43" localSheetId="4">'[3]Quarterly Data'!#REF!</definedName>
    <definedName name="TitleSupExp..F43" localSheetId="5">'[3]Quarterly Data'!#REF!</definedName>
    <definedName name="TitleSupExp..F43" localSheetId="6">'[3]Quarterly Data'!#REF!</definedName>
    <definedName name="TitleSupExp..F43" localSheetId="7">'[3]Quarterly Data'!#REF!</definedName>
    <definedName name="TitleSupExp..F43" localSheetId="8">'[3]Quarterly Data'!#REF!</definedName>
    <definedName name="TitleSupExp..F43" localSheetId="9">'[3]Quarterly Data'!#REF!</definedName>
    <definedName name="TitleSupExp..F43" localSheetId="10">'[3]Quarterly Data'!#REF!</definedName>
    <definedName name="TitleSupExp..F43" localSheetId="11">'[3]Quarterly Data'!#REF!</definedName>
    <definedName name="TitleSupExp..F43" localSheetId="12">'[3]Quarterly Data'!#REF!</definedName>
    <definedName name="TitleSupExp..F43" localSheetId="13">'[3]Quarterly Data'!#REF!</definedName>
    <definedName name="TitleSupExp..F43" localSheetId="14">'[3]Quarterly Data'!#REF!</definedName>
    <definedName name="TitleSupExp..F43" localSheetId="15">'[3]Quarterly Data'!#REF!</definedName>
    <definedName name="TitleSupExp..F43" localSheetId="16">'[3]Quarterly Data'!#REF!</definedName>
    <definedName name="TitleSupExp..F43" localSheetId="17">#REF!</definedName>
    <definedName name="TitleSupExp..F43" localSheetId="18">'[3]Quarterly Data'!#REF!</definedName>
    <definedName name="TitleSupExp..F43" localSheetId="19">'[3]Quarterly Data'!#REF!</definedName>
    <definedName name="TitleSupExp..F43" localSheetId="20">'[3]Quarterly Data'!#REF!</definedName>
    <definedName name="TitleSupExp..F43" localSheetId="21">'[3]Quarterly Data'!#REF!</definedName>
    <definedName name="TitleSupExp..F43" localSheetId="22">'[3]Quarterly Data'!#REF!</definedName>
    <definedName name="TitleSupExp..F43" localSheetId="23">'[3]Quarterly Data'!#REF!</definedName>
    <definedName name="TitleSupExp..F43" localSheetId="24">'[3]Quarterly Data'!#REF!</definedName>
    <definedName name="TitleSupExp..F43" localSheetId="25">'[3]Quarterly Data'!#REF!</definedName>
    <definedName name="TitleSupExp..F43" localSheetId="26">'[3]Quarterly Data'!#REF!</definedName>
    <definedName name="TitleSupExp..F43" localSheetId="27">'[3]Quarterly Data'!#REF!</definedName>
    <definedName name="TitleSupExp..F43" localSheetId="28">#REF!</definedName>
    <definedName name="TitleSupExp..F43" localSheetId="0">'[1]Quarterly Data'!#REF!</definedName>
    <definedName name="TitleSupExp..F43">#REF!</definedName>
    <definedName name="TitleSupExp..F59" localSheetId="1">'[3]Quarterly Data'!#REF!</definedName>
    <definedName name="TitleSupExp..F59" localSheetId="2">'[3]Quarterly Data'!#REF!</definedName>
    <definedName name="TitleSupExp..F59" localSheetId="3">'[3]Quarterly Data'!#REF!</definedName>
    <definedName name="TitleSupExp..F59" localSheetId="4">'[3]Quarterly Data'!#REF!</definedName>
    <definedName name="TitleSupExp..F59" localSheetId="5">'[3]Quarterly Data'!#REF!</definedName>
    <definedName name="TitleSupExp..F59" localSheetId="6">'[3]Quarterly Data'!#REF!</definedName>
    <definedName name="TitleSupExp..F59" localSheetId="7">'[3]Quarterly Data'!#REF!</definedName>
    <definedName name="TitleSupExp..F59" localSheetId="8">'[3]Quarterly Data'!#REF!</definedName>
    <definedName name="TitleSupExp..F59" localSheetId="9">'[3]Quarterly Data'!#REF!</definedName>
    <definedName name="TitleSupExp..F59" localSheetId="10">'[3]Quarterly Data'!#REF!</definedName>
    <definedName name="TitleSupExp..F59" localSheetId="11">'[3]Quarterly Data'!#REF!</definedName>
    <definedName name="TitleSupExp..F59" localSheetId="12">'[3]Quarterly Data'!#REF!</definedName>
    <definedName name="TitleSupExp..F59" localSheetId="13">'[3]Quarterly Data'!#REF!</definedName>
    <definedName name="TitleSupExp..F59" localSheetId="14">'[3]Quarterly Data'!#REF!</definedName>
    <definedName name="TitleSupExp..F59" localSheetId="15">'[3]Quarterly Data'!#REF!</definedName>
    <definedName name="TitleSupExp..F59" localSheetId="16">'[3]Quarterly Data'!#REF!</definedName>
    <definedName name="TitleSupExp..F59" localSheetId="17">#REF!</definedName>
    <definedName name="TitleSupExp..F59" localSheetId="18">'[3]Quarterly Data'!#REF!</definedName>
    <definedName name="TitleSupExp..F59" localSheetId="19">'[3]Quarterly Data'!#REF!</definedName>
    <definedName name="TitleSupExp..F59" localSheetId="20">'[3]Quarterly Data'!#REF!</definedName>
    <definedName name="TitleSupExp..F59" localSheetId="21">'[3]Quarterly Data'!#REF!</definedName>
    <definedName name="TitleSupExp..F59" localSheetId="22">'[3]Quarterly Data'!#REF!</definedName>
    <definedName name="TitleSupExp..F59" localSheetId="23">'[3]Quarterly Data'!#REF!</definedName>
    <definedName name="TitleSupExp..F59" localSheetId="24">'[3]Quarterly Data'!#REF!</definedName>
    <definedName name="TitleSupExp..F59" localSheetId="25">'[3]Quarterly Data'!#REF!</definedName>
    <definedName name="TitleSupExp..F59" localSheetId="26">'[3]Quarterly Data'!#REF!</definedName>
    <definedName name="TitleSupExp..F59" localSheetId="27">'[3]Quarterly Data'!#REF!</definedName>
    <definedName name="TitleSupExp..F59" localSheetId="28">#REF!</definedName>
    <definedName name="TitleSupExp..F59" localSheetId="0">'[1]Quarterly Data'!#REF!</definedName>
    <definedName name="TitleSupExp..F59">#REF!</definedName>
    <definedName name="TitleSupNew..M43" localSheetId="2">#REF!</definedName>
    <definedName name="TitleSupNew..M43" localSheetId="3">#REF!</definedName>
    <definedName name="TitleSupNew..M43" localSheetId="5">#REF!</definedName>
    <definedName name="TitleSupNew..M43" localSheetId="6">#REF!</definedName>
    <definedName name="TitleSupNew..M43" localSheetId="7">#REF!</definedName>
    <definedName name="TitleSupNew..M43" localSheetId="8">#REF!</definedName>
    <definedName name="TitleSupNew..M43" localSheetId="9">#REF!</definedName>
    <definedName name="TitleSupNew..M43" localSheetId="10">#REF!</definedName>
    <definedName name="TitleSupNew..M43" localSheetId="11">#REF!</definedName>
    <definedName name="TitleSupNew..M43" localSheetId="12">#REF!</definedName>
    <definedName name="TitleSupNew..M43" localSheetId="14">#REF!</definedName>
    <definedName name="TitleSupNew..M43" localSheetId="15">#REF!</definedName>
    <definedName name="TitleSupNew..M43" localSheetId="16">#REF!</definedName>
    <definedName name="TitleSupNew..M43" localSheetId="17">#REF!</definedName>
    <definedName name="TitleSupNew..M43" localSheetId="18">#REF!</definedName>
    <definedName name="TitleSupNew..M43" localSheetId="19">#REF!</definedName>
    <definedName name="TitleSupNew..M43" localSheetId="20">#REF!</definedName>
    <definedName name="TitleSupNew..M43" localSheetId="21">#REF!</definedName>
    <definedName name="TitleSupNew..M43" localSheetId="22">#REF!</definedName>
    <definedName name="TitleSupNew..M43" localSheetId="23">#REF!</definedName>
    <definedName name="TitleSupNew..M43" localSheetId="24">#REF!</definedName>
    <definedName name="TitleSupNew..M43" localSheetId="25">#REF!</definedName>
    <definedName name="TitleSupNew..M43" localSheetId="26">#REF!</definedName>
    <definedName name="TitleSupNew..M43" localSheetId="27">#REF!</definedName>
    <definedName name="TitleSupNew..M43" localSheetId="28">#REF!</definedName>
    <definedName name="TitleSupNew..M43">#REF!</definedName>
    <definedName name="TitleSupNew..M59" localSheetId="2">#REF!</definedName>
    <definedName name="TitleSupNew..M59" localSheetId="3">#REF!</definedName>
    <definedName name="TitleSupNew..M59" localSheetId="5">#REF!</definedName>
    <definedName name="TitleSupNew..M59" localSheetId="6">#REF!</definedName>
    <definedName name="TitleSupNew..M59" localSheetId="7">#REF!</definedName>
    <definedName name="TitleSupNew..M59" localSheetId="8">#REF!</definedName>
    <definedName name="TitleSupNew..M59" localSheetId="9">#REF!</definedName>
    <definedName name="TitleSupNew..M59" localSheetId="10">#REF!</definedName>
    <definedName name="TitleSupNew..M59" localSheetId="11">#REF!</definedName>
    <definedName name="TitleSupNew..M59" localSheetId="12">#REF!</definedName>
    <definedName name="TitleSupNew..M59" localSheetId="14">#REF!</definedName>
    <definedName name="TitleSupNew..M59" localSheetId="15">#REF!</definedName>
    <definedName name="TitleSupNew..M59" localSheetId="16">#REF!</definedName>
    <definedName name="TitleSupNew..M59" localSheetId="17">#REF!</definedName>
    <definedName name="TitleSupNew..M59" localSheetId="18">#REF!</definedName>
    <definedName name="TitleSupNew..M59" localSheetId="19">#REF!</definedName>
    <definedName name="TitleSupNew..M59" localSheetId="20">#REF!</definedName>
    <definedName name="TitleSupNew..M59" localSheetId="21">#REF!</definedName>
    <definedName name="TitleSupNew..M59" localSheetId="22">#REF!</definedName>
    <definedName name="TitleSupNew..M59" localSheetId="23">#REF!</definedName>
    <definedName name="TitleSupNew..M59" localSheetId="24">#REF!</definedName>
    <definedName name="TitleSupNew..M59" localSheetId="25">#REF!</definedName>
    <definedName name="TitleSupNew..M59" localSheetId="26">#REF!</definedName>
    <definedName name="TitleSupNew..M59" localSheetId="27">#REF!</definedName>
    <definedName name="TitleSupNew..M59" localSheetId="28">#REF!</definedName>
    <definedName name="TitleSupNew..M59">#REF!</definedName>
    <definedName name="TitleTotal..E74" localSheetId="1">'[3]Quarterly Data'!#REF!</definedName>
    <definedName name="TitleTotal..E74" localSheetId="2">'[3]Quarterly Data'!#REF!</definedName>
    <definedName name="TitleTotal..E74" localSheetId="3">'[3]Quarterly Data'!#REF!</definedName>
    <definedName name="TitleTotal..E74" localSheetId="4">'[3]Quarterly Data'!#REF!</definedName>
    <definedName name="TitleTotal..E74" localSheetId="5">'[3]Quarterly Data'!#REF!</definedName>
    <definedName name="TitleTotal..E74" localSheetId="6">'[3]Quarterly Data'!#REF!</definedName>
    <definedName name="TitleTotal..E74" localSheetId="7">'[3]Quarterly Data'!#REF!</definedName>
    <definedName name="TitleTotal..E74" localSheetId="8">'[3]Quarterly Data'!#REF!</definedName>
    <definedName name="TitleTotal..E74" localSheetId="9">'[3]Quarterly Data'!#REF!</definedName>
    <definedName name="TitleTotal..E74" localSheetId="10">'[3]Quarterly Data'!#REF!</definedName>
    <definedName name="TitleTotal..E74" localSheetId="11">'[3]Quarterly Data'!#REF!</definedName>
    <definedName name="TitleTotal..E74" localSheetId="12">'[3]Quarterly Data'!#REF!</definedName>
    <definedName name="TitleTotal..E74" localSheetId="13">'[3]Quarterly Data'!#REF!</definedName>
    <definedName name="TitleTotal..E74" localSheetId="14">'[3]Quarterly Data'!#REF!</definedName>
    <definedName name="TitleTotal..E74" localSheetId="15">'[3]Quarterly Data'!#REF!</definedName>
    <definedName name="TitleTotal..E74" localSheetId="16">'[3]Quarterly Data'!#REF!</definedName>
    <definedName name="TitleTotal..E74" localSheetId="17">#REF!</definedName>
    <definedName name="TitleTotal..E74" localSheetId="18">'[3]Quarterly Data'!#REF!</definedName>
    <definedName name="TitleTotal..E74" localSheetId="19">'[3]Quarterly Data'!#REF!</definedName>
    <definedName name="TitleTotal..E74" localSheetId="20">'[3]Quarterly Data'!#REF!</definedName>
    <definedName name="TitleTotal..E74" localSheetId="21">'[3]Quarterly Data'!#REF!</definedName>
    <definedName name="TitleTotal..E74" localSheetId="22">'[3]Quarterly Data'!#REF!</definedName>
    <definedName name="TitleTotal..E74" localSheetId="23">'[3]Quarterly Data'!#REF!</definedName>
    <definedName name="TitleTotal..E74" localSheetId="24">'[3]Quarterly Data'!#REF!</definedName>
    <definedName name="TitleTotal..E74" localSheetId="25">'[3]Quarterly Data'!#REF!</definedName>
    <definedName name="TitleTotal..E74" localSheetId="26">'[3]Quarterly Data'!#REF!</definedName>
    <definedName name="TitleTotal..E74" localSheetId="27">'[3]Quarterly Data'!#REF!</definedName>
    <definedName name="TitleTotal..E74" localSheetId="28">#REF!</definedName>
    <definedName name="TitleTotal..E74" localSheetId="0">'[1]Quarterly Data'!#REF!</definedName>
    <definedName name="TitleTotal..E74">#REF!</definedName>
    <definedName name="TitleYTDExpByBoard..G20" localSheetId="2">#REF!</definedName>
    <definedName name="TitleYTDExpByBoard..G20" localSheetId="3">#REF!</definedName>
    <definedName name="TitleYTDExpByBoard..G20" localSheetId="5">#REF!</definedName>
    <definedName name="TitleYTDExpByBoard..G20" localSheetId="6">#REF!</definedName>
    <definedName name="TitleYTDExpByBoard..G20" localSheetId="7">#REF!</definedName>
    <definedName name="TitleYTDExpByBoard..G20" localSheetId="8">#REF!</definedName>
    <definedName name="TitleYTDExpByBoard..G20" localSheetId="9">#REF!</definedName>
    <definedName name="TitleYTDExpByBoard..G20" localSheetId="10">#REF!</definedName>
    <definedName name="TitleYTDExpByBoard..G20" localSheetId="11">#REF!</definedName>
    <definedName name="TitleYTDExpByBoard..G20" localSheetId="12">#REF!</definedName>
    <definedName name="TitleYTDExpByBoard..G20" localSheetId="14">#REF!</definedName>
    <definedName name="TitleYTDExpByBoard..G20" localSheetId="15">#REF!</definedName>
    <definedName name="TitleYTDExpByBoard..G20" localSheetId="16">#REF!</definedName>
    <definedName name="TitleYTDExpByBoard..G20" localSheetId="17">#REF!</definedName>
    <definedName name="TitleYTDExpByBoard..G20" localSheetId="18">#REF!</definedName>
    <definedName name="TitleYTDExpByBoard..G20" localSheetId="19">#REF!</definedName>
    <definedName name="TitleYTDExpByBoard..G20" localSheetId="20">#REF!</definedName>
    <definedName name="TitleYTDExpByBoard..G20" localSheetId="21">#REF!</definedName>
    <definedName name="TitleYTDExpByBoard..G20" localSheetId="22">#REF!</definedName>
    <definedName name="TitleYTDExpByBoard..G20" localSheetId="23">#REF!</definedName>
    <definedName name="TitleYTDExpByBoard..G20" localSheetId="24">#REF!</definedName>
    <definedName name="TitleYTDExpByBoard..G20" localSheetId="25">#REF!</definedName>
    <definedName name="TitleYTDExpByBoard..G20" localSheetId="26">#REF!</definedName>
    <definedName name="TitleYTDExpByBoard..G20" localSheetId="27">#REF!</definedName>
    <definedName name="TitleYTDExpByBoard..G20" localSheetId="28">#REF!</definedName>
    <definedName name="TitleYTDExpByBoard..G20" localSheetId="0">[4]!Table9[[#Headers],[Board Contract]]</definedName>
    <definedName name="TitleYTDExpByBoard..G20">#REF!</definedName>
    <definedName name="TitleYTDExpenditures..I12" localSheetId="2">#REF!</definedName>
    <definedName name="TitleYTDExpenditures..I12" localSheetId="3">#REF!</definedName>
    <definedName name="TitleYTDExpenditures..I12" localSheetId="5">#REF!</definedName>
    <definedName name="TitleYTDExpenditures..I12" localSheetId="6">#REF!</definedName>
    <definedName name="TitleYTDExpenditures..I12" localSheetId="7">#REF!</definedName>
    <definedName name="TitleYTDExpenditures..I12" localSheetId="8">#REF!</definedName>
    <definedName name="TitleYTDExpenditures..I12" localSheetId="9">#REF!</definedName>
    <definedName name="TitleYTDExpenditures..I12" localSheetId="10">#REF!</definedName>
    <definedName name="TitleYTDExpenditures..I12" localSheetId="11">#REF!</definedName>
    <definedName name="TitleYTDExpenditures..I12" localSheetId="12">#REF!</definedName>
    <definedName name="TitleYTDExpenditures..I12" localSheetId="14">#REF!</definedName>
    <definedName name="TitleYTDExpenditures..I12" localSheetId="15">#REF!</definedName>
    <definedName name="TitleYTDExpenditures..I12" localSheetId="16">#REF!</definedName>
    <definedName name="TitleYTDExpenditures..I12" localSheetId="17">#REF!</definedName>
    <definedName name="TitleYTDExpenditures..I12" localSheetId="18">#REF!</definedName>
    <definedName name="TitleYTDExpenditures..I12" localSheetId="19">#REF!</definedName>
    <definedName name="TitleYTDExpenditures..I12" localSheetId="20">#REF!</definedName>
    <definedName name="TitleYTDExpenditures..I12" localSheetId="21">#REF!</definedName>
    <definedName name="TitleYTDExpenditures..I12" localSheetId="22">#REF!</definedName>
    <definedName name="TitleYTDExpenditures..I12" localSheetId="23">#REF!</definedName>
    <definedName name="TitleYTDExpenditures..I12" localSheetId="24">#REF!</definedName>
    <definedName name="TitleYTDExpenditures..I12" localSheetId="25">#REF!</definedName>
    <definedName name="TitleYTDExpenditures..I12" localSheetId="26">#REF!</definedName>
    <definedName name="TitleYTDExpenditures..I12" localSheetId="27">#REF!</definedName>
    <definedName name="TitleYTDExpenditures..I12" localSheetId="28">#REF!</definedName>
    <definedName name="TitleYTDExpenditures..I12" localSheetId="0">[4]!Table8[[#Headers],[Category]]</definedName>
    <definedName name="TitleYTDExpenditures..I12">#REF!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M31" i="31" l="1"/>
  <c r="AG30" i="31" l="1"/>
  <c r="AF30" i="31"/>
  <c r="N30" i="31"/>
  <c r="Q30" i="31"/>
  <c r="M30" i="31"/>
  <c r="I30" i="31"/>
  <c r="H30" i="31"/>
  <c r="D30" i="31"/>
  <c r="AG6" i="31"/>
  <c r="N6" i="31"/>
  <c r="Q6" i="31"/>
  <c r="M6" i="31"/>
  <c r="I6" i="31"/>
  <c r="H6" i="31"/>
  <c r="D6" i="31"/>
  <c r="A1" i="33"/>
  <c r="A2" i="33"/>
  <c r="B38" i="33"/>
  <c r="C38" i="33"/>
  <c r="D38" i="33"/>
  <c r="E38" i="33"/>
  <c r="F38" i="33"/>
  <c r="B39" i="33"/>
  <c r="C39" i="33"/>
  <c r="D39" i="33"/>
  <c r="E39" i="33"/>
  <c r="F39" i="33"/>
  <c r="B40" i="33"/>
  <c r="C40" i="33"/>
  <c r="D40" i="33"/>
  <c r="E40" i="33"/>
  <c r="F40" i="33"/>
  <c r="B41" i="33"/>
  <c r="C41" i="33"/>
  <c r="D41" i="33"/>
  <c r="E41" i="33"/>
  <c r="F41" i="33"/>
  <c r="B42" i="33"/>
  <c r="C42" i="33"/>
  <c r="D42" i="33"/>
  <c r="E42" i="33"/>
  <c r="B43" i="33"/>
  <c r="C43" i="33"/>
  <c r="D43" i="33"/>
  <c r="E43" i="33"/>
  <c r="F43" i="33"/>
  <c r="B44" i="33"/>
  <c r="C44" i="33"/>
  <c r="D44" i="33"/>
  <c r="E44" i="33"/>
  <c r="B49" i="33"/>
  <c r="C49" i="33"/>
  <c r="D49" i="33"/>
  <c r="E49" i="33"/>
  <c r="F49" i="33"/>
  <c r="F44" i="33" l="1"/>
  <c r="F42" i="33"/>
  <c r="F45" i="33"/>
  <c r="E45" i="33"/>
  <c r="D45" i="33"/>
  <c r="C45" i="33"/>
  <c r="B45" i="33"/>
  <c r="I29" i="31"/>
  <c r="H29" i="31"/>
  <c r="D29" i="31"/>
  <c r="C29" i="31"/>
  <c r="AG28" i="31"/>
  <c r="AA28" i="31"/>
  <c r="V28" i="31"/>
  <c r="Q28" i="31"/>
  <c r="N28" i="31"/>
  <c r="M28" i="31"/>
  <c r="H28" i="31"/>
  <c r="C28" i="31"/>
  <c r="D28" i="31"/>
  <c r="AB27" i="31"/>
  <c r="V27" i="31"/>
  <c r="T27" i="31"/>
  <c r="Q27" i="31"/>
  <c r="N27" i="31"/>
  <c r="M27" i="31"/>
  <c r="I27" i="31"/>
  <c r="D27" i="31"/>
  <c r="N26" i="31"/>
  <c r="Q26" i="31"/>
  <c r="M26" i="31"/>
  <c r="I26" i="31"/>
  <c r="H26" i="31"/>
  <c r="D26" i="31"/>
  <c r="C26" i="31"/>
  <c r="AG25" i="31"/>
  <c r="AF25" i="31"/>
  <c r="Q25" i="31"/>
  <c r="M25" i="31"/>
  <c r="H25" i="31"/>
  <c r="C25" i="31"/>
  <c r="AG24" i="31"/>
  <c r="AF24" i="31"/>
  <c r="Q24" i="31"/>
  <c r="M24" i="31"/>
  <c r="AG23" i="31"/>
  <c r="T23" i="31"/>
  <c r="Q23" i="31"/>
  <c r="M23" i="31"/>
  <c r="I23" i="31"/>
  <c r="D23" i="31"/>
  <c r="AF22" i="31"/>
  <c r="AG22" i="31"/>
  <c r="AA22" i="31"/>
  <c r="V22" i="31"/>
  <c r="T22" i="31"/>
  <c r="N22" i="31"/>
  <c r="Q22" i="31"/>
  <c r="M22" i="31"/>
  <c r="I22" i="31"/>
  <c r="H22" i="31"/>
  <c r="C22" i="31"/>
  <c r="AG21" i="31"/>
  <c r="W21" i="31"/>
  <c r="N21" i="31"/>
  <c r="M21" i="31"/>
  <c r="I21" i="31"/>
  <c r="H21" i="31"/>
  <c r="D21" i="31"/>
  <c r="C21" i="31"/>
  <c r="AG20" i="31"/>
  <c r="AF20" i="31"/>
  <c r="T20" i="31"/>
  <c r="R15" i="31"/>
  <c r="R29" i="31"/>
  <c r="R30" i="31"/>
  <c r="N20" i="31"/>
  <c r="Q20" i="31"/>
  <c r="M20" i="31"/>
  <c r="I20" i="31"/>
  <c r="H20" i="31"/>
  <c r="D20" i="31"/>
  <c r="AG19" i="31"/>
  <c r="AF19" i="31"/>
  <c r="AA19" i="31"/>
  <c r="T19" i="31"/>
  <c r="N19" i="31"/>
  <c r="Q19" i="31"/>
  <c r="M19" i="31"/>
  <c r="I19" i="31"/>
  <c r="C19" i="31"/>
  <c r="R20" i="31" l="1"/>
  <c r="R19" i="31"/>
  <c r="R23" i="31"/>
  <c r="R25" i="31"/>
  <c r="R21" i="31"/>
  <c r="R26" i="31"/>
  <c r="R28" i="31"/>
  <c r="R27" i="31"/>
  <c r="R22" i="31"/>
  <c r="AG18" i="31"/>
  <c r="AA18" i="31"/>
  <c r="T18" i="31"/>
  <c r="N18" i="31"/>
  <c r="Q18" i="31"/>
  <c r="M18" i="31"/>
  <c r="I18" i="31"/>
  <c r="H18" i="31"/>
  <c r="D18" i="31"/>
  <c r="C18" i="31"/>
  <c r="AG17" i="31"/>
  <c r="AF17" i="31"/>
  <c r="W17" i="31"/>
  <c r="T17" i="31"/>
  <c r="N17" i="31"/>
  <c r="Q17" i="31"/>
  <c r="M17" i="31"/>
  <c r="I17" i="31"/>
  <c r="D17" i="31"/>
  <c r="AI16" i="31"/>
  <c r="AG16" i="31"/>
  <c r="AB16" i="31"/>
  <c r="V16" i="31"/>
  <c r="T16" i="31"/>
  <c r="P16" i="31"/>
  <c r="N16" i="31"/>
  <c r="Q16" i="31"/>
  <c r="M16" i="31"/>
  <c r="I16" i="31"/>
  <c r="H16" i="31"/>
  <c r="D16" i="31"/>
  <c r="C16" i="31"/>
  <c r="AG14" i="31"/>
  <c r="N14" i="31"/>
  <c r="Q14" i="31"/>
  <c r="M14" i="31"/>
  <c r="H14" i="31"/>
  <c r="C14" i="31"/>
  <c r="AG13" i="31"/>
  <c r="AF13" i="31"/>
  <c r="T13" i="31"/>
  <c r="Q13" i="31"/>
  <c r="M13" i="31"/>
  <c r="H13" i="31"/>
  <c r="C13" i="31"/>
  <c r="A2" i="32"/>
  <c r="C22" i="32"/>
  <c r="B34" i="32"/>
  <c r="C34" i="32"/>
  <c r="D34" i="32"/>
  <c r="E34" i="32"/>
  <c r="F34" i="32"/>
  <c r="B35" i="32"/>
  <c r="C35" i="32"/>
  <c r="D35" i="32"/>
  <c r="E35" i="32"/>
  <c r="B36" i="32"/>
  <c r="C36" i="32"/>
  <c r="D36" i="32"/>
  <c r="E36" i="32"/>
  <c r="F36" i="32"/>
  <c r="B37" i="32"/>
  <c r="C37" i="32"/>
  <c r="D37" i="32"/>
  <c r="E37" i="32"/>
  <c r="F37" i="32"/>
  <c r="B38" i="32"/>
  <c r="C38" i="32"/>
  <c r="D38" i="32"/>
  <c r="E38" i="32"/>
  <c r="B39" i="32"/>
  <c r="C39" i="32"/>
  <c r="D39" i="32"/>
  <c r="E39" i="32"/>
  <c r="F39" i="32"/>
  <c r="B40" i="32"/>
  <c r="C40" i="32"/>
  <c r="D40" i="32"/>
  <c r="E40" i="32"/>
  <c r="F40" i="32" l="1"/>
  <c r="F38" i="32"/>
  <c r="F35" i="32"/>
  <c r="E41" i="32"/>
  <c r="D41" i="32"/>
  <c r="C41" i="32"/>
  <c r="B41" i="32"/>
  <c r="R17" i="31"/>
  <c r="R16" i="31"/>
  <c r="R14" i="31"/>
  <c r="R13" i="31"/>
  <c r="R18" i="31"/>
  <c r="F41" i="32"/>
  <c r="AG12" i="31" l="1"/>
  <c r="AF12" i="31"/>
  <c r="T12" i="31"/>
  <c r="N12" i="31"/>
  <c r="M12" i="31"/>
  <c r="I12" i="31"/>
  <c r="H12" i="31"/>
  <c r="D12" i="31"/>
  <c r="C12" i="31"/>
  <c r="R12" i="31" l="1"/>
  <c r="AG11" i="31"/>
  <c r="N11" i="31"/>
  <c r="Q11" i="31"/>
  <c r="M11" i="31"/>
  <c r="H11" i="31"/>
  <c r="C11" i="31"/>
  <c r="AG10" i="31"/>
  <c r="AJ10" i="31" s="1"/>
  <c r="T10" i="31"/>
  <c r="N10" i="31"/>
  <c r="Q10" i="31"/>
  <c r="M10" i="31"/>
  <c r="B33" i="9"/>
  <c r="I10" i="31"/>
  <c r="H10" i="31"/>
  <c r="D10" i="31"/>
  <c r="C10" i="31"/>
  <c r="AG9" i="31"/>
  <c r="AF9" i="31"/>
  <c r="AJ9" i="31" s="1"/>
  <c r="W9" i="31"/>
  <c r="T9" i="31"/>
  <c r="N9" i="31"/>
  <c r="Q9" i="31"/>
  <c r="M9" i="31"/>
  <c r="I9" i="31"/>
  <c r="D9" i="31"/>
  <c r="AF8" i="31"/>
  <c r="AJ8" i="31" s="1"/>
  <c r="AB8" i="31"/>
  <c r="W8" i="31"/>
  <c r="N8" i="31"/>
  <c r="Q8" i="31"/>
  <c r="M8" i="31"/>
  <c r="I8" i="31"/>
  <c r="H8" i="31"/>
  <c r="D8" i="31"/>
  <c r="AG7" i="31"/>
  <c r="AJ7" i="31" s="1"/>
  <c r="AB7" i="31"/>
  <c r="W7" i="31"/>
  <c r="N7" i="31"/>
  <c r="Q7" i="31"/>
  <c r="M7" i="31"/>
  <c r="I7" i="31"/>
  <c r="D7" i="31"/>
  <c r="R6" i="31"/>
  <c r="N5" i="31"/>
  <c r="Q5" i="31"/>
  <c r="M5" i="31"/>
  <c r="I5" i="31"/>
  <c r="H5" i="31"/>
  <c r="D5" i="31"/>
  <c r="C5" i="31"/>
  <c r="M4" i="31"/>
  <c r="D37" i="3"/>
  <c r="AB4" i="31"/>
  <c r="T4" i="31"/>
  <c r="N4" i="31"/>
  <c r="Q4" i="31"/>
  <c r="R4" i="31" s="1"/>
  <c r="I4" i="31"/>
  <c r="D4" i="31"/>
  <c r="AJ4" i="31"/>
  <c r="AJ5" i="31"/>
  <c r="AJ6" i="31"/>
  <c r="AJ11" i="31"/>
  <c r="AJ12" i="31"/>
  <c r="AJ13" i="31"/>
  <c r="AJ14" i="31"/>
  <c r="AJ15" i="31"/>
  <c r="AJ16" i="31"/>
  <c r="AJ18" i="31"/>
  <c r="AJ19" i="31"/>
  <c r="AJ20" i="31"/>
  <c r="AJ21" i="31"/>
  <c r="AJ22" i="31"/>
  <c r="AJ23" i="31"/>
  <c r="AJ24" i="31"/>
  <c r="AJ17" i="31"/>
  <c r="AJ25" i="31"/>
  <c r="AJ26" i="31"/>
  <c r="AJ27" i="31"/>
  <c r="AJ28" i="31"/>
  <c r="AJ29" i="31"/>
  <c r="AJ30" i="31"/>
  <c r="AG3" i="31"/>
  <c r="AF3" i="31"/>
  <c r="V3" i="31"/>
  <c r="N3" i="31"/>
  <c r="Q3" i="31"/>
  <c r="M3" i="31"/>
  <c r="I3" i="31"/>
  <c r="H3" i="31"/>
  <c r="D3" i="31"/>
  <c r="B36" i="2"/>
  <c r="AJ3" i="31" l="1"/>
  <c r="R9" i="31"/>
  <c r="R10" i="31"/>
  <c r="R5" i="31"/>
  <c r="R3" i="31"/>
  <c r="R8" i="31"/>
  <c r="R7" i="31"/>
  <c r="R11" i="31"/>
  <c r="K4" i="31"/>
  <c r="K5" i="31"/>
  <c r="K6" i="31"/>
  <c r="K7" i="31"/>
  <c r="K8" i="31"/>
  <c r="K9" i="31"/>
  <c r="K10" i="31"/>
  <c r="K11" i="31"/>
  <c r="K12" i="31"/>
  <c r="K13" i="31"/>
  <c r="K14" i="31"/>
  <c r="K15" i="31"/>
  <c r="K16" i="31"/>
  <c r="K18" i="31"/>
  <c r="K19" i="31"/>
  <c r="K20" i="31"/>
  <c r="K21" i="31"/>
  <c r="K22" i="31"/>
  <c r="K23" i="31"/>
  <c r="K17" i="31"/>
  <c r="K25" i="31"/>
  <c r="K26" i="31"/>
  <c r="K27" i="31"/>
  <c r="K29" i="31"/>
  <c r="K30" i="31"/>
  <c r="K3" i="31"/>
  <c r="F4" i="31"/>
  <c r="F5" i="31"/>
  <c r="F6" i="31"/>
  <c r="F7" i="31"/>
  <c r="F8" i="31"/>
  <c r="F9" i="31"/>
  <c r="F10" i="31"/>
  <c r="F11" i="31"/>
  <c r="F12" i="31"/>
  <c r="F13" i="31"/>
  <c r="F14" i="31"/>
  <c r="F15" i="31"/>
  <c r="F16" i="31"/>
  <c r="F18" i="31"/>
  <c r="F19" i="31"/>
  <c r="F20" i="31"/>
  <c r="F21" i="31"/>
  <c r="F22" i="31"/>
  <c r="F23" i="31"/>
  <c r="F17" i="31"/>
  <c r="F25" i="31"/>
  <c r="F26" i="31"/>
  <c r="F27" i="31"/>
  <c r="F28" i="31"/>
  <c r="F29" i="31"/>
  <c r="F30" i="31"/>
  <c r="F3" i="31"/>
  <c r="Y3" i="31"/>
  <c r="AD3" i="31"/>
  <c r="Y4" i="31"/>
  <c r="AD4" i="31"/>
  <c r="Y5" i="31"/>
  <c r="AD5" i="31"/>
  <c r="Y6" i="31"/>
  <c r="AD6" i="31"/>
  <c r="Y7" i="31"/>
  <c r="AD7" i="31"/>
  <c r="Y8" i="31"/>
  <c r="AD8" i="31"/>
  <c r="Y9" i="31"/>
  <c r="AD9" i="31"/>
  <c r="Y10" i="31"/>
  <c r="AD10" i="31"/>
  <c r="Y11" i="31"/>
  <c r="AD11" i="31"/>
  <c r="Y12" i="31"/>
  <c r="AD12" i="31"/>
  <c r="Y13" i="31"/>
  <c r="AD13" i="31"/>
  <c r="Y14" i="31"/>
  <c r="AD14" i="31"/>
  <c r="Y15" i="31"/>
  <c r="AD15" i="31"/>
  <c r="Y16" i="31"/>
  <c r="AD16" i="31"/>
  <c r="Y18" i="31"/>
  <c r="AD18" i="31"/>
  <c r="Y19" i="31"/>
  <c r="AD19" i="31"/>
  <c r="Y20" i="31"/>
  <c r="AD20" i="31"/>
  <c r="Y21" i="31"/>
  <c r="AD21" i="31"/>
  <c r="Y22" i="31"/>
  <c r="AD22" i="31"/>
  <c r="Y23" i="31"/>
  <c r="AD23" i="31"/>
  <c r="AD24" i="31"/>
  <c r="Y17" i="31"/>
  <c r="AD17" i="31"/>
  <c r="Y25" i="31"/>
  <c r="AD25" i="31"/>
  <c r="Y26" i="31"/>
  <c r="AD26" i="31"/>
  <c r="Y27" i="31"/>
  <c r="AD27" i="31"/>
  <c r="Y28" i="31"/>
  <c r="AD28" i="31"/>
  <c r="Y29" i="31"/>
  <c r="AD29" i="31"/>
  <c r="Y30" i="31"/>
  <c r="AD30" i="31"/>
  <c r="C31" i="31"/>
  <c r="H31" i="31"/>
  <c r="J31" i="31"/>
  <c r="M31" i="31"/>
  <c r="P31" i="31"/>
  <c r="V31" i="31"/>
  <c r="X31" i="31"/>
  <c r="AA31" i="31"/>
  <c r="AB31" i="31"/>
  <c r="AC31" i="31"/>
  <c r="AF31" i="31"/>
  <c r="AG31" i="31"/>
  <c r="AH31" i="31"/>
  <c r="AL13" i="31" l="1"/>
  <c r="AE13" i="31"/>
  <c r="AL30" i="31"/>
  <c r="AE30" i="31" s="1"/>
  <c r="AL23" i="31"/>
  <c r="L23" i="31" s="1"/>
  <c r="AL10" i="31"/>
  <c r="G10" i="31" s="1"/>
  <c r="AL22" i="31"/>
  <c r="G22" i="31" s="1"/>
  <c r="AL9" i="31"/>
  <c r="AE9" i="31" s="1"/>
  <c r="AL19" i="31"/>
  <c r="AL29" i="31"/>
  <c r="AL11" i="31"/>
  <c r="AL12" i="31"/>
  <c r="AL14" i="31"/>
  <c r="L14" i="31" s="1"/>
  <c r="AL18" i="31"/>
  <c r="AE18" i="31" s="1"/>
  <c r="AL5" i="31"/>
  <c r="AL7" i="31"/>
  <c r="AL3" i="31"/>
  <c r="U3" i="31" s="1"/>
  <c r="AL26" i="31"/>
  <c r="AL16" i="31"/>
  <c r="Z16" i="31" s="1"/>
  <c r="AL4" i="31"/>
  <c r="AL8" i="31"/>
  <c r="AL25" i="31"/>
  <c r="L13" i="31"/>
  <c r="AL17" i="31"/>
  <c r="AL6" i="31"/>
  <c r="L6" i="31" s="1"/>
  <c r="AL27" i="31"/>
  <c r="AL15" i="31"/>
  <c r="AL21" i="31"/>
  <c r="AL20" i="31"/>
  <c r="AD31" i="31"/>
  <c r="AJ31" i="31"/>
  <c r="AE22" i="31" l="1"/>
  <c r="AE23" i="31"/>
  <c r="G21" i="31"/>
  <c r="Z21" i="31"/>
  <c r="L15" i="31"/>
  <c r="G15" i="31"/>
  <c r="AE17" i="31"/>
  <c r="G17" i="31"/>
  <c r="L25" i="31"/>
  <c r="Z25" i="31"/>
  <c r="G8" i="31"/>
  <c r="Z8" i="31"/>
  <c r="L4" i="31"/>
  <c r="G4" i="31"/>
  <c r="G7" i="31"/>
  <c r="Z7" i="31"/>
  <c r="L5" i="31"/>
  <c r="S5" i="31"/>
  <c r="S11" i="31"/>
  <c r="Z11" i="31"/>
  <c r="G29" i="31"/>
  <c r="L29" i="31"/>
  <c r="Z29" i="31"/>
  <c r="Z19" i="31"/>
  <c r="AE19" i="31"/>
  <c r="S9" i="31"/>
  <c r="L11" i="31"/>
  <c r="AE8" i="31"/>
  <c r="AE29" i="31"/>
  <c r="Z13" i="31"/>
  <c r="S8" i="31"/>
  <c r="L17" i="31"/>
  <c r="L22" i="31"/>
  <c r="G25" i="31"/>
  <c r="G23" i="31"/>
  <c r="G14" i="31"/>
  <c r="AE25" i="31"/>
  <c r="L19" i="31"/>
  <c r="Z4" i="31"/>
  <c r="G9" i="31"/>
  <c r="AE4" i="31"/>
  <c r="L9" i="31"/>
  <c r="AE14" i="31"/>
  <c r="U26" i="31"/>
  <c r="S26" i="31"/>
  <c r="AK26" i="31"/>
  <c r="AK10" i="31"/>
  <c r="U10" i="31"/>
  <c r="G16" i="31"/>
  <c r="U20" i="31"/>
  <c r="S20" i="31"/>
  <c r="AK20" i="31"/>
  <c r="U30" i="31"/>
  <c r="S30" i="31"/>
  <c r="AK30" i="31"/>
  <c r="AE16" i="31"/>
  <c r="L21" i="31"/>
  <c r="Z20" i="31"/>
  <c r="U7" i="31"/>
  <c r="AK7" i="31"/>
  <c r="Z10" i="31"/>
  <c r="L16" i="31"/>
  <c r="G3" i="31"/>
  <c r="U27" i="31"/>
  <c r="S27" i="31"/>
  <c r="AK27" i="31"/>
  <c r="AE3" i="31"/>
  <c r="Z5" i="31"/>
  <c r="G26" i="31"/>
  <c r="U18" i="31"/>
  <c r="S18" i="31"/>
  <c r="AK18" i="31"/>
  <c r="L18" i="31"/>
  <c r="U6" i="31"/>
  <c r="S6" i="31"/>
  <c r="AK6" i="31"/>
  <c r="U9" i="31"/>
  <c r="AK9" i="31"/>
  <c r="Z3" i="31"/>
  <c r="Z30" i="31"/>
  <c r="AE26" i="31"/>
  <c r="AE15" i="31"/>
  <c r="AE20" i="31"/>
  <c r="U13" i="31"/>
  <c r="S13" i="31"/>
  <c r="AK13" i="31"/>
  <c r="U11" i="31"/>
  <c r="AK11" i="31"/>
  <c r="S10" i="31"/>
  <c r="Z27" i="31"/>
  <c r="L3" i="31"/>
  <c r="U25" i="31"/>
  <c r="S25" i="31"/>
  <c r="AK25" i="31"/>
  <c r="U29" i="31"/>
  <c r="S29" i="31"/>
  <c r="AK29" i="31"/>
  <c r="U22" i="31"/>
  <c r="S22" i="31"/>
  <c r="AK22" i="31"/>
  <c r="Z6" i="31"/>
  <c r="S7" i="31"/>
  <c r="L27" i="31"/>
  <c r="G27" i="31"/>
  <c r="AE11" i="31"/>
  <c r="G6" i="31"/>
  <c r="U8" i="31"/>
  <c r="AK8" i="31"/>
  <c r="U19" i="31"/>
  <c r="S19" i="31"/>
  <c r="AK19" i="31"/>
  <c r="AE27" i="31"/>
  <c r="L20" i="31"/>
  <c r="G19" i="31"/>
  <c r="G11" i="31"/>
  <c r="G13" i="31"/>
  <c r="L30" i="31"/>
  <c r="G30" i="31"/>
  <c r="Z9" i="31"/>
  <c r="U16" i="31"/>
  <c r="S16" i="31"/>
  <c r="AK16" i="31"/>
  <c r="Z26" i="31"/>
  <c r="U21" i="31"/>
  <c r="S21" i="31"/>
  <c r="AK21" i="31"/>
  <c r="U23" i="31"/>
  <c r="S23" i="31"/>
  <c r="AK23" i="31"/>
  <c r="AK3" i="31"/>
  <c r="U15" i="31"/>
  <c r="S15" i="31"/>
  <c r="AK15" i="31"/>
  <c r="G20" i="31"/>
  <c r="U5" i="31"/>
  <c r="AK5" i="31"/>
  <c r="G5" i="31"/>
  <c r="Z23" i="31"/>
  <c r="AE21" i="31"/>
  <c r="U14" i="31"/>
  <c r="S14" i="31"/>
  <c r="AK14" i="31"/>
  <c r="G18" i="31"/>
  <c r="AE7" i="31"/>
  <c r="U17" i="31"/>
  <c r="S17" i="31"/>
  <c r="AK17" i="31"/>
  <c r="Z15" i="31"/>
  <c r="L7" i="31"/>
  <c r="Z18" i="31"/>
  <c r="S3" i="31"/>
  <c r="L10" i="31"/>
  <c r="S4" i="31"/>
  <c r="AK4" i="31"/>
  <c r="U4" i="31"/>
  <c r="AE10" i="31"/>
  <c r="AE6" i="31"/>
  <c r="L26" i="31"/>
  <c r="AE5" i="31"/>
  <c r="L8" i="31"/>
  <c r="Z17" i="31"/>
  <c r="Z14" i="31"/>
  <c r="Z22" i="31"/>
  <c r="Z12" i="31"/>
  <c r="AE12" i="31"/>
  <c r="U12" i="31"/>
  <c r="AK12" i="31"/>
  <c r="S12" i="31"/>
  <c r="L12" i="31"/>
  <c r="G12" i="31"/>
  <c r="A1" i="28"/>
  <c r="A2" i="28"/>
  <c r="B39" i="28"/>
  <c r="C39" i="28"/>
  <c r="D39" i="28"/>
  <c r="E39" i="28"/>
  <c r="F39" i="28"/>
  <c r="B40" i="28"/>
  <c r="C40" i="28"/>
  <c r="D40" i="28"/>
  <c r="E40" i="28"/>
  <c r="B41" i="28"/>
  <c r="C41" i="28"/>
  <c r="D41" i="28"/>
  <c r="E41" i="28"/>
  <c r="B42" i="28"/>
  <c r="C42" i="28"/>
  <c r="D42" i="28"/>
  <c r="E42" i="28"/>
  <c r="F42" i="28"/>
  <c r="B43" i="28"/>
  <c r="C43" i="28"/>
  <c r="D43" i="28"/>
  <c r="E43" i="28"/>
  <c r="B44" i="28"/>
  <c r="C44" i="28"/>
  <c r="D44" i="28"/>
  <c r="E44" i="28"/>
  <c r="F44" i="28"/>
  <c r="B45" i="28"/>
  <c r="C45" i="28"/>
  <c r="D45" i="28"/>
  <c r="E45" i="28"/>
  <c r="F45" i="28" l="1"/>
  <c r="F43" i="28"/>
  <c r="F41" i="28"/>
  <c r="F40" i="28"/>
  <c r="E46" i="28"/>
  <c r="D46" i="28"/>
  <c r="C46" i="28"/>
  <c r="B46" i="28"/>
  <c r="F46" i="28"/>
  <c r="A1" i="27" l="1"/>
  <c r="A2" i="27"/>
  <c r="B38" i="27"/>
  <c r="C38" i="27"/>
  <c r="D38" i="27"/>
  <c r="E38" i="27"/>
  <c r="F38" i="27"/>
  <c r="B39" i="27"/>
  <c r="C39" i="27"/>
  <c r="D39" i="27"/>
  <c r="E39" i="27"/>
  <c r="F39" i="27"/>
  <c r="B40" i="27"/>
  <c r="C40" i="27"/>
  <c r="D40" i="27"/>
  <c r="E40" i="27"/>
  <c r="B41" i="27"/>
  <c r="C41" i="27"/>
  <c r="D41" i="27"/>
  <c r="E41" i="27"/>
  <c r="F41" i="27"/>
  <c r="B42" i="27"/>
  <c r="C42" i="27"/>
  <c r="D42" i="27"/>
  <c r="E42" i="27"/>
  <c r="B43" i="27"/>
  <c r="C43" i="27"/>
  <c r="D43" i="27"/>
  <c r="E43" i="27"/>
  <c r="F43" i="27"/>
  <c r="B44" i="27"/>
  <c r="C44" i="27"/>
  <c r="D44" i="27"/>
  <c r="E44" i="27"/>
  <c r="F44" i="27"/>
  <c r="F42" i="27" l="1"/>
  <c r="F40" i="27"/>
  <c r="E45" i="27"/>
  <c r="D45" i="27"/>
  <c r="C45" i="27"/>
  <c r="B45" i="27"/>
  <c r="F45" i="27"/>
  <c r="A1" i="26" l="1"/>
  <c r="A2" i="26"/>
  <c r="C8" i="26"/>
  <c r="C17" i="26"/>
  <c r="T28" i="31" s="1"/>
  <c r="B25" i="26"/>
  <c r="C25" i="26"/>
  <c r="D25" i="26"/>
  <c r="E25" i="26"/>
  <c r="B26" i="26"/>
  <c r="C26" i="26"/>
  <c r="E26" i="26"/>
  <c r="B27" i="26"/>
  <c r="C27" i="26"/>
  <c r="D27" i="26"/>
  <c r="E27" i="26"/>
  <c r="F27" i="26"/>
  <c r="B28" i="26"/>
  <c r="C28" i="26"/>
  <c r="D28" i="26"/>
  <c r="E28" i="26"/>
  <c r="B29" i="26"/>
  <c r="C29" i="26"/>
  <c r="D29" i="26"/>
  <c r="E29" i="26"/>
  <c r="F29" i="26"/>
  <c r="B30" i="26"/>
  <c r="C30" i="26"/>
  <c r="D30" i="26"/>
  <c r="E30" i="26"/>
  <c r="F30" i="26"/>
  <c r="B31" i="26"/>
  <c r="C31" i="26"/>
  <c r="D31" i="26"/>
  <c r="E31" i="26"/>
  <c r="F31" i="26" l="1"/>
  <c r="F28" i="26"/>
  <c r="E32" i="26"/>
  <c r="C32" i="26"/>
  <c r="B32" i="26"/>
  <c r="T31" i="31"/>
  <c r="D26" i="26"/>
  <c r="I28" i="31"/>
  <c r="F25" i="26"/>
  <c r="K28" i="31" l="1"/>
  <c r="F26" i="26"/>
  <c r="F32" i="26" s="1"/>
  <c r="D32" i="26"/>
  <c r="A1" i="25"/>
  <c r="A2" i="25"/>
  <c r="B38" i="25"/>
  <c r="B45" i="25" s="1"/>
  <c r="C38" i="25"/>
  <c r="C45" i="25" s="1"/>
  <c r="D38" i="25"/>
  <c r="D45" i="25" s="1"/>
  <c r="E38" i="25"/>
  <c r="E45" i="25" s="1"/>
  <c r="F38" i="25"/>
  <c r="B39" i="25"/>
  <c r="C39" i="25"/>
  <c r="D39" i="25"/>
  <c r="E39" i="25"/>
  <c r="F39" i="25"/>
  <c r="B40" i="25"/>
  <c r="C40" i="25"/>
  <c r="D40" i="25"/>
  <c r="E40" i="25"/>
  <c r="F40" i="25"/>
  <c r="B41" i="25"/>
  <c r="C41" i="25"/>
  <c r="D41" i="25"/>
  <c r="F41" i="25" s="1"/>
  <c r="E41" i="25"/>
  <c r="B42" i="25"/>
  <c r="F42" i="25" s="1"/>
  <c r="C42" i="25"/>
  <c r="D42" i="25"/>
  <c r="E42" i="25"/>
  <c r="B43" i="25"/>
  <c r="C43" i="25"/>
  <c r="D43" i="25"/>
  <c r="E43" i="25"/>
  <c r="F43" i="25"/>
  <c r="B44" i="25"/>
  <c r="F44" i="25" s="1"/>
  <c r="C44" i="25"/>
  <c r="D44" i="25"/>
  <c r="E44" i="25"/>
  <c r="AL28" i="31" l="1"/>
  <c r="F45" i="25"/>
  <c r="G28" i="31" l="1"/>
  <c r="AE28" i="31"/>
  <c r="S28" i="31"/>
  <c r="AK28" i="31"/>
  <c r="Z28" i="31"/>
  <c r="U28" i="31"/>
  <c r="L28" i="31"/>
  <c r="A1" i="24"/>
  <c r="A2" i="24"/>
  <c r="B35" i="24"/>
  <c r="C35" i="24"/>
  <c r="D35" i="24"/>
  <c r="E35" i="24"/>
  <c r="F35" i="24"/>
  <c r="B36" i="24"/>
  <c r="C36" i="24"/>
  <c r="D36" i="24"/>
  <c r="E36" i="24"/>
  <c r="B37" i="24"/>
  <c r="C37" i="24"/>
  <c r="D37" i="24"/>
  <c r="E37" i="24"/>
  <c r="F37" i="24"/>
  <c r="B38" i="24"/>
  <c r="C38" i="24"/>
  <c r="D38" i="24"/>
  <c r="E38" i="24"/>
  <c r="F38" i="24"/>
  <c r="B39" i="24"/>
  <c r="C39" i="24"/>
  <c r="D39" i="24"/>
  <c r="E39" i="24"/>
  <c r="B40" i="24"/>
  <c r="C40" i="24"/>
  <c r="D40" i="24"/>
  <c r="E40" i="24"/>
  <c r="F40" i="24"/>
  <c r="B41" i="24"/>
  <c r="C41" i="24"/>
  <c r="D41" i="24"/>
  <c r="E41" i="24"/>
  <c r="F41" i="24" l="1"/>
  <c r="F39" i="24"/>
  <c r="F36" i="24"/>
  <c r="E42" i="24"/>
  <c r="D42" i="24"/>
  <c r="C42" i="24"/>
  <c r="B42" i="24"/>
  <c r="F42" i="24"/>
  <c r="A1" i="23" l="1"/>
  <c r="A2" i="23"/>
  <c r="B37" i="23"/>
  <c r="B44" i="23" s="1"/>
  <c r="C37" i="23"/>
  <c r="C44" i="23" s="1"/>
  <c r="D37" i="23"/>
  <c r="D44" i="23" s="1"/>
  <c r="E37" i="23"/>
  <c r="E44" i="23" s="1"/>
  <c r="F37" i="23"/>
  <c r="B38" i="23"/>
  <c r="F38" i="23" s="1"/>
  <c r="C38" i="23"/>
  <c r="D38" i="23"/>
  <c r="E38" i="23"/>
  <c r="B39" i="23"/>
  <c r="C39" i="23"/>
  <c r="D39" i="23"/>
  <c r="E39" i="23"/>
  <c r="F39" i="23"/>
  <c r="B40" i="23"/>
  <c r="C40" i="23"/>
  <c r="D40" i="23"/>
  <c r="E40" i="23"/>
  <c r="F40" i="23" s="1"/>
  <c r="B41" i="23"/>
  <c r="F41" i="23" s="1"/>
  <c r="C41" i="23"/>
  <c r="D41" i="23"/>
  <c r="E41" i="23"/>
  <c r="B42" i="23"/>
  <c r="C42" i="23"/>
  <c r="D42" i="23"/>
  <c r="E42" i="23"/>
  <c r="F42" i="23"/>
  <c r="B43" i="23"/>
  <c r="F43" i="23" s="1"/>
  <c r="C43" i="23"/>
  <c r="D43" i="23"/>
  <c r="E43" i="23"/>
  <c r="F44" i="23" l="1"/>
  <c r="A1" i="22" l="1"/>
  <c r="A2" i="22"/>
  <c r="C8" i="22"/>
  <c r="W24" i="31" s="1"/>
  <c r="C9" i="22"/>
  <c r="D24" i="31" s="1"/>
  <c r="C12" i="22"/>
  <c r="C16" i="22"/>
  <c r="C19" i="22"/>
  <c r="N24" i="31" s="1"/>
  <c r="B27" i="22"/>
  <c r="C27" i="22"/>
  <c r="D27" i="22"/>
  <c r="E27" i="22"/>
  <c r="B28" i="22"/>
  <c r="C28" i="22"/>
  <c r="E28" i="22"/>
  <c r="B29" i="22"/>
  <c r="C29" i="22"/>
  <c r="D29" i="22"/>
  <c r="E29" i="22"/>
  <c r="F29" i="22"/>
  <c r="B30" i="22"/>
  <c r="C30" i="22"/>
  <c r="D30" i="22"/>
  <c r="E30" i="22"/>
  <c r="B31" i="22"/>
  <c r="C31" i="22"/>
  <c r="D31" i="22"/>
  <c r="E31" i="22"/>
  <c r="F31" i="22"/>
  <c r="B32" i="22"/>
  <c r="C32" i="22"/>
  <c r="D32" i="22"/>
  <c r="E32" i="22"/>
  <c r="B33" i="22"/>
  <c r="C33" i="22"/>
  <c r="D33" i="22"/>
  <c r="E33" i="22"/>
  <c r="F33" i="22"/>
  <c r="F32" i="22" l="1"/>
  <c r="F30" i="22"/>
  <c r="E34" i="22"/>
  <c r="C34" i="22"/>
  <c r="F27" i="22"/>
  <c r="R24" i="31"/>
  <c r="N31" i="31"/>
  <c r="D28" i="22"/>
  <c r="I24" i="31"/>
  <c r="F24" i="31"/>
  <c r="D31" i="31"/>
  <c r="Y24" i="31"/>
  <c r="W31" i="31"/>
  <c r="B34" i="22"/>
  <c r="Y31" i="31" l="1"/>
  <c r="F31" i="31"/>
  <c r="K24" i="31"/>
  <c r="I31" i="31"/>
  <c r="F28" i="22"/>
  <c r="F34" i="22" s="1"/>
  <c r="D34" i="22"/>
  <c r="R31" i="31"/>
  <c r="A1" i="21"/>
  <c r="A2" i="21"/>
  <c r="B24" i="21"/>
  <c r="C24" i="21"/>
  <c r="D24" i="21"/>
  <c r="E24" i="21"/>
  <c r="F24" i="21"/>
  <c r="B25" i="21"/>
  <c r="C25" i="21"/>
  <c r="D25" i="21"/>
  <c r="E25" i="21"/>
  <c r="B26" i="21"/>
  <c r="C26" i="21"/>
  <c r="D26" i="21"/>
  <c r="E26" i="21"/>
  <c r="F26" i="21" s="1"/>
  <c r="B27" i="21"/>
  <c r="C27" i="21"/>
  <c r="D27" i="21"/>
  <c r="E27" i="21"/>
  <c r="F27" i="21"/>
  <c r="B28" i="21"/>
  <c r="C28" i="21"/>
  <c r="D28" i="21"/>
  <c r="E28" i="21"/>
  <c r="B29" i="21"/>
  <c r="C29" i="21"/>
  <c r="D29" i="21"/>
  <c r="E29" i="21"/>
  <c r="F29" i="21"/>
  <c r="B30" i="21"/>
  <c r="C30" i="21"/>
  <c r="D30" i="21"/>
  <c r="E30" i="21"/>
  <c r="F30" i="21" l="1"/>
  <c r="F28" i="21"/>
  <c r="F25" i="21"/>
  <c r="E31" i="21"/>
  <c r="D31" i="21"/>
  <c r="C31" i="21"/>
  <c r="K31" i="31"/>
  <c r="AL24" i="31"/>
  <c r="F31" i="21"/>
  <c r="B31" i="21"/>
  <c r="U24" i="31" l="1"/>
  <c r="AK24" i="31"/>
  <c r="AE24" i="31"/>
  <c r="Z24" i="31"/>
  <c r="G24" i="31"/>
  <c r="S24" i="31"/>
  <c r="L24" i="31"/>
  <c r="A1" i="20"/>
  <c r="A2" i="20"/>
  <c r="B40" i="20"/>
  <c r="B47" i="20" s="1"/>
  <c r="C40" i="20"/>
  <c r="C47" i="20" s="1"/>
  <c r="D40" i="20"/>
  <c r="D47" i="20" s="1"/>
  <c r="E40" i="20"/>
  <c r="E47" i="20" s="1"/>
  <c r="F40" i="20"/>
  <c r="B41" i="20"/>
  <c r="F41" i="20" s="1"/>
  <c r="C41" i="20"/>
  <c r="D41" i="20"/>
  <c r="E41" i="20"/>
  <c r="B42" i="20"/>
  <c r="F42" i="20" s="1"/>
  <c r="C42" i="20"/>
  <c r="D42" i="20"/>
  <c r="E42" i="20"/>
  <c r="B43" i="20"/>
  <c r="C43" i="20"/>
  <c r="D43" i="20"/>
  <c r="E43" i="20"/>
  <c r="F43" i="20"/>
  <c r="B44" i="20"/>
  <c r="F44" i="20" s="1"/>
  <c r="C44" i="20"/>
  <c r="D44" i="20"/>
  <c r="E44" i="20"/>
  <c r="B45" i="20"/>
  <c r="C45" i="20"/>
  <c r="D45" i="20"/>
  <c r="E45" i="20"/>
  <c r="F45" i="20"/>
  <c r="B46" i="20"/>
  <c r="C46" i="20"/>
  <c r="F46" i="20" s="1"/>
  <c r="D46" i="20"/>
  <c r="E46" i="20"/>
  <c r="F47" i="20" l="1"/>
  <c r="A1" i="19" l="1"/>
  <c r="A2" i="19"/>
  <c r="B35" i="19"/>
  <c r="C35" i="19"/>
  <c r="D35" i="19"/>
  <c r="E35" i="19"/>
  <c r="F35" i="19"/>
  <c r="B36" i="19"/>
  <c r="C36" i="19"/>
  <c r="D36" i="19"/>
  <c r="E36" i="19"/>
  <c r="F36" i="19"/>
  <c r="B37" i="19"/>
  <c r="D37" i="19"/>
  <c r="E37" i="19"/>
  <c r="F37" i="19"/>
  <c r="B38" i="19"/>
  <c r="C38" i="19"/>
  <c r="D38" i="19"/>
  <c r="E38" i="19"/>
  <c r="F38" i="19"/>
  <c r="B39" i="19"/>
  <c r="C39" i="19"/>
  <c r="D39" i="19"/>
  <c r="E39" i="19"/>
  <c r="F39" i="19"/>
  <c r="B40" i="19"/>
  <c r="C40" i="19"/>
  <c r="D40" i="19"/>
  <c r="E40" i="19"/>
  <c r="F40" i="19"/>
  <c r="B41" i="19"/>
  <c r="C41" i="19"/>
  <c r="D41" i="19"/>
  <c r="E41" i="19"/>
  <c r="F41" i="19"/>
  <c r="B42" i="19"/>
  <c r="C42" i="19"/>
  <c r="D42" i="19"/>
  <c r="E42" i="19"/>
  <c r="F42" i="19" l="1"/>
  <c r="A1" i="18"/>
  <c r="A2" i="18"/>
  <c r="B25" i="18"/>
  <c r="C25" i="18"/>
  <c r="D25" i="18"/>
  <c r="E25" i="18"/>
  <c r="B26" i="18"/>
  <c r="C26" i="18"/>
  <c r="D26" i="18"/>
  <c r="E26" i="18"/>
  <c r="B27" i="18"/>
  <c r="C27" i="18"/>
  <c r="D27" i="18"/>
  <c r="E27" i="18"/>
  <c r="F27" i="18"/>
  <c r="B28" i="18"/>
  <c r="C28" i="18"/>
  <c r="D28" i="18"/>
  <c r="E28" i="18"/>
  <c r="F28" i="18"/>
  <c r="B29" i="18"/>
  <c r="C29" i="18"/>
  <c r="D29" i="18"/>
  <c r="E29" i="18"/>
  <c r="B30" i="18"/>
  <c r="C30" i="18"/>
  <c r="D30" i="18"/>
  <c r="E30" i="18"/>
  <c r="F30" i="18"/>
  <c r="B31" i="18"/>
  <c r="C31" i="18"/>
  <c r="D31" i="18"/>
  <c r="E31" i="18"/>
  <c r="F31" i="18" l="1"/>
  <c r="F29" i="18"/>
  <c r="F26" i="18"/>
  <c r="E32" i="18"/>
  <c r="D32" i="18"/>
  <c r="C32" i="18"/>
  <c r="B32" i="18"/>
  <c r="F25" i="18"/>
  <c r="F32" i="18" s="1"/>
  <c r="A1" i="17" l="1"/>
  <c r="A2" i="17"/>
  <c r="B35" i="17"/>
  <c r="C35" i="17"/>
  <c r="D35" i="17"/>
  <c r="E35" i="17"/>
  <c r="F35" i="17"/>
  <c r="B36" i="17"/>
  <c r="C36" i="17"/>
  <c r="D36" i="17"/>
  <c r="E36" i="17"/>
  <c r="B37" i="17"/>
  <c r="C37" i="17"/>
  <c r="D37" i="17"/>
  <c r="E37" i="17"/>
  <c r="F37" i="17"/>
  <c r="B38" i="17"/>
  <c r="C38" i="17"/>
  <c r="D38" i="17"/>
  <c r="E38" i="17"/>
  <c r="F38" i="17"/>
  <c r="B39" i="17"/>
  <c r="C39" i="17"/>
  <c r="D39" i="17"/>
  <c r="E39" i="17"/>
  <c r="B40" i="17"/>
  <c r="C40" i="17"/>
  <c r="D40" i="17"/>
  <c r="E40" i="17"/>
  <c r="F40" i="17"/>
  <c r="B41" i="17"/>
  <c r="C41" i="17"/>
  <c r="D41" i="17"/>
  <c r="E41" i="17"/>
  <c r="F41" i="17" l="1"/>
  <c r="F39" i="17"/>
  <c r="F36" i="17"/>
  <c r="E42" i="17"/>
  <c r="D42" i="17"/>
  <c r="C42" i="17"/>
  <c r="F42" i="17"/>
  <c r="B42" i="17"/>
  <c r="A1" i="16" l="1"/>
  <c r="A2" i="16"/>
  <c r="B31" i="16"/>
  <c r="C31" i="16"/>
  <c r="D31" i="16"/>
  <c r="E31" i="16"/>
  <c r="F31" i="16"/>
  <c r="B32" i="16"/>
  <c r="C32" i="16"/>
  <c r="D32" i="16"/>
  <c r="E32" i="16"/>
  <c r="F32" i="16"/>
  <c r="B33" i="16"/>
  <c r="C33" i="16"/>
  <c r="D33" i="16"/>
  <c r="E33" i="16"/>
  <c r="F33" i="16"/>
  <c r="B34" i="16"/>
  <c r="C34" i="16"/>
  <c r="D34" i="16"/>
  <c r="E34" i="16"/>
  <c r="F34" i="16"/>
  <c r="B35" i="16"/>
  <c r="C35" i="16"/>
  <c r="D35" i="16"/>
  <c r="E35" i="16"/>
  <c r="B36" i="16"/>
  <c r="C36" i="16"/>
  <c r="D36" i="16"/>
  <c r="E36" i="16"/>
  <c r="F36" i="16"/>
  <c r="B37" i="16"/>
  <c r="C37" i="16"/>
  <c r="D37" i="16"/>
  <c r="E37" i="16"/>
  <c r="F37" i="16" l="1"/>
  <c r="F35" i="16"/>
  <c r="E38" i="16"/>
  <c r="D38" i="16"/>
  <c r="C38" i="16"/>
  <c r="B38" i="16"/>
  <c r="F38" i="16"/>
  <c r="A1" i="15" l="1"/>
  <c r="A2" i="15"/>
  <c r="B29" i="15"/>
  <c r="C29" i="15"/>
  <c r="D29" i="15"/>
  <c r="E29" i="15"/>
  <c r="B30" i="15"/>
  <c r="C30" i="15"/>
  <c r="D30" i="15"/>
  <c r="E30" i="15"/>
  <c r="B31" i="15"/>
  <c r="C31" i="15"/>
  <c r="D31" i="15"/>
  <c r="E31" i="15"/>
  <c r="F31" i="15"/>
  <c r="B32" i="15"/>
  <c r="C32" i="15"/>
  <c r="D32" i="15"/>
  <c r="E32" i="15"/>
  <c r="F32" i="15" s="1"/>
  <c r="B33" i="15"/>
  <c r="C33" i="15"/>
  <c r="D33" i="15"/>
  <c r="E33" i="15"/>
  <c r="B34" i="15"/>
  <c r="C34" i="15"/>
  <c r="D34" i="15"/>
  <c r="E34" i="15"/>
  <c r="F34" i="15"/>
  <c r="B35" i="15"/>
  <c r="C35" i="15"/>
  <c r="D35" i="15"/>
  <c r="E35" i="15"/>
  <c r="F35" i="15" l="1"/>
  <c r="F33" i="15"/>
  <c r="E36" i="15"/>
  <c r="F30" i="15"/>
  <c r="D36" i="15"/>
  <c r="C36" i="15"/>
  <c r="F29" i="15"/>
  <c r="F36" i="15" s="1"/>
  <c r="B36" i="15"/>
  <c r="A1" i="14" l="1"/>
  <c r="A2" i="14"/>
  <c r="B42" i="14"/>
  <c r="B49" i="14" s="1"/>
  <c r="C42" i="14"/>
  <c r="C49" i="14" s="1"/>
  <c r="D42" i="14"/>
  <c r="D49" i="14" s="1"/>
  <c r="E42" i="14"/>
  <c r="E49" i="14" s="1"/>
  <c r="F42" i="14"/>
  <c r="B43" i="14"/>
  <c r="F43" i="14" s="1"/>
  <c r="C43" i="14"/>
  <c r="D43" i="14"/>
  <c r="E43" i="14"/>
  <c r="B44" i="14"/>
  <c r="C44" i="14"/>
  <c r="D44" i="14"/>
  <c r="E44" i="14"/>
  <c r="F44" i="14"/>
  <c r="B45" i="14"/>
  <c r="C45" i="14"/>
  <c r="D45" i="14"/>
  <c r="E45" i="14"/>
  <c r="F45" i="14"/>
  <c r="B46" i="14"/>
  <c r="F46" i="14" s="1"/>
  <c r="C46" i="14"/>
  <c r="D46" i="14"/>
  <c r="E46" i="14"/>
  <c r="B47" i="14"/>
  <c r="C47" i="14"/>
  <c r="D47" i="14"/>
  <c r="E47" i="14"/>
  <c r="F47" i="14"/>
  <c r="B48" i="14"/>
  <c r="F48" i="14" s="1"/>
  <c r="C48" i="14"/>
  <c r="D48" i="14"/>
  <c r="E48" i="14"/>
  <c r="F49" i="14" l="1"/>
  <c r="A1" i="13" l="1"/>
  <c r="A2" i="13"/>
  <c r="B24" i="13"/>
  <c r="C24" i="13"/>
  <c r="D24" i="13"/>
  <c r="E24" i="13"/>
  <c r="F24" i="13"/>
  <c r="B25" i="13"/>
  <c r="C25" i="13"/>
  <c r="D25" i="13"/>
  <c r="E25" i="13"/>
  <c r="F25" i="13"/>
  <c r="B26" i="13"/>
  <c r="C26" i="13"/>
  <c r="D26" i="13"/>
  <c r="E26" i="13"/>
  <c r="F26" i="13"/>
  <c r="B27" i="13"/>
  <c r="C27" i="13"/>
  <c r="D27" i="13"/>
  <c r="E27" i="13"/>
  <c r="F27" i="13"/>
  <c r="B28" i="13"/>
  <c r="C28" i="13"/>
  <c r="D28" i="13"/>
  <c r="E28" i="13"/>
  <c r="B29" i="13"/>
  <c r="C29" i="13"/>
  <c r="D29" i="13"/>
  <c r="E29" i="13"/>
  <c r="F29" i="13"/>
  <c r="B30" i="13"/>
  <c r="C30" i="13"/>
  <c r="D30" i="13"/>
  <c r="E30" i="13"/>
  <c r="F30" i="13" l="1"/>
  <c r="F28" i="13"/>
  <c r="E31" i="13"/>
  <c r="D31" i="13"/>
  <c r="C31" i="13"/>
  <c r="B31" i="13"/>
  <c r="F31" i="13"/>
  <c r="A1" i="12" l="1"/>
  <c r="A2" i="12"/>
  <c r="B33" i="12"/>
  <c r="C33" i="12"/>
  <c r="D33" i="12"/>
  <c r="E33" i="12"/>
  <c r="B34" i="12"/>
  <c r="C34" i="12"/>
  <c r="D34" i="12"/>
  <c r="E34" i="12"/>
  <c r="F34" i="12"/>
  <c r="B35" i="12"/>
  <c r="C35" i="12"/>
  <c r="D35" i="12"/>
  <c r="E35" i="12"/>
  <c r="B36" i="12"/>
  <c r="C36" i="12"/>
  <c r="D36" i="12"/>
  <c r="E36" i="12"/>
  <c r="F36" i="12"/>
  <c r="B37" i="12"/>
  <c r="C37" i="12"/>
  <c r="D37" i="12"/>
  <c r="E37" i="12"/>
  <c r="F37" i="12"/>
  <c r="B38" i="12"/>
  <c r="C38" i="12"/>
  <c r="D38" i="12"/>
  <c r="E38" i="12"/>
  <c r="F38" i="12"/>
  <c r="B39" i="12"/>
  <c r="C39" i="12"/>
  <c r="D39" i="12"/>
  <c r="E39" i="12"/>
  <c r="F39" i="12"/>
  <c r="C40" i="12"/>
  <c r="F35" i="12" l="1"/>
  <c r="E40" i="12"/>
  <c r="D40" i="12"/>
  <c r="F33" i="12"/>
  <c r="F40" i="12" s="1"/>
  <c r="B40" i="12"/>
  <c r="A1" i="11" l="1"/>
  <c r="A2" i="11"/>
  <c r="B56" i="11"/>
  <c r="C56" i="11"/>
  <c r="D56" i="11"/>
  <c r="E56" i="11"/>
  <c r="B57" i="11"/>
  <c r="C57" i="11"/>
  <c r="D57" i="11"/>
  <c r="E57" i="11"/>
  <c r="F57" i="11" s="1"/>
  <c r="B58" i="11"/>
  <c r="D58" i="11"/>
  <c r="E58" i="11"/>
  <c r="B59" i="11"/>
  <c r="C59" i="11"/>
  <c r="D59" i="11"/>
  <c r="E59" i="11"/>
  <c r="F59" i="11"/>
  <c r="B60" i="11"/>
  <c r="C60" i="11"/>
  <c r="D60" i="11"/>
  <c r="E60" i="11"/>
  <c r="B61" i="11"/>
  <c r="C61" i="11"/>
  <c r="D61" i="11"/>
  <c r="E61" i="11"/>
  <c r="B62" i="11"/>
  <c r="C62" i="11"/>
  <c r="D62" i="11"/>
  <c r="E62" i="11"/>
  <c r="F60" i="11" l="1"/>
  <c r="F61" i="11"/>
  <c r="F58" i="11"/>
  <c r="F62" i="11"/>
  <c r="E63" i="11"/>
  <c r="C63" i="11"/>
  <c r="D63" i="11"/>
  <c r="B63" i="11"/>
  <c r="F56" i="11"/>
  <c r="F63" i="11" l="1"/>
  <c r="A1" i="10" l="1"/>
  <c r="A2" i="10"/>
  <c r="B25" i="10"/>
  <c r="C25" i="10"/>
  <c r="D25" i="10"/>
  <c r="E25" i="10"/>
  <c r="B26" i="10"/>
  <c r="C26" i="10"/>
  <c r="D26" i="10"/>
  <c r="E26" i="10"/>
  <c r="B27" i="10"/>
  <c r="C27" i="10"/>
  <c r="D27" i="10"/>
  <c r="E27" i="10"/>
  <c r="F27" i="10"/>
  <c r="B28" i="10"/>
  <c r="C28" i="10"/>
  <c r="D28" i="10"/>
  <c r="E28" i="10"/>
  <c r="B29" i="10"/>
  <c r="C29" i="10"/>
  <c r="D29" i="10"/>
  <c r="E29" i="10"/>
  <c r="B30" i="10"/>
  <c r="C30" i="10"/>
  <c r="D30" i="10"/>
  <c r="E30" i="10"/>
  <c r="F30" i="10"/>
  <c r="B31" i="10"/>
  <c r="C31" i="10"/>
  <c r="D31" i="10"/>
  <c r="E31" i="10"/>
  <c r="F31" i="10" l="1"/>
  <c r="F29" i="10"/>
  <c r="F28" i="10"/>
  <c r="F26" i="10"/>
  <c r="E32" i="10"/>
  <c r="D32" i="10"/>
  <c r="C32" i="10"/>
  <c r="B32" i="10"/>
  <c r="F25" i="10"/>
  <c r="F32" i="10" s="1"/>
  <c r="A1" i="9" l="1"/>
  <c r="A2" i="9"/>
  <c r="B31" i="9"/>
  <c r="C31" i="9"/>
  <c r="D31" i="9"/>
  <c r="E31" i="9"/>
  <c r="F31" i="9"/>
  <c r="B32" i="9"/>
  <c r="C32" i="9"/>
  <c r="D32" i="9"/>
  <c r="E32" i="9"/>
  <c r="F32" i="9"/>
  <c r="F33" i="9"/>
  <c r="C33" i="9"/>
  <c r="D33" i="9"/>
  <c r="E33" i="9"/>
  <c r="B34" i="9"/>
  <c r="C34" i="9"/>
  <c r="D34" i="9"/>
  <c r="E34" i="9"/>
  <c r="F34" i="9"/>
  <c r="B35" i="9"/>
  <c r="C35" i="9"/>
  <c r="D35" i="9"/>
  <c r="E35" i="9"/>
  <c r="B36" i="9"/>
  <c r="C36" i="9"/>
  <c r="D36" i="9"/>
  <c r="E36" i="9"/>
  <c r="F36" i="9"/>
  <c r="B37" i="9"/>
  <c r="C37" i="9"/>
  <c r="D37" i="9"/>
  <c r="E37" i="9"/>
  <c r="F37" i="9"/>
  <c r="B38" i="9" l="1"/>
  <c r="F35" i="9"/>
  <c r="F38" i="9" s="1"/>
  <c r="E38" i="9"/>
  <c r="D38" i="9"/>
  <c r="C38" i="9"/>
  <c r="A1" i="8" l="1"/>
  <c r="A2" i="8"/>
  <c r="B40" i="8"/>
  <c r="C40" i="8"/>
  <c r="D40" i="8"/>
  <c r="E40" i="8"/>
  <c r="B41" i="8"/>
  <c r="C41" i="8"/>
  <c r="D41" i="8"/>
  <c r="E41" i="8"/>
  <c r="F41" i="8"/>
  <c r="B42" i="8"/>
  <c r="C42" i="8"/>
  <c r="D42" i="8"/>
  <c r="E42" i="8"/>
  <c r="B43" i="8"/>
  <c r="C43" i="8"/>
  <c r="D43" i="8"/>
  <c r="E43" i="8"/>
  <c r="F43" i="8"/>
  <c r="B44" i="8"/>
  <c r="C44" i="8"/>
  <c r="D44" i="8"/>
  <c r="E44" i="8"/>
  <c r="B45" i="8"/>
  <c r="C45" i="8"/>
  <c r="D45" i="8"/>
  <c r="E45" i="8"/>
  <c r="B46" i="8"/>
  <c r="C46" i="8"/>
  <c r="D46" i="8"/>
  <c r="E46" i="8"/>
  <c r="F46" i="8"/>
  <c r="F45" i="8" l="1"/>
  <c r="C47" i="8"/>
  <c r="F44" i="8"/>
  <c r="F42" i="8"/>
  <c r="E47" i="8"/>
  <c r="D47" i="8"/>
  <c r="B47" i="8"/>
  <c r="F40" i="8"/>
  <c r="F47" i="8" s="1"/>
  <c r="A1" i="7" l="1"/>
  <c r="A2" i="7"/>
  <c r="C25" i="7"/>
  <c r="B34" i="7"/>
  <c r="C34" i="7"/>
  <c r="D34" i="7"/>
  <c r="E34" i="7"/>
  <c r="F34" i="7"/>
  <c r="B35" i="7"/>
  <c r="C35" i="7"/>
  <c r="D35" i="7"/>
  <c r="E35" i="7"/>
  <c r="F35" i="7"/>
  <c r="B36" i="7"/>
  <c r="C36" i="7"/>
  <c r="D36" i="7"/>
  <c r="E36" i="7"/>
  <c r="F36" i="7"/>
  <c r="B37" i="7"/>
  <c r="C37" i="7"/>
  <c r="D37" i="7"/>
  <c r="E37" i="7"/>
  <c r="F37" i="7"/>
  <c r="B38" i="7"/>
  <c r="C38" i="7"/>
  <c r="D38" i="7"/>
  <c r="E38" i="7"/>
  <c r="F38" i="7"/>
  <c r="B39" i="7"/>
  <c r="C39" i="7"/>
  <c r="D39" i="7"/>
  <c r="E39" i="7"/>
  <c r="F39" i="7"/>
  <c r="B40" i="7"/>
  <c r="C40" i="7"/>
  <c r="D40" i="7"/>
  <c r="E40" i="7"/>
  <c r="F40" i="7"/>
  <c r="B41" i="7"/>
  <c r="C41" i="7"/>
  <c r="D41" i="7"/>
  <c r="E41" i="7"/>
  <c r="F41" i="7" l="1"/>
  <c r="A1" i="6"/>
  <c r="A2" i="6"/>
  <c r="B32" i="6"/>
  <c r="C32" i="6"/>
  <c r="D32" i="6"/>
  <c r="E32" i="6"/>
  <c r="F32" i="6"/>
  <c r="B33" i="6"/>
  <c r="C33" i="6"/>
  <c r="D33" i="6"/>
  <c r="E33" i="6"/>
  <c r="B34" i="6"/>
  <c r="C34" i="6"/>
  <c r="D34" i="6"/>
  <c r="E34" i="6"/>
  <c r="F34" i="6"/>
  <c r="B35" i="6"/>
  <c r="C35" i="6"/>
  <c r="D35" i="6"/>
  <c r="E35" i="6"/>
  <c r="F35" i="6" s="1"/>
  <c r="B36" i="6"/>
  <c r="C36" i="6"/>
  <c r="D36" i="6"/>
  <c r="E36" i="6"/>
  <c r="B37" i="6"/>
  <c r="C37" i="6"/>
  <c r="D37" i="6"/>
  <c r="E37" i="6"/>
  <c r="F37" i="6" s="1"/>
  <c r="B38" i="6"/>
  <c r="C38" i="6"/>
  <c r="D38" i="6"/>
  <c r="E38" i="6"/>
  <c r="F38" i="6" l="1"/>
  <c r="F36" i="6"/>
  <c r="E39" i="6"/>
  <c r="F33" i="6"/>
  <c r="D39" i="6"/>
  <c r="C39" i="6"/>
  <c r="B39" i="6"/>
  <c r="F39" i="6"/>
  <c r="A1" i="4" l="1"/>
  <c r="A2" i="4"/>
  <c r="B28" i="4"/>
  <c r="C28" i="4"/>
  <c r="D28" i="4"/>
  <c r="E28" i="4"/>
  <c r="F28" i="4"/>
  <c r="B29" i="4"/>
  <c r="C29" i="4"/>
  <c r="D29" i="4"/>
  <c r="E29" i="4"/>
  <c r="B30" i="4"/>
  <c r="C30" i="4"/>
  <c r="D30" i="4"/>
  <c r="E30" i="4"/>
  <c r="F30" i="4"/>
  <c r="B31" i="4"/>
  <c r="C31" i="4"/>
  <c r="D31" i="4"/>
  <c r="E31" i="4"/>
  <c r="F31" i="4" s="1"/>
  <c r="B32" i="4"/>
  <c r="C32" i="4"/>
  <c r="D32" i="4"/>
  <c r="E32" i="4"/>
  <c r="B33" i="4"/>
  <c r="C33" i="4"/>
  <c r="D33" i="4"/>
  <c r="E33" i="4"/>
  <c r="F33" i="4" s="1"/>
  <c r="B34" i="4"/>
  <c r="C34" i="4"/>
  <c r="D34" i="4"/>
  <c r="E34" i="4"/>
  <c r="F34" i="4" l="1"/>
  <c r="F32" i="4"/>
  <c r="F29" i="4"/>
  <c r="E35" i="4"/>
  <c r="D35" i="4"/>
  <c r="C35" i="4"/>
  <c r="F35" i="4"/>
  <c r="B35" i="4"/>
  <c r="A1" i="3" l="1"/>
  <c r="A2" i="3"/>
  <c r="B37" i="3"/>
  <c r="C37" i="3"/>
  <c r="E37" i="3"/>
  <c r="F37" i="3"/>
  <c r="B38" i="3"/>
  <c r="C38" i="3"/>
  <c r="D38" i="3"/>
  <c r="E38" i="3"/>
  <c r="B39" i="3"/>
  <c r="C39" i="3"/>
  <c r="D39" i="3"/>
  <c r="E39" i="3"/>
  <c r="F39" i="3"/>
  <c r="B40" i="3"/>
  <c r="C40" i="3"/>
  <c r="D40" i="3"/>
  <c r="E40" i="3"/>
  <c r="F40" i="3"/>
  <c r="B41" i="3"/>
  <c r="C41" i="3"/>
  <c r="D41" i="3"/>
  <c r="E41" i="3"/>
  <c r="B42" i="3"/>
  <c r="C42" i="3"/>
  <c r="D42" i="3"/>
  <c r="E42" i="3"/>
  <c r="F42" i="3"/>
  <c r="B43" i="3"/>
  <c r="C43" i="3"/>
  <c r="D43" i="3"/>
  <c r="E43" i="3"/>
  <c r="F43" i="3" l="1"/>
  <c r="F41" i="3"/>
  <c r="D44" i="3"/>
  <c r="F38" i="3"/>
  <c r="F44" i="3"/>
  <c r="E44" i="3"/>
  <c r="C44" i="3"/>
  <c r="B44" i="3"/>
  <c r="A1" i="2"/>
  <c r="A2" i="2"/>
  <c r="C36" i="2"/>
  <c r="D36" i="2"/>
  <c r="E36" i="2"/>
  <c r="F36" i="2"/>
  <c r="B37" i="2"/>
  <c r="C37" i="2"/>
  <c r="D37" i="2"/>
  <c r="E37" i="2"/>
  <c r="B38" i="2"/>
  <c r="C38" i="2"/>
  <c r="D38" i="2"/>
  <c r="E38" i="2"/>
  <c r="F38" i="2"/>
  <c r="B39" i="2"/>
  <c r="C39" i="2"/>
  <c r="D39" i="2"/>
  <c r="E39" i="2"/>
  <c r="F39" i="2"/>
  <c r="B40" i="2"/>
  <c r="C40" i="2"/>
  <c r="D40" i="2"/>
  <c r="E40" i="2"/>
  <c r="B41" i="2"/>
  <c r="C41" i="2"/>
  <c r="D41" i="2"/>
  <c r="E41" i="2"/>
  <c r="F41" i="2"/>
  <c r="B42" i="2"/>
  <c r="C42" i="2"/>
  <c r="D42" i="2"/>
  <c r="E42" i="2"/>
  <c r="F37" i="2" l="1"/>
  <c r="B43" i="2"/>
  <c r="F42" i="2"/>
  <c r="E43" i="2"/>
  <c r="C43" i="2"/>
  <c r="F40" i="2"/>
  <c r="D43" i="2"/>
  <c r="F43" i="2"/>
  <c r="AL31" i="31" l="1"/>
  <c r="S31" i="31" s="1"/>
  <c r="AK31" i="31" l="1"/>
  <c r="Z31" i="31"/>
  <c r="AE31" i="31"/>
  <c r="U31" i="31"/>
  <c r="L31" i="31"/>
  <c r="G31" i="31"/>
</calcChain>
</file>

<file path=xl/sharedStrings.xml><?xml version="1.0" encoding="utf-8"?>
<sst xmlns="http://schemas.openxmlformats.org/spreadsheetml/2006/main" count="4882" uniqueCount="1371">
  <si>
    <t>Infant &amp; Toddler</t>
  </si>
  <si>
    <t>Professional Development</t>
  </si>
  <si>
    <t>Texas Rising Star</t>
  </si>
  <si>
    <t>Health &amp; Safety</t>
  </si>
  <si>
    <t>Evaluation &amp; Assessment</t>
  </si>
  <si>
    <t>National Accreditation Support</t>
  </si>
  <si>
    <t>Other</t>
  </si>
  <si>
    <t>Board 
Number</t>
  </si>
  <si>
    <t>Board</t>
  </si>
  <si>
    <t>Infant Toddler  Planned  Expenditures CCQ</t>
  </si>
  <si>
    <t>Infant Toddler Planned Expenditures CQF</t>
  </si>
  <si>
    <t>Infant Toddler Planned Expenditures Other</t>
  </si>
  <si>
    <t>Infant Toddler Total Planned</t>
  </si>
  <si>
    <t>I/T % of Total Planned</t>
  </si>
  <si>
    <t>Professional Development Planned Expenditures CCQ</t>
  </si>
  <si>
    <t>Professional Development Planned Expenditures CQF</t>
  </si>
  <si>
    <t>Professional Development Planned Expenditures Other</t>
  </si>
  <si>
    <t>PD Total Planned</t>
  </si>
  <si>
    <t>PD % of Total Planned</t>
  </si>
  <si>
    <t>Texas Rising Star Planned Expenditures CCQ</t>
  </si>
  <si>
    <t>Texas Rising Star Planned Expenditures CQF</t>
  </si>
  <si>
    <t>Texas Rising Star Expenditures Mentor Funding</t>
  </si>
  <si>
    <t>Texas Rising Star Planned Expenditures Other</t>
  </si>
  <si>
    <t>Texas Rising Star Planned Expenditures Mentor</t>
  </si>
  <si>
    <t>Texas Rising Star Total Planned</t>
  </si>
  <si>
    <t>TRS % of Total Planned</t>
  </si>
  <si>
    <t xml:space="preserve">Health &amp; Safety Planned Expenditures CCQ </t>
  </si>
  <si>
    <t>H/S % of Total</t>
  </si>
  <si>
    <t>Eval &amp; Assessment Planned Expenditures CCQ</t>
  </si>
  <si>
    <t>Eval &amp; Assessment Planned Expenditures CQF</t>
  </si>
  <si>
    <t>Eval &amp; Assessment Planned Expenditures Other</t>
  </si>
  <si>
    <t>Eval/Assess Total Planned</t>
  </si>
  <si>
    <t>Eval % of Total Planned</t>
  </si>
  <si>
    <t>National Accreditation Planned Expenditures CCQ</t>
  </si>
  <si>
    <t>National Accreditation Planned Expenditures CQF</t>
  </si>
  <si>
    <t>National Accreditation Planned Expenditures Other</t>
  </si>
  <si>
    <t>National Accreditation Total Planned</t>
  </si>
  <si>
    <t>NA % of Total Planned</t>
  </si>
  <si>
    <t>Other Activities Planned Expenditures CCQ</t>
  </si>
  <si>
    <t>Other Activities Planned Expenditures CQF</t>
  </si>
  <si>
    <t>Other Activities Planned Expenditures Other</t>
  </si>
  <si>
    <t>Other Activities Planned Expenditures Other2</t>
  </si>
  <si>
    <t>Other Total Planned</t>
  </si>
  <si>
    <t>Other % of Total Planned</t>
  </si>
  <si>
    <t>Total Planned Expenditures</t>
  </si>
  <si>
    <t>Total Allotted CCQ, CQF and Mentor)</t>
  </si>
  <si>
    <t>Panhandle</t>
  </si>
  <si>
    <t>South Plains</t>
  </si>
  <si>
    <t>North Texas</t>
  </si>
  <si>
    <t>North Central</t>
  </si>
  <si>
    <t>Tarrant County</t>
  </si>
  <si>
    <t>Greater Dallas</t>
  </si>
  <si>
    <t>Northeast Texas</t>
  </si>
  <si>
    <t>East Texas</t>
  </si>
  <si>
    <t>West Central</t>
  </si>
  <si>
    <t>Borderplex</t>
  </si>
  <si>
    <t>Permian Basin</t>
  </si>
  <si>
    <t>Concho Valley</t>
  </si>
  <si>
    <t>Heart of Texas</t>
  </si>
  <si>
    <t>Capital Area</t>
  </si>
  <si>
    <t>Brazos Valley</t>
  </si>
  <si>
    <t>Deep East</t>
  </si>
  <si>
    <t>Southeast Texas</t>
  </si>
  <si>
    <t>Golden Crescent</t>
  </si>
  <si>
    <t>Alamo</t>
  </si>
  <si>
    <t>South Texas</t>
  </si>
  <si>
    <t>Coastal Bend</t>
  </si>
  <si>
    <t>Rural Capital</t>
  </si>
  <si>
    <t>Lower Rio</t>
  </si>
  <si>
    <t>Cameron</t>
  </si>
  <si>
    <t>Texoma</t>
  </si>
  <si>
    <t>Central Texas</t>
  </si>
  <si>
    <t>Middle Rio</t>
  </si>
  <si>
    <t>Gulf Coast</t>
  </si>
  <si>
    <t>Statewide</t>
  </si>
  <si>
    <t>Overall plan and strategies for Child Care Quality activities</t>
  </si>
  <si>
    <r>
      <t xml:space="preserve">Total Funds Allotted 
</t>
    </r>
    <r>
      <rPr>
        <i/>
        <sz val="14"/>
        <rFont val="Aptos Narrow"/>
        <family val="2"/>
        <scheme val="minor"/>
      </rPr>
      <t>(CCQ + CCQ Mentor + CQF)</t>
    </r>
  </si>
  <si>
    <t>Total Number of CCS Child Care Programs
(as of 10/01/2025)</t>
  </si>
  <si>
    <t>Who administers the CCQ funds?</t>
  </si>
  <si>
    <t>If the Board selects "Both" for administering funds, describe how this is coordinated.</t>
  </si>
  <si>
    <r>
      <t xml:space="preserve">Plan Overview 
</t>
    </r>
    <r>
      <rPr>
        <i/>
        <sz val="14"/>
        <rFont val="Calibri"/>
        <family val="2"/>
      </rPr>
      <t>(Overview must include a high-level description of the Board's plan to administer CCQ funds and how it aligns with the Board's Overall Strategic Plan)</t>
    </r>
  </si>
  <si>
    <r>
      <t xml:space="preserve">Needs Determination 
</t>
    </r>
    <r>
      <rPr>
        <i/>
        <sz val="14"/>
        <rFont val="Aptos Narrow"/>
        <family val="2"/>
        <scheme val="minor"/>
      </rPr>
      <t>(Describe how the Board determined or assessed the needs of the activities planned)</t>
    </r>
  </si>
  <si>
    <t>100</t>
  </si>
  <si>
    <t>Both</t>
  </si>
  <si>
    <t>The Board will fund directly activities that use TIPS and the contractor will draw funds from the board for all other items</t>
  </si>
  <si>
    <t>The Board’s strategic plan focuses on improving the health, safety, welfare, and overall well-being of Texas Panhandle residents. This goal is advanced through the Board's planned Child Care Quality activities that strengthen child care programs and support families and staff, along with the healthy development of children. 
The Board takes a holistic approach to early learning by investing in both the early childhood workforce and the child care programs' learning environments. Child care program staff are supported through scholarships, training, wage supplements, and certification awards, while child care programs receive bonuses to promote staff retention and  to enhance overall quality in interactions. Classrooms are enriched with developmentally appropriate materials and curricula, and community engagement and parent education are incorporated to strengthen family partnerships and improve outcomes for children.</t>
  </si>
  <si>
    <t>In August, the Quality Specialist held a virtual meeting with child care program directors to gather feedback on prior-year activities and suggestions for the 2026 fiscal year. Four directors provided input.
Surveys were distributed to more than 1,000 Child Care Services (CCS) families and promoted through the CCS Newsletter for administrators to share. Surveys were also provided to all Texas Rising Star staff and CCS-contracted child care programs. Survey responses were received from 21 families, 4 Texas Rising Star staff, and 25 administrators representing 30 child care programs with a combined capacity of 3,197 children and enrollment of 1,645.</t>
  </si>
  <si>
    <t>Activity Category</t>
  </si>
  <si>
    <t>Activity Type/Name</t>
  </si>
  <si>
    <t>Planned Expenditures</t>
  </si>
  <si>
    <t>Funding Type 
(CCQ 2, CCQ Mentor, CQF, Other)</t>
  </si>
  <si>
    <t>Quarter Activity Initiated</t>
  </si>
  <si>
    <t>Column1</t>
  </si>
  <si>
    <r>
      <t xml:space="preserve">Activity Description
</t>
    </r>
    <r>
      <rPr>
        <i/>
        <sz val="16"/>
        <color theme="0"/>
        <rFont val="Aptos Narrow"/>
        <family val="2"/>
        <scheme val="minor"/>
      </rPr>
      <t>(Description must include alignment to the need or Board strategy and target outreach)</t>
    </r>
  </si>
  <si>
    <t>Measurable Outcome(s)</t>
  </si>
  <si>
    <t>Classroom Equipment &amp; Materials - Infant Toddler</t>
  </si>
  <si>
    <t>CQF</t>
  </si>
  <si>
    <t>Quarter 3</t>
  </si>
  <si>
    <r>
      <rPr>
        <b/>
        <sz val="12"/>
        <rFont val="Aptos Narrow"/>
        <family val="2"/>
        <scheme val="minor"/>
      </rPr>
      <t xml:space="preserve">Activity: </t>
    </r>
    <r>
      <rPr>
        <sz val="12"/>
        <rFont val="Aptos Narrow"/>
        <family val="2"/>
        <scheme val="minor"/>
      </rPr>
      <t xml:space="preserve">Provide infant and toddler learning materials, as well as outdoor materials (excluding large playground structures) for Texas Rising Star-certified child care programs. These materials will help programs raise or maintain their star level for Recertification within FY26. Each program will receive $1,000 per classroom to spend with Lakeshore, with an average of 4 infant and toddler classrooms per program. This activity is designed to assist programs with meeting classroom instructional learning goals or enhancing their environments. 
</t>
    </r>
    <r>
      <rPr>
        <b/>
        <sz val="12"/>
        <rFont val="Aptos Narrow"/>
        <family val="2"/>
        <scheme val="minor"/>
      </rPr>
      <t xml:space="preserve">Alignment: </t>
    </r>
    <r>
      <rPr>
        <sz val="12"/>
        <rFont val="Aptos Narrow"/>
        <family val="2"/>
        <scheme val="minor"/>
      </rPr>
      <t xml:space="preserve">Feedback from the Needs Assessment Survey and meetings conducted in September 2025 information was collected from 4 Texas Rising Star mentors and staff and 29 child care programs and 21 Child Care Services families indicated a need for gross motor materials, furniture, natural classroom learning materials, and science kits.
</t>
    </r>
    <r>
      <rPr>
        <b/>
        <sz val="12"/>
        <rFont val="Aptos Narrow"/>
        <family val="2"/>
        <scheme val="minor"/>
      </rPr>
      <t xml:space="preserve">Target Outreach: </t>
    </r>
    <r>
      <rPr>
        <sz val="12"/>
        <rFont val="Aptos Narrow"/>
        <family val="2"/>
        <scheme val="minor"/>
      </rPr>
      <t>up to 45 child care programs</t>
    </r>
  </si>
  <si>
    <t xml:space="preserve">20% increase in the number of child care programs maintaining or increasing their Texas Rising Star certification star level with higher assessment scores in Category 4: Indoor/Outdoor Environments. 
70% of child care programs will maintain a score of 1.80 or above for Category 4. </t>
  </si>
  <si>
    <t>Quarter 1</t>
  </si>
  <si>
    <r>
      <rPr>
        <b/>
        <sz val="12"/>
        <rFont val="Aptos Narrow"/>
        <family val="2"/>
        <scheme val="minor"/>
      </rPr>
      <t>Activity:</t>
    </r>
    <r>
      <rPr>
        <sz val="12"/>
        <rFont val="Aptos Narrow"/>
        <family val="2"/>
        <scheme val="minor"/>
      </rPr>
      <t xml:space="preserve"> Provide Infant and toddler curriculum and materials to CCS child care programs. This activity is designed to assist child care programs with meeting classroom instructional goals.
</t>
    </r>
    <r>
      <rPr>
        <b/>
        <sz val="12"/>
        <rFont val="Aptos Narrow"/>
        <family val="2"/>
        <scheme val="minor"/>
      </rPr>
      <t xml:space="preserve">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that programs use a mix of Teaching Strategies and Frog Street, and some would like to print copies of CLI Engage Circle Infant and Toddler curriculum.
</t>
    </r>
    <r>
      <rPr>
        <b/>
        <sz val="12"/>
        <rFont val="Aptos Narrow"/>
        <family val="2"/>
        <scheme val="minor"/>
      </rPr>
      <t xml:space="preserve">Target Outreach: </t>
    </r>
    <r>
      <rPr>
        <sz val="12"/>
        <rFont val="Aptos Narrow"/>
        <family val="2"/>
        <scheme val="minor"/>
      </rPr>
      <t>up to 45 child care programs (10 Entry Level designated &amp; 35 certified)</t>
    </r>
  </si>
  <si>
    <t>30% increase in certification scoring for Category 3: Program Management as it pertains to curriculum usage and Category 2: Teacher/Child Interactions as it pertains to lesson planning.</t>
  </si>
  <si>
    <t>Infant Toddler Specific Professional Development</t>
  </si>
  <si>
    <t>CCQ</t>
  </si>
  <si>
    <t>Quarter 2</t>
  </si>
  <si>
    <r>
      <rPr>
        <b/>
        <sz val="12"/>
        <rFont val="Aptos Narrow"/>
        <family val="2"/>
        <scheme val="minor"/>
      </rPr>
      <t>Activity</t>
    </r>
    <r>
      <rPr>
        <sz val="12"/>
        <rFont val="Aptos Narrow"/>
        <family val="2"/>
        <scheme val="minor"/>
      </rPr>
      <t xml:space="preserve">: Provide professional development workshops for infant and toddler child care teachers. This activity is designed to increase professional development hours and increase quality interactions for child care teachers. Feedback from Texas Rising Star mentors and child care programs indicates that training should include topics to include the following: curriculum, Children with Special Needs, Guidance and Discipline, Conscious Discipline, Teacher Child Interactions, and Parent Resources and Communication Support. In person or virtual trainings will be conducted up to 4 times a year and include trainers from Lakeshore and other training providers based on topic.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programs have no preference on in person or virtual trainings. 
</t>
    </r>
    <r>
      <rPr>
        <b/>
        <sz val="12"/>
        <rFont val="Aptos Narrow"/>
        <family val="2"/>
        <scheme val="minor"/>
      </rPr>
      <t>Target Outreach</t>
    </r>
    <r>
      <rPr>
        <sz val="12"/>
        <rFont val="Aptos Narrow"/>
        <family val="2"/>
        <scheme val="minor"/>
      </rPr>
      <t>: up to 100 infant and toddler child care teachers</t>
    </r>
  </si>
  <si>
    <t xml:space="preserve">20% reduction in deficiencies from Child Care Regulation (CCR) due to not meeting training requirements. </t>
  </si>
  <si>
    <t>Evaluation/Assessment Tool</t>
  </si>
  <si>
    <r>
      <rPr>
        <b/>
        <sz val="12"/>
        <rFont val="Aptos Narrow"/>
        <family val="2"/>
        <scheme val="minor"/>
      </rPr>
      <t>Activity</t>
    </r>
    <r>
      <rPr>
        <sz val="12"/>
        <rFont val="Aptos Narrow"/>
        <family val="2"/>
        <scheme val="minor"/>
      </rPr>
      <t xml:space="preserve">: Provide infant and toddler classrooms with LENA Grow, which supports child care programs' preschool classrooms in teacher-child interactions and language development. The activity will work to train teachers how to have conversational turns promoting language development with early talk technology and a data driven program.
</t>
    </r>
    <r>
      <rPr>
        <b/>
        <sz val="12"/>
        <rFont val="Aptos Narrow"/>
        <family val="2"/>
        <scheme val="minor"/>
      </rPr>
      <t>Alignment</t>
    </r>
    <r>
      <rPr>
        <sz val="12"/>
        <rFont val="Aptos Narrow"/>
        <family val="2"/>
        <scheme val="minor"/>
      </rPr>
      <t xml:space="preserve">: Feedback from the Needs Assessment Survey and meetings conducted in September 2024 where information was collected from 4 Texas Rising Star mentors and staff and 29 child care programs and 21 Child Care Services families indicated that programs would be interested in LENA. Programs participating in the first round of LENA Grow infant and toddler classrooms stated they would like to have LENA in their preschool classrooms. This activity will support the Board's strategy in supporting professional development to assist with teacher/child interactions. 
</t>
    </r>
    <r>
      <rPr>
        <b/>
        <sz val="12"/>
        <rFont val="Aptos Narrow"/>
        <family val="2"/>
        <scheme val="minor"/>
      </rPr>
      <t>Target Outreach</t>
    </r>
    <r>
      <rPr>
        <sz val="12"/>
        <rFont val="Aptos Narrow"/>
        <family val="2"/>
        <scheme val="minor"/>
      </rPr>
      <t>: 4 child care programs (approx. 10 preschool classrooms)</t>
    </r>
  </si>
  <si>
    <t xml:space="preserve">20% increase in the number of child care programs maintaining or increasing their Texas Rising Star certification star level and higher assessment scores in Category 2. 
40% increase of adult communication and conversational turns between teachers and students. Child care programs will utilize data to coach teachers and inform instruction and practices to improve language in the classrooms. </t>
  </si>
  <si>
    <t>Professional Development Scholarships</t>
  </si>
  <si>
    <r>
      <rPr>
        <b/>
        <sz val="12"/>
        <rFont val="Aptos Narrow"/>
        <family val="2"/>
        <scheme val="minor"/>
      </rPr>
      <t>Activity:</t>
    </r>
    <r>
      <rPr>
        <sz val="12"/>
        <rFont val="Aptos Narrow"/>
        <family val="2"/>
        <scheme val="minor"/>
      </rPr>
      <t xml:space="preserve"> Provide tuition and books for child care teachers to obtain their Associates degree in child development. This activity is designed to increase child care teacher education and delivery of high-quality interactions.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this activity is wanted and supported by a majority of child care programs.
</t>
    </r>
    <r>
      <rPr>
        <b/>
        <sz val="12"/>
        <rFont val="Aptos Narrow"/>
        <family val="2"/>
        <scheme val="minor"/>
      </rPr>
      <t>Target Outreach:</t>
    </r>
    <r>
      <rPr>
        <sz val="12"/>
        <rFont val="Aptos Narrow"/>
        <family val="2"/>
        <scheme val="minor"/>
      </rPr>
      <t xml:space="preserve"> up to 25 child care teachers</t>
    </r>
  </si>
  <si>
    <t xml:space="preserve">25% increase of child care teachers pursuing or attaining a college degree in early childhood education. 
Have 5 individuals complete and Associate Degree in Early Childhood Education, 10 individuals complete the Program Certification, and 10 individuals complete the Admin Certification. </t>
  </si>
  <si>
    <t>Professional Development Opportunities (Board-Hosted)</t>
  </si>
  <si>
    <r>
      <rPr>
        <b/>
        <sz val="12"/>
        <rFont val="Aptos Narrow"/>
        <family val="2"/>
        <scheme val="minor"/>
      </rPr>
      <t xml:space="preserve">Activity: </t>
    </r>
    <r>
      <rPr>
        <sz val="12"/>
        <rFont val="Aptos Narrow"/>
        <family val="2"/>
        <scheme val="minor"/>
      </rPr>
      <t xml:space="preserve">Provide professional development workshops in management for child care administrators. In-person or virtual trainings will be scheduled up to four times a year and will include trainers from Lakeshore and other training providers based on topic. This activity is designed to increase professional development hours in management specific needs for child care administrators. 
</t>
    </r>
    <r>
      <rPr>
        <b/>
        <sz val="12"/>
        <rFont val="Aptos Narrow"/>
        <family val="2"/>
        <scheme val="minor"/>
      </rPr>
      <t xml:space="preserve">Alignment: </t>
    </r>
    <r>
      <rPr>
        <sz val="12"/>
        <rFont val="Aptos Narrow"/>
        <family val="2"/>
        <scheme val="minor"/>
      </rPr>
      <t xml:space="preserve">Feedback from the Needs Assessment Survey and meetings conducted in September 2025 where information was collected from 4 Texas Rising Star mentors and staff and 29 child care programs and 21 Child Care Services families indicated that programs have no preference on in person or virtual trainings. </t>
    </r>
    <r>
      <rPr>
        <b/>
        <sz val="12"/>
        <rFont val="Aptos Narrow"/>
        <family val="2"/>
        <scheme val="minor"/>
      </rPr>
      <t xml:space="preserve">
Target Outreach:</t>
    </r>
    <r>
      <rPr>
        <sz val="12"/>
        <rFont val="Aptos Narrow"/>
        <family val="2"/>
        <scheme val="minor"/>
      </rPr>
      <t xml:space="preserve"> up to 100 child care administrators</t>
    </r>
  </si>
  <si>
    <t>20%  reduction in CCR deficiencies due to not meeting training requirements in FY26 as compared to FY25.
80% of administrators will meet the requirements for Texas Rising Star to attain 36 hours of child development instruction with 6 hours in administrative practices.</t>
  </si>
  <si>
    <r>
      <rPr>
        <b/>
        <sz val="12"/>
        <rFont val="Aptos Narrow"/>
        <family val="2"/>
        <scheme val="minor"/>
      </rPr>
      <t>Activity</t>
    </r>
    <r>
      <rPr>
        <sz val="12"/>
        <rFont val="Aptos Narrow"/>
        <family val="2"/>
        <scheme val="minor"/>
      </rPr>
      <t xml:space="preserve">: Provide professional development workshops for child care teachers. In-person or virtual trainings will be scheduled up to four times a year and will include trainers from Lakeshore and other training providers based on topic. This includes cost for instructors and materials to support training. This activity is designed to increase professional development hours and improve the quality of interactions for child care teachers.
</t>
    </r>
    <r>
      <rPr>
        <b/>
        <sz val="12"/>
        <rFont val="Aptos Narrow"/>
        <family val="2"/>
        <scheme val="minor"/>
      </rPr>
      <t>Alignment</t>
    </r>
    <r>
      <rPr>
        <sz val="12"/>
        <rFont val="Aptos Narrow"/>
        <family val="2"/>
        <scheme val="minor"/>
      </rPr>
      <t xml:space="preserve">: Feedback from Texas Rising Star mentors and child care programs indicates that training should include the following: Curriculum support, lesson planning and evaluation, Children with Special Needs, Guidance and Discipline, Teacher Child Interactions, Conscious Discipline, and Parent Resources and Communication Support. 
</t>
    </r>
    <r>
      <rPr>
        <b/>
        <sz val="12"/>
        <rFont val="Aptos Narrow"/>
        <family val="2"/>
        <scheme val="minor"/>
      </rPr>
      <t>Target Outreach</t>
    </r>
    <r>
      <rPr>
        <sz val="12"/>
        <rFont val="Aptos Narrow"/>
        <family val="2"/>
        <scheme val="minor"/>
      </rPr>
      <t>: up to 200 child care teachers</t>
    </r>
  </si>
  <si>
    <t>20%  reduction in CCR deficiencies due to not meeting training requirements in FY26 as compared to FY25.
80% of teachers will meet the requirements for Texas Rising Star to attain 30 hours of child development instruction.</t>
  </si>
  <si>
    <t>Professional Development Opportunities (Third-Party)</t>
  </si>
  <si>
    <r>
      <rPr>
        <b/>
        <sz val="12"/>
        <rFont val="Aptos Narrow"/>
        <family val="2"/>
        <scheme val="minor"/>
      </rPr>
      <t xml:space="preserve">Activity: </t>
    </r>
    <r>
      <rPr>
        <sz val="12"/>
        <rFont val="Aptos Narrow"/>
        <family val="2"/>
        <scheme val="minor"/>
      </rPr>
      <t xml:space="preserve">Provide reimbursements to child care programs that register staff for Third-Party (Amarillo College) professional development workshops for child care staff. This activity is designed to increase professional development hours for child care staff to meet Texas Rising Star Category 1 requirements. 
</t>
    </r>
    <r>
      <rPr>
        <b/>
        <sz val="12"/>
        <rFont val="Aptos Narrow"/>
        <family val="2"/>
        <scheme val="minor"/>
      </rPr>
      <t xml:space="preserve">Alignment: </t>
    </r>
    <r>
      <rPr>
        <sz val="12"/>
        <rFont val="Aptos Narrow"/>
        <family val="2"/>
        <scheme val="minor"/>
      </rPr>
      <t xml:space="preserve">Feedback from the Needs Assessment Survey and meetings conducted in September 2025 where information was collected from 4 Texas Rising Star mentors and staff and 29 child care programs and 21 Child Care Services families indicated that programs have no preference on in person or virtual trainings. 
</t>
    </r>
    <r>
      <rPr>
        <b/>
        <sz val="12"/>
        <rFont val="Aptos Narrow"/>
        <family val="2"/>
        <scheme val="minor"/>
      </rPr>
      <t xml:space="preserve">Target Outreach: </t>
    </r>
    <r>
      <rPr>
        <sz val="12"/>
        <rFont val="Aptos Narrow"/>
        <family val="2"/>
        <scheme val="minor"/>
      </rPr>
      <t>up to 300 child care staff</t>
    </r>
  </si>
  <si>
    <t>20% of child care programs meeting their goals for professional development training. 
50% increase of staff meeting training hour requirements and a decrease in the number of deficiencies cited by CCR by 20%. 
50% of staff will meet the requirements for Texas Rising Star to attain 30 hours of child development instruction.</t>
  </si>
  <si>
    <r>
      <rPr>
        <b/>
        <sz val="12"/>
        <rFont val="Aptos Narrow"/>
        <family val="2"/>
        <scheme val="minor"/>
      </rPr>
      <t xml:space="preserve">Activity: </t>
    </r>
    <r>
      <rPr>
        <sz val="12"/>
        <rFont val="Aptos Narrow"/>
        <family val="2"/>
        <scheme val="minor"/>
      </rPr>
      <t xml:space="preserve">Provide professional development for curriculum implementation for Frog Street for CCS child care programs. This activity is designed to assist child care programs with meeting classroom instructional goals. This activity will support child care programs that introduced Frog Street curriculum into their program last year and those that adopt the curriculum this year. This also supports the requirement to provide professional development for curriculum purchases. Teachers will have access to Frog Street on Demand with additional access to 300 plus trainings on the Child Care Education Institute platform. The budget is for up to 100 accesses.
</t>
    </r>
    <r>
      <rPr>
        <b/>
        <sz val="12"/>
        <rFont val="Aptos Narrow"/>
        <family val="2"/>
        <scheme val="minor"/>
      </rPr>
      <t xml:space="preserve">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that a mixed use of Teaching Strategies, Frog Street, and CLI Engage Circle curriculum and would like support in implementing the curriculum and lesson planning.
</t>
    </r>
    <r>
      <rPr>
        <b/>
        <sz val="12"/>
        <rFont val="Aptos Narrow"/>
        <family val="2"/>
        <scheme val="minor"/>
      </rPr>
      <t xml:space="preserve">Target Outreach: </t>
    </r>
    <r>
      <rPr>
        <sz val="12"/>
        <rFont val="Aptos Narrow"/>
        <family val="2"/>
        <scheme val="minor"/>
      </rPr>
      <t>100 child care program staff within 45 child care programs</t>
    </r>
  </si>
  <si>
    <t xml:space="preserve">30% increase in certification scoring for Category 3: Program Management as it pertains to curriculum usage and Category 2: Teacher/Child Interactions as it pertains to lesson planning.
85% of participants will utilize the training platform. </t>
  </si>
  <si>
    <t>Wage Supplements (tied to educational level)</t>
  </si>
  <si>
    <r>
      <rPr>
        <b/>
        <sz val="12"/>
        <rFont val="Aptos Narrow"/>
        <family val="2"/>
        <scheme val="minor"/>
      </rPr>
      <t>Activity</t>
    </r>
    <r>
      <rPr>
        <sz val="12"/>
        <rFont val="Aptos Narrow"/>
        <family val="2"/>
        <scheme val="minor"/>
      </rPr>
      <t xml:space="preserve">: Provide an incentive to child care teachers enrolled in college courses to complete a certification or degree in child development. Twice a year, in February and July, the Board will collaborate with Amarillo College to identify those scholarship recipients that have completed a provider certification, administration certification, and/or a degree in early child development. Provider certifications will be awarded $100, administration certification awarded $150, and degrees awarded $200. The budget is based on the number awarded in the previous budget year.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this activity is wanted and supported by a majority of child care programs.
</t>
    </r>
    <r>
      <rPr>
        <b/>
        <sz val="12"/>
        <rFont val="Aptos Narrow"/>
        <family val="2"/>
        <scheme val="minor"/>
      </rPr>
      <t>Target Outreach</t>
    </r>
    <r>
      <rPr>
        <sz val="12"/>
        <rFont val="Aptos Narrow"/>
        <family val="2"/>
        <scheme val="minor"/>
      </rPr>
      <t>: 25 child care teachers</t>
    </r>
  </si>
  <si>
    <t>By the end of the program year, at least 25 early childhood professionals will complete certifications and/or a degree in Early Childhood Education, with at least 5 individuals who will complete an Associate Degree in Early Childhood Education, 10 individuals to complete the Provider Certification and 10 individuals to complete the Administrator Certification. 
At least 50% of participants who complete the program will remain with their current employer, and 75% will continue along a defined career pathway by completing multiple certifications and advancing toward an associate degree in Early Childhood Education.</t>
  </si>
  <si>
    <r>
      <rPr>
        <b/>
        <sz val="12"/>
        <rFont val="Aptos Narrow"/>
        <family val="2"/>
        <scheme val="minor"/>
      </rPr>
      <t xml:space="preserve">Activity: </t>
    </r>
    <r>
      <rPr>
        <sz val="12"/>
        <rFont val="Aptos Narrow"/>
        <family val="2"/>
        <scheme val="minor"/>
      </rPr>
      <t xml:space="preserve">Provide reimbursements for child care teachers to obtain or renew their Child Development Associate (CDA) credential and for the purchase of workbooks for the CDA. This activity is designed to increase child care teacher training and delivery of high-quality interactions.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this activity is wanted and supported by 50% of child care programs.
</t>
    </r>
    <r>
      <rPr>
        <b/>
        <sz val="12"/>
        <rFont val="Aptos Narrow"/>
        <family val="2"/>
        <scheme val="minor"/>
      </rPr>
      <t xml:space="preserve">Target Outreach: </t>
    </r>
    <r>
      <rPr>
        <sz val="12"/>
        <rFont val="Aptos Narrow"/>
        <family val="2"/>
        <scheme val="minor"/>
      </rPr>
      <t>up to 5 child care teachers</t>
    </r>
  </si>
  <si>
    <t xml:space="preserve">25% increase in Category 2 scores for programs with participants in delivery of high-quality interactions. 
The goal is to provide books to 5 teachers working towards a Childcare Development Associate Credential and 5 teachers renewing or obtaining their Child Development Associate Credential. </t>
  </si>
  <si>
    <t>Texas Rising Star/QRIS (except PD)</t>
  </si>
  <si>
    <t>Incentive Stipends (based on Certification)</t>
  </si>
  <si>
    <r>
      <rPr>
        <b/>
        <sz val="12"/>
        <rFont val="Aptos Narrow"/>
        <family val="2"/>
        <scheme val="minor"/>
      </rPr>
      <t>Activity:</t>
    </r>
    <r>
      <rPr>
        <sz val="12"/>
        <rFont val="Aptos Narrow"/>
        <family val="2"/>
        <scheme val="minor"/>
      </rPr>
      <t xml:space="preserve"> Provide incentive bonuses for Texas Rising Star programs going through recertification, achieving Initial Certification, and/or having an Annual Monitoring Visit within FY26. This activity is designed to incentivize child care programs to maintain or improve their Texas Rising Star certification star-level. Those Entry Level-designated programs working towards Texas Rising star certification bonus is $3,500, Two-Star certifications award is $1,000, Three-Star certification is $1,500, and Four-Star certification is $2,000.
</t>
    </r>
    <r>
      <rPr>
        <b/>
        <sz val="12"/>
        <rFont val="Aptos Narrow"/>
        <family val="2"/>
        <scheme val="minor"/>
      </rPr>
      <t xml:space="preserve">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that this activity is wanted and supported with many child care programs using the funds to give staff bonuses.
</t>
    </r>
    <r>
      <rPr>
        <b/>
        <sz val="12"/>
        <rFont val="Aptos Narrow"/>
        <family val="2"/>
        <scheme val="minor"/>
      </rPr>
      <t>Target Outreach:</t>
    </r>
    <r>
      <rPr>
        <sz val="12"/>
        <rFont val="Aptos Narrow"/>
        <family val="2"/>
        <scheme val="minor"/>
      </rPr>
      <t xml:space="preserve"> 102 child care programs </t>
    </r>
  </si>
  <si>
    <t xml:space="preserve">At least 60% of child care programs will retain or increase their certification level upon recertification or annual monitoring. 
There will be a 20% increase in the number of child care programs achieving certification as a Three-Star or Four-Star program.
</t>
  </si>
  <si>
    <t>Classroom Equipment &amp; Materials</t>
  </si>
  <si>
    <r>
      <rPr>
        <b/>
        <sz val="12"/>
        <rFont val="Aptos Narrow"/>
        <family val="2"/>
        <scheme val="minor"/>
      </rPr>
      <t xml:space="preserve">Activity: </t>
    </r>
    <r>
      <rPr>
        <sz val="12"/>
        <rFont val="Aptos Narrow"/>
        <family val="2"/>
        <scheme val="minor"/>
      </rPr>
      <t xml:space="preserve">Provide preschool &amp; school-age learning materials and/or outdoor materials (not including large playground equipment) for Texas Rising Star-certified child care programs. These materials will help programs raise or maintain their star level for Recertification within FY26. Programs will have $1,000 per classroom to spend with Lakeshore. Child care programs on average have 3 classrooms for preschool and school-age children. This activity is designed to assist programs in meeting classroom instructional learning goals and enhancing their environments. 
</t>
    </r>
    <r>
      <rPr>
        <b/>
        <sz val="12"/>
        <rFont val="Aptos Narrow"/>
        <family val="2"/>
        <scheme val="minor"/>
      </rPr>
      <t xml:space="preserve">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a need for gross motor materials, furniture, and manipulatives, natural classroom learning materials, and science kits.
</t>
    </r>
    <r>
      <rPr>
        <b/>
        <sz val="12"/>
        <rFont val="Aptos Narrow"/>
        <family val="2"/>
        <scheme val="minor"/>
      </rPr>
      <t>Target Outreach:</t>
    </r>
    <r>
      <rPr>
        <sz val="12"/>
        <rFont val="Aptos Narrow"/>
        <family val="2"/>
        <scheme val="minor"/>
      </rPr>
      <t xml:space="preserve"> up to 45 child care programs</t>
    </r>
  </si>
  <si>
    <r>
      <rPr>
        <b/>
        <sz val="12"/>
        <rFont val="Aptos Narrow"/>
        <family val="2"/>
        <scheme val="minor"/>
      </rPr>
      <t xml:space="preserve">Activity: </t>
    </r>
    <r>
      <rPr>
        <sz val="12"/>
        <rFont val="Aptos Narrow"/>
        <family val="2"/>
        <scheme val="minor"/>
      </rPr>
      <t xml:space="preserve">Provide curriculum and materials to support curriculum implementation for CCS child care programs. This activity is designed to assist child care programs with meeting classroom instructional goals.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programs use a mix of Teaching Strategies and Frog Street, and some would like to print copies of CLI Engage Circle
</t>
    </r>
    <r>
      <rPr>
        <b/>
        <sz val="12"/>
        <rFont val="Aptos Narrow"/>
        <family val="2"/>
        <scheme val="minor"/>
      </rPr>
      <t>Target Outreach:</t>
    </r>
    <r>
      <rPr>
        <sz val="12"/>
        <rFont val="Aptos Narrow"/>
        <family val="2"/>
        <scheme val="minor"/>
      </rPr>
      <t xml:space="preserve"> up to 45 child care programs</t>
    </r>
  </si>
  <si>
    <t xml:space="preserve">30% increase in Category 3 scores, as it pertains to curriculum usage and 30% increase in Category 2 as it pertains to lesson planning. </t>
  </si>
  <si>
    <t>Parent Education and Outreach</t>
  </si>
  <si>
    <r>
      <rPr>
        <b/>
        <sz val="12"/>
        <rFont val="Aptos Narrow"/>
        <family val="2"/>
        <scheme val="minor"/>
      </rPr>
      <t>Activity</t>
    </r>
    <r>
      <rPr>
        <sz val="12"/>
        <rFont val="Aptos Narrow"/>
        <family val="2"/>
        <scheme val="minor"/>
      </rPr>
      <t xml:space="preserve">:  Provide a community engagement activity, NAEYC Week of the Young Child Kickoff, that includes family education about quality child care and child development. Child care programs will participate along with community organizations. The public, including CCS families, is invited to attend the event. With quality education and community involvement, families gain information and are more knowledgeable and can make choices about quality child care.
</t>
    </r>
    <r>
      <rPr>
        <b/>
        <sz val="12"/>
        <rFont val="Aptos Narrow"/>
        <family val="2"/>
        <scheme val="minor"/>
      </rPr>
      <t>Alignment</t>
    </r>
    <r>
      <rPr>
        <sz val="12"/>
        <rFont val="Aptos Narrow"/>
        <family val="2"/>
        <scheme val="minor"/>
      </rPr>
      <t xml:space="preserve">: Feedback from families indicates that they would like more information about child care and services available in the community. 
</t>
    </r>
    <r>
      <rPr>
        <b/>
        <sz val="12"/>
        <rFont val="Aptos Narrow"/>
        <family val="2"/>
        <scheme val="minor"/>
      </rPr>
      <t>Target Outreach</t>
    </r>
    <r>
      <rPr>
        <sz val="12"/>
        <rFont val="Aptos Narrow"/>
        <family val="2"/>
        <scheme val="minor"/>
      </rPr>
      <t>: 1,000 families along with up to 10 child care programs</t>
    </r>
  </si>
  <si>
    <t xml:space="preserve">75% of represented programs will commit to hosting at least one Week of the Young Child activity, that supports strengthening family engagement and community awareness of early learning.
Post-event surveys will indicate that at least 50% of families denote they gained knowledge about quality early learning care and child development. </t>
  </si>
  <si>
    <t xml:space="preserve">Other (Shared Services, Pre-K Partnerships) </t>
  </si>
  <si>
    <t>Wage Supplements</t>
  </si>
  <si>
    <r>
      <rPr>
        <b/>
        <sz val="12"/>
        <rFont val="Aptos Narrow"/>
        <family val="2"/>
        <scheme val="minor"/>
      </rPr>
      <t>Activity:</t>
    </r>
    <r>
      <rPr>
        <sz val="12"/>
        <rFont val="Aptos Narrow"/>
        <family val="2"/>
        <scheme val="minor"/>
      </rPr>
      <t xml:space="preserve"> Provide wage supports to child care program staff members meeting award criteria. Awards will be given out twice a year or every 6 months. Applicants must meet a list of criteria to qualify for the award, which includes having an associate degree in ECE or higher, meeting Texas Rising Star standards, work directly with children at least 32 hours a week, not make more than $19 an hour, and be employed at current child care program for the past 6 consecutive months (continuing during the award process). Supporting documentation (i.e. pay stubs and transcripts) will be uploaded into TECPDS. Award amount is based on 1,000 working hours in a 6-month period and raising the wages by $2.00 per hour for a total award of $2,000. Award amounts are presented directly to the awardee, W-9 is completed, and awardees are informed that this is income and could affect taxes or any other services they may take part in. The Board is adding 2 additional tiers to further support teachers attaining certifications and admin certifications from Amarillo College. These applicants will have a similar list of criteria to be awarded the wage supplement. 
</t>
    </r>
    <r>
      <rPr>
        <b/>
        <sz val="12"/>
        <rFont val="Aptos Narrow"/>
        <family val="2"/>
        <scheme val="minor"/>
      </rPr>
      <t>Alignment:</t>
    </r>
    <r>
      <rPr>
        <sz val="12"/>
        <rFont val="Aptos Narrow"/>
        <family val="2"/>
        <scheme val="minor"/>
      </rPr>
      <t xml:space="preserve"> Feedback from the Needs Assessment Survey and meeting conducted in September 2025 information was collected from 4 Texas Rising Star mentors and staff and 29 child care programs and 21 Child Care Services families indicated that this activity was needed to support employee retention.
</t>
    </r>
    <r>
      <rPr>
        <b/>
        <sz val="12"/>
        <rFont val="Aptos Narrow"/>
        <family val="2"/>
        <scheme val="minor"/>
      </rPr>
      <t>Target Outreach:</t>
    </r>
    <r>
      <rPr>
        <sz val="12"/>
        <rFont val="Aptos Narrow"/>
        <family val="2"/>
        <scheme val="minor"/>
      </rPr>
      <t xml:space="preserve"> 50 child care program staff</t>
    </r>
  </si>
  <si>
    <t>At least 50% of recipients are still employed at the same child care program at the end of the fiscal year.</t>
  </si>
  <si>
    <t>Stabilization/supply-building stipends</t>
  </si>
  <si>
    <t>Quarter 4</t>
  </si>
  <si>
    <r>
      <rPr>
        <b/>
        <sz val="12"/>
        <rFont val="Aptos Narrow"/>
        <family val="2"/>
        <scheme val="minor"/>
      </rPr>
      <t>Activity:</t>
    </r>
    <r>
      <rPr>
        <sz val="12"/>
        <rFont val="Aptos Narrow"/>
        <family val="2"/>
        <scheme val="minor"/>
      </rPr>
      <t xml:space="preserve"> Provide support to child care programs to add additional classrooms or the creation of additional child care spots. Programs listed multiple ways they would need support to expand their availability of slots, from staffing to classroom items. Classroom materials and furniture will be purchased with stipends from Lakeshore. Child care programs will receive funding amounts based on number of new classrooms opened and the number of new child care spots created. RCCH to LCCH = $1,250, LCCC 1-2 new classrooms = $3,000, LCCC 3 plus new classrooms = $6,000. 
</t>
    </r>
    <r>
      <rPr>
        <b/>
        <sz val="12"/>
        <rFont val="Aptos Narrow"/>
        <family val="2"/>
        <scheme val="minor"/>
      </rPr>
      <t xml:space="preserve">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that half of the child care programs have plans to expand their program and add additional child care spots. 
</t>
    </r>
    <r>
      <rPr>
        <b/>
        <sz val="12"/>
        <rFont val="Aptos Narrow"/>
        <family val="2"/>
        <scheme val="minor"/>
      </rPr>
      <t>Target Outreach:</t>
    </r>
    <r>
      <rPr>
        <sz val="12"/>
        <rFont val="Aptos Narrow"/>
        <family val="2"/>
        <scheme val="minor"/>
      </rPr>
      <t xml:space="preserve"> 5 child care programs </t>
    </r>
  </si>
  <si>
    <t>By the end of FY26 there will be an increase in child care slots available (75 minimum) due to new classrooms, resulting in increased access to high-quality child care for families in the community.</t>
  </si>
  <si>
    <t>Shared Services</t>
  </si>
  <si>
    <r>
      <rPr>
        <b/>
        <sz val="12"/>
        <rFont val="Aptos Narrow"/>
        <family val="2"/>
        <scheme val="minor"/>
      </rPr>
      <t>Activity</t>
    </r>
    <r>
      <rPr>
        <sz val="12"/>
        <rFont val="Aptos Narrow"/>
        <family val="2"/>
        <scheme val="minor"/>
      </rPr>
      <t xml:space="preserve">: Provide Child Care Management software to new CCS child care programs.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child care programs use a mix of Child Care Management software such as ProCare, Brightwheel, and QuickBooks.
</t>
    </r>
    <r>
      <rPr>
        <b/>
        <sz val="12"/>
        <rFont val="Aptos Narrow"/>
        <family val="2"/>
        <scheme val="minor"/>
      </rPr>
      <t>Target Outreach</t>
    </r>
    <r>
      <rPr>
        <sz val="12"/>
        <rFont val="Aptos Narrow"/>
        <family val="2"/>
        <scheme val="minor"/>
      </rPr>
      <t>: 15 new CCS child care programs</t>
    </r>
  </si>
  <si>
    <t xml:space="preserve">By implementing a child care management software system, programs will reduce common Child Care Regulation deficiencies—specific to classroom ratio, attendance documentation, and staff credential records by 20% when compared to the previous Fiscal year.
Feedback surveys from child care programs will indicate increase productivity in business administration. </t>
  </si>
  <si>
    <t>Texas Rising Star Staff Personnel</t>
  </si>
  <si>
    <t>CCQ Mentor</t>
  </si>
  <si>
    <r>
      <rPr>
        <b/>
        <sz val="12"/>
        <rFont val="Aptos Narrow"/>
        <family val="2"/>
        <scheme val="minor"/>
      </rPr>
      <t>Activity</t>
    </r>
    <r>
      <rPr>
        <sz val="12"/>
        <rFont val="Aptos Narrow"/>
        <family val="2"/>
        <scheme val="minor"/>
      </rPr>
      <t xml:space="preserve">: Provide up to 6 Texas Rising Star mentors (2 at 75% Texas Rising Star FTE and 25% other FTE duties) who will provide support to all CCS programs. Staff with other duties are the Board-designated Infant Toddler Specialist and the TECPDS Specialist (their funding is provided with CCQ funds).
</t>
    </r>
    <r>
      <rPr>
        <b/>
        <sz val="12"/>
        <rFont val="Aptos Narrow"/>
        <family val="2"/>
        <scheme val="minor"/>
      </rPr>
      <t>Alignment</t>
    </r>
    <r>
      <rPr>
        <sz val="12"/>
        <rFont val="Aptos Narrow"/>
        <family val="2"/>
        <scheme val="minor"/>
      </rPr>
      <t xml:space="preserve">: This activity aligns with the Board's strategy to improve the health, safety, welfare and quality of the child care programs, all child care staff, children and families throughout the Panhandle region. 
</t>
    </r>
    <r>
      <rPr>
        <b/>
        <sz val="12"/>
        <rFont val="Aptos Narrow"/>
        <family val="2"/>
        <scheme val="minor"/>
      </rPr>
      <t>Target Outreach</t>
    </r>
    <r>
      <rPr>
        <sz val="12"/>
        <rFont val="Aptos Narrow"/>
        <family val="2"/>
        <scheme val="minor"/>
      </rPr>
      <t>: up to 110 child care programs</t>
    </r>
  </si>
  <si>
    <t>25% increase in Texas Rising Star certification and/or annual monitoring scores.
100% of child care programs assisted will achieve, maintain and/or obtain higher Texas Rising Star star-levels.</t>
  </si>
  <si>
    <r>
      <rPr>
        <b/>
        <sz val="12"/>
        <rFont val="Aptos Narrow"/>
        <family val="2"/>
        <scheme val="minor"/>
      </rPr>
      <t>Activity</t>
    </r>
    <r>
      <rPr>
        <sz val="12"/>
        <rFont val="Aptos Narrow"/>
        <family val="2"/>
        <scheme val="minor"/>
      </rPr>
      <t xml:space="preserve">: Provide 1 Quality Initiative Staff who will provide support to all CCS programs as the Board-designated Child Care Industry Support. This staff will provide direct support to child care programs and mentors (as applicable) to assist them in utilization of Texas Rising Star Quality Supports, gathering feedback from shareholders, creating quality initiatives, organizing and carrying out the implementation of the activities. Complete budget reports and all other documentation needed.
</t>
    </r>
    <r>
      <rPr>
        <b/>
        <sz val="12"/>
        <rFont val="Aptos Narrow"/>
        <family val="2"/>
        <scheme val="minor"/>
      </rPr>
      <t>Alignment</t>
    </r>
    <r>
      <rPr>
        <sz val="12"/>
        <rFont val="Aptos Narrow"/>
        <family val="2"/>
        <scheme val="minor"/>
      </rPr>
      <t xml:space="preserve">: This activity aligns with the Board's strategy to improve the health, safety, welfare and quality of the child care programs, all child care staff, children and families throughout the Panhandle region. 
</t>
    </r>
    <r>
      <rPr>
        <b/>
        <sz val="12"/>
        <rFont val="Aptos Narrow"/>
        <family val="2"/>
        <scheme val="minor"/>
      </rPr>
      <t>Target Outreach</t>
    </r>
    <r>
      <rPr>
        <sz val="12"/>
        <rFont val="Aptos Narrow"/>
        <family val="2"/>
        <scheme val="minor"/>
      </rPr>
      <t>: up to 110 child care programs</t>
    </r>
  </si>
  <si>
    <r>
      <rPr>
        <b/>
        <sz val="12"/>
        <rFont val="Aptos Narrow"/>
        <family val="2"/>
        <scheme val="minor"/>
      </rPr>
      <t>Activity</t>
    </r>
    <r>
      <rPr>
        <sz val="12"/>
        <rFont val="Aptos Narrow"/>
        <family val="2"/>
        <scheme val="minor"/>
      </rPr>
      <t xml:space="preserve">: Provide up to 2 Texas Rising Star staff (at 25% FTE "other duties") who will provide support to all CCS programs as the Board-designated Infant Toddler Specialist and the TECPDS Specialist. These staff will provide direct support to child care programs and mentors (as applicable) to assist them in utilization of TECPDS, validation of records, and onboarding staff into the workforce registry and with technical assistance in supporting infant and toddler children in their care (per their applicable role).
</t>
    </r>
    <r>
      <rPr>
        <b/>
        <sz val="12"/>
        <rFont val="Aptos Narrow"/>
        <family val="2"/>
        <scheme val="minor"/>
      </rPr>
      <t>Alignment</t>
    </r>
    <r>
      <rPr>
        <sz val="12"/>
        <rFont val="Aptos Narrow"/>
        <family val="2"/>
        <scheme val="minor"/>
      </rPr>
      <t xml:space="preserve">: This activity aligns with the Board's strategy to improve the health, safety, welfare and quality of the child care programs, all child care staff, children and families throughout the Panhandle region. 
</t>
    </r>
    <r>
      <rPr>
        <b/>
        <sz val="12"/>
        <rFont val="Aptos Narrow"/>
        <family val="2"/>
        <scheme val="minor"/>
      </rPr>
      <t>Target Outreach</t>
    </r>
    <r>
      <rPr>
        <sz val="12"/>
        <rFont val="Aptos Narrow"/>
        <family val="2"/>
        <scheme val="minor"/>
      </rPr>
      <t>: up to 110 child care programs</t>
    </r>
  </si>
  <si>
    <r>
      <t xml:space="preserve">Activity: </t>
    </r>
    <r>
      <rPr>
        <sz val="12"/>
        <rFont val="Aptos Narrow"/>
        <family val="2"/>
        <scheme val="minor"/>
      </rPr>
      <t xml:space="preserve">Provide materials to support professional development workshops for infant and toddler child care teachers. This activity is designed to increase professional development hours and increase quality interactions for child care teachers. Feedback from Texas Rising Star mentors and child care programs indicates that training should include topics on curriculum, Children with Special Needs, Guidance and Discipline, Teacher Child Interactions, and Parent Resources and Communication Support. In person or virtual trainings will be conducted up to 4 times a year and include trainers from Lakeshore and other training providers based on topic. </t>
    </r>
    <r>
      <rPr>
        <b/>
        <sz val="12"/>
        <rFont val="Aptos Narrow"/>
        <family val="2"/>
        <scheme val="minor"/>
      </rPr>
      <t xml:space="preserve">
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that programs that training should include the following: Children with Special Needs, Guidance and Discipline, Teacher Child Interactions, Conscious Discipline, and Parent Resources and Communication Support. </t>
    </r>
    <r>
      <rPr>
        <b/>
        <sz val="12"/>
        <rFont val="Aptos Narrow"/>
        <family val="2"/>
        <scheme val="minor"/>
      </rPr>
      <t xml:space="preserve">
Target Outreach: </t>
    </r>
    <r>
      <rPr>
        <sz val="12"/>
        <rFont val="Aptos Narrow"/>
        <family val="2"/>
        <scheme val="minor"/>
      </rPr>
      <t>up to 100 infant and toddler child care teachers</t>
    </r>
  </si>
  <si>
    <t xml:space="preserve">20%  reduction in deficiencies from Child Care Regulation for not meeting training requirements. 
</t>
  </si>
  <si>
    <r>
      <rPr>
        <b/>
        <sz val="12"/>
        <rFont val="Aptos Narrow"/>
        <family val="2"/>
        <scheme val="minor"/>
      </rPr>
      <t xml:space="preserve">Activity: </t>
    </r>
    <r>
      <rPr>
        <sz val="12"/>
        <rFont val="Aptos Narrow"/>
        <family val="2"/>
        <scheme val="minor"/>
      </rPr>
      <t xml:space="preserve">Materials to support professional development workshops for child care teachers and administration. This activity is designed to increase professional development hours and increase quality interactions for child care teachers. Feedback from Texas Rising Star mentors and child care programs indicates that training should include topics on curriculum, Children with Special Needs, Guidance and Discipline, Teacher Child Interactions, and Parent Resources and Communication Support. In person or virtual trainings will be conducted up to 4 times a year and include trainers from Lakeshore and other training providers based on topic. 
</t>
    </r>
    <r>
      <rPr>
        <b/>
        <sz val="12"/>
        <rFont val="Aptos Narrow"/>
        <family val="2"/>
        <scheme val="minor"/>
      </rPr>
      <t xml:space="preserve">Alignment: </t>
    </r>
    <r>
      <rPr>
        <sz val="12"/>
        <rFont val="Aptos Narrow"/>
        <family val="2"/>
        <scheme val="minor"/>
      </rPr>
      <t xml:space="preserve">Feedback from the Needs Assessment Survey and meeting conducted in September 2025 where information was collected from 4 Texas Rising Star mentors and staff and 29 child care programs and 21 Child Care Services families indicated that programs that training should include the following: Children with Special Needs, Guidance and Discipline, Teacher Child Interactions, Conscious Discipline, and Parent Resources and Communication Support. 
</t>
    </r>
    <r>
      <rPr>
        <b/>
        <sz val="12"/>
        <rFont val="Aptos Narrow"/>
        <family val="2"/>
        <scheme val="minor"/>
      </rPr>
      <t>Target Outreach:</t>
    </r>
    <r>
      <rPr>
        <sz val="12"/>
        <rFont val="Aptos Narrow"/>
        <family val="2"/>
        <scheme val="minor"/>
      </rPr>
      <t xml:space="preserve"> up to 100 child care teachers and administrators</t>
    </r>
  </si>
  <si>
    <r>
      <rPr>
        <b/>
        <sz val="12"/>
        <rFont val="Aptos Narrow"/>
        <family val="2"/>
        <scheme val="minor"/>
      </rPr>
      <t>Activity</t>
    </r>
    <r>
      <rPr>
        <sz val="12"/>
        <rFont val="Aptos Narrow"/>
        <family val="2"/>
        <scheme val="minor"/>
      </rPr>
      <t xml:space="preserve">: Provide professional development for child care teachers and administrators. This activity is designed to increase professional development hours and increase quality interactions for child care teachers. Feedback from Texas Rising Star mentors and child care programs indicates that training should include topics on curriculum, lesson planning, and assessments. Professional development to support curriculum purchases is a requirement and supports will be based on the type of curriculum purchased for the child care programs. Teaching Strategies curriculum will get cloud access as part of the bundle; Frog Street curriculum will get a professional development membership that has access to over 300 plus professional development classes; and Circle curriculum will have access to free resources on Engage or via their mentor. Any other curriculum purchases will also include professional development bundled in with the curriculum purchase. Costs for this activity are included in the curriculum purchase activity.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child care programs need training on curriculum they use and have no preference on access to in person or virtual trainings. 
</t>
    </r>
    <r>
      <rPr>
        <b/>
        <sz val="12"/>
        <rFont val="Aptos Narrow"/>
        <family val="2"/>
        <scheme val="minor"/>
      </rPr>
      <t>Target Outreach</t>
    </r>
    <r>
      <rPr>
        <sz val="12"/>
        <rFont val="Aptos Narrow"/>
        <family val="2"/>
        <scheme val="minor"/>
      </rPr>
      <t>: up to 100 child care staff</t>
    </r>
  </si>
  <si>
    <r>
      <rPr>
        <b/>
        <sz val="12"/>
        <rFont val="Aptos Narrow"/>
        <family val="2"/>
        <scheme val="minor"/>
      </rPr>
      <t>Activity</t>
    </r>
    <r>
      <rPr>
        <sz val="12"/>
        <rFont val="Aptos Narrow"/>
        <family val="2"/>
        <scheme val="minor"/>
      </rPr>
      <t xml:space="preserve">: Provide professional development for infant and toddler child care teachers. This activity is designed to increase professional development hours and quality interactions for child care teachers. Feedback from Texas Rising Star mentors and child care programs indicates that training should include topics on curriculum, lesson planning, and assessments. Professional development to support curriculum purchases is a requirement and supports will be based on the type of curriculum purchased for the child care programs. Teaching Strategies curriculum will get cloud access as part of the bundle; Frog Street curriculum will get a professional development membership that has access to over 300 plus professional development classes; and Circle curriculum will have access to free resources on Engage or via their mentor. Any other curriculum purchases will also include professional development bundled in with the curriculum purchase. Costs for this activity are included in the curriculum purchase activity.
</t>
    </r>
    <r>
      <rPr>
        <b/>
        <sz val="12"/>
        <rFont val="Aptos Narrow"/>
        <family val="2"/>
        <scheme val="minor"/>
      </rPr>
      <t>Alignment</t>
    </r>
    <r>
      <rPr>
        <sz val="12"/>
        <rFont val="Aptos Narrow"/>
        <family val="2"/>
        <scheme val="minor"/>
      </rPr>
      <t xml:space="preserve">: Feedback from the Needs Assessment Survey and meeting conducted in September 2025 where information was collected from 4 Texas Rising Star mentors and staff and 29 child care programs and 21 Child Care Services families indicated that child care programs need training on curriculum they use and have no preference on access to in person or virtual trainings. 
</t>
    </r>
    <r>
      <rPr>
        <b/>
        <sz val="12"/>
        <rFont val="Aptos Narrow"/>
        <family val="2"/>
        <scheme val="minor"/>
      </rPr>
      <t>Target Outreach</t>
    </r>
    <r>
      <rPr>
        <sz val="12"/>
        <rFont val="Aptos Narrow"/>
        <family val="2"/>
        <scheme val="minor"/>
      </rPr>
      <t>: up to 100 infant and toddler child care teachers</t>
    </r>
  </si>
  <si>
    <t>Planned Estimated Funding Totals</t>
  </si>
  <si>
    <t>TOTAL</t>
  </si>
  <si>
    <t>Health &amp; Safety (except PD)</t>
  </si>
  <si>
    <t>National Accreditation</t>
  </si>
  <si>
    <t>TOTALS</t>
  </si>
  <si>
    <t>End of Worksheet</t>
  </si>
  <si>
    <t>116</t>
  </si>
  <si>
    <t>Board contractor</t>
  </si>
  <si>
    <t xml:space="preserve">Each certified Texas Rising Star site and all on-boarded Texas Rising Star programs will have a mentor to assist and guide them through the entire process of providing, maintaining, and expanding quality child care. Texas Rising Star staff will host specific trainings for Texas Rising Star programs. The Board will also provide materials/equipment-based on needs for Texas Rising Star certification, as well as the needs of each program. The Board will also provide curriculum, college subsidies, reimbursement for early childhood trainings not offered by the Board, reimbursement for First Aid/CPR and background checks, reimbursement for incentives paid to child care program staff, parent engagement activities, national certification support, mental health supports for child care program staff, parents/children, health and safety supports, FROG Bus/Resource room, and any other identified needs associated with becoming, maintaining or increasing Texas Rising Star star-levels. 
This aligns with the Board's overall Strategic Plan of recognizing the critical importance of safe, high-quality, and stable early care and education as a cornerstone for economic development.  Our child care and early learning services are designed to support both parents and child care programs, ensuring they thrive as businesses and employers.
</t>
  </si>
  <si>
    <t xml:space="preserve">The needs in the South Plains Board area were based on feedback received at each Strategic Planning presentation made to the following groups: Child Care Advisory Group, South Plains Early Childhood Coalition, South Plains child care programs, South Plains Child Care Service (CCS) staff, and South Plains Executive Board. Based on the information received at these sessions, the Board has compiled a comprehensive list of identified needs. </t>
  </si>
  <si>
    <t xml:space="preserve">First Aid/CPR Training </t>
  </si>
  <si>
    <r>
      <rPr>
        <b/>
        <sz val="12"/>
        <rFont val="Aptos Narrow"/>
        <family val="2"/>
        <scheme val="minor"/>
      </rPr>
      <t xml:space="preserve">Activity: </t>
    </r>
    <r>
      <rPr>
        <sz val="12"/>
        <rFont val="Aptos Narrow"/>
        <family val="2"/>
        <scheme val="minor"/>
      </rPr>
      <t xml:space="preserve">Reimbursement for CPR/First Aid Training 
CCS programs will be given the opportunity to be reimbursed (up to an established yearly amount based on the licensed capacity/star-level) for required CPR/First-Aid training costs that the program must pay to be able to employ child care staff. Programs must turn in their expenses incurred and reimbursement will be made based on current procedures and available funding. If a child care program is:                                                          
Two-Star/Licensed capacity 12-30=$500, 31-80=$1,000, 81-110=$2,000, 111-150=$3,000, 151-Up $4,000 
Three-Star/Licensed capacity 12-30=$750, 31-80=$1,500, 81-110=$2,500, 111-150=$3,500, 151-Up $4,500                                                                                                                          Four-Star/Licensed capacity 12-30=$1,000, 31-80=$2,000, 81-110=$3,000, 111-150=$4,000, 151-Up $5,000
</t>
    </r>
    <r>
      <rPr>
        <b/>
        <sz val="12"/>
        <rFont val="Aptos Narrow"/>
        <family val="2"/>
        <scheme val="minor"/>
      </rPr>
      <t>Alignment:</t>
    </r>
    <r>
      <rPr>
        <sz val="12"/>
        <rFont val="Aptos Narrow"/>
        <family val="2"/>
        <scheme val="minor"/>
      </rPr>
      <t xml:space="preserve"> The need that this activity meets is to help programs reduce the burden of costs associated with staff turnover and to be able to use those financial resources to support their facility.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 xml:space="preserve">300 early learning staff </t>
    </r>
  </si>
  <si>
    <t>South Plains CCS will begin collecting certification baseline data in FY26 to begin comparison for FY27. 
For this year at least 80% of the early learning programs maintain Texas Rising Star certified star levels.</t>
  </si>
  <si>
    <t>Health &amp; Safety Materials (PPE, Choking devices)</t>
  </si>
  <si>
    <r>
      <rPr>
        <b/>
        <sz val="12"/>
        <rFont val="Aptos Narrow"/>
        <family val="2"/>
        <scheme val="minor"/>
      </rPr>
      <t>Activity:</t>
    </r>
    <r>
      <rPr>
        <sz val="12"/>
        <rFont val="Aptos Narrow"/>
        <family val="2"/>
        <scheme val="minor"/>
      </rPr>
      <t xml:space="preserve"> Reimbursement for Background Checks 
CCS programs will be given the opportunity to be reimbursed (up to an established yearly amount based on the licensed capacity/star-level) for required Background Check fees that the program must pay to be able to employ child care staff. Programs must turn in their expenses incurred and reimbursement will be made based on current procedures and available funding. If a child care program is:                                                          
Two-Star/Licensed capacity 12-30=$500, 31-80=$1,000, 81-110=$2,000, 111-150=$3,000, 151-Up $4,000 
Three-Star/Licensed capacity 12-30=$750, 31-80=$1,500, 81-110=$2,500, 111-150=$3,500, 151-Up $4,500        
Four-Star/Licensed capacity 12-30=$1,000, 31-80=$2,000, 81-110=$3,000, 111-150=$4,000, 151-Up $5,000
</t>
    </r>
    <r>
      <rPr>
        <b/>
        <sz val="12"/>
        <rFont val="Aptos Narrow"/>
        <family val="2"/>
        <scheme val="minor"/>
      </rPr>
      <t xml:space="preserve">Alignment: </t>
    </r>
    <r>
      <rPr>
        <sz val="12"/>
        <rFont val="Aptos Narrow"/>
        <family val="2"/>
        <scheme val="minor"/>
      </rPr>
      <t xml:space="preserve">The need that this activity meets is to help programs reduce the burden of costs associated with staff turnover and to be able to use those financial resources to support their facility.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116 early learning programs</t>
    </r>
  </si>
  <si>
    <t>Health &amp; Safety Equipment (AED/Security)</t>
  </si>
  <si>
    <r>
      <rPr>
        <b/>
        <sz val="12"/>
        <rFont val="Aptos Narrow"/>
        <family val="2"/>
        <scheme val="minor"/>
      </rPr>
      <t>Activity</t>
    </r>
    <r>
      <rPr>
        <sz val="12"/>
        <rFont val="Aptos Narrow"/>
        <family val="2"/>
        <scheme val="minor"/>
      </rPr>
      <t xml:space="preserve">: Health and Safety Materials and Equipment - AED Device for Facilities 
CCS programs will receive one AED Device that can be used for children and adults. 
</t>
    </r>
    <r>
      <rPr>
        <b/>
        <sz val="12"/>
        <rFont val="Aptos Narrow"/>
        <family val="2"/>
        <scheme val="minor"/>
      </rPr>
      <t>Alignment</t>
    </r>
    <r>
      <rPr>
        <sz val="12"/>
        <rFont val="Aptos Narrow"/>
        <family val="2"/>
        <scheme val="minor"/>
      </rPr>
      <t xml:space="preserve">: The need that this activity meets is to help programs support the health and safety of all children and staff at each of our CCS programs.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116 early learning programs</t>
    </r>
  </si>
  <si>
    <t>At least 70% of CCS programs will have access to this device by end of FY26 compared to FY25.</t>
  </si>
  <si>
    <r>
      <rPr>
        <b/>
        <sz val="12"/>
        <rFont val="Aptos Narrow"/>
        <family val="2"/>
        <scheme val="minor"/>
      </rPr>
      <t>Activity:</t>
    </r>
    <r>
      <rPr>
        <sz val="12"/>
        <rFont val="Aptos Narrow"/>
        <family val="2"/>
        <scheme val="minor"/>
      </rPr>
      <t xml:space="preserve"> The Board will provide professional development to all CCS early learning program staff and/or training on specific infant/toddler developmentally appropriate practices. The goal is for each program representative to increase their knowledge in early learning practices to help them obtain higher scores on their assessments/monitoring.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75 early learning program staff</t>
    </r>
  </si>
  <si>
    <t>South Plains CCS will begin collecting certification baseline data in FY26 in Category 1: Staff Education and Training and Category 2: Teacher/Child Interactions to begin comparison for FY27.  
This year at least a 40% increase in scores based on self-attestation pre/post tests from participating early learning program staff.</t>
  </si>
  <si>
    <r>
      <rPr>
        <b/>
        <sz val="12"/>
        <rFont val="Aptos Narrow"/>
        <family val="2"/>
        <scheme val="minor"/>
      </rPr>
      <t xml:space="preserve">Activity: </t>
    </r>
    <r>
      <rPr>
        <sz val="12"/>
        <rFont val="Aptos Narrow"/>
        <family val="2"/>
        <scheme val="minor"/>
      </rPr>
      <t xml:space="preserve">Materials/equipment for infant and toddler classrooms will be provided at initial, recertification, monitoring's, and/or when applicable, to enhance their classroom learning environments and provide higher quality of care for the children they serve. Materials, equipment, and resources will include, but is not limited to: cribs, changing tables, tables, chairs, high chairs, adult rocking chairs, developmentally appropriate materials, potty training systems and curriculum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77 early learning programs</t>
    </r>
  </si>
  <si>
    <t>South Plains CCS will begin collecting certification baseline data in FY26 to begin comparison for FY27. 
For this year at least 70% of early learning programs with infant and toddler classrooms will maintain their Texas Rising Star certified star level.</t>
  </si>
  <si>
    <r>
      <rPr>
        <b/>
        <sz val="12"/>
        <rFont val="Aptos Narrow"/>
        <family val="2"/>
        <scheme val="minor"/>
      </rPr>
      <t>Activity:</t>
    </r>
    <r>
      <rPr>
        <sz val="12"/>
        <rFont val="Aptos Narrow"/>
        <family val="2"/>
        <scheme val="minor"/>
      </rPr>
      <t xml:space="preserve"> Infant &amp; Toddler Specific Curriculum 
Each new CCS program will receive one complete set of curricula for infant and toddler classrooms served at their facility. An additional curricula will be offered to each large (licensed capacity of &gt;100) Texas Rising Star program at recertification upon request, based on predetermined curricula that meet Texas Rising Star specifications.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26 early learning programs up for recertification</t>
    </r>
  </si>
  <si>
    <t>South Plains CCS will begin collecting certification baseline data in FY26 to begin comparison for FY27. 
For this year at least 40% of programs undergoing initial assessment will be certified at Two-Star.</t>
  </si>
  <si>
    <r>
      <rPr>
        <b/>
        <sz val="12"/>
        <rFont val="Aptos Narrow"/>
        <family val="2"/>
        <scheme val="minor"/>
      </rPr>
      <t>Activity:</t>
    </r>
    <r>
      <rPr>
        <sz val="12"/>
        <rFont val="Aptos Narrow"/>
        <family val="2"/>
        <scheme val="minor"/>
      </rPr>
      <t xml:space="preserve"> Infant &amp; Toddler Specific Curriculum Training 
Each CCS program that serves Infant/Toddlers will receive training to use the curricula the Board purchased for that age group served at their facility.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77 early learning program staff</t>
    </r>
  </si>
  <si>
    <t>At least 70% of the participants show an increase in knowledge based on pre- and post-test scores.</t>
  </si>
  <si>
    <r>
      <rPr>
        <b/>
        <sz val="12"/>
        <rFont val="Aptos Narrow"/>
        <family val="2"/>
        <scheme val="minor"/>
      </rPr>
      <t>Activity:</t>
    </r>
    <r>
      <rPr>
        <sz val="12"/>
        <rFont val="Aptos Narrow"/>
        <family val="2"/>
        <scheme val="minor"/>
      </rPr>
      <t xml:space="preserve"> Infant &amp; Toddler Specialist Trainings 
The Board has a certified Infant/Toddler Specialist who will provide trainings to all Texas Rising Star programs in the service delivery area. Each child care program representative will increase their knowledge in early learning to provide higher quality of care for the children they serve.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77 early learning program staff</t>
    </r>
  </si>
  <si>
    <t xml:space="preserve">Supporting National Accreditation </t>
  </si>
  <si>
    <r>
      <rPr>
        <b/>
        <sz val="12"/>
        <rFont val="Aptos Narrow"/>
        <family val="2"/>
        <scheme val="minor"/>
      </rPr>
      <t xml:space="preserve">Activity: </t>
    </r>
    <r>
      <rPr>
        <sz val="12"/>
        <rFont val="Aptos Narrow"/>
        <family val="2"/>
        <scheme val="minor"/>
      </rPr>
      <t xml:space="preserve">National Accreditation Supports 
CCS programs that are working on national accreditation will be assisted with the costs associated with obtaining/renewing accreditation based on the requests of the individual program (approximately $2,500 each). 
</t>
    </r>
    <r>
      <rPr>
        <b/>
        <sz val="12"/>
        <rFont val="Aptos Narrow"/>
        <family val="2"/>
        <scheme val="minor"/>
      </rPr>
      <t xml:space="preserve">Alignment: </t>
    </r>
    <r>
      <rPr>
        <sz val="12"/>
        <rFont val="Aptos Narrow"/>
        <family val="2"/>
        <scheme val="minor"/>
      </rPr>
      <t xml:space="preserve"> The need that will be met is helping to increase the number of Texas Rising Star certified programs with National Accreditation.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5 early learning programs</t>
    </r>
  </si>
  <si>
    <t xml:space="preserve">100% of participating early learning programs will obtain or maintain national accreditation as a result of this assistance. </t>
  </si>
  <si>
    <r>
      <rPr>
        <b/>
        <sz val="12"/>
        <rFont val="Aptos Narrow"/>
        <family val="2"/>
        <scheme val="minor"/>
      </rPr>
      <t>Activity:</t>
    </r>
    <r>
      <rPr>
        <sz val="12"/>
        <rFont val="Aptos Narrow"/>
        <family val="2"/>
        <scheme val="minor"/>
      </rPr>
      <t xml:space="preserve"> Professional Development Opportunities 
Early childhood trainings for caregivers and CCS staff will be provided by the Board. The goal is for each participant to increase their knowledge in numerous early childhood education areas and meet their required annual training hours to provide higher quality of care for the children they serve.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400 early learning program staff</t>
    </r>
  </si>
  <si>
    <r>
      <rPr>
        <b/>
        <sz val="12"/>
        <rFont val="Aptos Narrow"/>
        <family val="2"/>
        <scheme val="minor"/>
      </rPr>
      <t xml:space="preserve">Activity: </t>
    </r>
    <r>
      <rPr>
        <sz val="12"/>
        <rFont val="Aptos Narrow"/>
        <family val="2"/>
        <scheme val="minor"/>
      </rPr>
      <t>College Scholarships 
College scholarships will be provided to child care program staff to obtain a CDA or attend Early Childhood collegiate level classes. The goal is for each student to increase their knowledge in numerous early childhood education areas and provide higher quality of care for the children they serve.</t>
    </r>
    <r>
      <rPr>
        <b/>
        <sz val="12"/>
        <rFont val="Aptos Narrow"/>
        <family val="2"/>
        <scheme val="minor"/>
      </rPr>
      <t xml:space="preserve">
Alignment: </t>
    </r>
    <r>
      <rPr>
        <sz val="12"/>
        <rFont val="Aptos Narrow"/>
        <family val="2"/>
        <scheme val="minor"/>
      </rPr>
      <t xml:space="preserve">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50 early learning program staff</t>
    </r>
  </si>
  <si>
    <t>South Plains CCS will begin collecting certification baseline data in FY26 to begin comparison for FY27. 
For this year at least 80% of the early learning programs will maintain their Texas Rising Star certified star levels.</t>
  </si>
  <si>
    <t xml:space="preserve">Reimbursement for Training </t>
  </si>
  <si>
    <r>
      <rPr>
        <b/>
        <sz val="12"/>
        <rFont val="Aptos Narrow"/>
        <family val="2"/>
        <scheme val="minor"/>
      </rPr>
      <t xml:space="preserve">Activity: </t>
    </r>
    <r>
      <rPr>
        <sz val="12"/>
        <rFont val="Aptos Narrow"/>
        <family val="2"/>
        <scheme val="minor"/>
      </rPr>
      <t xml:space="preserve">Training Reimbursements 
CCS programs will be given the opportunity to be partially reimbursed for early childhood trainings held in Texas that staff attend that are not offered by CCS. Programs must turn in their expenses incurred and partial reimbursement will be made based on current procedures and available funding.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150 early learning program staff</t>
    </r>
  </si>
  <si>
    <r>
      <t xml:space="preserve">Activity: </t>
    </r>
    <r>
      <rPr>
        <sz val="12"/>
        <rFont val="Aptos Narrow"/>
        <family val="2"/>
        <scheme val="minor"/>
      </rPr>
      <t>Preschool Specific Curriculum Training 
Each CCS program that serves Preschoolers will receive training to use the curricula purchased by the Board for that age group served at their facility.</t>
    </r>
    <r>
      <rPr>
        <b/>
        <sz val="12"/>
        <rFont val="Aptos Narrow"/>
        <family val="2"/>
        <scheme val="minor"/>
      </rPr>
      <t xml:space="preserve">
Alignment: </t>
    </r>
    <r>
      <rPr>
        <sz val="12"/>
        <rFont val="Aptos Narrow"/>
        <family val="2"/>
        <scheme val="minor"/>
      </rPr>
      <t xml:space="preserve">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
Target Outreach: </t>
    </r>
    <r>
      <rPr>
        <sz val="12"/>
        <rFont val="Aptos Narrow"/>
        <family val="2"/>
        <scheme val="minor"/>
      </rPr>
      <t>77 early learning program staff</t>
    </r>
  </si>
  <si>
    <r>
      <rPr>
        <b/>
        <sz val="12"/>
        <rFont val="Aptos Narrow"/>
        <family val="2"/>
        <scheme val="minor"/>
      </rPr>
      <t>Activity:</t>
    </r>
    <r>
      <rPr>
        <sz val="12"/>
        <rFont val="Aptos Narrow"/>
        <family val="2"/>
        <scheme val="minor"/>
      </rPr>
      <t xml:space="preserve"> Materials &amp; Equipment 
Each child care program will receive equipment/materials (when applicable) related to specified trainings to be utilized in the classroom to help early learning programs meet/improve Texas Rising Star scoring.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50 early learning programs
</t>
    </r>
    <r>
      <rPr>
        <i/>
        <sz val="12"/>
        <rFont val="Aptos Narrow"/>
        <family val="2"/>
        <scheme val="minor"/>
      </rPr>
      <t>Additional programs will be supported with CQF funding.</t>
    </r>
  </si>
  <si>
    <t>South Plains CCS will begin collecting certification baseline data in FY26 to begin comparison for FY27. 
For this year at least 80% of the early learning programs will maintain or demonstrate an increase in their Texas Rising Star certified star levels.</t>
  </si>
  <si>
    <r>
      <rPr>
        <b/>
        <sz val="12"/>
        <rFont val="Aptos Narrow"/>
        <family val="2"/>
        <scheme val="minor"/>
      </rPr>
      <t xml:space="preserve">Activity: </t>
    </r>
    <r>
      <rPr>
        <sz val="12"/>
        <rFont val="Aptos Narrow"/>
        <family val="2"/>
        <scheme val="minor"/>
      </rPr>
      <t xml:space="preserve">Materials &amp; Equipment 
Each child care program will receive equipment/materials (when applicable) related to specified trainings to be utilized in the classroom to help early learning programs meet/improve Texas Rising Star scoring.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66 early learning programs
</t>
    </r>
    <r>
      <rPr>
        <i/>
        <sz val="12"/>
        <rFont val="Aptos Narrow"/>
        <family val="2"/>
        <scheme val="minor"/>
      </rPr>
      <t>Additional programs will be supported with CCQ funding.</t>
    </r>
  </si>
  <si>
    <t xml:space="preserve">There will be an increase in CCS enrollment for families at Four-Star Texas Rising Star early learning programs. 
Additionally, through a post-event survey, participants will indicate an increase in awareness and understanding regarding quality play and </t>
  </si>
  <si>
    <r>
      <rPr>
        <b/>
        <sz val="12"/>
        <color theme="1"/>
        <rFont val="Aptos Narrow"/>
        <family val="2"/>
        <scheme val="minor"/>
      </rPr>
      <t>Activity:</t>
    </r>
    <r>
      <rPr>
        <sz val="12"/>
        <color theme="1"/>
        <rFont val="Aptos Narrow"/>
        <family val="2"/>
        <scheme val="minor"/>
      </rPr>
      <t xml:space="preserve"> Materials &amp; Equipment for Quality Day of Play 
Each Four-Star certified early learning program that chooses to participate in the Quality Day of Play will receive $2,500 in equipment/materials related to the specific needs identified by the early learning program and their mentor. The equipment and materials will be utilized during the Quality Day of Play and will be the property of the early learning program to enhance their indoor/outdoor environments related to their Texas Rising Star assessment. The Quality Day of Play event will be open to the public and will showcase what to look for in quality child care. Each early learning program is tasked with a specific interest area (of need at their facility) to show parents what and how children learn through play.
</t>
    </r>
    <r>
      <rPr>
        <b/>
        <sz val="12"/>
        <color theme="1"/>
        <rFont val="Aptos Narrow"/>
        <family val="2"/>
        <scheme val="minor"/>
      </rPr>
      <t>Alignment:</t>
    </r>
    <r>
      <rPr>
        <sz val="12"/>
        <color theme="1"/>
        <rFont val="Aptos Narrow"/>
        <family val="2"/>
        <scheme val="minor"/>
      </rPr>
      <t xml:space="preserve"> South Plains CCS needs were determined based on survey feedback received at each Strategic Planning presentation made to the following groups: Child Care Advisory Group, South Plains Early Childhood Coalition, South Plains programs, South Plains CCS staff, and South Plains Executive Board. 
</t>
    </r>
    <r>
      <rPr>
        <b/>
        <sz val="12"/>
        <color theme="1"/>
        <rFont val="Aptos Narrow"/>
        <family val="2"/>
        <scheme val="minor"/>
      </rPr>
      <t>Target Outreach:</t>
    </r>
    <r>
      <rPr>
        <sz val="12"/>
        <color theme="1"/>
        <rFont val="Aptos Narrow"/>
        <family val="2"/>
        <scheme val="minor"/>
      </rPr>
      <t xml:space="preserve"> 27 early learning programs</t>
    </r>
  </si>
  <si>
    <t xml:space="preserve">These materials and equipment will provide opportunities for Texas Rising Star early learning programs to enhance their quality learning areas with needs assessment-based materials. At least 80% of participating programs will report continued use of purchased materials throughout FY26 based on mentor observation during on-site visits. </t>
  </si>
  <si>
    <r>
      <rPr>
        <b/>
        <sz val="12"/>
        <color theme="1"/>
        <rFont val="Aptos Narrow"/>
        <family val="2"/>
        <scheme val="minor"/>
      </rPr>
      <t>Activity:</t>
    </r>
    <r>
      <rPr>
        <sz val="12"/>
        <color theme="1"/>
        <rFont val="Aptos Narrow"/>
        <family val="2"/>
        <scheme val="minor"/>
      </rPr>
      <t xml:space="preserve"> Parent Education and Outreach
The Quality Day of Play event will be open to children and families in the local community and will showcase what to look for in quality child care. Each early learning program that participates is tasked with displaying a specific interest area to show parents what and how children learn through play. Families who attend this event will have a better understanding of how to recognize quality early learning programs for their children, and will be exposed to quality programs in the Board area.
</t>
    </r>
    <r>
      <rPr>
        <b/>
        <sz val="12"/>
        <color theme="1"/>
        <rFont val="Aptos Narrow"/>
        <family val="2"/>
        <scheme val="minor"/>
      </rPr>
      <t>Alignment:</t>
    </r>
    <r>
      <rPr>
        <sz val="12"/>
        <color theme="1"/>
        <rFont val="Aptos Narrow"/>
        <family val="2"/>
        <scheme val="minor"/>
      </rPr>
      <t xml:space="preserve"> South Plains CCS needs were determined based on survey feedback received at each Strategic Planning presentation made to the following groups: Child Care Advisory Group, South Plains Early Childhood Coalition, South Plains programs, South Plains CCS staff, and South Plains Executive Board. 
</t>
    </r>
    <r>
      <rPr>
        <b/>
        <sz val="12"/>
        <color theme="1"/>
        <rFont val="Aptos Narrow"/>
        <family val="2"/>
        <scheme val="minor"/>
      </rPr>
      <t>Target Outreach:</t>
    </r>
    <r>
      <rPr>
        <sz val="12"/>
        <color theme="1"/>
        <rFont val="Aptos Narrow"/>
        <family val="2"/>
        <scheme val="minor"/>
      </rPr>
      <t xml:space="preserve"> 1,000 participants</t>
    </r>
  </si>
  <si>
    <t xml:space="preserve">There will be an increase in CCS enrollment for families at Four-Star Texas Rising Star early learning programs. 
Additionally, through a post-event survey, participants will indicate an increase in awareness and understanding regarding quality play and the learning outcomes associated with quality play. </t>
  </si>
  <si>
    <r>
      <rPr>
        <b/>
        <sz val="12"/>
        <rFont val="Aptos Narrow"/>
        <family val="2"/>
        <scheme val="minor"/>
      </rPr>
      <t>Activity:</t>
    </r>
    <r>
      <rPr>
        <sz val="12"/>
        <rFont val="Aptos Narrow"/>
        <family val="2"/>
        <scheme val="minor"/>
      </rPr>
      <t xml:space="preserve"> Parent Education Certification Posters 
All certified Texas Rising Star programs will be provided with a star-level poster and frame to educate parents and outreach families to choose quality child care. All early learning programs will need new posters due to Texas Rising Star rebrand.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116 early learning programs</t>
    </r>
  </si>
  <si>
    <t>South Plains CCS will begin tracking CCS programs to determine how many have active CCS children scheduled in FY26 to begin comparison for FY27. 
For this year, at least 80% of early learning programs will have CCS families attending their facility due to increased high-quality selection.</t>
  </si>
  <si>
    <r>
      <rPr>
        <b/>
        <sz val="12"/>
        <rFont val="Aptos Narrow"/>
        <family val="2"/>
        <scheme val="minor"/>
      </rPr>
      <t>Activity:</t>
    </r>
    <r>
      <rPr>
        <sz val="12"/>
        <rFont val="Aptos Narrow"/>
        <family val="2"/>
        <scheme val="minor"/>
      </rPr>
      <t xml:space="preserve"> Entry Level Grant (materials &amp; equipment) 
Entry Level-designated programs that open a new classroom will receive an initial allotment of equipment/materials (based on mentor recommendations of needed items) to enhance their learning environment, prior to their assessment. 
</t>
    </r>
    <r>
      <rPr>
        <b/>
        <sz val="12"/>
        <rFont val="Aptos Narrow"/>
        <family val="2"/>
        <scheme val="minor"/>
      </rPr>
      <t>Alignment:</t>
    </r>
    <r>
      <rPr>
        <sz val="12"/>
        <rFont val="Aptos Narrow"/>
        <family val="2"/>
        <scheme val="minor"/>
      </rPr>
      <t xml:space="preserve"> The need that this activity meets is to assist CCS programs with equipment/materials needed to achieve Texas Rising Star certification and/or recertification.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5 early learning programs</t>
    </r>
  </si>
  <si>
    <t>Since Entry Level-designated programs have up to 2 years to achieve certification, at least 50% of programs undergoing initial assessment will be certified at minimum Two-Star.</t>
  </si>
  <si>
    <r>
      <rPr>
        <b/>
        <sz val="12"/>
        <rFont val="Aptos Narrow"/>
        <family val="2"/>
        <scheme val="minor"/>
      </rPr>
      <t>Activity:</t>
    </r>
    <r>
      <rPr>
        <sz val="12"/>
        <rFont val="Aptos Narrow"/>
        <family val="2"/>
        <scheme val="minor"/>
      </rPr>
      <t xml:space="preserve"> Tiered Incentive at Initial Certification (material &amp; equipment) 
Each new Texas Rising Star-certified program who achieves a Two-, Three-, or Four-Star certification will receive a specified amount of equipment/materials as a reward for reaching that star level. The amounts are predetermined based on star-level achieved and licensed capacity and must be approved and in line with items needed to enhance or maintain the program's star level.
Two-Star/Licensed capacity 12-30=$500, 31-80=$1,000, 81-110=$2,000, 111-150=$3,000, 151-Up $4,000 
Three-Star/Licensed capacity 12-30=$750, 31-80=$1,500, 81-110=$2,500, 111-150=$3,500, 151-Up $4,500                                                                                                                              Four-Star/Licensed capacity 12-30=$1,000, 31-80=$2,000, 81-110=$3,000, 111-150=$4,000, 151-Up $5,000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15 early learning programs</t>
    </r>
  </si>
  <si>
    <r>
      <rPr>
        <b/>
        <sz val="12"/>
        <rFont val="Aptos Narrow"/>
        <family val="2"/>
        <scheme val="minor"/>
      </rPr>
      <t xml:space="preserve">Activity: </t>
    </r>
    <r>
      <rPr>
        <sz val="12"/>
        <rFont val="Aptos Narrow"/>
        <family val="2"/>
        <scheme val="minor"/>
      </rPr>
      <t xml:space="preserve">Tiered incentive at Recertification(materials &amp; equipment)
All Texas Rising Star-certified programs who maintain or enhance their star level at their reassessment will receive a specified amount of equipment/materials. The amounts are predetermined based on star-level maintained/achieved and licensed capacity at the time of the reassessment and must be approved and in line with items needed to maintain or enhance the program's star level. 
Two-Star/Licensed capacity 12-30=$500, 31-80=$1,000, 81-110=$2,000, 111-150=$3,000, 151-Up $4,000 
Three-Star/Licensed capacity 12-30=$750, 31-80=$1,500, 81-110=$2,500, 111-150=$3,500, 151-Up $4,500                                                                                                                          Four-Star/Licensed capacity 12-30=$1,000, 31-80=$2,000, 81-110=$3,000, 111-150=$4,000, 151-Up $5,000                                              
</t>
    </r>
    <r>
      <rPr>
        <b/>
        <sz val="12"/>
        <rFont val="Aptos Narrow"/>
        <family val="2"/>
        <scheme val="minor"/>
      </rPr>
      <t>Alignment</t>
    </r>
    <r>
      <rPr>
        <sz val="12"/>
        <rFont val="Aptos Narrow"/>
        <family val="2"/>
        <scheme val="minor"/>
      </rPr>
      <t xml:space="preserve">: The need that this activity meets is to assist CCS programs with equipment/materials needed to maintain or enhance star levels.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26 early learning programs</t>
    </r>
  </si>
  <si>
    <r>
      <rPr>
        <b/>
        <sz val="12"/>
        <rFont val="Aptos Narrow"/>
        <family val="2"/>
        <scheme val="minor"/>
      </rPr>
      <t>Activity:</t>
    </r>
    <r>
      <rPr>
        <sz val="12"/>
        <rFont val="Aptos Narrow"/>
        <family val="2"/>
        <scheme val="minor"/>
      </rPr>
      <t xml:space="preserve"> Tiered incentive for Ongoing certification Annual Monitoring (materials &amp; equipment) 
All Texas Rising Star-certified programs who maintain or enhance their star level at their annual monitoring visit will receive a specified amount of equipment/materials. The amounts are predetermined based on star-level maintained/achieved and licensed capacity at the time of the monitoring visit and must be approved and in line with items needed to maintain or enhance the program's star level.
Two-Star/Licensed capacity 12-30=$300, 31-80=$500, 81-110=$1,000, 111-150=$1,500, 151-Up $2,000                                                 
Three-Star/Licensed capacity 12-30=$400, 31-80=$750, 81-110=$1,250, 111-150=$1750, 151-Up $2,250       
Four-Star/Licensed capacity 12-30=$500, 31-80=$1,000, 81-110=$1,500, 111-150=$2,000, 151-Up $2,500  
</t>
    </r>
    <r>
      <rPr>
        <b/>
        <sz val="12"/>
        <rFont val="Aptos Narrow"/>
        <family val="2"/>
        <scheme val="minor"/>
      </rPr>
      <t xml:space="preserve">Alignment: </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70 early learning programs</t>
    </r>
  </si>
  <si>
    <r>
      <rPr>
        <b/>
        <sz val="12"/>
        <rFont val="Aptos Narrow"/>
        <family val="2"/>
        <scheme val="minor"/>
      </rPr>
      <t xml:space="preserve">Activity: </t>
    </r>
    <r>
      <rPr>
        <sz val="12"/>
        <rFont val="Aptos Narrow"/>
        <family val="2"/>
        <scheme val="minor"/>
      </rPr>
      <t xml:space="preserve">Tiered Staff Incentive Reimbursement 
The Board will provide each Texas Rising Star program with a predetermined amount of reimbursement for incentives paid to staff upon completion of initial Texas Rising Star certification, annual monitoring, and recertification dependent on star-level obtained. 
For Certification/Recertifications - Individual program staff (listed on the Facility's staff worksheet) will receive an incentive based on star level achieved: Four-Star=$400, Three-Star=$300, Two-Star=$200 
For Annual Monitoring - Individual program staff (listed on the Facility's staff worksheet) will receive an incentive based on star level maintained: Four-Star=$200, Three-Star=$150, Four-Star=$100
</t>
    </r>
    <r>
      <rPr>
        <b/>
        <sz val="12"/>
        <rFont val="Aptos Narrow"/>
        <family val="2"/>
        <scheme val="minor"/>
      </rPr>
      <t xml:space="preserve">Alignment: </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734 early learning program staff</t>
    </r>
  </si>
  <si>
    <t>South Plains CCS will begin collecting certification baseline data in FY26 to begin comparison for FY27. 
For this year at least 80% of the early learning programs will maintain or demonstrate an increase in their Texas Rising Star certified star levels. 
Further, providing the earned tiered staff reimbursement will support staff and provider retention and engagement. At least 80% of staff will remain employed at their early learning program 6-months from receiving the incentive.</t>
  </si>
  <si>
    <r>
      <rPr>
        <b/>
        <sz val="12"/>
        <rFont val="Aptos Narrow"/>
        <family val="2"/>
        <scheme val="minor"/>
      </rPr>
      <t xml:space="preserve">Activity: </t>
    </r>
    <r>
      <rPr>
        <sz val="12"/>
        <rFont val="Aptos Narrow"/>
        <family val="2"/>
        <scheme val="minor"/>
      </rPr>
      <t xml:space="preserve">Curriculum 
Each current CCS program will receive one complete set of curricula for all ages served at their facility. An additional set for each age group served will be offered to each large (licensed capacity of &gt;100) Texas Rising Star program upon request, based on predetermined curricula that meet Texas Rising Star specification. A new set of curriculum will be provided at the request of the early learning program every recertification period. 
</t>
    </r>
    <r>
      <rPr>
        <b/>
        <sz val="12"/>
        <rFont val="Aptos Narrow"/>
        <family val="2"/>
        <scheme val="minor"/>
      </rPr>
      <t>Alignment:</t>
    </r>
    <r>
      <rPr>
        <sz val="12"/>
        <rFont val="Aptos Narrow"/>
        <family val="2"/>
        <scheme val="minor"/>
      </rPr>
      <t xml:space="preserve">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 xml:space="preserve">Target Outreach: </t>
    </r>
    <r>
      <rPr>
        <sz val="12"/>
        <rFont val="Aptos Narrow"/>
        <family val="2"/>
        <scheme val="minor"/>
      </rPr>
      <t>26 early learning programs</t>
    </r>
  </si>
  <si>
    <r>
      <rPr>
        <b/>
        <sz val="12"/>
        <rFont val="Aptos Narrow"/>
        <family val="2"/>
        <scheme val="minor"/>
      </rPr>
      <t xml:space="preserve">Activity: </t>
    </r>
    <r>
      <rPr>
        <sz val="12"/>
        <rFont val="Aptos Narrow"/>
        <family val="2"/>
        <scheme val="minor"/>
      </rPr>
      <t xml:space="preserve">FROG Bus 
The FROG Bus is used by mentor staff to complete monthly mentoring visits and as an additional benefit for Texas Rising Star programs to help aid them in attaining/maintaining Texas Rising Star certification by providing them with monthly in-person mentoring visits and additional resources to enhance their learning environments. The current bus that mentors use is in need of disposal, and this funding will provide for a newer more fuel efficient option. 
</t>
    </r>
    <r>
      <rPr>
        <b/>
        <sz val="12"/>
        <rFont val="Aptos Narrow"/>
        <family val="2"/>
        <scheme val="minor"/>
      </rPr>
      <t>Alignment:</t>
    </r>
    <r>
      <rPr>
        <sz val="12"/>
        <rFont val="Aptos Narrow"/>
        <family val="2"/>
        <scheme val="minor"/>
      </rPr>
      <t xml:space="preserve"> The need that this activity meets is to assist rural CCS programs with monthly in-person mentoring, equipment/materials and support needed to maintain or enhance star levels. South Plains CCS needs were determined based on feedback received at each Strategic Planning presentation made to the following groups: Child Care Advisory Group, South Plains Early Childhood Coalition, South Plains programs, South Plains CCS staff, and South Plains Executive Board. 
</t>
    </r>
    <r>
      <rPr>
        <b/>
        <sz val="12"/>
        <rFont val="Aptos Narrow"/>
        <family val="2"/>
        <scheme val="minor"/>
      </rPr>
      <t>Target Outreach:</t>
    </r>
    <r>
      <rPr>
        <sz val="12"/>
        <rFont val="Aptos Narrow"/>
        <family val="2"/>
        <scheme val="minor"/>
      </rPr>
      <t xml:space="preserve"> 116 early learning programs</t>
    </r>
  </si>
  <si>
    <r>
      <rPr>
        <b/>
        <sz val="12"/>
        <rFont val="Aptos Narrow"/>
        <family val="2"/>
        <scheme val="minor"/>
      </rPr>
      <t>Activity</t>
    </r>
    <r>
      <rPr>
        <sz val="12"/>
        <rFont val="Aptos Narrow"/>
        <family val="2"/>
        <scheme val="minor"/>
      </rPr>
      <t xml:space="preserve">: Texas Rising Star Personnel Cost, Support Staff 
The Board currently has 4 Texas Rising Star mentor staff, and 1 Texas Rising Star mentor vacancy. The Board currently has 1 Office Manager and 1 Division Director who will charge a maximum of 10% of their time to CCQ to provide admin support. The contractor will hire a mentor support staff with this funding to assist mentors with whatever is needed to support Texas Rising Star programs. 
</t>
    </r>
    <r>
      <rPr>
        <b/>
        <sz val="12"/>
        <rFont val="Aptos Narrow"/>
        <family val="2"/>
        <scheme val="minor"/>
      </rPr>
      <t>Alignment</t>
    </r>
    <r>
      <rPr>
        <sz val="12"/>
        <rFont val="Aptos Narrow"/>
        <family val="2"/>
        <scheme val="minor"/>
      </rPr>
      <t xml:space="preserve">: The need this activity meets is to assist CCS programs with mentoring needed to obtain, maintain or enhance star levels, and to provide support services to the mentors. Additionally, this helps provide administrative and purchasing support so that mentors can focus on assisting early learning programs working toward certification.
</t>
    </r>
    <r>
      <rPr>
        <b/>
        <sz val="12"/>
        <rFont val="Aptos Narrow"/>
        <family val="2"/>
        <scheme val="minor"/>
      </rPr>
      <t>Target Outreach</t>
    </r>
    <r>
      <rPr>
        <sz val="12"/>
        <rFont val="Aptos Narrow"/>
        <family val="2"/>
        <scheme val="minor"/>
      </rPr>
      <t>: 116 early learning programs</t>
    </r>
  </si>
  <si>
    <t>63</t>
  </si>
  <si>
    <t>WFS North Texas collected and analyzed data from the annual needs survey and will support early learning programs in the following areas in FY26:
1.  Supporting certified Texas Rising Star programs and Entry Level-designated programs to ensure they can maintain, increase or achieve their Texas Rising Star certification.
2.  Provide materials/curriculum to support programs with achievement and maintenance of Texas Rising Star certification and improving indoor/outdoor environments.
3.  Provide professional development focused on teacher-child interactions, infant and toddler training, and Director/Leadership opportunities.
The CCQ plan aligns with the Board's Strategic Plan by providing support for training and professional development, as well as developing, implementing or enhancing the quality of the early learning programs in North Texas.
Success will be measured by conducting satisfaction surveys and through the results of Initial and Recertification Assessments, resulting in higher star-level achievement.</t>
  </si>
  <si>
    <t>Workforce Solutions North Texas relies on Texas Rising Star mentor observations from monitoring visits and the programs' Texas Rising Star assessment results, as well as surveys from all early learning programs to determine the activities that will be offered to improve the quality of child care services in the North Texas Board 11 county service delivery area.</t>
  </si>
  <si>
    <r>
      <rPr>
        <b/>
        <sz val="12"/>
        <rFont val="Aptos Narrow"/>
        <family val="2"/>
        <scheme val="minor"/>
      </rPr>
      <t>Activity</t>
    </r>
    <r>
      <rPr>
        <sz val="12"/>
        <rFont val="Aptos Narrow"/>
        <family val="2"/>
        <scheme val="minor"/>
      </rPr>
      <t xml:space="preserve">: The Infant &amp; Toddler Specialist will mentor and train child care staff serving infants and toddlers, particularly classroom teachers, to enhance social-emotional learning and provide training on best and current practices regarding indoor/outdoor learning environments, cognitive development, physical development to include fine and gross motor skills, and language development. The Infant &amp; Toddler Specialist will provide technical assistance and cross-training on infant and toddler-focused topics to local child care programs by working in collaboration with the Texas Rising Star mentor team.
</t>
    </r>
    <r>
      <rPr>
        <b/>
        <sz val="12"/>
        <rFont val="Aptos Narrow"/>
        <family val="2"/>
        <scheme val="minor"/>
      </rPr>
      <t>Alignment</t>
    </r>
    <r>
      <rPr>
        <sz val="12"/>
        <rFont val="Aptos Narrow"/>
        <family val="2"/>
        <scheme val="minor"/>
      </rPr>
      <t xml:space="preserve">: Board's goal to provide professional development
</t>
    </r>
    <r>
      <rPr>
        <b/>
        <sz val="12"/>
        <rFont val="Aptos Narrow"/>
        <family val="2"/>
        <scheme val="minor"/>
      </rPr>
      <t>Target Outreach</t>
    </r>
    <r>
      <rPr>
        <sz val="12"/>
        <rFont val="Aptos Narrow"/>
        <family val="2"/>
        <scheme val="minor"/>
      </rPr>
      <t>: approximately 100 child care program staff within 63 programs</t>
    </r>
  </si>
  <si>
    <t>At least 90% of the survey responses indicate new knowledge/skills were acquired with the assistance and/or training.</t>
  </si>
  <si>
    <t>Infant Toddler Specific Scholarships</t>
  </si>
  <si>
    <r>
      <rPr>
        <b/>
        <sz val="12"/>
        <rFont val="Aptos Narrow"/>
        <family val="2"/>
        <scheme val="minor"/>
      </rPr>
      <t>Activity</t>
    </r>
    <r>
      <rPr>
        <sz val="12"/>
        <rFont val="Aptos Narrow"/>
        <family val="2"/>
        <scheme val="minor"/>
      </rPr>
      <t xml:space="preserve">: The Board will provide scholarship opportunities for child care staff to apply for the Child Development Associate (CDA) course offered through Vernon College as well as others needing testing and renewal fees for Infant/Toddler CDA certification. Of the staff at the 63 child care programs, 21% of the infant and toddler teachers have an active CDA or higher educational credential. The initiative will address the need to retain child care staff with knowledge and expertise in providing high quality child care. Increasing the educational level of our child care staff will increase the overall quality of child care.
</t>
    </r>
    <r>
      <rPr>
        <b/>
        <sz val="12"/>
        <rFont val="Aptos Narrow"/>
        <family val="2"/>
        <scheme val="minor"/>
      </rPr>
      <t>Alignment</t>
    </r>
    <r>
      <rPr>
        <sz val="12"/>
        <rFont val="Aptos Narrow"/>
        <family val="2"/>
        <scheme val="minor"/>
      </rPr>
      <t xml:space="preserve">: This activity aligns with the Board's Strategic Plan to support the child care industry by supporting professional growth and offering opportunities to expand staff career paths.
</t>
    </r>
    <r>
      <rPr>
        <b/>
        <sz val="12"/>
        <rFont val="Aptos Narrow"/>
        <family val="2"/>
        <scheme val="minor"/>
      </rPr>
      <t>Target Outreach</t>
    </r>
    <r>
      <rPr>
        <sz val="12"/>
        <rFont val="Aptos Narrow"/>
        <family val="2"/>
        <scheme val="minor"/>
      </rPr>
      <t>: 25 child care program staff</t>
    </r>
  </si>
  <si>
    <t>At least 80% of participating teachers will receive their CDA certification.</t>
  </si>
  <si>
    <r>
      <rPr>
        <b/>
        <sz val="12"/>
        <rFont val="Aptos Narrow"/>
        <family val="2"/>
        <scheme val="minor"/>
      </rPr>
      <t>Activity</t>
    </r>
    <r>
      <rPr>
        <sz val="12"/>
        <rFont val="Aptos Narrow"/>
        <family val="2"/>
        <scheme val="minor"/>
      </rPr>
      <t xml:space="preserve">: The Board will provide scholarship opportunities for child care staff to apply for the Child Development Associate (CDA) course offered through Vernon College as well as others needing testing and renewal fees for Infant/Toddler CDA certification. Of the staff at the 63 child care programs, 11% of the infant and toddler teachers have an active CDA or higher educational credential. The initiative will address the need to retain child care staff with knowledge and expertise in providing high quality child care. Increasing the educational level of our child care staff will increase the overall quality of child care.
</t>
    </r>
    <r>
      <rPr>
        <b/>
        <sz val="12"/>
        <rFont val="Aptos Narrow"/>
        <family val="2"/>
        <scheme val="minor"/>
      </rPr>
      <t>Alignment</t>
    </r>
    <r>
      <rPr>
        <sz val="12"/>
        <rFont val="Aptos Narrow"/>
        <family val="2"/>
        <scheme val="minor"/>
      </rPr>
      <t xml:space="preserve">: This activity aligns with the Board's Strategic Plan to support the child care industry by supporting professional growth and offering opportunities to expand staff career paths.
</t>
    </r>
    <r>
      <rPr>
        <b/>
        <sz val="12"/>
        <rFont val="Aptos Narrow"/>
        <family val="2"/>
        <scheme val="minor"/>
      </rPr>
      <t>Target Outreach</t>
    </r>
    <r>
      <rPr>
        <sz val="12"/>
        <rFont val="Aptos Narrow"/>
        <family val="2"/>
        <scheme val="minor"/>
      </rPr>
      <t>: 25 child care program staff</t>
    </r>
  </si>
  <si>
    <r>
      <rPr>
        <b/>
        <sz val="12"/>
        <rFont val="Aptos Narrow"/>
        <family val="2"/>
        <scheme val="minor"/>
      </rPr>
      <t>Activity</t>
    </r>
    <r>
      <rPr>
        <sz val="12"/>
        <rFont val="Aptos Narrow"/>
        <family val="2"/>
        <scheme val="minor"/>
      </rPr>
      <t xml:space="preserve">: Quarterly professional development will be offered both virtually and in-person for directors and assistant directors on topics pertaining to program administration, business and leadership practices, family engagement, and continuous quality improvement.
</t>
    </r>
    <r>
      <rPr>
        <b/>
        <sz val="12"/>
        <rFont val="Aptos Narrow"/>
        <family val="2"/>
        <scheme val="minor"/>
      </rPr>
      <t>Alignment</t>
    </r>
    <r>
      <rPr>
        <sz val="12"/>
        <rFont val="Aptos Narrow"/>
        <family val="2"/>
        <scheme val="minor"/>
      </rPr>
      <t xml:space="preserve">: This activity aligns with the need for directors to have a minimum of 6 hours of professional development in program administration, management, and supervision.  
</t>
    </r>
    <r>
      <rPr>
        <b/>
        <sz val="12"/>
        <rFont val="Aptos Narrow"/>
        <family val="2"/>
        <scheme val="minor"/>
      </rPr>
      <t>Target Outreach</t>
    </r>
    <r>
      <rPr>
        <sz val="12"/>
        <rFont val="Aptos Narrow"/>
        <family val="2"/>
        <scheme val="minor"/>
      </rPr>
      <t>: 30 child care program administrators</t>
    </r>
  </si>
  <si>
    <t>At least 80% of the survey responses indicate they were with “Satisfied” or “Very Satisfied” with the training provided.</t>
  </si>
  <si>
    <r>
      <rPr>
        <b/>
        <sz val="12"/>
        <rFont val="Aptos Narrow"/>
        <family val="2"/>
        <scheme val="minor"/>
      </rPr>
      <t>Activity</t>
    </r>
    <r>
      <rPr>
        <sz val="12"/>
        <rFont val="Aptos Narrow"/>
        <family val="2"/>
        <scheme val="minor"/>
      </rPr>
      <t xml:space="preserve">: The Board, in partnership with the Region 9 Education Service Center, will offer training on early learning and child development topics including but not limited to, health and safety, pre-k care, inclusive caregiving, teaching dual-language learners, understanding developmental screenings, mental health, nutrition and physical activity, equity, behavior management, parent relationships, indoor and outdoor learning, environments, and social-emotional development.
</t>
    </r>
    <r>
      <rPr>
        <b/>
        <sz val="12"/>
        <rFont val="Aptos Narrow"/>
        <family val="2"/>
        <scheme val="minor"/>
      </rPr>
      <t>Alignment</t>
    </r>
    <r>
      <rPr>
        <sz val="12"/>
        <rFont val="Aptos Narrow"/>
        <family val="2"/>
        <scheme val="minor"/>
      </rPr>
      <t xml:space="preserve">: This activity aligns with the Board's Strategic Plan to support the child care industry by supporting professional growth.
</t>
    </r>
    <r>
      <rPr>
        <b/>
        <sz val="12"/>
        <rFont val="Aptos Narrow"/>
        <family val="2"/>
        <scheme val="minor"/>
      </rPr>
      <t>Target Outreach</t>
    </r>
    <r>
      <rPr>
        <sz val="12"/>
        <rFont val="Aptos Narrow"/>
        <family val="2"/>
        <scheme val="minor"/>
      </rPr>
      <t>: 120 child care program staff within 63 CCS programs</t>
    </r>
  </si>
  <si>
    <r>
      <rPr>
        <b/>
        <sz val="12"/>
        <rFont val="Aptos Narrow"/>
        <family val="2"/>
        <scheme val="minor"/>
      </rPr>
      <t>Activity</t>
    </r>
    <r>
      <rPr>
        <sz val="12"/>
        <rFont val="Aptos Narrow"/>
        <family val="2"/>
        <scheme val="minor"/>
      </rPr>
      <t xml:space="preserve">: The Board plans to send child care program staff from Texas Rising Star-certified programs to attend the Frog Street Conference in 2026. Programs will be given the opportunity to attend a nationally known conference and learn about the latest research and best practices in the field. They also could participate in a wide range of networking opportunities. Attendance support will cover the cost for all travel expenses and registration fees.
</t>
    </r>
    <r>
      <rPr>
        <b/>
        <sz val="12"/>
        <rFont val="Aptos Narrow"/>
        <family val="2"/>
        <scheme val="minor"/>
      </rPr>
      <t>Alignment</t>
    </r>
    <r>
      <rPr>
        <sz val="12"/>
        <rFont val="Aptos Narrow"/>
        <family val="2"/>
        <scheme val="minor"/>
      </rPr>
      <t xml:space="preserve">: This activity aligns with the Board's Strategic Plan to support the childcare industry by supporting professional growth.
</t>
    </r>
    <r>
      <rPr>
        <b/>
        <sz val="12"/>
        <rFont val="Aptos Narrow"/>
        <family val="2"/>
        <scheme val="minor"/>
      </rPr>
      <t>Target Outreach</t>
    </r>
    <r>
      <rPr>
        <sz val="12"/>
        <rFont val="Aptos Narrow"/>
        <family val="2"/>
        <scheme val="minor"/>
      </rPr>
      <t>: 200 child care program staff</t>
    </r>
  </si>
  <si>
    <t>At least 80% of the programs that attended will complete a self-report survey, indicating they are utilizing the skills gained from the training. Additionally, mentors will observe the implementation of the strategies during mentoring visits. 
At least 90% of the survey responses indicate they were with “Satisfied” or “Very Satisfied” with the training provided.</t>
  </si>
  <si>
    <r>
      <rPr>
        <b/>
        <sz val="12"/>
        <rFont val="Aptos Narrow"/>
        <family val="2"/>
        <scheme val="minor"/>
      </rPr>
      <t>Activity</t>
    </r>
    <r>
      <rPr>
        <sz val="12"/>
        <rFont val="Aptos Narrow"/>
        <family val="2"/>
        <scheme val="minor"/>
      </rPr>
      <t xml:space="preserve">: “Beyond the Page” literacy initiative is an opportunity for the Board to provide books and supplemental items for child care programs that might not have the financial means to purchase them. This activity will be paired with read aloud strategies and language development techniques used in different ways to support learning and early childhood literacy.  This professional development will be provided by Texas Rising Star classroom mentors.
</t>
    </r>
    <r>
      <rPr>
        <b/>
        <sz val="12"/>
        <rFont val="Aptos Narrow"/>
        <family val="2"/>
        <scheme val="minor"/>
      </rPr>
      <t>Alignment</t>
    </r>
    <r>
      <rPr>
        <sz val="12"/>
        <rFont val="Aptos Narrow"/>
        <family val="2"/>
        <scheme val="minor"/>
      </rPr>
      <t xml:space="preserve">: This activity is based on the need for quality literature expressed by the child care program and/or Texas Rising Star mentor.
</t>
    </r>
    <r>
      <rPr>
        <b/>
        <sz val="12"/>
        <rFont val="Aptos Narrow"/>
        <family val="2"/>
        <scheme val="minor"/>
      </rPr>
      <t>Target Outreach</t>
    </r>
    <r>
      <rPr>
        <sz val="12"/>
        <rFont val="Aptos Narrow"/>
        <family val="2"/>
        <scheme val="minor"/>
      </rPr>
      <t xml:space="preserve">: 290 child care program staff within 63 programs </t>
    </r>
  </si>
  <si>
    <r>
      <rPr>
        <b/>
        <sz val="12"/>
        <rFont val="Aptos Narrow"/>
        <family val="2"/>
        <scheme val="minor"/>
      </rPr>
      <t>Activity</t>
    </r>
    <r>
      <rPr>
        <sz val="12"/>
        <rFont val="Aptos Narrow"/>
        <family val="2"/>
        <scheme val="minor"/>
      </rPr>
      <t xml:space="preserve">: All teachers that receive the teacher-child interaction kits will attend a training course prior to receiving each kit. The quarterly training will consist of demonstrations and techniques that promote and develop strong teacher-child interactions through language facilitation and support, play-based interactions and guidance, support of children’s regulation, and instructional formats and approaches to learning. Cohort of staff will be selected based on previous Category 2 scores from recent Texas Rising Star assessments or monitoring visits.
</t>
    </r>
    <r>
      <rPr>
        <b/>
        <sz val="12"/>
        <rFont val="Aptos Narrow"/>
        <family val="2"/>
        <scheme val="minor"/>
      </rPr>
      <t>Alignment</t>
    </r>
    <r>
      <rPr>
        <sz val="12"/>
        <rFont val="Aptos Narrow"/>
        <family val="2"/>
        <scheme val="minor"/>
      </rPr>
      <t xml:space="preserve">: This activity aligns with the Board's Strategic Plan to support the child care industry by supporting professional growth and offering opportunities to expand staff career paths.
</t>
    </r>
    <r>
      <rPr>
        <b/>
        <sz val="12"/>
        <rFont val="Aptos Narrow"/>
        <family val="2"/>
        <scheme val="minor"/>
      </rPr>
      <t>Target Outreach</t>
    </r>
    <r>
      <rPr>
        <sz val="12"/>
        <rFont val="Aptos Narrow"/>
        <family val="2"/>
        <scheme val="minor"/>
      </rPr>
      <t>: 20 child care program staff</t>
    </r>
  </si>
  <si>
    <t>There will be an increase in the program's Texas Rising Star star-level or average score for Category 2 (focused on scores of 2 or 3 in all measures).</t>
  </si>
  <si>
    <r>
      <rPr>
        <b/>
        <sz val="12"/>
        <rFont val="Aptos Narrow"/>
        <family val="2"/>
        <scheme val="minor"/>
      </rPr>
      <t>Activity</t>
    </r>
    <r>
      <rPr>
        <sz val="12"/>
        <rFont val="Aptos Narrow"/>
        <family val="2"/>
        <scheme val="minor"/>
      </rPr>
      <t xml:space="preserve">: The Board will provide Texas Education Agency and Texas Rising Star approved curricula for Entry Level-designated and Texas Rising Star-certified programs. To support these programs in improving instructional quality, the Board plans to provide curriculum implementation training for the specific curriculum purchased. This initiative aims to close achievement gaps, address instructional needs, and ensure that every child has access to high-quality child care experiences.
</t>
    </r>
    <r>
      <rPr>
        <b/>
        <sz val="12"/>
        <rFont val="Aptos Narrow"/>
        <family val="2"/>
        <scheme val="minor"/>
      </rPr>
      <t>Alignment</t>
    </r>
    <r>
      <rPr>
        <sz val="12"/>
        <rFont val="Aptos Narrow"/>
        <family val="2"/>
        <scheme val="minor"/>
      </rPr>
      <t xml:space="preserve">: This initiative aligns with the Board's Strategy of supporting child care programs by providing curriculum implementation training.
</t>
    </r>
    <r>
      <rPr>
        <b/>
        <sz val="12"/>
        <rFont val="Aptos Narrow"/>
        <family val="2"/>
        <scheme val="minor"/>
      </rPr>
      <t>Target Outreach</t>
    </r>
    <r>
      <rPr>
        <sz val="12"/>
        <rFont val="Aptos Narrow"/>
        <family val="2"/>
        <scheme val="minor"/>
      </rPr>
      <t>: 50 early learning program staff</t>
    </r>
  </si>
  <si>
    <r>
      <rPr>
        <b/>
        <sz val="12"/>
        <rFont val="Aptos Narrow"/>
        <family val="2"/>
        <scheme val="minor"/>
      </rPr>
      <t>Activity</t>
    </r>
    <r>
      <rPr>
        <sz val="12"/>
        <rFont val="Aptos Narrow"/>
        <family val="2"/>
        <scheme val="minor"/>
      </rPr>
      <t xml:space="preserve">: The Board will provide 5 mentors (salaries, benefits, and other personnel costs) who will provide technical assistance, quality mentoring, and ensure the quality of care in Texas Rising Star Entry Level and certified programs.
</t>
    </r>
    <r>
      <rPr>
        <b/>
        <sz val="12"/>
        <rFont val="Aptos Narrow"/>
        <family val="2"/>
        <scheme val="minor"/>
      </rPr>
      <t>Alignment</t>
    </r>
    <r>
      <rPr>
        <sz val="12"/>
        <rFont val="Aptos Narrow"/>
        <family val="2"/>
        <scheme val="minor"/>
      </rPr>
      <t xml:space="preserve">: This activity aligns with the Board's strategic plan for increasing the quality of child care.
</t>
    </r>
    <r>
      <rPr>
        <b/>
        <sz val="12"/>
        <rFont val="Aptos Narrow"/>
        <family val="2"/>
        <scheme val="minor"/>
      </rPr>
      <t>Target Outreach</t>
    </r>
    <r>
      <rPr>
        <sz val="12"/>
        <rFont val="Aptos Narrow"/>
        <family val="2"/>
        <scheme val="minor"/>
      </rPr>
      <t>: Approximately 63 child care programs</t>
    </r>
  </si>
  <si>
    <t>There will be an increase in the number of programs obtaining, maintaining, or increasing their star level within Texas Rising Star within the fiscal year.</t>
  </si>
  <si>
    <r>
      <rPr>
        <b/>
        <sz val="12"/>
        <rFont val="Aptos Narrow"/>
        <family val="2"/>
        <scheme val="minor"/>
      </rPr>
      <t>Activity</t>
    </r>
    <r>
      <rPr>
        <sz val="12"/>
        <rFont val="Aptos Narrow"/>
        <family val="2"/>
        <scheme val="minor"/>
      </rPr>
      <t xml:space="preserve">: The Board will staff a Texas Early Childhood Professional Development System (TECPDS) Specialist to provide specific and specialized help with all things related to TECPDS, and to collect TECPDS data to assist in identifying training needs (with input from mentor staff and the Early Childhood Advisory Council). This position will help child care program directors create and maintain a Texas Workforce Registry account for their operation. This position will also maintain the Board's organizational dashboard as well as perform no less than 300 validations per quarter and offer training to child care programs on how to open a TECPDS registry account and upload documents. 
</t>
    </r>
    <r>
      <rPr>
        <b/>
        <sz val="12"/>
        <rFont val="Aptos Narrow"/>
        <family val="2"/>
        <scheme val="minor"/>
      </rPr>
      <t>Alignment</t>
    </r>
    <r>
      <rPr>
        <sz val="12"/>
        <rFont val="Aptos Narrow"/>
        <family val="2"/>
        <scheme val="minor"/>
      </rPr>
      <t xml:space="preserve">: This initiative aligns with the Board's Strategy of supporting child care programs with professional development records.
</t>
    </r>
    <r>
      <rPr>
        <b/>
        <sz val="12"/>
        <rFont val="Aptos Narrow"/>
        <family val="2"/>
        <scheme val="minor"/>
      </rPr>
      <t>Target Outreach</t>
    </r>
    <r>
      <rPr>
        <sz val="12"/>
        <rFont val="Aptos Narrow"/>
        <family val="2"/>
        <scheme val="minor"/>
      </rPr>
      <t>: 63 child care programs and their staff</t>
    </r>
  </si>
  <si>
    <t>At least 90% of the validation target is met quarterly.</t>
  </si>
  <si>
    <r>
      <rPr>
        <b/>
        <sz val="12"/>
        <rFont val="Aptos Narrow"/>
        <family val="2"/>
        <scheme val="minor"/>
      </rPr>
      <t>Activity</t>
    </r>
    <r>
      <rPr>
        <sz val="12"/>
        <rFont val="Aptos Narrow"/>
        <family val="2"/>
        <scheme val="minor"/>
      </rPr>
      <t xml:space="preserve">: “Beyond the Page” literacy initiative is an opportunity for the Board to provide books and supplemental items for child care programs that might not have the financial means to purchase them.  Each quarter, Texas Rising Star staff will choose an age-appropriate book and accompanying supplemental items for every classroom to support learning and early childhood literacy.  
</t>
    </r>
    <r>
      <rPr>
        <b/>
        <sz val="12"/>
        <rFont val="Aptos Narrow"/>
        <family val="2"/>
        <scheme val="minor"/>
      </rPr>
      <t>Alignment</t>
    </r>
    <r>
      <rPr>
        <sz val="12"/>
        <rFont val="Aptos Narrow"/>
        <family val="2"/>
        <scheme val="minor"/>
      </rPr>
      <t xml:space="preserve">: This activity is based on the need for quality literature expressed by the child care program and/or Texas Rising Star mentor.
</t>
    </r>
    <r>
      <rPr>
        <b/>
        <sz val="12"/>
        <rFont val="Aptos Narrow"/>
        <family val="2"/>
        <scheme val="minor"/>
      </rPr>
      <t>Target Outreach</t>
    </r>
    <r>
      <rPr>
        <sz val="12"/>
        <rFont val="Aptos Narrow"/>
        <family val="2"/>
        <scheme val="minor"/>
      </rPr>
      <t xml:space="preserve">: 63 child care programs (290 classrooms) </t>
    </r>
  </si>
  <si>
    <t>There will be an increase in the program's Texas Rising Star Category 2 measure scoring at the program's monitoring visit.</t>
  </si>
  <si>
    <r>
      <rPr>
        <b/>
        <sz val="12"/>
        <rFont val="Aptos Narrow"/>
        <family val="2"/>
        <scheme val="minor"/>
      </rPr>
      <t>Activity</t>
    </r>
    <r>
      <rPr>
        <sz val="12"/>
        <rFont val="Aptos Narrow"/>
        <family val="2"/>
        <scheme val="minor"/>
      </rPr>
      <t xml:space="preserve">: The Board will purchase materials to create teacher-child interaction kits as part of a pilot program developed to improve teacher-child interactions. The pilot will consist of 4 kits, each representing a component of Texas Rising Star Category 2. The kits will provide materials and activities to promote and develop strong teacher-child interactions through language facilitation and support, play-based interactions and guidance, support of children’s regulation, and instructional formats and approaches to learning. Cohort of staff will be selected based on previous Category 2 scores from recent Texas Rising Star assessments or monitoring visits.
</t>
    </r>
    <r>
      <rPr>
        <b/>
        <sz val="12"/>
        <rFont val="Aptos Narrow"/>
        <family val="2"/>
        <scheme val="minor"/>
      </rPr>
      <t>Alignment</t>
    </r>
    <r>
      <rPr>
        <sz val="12"/>
        <rFont val="Aptos Narrow"/>
        <family val="2"/>
        <scheme val="minor"/>
      </rPr>
      <t xml:space="preserve">: This activity aligns with the Board's Strategic Plan to support the child care industry by supporting professional growth and offering opportunities to expand staff career paths.
</t>
    </r>
    <r>
      <rPr>
        <b/>
        <sz val="12"/>
        <rFont val="Aptos Narrow"/>
        <family val="2"/>
        <scheme val="minor"/>
      </rPr>
      <t>Target Outreach</t>
    </r>
    <r>
      <rPr>
        <sz val="12"/>
        <rFont val="Aptos Narrow"/>
        <family val="2"/>
        <scheme val="minor"/>
      </rPr>
      <t>: 20 child care programs</t>
    </r>
  </si>
  <si>
    <t>There will be an increase in the program's Texas Rising Star star-level or average score for Category 2.</t>
  </si>
  <si>
    <r>
      <rPr>
        <b/>
        <sz val="12"/>
        <rFont val="Aptos Narrow"/>
        <family val="2"/>
        <scheme val="minor"/>
      </rPr>
      <t>Activity</t>
    </r>
    <r>
      <rPr>
        <sz val="12"/>
        <rFont val="Aptos Narrow"/>
        <family val="2"/>
        <scheme val="minor"/>
      </rPr>
      <t xml:space="preserve">: After each training for the teacher-child interaction kits, the teacher will be observed using the Classroom Assessment Record Form as the rubric based on the corresponding Texas Rising Star Category 2 measures. Upon successful completion of the quarterly training and observation, the teacher will receive a $100 stipend. Cohort of staff will be selected based on previous Category 2 scores from recent Texas Rising Star assessments or monitoring visits.
</t>
    </r>
    <r>
      <rPr>
        <b/>
        <sz val="12"/>
        <rFont val="Aptos Narrow"/>
        <family val="2"/>
        <scheme val="minor"/>
      </rPr>
      <t>Alignment</t>
    </r>
    <r>
      <rPr>
        <sz val="12"/>
        <rFont val="Aptos Narrow"/>
        <family val="2"/>
        <scheme val="minor"/>
      </rPr>
      <t xml:space="preserve">: This activity aligns with the Board's Strategic Plan to support the child care industry by supporting professional growth and offering opportunities to expand staff career paths.
</t>
    </r>
    <r>
      <rPr>
        <b/>
        <sz val="12"/>
        <rFont val="Aptos Narrow"/>
        <family val="2"/>
        <scheme val="minor"/>
      </rPr>
      <t>Target Outreach</t>
    </r>
    <r>
      <rPr>
        <sz val="12"/>
        <rFont val="Aptos Narrow"/>
        <family val="2"/>
        <scheme val="minor"/>
      </rPr>
      <t>: 20 child care program staff</t>
    </r>
  </si>
  <si>
    <r>
      <rPr>
        <b/>
        <sz val="12"/>
        <rFont val="Aptos Narrow"/>
        <family val="2"/>
        <scheme val="minor"/>
      </rPr>
      <t>Activity</t>
    </r>
    <r>
      <rPr>
        <sz val="12"/>
        <rFont val="Aptos Narrow"/>
        <family val="2"/>
        <scheme val="minor"/>
      </rPr>
      <t xml:space="preserve">: The mentors will work with teachers to develop goals for increasing quality teacher-child interactions documented in the Continuous Quality Improvement Plan. During follow-up visits, the mentors will recognize teachers who demonstrate exemplary teacher-child interactions and provide a “Spotlight Moment” award of $50 during the same visit as an incentive to the teacher. Each quarter, 30 gift cards will be provided to the mentors to provide “Spotlight Moment” awards. Each recipient will have the opportunity to submit an essay, “Why do positive teacher-child interactions matter?” A blind committee will select the two best essays. These two recipients will receive monetary incentives and be recognized at the Board meeting each quarter.  Of the four finalists, one teacher will be selected as the North Texas Early Childhood Educator of the Year. They will be recognized at a Board meeting and/or Early Childhood Coalition meeting and will receive a certificate of recognition and a monetary award of $1,000.
</t>
    </r>
    <r>
      <rPr>
        <b/>
        <sz val="12"/>
        <rFont val="Aptos Narrow"/>
        <family val="2"/>
        <scheme val="minor"/>
      </rPr>
      <t>Alignment</t>
    </r>
    <r>
      <rPr>
        <sz val="12"/>
        <rFont val="Aptos Narrow"/>
        <family val="2"/>
        <scheme val="minor"/>
      </rPr>
      <t xml:space="preserve">: This activity aligns with the Needs Survey in which early childhood programs indicated a need for improving teacher-child interactions.
</t>
    </r>
    <r>
      <rPr>
        <b/>
        <sz val="12"/>
        <rFont val="Aptos Narrow"/>
        <family val="2"/>
        <scheme val="minor"/>
      </rPr>
      <t>Target Outreach</t>
    </r>
    <r>
      <rPr>
        <sz val="12"/>
        <rFont val="Aptos Narrow"/>
        <family val="2"/>
        <scheme val="minor"/>
      </rPr>
      <t>: 120 child care program staff</t>
    </r>
  </si>
  <si>
    <r>
      <rPr>
        <b/>
        <sz val="12"/>
        <rFont val="Aptos Narrow"/>
        <family val="2"/>
        <scheme val="minor"/>
      </rPr>
      <t>Activity</t>
    </r>
    <r>
      <rPr>
        <sz val="12"/>
        <rFont val="Aptos Narrow"/>
        <family val="2"/>
        <scheme val="minor"/>
      </rPr>
      <t xml:space="preserve">: The Board will provide Texas Education Agency and Texas Rising Star approved curricula for Entry-Level designated and Texas Rising Star-certified programs. Currently, 32 of 63 child care programs have no curriculum or classrooms without curriculum. 17 additional child care programs indicated a need to replace outdated curriculum and those with missing components. The provided curriculum will include Infants, Toddlers, Preschool, and School Age.  The curriculum will provide a holistic approach to early childhood education and include interactive manipulatives and hands-on learning applications. The curriculum will provide a heavy focus on social-emotional development, be inclusive of special needs students, and provide an emphasis across all developmental domains (language, cognitive, physical, social/emotional, and approaches to learning.) Priority will be given to programs that do not have curriculum and then to programs needing to replace or update specific ages/classrooms.
</t>
    </r>
    <r>
      <rPr>
        <b/>
        <sz val="12"/>
        <rFont val="Aptos Narrow"/>
        <family val="2"/>
        <scheme val="minor"/>
      </rPr>
      <t>Alignment</t>
    </r>
    <r>
      <rPr>
        <sz val="12"/>
        <rFont val="Aptos Narrow"/>
        <family val="2"/>
        <scheme val="minor"/>
      </rPr>
      <t xml:space="preserve">: After completion of a formal curriculum needs assessment and mentor visits that were completed by both Texas Rising Star mentors and the Infant Toddler Specialist, it was determined that the Board area child care programs need current, updated, and age-appropriate curriculum that encompasses all developmental domains.
</t>
    </r>
    <r>
      <rPr>
        <b/>
        <sz val="12"/>
        <rFont val="Aptos Narrow"/>
        <family val="2"/>
        <scheme val="minor"/>
      </rPr>
      <t>Target Outreach</t>
    </r>
    <r>
      <rPr>
        <sz val="12"/>
        <rFont val="Aptos Narrow"/>
        <family val="2"/>
        <scheme val="minor"/>
      </rPr>
      <t>:  63 child care programs</t>
    </r>
  </si>
  <si>
    <t>At least 80% of programs will either attain, maintain or increase their Texas Rising Star score levels for Category 3 measure P-PM-03.</t>
  </si>
  <si>
    <r>
      <rPr>
        <b/>
        <sz val="12"/>
        <rFont val="Aptos Narrow"/>
        <family val="2"/>
        <scheme val="minor"/>
      </rPr>
      <t>Activity</t>
    </r>
    <r>
      <rPr>
        <sz val="12"/>
        <rFont val="Aptos Narrow"/>
        <family val="2"/>
        <scheme val="minor"/>
      </rPr>
      <t xml:space="preserve">: The Board will provide materials and equipment to child care programs to support them in achieving Texas Rising Star certification, maintaining certification upon recertification, or support existing Two- and Three-Star programs in achieving a higher star level. According to data (scores in Category 4: Indoor and Outdoor Environments from Texas Rising Star assessment results), Continuous Quality Improvement Plans, mentor feedback from observations, and teacher and administrator requests, programs often lack the materials and equipment they can afford and need to meet points-based measures and reach higher Star levels. 
</t>
    </r>
    <r>
      <rPr>
        <b/>
        <sz val="12"/>
        <rFont val="Aptos Narrow"/>
        <family val="2"/>
        <scheme val="minor"/>
      </rPr>
      <t>Alignment</t>
    </r>
    <r>
      <rPr>
        <sz val="12"/>
        <rFont val="Aptos Narrow"/>
        <family val="2"/>
        <scheme val="minor"/>
      </rPr>
      <t xml:space="preserve">: This activity aligns with the Board's strategic plan for increasing the quality of child care.
</t>
    </r>
    <r>
      <rPr>
        <b/>
        <sz val="12"/>
        <rFont val="Aptos Narrow"/>
        <family val="2"/>
        <scheme val="minor"/>
      </rPr>
      <t xml:space="preserve">Target Outreach: </t>
    </r>
    <r>
      <rPr>
        <sz val="12"/>
        <rFont val="Aptos Narrow"/>
        <family val="2"/>
        <scheme val="minor"/>
      </rPr>
      <t xml:space="preserve">63 child care programs (supporting 290 classrooms) </t>
    </r>
  </si>
  <si>
    <t xml:space="preserve">
Programs will have at least a 3% average increase in scores for Category 4, based on recertification assessments or monitoring visits. 
</t>
  </si>
  <si>
    <t>687</t>
  </si>
  <si>
    <t>The Board establishes the annual budget for CCQ initiatives. Joint planning meetings with Board staff and the contractor review the prior year’s outcomes and incorporate data and feedback to inform the new plan. The contractor and Board staff, including mentors, collaboratively develop and approve the plan.
Upon approval, the contractor is responsible for full implementation, including expenditures, procurements, early learning program eligibility, data collection, and communication with eligible programs. Progress is reviewed in bi-monthly coordination meetings, and financial reporting is submitted monthly to the Board and quarterly to TWC, in accordance with CCQ requirements.</t>
  </si>
  <si>
    <t>Workforce Solutions for North Central Texas (WSNCT) is committed to a collaborative, data-informed approach to identifying and addressing the region’s child care needs. The comprehensive data collection, which includes new surveys from early learning program directors, early childhood educators, families, Texas Rising Star Early Childhood Specialists, and past participants, ensures the understanding of local needs is both current and representative. This inclusive methodology is further enriched by the invaluable insights of community stakeholders, such as the WSNCT Advisory Council. Their engagement is a key factor that helps shape a more holistic view of the challenges and opportunities facing early learning programs.
Every initiative within the CCQ plan is grounded in data, and strategically aligned with the WSNCT Strategic Plan. This alignment demonstrates the commitment to a clear and focused approach, ensuring that efforts—ranging from mentorship and professional development to targeted quality enrichment activities—are always responsive and impactful. It also serves as a reassurance to the Board's stakeholders about the direction and purpose of the Board's work.
WSNCT's commitment to excellence is evident in the continuous monitoring and evaluation of the effectiveness of each initiative throughout the year. This process allows WSNCT to make informed adjustments, ensuring that efforts are always responsive and impactful. It also serves as a testament to the dedication of delivering measurable outcomes. </t>
  </si>
  <si>
    <t>The Board assessed the needs of the activity plan based on annual survey results from families, teachers, early learning programs, mentors and community partners.</t>
  </si>
  <si>
    <r>
      <rPr>
        <b/>
        <sz val="12"/>
        <color theme="1"/>
        <rFont val="Aptos Narrow"/>
        <family val="2"/>
        <scheme val="minor"/>
      </rPr>
      <t>Activity</t>
    </r>
    <r>
      <rPr>
        <sz val="12"/>
        <color theme="1"/>
        <rFont val="Aptos Narrow"/>
        <family val="2"/>
        <scheme val="minor"/>
      </rPr>
      <t xml:space="preserve">:  Infant Toddler Outdoor Materials  
In fiscal year 2025, 42% of survey respondents indicated a need for quality enrichment materials, underscoring the demand for additional resources in early learning programs. Mentor feedback highlighted the need for improved outdoor areas for infants and toddlers. To meet these needs, WSNCT will provide early learning programs with outdoor materials and professional development aligned with Texas Rising Star Category 4: Outdoor Learning Environments, enhancing outdoor learning for young children as well as supporting Continuous Quality Improvement Plan goals.
</t>
    </r>
    <r>
      <rPr>
        <b/>
        <sz val="12"/>
        <color theme="1"/>
        <rFont val="Aptos Narrow"/>
        <family val="2"/>
        <scheme val="minor"/>
      </rPr>
      <t>Alignment</t>
    </r>
    <r>
      <rPr>
        <sz val="12"/>
        <color theme="1"/>
        <rFont val="Aptos Narrow"/>
        <family val="2"/>
        <scheme val="minor"/>
      </rPr>
      <t xml:space="preserve">: WSNCT's Strategic Plan aims to support early learning programs through mentorship and professional development, ensuring WSNCT's efforts are focused for maximum impact.
</t>
    </r>
    <r>
      <rPr>
        <b/>
        <sz val="12"/>
        <color theme="1"/>
        <rFont val="Aptos Narrow"/>
        <family val="2"/>
        <scheme val="minor"/>
      </rPr>
      <t>Target Outreach</t>
    </r>
    <r>
      <rPr>
        <sz val="12"/>
        <color theme="1"/>
        <rFont val="Aptos Narrow"/>
        <family val="2"/>
        <scheme val="minor"/>
      </rPr>
      <t xml:space="preserve">: 165 early learning programs </t>
    </r>
  </si>
  <si>
    <t>By the next assessment, participating early learning programs will increase their average Category 4 outdoor specific scores. 
Additionally, at least 80% of participants will show increased knowledge of outdoor learning, measured by post-activity surveys.</t>
  </si>
  <si>
    <r>
      <rPr>
        <b/>
        <sz val="12"/>
        <rFont val="Aptos Narrow"/>
        <family val="2"/>
        <scheme val="minor"/>
      </rPr>
      <t>Activity</t>
    </r>
    <r>
      <rPr>
        <sz val="12"/>
        <rFont val="Aptos Narrow"/>
        <family val="2"/>
        <scheme val="minor"/>
      </rPr>
      <t xml:space="preserve">: Infant Toddler Specialist Network Cultivating Awareness and Resilience in Education (CARE)  for Teachers Conference
Based on the fiscal year 2025 needs assessment survey, there was a strong demand for professional development. 62% of teachers identified challenging behaviors as the top training need. WSNCT, in collaboration with the Texas Infant Toddler Specialist Network through the Children's Learning Institute, will host two (2) CARE for Teachers Conferences (1st quarter 1 and 2nd in quarter 3). CARE is a unique professional development program that helps teachers and administrators handle their stress and rediscover the joy of teaching. The goal of CARE is to offer teachers and administrators tools and resources to reduce stress, prevent burnout, enliven teaching, and help students thrive socially, emotionally, and academically. In combination with the CARE conferences, participants will also begin an Infant Toddler 5 part training series called "Foundations". The Foundations training will tie directly to the use of infant-toddler indoor materials, in which programs will be provided based on their participation in the CARE for Teachers Conference. The Infant Toddler 5 part training series will continue virtually after the conference with 3 additional virtual sessions.
</t>
    </r>
    <r>
      <rPr>
        <b/>
        <sz val="12"/>
        <rFont val="Aptos Narrow"/>
        <family val="2"/>
        <scheme val="minor"/>
      </rPr>
      <t>Alignment</t>
    </r>
    <r>
      <rPr>
        <sz val="12"/>
        <rFont val="Aptos Narrow"/>
        <family val="2"/>
        <scheme val="minor"/>
      </rPr>
      <t xml:space="preserve">: WSNCT's Strategic Plan aims to support early learning programs through mentorship and professional development, ensuring WSNCT's efforts are focused for maximum impact.
</t>
    </r>
    <r>
      <rPr>
        <b/>
        <sz val="12"/>
        <rFont val="Aptos Narrow"/>
        <family val="2"/>
        <scheme val="minor"/>
      </rPr>
      <t>Target Outreach</t>
    </r>
    <r>
      <rPr>
        <sz val="12"/>
        <rFont val="Aptos Narrow"/>
        <family val="2"/>
        <scheme val="minor"/>
      </rPr>
      <t xml:space="preserve">: 200 early learning professionals will receive in-person professional development and one set of materials per program based on attendance. </t>
    </r>
  </si>
  <si>
    <t>At least 85% of participants will demonstrate an increased knowledge of self-care practices and foundational infant/toddler care principles through pre- and post-surveys.</t>
  </si>
  <si>
    <r>
      <rPr>
        <b/>
        <sz val="12"/>
        <rFont val="Aptos Narrow"/>
        <family val="2"/>
        <scheme val="minor"/>
      </rPr>
      <t>Activity</t>
    </r>
    <r>
      <rPr>
        <sz val="12"/>
        <rFont val="Aptos Narrow"/>
        <family val="2"/>
        <scheme val="minor"/>
      </rPr>
      <t xml:space="preserve">: The WSNCT Infant Toddler Specialists will support early learning programs in the Early Leaders in Infant Toddler Education (ELITE) program through the Children's Learning Institute. This online professional development initiative is designed for infant and toddler teachers and licensed child care home programs. The ELITE program includes individualized coaching sessions to help educators enhance their knowledge and skills. Participants will also join the Infant Toddler Specialist Network Professional Learning Community and receive tailored professional development aligned with their goals.
</t>
    </r>
    <r>
      <rPr>
        <b/>
        <sz val="12"/>
        <rFont val="Aptos Narrow"/>
        <family val="2"/>
        <scheme val="minor"/>
      </rPr>
      <t>Alignment</t>
    </r>
    <r>
      <rPr>
        <sz val="12"/>
        <rFont val="Aptos Narrow"/>
        <family val="2"/>
        <scheme val="minor"/>
      </rPr>
      <t xml:space="preserve">: WSNCT's Strategic Plan aims to support early learning programs through mentorship and professional development, ensuring WSNCT's efforts are focused for maximum impact. 
</t>
    </r>
    <r>
      <rPr>
        <b/>
        <sz val="12"/>
        <rFont val="Aptos Narrow"/>
        <family val="2"/>
        <scheme val="minor"/>
      </rPr>
      <t>Target Outreach</t>
    </r>
    <r>
      <rPr>
        <sz val="12"/>
        <rFont val="Aptos Narrow"/>
        <family val="2"/>
        <scheme val="minor"/>
      </rPr>
      <t xml:space="preserve">: 18 unduplicated participants from 8 early learning programs with ELITE </t>
    </r>
  </si>
  <si>
    <t>100% of participants will demonstrate an increased knowledge of appropriate practices and foundational infant/toddler care principles through pre- and post-surveys.</t>
  </si>
  <si>
    <r>
      <rPr>
        <b/>
        <sz val="12"/>
        <rFont val="Aptos Narrow"/>
        <family val="2"/>
        <scheme val="minor"/>
      </rPr>
      <t>Activity</t>
    </r>
    <r>
      <rPr>
        <sz val="12"/>
        <rFont val="Aptos Narrow"/>
        <family val="2"/>
        <scheme val="minor"/>
      </rPr>
      <t xml:space="preserve">: The WSNCT Infant Toddler Specialists will provide targeted professional development on infant and toddler best practices and the Infant Toddler Early Learning Guidelines. This training will occur through in-person and virtual sessions, helping programs meet both Child Care Regulation and Texas Rising Star professional development requirements. Through this activity, participants will gain important insights into early social-emotional, physical, cognitive, and language development.
</t>
    </r>
    <r>
      <rPr>
        <b/>
        <sz val="12"/>
        <rFont val="Aptos Narrow"/>
        <family val="2"/>
        <scheme val="minor"/>
      </rPr>
      <t>Alignment</t>
    </r>
    <r>
      <rPr>
        <sz val="12"/>
        <rFont val="Aptos Narrow"/>
        <family val="2"/>
        <scheme val="minor"/>
      </rPr>
      <t xml:space="preserve">: WSNCT's Strategic Plan aims to support early learning programs through mentorship and professional development, ensuring WSNCT's efforts are focused for maximum impact. 
</t>
    </r>
    <r>
      <rPr>
        <b/>
        <sz val="12"/>
        <rFont val="Aptos Narrow"/>
        <family val="2"/>
        <scheme val="minor"/>
      </rPr>
      <t>Target Outreach</t>
    </r>
    <r>
      <rPr>
        <sz val="12"/>
        <rFont val="Aptos Narrow"/>
        <family val="2"/>
        <scheme val="minor"/>
      </rPr>
      <t>: 150 infant toddler administrators and teachers with professional development attendance.</t>
    </r>
  </si>
  <si>
    <r>
      <rPr>
        <b/>
        <sz val="12"/>
        <rFont val="Aptos Narrow"/>
        <family val="2"/>
        <scheme val="minor"/>
      </rPr>
      <t>Activity</t>
    </r>
    <r>
      <rPr>
        <sz val="12"/>
        <rFont val="Aptos Narrow"/>
        <family val="2"/>
        <scheme val="minor"/>
      </rPr>
      <t xml:space="preserve">: CARE for Teachers Conference Infant Toddler Materials 
Participants who attend one of the CARE Conferences will qualify to receive a set of indoor materials designed for infants and toddlers. These materials will be supported by the comprehensive resources provided through the Foundations Infant Toddler training series, which will begin at the in-person conferences and continue virtually following each conference. Each early learning program with attendees at the in-person conference will have the opportunity to receive one set of infant-toddler indoor materials.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Based on the fiscal year 2025 needs assessment survey, there was a strong demand for professional development. 62% of teachers identified challenging behaviors as the top training need. These materials are supporting the professional development.
</t>
    </r>
    <r>
      <rPr>
        <b/>
        <sz val="12"/>
        <rFont val="Aptos Narrow"/>
        <family val="2"/>
        <scheme val="minor"/>
      </rPr>
      <t>Target Outreach</t>
    </r>
    <r>
      <rPr>
        <sz val="12"/>
        <rFont val="Aptos Narrow"/>
        <family val="2"/>
        <scheme val="minor"/>
      </rPr>
      <t>: 100 early learning program</t>
    </r>
    <r>
      <rPr>
        <sz val="12"/>
        <color theme="1"/>
        <rFont val="Aptos Narrow"/>
        <family val="2"/>
        <scheme val="minor"/>
      </rPr>
      <t>s</t>
    </r>
  </si>
  <si>
    <t>By the next assessment, participating early learning programs will increase their average Category 4 indoor specific scores. 
Additionally, at least 80% of participants will show increased knowledge of infant/toddler indoor learning, measured by post-activity surveys.</t>
  </si>
  <si>
    <r>
      <rPr>
        <b/>
        <sz val="12"/>
        <rFont val="Aptos Narrow"/>
        <family val="2"/>
        <scheme val="minor"/>
      </rPr>
      <t>Activity</t>
    </r>
    <r>
      <rPr>
        <sz val="12"/>
        <rFont val="Aptos Narrow"/>
        <family val="2"/>
        <scheme val="minor"/>
      </rPr>
      <t xml:space="preserve">: Child Development Associates (CDA) Scholarships
Based on the fiscal year 2025 needs assessment survey, 65% of directors identified child growth and development as a top professional development priority. In fiscal year 2025, 186 participants applied for </t>
    </r>
    <r>
      <rPr>
        <sz val="12"/>
        <color theme="1"/>
        <rFont val="Aptos Narrow"/>
        <family val="2"/>
        <scheme val="minor"/>
      </rPr>
      <t xml:space="preserve">an Infant Toddler </t>
    </r>
    <r>
      <rPr>
        <sz val="12"/>
        <rFont val="Aptos Narrow"/>
        <family val="2"/>
        <scheme val="minor"/>
      </rPr>
      <t xml:space="preserve">CDA Scholarship, demonstrating a strong demand for credentialing support in the WSNCT region. In response to a request from the WSNCT Early Education Advisory Committee, WSNCT will provide comprehensive support for both the Infant Toddler CDA course access and Infant Toddler Application fee and CDA Renewal scholarships.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70 early learning professionals</t>
    </r>
  </si>
  <si>
    <t>100% of the goal will participate in CDA Scholarship, with at least 55% completing the coursework, earning a CDA credential, and advancing on the TECPDS career lattice, thus increasing eligibility for higher Texas Rising Star Category 1 scoring. 
Additionally, success will be measured by course completion and 85% satisfaction on survey results.</t>
  </si>
  <si>
    <r>
      <rPr>
        <b/>
        <sz val="12"/>
        <color theme="1"/>
        <rFont val="Aptos Narrow"/>
        <family val="2"/>
        <scheme val="minor"/>
      </rPr>
      <t>Activity</t>
    </r>
    <r>
      <rPr>
        <sz val="12"/>
        <color theme="1"/>
        <rFont val="Aptos Narrow"/>
        <family val="2"/>
        <scheme val="minor"/>
      </rPr>
      <t xml:space="preserve">: Child Development Associates (CDA) Completion Stipends
In FY25, 186 participants applied for a CDA Scholarship, highlighting strong demand for credentialing support in the WSNCT region. Therefore, in response to the Early Education Advisory Committee, WSNCT will offer comprehensive stipends to support Infant Toddler CDA completion. Additionally, the FY25 needs assessment survey showed that 65% of directors view child growth and development as a top professional development priority. In FY26, $500 stipends will support all participants who complete their CDA certification, including those whose certification was finalized in FY25. This continues the credentialing support efforts from FY25.
</t>
    </r>
    <r>
      <rPr>
        <b/>
        <sz val="12"/>
        <color theme="1"/>
        <rFont val="Aptos Narrow"/>
        <family val="2"/>
        <scheme val="minor"/>
      </rPr>
      <t>Alignment</t>
    </r>
    <r>
      <rPr>
        <sz val="12"/>
        <color theme="1"/>
        <rFont val="Aptos Narrow"/>
        <family val="2"/>
        <scheme val="minor"/>
      </rPr>
      <t xml:space="preserve">: WSNCT's Strategic Plan aims to support early learning programs through mentorship, professional development opportunities, and other quality enrichment activities. 
</t>
    </r>
    <r>
      <rPr>
        <b/>
        <sz val="12"/>
        <color theme="1"/>
        <rFont val="Aptos Narrow"/>
        <family val="2"/>
        <scheme val="minor"/>
      </rPr>
      <t>Target Outreach</t>
    </r>
    <r>
      <rPr>
        <sz val="12"/>
        <color theme="1"/>
        <rFont val="Aptos Narrow"/>
        <family val="2"/>
        <scheme val="minor"/>
      </rPr>
      <t>: 20 early learning professionals</t>
    </r>
  </si>
  <si>
    <t xml:space="preserve">100% of recipients receiving the CDA scholarship (in FY25 or FY26) will complete their CDA in FY26. </t>
  </si>
  <si>
    <r>
      <rPr>
        <b/>
        <sz val="12"/>
        <rFont val="Aptos Narrow"/>
        <family val="2"/>
        <scheme val="minor"/>
      </rPr>
      <t>Activity</t>
    </r>
    <r>
      <rPr>
        <sz val="12"/>
        <rFont val="Aptos Narrow"/>
        <family val="2"/>
        <scheme val="minor"/>
      </rPr>
      <t xml:space="preserve">: Wage Supplement Program
In FY25, WSNCT received 197 applications for the Wage Supplement Program, indicating a need for financial support among early learning professionals. Mentors and members of the WSNCT Early Education Advisory Committee emphasized the importance of continuing this program to help retain staff and ensure a stable workforce. 
WSNCT will offer a wage supplement to qualifying early learning program staff who meet the following criteria:
  - Employed since May 1, 2025
  - Work in person at least 60 hours per month
  - Are W-2 employees (unless they are owners who also act as directors or home-based program without staff)
All participants must have a Workforce Registry account and upload their education and/or credentials to qualify for the wage supplement. The amount of the supplement will vary based on the degree, certifications, or credentials held by the participant. Programs will apply and be notified of their eligibility to participate in quarter 1. Following their qualification, the Wage Supplement will be paid (based on a predetermined matrix) as a one-time payment in quarter 3 based on the qualifications evaluated for each individual participant.
This activity aligns with feedback from directors, 27% identified professional development needs in
hiring and staff development. In a survey rating how impactful the Wage Supplement Program was for retaining early learning staff, responding directors rated the impact at 4.5 out 5. When teachers were asked, how much the Wage Supplement Program impacts their retention at their early learning program, they rated the impact at 4.6 out of 5.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1700 early learning professionals</t>
    </r>
  </si>
  <si>
    <t>At least 70% of the early learning professionals awarded the wage supplement will remain employed over the course of the fiscal year. The Board will evaluate progress by monitoring staff participation using updated staffing lists; conducting data analysis to identify trends and areas for improvement; reviewing post-survey results to gather feedback and assess staff satisfaction.</t>
  </si>
  <si>
    <r>
      <rPr>
        <b/>
        <sz val="12"/>
        <rFont val="Aptos Narrow"/>
        <family val="2"/>
        <scheme val="minor"/>
      </rPr>
      <t xml:space="preserve">Activity: </t>
    </r>
    <r>
      <rPr>
        <sz val="12"/>
        <rFont val="Aptos Narrow"/>
        <family val="2"/>
        <scheme val="minor"/>
      </rPr>
      <t xml:space="preserve">Child Care Regulation Conference
A survey revealed that 65% of directors identified child growth and development as one of the best topics for professional development. Additionally, 30% of teachers ranked conference scholarships as their top professional development need.   
Child Care Regulation offers a no-cost, in-person local conference with training opportunities for early learning professionals. WSNCT will provide financial support for the presenters at the conference. The presentations will focus on child growth and development, further reinforcing our commitment to providing quality education.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100 early learning professionals</t>
    </r>
  </si>
  <si>
    <t>Success will be measured with a post-training survey indicating at least 85% of participants stating they were satisfied by the training and content offered, as well as all participants receiving hours toward Child Care Regulation requirements.</t>
  </si>
  <si>
    <r>
      <rPr>
        <b/>
        <sz val="11"/>
        <color theme="1"/>
        <rFont val="Aptos Narrow"/>
        <family val="2"/>
        <scheme val="minor"/>
      </rPr>
      <t>Activity:</t>
    </r>
    <r>
      <rPr>
        <sz val="11"/>
        <color theme="1"/>
        <rFont val="Aptos Narrow"/>
        <family val="2"/>
        <scheme val="minor"/>
      </rPr>
      <t xml:space="preserve"> Child Development Associates (CDA) Completion Stipends
In FY25, 186 participants applied for a CDA Scholarship, highlighting strong demand for credentialing support in the WSNCT region. Therefore, in response to the Early Education Advisory Committee, WSNCT will offer comprehensive stipends to support Infant Toddler CDA completion. Additionally, the FY25 needs assessment survey showed that 65% of directors view child growth and development as a top professional development priority. In FY26, $500 stipends will support all participants who complete their CDA certification, including those whose certification was finalized in FY25. This continues the credentialing support efforts from FY25.
</t>
    </r>
    <r>
      <rPr>
        <b/>
        <sz val="11"/>
        <color theme="1"/>
        <rFont val="Aptos Narrow"/>
        <family val="2"/>
        <scheme val="minor"/>
      </rPr>
      <t xml:space="preserve">Alignment: </t>
    </r>
    <r>
      <rPr>
        <sz val="11"/>
        <color theme="1"/>
        <rFont val="Aptos Narrow"/>
        <family val="2"/>
        <scheme val="minor"/>
      </rPr>
      <t xml:space="preserve">WSNCT's Strategic Plan aims to support early learning programs through mentorship, professional development opportunities, and other quality enrichment activities. 
</t>
    </r>
    <r>
      <rPr>
        <b/>
        <sz val="11"/>
        <color theme="1"/>
        <rFont val="Aptos Narrow"/>
        <family val="2"/>
        <scheme val="minor"/>
      </rPr>
      <t>Target Outreach:</t>
    </r>
    <r>
      <rPr>
        <sz val="11"/>
        <color theme="1"/>
        <rFont val="Aptos Narrow"/>
        <family val="2"/>
        <scheme val="minor"/>
      </rPr>
      <t xml:space="preserve"> 20 early learning professionals</t>
    </r>
  </si>
  <si>
    <t>100% of recipients will receive an stipend for completing their CDA certification.</t>
  </si>
  <si>
    <r>
      <rPr>
        <b/>
        <sz val="12"/>
        <rFont val="Aptos Narrow"/>
        <family val="2"/>
        <scheme val="minor"/>
      </rPr>
      <t>Activity</t>
    </r>
    <r>
      <rPr>
        <sz val="12"/>
        <rFont val="Aptos Narrow"/>
        <family val="2"/>
        <scheme val="minor"/>
      </rPr>
      <t xml:space="preserve">: Child Development Associates (CDA) Scholarships
Based on the fiscal year 2025 needs assessment survey, 65% of directors have identified child growth and development as a top priority for professional development. In fiscal year 2025, a total of 186 participants applied for the CDA Scholarship, indicating a strong demand for credentialing support in the WSNCT region. In response to a request from the WSNCT Early Education Advisory Committee, WSNCT will offer comprehensive support to cover both access to CDA courses and application fees and CDA renewal scholarships.
This activity will also be funded by CCQ funding.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60 early learning professionals</t>
    </r>
  </si>
  <si>
    <r>
      <rPr>
        <b/>
        <sz val="12"/>
        <rFont val="Aptos Narrow"/>
        <family val="2"/>
        <scheme val="minor"/>
      </rPr>
      <t>Activity</t>
    </r>
    <r>
      <rPr>
        <sz val="12"/>
        <rFont val="Aptos Narrow"/>
        <family val="2"/>
        <scheme val="minor"/>
      </rPr>
      <t xml:space="preserve">: Child Development Associates (CDA) Scholarships
Based on theFY25 needs assessment survey, 65% of directors have identified child growth and development as a top priority for professional development. In FY25, a total of 186 participants applied for the CDA Scholarship, indicating a strong demand for credentialing support in the WSNCT region. In response to a request from the WSNCT Early Education Advisory Committee, WSNCT will offer comprehensive support to cover both access to CDA courses and application fees and CDA renewal scholarships. 
This activity will also be funded by CQF funding.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20 early learning professionals</t>
    </r>
  </si>
  <si>
    <r>
      <rPr>
        <b/>
        <sz val="12"/>
        <rFont val="Aptos Narrow"/>
        <family val="2"/>
        <scheme val="minor"/>
      </rPr>
      <t>Activity</t>
    </r>
    <r>
      <rPr>
        <sz val="12"/>
        <rFont val="Aptos Narrow"/>
        <family val="2"/>
        <scheme val="minor"/>
      </rPr>
      <t xml:space="preserve">: Apprenticeship Program Stipend
In FY25, the CDA apprenticeship program achieved a 100% completion rate for WSNCT-supported students. Building on this success, WSNCT will provide completion stipends to staff who finish the full Apprenticeship Program and earn their CDA certification. This initiative aims to have 49 participants (70% of 70) complete coursework, but stipends are awarded only to those who complete all requirements and obtain certification. This initiative strengthens the early learning workforce with targeted training and credentialing.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26 early learning professionals</t>
    </r>
  </si>
  <si>
    <t xml:space="preserve">At least 40% of participants participating in the CDA Apprenticeship program will receive an incentive for both completing their Apprenticeship program and receiving their certification. </t>
  </si>
  <si>
    <r>
      <rPr>
        <b/>
        <sz val="12"/>
        <rFont val="Aptos Narrow"/>
        <family val="2"/>
        <scheme val="minor"/>
      </rPr>
      <t>Activity</t>
    </r>
    <r>
      <rPr>
        <sz val="12"/>
        <rFont val="Aptos Narrow"/>
        <family val="2"/>
        <scheme val="minor"/>
      </rPr>
      <t xml:space="preserve">: Mini-Conferences
In response to survey results and mentor feedback, 48% of teachers indicated a need for training in mental health and well-being for staff. WSNCT will host two mini-conferences to provide high-quality, in-person professional development opportunities that address the current needs of early learning professionals in the region. Potential topics include stress management, emotional intelligence, trauma-informed care, mindfulness, and resilience building. WSNCT will also ensure that Spanish-language resources and sessions are available based on registration needs and resource availability.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200 early learning professionals</t>
    </r>
  </si>
  <si>
    <t>At least 80% of attendees will demonstrate knowledge and understanding of the content presented via a post-conference survey.</t>
  </si>
  <si>
    <r>
      <rPr>
        <b/>
        <sz val="12"/>
        <rFont val="Aptos Narrow"/>
        <family val="2"/>
        <scheme val="minor"/>
      </rPr>
      <t>Activity</t>
    </r>
    <r>
      <rPr>
        <sz val="12"/>
        <rFont val="Aptos Narrow"/>
        <family val="2"/>
        <scheme val="minor"/>
      </rPr>
      <t xml:space="preserve">: Regional Conference  
WSNCT will partner with the Dallas and Tarrant Board areas to host a Regional Conference focused on the needs of early learning professionals, as identified through surveys and mentor feedback. This event will offer impactful professional development opportunities and promote regional learning communities. Based on the fiscal year 2025 needs assessment survey by directors and educators, the highest identified needs indicated were challenging behaviors (88% / 62%), responsive interactions (66% / 34%), child growth and development (65%), learning environments/planning framework and curriculum (60% / 49%) and Spanish-language supports. Additionally mentors indicated the need for early learning program staff to receive training in business operations, leadership development, and staff mental health.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300 early learning professionals</t>
    </r>
  </si>
  <si>
    <r>
      <rPr>
        <b/>
        <sz val="12"/>
        <rFont val="Aptos Narrow"/>
        <family val="2"/>
        <scheme val="minor"/>
      </rPr>
      <t>Activity</t>
    </r>
    <r>
      <rPr>
        <sz val="12"/>
        <rFont val="Aptos Narrow"/>
        <family val="2"/>
        <scheme val="minor"/>
      </rPr>
      <t xml:space="preserve">: Apprenticeship Program 
The CDA apprenticeship program had a 100% completion rate in FY25 for students supported by WSNCT. Building on this success, WSNCT will offer financial aid/scholarships for selected staff participating in the Apprenticeship Program, which provides targeted knowledge and skills to enhance and sustain a high-quality early learning workforce.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70 early learning professionals</t>
    </r>
  </si>
  <si>
    <t>100% of the goal will participate in CDA Scholarship, with at least 70% completing the coursework, earning a CDA credential, and advancing on the TECPDS career lattice, thus increasing eligibility for higher Texas Rising Star Category 1 scoring. 
Additionally, success will be measured by course completion and 85% satisfaction on survey results.</t>
  </si>
  <si>
    <r>
      <rPr>
        <b/>
        <sz val="12"/>
        <color theme="1"/>
        <rFont val="Aptos Narrow"/>
        <family val="2"/>
        <scheme val="minor"/>
      </rPr>
      <t>Activity:</t>
    </r>
    <r>
      <rPr>
        <sz val="12"/>
        <color theme="1"/>
        <rFont val="Aptos Narrow"/>
        <family val="2"/>
        <scheme val="minor"/>
      </rPr>
      <t xml:space="preserve"> Translation Supports
In response to mentor feedback and TWC WD requirements, WSNCT is dedicated to enhancing access to dual-language translation supports for local early learning programs. WSNCT will ensure that Spanish-language professional development resources and activities are available at a level sufficient to meet the needs of local early learning programs. Identified need is based on mentors and professionals who expressed the need for dual-language support in professional development and quality initiatives. WSNCT's commitment will include:
   Spanish-language support for professional development and quality initiatives;
   Spanish translation of distributed documentation and applications;
   Supporting communication translation to ensure clear and effective engagement with our Spanish speaking early learning programs; and 
   Education translation and equivalency services for WSNCT early learning program staff to obtain documentation which meets TECPDS validation requirements and can be submitted to move them up the career lattice. 
</t>
    </r>
    <r>
      <rPr>
        <b/>
        <sz val="12"/>
        <color theme="1"/>
        <rFont val="Aptos Narrow"/>
        <family val="2"/>
        <scheme val="minor"/>
      </rPr>
      <t>Alignment:</t>
    </r>
    <r>
      <rPr>
        <sz val="12"/>
        <color theme="1"/>
        <rFont val="Aptos Narrow"/>
        <family val="2"/>
        <scheme val="minor"/>
      </rPr>
      <t xml:space="preserve"> WSNCT's Strategic Plan aims to support early learning programs through mentorship, professional development opportunities, and other quality enrichment activities.
</t>
    </r>
    <r>
      <rPr>
        <b/>
        <sz val="12"/>
        <color theme="1"/>
        <rFont val="Aptos Narrow"/>
        <family val="2"/>
        <scheme val="minor"/>
      </rPr>
      <t xml:space="preserve">Target Outreach: </t>
    </r>
    <r>
      <rPr>
        <sz val="12"/>
        <color theme="1"/>
        <rFont val="Aptos Narrow"/>
        <family val="2"/>
        <scheme val="minor"/>
      </rPr>
      <t>50 early learning professionals</t>
    </r>
  </si>
  <si>
    <t xml:space="preserve">85% of eligible participants will receive dual‑language supports and/or document translation services to meet and maintain Texas Rising Star professional development requirements and maintain compliance with WD 26-23 standards. 
Additionally, success will be measured by course completion and 85% satisfaction rates on survey results.   </t>
  </si>
  <si>
    <r>
      <rPr>
        <b/>
        <sz val="12"/>
        <rFont val="Aptos Narrow"/>
        <family val="2"/>
        <scheme val="minor"/>
      </rPr>
      <t xml:space="preserve">Activity: </t>
    </r>
    <r>
      <rPr>
        <sz val="12"/>
        <rFont val="Aptos Narrow"/>
        <family val="2"/>
        <scheme val="minor"/>
      </rPr>
      <t xml:space="preserve">Virtual Professional Development Opportunities
In response to survey results and mentor feedback, WSNCT will expand its professional development offerings to address the evolving needs of the early childhood education community. These trainings will be tailored to the most requested topics identified through surveys and community partner input. Virtual professional development opportunities are offered in response to 59% of directors indicating a preference for virtual training over in-person sessions. WSNCT will ensure Spanish-language resources and sessions are available based on registration needs and resource availability. Topics for training would be selected based on survey feedback. The most noted topics needed by directors/educators are challenging behaviors (88% / 62%), Planning and implementing developmentally appropriate activities (63%/ 49%), responsive interactions and guidance (66%), and supporting children with special needs (55%)
</t>
    </r>
    <r>
      <rPr>
        <b/>
        <sz val="12"/>
        <rFont val="Aptos Narrow"/>
        <family val="2"/>
        <scheme val="minor"/>
      </rPr>
      <t xml:space="preserve">Alignment: </t>
    </r>
    <r>
      <rPr>
        <sz val="12"/>
        <rFont val="Aptos Narrow"/>
        <family val="2"/>
        <scheme val="minor"/>
      </rPr>
      <t xml:space="preserve">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xml:space="preserve"> 300 early learning professionals </t>
    </r>
  </si>
  <si>
    <t>At least 80% of attendees will demonstrate knowledge and understanding of the content presented via a post-training survey.</t>
  </si>
  <si>
    <r>
      <rPr>
        <b/>
        <sz val="12"/>
        <rFont val="Aptos Narrow"/>
        <family val="2"/>
        <scheme val="minor"/>
      </rPr>
      <t xml:space="preserve">Activity: </t>
    </r>
    <r>
      <rPr>
        <sz val="12"/>
        <rFont val="Aptos Narrow"/>
        <family val="2"/>
        <scheme val="minor"/>
      </rPr>
      <t xml:space="preserve">Curantis Quality Personnel-TECPDS Specialists                                                                                                 2 Early Education Professional Development Specialist/TECPDS Specialist                                          
The Early Education Professional Development Specialists will support the early learning community by validating or deferring uploaded documentation in the Workforce Registry, offering ongoing TECPDS professional development opportunities, and facilitating TECPDS account creation and usage to assist early learning program staff in advancing along the career lattice.                                                               
</t>
    </r>
    <r>
      <rPr>
        <b/>
        <sz val="12"/>
        <rFont val="Aptos Narrow"/>
        <family val="2"/>
        <scheme val="minor"/>
      </rPr>
      <t xml:space="preserve">Alignment: </t>
    </r>
    <r>
      <rPr>
        <sz val="12"/>
        <rFont val="Aptos Narrow"/>
        <family val="2"/>
        <scheme val="minor"/>
      </rPr>
      <t xml:space="preserve">WSNCT's Strategic Plan aims to support early learning programs through mentorship, professional development opportunities, and other quality enrichment activities.
</t>
    </r>
    <r>
      <rPr>
        <b/>
        <sz val="12"/>
        <rFont val="Aptos Narrow"/>
        <family val="2"/>
        <scheme val="minor"/>
      </rPr>
      <t xml:space="preserve">Target Outreach: </t>
    </r>
    <r>
      <rPr>
        <sz val="12"/>
        <rFont val="Aptos Narrow"/>
        <family val="2"/>
        <scheme val="minor"/>
      </rPr>
      <t>695 early learning programs</t>
    </r>
  </si>
  <si>
    <t xml:space="preserve">                                                                                                                                                                                                                                                        TECPDS Specialist will provide instructional assistance to teaching staff to facilitate account creation and setup achieving a 100% outreach rate for new Entry Level-designated administrators monthly, and reaching 90% of the teaching staff target of 75 educators supported. </t>
  </si>
  <si>
    <r>
      <rPr>
        <b/>
        <sz val="12"/>
        <rFont val="Aptos Narrow"/>
        <family val="2"/>
        <scheme val="minor"/>
      </rPr>
      <t>Activity</t>
    </r>
    <r>
      <rPr>
        <sz val="12"/>
        <rFont val="Aptos Narrow"/>
        <family val="2"/>
        <scheme val="minor"/>
      </rPr>
      <t xml:space="preserve">: WSNCT Texas Rising Star Personnel-Mentoring Staff led Professional Development
The Texas Rising Star staff, with their expertise and dedication, offers technical assistance, mentoring and program support services that significantly enhance the overall productivity and quality of the early learning programs they support. Texas Rising Star staff currently supports approximately 233 Entry Level-designated programs working to obtain Texas Rising Star certification and 462 certified early learning programs.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xml:space="preserve"> 695 early learning programs</t>
    </r>
  </si>
  <si>
    <t>In the professessional development offered by mentors, at least 80% of attendees will demonstrate knowledge and understanding of the content presented via a post training survey.</t>
  </si>
  <si>
    <r>
      <rPr>
        <b/>
        <sz val="12"/>
        <color theme="1"/>
        <rFont val="Aptos Narrow"/>
        <family val="2"/>
        <scheme val="minor"/>
      </rPr>
      <t>Activity</t>
    </r>
    <r>
      <rPr>
        <sz val="12"/>
        <color theme="1"/>
        <rFont val="Aptos Narrow"/>
        <family val="2"/>
        <scheme val="minor"/>
      </rPr>
      <t xml:space="preserve">: Outdoor Enrichment Materials
In fiscal year 2025, 42% of survey respondents indicated a need for quality enrichment materials in early learning programs. Mentors highlighted that many outdoor environments lack meaningful child engagement. To address this, WSNCT will provide outdoor enrichment materials that align with Texas Rising Star Category 4: Outdoor Learning Environment, fostering more engaging and developmentally appropriate outdoor learning experiences (excluding large playground equipment) as well as supporting Continuous Quality Improvement Plan goals. This activity will also be funded with CCQ funds.
</t>
    </r>
    <r>
      <rPr>
        <b/>
        <sz val="12"/>
        <color theme="1"/>
        <rFont val="Aptos Narrow"/>
        <family val="2"/>
        <scheme val="minor"/>
      </rPr>
      <t>Alignment</t>
    </r>
    <r>
      <rPr>
        <sz val="12"/>
        <color theme="1"/>
        <rFont val="Aptos Narrow"/>
        <family val="2"/>
        <scheme val="minor"/>
      </rPr>
      <t xml:space="preserve">: WSNCT's Strategic Plan aims to support early learning programs through mentorship, professional development opportunities, and other quality enrichment activities.
</t>
    </r>
    <r>
      <rPr>
        <b/>
        <sz val="12"/>
        <color theme="1"/>
        <rFont val="Aptos Narrow"/>
        <family val="2"/>
        <scheme val="minor"/>
      </rPr>
      <t>Target Outreach</t>
    </r>
    <r>
      <rPr>
        <sz val="12"/>
        <color theme="1"/>
        <rFont val="Aptos Narrow"/>
        <family val="2"/>
        <scheme val="minor"/>
      </rPr>
      <t>: 225 early learning programs</t>
    </r>
  </si>
  <si>
    <r>
      <rPr>
        <b/>
        <sz val="12"/>
        <color theme="1"/>
        <rFont val="Aptos Narrow"/>
        <family val="2"/>
        <scheme val="minor"/>
      </rPr>
      <t>Activity</t>
    </r>
    <r>
      <rPr>
        <sz val="12"/>
        <color theme="1"/>
        <rFont val="Aptos Narrow"/>
        <family val="2"/>
        <scheme val="minor"/>
      </rPr>
      <t xml:space="preserve">: Outdoor Enrichment Materials
In fiscal year 2025, 42% of survey respondents indicated a need for quality enrichment materials in early learning programs. Mentors highlighted that many outdoor environments lack meaningful child engagement based on . To address this, WSNCT will provide outdoor enrichment materials that align with Texas Rising Star Category 4: Outdoor Learning Environments, fostering more engaging and developmentally appropriate outdoor learning experiences as well as supporting Continuous Quality Improvement Plan goals. This activity will also be funded with CQF funds.
</t>
    </r>
    <r>
      <rPr>
        <b/>
        <sz val="12"/>
        <color theme="1"/>
        <rFont val="Aptos Narrow"/>
        <family val="2"/>
        <scheme val="minor"/>
      </rPr>
      <t>Alignment</t>
    </r>
    <r>
      <rPr>
        <sz val="12"/>
        <color theme="1"/>
        <rFont val="Aptos Narrow"/>
        <family val="2"/>
        <scheme val="minor"/>
      </rPr>
      <t xml:space="preserve">: WSNCT's Strategic Plan aims to support early learning programs through mentorship, professional development opportunities, and other quality enrichment activities.
</t>
    </r>
    <r>
      <rPr>
        <b/>
        <sz val="12"/>
        <color theme="1"/>
        <rFont val="Aptos Narrow"/>
        <family val="2"/>
        <scheme val="minor"/>
      </rPr>
      <t>Target Outreach</t>
    </r>
    <r>
      <rPr>
        <sz val="12"/>
        <color theme="1"/>
        <rFont val="Aptos Narrow"/>
        <family val="2"/>
        <scheme val="minor"/>
      </rPr>
      <t>: 25 early learning programs</t>
    </r>
  </si>
  <si>
    <r>
      <rPr>
        <b/>
        <sz val="12"/>
        <color theme="1"/>
        <rFont val="Aptos Narrow"/>
        <family val="2"/>
        <scheme val="minor"/>
      </rPr>
      <t>Activity</t>
    </r>
    <r>
      <rPr>
        <sz val="12"/>
        <color theme="1"/>
        <rFont val="Aptos Narrow"/>
        <family val="2"/>
        <scheme val="minor"/>
      </rPr>
      <t xml:space="preserve">: Inclusion Resources for Children with Disabilities
Survey results reveal that 75% of early learning programs seek more information about TWC's Child Care Services Inclusion Rate Program, and 49% of directors currently enroll children with disabilities. This highlights a critical need for inclusive practices in early learning environments. To meet this need, WSNCT will allocate $1,000 in inclusion resources to 200 classrooms in 50 early learning programs based on their attendance at the virtual professional development. The goal is to provide customized resources aligned with Texas Rising Star Category 2: Teacher/Child Interactions and Category 4: Indoor/Outdoor Learning Environments to increase student engagement, foster inclusive environments and prepare programs for assessments.
</t>
    </r>
    <r>
      <rPr>
        <b/>
        <sz val="12"/>
        <color theme="1"/>
        <rFont val="Aptos Narrow"/>
        <family val="2"/>
        <scheme val="minor"/>
      </rPr>
      <t>Alignment</t>
    </r>
    <r>
      <rPr>
        <sz val="12"/>
        <color theme="1"/>
        <rFont val="Aptos Narrow"/>
        <family val="2"/>
        <scheme val="minor"/>
      </rPr>
      <t xml:space="preserve">: WSNCT's Strategic Plan aims to support early learning programs through mentorship, professional development opportunities, and other quality enrichment activities.
</t>
    </r>
    <r>
      <rPr>
        <b/>
        <sz val="12"/>
        <color theme="1"/>
        <rFont val="Aptos Narrow"/>
        <family val="2"/>
        <scheme val="minor"/>
      </rPr>
      <t>Target Outreach</t>
    </r>
    <r>
      <rPr>
        <sz val="12"/>
        <color theme="1"/>
        <rFont val="Aptos Narrow"/>
        <family val="2"/>
        <scheme val="minor"/>
      </rPr>
      <t>: 50 early learning programs</t>
    </r>
  </si>
  <si>
    <t>By the next assessment, participating early learning programs will increase their average Categories 2 &amp; 4 scores. 
Additionally, at least 80% of participants will show increased knowledge in teacher-child interactions and learning environments as measured by post-activity surveys.</t>
  </si>
  <si>
    <r>
      <rPr>
        <b/>
        <sz val="12"/>
        <rFont val="Aptos Narrow"/>
        <family val="2"/>
        <scheme val="minor"/>
      </rPr>
      <t>Activity</t>
    </r>
    <r>
      <rPr>
        <sz val="12"/>
        <rFont val="Aptos Narrow"/>
        <family val="2"/>
        <scheme val="minor"/>
      </rPr>
      <t xml:space="preserve">: Board Contractor (Curantis) Texas Rising Star Personnel
6 Texas Rising Star mentors (4 additional mentors are funded through CCQ funds) hired by Curantis will work to produce all agreed-upon deliverables productively and effectively, increasing the overall productivity of quality early childhood education. The Texas Rising Star staff, with their expertise and dedication, offers technical assistance, mentoring, and program support services that significantly enhance the overall productivity and quality of the early learning programs they support. Texas Rising Star mentor staff currently support approximately 233 Entry Level-designated programs working to obtain Texas Rising Star certification and 462 certified early learning programs.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695 early learning programs</t>
    </r>
  </si>
  <si>
    <t xml:space="preserve">There will be an increase in the number of certified Texas Rising Star programs by the end of fiscal year 2026, as well as continued participation level of programs who maintain or increase their star level.	</t>
  </si>
  <si>
    <r>
      <rPr>
        <b/>
        <sz val="12"/>
        <rFont val="Aptos Narrow"/>
        <family val="2"/>
        <scheme val="minor"/>
      </rPr>
      <t>Activity</t>
    </r>
    <r>
      <rPr>
        <sz val="12"/>
        <rFont val="Aptos Narrow"/>
        <family val="2"/>
        <scheme val="minor"/>
      </rPr>
      <t xml:space="preserve">: WSNCT Texas Rising Star Personnel
Personnel funds for salaries and benefits for 13 Texas Rising Star mentors, 1 Early Childhood Program Coordinator, 2 Program Supervisors, and 1 Child Care Manager. The Texas Rising Star staff, with their expertise and dedication, offers technical assistance, mentoring and program support services that significantly enhance the overall productivity and quality of the early learning programs they support. Texas Rising Star staff currently supports approximately 233 Entry Level-designated programs working to obtain Texas Rising Star certification and 462 certified early learning programs.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695 early learning programs</t>
    </r>
  </si>
  <si>
    <r>
      <rPr>
        <b/>
        <sz val="12"/>
        <rFont val="Aptos Narrow"/>
        <family val="2"/>
        <scheme val="minor"/>
      </rPr>
      <t xml:space="preserve">Activity: </t>
    </r>
    <r>
      <rPr>
        <sz val="12"/>
        <rFont val="Aptos Narrow"/>
        <family val="2"/>
        <scheme val="minor"/>
      </rPr>
      <t xml:space="preserve">The WSNCT Infant Toddler Specialists will provide targeted professional development and technical assistance on infant and toddler best practices and the Infant Toddler Early Learning Guidelines. The trainings will occur through in-person and virtual sessions, helping programs meet both Child Care Regulation and Texas Rising Star professional development requirements. Through this activity, participants will gain important insights into early social-emotional, physical, cognitive, and language development.
</t>
    </r>
    <r>
      <rPr>
        <b/>
        <sz val="12"/>
        <rFont val="Aptos Narrow"/>
        <family val="2"/>
        <scheme val="minor"/>
      </rPr>
      <t>Alignment:</t>
    </r>
    <r>
      <rPr>
        <sz val="12"/>
        <rFont val="Aptos Narrow"/>
        <family val="2"/>
        <scheme val="minor"/>
      </rPr>
      <t xml:space="preserve"> WSNCT's Strategic Plan aims to support early learning programs through mentorship and professional development, ensuring WSNCT's efforts are focused for maximum impact. 
</t>
    </r>
    <r>
      <rPr>
        <b/>
        <sz val="12"/>
        <rFont val="Aptos Narrow"/>
        <family val="2"/>
        <scheme val="minor"/>
      </rPr>
      <t>Target Outreach:</t>
    </r>
    <r>
      <rPr>
        <sz val="12"/>
        <rFont val="Aptos Narrow"/>
        <family val="2"/>
        <scheme val="minor"/>
      </rPr>
      <t xml:space="preserve"> 695 early learning programs</t>
    </r>
  </si>
  <si>
    <r>
      <rPr>
        <b/>
        <sz val="12"/>
        <rFont val="Aptos Narrow"/>
        <family val="2"/>
        <scheme val="minor"/>
      </rPr>
      <t>Activity</t>
    </r>
    <r>
      <rPr>
        <sz val="12"/>
        <rFont val="Aptos Narrow"/>
        <family val="2"/>
        <scheme val="minor"/>
      </rPr>
      <t xml:space="preserve">: Curantis Quality Personnel
Quality staff will work to implement quality initiatives productively and effectively, enhancing the overall quality of early childhood education.
  1 Director of Quality North Texas 
  1 Managing Director of Quality Child Care 
  2 Special Projects Coordinator 
  2 Early Education Professional Development Specialist/TECPDS Specialist 
  1 Administrative Assistant 
  4 Texas Rising Star mentors (6 additional mentors are funded through CCQ mentor funds)
  1 Quality Supervisor
 The Early Education Professional Development Specialists will support the early learning community by validating or deferring uploaded documentation in the Workforce Registry, offering ongoing TECPDS professional development opportunities, and facilitating TECPDS account creation and usage to assist early learning program staff in advancing along the career lattice. 
</t>
    </r>
    <r>
      <rPr>
        <b/>
        <sz val="12"/>
        <rFont val="Aptos Narrow"/>
        <family val="2"/>
        <scheme val="minor"/>
      </rPr>
      <t>Alignment</t>
    </r>
    <r>
      <rPr>
        <sz val="12"/>
        <rFont val="Aptos Narrow"/>
        <family val="2"/>
        <scheme val="minor"/>
      </rPr>
      <t xml:space="preserve">: WSNCT's Strategic Plan aims to support early learning programs through mentorship, professional development opportunities, and other quality enrichment activities.
</t>
    </r>
    <r>
      <rPr>
        <b/>
        <sz val="12"/>
        <rFont val="Aptos Narrow"/>
        <family val="2"/>
        <scheme val="minor"/>
      </rPr>
      <t>Target Outreach</t>
    </r>
    <r>
      <rPr>
        <sz val="12"/>
        <rFont val="Aptos Narrow"/>
        <family val="2"/>
        <scheme val="minor"/>
      </rPr>
      <t>: 695 early learning programs</t>
    </r>
  </si>
  <si>
    <t xml:space="preserve">Each month, the TECPDS Specialist will contact 100% of newly designated entry-level administrators to support TECPDS setup and ensure compliance with Texas Rising Star requirements. 
Additionally, the TECPDS Specialist will provide instructional assistance to teaching staff to facilitate account creation and setup achieving a 100% outreach rate for new Entry Level-designated administrators monthly, and reaching 90% of the teaching staff target of 75 educators supported. </t>
  </si>
  <si>
    <t>536</t>
  </si>
  <si>
    <t>Workforce Solutions for Tarrant County's (WSTC) 2025-2028 Strategic Plan highlights the consistent need for quality early care and education. To ensure proper supports, funding will continue to be used for programmatic and staff needs, existing Texas Rising Star programs, and Entry Level-designated programs. Sustainability of the early learning workforce and support of improvements to the child care business model will continue to be a prime area of focus. This will be ensured by placing a significant amount of funding on direct supports to early childhood teachers and directors, integration of Workforce services for business and family support, and activities that will encourage a cost-savings for local child care business needs. Wage supplements, incentives, education scholarships, and quality enhancements for child care programs will also play a vital role in the retention of both teaching staff and maintenance of Texas Rising Star programs. 
Child care program needs were identified through Child Care Director &amp; Teacher surveys, Texas Rising Star mentor observations, child care programs' Continuous Quality Improvement Plan (CQIP) goals, WSTC Child Care Advisory Committee, and through information shared through numerous collaborative community partnerships. Participation targets have been created to measure anticipated interest and impact among participants from child care programs.  
Success will be measured through the tracking of completion rates, surveys, CQIP goal attainments, career lattice movements, and Texas Rising Star staff observations to gather a collective narrative of the impact that the funding has created for the child care community as a whole. These are in alignment with WSTC's 2025-2028 strategic plan through the support of child care businesses in areas of sustainability, growth in quality child care practices, educational/career lattice attainment for early childhood professionals, and Texas Rising Star certification promotion.</t>
  </si>
  <si>
    <t>Needs were determined based off of collective information gathered through the following means: 1) pre- and post-surveys from FY25 CCQ activities, 
2) FY26 CCQ Needs Assessment Survey that went to all child care programs, 
3) FY26 CCQ Needs Assessment Survey that went to all Texas Rising Star mentors, 
4) feedback from WSTC's Child Care Advisory Council, 
5) annual local Workforce Board/Contractor CCQ strategic planning event, 
6) annual statewide Workforce Board CCQ strategic planning event, 
7) internal review of FY25 CCQ activities, 
8) customer satisfaction surveys, and 
9) CQIP goals created in collaboration with the child care program and the Texas Rising Star mentor</t>
  </si>
  <si>
    <r>
      <rPr>
        <b/>
        <sz val="12"/>
        <rFont val="Aptos Narrow"/>
        <family val="2"/>
        <scheme val="minor"/>
      </rPr>
      <t>Activity</t>
    </r>
    <r>
      <rPr>
        <sz val="12"/>
        <rFont val="Aptos Narrow"/>
        <family val="2"/>
        <scheme val="minor"/>
      </rPr>
      <t xml:space="preserve">: Materials and Equipment - Infant and Toddler Expansion through application showing the child care program meets the following criteria: 1) being a certified Texas Rising Star program, 2) filling out an application showing need for increased capacity, intent/plan for materials and equipment requested, and room for growth within licensed capacity, and 3) ability to finish expansion within fiscal year.
</t>
    </r>
    <r>
      <rPr>
        <b/>
        <sz val="12"/>
        <rFont val="Aptos Narrow"/>
        <family val="2"/>
        <scheme val="minor"/>
      </rPr>
      <t>Alignment</t>
    </r>
    <r>
      <rPr>
        <sz val="12"/>
        <rFont val="Aptos Narrow"/>
        <family val="2"/>
        <scheme val="minor"/>
      </rPr>
      <t xml:space="preserve">: Feedback from Child Care Advisory Council and FY26 CCQ Needs Assessment Survey results
</t>
    </r>
    <r>
      <rPr>
        <b/>
        <sz val="12"/>
        <rFont val="Aptos Narrow"/>
        <family val="2"/>
        <scheme val="minor"/>
      </rPr>
      <t>Target Outreach:</t>
    </r>
    <r>
      <rPr>
        <sz val="12"/>
        <rFont val="Aptos Narrow"/>
        <family val="2"/>
        <scheme val="minor"/>
      </rPr>
      <t xml:space="preserve"> 4 child care programs (supporting 25 classrooms or 100 new infant and/or toddler slots)</t>
    </r>
  </si>
  <si>
    <t xml:space="preserve">Increase in the number of new infant/toddler slots across participating Texas Rising Star programs
90% of participating programs will successfully open up new classrooms.                                                                                                                                                                  </t>
  </si>
  <si>
    <t>Professional Development (Board Hosted)</t>
  </si>
  <si>
    <r>
      <rPr>
        <b/>
        <sz val="12"/>
        <rFont val="Aptos Narrow"/>
        <family val="2"/>
        <scheme val="minor"/>
      </rPr>
      <t>Activity</t>
    </r>
    <r>
      <rPr>
        <sz val="12"/>
        <rFont val="Aptos Narrow"/>
        <family val="2"/>
        <scheme val="minor"/>
      </rPr>
      <t xml:space="preserve">: Educational Document Translations - provide certified translations of child care program staff's educational records (such as educational transcripts). In order for child care program teachers and/or directors to upload their degrees and certifications into the Workforce Registry, they must be translated into English for validation. WSTC receives requests for translations for degrees and/or certifications in order to meet the Texas Rising Star measures for proof of education. Participants must have an active TECPDS account and be employed in a CCS program.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Ongoing support for the Texas Workforce Registry
</t>
    </r>
    <r>
      <rPr>
        <b/>
        <sz val="12"/>
        <rFont val="Aptos Narrow"/>
        <family val="2"/>
        <scheme val="minor"/>
      </rPr>
      <t>Target Outreach:</t>
    </r>
    <r>
      <rPr>
        <sz val="12"/>
        <rFont val="Aptos Narrow"/>
        <family val="2"/>
        <scheme val="minor"/>
      </rPr>
      <t xml:space="preserve"> 166 child care program staff </t>
    </r>
  </si>
  <si>
    <t xml:space="preserve">75% of participants will successfully get their degree, certification, or credential translated and uploaded into TECPDS in order to qualify for the education requirements for Texas Rising Star.                                                                                                                                               </t>
  </si>
  <si>
    <r>
      <rPr>
        <b/>
        <sz val="12"/>
        <rFont val="Aptos Narrow"/>
        <family val="2"/>
        <scheme val="minor"/>
      </rPr>
      <t>Activity</t>
    </r>
    <r>
      <rPr>
        <sz val="12"/>
        <rFont val="Aptos Narrow"/>
        <family val="2"/>
        <scheme val="minor"/>
      </rPr>
      <t xml:space="preserve">: Education Scholarships - Scholarship opportunities will be offered to child care program teachers and/or directors who want to obtain an educational degree or CDA through a local college. The scholarship covers tuition and books. Participants must apply for the scholarship every semester they are enrolled in their degree or CDA program. Participants must have an active TECPDS account and be employed at a CCS program.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ongoing support for the apprenticeship programs, the Texas Workforce Registry and career lattice 
</t>
    </r>
    <r>
      <rPr>
        <b/>
        <sz val="12"/>
        <rFont val="Aptos Narrow"/>
        <family val="2"/>
        <scheme val="minor"/>
      </rPr>
      <t>Target Outreach</t>
    </r>
    <r>
      <rPr>
        <sz val="12"/>
        <rFont val="Aptos Narrow"/>
        <family val="2"/>
        <scheme val="minor"/>
      </rPr>
      <t xml:space="preserve">: 75 child care program teachers and/or directors </t>
    </r>
  </si>
  <si>
    <t xml:space="preserve">50% of participants will increase or maintain their individual requirement in meeting Texas Rising Star training requirements for the FY26 current training year as compared to the FY25 training year.
</t>
  </si>
  <si>
    <r>
      <rPr>
        <b/>
        <sz val="12"/>
        <rFont val="Aptos Narrow"/>
        <family val="2"/>
        <scheme val="minor"/>
      </rPr>
      <t>Activity</t>
    </r>
    <r>
      <rPr>
        <sz val="12"/>
        <rFont val="Aptos Narrow"/>
        <family val="2"/>
        <scheme val="minor"/>
      </rPr>
      <t xml:space="preserve">: Child Care Regulation Conference - Training &amp; Resource Materials 
Participants who attend the conference will have access to the training and resource materials. Registration through Child Care Regulation is required for attendance. This conference is free to participants and the Board is supporting with providing materials.
</t>
    </r>
    <r>
      <rPr>
        <b/>
        <sz val="12"/>
        <rFont val="Aptos Narrow"/>
        <family val="2"/>
        <scheme val="minor"/>
      </rPr>
      <t>Alignment</t>
    </r>
    <r>
      <rPr>
        <sz val="12"/>
        <rFont val="Aptos Narrow"/>
        <family val="2"/>
        <scheme val="minor"/>
      </rPr>
      <t xml:space="preserve">: Feedback from Child Care Advisory Council and the WSTC 2025-2028 Strategic Plan- Development and maintenance of quality initiatives within community early learning partners  
</t>
    </r>
    <r>
      <rPr>
        <b/>
        <sz val="12"/>
        <rFont val="Aptos Narrow"/>
        <family val="2"/>
        <scheme val="minor"/>
      </rPr>
      <t xml:space="preserve">Target Outreach: </t>
    </r>
    <r>
      <rPr>
        <sz val="12"/>
        <rFont val="Aptos Narrow"/>
        <family val="2"/>
        <scheme val="minor"/>
      </rPr>
      <t xml:space="preserve">Approximately 200 child care teachers and/or directors </t>
    </r>
  </si>
  <si>
    <r>
      <rPr>
        <b/>
        <sz val="12"/>
        <rFont val="Aptos Narrow"/>
        <family val="2"/>
        <scheme val="minor"/>
      </rPr>
      <t>Activity</t>
    </r>
    <r>
      <rPr>
        <sz val="12"/>
        <rFont val="Aptos Narrow"/>
        <family val="2"/>
        <scheme val="minor"/>
      </rPr>
      <t xml:space="preserve">: Professional Development for Ages and Stages Questionnaire (ASQ) 
Provide training and support for the implementation and tracking of ASQ screenings among children in Texas Rising Star programs. Participants are selected through an application process that is filled out by the center director. Teachers who attend the training must be employed with their child care program for at least one year, must attend the training in full, must agree to implement and track child progress through beginning and end of year assessments using ASQ tools and Enterprise, and must upload their training certificate into an active TECPDS account.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Development and maintenance of quality initiatives within community early learning partners
</t>
    </r>
    <r>
      <rPr>
        <b/>
        <sz val="12"/>
        <rFont val="Aptos Narrow"/>
        <family val="2"/>
        <scheme val="minor"/>
      </rPr>
      <t>Target Outreach</t>
    </r>
    <r>
      <rPr>
        <sz val="12"/>
        <rFont val="Aptos Narrow"/>
        <family val="2"/>
        <scheme val="minor"/>
      </rPr>
      <t>: 25 child care teachers and/or directors</t>
    </r>
  </si>
  <si>
    <t xml:space="preserve">70% of participating programs will increase or maintain their Texas Rising Star Category 3: Program Administration scores in FY26 as compared to FY26.
</t>
  </si>
  <si>
    <r>
      <rPr>
        <b/>
        <sz val="12"/>
        <rFont val="Aptos Narrow"/>
        <family val="2"/>
        <scheme val="minor"/>
      </rPr>
      <t>Activity</t>
    </r>
    <r>
      <rPr>
        <sz val="12"/>
        <rFont val="Aptos Narrow"/>
        <family val="2"/>
        <scheme val="minor"/>
      </rPr>
      <t xml:space="preserve">: Professional Development for Curriculum 
Provide implementation training to child care program staff who have received curriculum through WSTC. Teachers and/or directors who receive the training must have been awarded curriculum through the application process.
</t>
    </r>
    <r>
      <rPr>
        <b/>
        <sz val="12"/>
        <rFont val="Aptos Narrow"/>
        <family val="2"/>
        <scheme val="minor"/>
      </rPr>
      <t>Alignment</t>
    </r>
    <r>
      <rPr>
        <sz val="12"/>
        <rFont val="Aptos Narrow"/>
        <family val="2"/>
        <scheme val="minor"/>
      </rPr>
      <t xml:space="preserve">: Feedback from Child Care Advisory Council and FY26 CCQ Needs Assessment Survey results        
</t>
    </r>
    <r>
      <rPr>
        <b/>
        <sz val="12"/>
        <rFont val="Aptos Narrow"/>
        <family val="2"/>
        <scheme val="minor"/>
      </rPr>
      <t>Target Outreach</t>
    </r>
    <r>
      <rPr>
        <sz val="12"/>
        <rFont val="Aptos Narrow"/>
        <family val="2"/>
        <scheme val="minor"/>
      </rPr>
      <t xml:space="preserve">: 50 child care teachers and/or directors </t>
    </r>
  </si>
  <si>
    <r>
      <rPr>
        <b/>
        <sz val="12"/>
        <rFont val="Aptos Narrow"/>
        <family val="2"/>
        <scheme val="minor"/>
      </rPr>
      <t>Activity</t>
    </r>
    <r>
      <rPr>
        <sz val="12"/>
        <rFont val="Aptos Narrow"/>
        <family val="2"/>
        <scheme val="minor"/>
      </rPr>
      <t xml:space="preserve">: Professional Development Opportunities - Activity ensures professional development on child care-related subjects is offered to child care teachers and directors who are employed at a CCS program. Professional development opportunities will be advertised through email, mentoring services, and other means of communication.  An active TECPDS account is required in order for training certificates to be received.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Supporting the Texas Workforce Registry and utilizing community early learning partners
</t>
    </r>
    <r>
      <rPr>
        <b/>
        <sz val="12"/>
        <rFont val="Aptos Narrow"/>
        <family val="2"/>
        <scheme val="minor"/>
      </rPr>
      <t>Target Outreach</t>
    </r>
    <r>
      <rPr>
        <sz val="12"/>
        <rFont val="Aptos Narrow"/>
        <family val="2"/>
        <scheme val="minor"/>
      </rPr>
      <t>: 1,400 child care program staff within 143 programs</t>
    </r>
  </si>
  <si>
    <t xml:space="preserve">50% of participating programs will improve or maintain their Texas Rising Star Category 1: Staff Training scores in FY26 as compared to FY25.                                                                                                                                                                                                                                                                                 </t>
  </si>
  <si>
    <r>
      <rPr>
        <b/>
        <sz val="12"/>
        <rFont val="Aptos Narrow"/>
        <family val="2"/>
        <scheme val="minor"/>
      </rPr>
      <t>Activity</t>
    </r>
    <r>
      <rPr>
        <sz val="12"/>
        <rFont val="Aptos Narrow"/>
        <family val="2"/>
        <scheme val="minor"/>
      </rPr>
      <t xml:space="preserve">: Educational Wage Supplement - Activity ensures that participants who complete an early childhood/child development-related credential, certification, or degree program are eligible for a wage supplement. Individuals are awarded through an application process. Applicants must have an active TECPDS account, be employed at a CCS program, and complete their program before the application deadline. Awards are as follows:
* Child Development Associate (CDA) Credential = $500                                                                                                                
* After School Provider Certification = $250                                                                                                                                                                  * Associate, Bachelor and Master Degree = $1,000
* Registered Apprenticeship Program $1,500                                                                                                                                                                    * Preschool Child Care Provider Certification $250                                                                                                                                                       * Child Care Administration Certification $250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Support of the Child Care industry through expansion of business resources
</t>
    </r>
    <r>
      <rPr>
        <b/>
        <sz val="12"/>
        <rFont val="Aptos Narrow"/>
        <family val="2"/>
        <scheme val="minor"/>
      </rPr>
      <t>Target Outreach:</t>
    </r>
    <r>
      <rPr>
        <sz val="12"/>
        <rFont val="Aptos Narrow"/>
        <family val="2"/>
        <scheme val="minor"/>
      </rPr>
      <t xml:space="preserve">  800 educators from 536 child care programs </t>
    </r>
  </si>
  <si>
    <t xml:space="preserve">70% of participants will complete their credential, apprenticeship program, or degree program and receive the wage supplement. 
At least 50% of educators receiving the education wage supplement remain employed with their child care provider till the end of the fiscal year 2026 after receiving the wage supplement.                                                                                  </t>
  </si>
  <si>
    <r>
      <rPr>
        <b/>
        <sz val="12"/>
        <rFont val="Aptos Narrow"/>
        <family val="2"/>
        <scheme val="minor"/>
      </rPr>
      <t>Activity</t>
    </r>
    <r>
      <rPr>
        <sz val="12"/>
        <rFont val="Aptos Narrow"/>
        <family val="2"/>
        <scheme val="minor"/>
      </rPr>
      <t xml:space="preserve">: Comprehensive Curriculum - This activity would benefit child care programs who have not received curriculum from WSTC before and/or do not have a standard curriculum in place for specific age groups. WSTC anticipates approx. $3,000 per classroom curriculum. Child care programs will go through an application process for eligibility based off of need evidenced through CQIP goals and Texas Rising Star assessment scores. Awardees can have more than one classroom receive curriculum. This activity will also provide other invaluable tools associated with the curriculum purchased such as professional development memberships and continuation of resources from TWC's planning for individualized instruction grant.  
</t>
    </r>
    <r>
      <rPr>
        <b/>
        <sz val="12"/>
        <rFont val="Aptos Narrow"/>
        <family val="2"/>
        <scheme val="minor"/>
      </rPr>
      <t>Alignment</t>
    </r>
    <r>
      <rPr>
        <sz val="12"/>
        <rFont val="Aptos Narrow"/>
        <family val="2"/>
        <scheme val="minor"/>
      </rPr>
      <t xml:space="preserve">: Feedback from Child Care Advisory Council and FY26 CCQ Needs Assessment Survey results, 
</t>
    </r>
    <r>
      <rPr>
        <b/>
        <sz val="12"/>
        <rFont val="Aptos Narrow"/>
        <family val="2"/>
        <scheme val="minor"/>
      </rPr>
      <t>Target Outreach:</t>
    </r>
    <r>
      <rPr>
        <sz val="12"/>
        <rFont val="Aptos Narrow"/>
        <family val="2"/>
        <scheme val="minor"/>
      </rPr>
      <t xml:space="preserve"> 5 child care programs (supporting  25 classrooms)</t>
    </r>
  </si>
  <si>
    <t xml:space="preserve">70% that participate and have an assessment within FY26 will maintain and/or increase Texas Rising Star Category 3: Program Administration scores or complete goals in their CQIP.                                                                                                                                                                                                                                   </t>
  </si>
  <si>
    <r>
      <rPr>
        <b/>
        <sz val="12"/>
        <rFont val="Aptos Narrow"/>
        <family val="2"/>
        <scheme val="minor"/>
      </rPr>
      <t>Activity</t>
    </r>
    <r>
      <rPr>
        <sz val="12"/>
        <rFont val="Aptos Narrow"/>
        <family val="2"/>
        <scheme val="minor"/>
      </rPr>
      <t xml:space="preserve">: Materials and Supplies - Child care programs who complete a Texas Rising Star assessment or annual monitoring visit and has a need identified through their assessment results and CQIP is eligible for this activity. Based on those results, child care programs will be awarded the grant. The amounts will be tiered based on a predetermined rubric that considers facility type and status. 
</t>
    </r>
    <r>
      <rPr>
        <b/>
        <sz val="12"/>
        <rFont val="Aptos Narrow"/>
        <family val="2"/>
        <scheme val="minor"/>
      </rPr>
      <t>Alignment</t>
    </r>
    <r>
      <rPr>
        <sz val="12"/>
        <rFont val="Aptos Narrow"/>
        <family val="2"/>
        <scheme val="minor"/>
      </rPr>
      <t xml:space="preserve">: Feedback from Child Care Advisory Council and FY26 CCQ Needs Assessment Survey results
</t>
    </r>
    <r>
      <rPr>
        <b/>
        <sz val="12"/>
        <rFont val="Aptos Narrow"/>
        <family val="2"/>
        <scheme val="minor"/>
      </rPr>
      <t>Target Outreach</t>
    </r>
    <r>
      <rPr>
        <sz val="12"/>
        <rFont val="Aptos Narrow"/>
        <family val="2"/>
        <scheme val="minor"/>
      </rPr>
      <t xml:space="preserve">: 189 child care programs                                            </t>
    </r>
  </si>
  <si>
    <t xml:space="preserve">75% of participating programs will maintain or improve their Texas Rising Star Category 4: Environments scores and/or complete their CQIP goals.                                                     
  </t>
  </si>
  <si>
    <r>
      <rPr>
        <b/>
        <sz val="12"/>
        <rFont val="Aptos Narrow"/>
        <family val="2"/>
        <scheme val="minor"/>
      </rPr>
      <t>Activity</t>
    </r>
    <r>
      <rPr>
        <sz val="12"/>
        <rFont val="Aptos Narrow"/>
        <family val="2"/>
        <scheme val="minor"/>
      </rPr>
      <t xml:space="preserve">: Ages and Stages Questionnaire (ASQ) Kits - Activity includes ASQ kits for classrooms with teachers who agree to participate in the implementation and tracking of ASQ screenings among children in Texas Rising Star programs. Participants are selected through an application process that is filled out by the center director. Teachers who receive an ASQ kit must be employed with their child care program for at least one year, must attend the ASQ training in full, must agree to implement and track child progress through beginning and end of year assessments using ASQ tools and Enterprise, and must upload their training certificate into an active TECPDS account.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Development and maintenance of quality initiatives within community early learning partners
</t>
    </r>
    <r>
      <rPr>
        <b/>
        <sz val="12"/>
        <rFont val="Aptos Narrow"/>
        <family val="2"/>
        <scheme val="minor"/>
      </rPr>
      <t>Target Outreach</t>
    </r>
    <r>
      <rPr>
        <sz val="12"/>
        <rFont val="Aptos Narrow"/>
        <family val="2"/>
        <scheme val="minor"/>
      </rPr>
      <t>: 10 child care programs (supporting 25 teachers and/or directors)</t>
    </r>
  </si>
  <si>
    <t xml:space="preserve">75% of participating programs who undergo an assessment or annual monitoring visit will improve their Texas Rising Star Category 3: Program Administration scores and/or complete their CQIP goals.                                                                                                                </t>
  </si>
  <si>
    <r>
      <rPr>
        <b/>
        <sz val="12"/>
        <rFont val="Aptos Narrow"/>
        <family val="2"/>
        <scheme val="minor"/>
      </rPr>
      <t>Activity</t>
    </r>
    <r>
      <rPr>
        <sz val="12"/>
        <rFont val="Aptos Narrow"/>
        <family val="2"/>
        <scheme val="minor"/>
      </rPr>
      <t xml:space="preserve">: CLASS Observations - Observations will be completed by an outside entity. These observations will be conducted in classrooms that demonstrate a need, as identified through mentor suggestions, Texas Rising Star assessment scores, and other relevant indicators. Observations will occur two different times to document any growth achieved during the intervention period. The resulting CLASS scores will assist mentors in providing targeted, individualized instructional support to teachers.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Development and maintenance of quality initiatives within community early learning partners
</t>
    </r>
    <r>
      <rPr>
        <b/>
        <sz val="12"/>
        <rFont val="Aptos Narrow"/>
        <family val="2"/>
        <scheme val="minor"/>
      </rPr>
      <t>Target Outreach:</t>
    </r>
    <r>
      <rPr>
        <sz val="12"/>
        <rFont val="Aptos Narrow"/>
        <family val="2"/>
        <scheme val="minor"/>
      </rPr>
      <t xml:space="preserve"> 100 child care programs supporting 150 classrooms </t>
    </r>
  </si>
  <si>
    <t xml:space="preserve">70% of the participating programs' classrooms who undergo an assessment or annual monitoring visit during FY26 will improve or maintain their score in Texas Rising Star Category 2: Teacher-Child Interactions.
 </t>
  </si>
  <si>
    <r>
      <rPr>
        <b/>
        <sz val="12"/>
        <rFont val="Aptos Narrow"/>
        <family val="2"/>
        <scheme val="minor"/>
      </rPr>
      <t>Activity</t>
    </r>
    <r>
      <rPr>
        <sz val="12"/>
        <rFont val="Aptos Narrow"/>
        <family val="2"/>
        <scheme val="minor"/>
      </rPr>
      <t xml:space="preserve">: National Accreditation Reimbursement (initial and renewal fees) - Child care programs who receive a national accreditation that's recognized by Texas Rising Star can be reimbursed for their initial and/or renewal fees. Eligible programs can complete an application and show proof of accreditation in order to be reimbursed.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Support of the child care industry through expansion of business service resources
</t>
    </r>
    <r>
      <rPr>
        <b/>
        <sz val="12"/>
        <rFont val="Aptos Narrow"/>
        <family val="2"/>
        <scheme val="minor"/>
      </rPr>
      <t>Target Outreach:</t>
    </r>
    <r>
      <rPr>
        <sz val="12"/>
        <rFont val="Aptos Narrow"/>
        <family val="2"/>
        <scheme val="minor"/>
      </rPr>
      <t xml:space="preserve"> 4 child care programs</t>
    </r>
  </si>
  <si>
    <t xml:space="preserve">50% of the participating programs will achieve or maintain national accreditation.                                                                                                                                                                                           </t>
  </si>
  <si>
    <r>
      <rPr>
        <b/>
        <sz val="12"/>
        <rFont val="Aptos Narrow"/>
        <family val="2"/>
        <scheme val="minor"/>
      </rPr>
      <t>Activity</t>
    </r>
    <r>
      <rPr>
        <sz val="12"/>
        <rFont val="Aptos Narrow"/>
        <family val="2"/>
        <scheme val="minor"/>
      </rPr>
      <t xml:space="preserve">: Wage Supplements - Activity ensures that participants who have been working at a child care program for one year that has undergone a Texas Rising Star assessment, or completes the Ages and Stages Questionnaire for their classroom are awarded a wage supplement. Individuals are awarded through an application process. Applicants must have an active TECPDS account and complete the requirements before the application deadline. Individuals are eligible through the following: Continuous employment at a Texas Rising Star program for a minimum of six months, (initial payment of $500 per person and a second payment 6 months later ($1,500-$2,000 per person that is still employed), Completion of Ages and Stages Questionnaires (ASQ) for their classroom or program ($500 per classroom), initial and recertification assessments (Two-Star $300, Three-Star $350, Four-Star $400 per person)
</t>
    </r>
    <r>
      <rPr>
        <b/>
        <sz val="12"/>
        <rFont val="Aptos Narrow"/>
        <family val="2"/>
        <scheme val="minor"/>
      </rPr>
      <t>Alignment</t>
    </r>
    <r>
      <rPr>
        <sz val="12"/>
        <rFont val="Aptos Narrow"/>
        <family val="2"/>
        <scheme val="minor"/>
      </rPr>
      <t xml:space="preserve">: Feedback from Child Care Advisory Council, FY26 CCQ Needs Assessment Survey results, and the WSTC 2025-2028 Strategic Plan - Support of the Child Care industry through expansion of business resources
</t>
    </r>
    <r>
      <rPr>
        <b/>
        <sz val="12"/>
        <rFont val="Aptos Narrow"/>
        <family val="2"/>
        <scheme val="minor"/>
      </rPr>
      <t>Target Outreach</t>
    </r>
    <r>
      <rPr>
        <sz val="12"/>
        <rFont val="Aptos Narrow"/>
        <family val="2"/>
        <scheme val="minor"/>
      </rPr>
      <t>:  1,800 child care program staff (receiving both payments) within 536 certified programs</t>
    </r>
  </si>
  <si>
    <t xml:space="preserve">70% of participating child care teachers will be retained at their program and be eligible to receive the second supplement payment.
</t>
  </si>
  <si>
    <r>
      <rPr>
        <b/>
        <sz val="12"/>
        <rFont val="Aptos Narrow"/>
        <family val="2"/>
        <scheme val="minor"/>
      </rPr>
      <t>Activity</t>
    </r>
    <r>
      <rPr>
        <sz val="12"/>
        <rFont val="Aptos Narrow"/>
        <family val="2"/>
        <scheme val="minor"/>
      </rPr>
      <t xml:space="preserve">: Texas Rising Star &amp; Quality Initiatives Personnel - Positions supported are a North Texas Region Quality Director, Director of Quality Child Care, Program Support Manager, Assistant Quality Manager, Quality Supervisor Manager, Quality Supervisor, Texas Early Childhood Professional Development System Specialists, Special Projects Coordinators, Administrative Assistants, Information Technology Support staff, and Inclusion mentors. Positions include managerial positions that provide oversight of the Texas Rising Star &amp; Quality Initiatives Team. The remaining support staff implemented approved quality initiatives, support TECPDS, infants and toddlers, career lattice movement, provide necessary data entry, and support the Inclusion Rate program for children with disabilities. 
</t>
    </r>
    <r>
      <rPr>
        <b/>
        <sz val="12"/>
        <rFont val="Aptos Narrow"/>
        <family val="2"/>
        <scheme val="minor"/>
      </rPr>
      <t>Alignment</t>
    </r>
    <r>
      <rPr>
        <sz val="12"/>
        <rFont val="Aptos Narrow"/>
        <family val="2"/>
        <scheme val="minor"/>
      </rPr>
      <t xml:space="preserve">: WSTC 2025-2028 Strategic Plan
</t>
    </r>
    <r>
      <rPr>
        <b/>
        <sz val="12"/>
        <rFont val="Aptos Narrow"/>
        <family val="2"/>
        <scheme val="minor"/>
      </rPr>
      <t>Target Outreach:</t>
    </r>
    <r>
      <rPr>
        <sz val="12"/>
        <rFont val="Aptos Narrow"/>
        <family val="2"/>
        <scheme val="minor"/>
      </rPr>
      <t xml:space="preserve"> 536 child care programs</t>
    </r>
  </si>
  <si>
    <t xml:space="preserve">50% of child care programs will receive support from at least one Child Care Quality Support  staff, including but not limited to, TECPDS Specialists, Special Projects Team Specialists, Child Care Quality Management, and Infant Toddler Specialist.  </t>
  </si>
  <si>
    <r>
      <rPr>
        <b/>
        <sz val="12"/>
        <rFont val="Aptos Narrow"/>
        <family val="2"/>
        <scheme val="minor"/>
      </rPr>
      <t>Activity</t>
    </r>
    <r>
      <rPr>
        <sz val="12"/>
        <rFont val="Aptos Narrow"/>
        <family val="2"/>
        <scheme val="minor"/>
      </rPr>
      <t xml:space="preserve">: Texas Rising Star Mentors - Positions supported are 20 Texas Rising Star mentors. Funding is used to support the Texas Rising Star mentors personnel, travel and materials costs. Mentors provide support to child care programs in obtaining and maintaining Texas Rising Star certification. 
</t>
    </r>
    <r>
      <rPr>
        <b/>
        <sz val="12"/>
        <rFont val="Aptos Narrow"/>
        <family val="2"/>
        <scheme val="minor"/>
      </rPr>
      <t>Alignment</t>
    </r>
    <r>
      <rPr>
        <sz val="12"/>
        <rFont val="Aptos Narrow"/>
        <family val="2"/>
        <scheme val="minor"/>
      </rPr>
      <t xml:space="preserve">: WSTC 2025-2028 Strategic Plan
</t>
    </r>
    <r>
      <rPr>
        <b/>
        <sz val="12"/>
        <rFont val="Aptos Narrow"/>
        <family val="2"/>
        <scheme val="minor"/>
      </rPr>
      <t>Target Outreach:</t>
    </r>
    <r>
      <rPr>
        <sz val="12"/>
        <rFont val="Aptos Narrow"/>
        <family val="2"/>
        <scheme val="minor"/>
      </rPr>
      <t xml:space="preserve"> 536 child care programs</t>
    </r>
  </si>
  <si>
    <t xml:space="preserve"> 90% of CCS programs will receive Texas Rising Star support from mentor support staff. Child care programs must have an active mentoring agreement in order to receive mentoring services.</t>
  </si>
  <si>
    <r>
      <rPr>
        <b/>
        <sz val="12"/>
        <rFont val="Aptos Narrow"/>
        <family val="2"/>
        <scheme val="minor"/>
      </rPr>
      <t>Activity</t>
    </r>
    <r>
      <rPr>
        <sz val="12"/>
        <rFont val="Aptos Narrow"/>
        <family val="2"/>
        <scheme val="minor"/>
      </rPr>
      <t xml:space="preserve">: Maintaining Gold Online assessment portfolios, a formative assessment tool to inform instruction and improve outcomes for children. Teachers will track the growth and development of the children in their classrooms across the academic year in Texas Rising Star programs. The tracking of the growth and development will provide tools to streamline individual planning, teaching, and family engagement. Programs implementing this system have been doing so for years and training is not needed for early learning staff at this time.
</t>
    </r>
    <r>
      <rPr>
        <b/>
        <sz val="12"/>
        <rFont val="Aptos Narrow"/>
        <family val="2"/>
        <scheme val="minor"/>
      </rPr>
      <t>Alignment:</t>
    </r>
    <r>
      <rPr>
        <sz val="12"/>
        <rFont val="Aptos Narrow"/>
        <family val="2"/>
        <scheme val="minor"/>
      </rPr>
      <t xml:space="preserve">  P-PM-04 Program provides support to teachers for curriculum planning and/or child progress monitoring.   </t>
    </r>
    <r>
      <rPr>
        <b/>
        <sz val="12"/>
        <color rgb="FFC00000"/>
        <rFont val="Aptos Narrow"/>
        <family val="2"/>
        <scheme val="minor"/>
      </rPr>
      <t xml:space="preserve"> </t>
    </r>
    <r>
      <rPr>
        <sz val="12"/>
        <rFont val="Aptos Narrow"/>
        <family val="2"/>
        <scheme val="minor"/>
      </rPr>
      <t xml:space="preserve">                                                                                                                                                                                                                  </t>
    </r>
    <r>
      <rPr>
        <b/>
        <sz val="12"/>
        <rFont val="Aptos Narrow"/>
        <family val="2"/>
        <scheme val="minor"/>
      </rPr>
      <t xml:space="preserve">Target Outreach: 3 </t>
    </r>
    <r>
      <rPr>
        <sz val="12"/>
        <rFont val="Aptos Narrow"/>
        <family val="2"/>
        <scheme val="minor"/>
      </rPr>
      <t>child care programs (supporting</t>
    </r>
    <r>
      <rPr>
        <b/>
        <sz val="12"/>
        <rFont val="Aptos Narrow"/>
        <family val="2"/>
        <scheme val="minor"/>
      </rPr>
      <t xml:space="preserve"> </t>
    </r>
    <r>
      <rPr>
        <sz val="12"/>
        <rFont val="Aptos Narrow"/>
        <family val="2"/>
        <scheme val="minor"/>
      </rPr>
      <t>198 children)</t>
    </r>
  </si>
  <si>
    <t xml:space="preserve">50% of the children enrolled in the programs will be assessed using the child progress monitoring assessment by the end of fiscal year 2026. </t>
  </si>
  <si>
    <r>
      <rPr>
        <b/>
        <sz val="12"/>
        <rFont val="Aptos Narrow"/>
        <family val="2"/>
        <scheme val="minor"/>
      </rPr>
      <t>Activity</t>
    </r>
    <r>
      <rPr>
        <sz val="12"/>
        <rFont val="Aptos Narrow"/>
        <family val="2"/>
        <scheme val="minor"/>
      </rPr>
      <t xml:space="preserve">: Professional Development Opportunities - Activity ensures professional development on child care-related subjects is offered to child care teachers and directors who are employed at an early learning program that is contracted with Child Care Services. Professional development opportunities will be advertised through  email, mentoring services, and other means of communication.  An active TECPDS account is required in order for training certificates to be received.
</t>
    </r>
    <r>
      <rPr>
        <b/>
        <sz val="12"/>
        <rFont val="Aptos Narrow"/>
        <family val="2"/>
        <scheme val="minor"/>
      </rPr>
      <t>Alignment</t>
    </r>
    <r>
      <rPr>
        <sz val="12"/>
        <rFont val="Aptos Narrow"/>
        <family val="2"/>
        <scheme val="minor"/>
      </rPr>
      <t xml:space="preserve">: Texas Rising Star Facility Assessment Record Form (FARF)- P-DEQT and S-COTQ measures for Director/Staff Qualifications and Training
</t>
    </r>
    <r>
      <rPr>
        <b/>
        <sz val="12"/>
        <rFont val="Aptos Narrow"/>
        <family val="2"/>
        <scheme val="minor"/>
      </rPr>
      <t>Target Outreach</t>
    </r>
    <r>
      <rPr>
        <sz val="12"/>
        <rFont val="Aptos Narrow"/>
        <family val="2"/>
        <scheme val="minor"/>
      </rPr>
      <t xml:space="preserve">: 143 Child Care Services (CCS) early learning programs, reaching an estimated 1,400 child care teachers and/or directors. </t>
    </r>
  </si>
  <si>
    <t xml:space="preserve">50% of participating programs will improve or maintain their Texas Rising Star Category 1: Staff Training scores in FY26 as compared to FY25.     </t>
  </si>
  <si>
    <r>
      <rPr>
        <b/>
        <sz val="12"/>
        <rFont val="Aptos Narrow"/>
        <family val="2"/>
        <scheme val="minor"/>
      </rPr>
      <t>Activity</t>
    </r>
    <r>
      <rPr>
        <sz val="12"/>
        <rFont val="Aptos Narrow"/>
        <family val="2"/>
        <scheme val="minor"/>
      </rPr>
      <t xml:space="preserve">:  General Professional Development Opportunities- Activity ensures professional development related to TECPDS is offered to child care teachers and directors who are employed at an early learning program that is contracted with Child Care Services. Professional development opportunities will be advertised through  email, mentoring services, and other means of communication.  An active TECPDS account is required in order for training certificates to be received.
</t>
    </r>
    <r>
      <rPr>
        <b/>
        <sz val="12"/>
        <rFont val="Aptos Narrow"/>
        <family val="2"/>
        <scheme val="minor"/>
      </rPr>
      <t>Alignment</t>
    </r>
    <r>
      <rPr>
        <sz val="12"/>
        <rFont val="Aptos Narrow"/>
        <family val="2"/>
        <scheme val="minor"/>
      </rPr>
      <t xml:space="preserve">: Texas Rising Star Facility Assessment Record Form (FARF)- P-DEQT and S-COTQ measures for Director/Staff Qualifications and Training.
</t>
    </r>
    <r>
      <rPr>
        <b/>
        <sz val="12"/>
        <rFont val="Aptos Narrow"/>
        <family val="2"/>
        <scheme val="minor"/>
      </rPr>
      <t>Target Outreach</t>
    </r>
    <r>
      <rPr>
        <sz val="12"/>
        <rFont val="Aptos Narrow"/>
        <family val="2"/>
        <scheme val="minor"/>
      </rPr>
      <t xml:space="preserve">: Approximately 143 Child Care Services (CCS) early learning programs, reaching an estimated 1,400 child care teachers and/or directors. </t>
    </r>
  </si>
  <si>
    <r>
      <rPr>
        <b/>
        <sz val="12"/>
        <rFont val="Aptos Narrow"/>
        <family val="2"/>
        <scheme val="minor"/>
      </rPr>
      <t>Activity:</t>
    </r>
    <r>
      <rPr>
        <sz val="12"/>
        <rFont val="Aptos Narrow"/>
        <family val="2"/>
        <scheme val="minor"/>
      </rPr>
      <t xml:space="preserve"> Texas Rising Star &amp; Quality Initiatives Personnel- Early Education Professional Development  Specialist  support TECPDS and career lattice movement. </t>
    </r>
    <r>
      <rPr>
        <b/>
        <sz val="12"/>
        <rFont val="Aptos Narrow"/>
        <family val="2"/>
        <scheme val="minor"/>
      </rPr>
      <t xml:space="preserve">
Alignment: </t>
    </r>
    <r>
      <rPr>
        <sz val="12"/>
        <rFont val="Aptos Narrow"/>
        <family val="2"/>
        <scheme val="minor"/>
      </rPr>
      <t>Implementation of and support for child care programs participating in the Texas Rising Star certification and Entry Level program.</t>
    </r>
    <r>
      <rPr>
        <b/>
        <sz val="12"/>
        <rFont val="Aptos Narrow"/>
        <family val="2"/>
        <scheme val="minor"/>
      </rPr>
      <t xml:space="preserve">
Target Outreach: </t>
    </r>
    <r>
      <rPr>
        <sz val="12"/>
        <rFont val="Aptos Narrow"/>
        <family val="2"/>
        <scheme val="minor"/>
      </rPr>
      <t>Approximately 536 child care programs
*Salary included in above CCQ staffing line</t>
    </r>
  </si>
  <si>
    <t>50% of child care programs staff members will receive support and will create a TECPDS account.</t>
  </si>
  <si>
    <r>
      <rPr>
        <b/>
        <sz val="12"/>
        <rFont val="Aptos Narrow"/>
        <family val="2"/>
        <scheme val="minor"/>
      </rPr>
      <t xml:space="preserve">Activity: </t>
    </r>
    <r>
      <rPr>
        <sz val="12"/>
        <rFont val="Aptos Narrow"/>
        <family val="2"/>
        <scheme val="minor"/>
      </rPr>
      <t xml:space="preserve">Texas Rising Star &amp; Quality Initiatives Personnel- IT specialist support infants and Toddlers. </t>
    </r>
    <r>
      <rPr>
        <b/>
        <sz val="12"/>
        <rFont val="Aptos Narrow"/>
        <family val="2"/>
        <scheme val="minor"/>
      </rPr>
      <t xml:space="preserve">
Alignment: </t>
    </r>
    <r>
      <rPr>
        <sz val="12"/>
        <rFont val="Aptos Narrow"/>
        <family val="2"/>
        <scheme val="minor"/>
      </rPr>
      <t>Implementation of and support for child care programs participating in the Texas Rising Star certification and Entry Level programs.</t>
    </r>
    <r>
      <rPr>
        <b/>
        <sz val="12"/>
        <rFont val="Aptos Narrow"/>
        <family val="2"/>
        <scheme val="minor"/>
      </rPr>
      <t xml:space="preserve">
Target Outreach:</t>
    </r>
    <r>
      <rPr>
        <sz val="12"/>
        <rFont val="Aptos Narrow"/>
        <family val="2"/>
        <scheme val="minor"/>
      </rPr>
      <t xml:space="preserve"> Approximately 56 child care programs
</t>
    </r>
  </si>
  <si>
    <t xml:space="preserve">50% of child care programs will receive support and coaching from Infant Toddler Specialist.  </t>
  </si>
  <si>
    <t>571</t>
  </si>
  <si>
    <t>Workforce Solutions Greater Dallas, ChildCareGroup, and Dallas College.
Board contracts directly with  both entities to coordinate and provide services to early learning programs and their staff.</t>
  </si>
  <si>
    <t>The Workforce Solutions Greater Dallas (WFS Dallas) plan strengthens the early childhood education ecosystem in Dallas County by expanding access to high-quality child care and reducing employment barriers for families. Aligned with the FY26 Strategic Plan, the initiatives outlined focuses on stabilizing child care programs, increasing capacity in underserved areas, strengthening the early education workforce, and using data-driven decision-making to guide continuous improvement.
The plan prioritizes four focus areas: Texas Rising Star readiness and stability, expansion of infant and toddler services, classroom inclusion and trauma-informed care, and development of a strong early childhood workforce pipeline. WFS Dallas supports both new and existing providers through onboarding, mentoring, technical assistance, and professional development to improve and sustain program quality.
Implementation is driven by strong partnerships with community organizations and informed by multiple data sources, including Texas Rising Star assessments, Continuous Quality Improvement Plans, child care program feedback, and customer surveys. Performance measures and evaluation tools will track progress and outcomes.
Through these coordinated efforts, WFS Dallas aims to improve child care quality and availability, support the ECE workforce, and help families achieve stable employment and/or education.</t>
  </si>
  <si>
    <t>Needs were identified through data and insights from surveys, Child Care Regulation data, Continuous Quality Improvement Plans (CQIPs), Texas Rising Star assessments, TWC reports, and feedback from early learning programs, parents, community partners, and key stakeholders.</t>
  </si>
  <si>
    <r>
      <rPr>
        <b/>
        <sz val="12"/>
        <rFont val="Aptos Narrow"/>
        <family val="2"/>
        <scheme val="minor"/>
      </rPr>
      <t>Activity</t>
    </r>
    <r>
      <rPr>
        <sz val="12"/>
        <rFont val="Aptos Narrow"/>
        <family val="2"/>
        <scheme val="minor"/>
      </rPr>
      <t xml:space="preserve">: The Board will provide LENA Grow classroom subscriptions to early learning programs. LENA Grow is a technology-supported assessment and coaching tool designed to increase the quality of interactions between young children and their teachers. Through classroom subscriptions, the system captures and analyzes real-time language and engagement data, providing teachers with clear, actionable feedback to guide continuous improvement. Training will be provided to applicable staff to support their use and understanding of the tool.
</t>
    </r>
    <r>
      <rPr>
        <b/>
        <sz val="12"/>
        <rFont val="Aptos Narrow"/>
        <family val="2"/>
        <scheme val="minor"/>
      </rPr>
      <t>Alignment</t>
    </r>
    <r>
      <rPr>
        <sz val="12"/>
        <rFont val="Aptos Narrow"/>
        <family val="2"/>
        <scheme val="minor"/>
      </rPr>
      <t xml:space="preserve">: Leveraging technology and data to monitor progress, strengthen instructional practices, and support measurable child development outcomes. The need for this activity was determined by a needs survey, and an initiative requested by the programs.
</t>
    </r>
    <r>
      <rPr>
        <b/>
        <sz val="12"/>
        <rFont val="Aptos Narrow"/>
        <family val="2"/>
        <scheme val="minor"/>
      </rPr>
      <t>Target Outreach</t>
    </r>
    <r>
      <rPr>
        <sz val="12"/>
        <rFont val="Aptos Narrow"/>
        <family val="2"/>
        <scheme val="minor"/>
      </rPr>
      <t>: 20 classrooms in 10 early learning programs</t>
    </r>
  </si>
  <si>
    <t>At least 90% of the participating classrooms will show a 5% increase in LENA Program Teacher Certification and a 10% increase in conversational turns. This will be measured and verified by LENA data.</t>
  </si>
  <si>
    <r>
      <t xml:space="preserve">Activity: </t>
    </r>
    <r>
      <rPr>
        <sz val="12"/>
        <rFont val="Aptos Narrow"/>
        <family val="2"/>
        <scheme val="minor"/>
      </rPr>
      <t>The Milestone Matters Project is a collaborative community initiative to screen 250 children using the Ages and Stages Questionnaire (ASQ), in partnership with United Way, ChildCareGroup, and Educational First Steps. The project includes teacher training, community screening events, parent awareness campaigns, and distribution of materials to support early detection of developmental needs. Training will be provided to applicable staff to support their use and understanding of the tool.</t>
    </r>
    <r>
      <rPr>
        <b/>
        <sz val="12"/>
        <rFont val="Aptos Narrow"/>
        <family val="2"/>
        <scheme val="minor"/>
      </rPr>
      <t xml:space="preserve">
Alignment: </t>
    </r>
    <r>
      <rPr>
        <sz val="12"/>
        <rFont val="Aptos Narrow"/>
        <family val="2"/>
        <scheme val="minor"/>
      </rPr>
      <t>This activity derives from the need to screen children at various milestones between birth and the age of three to determine early support for children and parents. The need for this activity was determined by a needs survey.</t>
    </r>
    <r>
      <rPr>
        <b/>
        <sz val="12"/>
        <rFont val="Aptos Narrow"/>
        <family val="2"/>
        <scheme val="minor"/>
      </rPr>
      <t xml:space="preserve">
Target Outreach: </t>
    </r>
    <r>
      <rPr>
        <sz val="12"/>
        <rFont val="Aptos Narrow"/>
        <family val="2"/>
        <scheme val="minor"/>
      </rPr>
      <t xml:space="preserve">125 child screenings across 20 early learning programs
</t>
    </r>
  </si>
  <si>
    <t>At least 90% of completed screenings will be entered into the Ages and Stages database and used to inform follow-up actions, including parent communication and referrals.</t>
  </si>
  <si>
    <t>Expansion of Availability for Infants &amp; Toddlers</t>
  </si>
  <si>
    <r>
      <rPr>
        <b/>
        <sz val="12"/>
        <rFont val="Aptos Narrow"/>
        <family val="2"/>
        <scheme val="minor"/>
      </rPr>
      <t>Activity</t>
    </r>
    <r>
      <rPr>
        <sz val="12"/>
        <rFont val="Aptos Narrow"/>
        <family val="2"/>
        <scheme val="minor"/>
      </rPr>
      <t xml:space="preserve">: Provide monetary awards to support Texas Rising Star Two-Star, Three-Star and Four-Star programs to expand infant and toddler capacity by at least 75 slots total. Programs must not be on Texas Rising Star probation or suspension and must demonstrate documented need, identified through customer feedback, underserved areas, and the community needs survey. Award amounts are determined based on star level, program type, and licensing capacity. 
</t>
    </r>
    <r>
      <rPr>
        <b/>
        <sz val="12"/>
        <rFont val="Aptos Narrow"/>
        <family val="2"/>
        <scheme val="minor"/>
      </rPr>
      <t>Alignment</t>
    </r>
    <r>
      <rPr>
        <sz val="12"/>
        <rFont val="Aptos Narrow"/>
        <family val="2"/>
        <scheme val="minor"/>
      </rPr>
      <t xml:space="preserve">: Aligns with the Texas Rising Star Readiness goal by increasing infant &amp; toddler capacity. The need for this activity was determined by a needs assessment.
</t>
    </r>
    <r>
      <rPr>
        <b/>
        <sz val="12"/>
        <rFont val="Aptos Narrow"/>
        <family val="2"/>
        <scheme val="minor"/>
      </rPr>
      <t>Target Outreach</t>
    </r>
    <r>
      <rPr>
        <sz val="12"/>
        <rFont val="Aptos Narrow"/>
        <family val="2"/>
        <scheme val="minor"/>
      </rPr>
      <t xml:space="preserve">: 75 early learning programs </t>
    </r>
  </si>
  <si>
    <t>Increase infant &amp; toddler capacity within the Board area by 75 slots.</t>
  </si>
  <si>
    <r>
      <rPr>
        <b/>
        <sz val="12"/>
        <rFont val="Aptos Narrow"/>
        <family val="2"/>
        <scheme val="minor"/>
      </rPr>
      <t xml:space="preserve">Activity: </t>
    </r>
    <r>
      <rPr>
        <sz val="12"/>
        <rFont val="Aptos Narrow"/>
        <family val="2"/>
        <scheme val="minor"/>
      </rPr>
      <t xml:space="preserve">Professional development for early learning teachers related to infant and toddler development will be provided quarterly. This will provide learning opportunities to increase teacher's capacity to improve developmental practices. 
</t>
    </r>
    <r>
      <rPr>
        <b/>
        <sz val="12"/>
        <rFont val="Aptos Narrow"/>
        <family val="2"/>
        <scheme val="minor"/>
      </rPr>
      <t>Alignment</t>
    </r>
    <r>
      <rPr>
        <sz val="12"/>
        <rFont val="Aptos Narrow"/>
        <family val="2"/>
        <scheme val="minor"/>
      </rPr>
      <t xml:space="preserve">: Alignment with the Texas Rising Star Readiness goal by strengthening teacher knowledge and classroom quality for infant and toddler programs. The need for this activity was determined by a needs assessment.
</t>
    </r>
    <r>
      <rPr>
        <b/>
        <sz val="12"/>
        <rFont val="Aptos Narrow"/>
        <family val="2"/>
        <scheme val="minor"/>
      </rPr>
      <t>Target Outreach</t>
    </r>
    <r>
      <rPr>
        <sz val="12"/>
        <rFont val="Aptos Narrow"/>
        <family val="2"/>
        <scheme val="minor"/>
      </rPr>
      <t>: 200 early learning program staff</t>
    </r>
  </si>
  <si>
    <t>At least 85% of the early learning program staff participating will report increased knowledge and implementation of developmentally appropriate strategies, measured via pre- and post-training surveys.</t>
  </si>
  <si>
    <r>
      <rPr>
        <b/>
        <sz val="12"/>
        <rFont val="Aptos Narrow"/>
        <family val="2"/>
        <scheme val="minor"/>
      </rPr>
      <t>Activity</t>
    </r>
    <r>
      <rPr>
        <sz val="12"/>
        <rFont val="Aptos Narrow"/>
        <family val="2"/>
        <scheme val="minor"/>
      </rPr>
      <t xml:space="preserve">: National Accreditation awards will be provided to support early learning programs to cover the cost of national accreditation to incentive program participation.  
</t>
    </r>
    <r>
      <rPr>
        <b/>
        <sz val="12"/>
        <rFont val="Aptos Narrow"/>
        <family val="2"/>
        <scheme val="minor"/>
      </rPr>
      <t>Alignment</t>
    </r>
    <r>
      <rPr>
        <sz val="12"/>
        <rFont val="Aptos Narrow"/>
        <family val="2"/>
        <scheme val="minor"/>
      </rPr>
      <t xml:space="preserve">: Establish the Board as a leader in the local workforce ecosystem. The need for this activity was determined by a needs assessment.
</t>
    </r>
    <r>
      <rPr>
        <b/>
        <sz val="12"/>
        <rFont val="Aptos Narrow"/>
        <family val="2"/>
        <scheme val="minor"/>
      </rPr>
      <t>Target Outreach</t>
    </r>
    <r>
      <rPr>
        <sz val="12"/>
        <rFont val="Aptos Narrow"/>
        <family val="2"/>
        <scheme val="minor"/>
      </rPr>
      <t>: 80 early learning programs</t>
    </r>
  </si>
  <si>
    <t xml:space="preserve">There will be an increase in the total number of early learning programs recognized as nationally accredited by 80% by the end of FY26. </t>
  </si>
  <si>
    <r>
      <rPr>
        <b/>
        <sz val="12"/>
        <rFont val="Aptos Narrow"/>
        <family val="2"/>
        <scheme val="minor"/>
      </rPr>
      <t>Activity:</t>
    </r>
    <r>
      <rPr>
        <sz val="12"/>
        <rFont val="Aptos Narrow"/>
        <family val="2"/>
        <scheme val="minor"/>
      </rPr>
      <t xml:space="preserve"> Provide a Shared Service (back-office software) Business Management System that offers access to management tools, cost-saving resources, virtual training, and an online learning community for early learning programs. Platforms such as Brightwheel and Wonderschool may be purchased, which are currently available to Texas Rising Star programs. 
</t>
    </r>
    <r>
      <rPr>
        <b/>
        <sz val="12"/>
        <rFont val="Aptos Narrow"/>
        <family val="2"/>
        <scheme val="minor"/>
      </rPr>
      <t xml:space="preserve">Alignment: </t>
    </r>
    <r>
      <rPr>
        <sz val="12"/>
        <rFont val="Aptos Narrow"/>
        <family val="2"/>
        <scheme val="minor"/>
      </rPr>
      <t xml:space="preserve">Supports Texas Rising Star goals by strengthening business practices, improving financial stability, and expanding access to professional learning and quality-enhancing tools.
</t>
    </r>
    <r>
      <rPr>
        <b/>
        <sz val="12"/>
        <rFont val="Aptos Narrow"/>
        <family val="2"/>
        <scheme val="minor"/>
      </rPr>
      <t xml:space="preserve">Target Outreach: </t>
    </r>
    <r>
      <rPr>
        <sz val="12"/>
        <rFont val="Aptos Narrow"/>
        <family val="2"/>
        <scheme val="minor"/>
      </rPr>
      <t>50 early learning programs</t>
    </r>
  </si>
  <si>
    <t>90% of early learning programs will complete onboarding modules, and at least 75% will actively use the business management platform throughout the program year, as measured by quarterly utilization reports.</t>
  </si>
  <si>
    <r>
      <rPr>
        <b/>
        <sz val="12"/>
        <rFont val="Aptos Narrow"/>
        <family val="2"/>
        <scheme val="minor"/>
      </rPr>
      <t>Activity</t>
    </r>
    <r>
      <rPr>
        <sz val="12"/>
        <rFont val="Aptos Narrow"/>
        <family val="2"/>
        <scheme val="minor"/>
      </rPr>
      <t xml:space="preserve">: Early learning programs that participate in the Milestones Matter Project for all of FY26 will receive a one-time participation award of up to $10,000. Award rubric is based on Two-Star, Three-Star and Four-Star certifications, as well as licensed capacity. 
</t>
    </r>
    <r>
      <rPr>
        <b/>
        <sz val="12"/>
        <rFont val="Aptos Narrow"/>
        <family val="2"/>
        <scheme val="minor"/>
      </rPr>
      <t>Alignment</t>
    </r>
    <r>
      <rPr>
        <sz val="12"/>
        <rFont val="Aptos Narrow"/>
        <family val="2"/>
        <scheme val="minor"/>
      </rPr>
      <t xml:space="preserve">: Supports efforts to improve employer engagement in the workforce system. This initiative responds to needs identified in the FY25 community assessment.  
</t>
    </r>
    <r>
      <rPr>
        <b/>
        <sz val="12"/>
        <rFont val="Aptos Narrow"/>
        <family val="2"/>
        <scheme val="minor"/>
      </rPr>
      <t>Target Outreach:</t>
    </r>
    <r>
      <rPr>
        <sz val="12"/>
        <rFont val="Aptos Narrow"/>
        <family val="2"/>
        <scheme val="minor"/>
      </rPr>
      <t xml:space="preserve"> 25 early learning programs</t>
    </r>
  </si>
  <si>
    <t>At least 50% of the 25 early learning programs participating in the Milestone Matters Project will meet their established child screening goals, as tracked through the Ages and Stages database.</t>
  </si>
  <si>
    <r>
      <rPr>
        <b/>
        <sz val="12"/>
        <rFont val="Aptos Narrow"/>
        <family val="2"/>
        <scheme val="minor"/>
      </rPr>
      <t xml:space="preserve">Activity: </t>
    </r>
    <r>
      <rPr>
        <sz val="12"/>
        <rFont val="Aptos Narrow"/>
        <family val="2"/>
        <scheme val="minor"/>
      </rPr>
      <t xml:space="preserve">Provide incentives for teachers achieving milestones completing higher education though apprenticeships with Dallas College, pre-service programs with Educational First Steps, and/or other special initiatives.
   $500 per student upon completion of the semester
   $500 to program, per individual enrolled (this amount is for Dallas College only)
</t>
    </r>
    <r>
      <rPr>
        <b/>
        <sz val="12"/>
        <rFont val="Aptos Narrow"/>
        <family val="2"/>
        <scheme val="minor"/>
      </rPr>
      <t xml:space="preserve">Alignment: </t>
    </r>
    <r>
      <rPr>
        <sz val="12"/>
        <rFont val="Aptos Narrow"/>
        <family val="2"/>
        <scheme val="minor"/>
      </rPr>
      <t xml:space="preserve">Increase early learning capacity through strategic partnerships 
</t>
    </r>
    <r>
      <rPr>
        <b/>
        <sz val="12"/>
        <rFont val="Aptos Narrow"/>
        <family val="2"/>
        <scheme val="minor"/>
      </rPr>
      <t xml:space="preserve">Target Outreach: </t>
    </r>
    <r>
      <rPr>
        <sz val="12"/>
        <rFont val="Aptos Narrow"/>
        <family val="2"/>
        <scheme val="minor"/>
      </rPr>
      <t>50 early learning staff</t>
    </r>
  </si>
  <si>
    <t>Increase in Category 3 scores in Texas Rising Star assessments by 25% in FY26</t>
  </si>
  <si>
    <r>
      <rPr>
        <b/>
        <sz val="12"/>
        <rFont val="Aptos Narrow"/>
        <family val="2"/>
        <scheme val="minor"/>
      </rPr>
      <t>Activity</t>
    </r>
    <r>
      <rPr>
        <sz val="12"/>
        <rFont val="Aptos Narrow"/>
        <family val="2"/>
        <scheme val="minor"/>
      </rPr>
      <t xml:space="preserve">: To support Pre-K collaborations with ISDs or charter schools, the Board will offer incentives to programs who remain in these partnerships, or establish a new partnerships. Amounts for Pre-K partnerships are based on a predetermined rubric based on capacity and number of staff employed.
</t>
    </r>
    <r>
      <rPr>
        <b/>
        <sz val="12"/>
        <rFont val="Aptos Narrow"/>
        <family val="2"/>
        <scheme val="minor"/>
      </rPr>
      <t>Alignment</t>
    </r>
    <r>
      <rPr>
        <sz val="12"/>
        <rFont val="Aptos Narrow"/>
        <family val="2"/>
        <scheme val="minor"/>
      </rPr>
      <t xml:space="preserve">: Increase early learning capacity through strategic partnerships 
</t>
    </r>
    <r>
      <rPr>
        <b/>
        <sz val="12"/>
        <rFont val="Aptos Narrow"/>
        <family val="2"/>
        <scheme val="minor"/>
      </rPr>
      <t xml:space="preserve">Target Outreach: </t>
    </r>
    <r>
      <rPr>
        <sz val="12"/>
        <rFont val="Aptos Narrow"/>
        <family val="2"/>
        <scheme val="minor"/>
      </rPr>
      <t>50 Pre-K partnership programs</t>
    </r>
  </si>
  <si>
    <t>80% of currently partnered programs will remain in partnership
10-15 new partnerships established would be considered a success.</t>
  </si>
  <si>
    <r>
      <t xml:space="preserve">Activity: </t>
    </r>
    <r>
      <rPr>
        <sz val="12"/>
        <rFont val="Aptos Narrow"/>
        <family val="2"/>
        <scheme val="minor"/>
      </rPr>
      <t xml:space="preserve">The Board will provide participating early learning program staff with training to support their participation in the Milestone Matters Project. This project is a collaborative community initiative to screen 250 children using the Ages and Stages Questionnaire (ASQ), in partnership with United Way, ChildCareGroup, and Educational First Steps. The project includes teacher training, community screening events, parent awareness campaigns, and distribution of materials to support early detection of developmental needs. </t>
    </r>
    <r>
      <rPr>
        <b/>
        <sz val="12"/>
        <rFont val="Aptos Narrow"/>
        <family val="2"/>
        <scheme val="minor"/>
      </rPr>
      <t xml:space="preserve">
Alignment: </t>
    </r>
    <r>
      <rPr>
        <sz val="12"/>
        <rFont val="Aptos Narrow"/>
        <family val="2"/>
        <scheme val="minor"/>
      </rPr>
      <t>This activity derives from the need to screen children at various milestones between birth and the age of three to determine early support for children and parents. The need for this activity was determined by a needs survey.</t>
    </r>
    <r>
      <rPr>
        <b/>
        <sz val="12"/>
        <rFont val="Aptos Narrow"/>
        <family val="2"/>
        <scheme val="minor"/>
      </rPr>
      <t xml:space="preserve">
Target Outreach: </t>
    </r>
    <r>
      <rPr>
        <sz val="12"/>
        <rFont val="Aptos Narrow"/>
        <family val="2"/>
        <scheme val="minor"/>
      </rPr>
      <t xml:space="preserve">30 participants from 20 early learning programs
</t>
    </r>
  </si>
  <si>
    <t>100% of the participants will indicate an increase in knowledge and understanding via post-training surveys.</t>
  </si>
  <si>
    <r>
      <rPr>
        <b/>
        <sz val="12"/>
        <rFont val="Aptos Narrow"/>
        <family val="2"/>
        <scheme val="minor"/>
      </rPr>
      <t>Activity</t>
    </r>
    <r>
      <rPr>
        <sz val="12"/>
        <rFont val="Aptos Narrow"/>
        <family val="2"/>
        <scheme val="minor"/>
      </rPr>
      <t xml:space="preserve">: Host a Mental Health and Inclusion for Children Conference to promote consistent practices and inclusive learning environments. The event will include development of printed conference materials, agendas, signage, name badges, resource handouts, and facilitator support. 
</t>
    </r>
    <r>
      <rPr>
        <b/>
        <sz val="12"/>
        <rFont val="Aptos Narrow"/>
        <family val="2"/>
        <scheme val="minor"/>
      </rPr>
      <t>Alignment</t>
    </r>
    <r>
      <rPr>
        <sz val="12"/>
        <rFont val="Aptos Narrow"/>
        <family val="2"/>
        <scheme val="minor"/>
      </rPr>
      <t xml:space="preserve">: Promoting consistent practices, inclusive learning environments, and mental health well-being.
</t>
    </r>
    <r>
      <rPr>
        <b/>
        <sz val="12"/>
        <rFont val="Aptos Narrow"/>
        <family val="2"/>
        <scheme val="minor"/>
      </rPr>
      <t>Target Outreach</t>
    </r>
    <r>
      <rPr>
        <sz val="12"/>
        <rFont val="Aptos Narrow"/>
        <family val="2"/>
        <scheme val="minor"/>
      </rPr>
      <t>: 75 early learning program staff</t>
    </r>
  </si>
  <si>
    <t>At least 80% of the participants will report increased knowledge and skills applicable to improving classroom practice, as evidenced by a positive change (e.g., increased score or favorable response) on pre- and post-event surveys.</t>
  </si>
  <si>
    <r>
      <rPr>
        <b/>
        <sz val="12"/>
        <rFont val="Aptos Narrow"/>
        <family val="2"/>
        <scheme val="minor"/>
      </rPr>
      <t xml:space="preserve">Activity: </t>
    </r>
    <r>
      <rPr>
        <sz val="12"/>
        <rFont val="Aptos Narrow"/>
        <family val="2"/>
        <scheme val="minor"/>
      </rPr>
      <t xml:space="preserve">Dallas College will provide scholarships towards obtaining a Child Development Associate credential, certificates, AAS, BAS to enrollees in early education courses. In addition, ChildCareGroup will provide book scholarships for staff of Texas Rising Star programs who are working towards their CDA the online course on CLI Engage.
</t>
    </r>
    <r>
      <rPr>
        <b/>
        <sz val="12"/>
        <rFont val="Aptos Narrow"/>
        <family val="2"/>
        <scheme val="minor"/>
      </rPr>
      <t xml:space="preserve">Alignment: </t>
    </r>
    <r>
      <rPr>
        <sz val="12"/>
        <rFont val="Aptos Narrow"/>
        <family val="2"/>
        <scheme val="minor"/>
      </rPr>
      <t xml:space="preserve">To strengthen the early childhood workforce by increasing credential attainment and professional qualifications aligned with Texas Rising Star Category 2.
</t>
    </r>
    <r>
      <rPr>
        <b/>
        <sz val="12"/>
        <rFont val="Aptos Narrow"/>
        <family val="2"/>
        <scheme val="minor"/>
      </rPr>
      <t>Target Outreach: 110</t>
    </r>
    <r>
      <rPr>
        <sz val="12"/>
        <rFont val="Aptos Narrow"/>
        <family val="2"/>
        <scheme val="minor"/>
      </rPr>
      <t xml:space="preserve"> early learning program staff</t>
    </r>
  </si>
  <si>
    <t>At least 75% of enrolled staff will successfully complete their Child Development Associate (CDA) certification, as verified by official CDA completion documentation by the end of FY26.</t>
  </si>
  <si>
    <r>
      <rPr>
        <b/>
        <sz val="12"/>
        <rFont val="Aptos Narrow"/>
        <family val="2"/>
        <scheme val="minor"/>
      </rPr>
      <t>Activity</t>
    </r>
    <r>
      <rPr>
        <sz val="12"/>
        <rFont val="Aptos Narrow"/>
        <family val="2"/>
        <scheme val="minor"/>
      </rPr>
      <t xml:space="preserve">: Dallas College Apprentices, Educational First Steps Pre-Service Participants, teachers who complete educational credentials will be eligible for wage supplements and monetary awards based on various miletstone completions. 
</t>
    </r>
    <r>
      <rPr>
        <b/>
        <sz val="12"/>
        <rFont val="Aptos Narrow"/>
        <family val="2"/>
        <scheme val="minor"/>
      </rPr>
      <t>Alignment:</t>
    </r>
    <r>
      <rPr>
        <sz val="12"/>
        <rFont val="Aptos Narrow"/>
        <family val="2"/>
        <scheme val="minor"/>
      </rPr>
      <t xml:space="preserve"> To strengthen the early childhood workforce by increasing credential attainment and professional qualifications aligned with Texas Rising Star Category 2.
</t>
    </r>
    <r>
      <rPr>
        <b/>
        <sz val="12"/>
        <rFont val="Aptos Narrow"/>
        <family val="2"/>
        <scheme val="minor"/>
      </rPr>
      <t>Target Outreach: 40</t>
    </r>
    <r>
      <rPr>
        <sz val="12"/>
        <rFont val="Aptos Narrow"/>
        <family val="2"/>
        <scheme val="minor"/>
      </rPr>
      <t xml:space="preserve"> early learning program staff</t>
    </r>
  </si>
  <si>
    <t>At least 75% of enrolled program staff will receive a monetary award for completing college semesters while enrolled as an apprentice, attaining credentials, and/or completing 30, 60, and 90 days after attending Pre-Service pending documentation by the end of FY26.</t>
  </si>
  <si>
    <r>
      <rPr>
        <b/>
        <sz val="12"/>
        <rFont val="Aptos Narrow"/>
        <family val="2"/>
        <scheme val="minor"/>
      </rPr>
      <t xml:space="preserve">Activity: </t>
    </r>
    <r>
      <rPr>
        <sz val="12"/>
        <rFont val="Aptos Narrow"/>
        <family val="2"/>
        <scheme val="minor"/>
      </rPr>
      <t xml:space="preserve">Ongoing professional development opportunities will be provided by the Board to assist early learning programs in providing quality experiences for all the children who attend by expanding the knowledge of their caregivers. 
</t>
    </r>
    <r>
      <rPr>
        <b/>
        <sz val="12"/>
        <rFont val="Aptos Narrow"/>
        <family val="2"/>
        <scheme val="minor"/>
      </rPr>
      <t>Alignment</t>
    </r>
    <r>
      <rPr>
        <sz val="12"/>
        <rFont val="Aptos Narrow"/>
        <family val="2"/>
        <scheme val="minor"/>
      </rPr>
      <t xml:space="preserve">: This initiative provides early learning programs with opportunities to meet annual training requirements as well as staff qualifications aligned with Texas Rising Star Category 2. 
</t>
    </r>
    <r>
      <rPr>
        <b/>
        <sz val="12"/>
        <rFont val="Aptos Narrow"/>
        <family val="2"/>
        <scheme val="minor"/>
      </rPr>
      <t xml:space="preserve">Target Outreach: </t>
    </r>
    <r>
      <rPr>
        <sz val="12"/>
        <rFont val="Aptos Narrow"/>
        <family val="2"/>
        <scheme val="minor"/>
      </rPr>
      <t xml:space="preserve">300 early learning program staff </t>
    </r>
  </si>
  <si>
    <t>At least 75% of participants will report increased knowledge and skills related to early learning on post-training surveys, and participating programs will demonstrate maintenance or improvement in Texas Rising Star Category 2 scores within the program year.</t>
  </si>
  <si>
    <r>
      <rPr>
        <b/>
        <sz val="12"/>
        <rFont val="Aptos Narrow"/>
        <family val="2"/>
        <scheme val="minor"/>
      </rPr>
      <t>Activity:</t>
    </r>
    <r>
      <rPr>
        <sz val="12"/>
        <rFont val="Aptos Narrow"/>
        <family val="2"/>
        <scheme val="minor"/>
      </rPr>
      <t xml:space="preserve"> WFS Dallas will offer early learning teachers and directors research-based training opportunities through third-party trainers, industry conferences, and collaborations aligned with Texas Rising Star standards. This activity supports early learning staff in completing a minimum of 30 hours of Texas Rising Star–aligned professional development to strengthen educator capacity and support programs in maintaining or increasing quality across all Texas Rising Star Categories 1–4.
</t>
    </r>
    <r>
      <rPr>
        <b/>
        <sz val="12"/>
        <rFont val="Aptos Narrow"/>
        <family val="2"/>
        <scheme val="minor"/>
      </rPr>
      <t>Alignment</t>
    </r>
    <r>
      <rPr>
        <sz val="12"/>
        <rFont val="Aptos Narrow"/>
        <family val="2"/>
        <scheme val="minor"/>
      </rPr>
      <t xml:space="preserve">: Strengthening child care program quality, improving educator capacity, and increasing access to high-quality early learning environments. The need for this activity was determined by a needs assessment.
</t>
    </r>
    <r>
      <rPr>
        <b/>
        <sz val="12"/>
        <rFont val="Aptos Narrow"/>
        <family val="2"/>
        <scheme val="minor"/>
      </rPr>
      <t>Target Outreach</t>
    </r>
    <r>
      <rPr>
        <sz val="12"/>
        <rFont val="Aptos Narrow"/>
        <family val="2"/>
        <scheme val="minor"/>
      </rPr>
      <t>: 200 early learning program staff</t>
    </r>
  </si>
  <si>
    <t>75% of participants completing required sessions and demonstrating measurable skills gained as documented through post-training surveys.</t>
  </si>
  <si>
    <r>
      <rPr>
        <b/>
        <sz val="12"/>
        <rFont val="Aptos Narrow"/>
        <family val="2"/>
        <scheme val="minor"/>
      </rPr>
      <t>Activity</t>
    </r>
    <r>
      <rPr>
        <sz val="12"/>
        <rFont val="Aptos Narrow"/>
        <family val="2"/>
        <scheme val="minor"/>
      </rPr>
      <t xml:space="preserve">: Camp Fire provides an Administrator Credential that is an approved certification by Child Care Regulation that meets the education requirement to qualify as a Child Care Director. The credential is valid for three years, with renewal processed through Camp Fire prior to expiration. A one time stipend will be awarded once the credential has been received. This 50-hour training series covers key topics such as business operations, staff scheduling, recruitment, staff performance, marketing, partnerships with parents, conducting successful staff meetings, onboarding, budgeting, quality classroom management, and time management. 
</t>
    </r>
    <r>
      <rPr>
        <b/>
        <sz val="12"/>
        <rFont val="Aptos Narrow"/>
        <family val="2"/>
        <scheme val="minor"/>
      </rPr>
      <t>Alignment</t>
    </r>
    <r>
      <rPr>
        <sz val="12"/>
        <rFont val="Aptos Narrow"/>
        <family val="2"/>
        <scheme val="minor"/>
      </rPr>
      <t xml:space="preserve">: Improve employer engagement in the Workforce System
</t>
    </r>
    <r>
      <rPr>
        <b/>
        <sz val="12"/>
        <rFont val="Aptos Narrow"/>
        <family val="2"/>
        <scheme val="minor"/>
      </rPr>
      <t>Target Outreach</t>
    </r>
    <r>
      <rPr>
        <sz val="12"/>
        <rFont val="Aptos Narrow"/>
        <family val="2"/>
        <scheme val="minor"/>
      </rPr>
      <t>: 50 early learning staff</t>
    </r>
  </si>
  <si>
    <t xml:space="preserve">At least 80% of the participants will complete and attain the Directors Credential by the end of FY26. This will be verified through submission of awarded certificates or credentials for stipend eligibility. </t>
  </si>
  <si>
    <r>
      <rPr>
        <b/>
        <sz val="12"/>
        <rFont val="Aptos Narrow"/>
        <family val="2"/>
        <scheme val="minor"/>
      </rPr>
      <t>Activity</t>
    </r>
    <r>
      <rPr>
        <sz val="12"/>
        <rFont val="Aptos Narrow"/>
        <family val="2"/>
        <scheme val="minor"/>
      </rPr>
      <t xml:space="preserve">: Provide materials, equipment, and annual online subscriptions that enable early learning programs to deliver interactive, developmentally appropriate instruction and monitor child progress. The use of these resources will support daily program curriculum, provide educators with real-time instructional data, and contribute to measurable improvements in child learning outcomes. This activity directly supports all Texas Rising Star programs in maintaining or advancing their Texas Rising Star quality ratings.
</t>
    </r>
    <r>
      <rPr>
        <b/>
        <sz val="12"/>
        <rFont val="Aptos Narrow"/>
        <family val="2"/>
        <scheme val="minor"/>
      </rPr>
      <t>Alignment</t>
    </r>
    <r>
      <rPr>
        <sz val="12"/>
        <rFont val="Aptos Narrow"/>
        <family val="2"/>
        <scheme val="minor"/>
      </rPr>
      <t xml:space="preserve">: The need for this activity was determined by a needs survey.
</t>
    </r>
    <r>
      <rPr>
        <b/>
        <sz val="12"/>
        <rFont val="Aptos Narrow"/>
        <family val="2"/>
        <scheme val="minor"/>
      </rPr>
      <t>Target Outreach</t>
    </r>
    <r>
      <rPr>
        <sz val="12"/>
        <rFont val="Aptos Narrow"/>
        <family val="2"/>
        <scheme val="minor"/>
      </rPr>
      <t>: 550 students and 75 teachers in 100 early learning programs</t>
    </r>
  </si>
  <si>
    <t>At least 85% of participating early learning programs will maintain or improve Texas Rising Star quality indicators related to curriculum implementation and learning environments in Categories 2 and 4, as evidenced by Texas Rising Star assessment results and supporting program documentation.</t>
  </si>
  <si>
    <r>
      <rPr>
        <b/>
        <sz val="12"/>
        <rFont val="Aptos Narrow"/>
        <family val="2"/>
        <scheme val="minor"/>
      </rPr>
      <t>Activity</t>
    </r>
    <r>
      <rPr>
        <sz val="12"/>
        <rFont val="Aptos Narrow"/>
        <family val="2"/>
        <scheme val="minor"/>
      </rPr>
      <t xml:space="preserve">: Staff salaries and fringe benefits for 17 FTEs, including 3 Inclusion Specialists, Quality Coach, Coordinators, Texas Early Childhood Professional Development System Specialist, Managers, and support staff. This costs also includes a full time facilitator to assist with the apprenticeship enrollment process and Department of Labor documentation. Success will be measured through program retention and job satisfaction survey. This includes operational costs that aligns with the Board's goal to increase the supply of quality child care. 
</t>
    </r>
    <r>
      <rPr>
        <b/>
        <sz val="12"/>
        <rFont val="Aptos Narrow"/>
        <family val="2"/>
        <scheme val="minor"/>
      </rPr>
      <t>Alignment</t>
    </r>
    <r>
      <rPr>
        <sz val="12"/>
        <rFont val="Aptos Narrow"/>
        <family val="2"/>
        <scheme val="minor"/>
      </rPr>
      <t xml:space="preserve">: Expand resources and internal expertise to increase the supply of quality child care 
</t>
    </r>
    <r>
      <rPr>
        <b/>
        <sz val="12"/>
        <rFont val="Aptos Narrow"/>
        <family val="2"/>
        <scheme val="minor"/>
      </rPr>
      <t>Target Outreach</t>
    </r>
    <r>
      <rPr>
        <sz val="12"/>
        <rFont val="Aptos Narrow"/>
        <family val="2"/>
        <scheme val="minor"/>
      </rPr>
      <t>:  571 early learning programs</t>
    </r>
  </si>
  <si>
    <t>Achieve a 10% increase in Texas Rising Star–certified programs or demonstrate assessment readiness, with 85% of participating programs maintaining or improving their scores within Texas Rising Star Categories 2 and 4.</t>
  </si>
  <si>
    <r>
      <rPr>
        <b/>
        <sz val="12"/>
        <rFont val="Aptos Narrow"/>
        <family val="2"/>
        <scheme val="minor"/>
      </rPr>
      <t>Activity</t>
    </r>
    <r>
      <rPr>
        <sz val="12"/>
        <rFont val="Aptos Narrow"/>
        <family val="2"/>
        <scheme val="minor"/>
      </rPr>
      <t xml:space="preserve">: Staff salaries and fringe benefits including operational costs for up to 23 mentors who will support programs in  obtaining, maintaining, or increasing their star level within Texas Rising Star. 
</t>
    </r>
    <r>
      <rPr>
        <b/>
        <sz val="12"/>
        <rFont val="Aptos Narrow"/>
        <family val="2"/>
        <scheme val="minor"/>
      </rPr>
      <t>Alignment</t>
    </r>
    <r>
      <rPr>
        <sz val="12"/>
        <rFont val="Aptos Narrow"/>
        <family val="2"/>
        <scheme val="minor"/>
      </rPr>
      <t xml:space="preserve">: Expand resources and internal expertise 
</t>
    </r>
    <r>
      <rPr>
        <b/>
        <sz val="12"/>
        <rFont val="Aptos Narrow"/>
        <family val="2"/>
        <scheme val="minor"/>
      </rPr>
      <t>Target Outreach</t>
    </r>
    <r>
      <rPr>
        <sz val="12"/>
        <rFont val="Aptos Narrow"/>
        <family val="2"/>
        <scheme val="minor"/>
      </rPr>
      <t>:  571 early learning programs</t>
    </r>
  </si>
  <si>
    <t>Achieve a 10% increase in Texas Rising Star–certified programs or demonstrate assessment readiness, with 85% of participating programs maintaining or improving their Texas Rising Star star-level.</t>
  </si>
  <si>
    <r>
      <rPr>
        <b/>
        <sz val="12"/>
        <rFont val="Aptos Narrow"/>
        <family val="2"/>
        <scheme val="minor"/>
      </rPr>
      <t xml:space="preserve">Activity: </t>
    </r>
    <r>
      <rPr>
        <sz val="12"/>
        <rFont val="Aptos Narrow"/>
        <family val="2"/>
        <scheme val="minor"/>
      </rPr>
      <t xml:space="preserve">Monetary incentives will be provided to early learning programs once they achieve Texas Rising Star certification. Award amounts will be based on star level achieved. The monetary awards will also be determined by capacity ranging from 12 or less to 151 and up, as outlined in a predetermined rubric.
</t>
    </r>
    <r>
      <rPr>
        <b/>
        <sz val="12"/>
        <rFont val="Aptos Narrow"/>
        <family val="2"/>
        <scheme val="minor"/>
      </rPr>
      <t>Alignment:</t>
    </r>
    <r>
      <rPr>
        <sz val="12"/>
        <rFont val="Aptos Narrow"/>
        <family val="2"/>
        <scheme val="minor"/>
      </rPr>
      <t xml:space="preserve"> Improve employer engagement in the workforce system. The need for this activity was determined by a needs assessment.
</t>
    </r>
    <r>
      <rPr>
        <b/>
        <sz val="12"/>
        <rFont val="Aptos Narrow"/>
        <family val="2"/>
        <scheme val="minor"/>
      </rPr>
      <t>Target Outreach:</t>
    </r>
    <r>
      <rPr>
        <sz val="12"/>
        <rFont val="Aptos Narrow"/>
        <family val="2"/>
        <scheme val="minor"/>
      </rPr>
      <t xml:space="preserve">  160</t>
    </r>
    <r>
      <rPr>
        <b/>
        <sz val="12"/>
        <rFont val="Aptos Narrow"/>
        <family val="2"/>
        <scheme val="minor"/>
      </rPr>
      <t xml:space="preserve"> </t>
    </r>
    <r>
      <rPr>
        <sz val="12"/>
        <rFont val="Aptos Narrow"/>
        <family val="2"/>
        <scheme val="minor"/>
      </rPr>
      <t>early learning programs</t>
    </r>
  </si>
  <si>
    <t>85% of participating programs will achieve or advance Texas Rising Star certification and receive the corresponding monetary incentive.</t>
  </si>
  <si>
    <r>
      <rPr>
        <b/>
        <sz val="12"/>
        <rFont val="Aptos Narrow"/>
        <family val="2"/>
        <scheme val="minor"/>
      </rPr>
      <t>Activity</t>
    </r>
    <r>
      <rPr>
        <sz val="12"/>
        <rFont val="Aptos Narrow"/>
        <family val="2"/>
        <scheme val="minor"/>
      </rPr>
      <t xml:space="preserve">: Provide classroom materials to CCS programs to support them in maintaining and/or improving quality in Categories 2 and Categories 4.
</t>
    </r>
    <r>
      <rPr>
        <b/>
        <sz val="12"/>
        <rFont val="Aptos Narrow"/>
        <family val="2"/>
        <scheme val="minor"/>
      </rPr>
      <t>Alignment</t>
    </r>
    <r>
      <rPr>
        <sz val="12"/>
        <rFont val="Aptos Narrow"/>
        <family val="2"/>
        <scheme val="minor"/>
      </rPr>
      <t xml:space="preserve">: To provide support for quality classroom equipment, materials and resources.
</t>
    </r>
    <r>
      <rPr>
        <b/>
        <sz val="12"/>
        <rFont val="Aptos Narrow"/>
        <family val="2"/>
        <scheme val="minor"/>
      </rPr>
      <t>Target Outreach</t>
    </r>
    <r>
      <rPr>
        <sz val="12"/>
        <rFont val="Aptos Narrow"/>
        <family val="2"/>
        <scheme val="minor"/>
      </rPr>
      <t xml:space="preserve">: 150 early learning programs </t>
    </r>
  </si>
  <si>
    <t>90% of participating programs will maintain or improve scores in Categories 2 and 4.</t>
  </si>
  <si>
    <r>
      <rPr>
        <b/>
        <sz val="12"/>
        <rFont val="Aptos Narrow"/>
        <family val="2"/>
        <scheme val="minor"/>
      </rPr>
      <t>Activity</t>
    </r>
    <r>
      <rPr>
        <sz val="12"/>
        <rFont val="Aptos Narrow"/>
        <family val="2"/>
        <scheme val="minor"/>
      </rPr>
      <t xml:space="preserve">: Provide Operations Support Monetary Awards to certified early learning programs facing operational challenges. Awards may be used for staff incentives, wage supplements, and other operational costs to support quality care. Award amounts will be determined based on star level, program type, and licensed capacity, as specified in the application process based on a predetermined rubric. Applications will reflect the need for support and provide plans on how the award will be used to assist the program attain or maintain quality operations. 
</t>
    </r>
    <r>
      <rPr>
        <b/>
        <sz val="12"/>
        <rFont val="Aptos Narrow"/>
        <family val="2"/>
        <scheme val="minor"/>
      </rPr>
      <t>Alignment</t>
    </r>
    <r>
      <rPr>
        <sz val="12"/>
        <rFont val="Aptos Narrow"/>
        <family val="2"/>
        <scheme val="minor"/>
      </rPr>
      <t xml:space="preserve">: Support business sustainability for child care operations. Needs were identified in the FY25 community needs survey.
</t>
    </r>
    <r>
      <rPr>
        <b/>
        <sz val="12"/>
        <rFont val="Aptos Narrow"/>
        <family val="2"/>
        <scheme val="minor"/>
      </rPr>
      <t>Target Outreach</t>
    </r>
    <r>
      <rPr>
        <sz val="12"/>
        <rFont val="Aptos Narrow"/>
        <family val="2"/>
        <scheme val="minor"/>
      </rPr>
      <t>: 200 Texas Rising Star-certified programs</t>
    </r>
  </si>
  <si>
    <t>At least 85% of participating Texas Rising Star-certified programs will maintain continuous operation and sustain their current Texas Rising Star star-level, verified by active licensing, uninterrupted Texas Rising Star status, and documentation of pre-award approved operational expenses.</t>
  </si>
  <si>
    <r>
      <rPr>
        <b/>
        <sz val="12"/>
        <rFont val="Aptos Narrow"/>
        <family val="2"/>
        <scheme val="minor"/>
      </rPr>
      <t>Activity</t>
    </r>
    <r>
      <rPr>
        <sz val="12"/>
        <rFont val="Aptos Narrow"/>
        <family val="2"/>
        <scheme val="minor"/>
      </rPr>
      <t xml:space="preserve">: The Board will provide a Directors Retreat as professional development for early learning professionals. This is an opportunity for directors to network, receive business support with best practices, and share successes and challenges during their quality journeys. Experts, guest speakers, and colleagues will convene to support quality efforts in early learning education. 
</t>
    </r>
    <r>
      <rPr>
        <b/>
        <sz val="12"/>
        <rFont val="Aptos Narrow"/>
        <family val="2"/>
        <scheme val="minor"/>
      </rPr>
      <t>Alignment</t>
    </r>
    <r>
      <rPr>
        <sz val="12"/>
        <rFont val="Aptos Narrow"/>
        <family val="2"/>
        <scheme val="minor"/>
      </rPr>
      <t xml:space="preserve">: Provide professional development and networking for early learning professionals. The need for this activity was determined by a needs assessment.
</t>
    </r>
    <r>
      <rPr>
        <b/>
        <sz val="12"/>
        <rFont val="Aptos Narrow"/>
        <family val="2"/>
        <scheme val="minor"/>
      </rPr>
      <t>Target Outreach</t>
    </r>
    <r>
      <rPr>
        <sz val="12"/>
        <rFont val="Aptos Narrow"/>
        <family val="2"/>
        <scheme val="minor"/>
      </rPr>
      <t>: 50 early learning program administrators</t>
    </r>
  </si>
  <si>
    <t>85% of participants will report increased learning, measured through pre/post surveys and tracked by attendance.</t>
  </si>
  <si>
    <r>
      <rPr>
        <b/>
        <sz val="12"/>
        <rFont val="Aptos Narrow"/>
        <family val="2"/>
        <scheme val="minor"/>
      </rPr>
      <t>Activity</t>
    </r>
    <r>
      <rPr>
        <sz val="12"/>
        <rFont val="Aptos Narrow"/>
        <family val="2"/>
        <scheme val="minor"/>
      </rPr>
      <t xml:space="preserve">: The Quality Initiatives Coach, who is also the Infant Toddler Specialist, will serve as the lead support for the Board regarding Infant and Toddler technical assistance. This staff will conduct professional development for early learning programs who serve infants and toddlers and internal staff, participate in quarterly Certified Specialist meetings, and deliver coaching content through PLCs, training and one-on-one support, as applicable.
</t>
    </r>
    <r>
      <rPr>
        <b/>
        <sz val="12"/>
        <rFont val="Aptos Narrow"/>
        <family val="2"/>
        <scheme val="minor"/>
      </rPr>
      <t>Alignment</t>
    </r>
    <r>
      <rPr>
        <sz val="12"/>
        <rFont val="Aptos Narrow"/>
        <family val="2"/>
        <scheme val="minor"/>
      </rPr>
      <t xml:space="preserve">: Provide professional development and networking for early learning professionals working with infants and toddlers. The need for this activity was determined by a needs assessment.
</t>
    </r>
    <r>
      <rPr>
        <b/>
        <sz val="12"/>
        <rFont val="Aptos Narrow"/>
        <family val="2"/>
        <scheme val="minor"/>
      </rPr>
      <t>Target Outreach:</t>
    </r>
    <r>
      <rPr>
        <sz val="12"/>
        <rFont val="Aptos Narrow"/>
        <family val="2"/>
        <scheme val="minor"/>
      </rPr>
      <t xml:space="preserve"> 250 early learning program staff and 5 Texas Rising Star mentors </t>
    </r>
  </si>
  <si>
    <t xml:space="preserve">100% of participants will report increased learning and satisfaction of support received, measured through pre/post surveys and tracked by attendance.
The Infant Toddler Specialist will deliver 120 coaching hours throughout FY26. </t>
  </si>
  <si>
    <t>61</t>
  </si>
  <si>
    <t>Workforce Solutions Northeast Texas (NETX) is committed to advancing child care quality across its nine-county region in alignment with its strategic plan. NETX employs four full-time, experienced mentors who are embedded daily in early learning programs, providing hands-on guidance and assessing each program's strengths, challenges, and needs to support school readiness and quality improvement.
Collaboration is central to NETX’s approach. Early learning programs regularly share feedback and recommendations, which are incorporated into planning and decision-making. Board and contractor staff meet monthly to review priorities for each Texas Rising Star facility, while a quarterly Board Child Care Committee—comprised of child development and business experts, along with HHSC Child Care Regulation staff—reviews ongoing quality activities and expenditures to ensure alignment with TWC directives and the NETX quality plan.
NETX measures the impact of its quality initiatives through program and parent feedback, early learning program surveys, and reductions in licensing deficiencies. These data guide continuous improvement and support the maintenance or advancement of Texas Rising Star certification.
Professional development is a cornerstone of NETX’s strategy. Training sessions are offered monthly for child care staff, covering birth through after-school care, with a strong emphasis on Pre-K readiness. Trainings meet licensing requirements and support curriculum implementation. NETX also offers CDA scholarships with completion incentives and utilizes the LENA Grow system to assess teacher-child interactions and provide targeted coaching.
To further support quality and operations, NETX provides the Brightwheel classroom management system to Texas Rising Star programs, enhancing parent communication and streamlining attendance, lesson planning, and classroom management. Additionally, NETX assists programs with the purchase of outdoor equipment to support safe, developmentally appropriate outdoor learning environments.
Through these efforts, NETX strengthens early childhood education, supports workforce participation, maximizes child care options for families, and ensures children receive high-quality care that lays the foundation for future academic and workforce success.</t>
  </si>
  <si>
    <t>To determine the needs in the area, NETX and its Contractor have solicited input from the Child Care Committee, which meets quarterly; conducted surveys with early learning program staff and have listened to suggestions made from the Texas Rising Star mentor staff to promote quality in an ideal educational realm.</t>
  </si>
  <si>
    <r>
      <rPr>
        <b/>
        <sz val="12"/>
        <rFont val="Aptos Narrow"/>
        <family val="2"/>
        <scheme val="minor"/>
      </rPr>
      <t>Activity:</t>
    </r>
    <r>
      <rPr>
        <sz val="12"/>
        <rFont val="Aptos Narrow"/>
        <family val="2"/>
        <scheme val="minor"/>
      </rPr>
      <t xml:space="preserve"> Purchase items for new infant and toddler classrooms guided by Texas Rising Star mentors to meet Child Care Regulation standards and Texas Rising Star measure for indoor learning environments. The purchases will support the expansion of infant and toddler slots to address current demand of waitlists at existing centers. Funding is available on a first come first served basis, based on early learning program requests.
</t>
    </r>
    <r>
      <rPr>
        <b/>
        <sz val="12"/>
        <rFont val="Aptos Narrow"/>
        <family val="2"/>
        <scheme val="minor"/>
      </rPr>
      <t xml:space="preserve">Alignment: </t>
    </r>
    <r>
      <rPr>
        <sz val="12"/>
        <rFont val="Aptos Narrow"/>
        <family val="2"/>
        <scheme val="minor"/>
      </rPr>
      <t xml:space="preserve">Infant and Toddler Expansion, as stated by the Board's strategic plan - efforts to maximize child care options for families. The need for this activity was determined by the Child Care Committee. 
</t>
    </r>
    <r>
      <rPr>
        <b/>
        <sz val="12"/>
        <rFont val="Aptos Narrow"/>
        <family val="2"/>
        <scheme val="minor"/>
      </rPr>
      <t xml:space="preserve">Target Outreach: </t>
    </r>
    <r>
      <rPr>
        <sz val="12"/>
        <rFont val="Aptos Narrow"/>
        <family val="2"/>
        <scheme val="minor"/>
      </rPr>
      <t>up to 3 early learning programs (serving</t>
    </r>
    <r>
      <rPr>
        <b/>
        <sz val="12"/>
        <rFont val="Aptos Narrow"/>
        <family val="2"/>
        <scheme val="minor"/>
      </rPr>
      <t xml:space="preserve"> </t>
    </r>
    <r>
      <rPr>
        <sz val="12"/>
        <rFont val="Aptos Narrow"/>
        <family val="2"/>
        <scheme val="minor"/>
      </rPr>
      <t>2 classrooms to support 22 new infants and toddlers slots)</t>
    </r>
  </si>
  <si>
    <t>80% of the 22 slot goal will be open for enrollment by the end of FY26.</t>
  </si>
  <si>
    <r>
      <rPr>
        <b/>
        <sz val="12"/>
        <rFont val="Aptos Narrow"/>
        <family val="2"/>
        <scheme val="minor"/>
      </rPr>
      <t>Activity:</t>
    </r>
    <r>
      <rPr>
        <sz val="12"/>
        <rFont val="Aptos Narrow"/>
        <family val="2"/>
        <scheme val="minor"/>
      </rPr>
      <t xml:space="preserve"> The Board's Infant Toddler Specialist will provide up to 20 trainings along with learning materials and individual mentoring hours for approximately 50% of NETX's CCS programs. Having Infant Toddler Specialists available to early learning programs is required by Texas Workforce Commission, and the trainings will provide instruction including quality improvement in teacher child interactions. 
</t>
    </r>
    <r>
      <rPr>
        <b/>
        <sz val="12"/>
        <rFont val="Aptos Narrow"/>
        <family val="2"/>
        <scheme val="minor"/>
      </rPr>
      <t xml:space="preserve">Alignment: </t>
    </r>
    <r>
      <rPr>
        <sz val="12"/>
        <rFont val="Aptos Narrow"/>
        <family val="2"/>
        <scheme val="minor"/>
      </rPr>
      <t xml:space="preserve">This aligns with the Board's plan to ensure children receive high-quality care.
</t>
    </r>
    <r>
      <rPr>
        <b/>
        <sz val="12"/>
        <rFont val="Aptos Narrow"/>
        <family val="2"/>
        <scheme val="minor"/>
      </rPr>
      <t>Target Outreach:</t>
    </r>
    <r>
      <rPr>
        <sz val="12"/>
        <rFont val="Aptos Narrow"/>
        <family val="2"/>
        <scheme val="minor"/>
      </rPr>
      <t xml:space="preserve"> 50 early learning staff </t>
    </r>
  </si>
  <si>
    <t xml:space="preserve">50% increased scores in Category 2: Interactions of the participating program's Texas Rising Star assessment. 
</t>
  </si>
  <si>
    <r>
      <rPr>
        <b/>
        <sz val="12"/>
        <rFont val="Aptos Narrow"/>
        <family val="2"/>
        <scheme val="minor"/>
      </rPr>
      <t xml:space="preserve">Activity: </t>
    </r>
    <r>
      <rPr>
        <sz val="12"/>
        <rFont val="Aptos Narrow"/>
        <family val="2"/>
        <scheme val="minor"/>
      </rPr>
      <t xml:space="preserve">Provide quality educational support materials for teachers who attend Infant Toddler Specialist training to transfer their learning to the classroom. </t>
    </r>
    <r>
      <rPr>
        <b/>
        <sz val="12"/>
        <rFont val="Aptos Narrow"/>
        <family val="2"/>
        <scheme val="minor"/>
      </rPr>
      <t xml:space="preserve">
Alignment:</t>
    </r>
    <r>
      <rPr>
        <sz val="12"/>
        <rFont val="Aptos Narrow"/>
        <family val="2"/>
        <scheme val="minor"/>
      </rPr>
      <t xml:space="preserve"> This aligns with the Board's plan to ensure children receive high-quality care. The need for this activity was determined by the Child Care Committee.</t>
    </r>
    <r>
      <rPr>
        <b/>
        <sz val="12"/>
        <rFont val="Aptos Narrow"/>
        <family val="2"/>
        <scheme val="minor"/>
      </rPr>
      <t xml:space="preserve">
Target Outreach: </t>
    </r>
    <r>
      <rPr>
        <sz val="12"/>
        <rFont val="Aptos Narrow"/>
        <family val="2"/>
        <scheme val="minor"/>
      </rPr>
      <t>40 early learning classrooms in 10 early learning programs</t>
    </r>
  </si>
  <si>
    <r>
      <rPr>
        <b/>
        <sz val="12"/>
        <rFont val="Aptos Narrow"/>
        <family val="2"/>
        <scheme val="minor"/>
      </rPr>
      <t>Activity</t>
    </r>
    <r>
      <rPr>
        <sz val="12"/>
        <rFont val="Aptos Narrow"/>
        <family val="2"/>
        <scheme val="minor"/>
      </rPr>
      <t xml:space="preserve">: Annual Child Care Conference will be provided per request by early learning programs via a survey and in-person/email communication. In-person quality professional development will be offered to all early learning program staff through a conference focused on building confidence, identifying strengths, and aligning with core competencies. The conference will also support topics that support compliance with Child Care Regulation and Texas Rising Star. 
</t>
    </r>
    <r>
      <rPr>
        <b/>
        <sz val="12"/>
        <rFont val="Aptos Narrow"/>
        <family val="2"/>
        <scheme val="minor"/>
      </rPr>
      <t>Alignment</t>
    </r>
    <r>
      <rPr>
        <sz val="12"/>
        <rFont val="Aptos Narrow"/>
        <family val="2"/>
        <scheme val="minor"/>
      </rPr>
      <t xml:space="preserve">: 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150 early learning staff from 61 programs</t>
    </r>
  </si>
  <si>
    <t>90% of participating programs will meet the required annual training measure within Category 1: Staff Education and Training upon their next Texas Rising Star assessment. 
50% decrease in deficiencies cited by Child Care Regulation in FY26 as compared to FY25.</t>
  </si>
  <si>
    <r>
      <rPr>
        <b/>
        <sz val="12"/>
        <rFont val="Aptos Narrow"/>
        <family val="2"/>
        <scheme val="minor"/>
      </rPr>
      <t>Activity</t>
    </r>
    <r>
      <rPr>
        <sz val="12"/>
        <rFont val="Aptos Narrow"/>
        <family val="2"/>
        <scheme val="minor"/>
      </rPr>
      <t xml:space="preserve">: Provide CDA scholarships for educators as identified through mentor observations, assessment scores, and TECPDS reports as staff needing further education in child development. 
</t>
    </r>
    <r>
      <rPr>
        <b/>
        <sz val="12"/>
        <rFont val="Aptos Narrow"/>
        <family val="2"/>
        <scheme val="minor"/>
      </rPr>
      <t>Alignment</t>
    </r>
    <r>
      <rPr>
        <sz val="12"/>
        <rFont val="Aptos Narrow"/>
        <family val="2"/>
        <scheme val="minor"/>
      </rPr>
      <t xml:space="preserve">: 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25 early learning staff</t>
    </r>
  </si>
  <si>
    <t xml:space="preserve">20% of the participating programs will demonstrate an increase in measure P-CQT-01 scores upon their next Texas Rising Star assessment. </t>
  </si>
  <si>
    <r>
      <rPr>
        <b/>
        <sz val="12"/>
        <rFont val="Aptos Narrow"/>
        <family val="2"/>
        <scheme val="minor"/>
      </rPr>
      <t xml:space="preserve">Activity: </t>
    </r>
    <r>
      <rPr>
        <sz val="12"/>
        <rFont val="Aptos Narrow"/>
        <family val="2"/>
        <scheme val="minor"/>
      </rPr>
      <t xml:space="preserve">Early learning programs have reported the need for quality professional development. Additionally, reports from Child Care Regulation show teachers are not meeting their required annual training hours. NETX will provide monthly training for directors and staff to meet the required Child Care Regulation and Texas Rising Star in-person training hours. 
</t>
    </r>
    <r>
      <rPr>
        <b/>
        <sz val="12"/>
        <rFont val="Aptos Narrow"/>
        <family val="2"/>
        <scheme val="minor"/>
      </rPr>
      <t xml:space="preserve">Alignment: </t>
    </r>
    <r>
      <rPr>
        <sz val="12"/>
        <rFont val="Aptos Narrow"/>
        <family val="2"/>
        <scheme val="minor"/>
      </rPr>
      <t xml:space="preserve">This aligns with the Board's plan to ensure children receive high-quality care. The need for this activity was determined by the Child Care Committee.
</t>
    </r>
    <r>
      <rPr>
        <b/>
        <sz val="12"/>
        <rFont val="Aptos Narrow"/>
        <family val="2"/>
        <scheme val="minor"/>
      </rPr>
      <t xml:space="preserve">Target Outreach: </t>
    </r>
    <r>
      <rPr>
        <sz val="12"/>
        <rFont val="Aptos Narrow"/>
        <family val="2"/>
        <scheme val="minor"/>
      </rPr>
      <t>1,000 early learning program staff (duplicated)</t>
    </r>
  </si>
  <si>
    <t>50% decrease in deficiencies cited by Child Care Regulation in FY26 as compared to FY25.</t>
  </si>
  <si>
    <r>
      <rPr>
        <b/>
        <sz val="12"/>
        <rFont val="Aptos Narrow"/>
        <family val="2"/>
        <scheme val="minor"/>
      </rPr>
      <t>Activity</t>
    </r>
    <r>
      <rPr>
        <sz val="12"/>
        <rFont val="Aptos Narrow"/>
        <family val="2"/>
        <scheme val="minor"/>
      </rPr>
      <t xml:space="preserve">: Survey results indicated a need for a wide variety of training and networking that cannot always be found in the local area. NETX will provide registration fees and lodging expenses for early learning staff to attend in-person professional development training at conferences such as the Texas Licensed Child Care Association Spring Conference, Texas Rising Star Early Educator Conference, Frog Street Splash Conference, Texas Licensed Childcare Association Fall Conference, and the Texas Association for the Education of Young Children Annual Conference. These conferences also offer networking opportunities for staff. 
</t>
    </r>
    <r>
      <rPr>
        <b/>
        <sz val="12"/>
        <rFont val="Aptos Narrow"/>
        <family val="2"/>
        <scheme val="minor"/>
      </rPr>
      <t>Alignment</t>
    </r>
    <r>
      <rPr>
        <sz val="12"/>
        <rFont val="Aptos Narrow"/>
        <family val="2"/>
        <scheme val="minor"/>
      </rPr>
      <t xml:space="preserve">: 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25 early learning program staff per event (125 total)</t>
    </r>
  </si>
  <si>
    <r>
      <rPr>
        <b/>
        <sz val="12"/>
        <rFont val="Aptos Narrow"/>
        <family val="2"/>
        <scheme val="minor"/>
      </rPr>
      <t>Activity</t>
    </r>
    <r>
      <rPr>
        <sz val="12"/>
        <rFont val="Aptos Narrow"/>
        <family val="2"/>
        <scheme val="minor"/>
      </rPr>
      <t xml:space="preserve">: Survey results indicated outdated in-service training materials for pre-service trainings. NETX will purchase updated training packets that align with Child Care Regulation and Texas Rising Star requirements to support staff in completing the trainings needed to onboard as a new staff at early learning programs. Mentors will train staff how to implement the materials. 
</t>
    </r>
    <r>
      <rPr>
        <b/>
        <sz val="12"/>
        <rFont val="Aptos Narrow"/>
        <family val="2"/>
        <scheme val="minor"/>
      </rPr>
      <t>Alignment</t>
    </r>
    <r>
      <rPr>
        <sz val="12"/>
        <rFont val="Aptos Narrow"/>
        <family val="2"/>
        <scheme val="minor"/>
      </rPr>
      <t xml:space="preserve">:  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44 early learning programs</t>
    </r>
  </si>
  <si>
    <t>100% of the early learning staff who participated were successfully onboarded as new staff at the early learning program.</t>
  </si>
  <si>
    <r>
      <rPr>
        <b/>
        <sz val="12"/>
        <rFont val="Aptos Narrow"/>
        <family val="2"/>
        <scheme val="minor"/>
      </rPr>
      <t xml:space="preserve">Activity: </t>
    </r>
    <r>
      <rPr>
        <sz val="12"/>
        <rFont val="Aptos Narrow"/>
        <family val="2"/>
        <scheme val="minor"/>
      </rPr>
      <t xml:space="preserve">Early learning programs requested an in-person quality child care workshop for all program staff focused on building confidence, identifying strengths, and aligning with core competencies. The workshop supports Child Care Regulation and Texas Rising Star measures and offers networking opportunities. The workshop will be provided at Paris Junior College Sulphur Springs campus in the Fall. 
</t>
    </r>
    <r>
      <rPr>
        <b/>
        <sz val="12"/>
        <rFont val="Aptos Narrow"/>
        <family val="2"/>
        <scheme val="minor"/>
      </rPr>
      <t xml:space="preserve">Alignment: </t>
    </r>
    <r>
      <rPr>
        <sz val="12"/>
        <rFont val="Aptos Narrow"/>
        <family val="2"/>
        <scheme val="minor"/>
      </rPr>
      <t xml:space="preserve">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xml:space="preserve"> 225 early learning program staff within 75 programs</t>
    </r>
  </si>
  <si>
    <t xml:space="preserve">90% of participating programs will meet the required annual training measure within Category 1: Staff Education and Training upon their next Texas Rising Star assessment. </t>
  </si>
  <si>
    <r>
      <rPr>
        <b/>
        <sz val="12"/>
        <rFont val="Aptos Narrow"/>
        <family val="2"/>
        <scheme val="minor"/>
      </rPr>
      <t xml:space="preserve">Activity: </t>
    </r>
    <r>
      <rPr>
        <sz val="12"/>
        <rFont val="Aptos Narrow"/>
        <family val="2"/>
        <scheme val="minor"/>
      </rPr>
      <t xml:space="preserve">Early learning programs requested an in-person quality conference focused on building confidence, identifying strengths, and aligning with core competencies. The conference supports Child Care Regulation and Texas Rising Star measures and offers networking opportunities. The conference will be provided at Paris Junior College campus in the Spring. 
</t>
    </r>
    <r>
      <rPr>
        <b/>
        <sz val="12"/>
        <rFont val="Aptos Narrow"/>
        <family val="2"/>
        <scheme val="minor"/>
      </rPr>
      <t xml:space="preserve">Alignment: </t>
    </r>
    <r>
      <rPr>
        <sz val="12"/>
        <rFont val="Aptos Narrow"/>
        <family val="2"/>
        <scheme val="minor"/>
      </rPr>
      <t xml:space="preserve">This aligns with the Board's plan to ensure children receive high-quality care. The need for this activity was determined by the Child Care Committee.
</t>
    </r>
    <r>
      <rPr>
        <b/>
        <sz val="12"/>
        <rFont val="Aptos Narrow"/>
        <family val="2"/>
        <scheme val="minor"/>
      </rPr>
      <t xml:space="preserve">Target Outreach: </t>
    </r>
    <r>
      <rPr>
        <sz val="12"/>
        <rFont val="Aptos Narrow"/>
        <family val="2"/>
        <scheme val="minor"/>
      </rPr>
      <t>225 early learning program staff within 75 programs</t>
    </r>
  </si>
  <si>
    <r>
      <rPr>
        <b/>
        <sz val="12"/>
        <rFont val="Aptos Narrow"/>
        <family val="2"/>
        <scheme val="minor"/>
      </rPr>
      <t>Activity</t>
    </r>
    <r>
      <rPr>
        <sz val="12"/>
        <rFont val="Aptos Narrow"/>
        <family val="2"/>
        <scheme val="minor"/>
      </rPr>
      <t xml:space="preserve">: Mentor observations, early learning program surveys, Child Care Regulation compliance reports, and Texas Rising Star assessment scores highlight the need for improved outdoor learning environments. Texas Rising Star staff will provide training to help early learning programs design outdoor spaces that support gross motor development, social-emotional growth, and cooperative play.
</t>
    </r>
    <r>
      <rPr>
        <b/>
        <sz val="12"/>
        <rFont val="Aptos Narrow"/>
        <family val="2"/>
        <scheme val="minor"/>
      </rPr>
      <t>Alignment</t>
    </r>
    <r>
      <rPr>
        <sz val="12"/>
        <rFont val="Aptos Narrow"/>
        <family val="2"/>
        <scheme val="minor"/>
      </rPr>
      <t xml:space="preserve">: This aligns with the Board's plan to ensure children receive high-quality care.
</t>
    </r>
    <r>
      <rPr>
        <b/>
        <sz val="12"/>
        <rFont val="Aptos Narrow"/>
        <family val="2"/>
        <scheme val="minor"/>
      </rPr>
      <t>Target Outreach</t>
    </r>
    <r>
      <rPr>
        <sz val="12"/>
        <rFont val="Aptos Narrow"/>
        <family val="2"/>
        <scheme val="minor"/>
      </rPr>
      <t>: 30 early learning staff</t>
    </r>
  </si>
  <si>
    <t xml:space="preserve">20% of participating programs will demonstrate an increase in Category 4: Learning Environments in FY26 as compared to FY25.
</t>
  </si>
  <si>
    <r>
      <rPr>
        <b/>
        <sz val="12"/>
        <rFont val="Aptos Narrow"/>
        <family val="2"/>
        <scheme val="minor"/>
      </rPr>
      <t>Activity</t>
    </r>
    <r>
      <rPr>
        <sz val="12"/>
        <rFont val="Aptos Narrow"/>
        <family val="2"/>
        <scheme val="minor"/>
      </rPr>
      <t xml:space="preserve">: Mentor observations, surveys, Child Care Regulation standards, and Texas Rising Star assessment scores highlight the need for improved outdoor environments. Early learning programs who participated in the outdoor environments training will be able to purchase outdoor equipment to meet Texas Rising Star outdoor learning environment standards.
</t>
    </r>
    <r>
      <rPr>
        <b/>
        <sz val="12"/>
        <rFont val="Aptos Narrow"/>
        <family val="2"/>
        <scheme val="minor"/>
      </rPr>
      <t>Alignment</t>
    </r>
    <r>
      <rPr>
        <sz val="12"/>
        <rFont val="Aptos Narrow"/>
        <family val="2"/>
        <scheme val="minor"/>
      </rPr>
      <t xml:space="preserve">: This aligns with the Board's plan to ensure children receive high-quality care.
</t>
    </r>
    <r>
      <rPr>
        <b/>
        <sz val="12"/>
        <rFont val="Aptos Narrow"/>
        <family val="2"/>
        <scheme val="minor"/>
      </rPr>
      <t>Target Outreach</t>
    </r>
    <r>
      <rPr>
        <sz val="12"/>
        <rFont val="Aptos Narrow"/>
        <family val="2"/>
        <scheme val="minor"/>
      </rPr>
      <t>: 30 early learning programs</t>
    </r>
  </si>
  <si>
    <r>
      <rPr>
        <b/>
        <sz val="12"/>
        <rFont val="Aptos Narrow"/>
        <family val="2"/>
        <scheme val="minor"/>
      </rPr>
      <t>Activity</t>
    </r>
    <r>
      <rPr>
        <sz val="12"/>
        <rFont val="Aptos Narrow"/>
        <family val="2"/>
        <scheme val="minor"/>
      </rPr>
      <t xml:space="preserve">: Texas Rising Star Staff salaries and supports to employ 4 mentors who will provide mentoring supports to CCS programs to assist them in achieving or maintaining Texas Rising Star certification.
</t>
    </r>
    <r>
      <rPr>
        <b/>
        <sz val="12"/>
        <rFont val="Aptos Narrow"/>
        <family val="2"/>
        <scheme val="minor"/>
      </rPr>
      <t>Alignment</t>
    </r>
    <r>
      <rPr>
        <sz val="12"/>
        <rFont val="Aptos Narrow"/>
        <family val="2"/>
        <scheme val="minor"/>
      </rPr>
      <t xml:space="preserve">: This aligns with the Board's plan to ensure children receive high-quality care.
</t>
    </r>
    <r>
      <rPr>
        <b/>
        <sz val="12"/>
        <rFont val="Aptos Narrow"/>
        <family val="2"/>
        <scheme val="minor"/>
      </rPr>
      <t>Target Outreach</t>
    </r>
    <r>
      <rPr>
        <sz val="12"/>
        <rFont val="Aptos Narrow"/>
        <family val="2"/>
        <scheme val="minor"/>
      </rPr>
      <t xml:space="preserve">: </t>
    </r>
    <r>
      <rPr>
        <sz val="12"/>
        <color theme="1"/>
        <rFont val="Aptos Narrow"/>
        <family val="2"/>
        <scheme val="minor"/>
      </rPr>
      <t>61</t>
    </r>
    <r>
      <rPr>
        <sz val="12"/>
        <rFont val="Aptos Narrow"/>
        <family val="2"/>
        <scheme val="minor"/>
      </rPr>
      <t xml:space="preserve"> early learning programs</t>
    </r>
  </si>
  <si>
    <t>100% of child care and early learning programs receiving mentoring assistance to help obtain, maintain or increase certification levels which are required by Texas Workforce Commission Texas Rising Star program.</t>
  </si>
  <si>
    <r>
      <rPr>
        <b/>
        <sz val="12"/>
        <rFont val="Aptos Narrow"/>
        <family val="2"/>
        <scheme val="minor"/>
      </rPr>
      <t>Activity</t>
    </r>
    <r>
      <rPr>
        <sz val="12"/>
        <rFont val="Aptos Narrow"/>
        <family val="2"/>
        <scheme val="minor"/>
      </rPr>
      <t xml:space="preserve">: Texas Rising Star mentors will attend a retreat to gather insights for planning an early learning program retreat hosted in FY27, focused on delivering required Child Care Regulation and Texas Rising Star training hours, while fostering professional growth and networking. This training will also support mentors in obtaining their annual required training hours.
</t>
    </r>
    <r>
      <rPr>
        <b/>
        <sz val="12"/>
        <rFont val="Aptos Narrow"/>
        <family val="2"/>
        <scheme val="minor"/>
      </rPr>
      <t>Alignment</t>
    </r>
    <r>
      <rPr>
        <sz val="12"/>
        <rFont val="Aptos Narrow"/>
        <family val="2"/>
        <scheme val="minor"/>
      </rPr>
      <t xml:space="preserve">: This aligns with the Board's plan to support for the child care industry.
</t>
    </r>
    <r>
      <rPr>
        <b/>
        <sz val="12"/>
        <rFont val="Aptos Narrow"/>
        <family val="2"/>
        <scheme val="minor"/>
      </rPr>
      <t>Target Outreach</t>
    </r>
    <r>
      <rPr>
        <sz val="12"/>
        <rFont val="Aptos Narrow"/>
        <family val="2"/>
        <scheme val="minor"/>
      </rPr>
      <t>: 4 mentors</t>
    </r>
  </si>
  <si>
    <t>At the end of FY26, 100% of mentor staff will attain their annual training hours.</t>
  </si>
  <si>
    <r>
      <rPr>
        <b/>
        <sz val="12"/>
        <rFont val="Aptos Narrow"/>
        <family val="2"/>
        <scheme val="minor"/>
      </rPr>
      <t>Activity</t>
    </r>
    <r>
      <rPr>
        <sz val="12"/>
        <rFont val="Aptos Narrow"/>
        <family val="2"/>
        <scheme val="minor"/>
      </rPr>
      <t xml:space="preserve">: Texas Rising Star mentors will attend training and certification to offer leadership guidance and deliver high-quality mentoring to early learning programs, strengthening their capacity to meet Child Care Regulation and Texas Rising Star standards and elevate classroom quality.
</t>
    </r>
    <r>
      <rPr>
        <b/>
        <sz val="12"/>
        <rFont val="Aptos Narrow"/>
        <family val="2"/>
        <scheme val="minor"/>
      </rPr>
      <t>Alignment</t>
    </r>
    <r>
      <rPr>
        <sz val="12"/>
        <rFont val="Aptos Narrow"/>
        <family val="2"/>
        <scheme val="minor"/>
      </rPr>
      <t xml:space="preserve">: This aligns with the Board's plan to support for the child care industry.
</t>
    </r>
    <r>
      <rPr>
        <b/>
        <sz val="12"/>
        <rFont val="Aptos Narrow"/>
        <family val="2"/>
        <scheme val="minor"/>
      </rPr>
      <t>Target Outreach</t>
    </r>
    <r>
      <rPr>
        <sz val="12"/>
        <rFont val="Aptos Narrow"/>
        <family val="2"/>
        <scheme val="minor"/>
      </rPr>
      <t>: 4 mentors</t>
    </r>
  </si>
  <si>
    <r>
      <rPr>
        <b/>
        <sz val="12"/>
        <rFont val="Aptos Narrow"/>
        <family val="2"/>
        <scheme val="minor"/>
      </rPr>
      <t>Activity</t>
    </r>
    <r>
      <rPr>
        <sz val="12"/>
        <rFont val="Aptos Narrow"/>
        <family val="2"/>
        <scheme val="minor"/>
      </rPr>
      <t xml:space="preserve">: Survey feedback from early learning programs highlighted the need for outdoor time which can be increased with shaded outdoor areas. Shade enhances outdoor play by creating a cooler environment and protecting children from harmful UV rays, promoting safer and more comfortable outdoor experiences. 
</t>
    </r>
    <r>
      <rPr>
        <b/>
        <sz val="12"/>
        <rFont val="Aptos Narrow"/>
        <family val="2"/>
        <scheme val="minor"/>
      </rPr>
      <t>Alignment</t>
    </r>
    <r>
      <rPr>
        <sz val="12"/>
        <rFont val="Aptos Narrow"/>
        <family val="2"/>
        <scheme val="minor"/>
      </rPr>
      <t xml:space="preserve">: This aligns with the Board's plan to support for the child care industry. The need for this activity was determined by the Child Care Committee.
</t>
    </r>
    <r>
      <rPr>
        <b/>
        <sz val="12"/>
        <rFont val="Aptos Narrow"/>
        <family val="2"/>
        <scheme val="minor"/>
      </rPr>
      <t>Target Outreach</t>
    </r>
    <r>
      <rPr>
        <sz val="12"/>
        <rFont val="Aptos Narrow"/>
        <family val="2"/>
        <scheme val="minor"/>
      </rPr>
      <t>: 5 early learning programs</t>
    </r>
  </si>
  <si>
    <t>Participating programs will indicate an increase in their outdoor time by 15% as indicated by activity logs.</t>
  </si>
  <si>
    <r>
      <rPr>
        <b/>
        <sz val="12"/>
        <rFont val="Aptos Narrow"/>
        <family val="2"/>
        <scheme val="minor"/>
      </rPr>
      <t>Activity</t>
    </r>
    <r>
      <rPr>
        <sz val="12"/>
        <rFont val="Aptos Narrow"/>
        <family val="2"/>
        <scheme val="minor"/>
      </rPr>
      <t xml:space="preserve">: Purchase equipment and materials for early learning programs to meet the need of high-quality, inclusive care for children in their classrooms. These teaching items should support the early learning program in increasing Texas Rising Star Category 2: Interactions measures.
</t>
    </r>
    <r>
      <rPr>
        <b/>
        <sz val="12"/>
        <rFont val="Aptos Narrow"/>
        <family val="2"/>
        <scheme val="minor"/>
      </rPr>
      <t>Alignment</t>
    </r>
    <r>
      <rPr>
        <sz val="12"/>
        <rFont val="Aptos Narrow"/>
        <family val="2"/>
        <scheme val="minor"/>
      </rPr>
      <t xml:space="preserve">: 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61 early learning programs</t>
    </r>
  </si>
  <si>
    <t xml:space="preserve">20% increased scores in Category 2: Interactions of the participating program's Texas Rising Star assessment. 
</t>
  </si>
  <si>
    <r>
      <rPr>
        <b/>
        <sz val="12"/>
        <rFont val="Aptos Narrow"/>
        <family val="2"/>
        <scheme val="minor"/>
      </rPr>
      <t>Activity</t>
    </r>
    <r>
      <rPr>
        <sz val="12"/>
        <rFont val="Aptos Narrow"/>
        <family val="2"/>
        <scheme val="minor"/>
      </rPr>
      <t xml:space="preserve">: Mentor observations, assessments, and early learning program discussions revealed a need for greater clarity in understanding Texas Rising Star measure P-ILE-05, hands-on manipulation of real items. Early learning programs will receive targeted training to improve comprehension and implementation of approved items, enhancing classroom quality and Texas Rising Star scores. Attendees will also receive real items for immediate classroom integration. 
</t>
    </r>
    <r>
      <rPr>
        <b/>
        <sz val="12"/>
        <rFont val="Aptos Narrow"/>
        <family val="2"/>
        <scheme val="minor"/>
      </rPr>
      <t>Alignment</t>
    </r>
    <r>
      <rPr>
        <sz val="12"/>
        <rFont val="Aptos Narrow"/>
        <family val="2"/>
        <scheme val="minor"/>
      </rPr>
      <t xml:space="preserve">: This aligns with the Board's plan to ensure children receive high-quality care. The need for this activity was determined by the Child Care Committee.  
</t>
    </r>
    <r>
      <rPr>
        <b/>
        <sz val="12"/>
        <rFont val="Aptos Narrow"/>
        <family val="2"/>
        <scheme val="minor"/>
      </rPr>
      <t>Target Outreach</t>
    </r>
    <r>
      <rPr>
        <sz val="12"/>
        <rFont val="Aptos Narrow"/>
        <family val="2"/>
        <scheme val="minor"/>
      </rPr>
      <t>: 61 early learning program staff</t>
    </r>
  </si>
  <si>
    <t>Participating programs will demonstrate a 25% increase in higher scores for Category 4 measure P-ILE-05 upon their next Texas Rising Star assessment.</t>
  </si>
  <si>
    <r>
      <rPr>
        <b/>
        <sz val="12"/>
        <rFont val="Aptos Narrow"/>
        <family val="2"/>
        <scheme val="minor"/>
      </rPr>
      <t>Activity</t>
    </r>
    <r>
      <rPr>
        <sz val="12"/>
        <rFont val="Aptos Narrow"/>
        <family val="2"/>
        <scheme val="minor"/>
      </rPr>
      <t xml:space="preserve">: Early learning programs requested a quick, easy-to-implement, research-based afterschool curriculum. Providing a school-age curriculum ensures 100% of early learning programs utilize an approved curriculum.
</t>
    </r>
    <r>
      <rPr>
        <b/>
        <sz val="12"/>
        <rFont val="Aptos Narrow"/>
        <family val="2"/>
        <scheme val="minor"/>
      </rPr>
      <t>Alignment</t>
    </r>
    <r>
      <rPr>
        <sz val="12"/>
        <rFont val="Aptos Narrow"/>
        <family val="2"/>
        <scheme val="minor"/>
      </rPr>
      <t xml:space="preserve">: This aligns with the Board's plan to support school readiness and high-quality child care. This activity was discussed and approved by the Child Care Committee.
</t>
    </r>
    <r>
      <rPr>
        <b/>
        <sz val="12"/>
        <rFont val="Aptos Narrow"/>
        <family val="2"/>
        <scheme val="minor"/>
      </rPr>
      <t>Target Outreach</t>
    </r>
    <r>
      <rPr>
        <sz val="12"/>
        <rFont val="Aptos Narrow"/>
        <family val="2"/>
        <scheme val="minor"/>
      </rPr>
      <t>: 40 early learning programs</t>
    </r>
  </si>
  <si>
    <t xml:space="preserve">60% of participating programs will receive a score of 3 on the Category 3: Program Administration measure P-PM-03, curriculum. </t>
  </si>
  <si>
    <r>
      <rPr>
        <b/>
        <sz val="12"/>
        <rFont val="Aptos Narrow"/>
        <family val="2"/>
        <scheme val="minor"/>
      </rPr>
      <t>Activity</t>
    </r>
    <r>
      <rPr>
        <sz val="12"/>
        <rFont val="Aptos Narrow"/>
        <family val="2"/>
        <scheme val="minor"/>
      </rPr>
      <t xml:space="preserve">: Support early learning programs by providing and reimbursing the costs for First Aid, CPR, and AED certification to ensure compliance with Child Care Regulation standards, reduce deficiencies, and equip staff to respond effectively in emergencies.
</t>
    </r>
    <r>
      <rPr>
        <b/>
        <sz val="12"/>
        <rFont val="Aptos Narrow"/>
        <family val="2"/>
        <scheme val="minor"/>
      </rPr>
      <t>Alignment</t>
    </r>
    <r>
      <rPr>
        <sz val="12"/>
        <rFont val="Aptos Narrow"/>
        <family val="2"/>
        <scheme val="minor"/>
      </rPr>
      <t xml:space="preserve">: This aligns with the Board's plan to support for the child care industry.
</t>
    </r>
    <r>
      <rPr>
        <b/>
        <sz val="12"/>
        <rFont val="Aptos Narrow"/>
        <family val="2"/>
        <scheme val="minor"/>
      </rPr>
      <t>Target Outreach</t>
    </r>
    <r>
      <rPr>
        <sz val="12"/>
        <rFont val="Aptos Narrow"/>
        <family val="2"/>
        <scheme val="minor"/>
      </rPr>
      <t xml:space="preserve">: 500 early learning programs staff </t>
    </r>
  </si>
  <si>
    <t>25% decrease in deficiencies cited by Child Care Regulation in FY26 as compared to FY25.</t>
  </si>
  <si>
    <r>
      <rPr>
        <b/>
        <sz val="12"/>
        <rFont val="Aptos Narrow"/>
        <family val="2"/>
        <scheme val="minor"/>
      </rPr>
      <t>Activity</t>
    </r>
    <r>
      <rPr>
        <sz val="12"/>
        <rFont val="Aptos Narrow"/>
        <family val="2"/>
        <scheme val="minor"/>
      </rPr>
      <t xml:space="preserve">: Survey responses from early learning programs identified a need for walkie talkies to improve daily communication and supervision among staff, both indoors and outdoors. Walkie talkies offer a reliable and safe way to request assistance, respond to emergencies, and enhance overall safety and coordination within early learning programs.
</t>
    </r>
    <r>
      <rPr>
        <b/>
        <sz val="12"/>
        <rFont val="Aptos Narrow"/>
        <family val="2"/>
        <scheme val="minor"/>
      </rPr>
      <t>Alignment</t>
    </r>
    <r>
      <rPr>
        <sz val="12"/>
        <rFont val="Aptos Narrow"/>
        <family val="2"/>
        <scheme val="minor"/>
      </rPr>
      <t xml:space="preserve">: This aligns with the Board's plan to support for the child care industry.
</t>
    </r>
    <r>
      <rPr>
        <b/>
        <sz val="12"/>
        <rFont val="Aptos Narrow"/>
        <family val="2"/>
        <scheme val="minor"/>
      </rPr>
      <t>Target Outreach</t>
    </r>
    <r>
      <rPr>
        <sz val="12"/>
        <rFont val="Aptos Narrow"/>
        <family val="2"/>
        <scheme val="minor"/>
      </rPr>
      <t>: 20 early learning programs</t>
    </r>
  </si>
  <si>
    <t>30% decrease in deficiencies cited by Child Care Regulation in FY26 as compared to FY25.</t>
  </si>
  <si>
    <r>
      <rPr>
        <b/>
        <sz val="12"/>
        <rFont val="Aptos Narrow"/>
        <family val="2"/>
        <scheme val="minor"/>
      </rPr>
      <t>Activity</t>
    </r>
    <r>
      <rPr>
        <sz val="12"/>
        <rFont val="Aptos Narrow"/>
        <family val="2"/>
        <scheme val="minor"/>
      </rPr>
      <t xml:space="preserve">: To improve teacher–child communication and meet Texas Rising Star language facilitation measures, NETX will implement LENA Grow in CCS early learning programs. LENA Grow tracks conversational turns to support measurable growth in teacher–child interactions, especially for educators needing support. LENA Grow targets to increase scores in Texas Rising Star Category 2: Interactions through mentoring and data-driven feedback.
</t>
    </r>
    <r>
      <rPr>
        <b/>
        <sz val="12"/>
        <rFont val="Aptos Narrow"/>
        <family val="2"/>
        <scheme val="minor"/>
      </rPr>
      <t>Alignment</t>
    </r>
    <r>
      <rPr>
        <sz val="12"/>
        <rFont val="Aptos Narrow"/>
        <family val="2"/>
        <scheme val="minor"/>
      </rPr>
      <t xml:space="preserve">: This aligns with the Board's plan to support school readiness and high-quality child care. This activity was discussed and approved by the Child Care Committee.
</t>
    </r>
    <r>
      <rPr>
        <b/>
        <sz val="12"/>
        <rFont val="Aptos Narrow"/>
        <family val="2"/>
        <scheme val="minor"/>
      </rPr>
      <t>Target Outreach</t>
    </r>
    <r>
      <rPr>
        <sz val="12"/>
        <rFont val="Aptos Narrow"/>
        <family val="2"/>
        <scheme val="minor"/>
      </rPr>
      <t>: 4 early learning programs (up to 15 classrooms)</t>
    </r>
  </si>
  <si>
    <t>There will be demonstrated growth in teacher child interactions by 75% as seen in LENA Grow reports.</t>
  </si>
  <si>
    <r>
      <rPr>
        <b/>
        <sz val="12"/>
        <rFont val="Aptos Narrow"/>
        <family val="2"/>
        <scheme val="minor"/>
      </rPr>
      <t>Activity</t>
    </r>
    <r>
      <rPr>
        <sz val="12"/>
        <rFont val="Aptos Narrow"/>
        <family val="2"/>
        <scheme val="minor"/>
      </rPr>
      <t xml:space="preserve">: Brightwheel can be used to strengthen parent–teacher communication, track attendance for TX3C, support payment monitoring, provide immunization record management to prevent Child Care Regulation deficiencies, and provide other back office tracking information.
</t>
    </r>
    <r>
      <rPr>
        <b/>
        <sz val="12"/>
        <rFont val="Aptos Narrow"/>
        <family val="2"/>
        <scheme val="minor"/>
      </rPr>
      <t>Alignment</t>
    </r>
    <r>
      <rPr>
        <sz val="12"/>
        <rFont val="Aptos Narrow"/>
        <family val="2"/>
        <scheme val="minor"/>
      </rPr>
      <t xml:space="preserve">: This aligns with the Board's plan to support for the child care industry.
</t>
    </r>
    <r>
      <rPr>
        <b/>
        <sz val="12"/>
        <rFont val="Aptos Narrow"/>
        <family val="2"/>
        <scheme val="minor"/>
      </rPr>
      <t>Target Outreach</t>
    </r>
    <r>
      <rPr>
        <sz val="12"/>
        <rFont val="Aptos Narrow"/>
        <family val="2"/>
        <scheme val="minor"/>
      </rPr>
      <t>: 55 early learning programs</t>
    </r>
  </si>
  <si>
    <t>90% of participating programs will demonstrate accurately tracked attendance. 
15% decrease in deficiencies cited by Child Care Regulation in FY26 as compared to FY25.</t>
  </si>
  <si>
    <r>
      <rPr>
        <b/>
        <sz val="12"/>
        <rFont val="Aptos Narrow"/>
        <family val="2"/>
        <scheme val="minor"/>
      </rPr>
      <t>Activity</t>
    </r>
    <r>
      <rPr>
        <sz val="12"/>
        <rFont val="Aptos Narrow"/>
        <family val="2"/>
        <scheme val="minor"/>
      </rPr>
      <t xml:space="preserve">: Offer teacher incentives based on a sliding scale tied to years of service, Texas Early Childhood Professional Development System data, and education to promote staff retention. Eligibility requires at least 6 months of employment, a complete and up-to-date workforce registry profile, a high percentage of completed annual training, and verified education credentials.
</t>
    </r>
    <r>
      <rPr>
        <b/>
        <sz val="12"/>
        <rFont val="Aptos Narrow"/>
        <family val="2"/>
        <scheme val="minor"/>
      </rPr>
      <t>Alignment</t>
    </r>
    <r>
      <rPr>
        <sz val="12"/>
        <rFont val="Aptos Narrow"/>
        <family val="2"/>
        <scheme val="minor"/>
      </rPr>
      <t xml:space="preserve">: This aligns with the Board's plan to support for the child care industry. The need for this activity was determined by the Child Care Committee. 
</t>
    </r>
    <r>
      <rPr>
        <b/>
        <sz val="12"/>
        <rFont val="Aptos Narrow"/>
        <family val="2"/>
        <scheme val="minor"/>
      </rPr>
      <t>Target Outreach</t>
    </r>
    <r>
      <rPr>
        <sz val="12"/>
        <rFont val="Aptos Narrow"/>
        <family val="2"/>
        <scheme val="minor"/>
      </rPr>
      <t>: 550 early learning program staff</t>
    </r>
  </si>
  <si>
    <t>65% staff remaining employed 6 months after receiving the incentive.</t>
  </si>
  <si>
    <r>
      <rPr>
        <b/>
        <sz val="12"/>
        <rFont val="Aptos Narrow"/>
        <family val="2"/>
        <scheme val="minor"/>
      </rPr>
      <t>Activity</t>
    </r>
    <r>
      <rPr>
        <sz val="12"/>
        <rFont val="Aptos Narrow"/>
        <family val="2"/>
        <scheme val="minor"/>
      </rPr>
      <t xml:space="preserve">: NETX will provide a Teacher of the Year award. Awarded teachers will receive a $350 stipend for first place, $250 for second place, and $200 for third place. Early learning program owners or directors will nominate top staff, providing information on the nominated teacher's attendance, TECPDS Career Report, years of experience, and CLI Engage account for mentors to verify accuracy. 
</t>
    </r>
    <r>
      <rPr>
        <b/>
        <sz val="12"/>
        <rFont val="Aptos Narrow"/>
        <family val="2"/>
        <scheme val="minor"/>
      </rPr>
      <t>Alignment</t>
    </r>
    <r>
      <rPr>
        <sz val="12"/>
        <rFont val="Aptos Narrow"/>
        <family val="2"/>
        <scheme val="minor"/>
      </rPr>
      <t xml:space="preserve">: This aligns with the Board's plan to support for the child care industry. The need for this activity was determined by the Child Care Committee. 
</t>
    </r>
    <r>
      <rPr>
        <b/>
        <sz val="12"/>
        <rFont val="Aptos Narrow"/>
        <family val="2"/>
        <scheme val="minor"/>
      </rPr>
      <t>Target Outreach</t>
    </r>
    <r>
      <rPr>
        <sz val="12"/>
        <rFont val="Aptos Narrow"/>
        <family val="2"/>
        <scheme val="minor"/>
      </rPr>
      <t>: 12 early learning program staff</t>
    </r>
  </si>
  <si>
    <t>100% staff remaining employed 6 months after receiving the award.</t>
  </si>
  <si>
    <r>
      <rPr>
        <b/>
        <sz val="12"/>
        <rFont val="Aptos Narrow"/>
        <family val="2"/>
        <scheme val="minor"/>
      </rPr>
      <t>Activity:</t>
    </r>
    <r>
      <rPr>
        <sz val="12"/>
        <rFont val="Aptos Narrow"/>
        <family val="2"/>
        <scheme val="minor"/>
      </rPr>
      <t xml:space="preserve"> NETX collaborates with its Local Match partner to support quality improvement for the ISD's early learning programs. NETX will reimburse the Local Match partner with $45,000 upon their certification of $374,947 in quality local match expenses for purchases made during the year for classroom materials, curriculum, playground items and equipment. 
</t>
    </r>
    <r>
      <rPr>
        <b/>
        <sz val="12"/>
        <rFont val="Aptos Narrow"/>
        <family val="2"/>
        <scheme val="minor"/>
      </rPr>
      <t xml:space="preserve">Alignment: </t>
    </r>
    <r>
      <rPr>
        <sz val="12"/>
        <rFont val="Aptos Narrow"/>
        <family val="2"/>
        <scheme val="minor"/>
      </rPr>
      <t xml:space="preserve">This aligns with the Board's plan to support school readiness and high-quality child care. The need for this activity was determined by the Child Care Committee
</t>
    </r>
    <r>
      <rPr>
        <b/>
        <sz val="12"/>
        <rFont val="Aptos Narrow"/>
        <family val="2"/>
        <scheme val="minor"/>
      </rPr>
      <t>Target Outreach:</t>
    </r>
    <r>
      <rPr>
        <sz val="12"/>
        <rFont val="Aptos Narrow"/>
        <family val="2"/>
        <scheme val="minor"/>
      </rPr>
      <t xml:space="preserve"> 12 early learning programs (5 ISD centers and 7 after school programs)</t>
    </r>
  </si>
  <si>
    <t xml:space="preserve">100% of the participating programs will remain or achieve Texas Rising Star certification.
</t>
  </si>
  <si>
    <r>
      <rPr>
        <b/>
        <sz val="12"/>
        <rFont val="Aptos Narrow"/>
        <family val="2"/>
        <scheme val="minor"/>
      </rPr>
      <t>Activity</t>
    </r>
    <r>
      <rPr>
        <sz val="12"/>
        <rFont val="Aptos Narrow"/>
        <family val="2"/>
        <scheme val="minor"/>
      </rPr>
      <t xml:space="preserve">: LENA Grow training will be provided to the teachers participating in the initiative. 
</t>
    </r>
    <r>
      <rPr>
        <b/>
        <sz val="12"/>
        <rFont val="Aptos Narrow"/>
        <family val="2"/>
        <scheme val="minor"/>
      </rPr>
      <t>Alignment</t>
    </r>
    <r>
      <rPr>
        <sz val="12"/>
        <rFont val="Aptos Narrow"/>
        <family val="2"/>
        <scheme val="minor"/>
      </rPr>
      <t xml:space="preserve">: This aligns with the Board's plan to support school readiness and high-quality child care. This activity was discussed and approved by the Child Care Committee.
</t>
    </r>
    <r>
      <rPr>
        <b/>
        <sz val="12"/>
        <rFont val="Aptos Narrow"/>
        <family val="2"/>
        <scheme val="minor"/>
      </rPr>
      <t>Target Outreach</t>
    </r>
    <r>
      <rPr>
        <sz val="12"/>
        <rFont val="Aptos Narrow"/>
        <family val="2"/>
        <scheme val="minor"/>
      </rPr>
      <t xml:space="preserve">: </t>
    </r>
    <r>
      <rPr>
        <sz val="12"/>
        <color theme="1"/>
        <rFont val="Aptos Narrow"/>
        <family val="2"/>
        <scheme val="minor"/>
      </rPr>
      <t xml:space="preserve">15 staff from 4 </t>
    </r>
    <r>
      <rPr>
        <sz val="12"/>
        <rFont val="Aptos Narrow"/>
        <family val="2"/>
        <scheme val="minor"/>
      </rPr>
      <t>early learning programs
Funding for this line is $0 as the funding is tied to the purchase of the LENA grow tool</t>
    </r>
  </si>
  <si>
    <r>
      <rPr>
        <b/>
        <sz val="12"/>
        <rFont val="Aptos Narrow"/>
        <family val="2"/>
        <scheme val="minor"/>
      </rPr>
      <t>Activity</t>
    </r>
    <r>
      <rPr>
        <sz val="12"/>
        <rFont val="Aptos Narrow"/>
        <family val="2"/>
        <scheme val="minor"/>
      </rPr>
      <t xml:space="preserve">: Training will be provided to the teachers receiving the Board-purchased afterschool curriculum. 
</t>
    </r>
    <r>
      <rPr>
        <b/>
        <sz val="12"/>
        <rFont val="Aptos Narrow"/>
        <family val="2"/>
        <scheme val="minor"/>
      </rPr>
      <t>Alignment</t>
    </r>
    <r>
      <rPr>
        <sz val="12"/>
        <rFont val="Aptos Narrow"/>
        <family val="2"/>
        <scheme val="minor"/>
      </rPr>
      <t xml:space="preserve">: This aligns with the Board's plan to support school readiness and high-quality child care. This activity was discussed and approved by the Child Care Committee.
</t>
    </r>
    <r>
      <rPr>
        <b/>
        <sz val="12"/>
        <rFont val="Aptos Narrow"/>
        <family val="2"/>
        <scheme val="minor"/>
      </rPr>
      <t>Target Outreach:</t>
    </r>
    <r>
      <rPr>
        <sz val="12"/>
        <rFont val="Aptos Narrow"/>
        <family val="2"/>
        <scheme val="minor"/>
      </rPr>
      <t xml:space="preserve"> 40 early learning program staff
$0 funding on this line due to trainings conducted by Board staff.</t>
    </r>
  </si>
  <si>
    <r>
      <rPr>
        <b/>
        <sz val="12"/>
        <rFont val="Aptos Narrow"/>
        <family val="2"/>
        <scheme val="minor"/>
      </rPr>
      <t>Activity</t>
    </r>
    <r>
      <rPr>
        <sz val="12"/>
        <rFont val="Aptos Narrow"/>
        <family val="2"/>
        <scheme val="minor"/>
      </rPr>
      <t>: NETX will employ one TECPDS Specialist (</t>
    </r>
    <r>
      <rPr>
        <b/>
        <sz val="12"/>
        <rFont val="Aptos Narrow"/>
        <family val="2"/>
        <scheme val="minor"/>
      </rPr>
      <t>20</t>
    </r>
    <r>
      <rPr>
        <sz val="12"/>
        <rFont val="Aptos Narrow"/>
        <family val="2"/>
        <scheme val="minor"/>
      </rPr>
      <t>% FTE) and one Infant Toddler Specialist (</t>
    </r>
    <r>
      <rPr>
        <b/>
        <sz val="12"/>
        <rFont val="Aptos Narrow"/>
        <family val="2"/>
        <scheme val="minor"/>
      </rPr>
      <t>30</t>
    </r>
    <r>
      <rPr>
        <sz val="12"/>
        <rFont val="Aptos Narrow"/>
        <family val="2"/>
        <scheme val="minor"/>
      </rPr>
      <t xml:space="preserve">% FTE) to support early learning programs. The TECPDS Specialist will support early learning programs and mentors in utilizing the TECPDS workforce registry, validating records and providing technical assistance when needed. The Infant Toddler Specialist will support early learning programs who serve infant and toddlers with technical assistance. These staff are also Texas Rising Star mentors, thus a partial FTE is paid through CCQ-mentor funds.
</t>
    </r>
    <r>
      <rPr>
        <b/>
        <sz val="12"/>
        <rFont val="Aptos Narrow"/>
        <family val="2"/>
        <scheme val="minor"/>
      </rPr>
      <t>Alignment</t>
    </r>
    <r>
      <rPr>
        <sz val="12"/>
        <rFont val="Aptos Narrow"/>
        <family val="2"/>
        <scheme val="minor"/>
      </rPr>
      <t xml:space="preserve">: This aligns with the Board's plan to support high-quality child care.
</t>
    </r>
    <r>
      <rPr>
        <b/>
        <sz val="12"/>
        <rFont val="Aptos Narrow"/>
        <family val="2"/>
        <scheme val="minor"/>
      </rPr>
      <t>Target Outreach</t>
    </r>
    <r>
      <rPr>
        <sz val="12"/>
        <rFont val="Aptos Narrow"/>
        <family val="2"/>
        <scheme val="minor"/>
      </rPr>
      <t>: 61 early learning programs</t>
    </r>
  </si>
  <si>
    <r>
      <t xml:space="preserve">The TECPDS Specialist will validate registry records monthly and support </t>
    </r>
    <r>
      <rPr>
        <b/>
        <sz val="12"/>
        <rFont val="Aptos Narrow"/>
        <family val="2"/>
        <scheme val="minor"/>
      </rPr>
      <t>100</t>
    </r>
    <r>
      <rPr>
        <sz val="12"/>
        <rFont val="Aptos Narrow"/>
        <family val="2"/>
        <scheme val="minor"/>
      </rPr>
      <t xml:space="preserve">% of NETX's CCS programs.
The Infant Toddler Specialist will support </t>
    </r>
    <r>
      <rPr>
        <b/>
        <sz val="12"/>
        <rFont val="Aptos Narrow"/>
        <family val="2"/>
        <scheme val="minor"/>
      </rPr>
      <t>100</t>
    </r>
    <r>
      <rPr>
        <sz val="12"/>
        <rFont val="Aptos Narrow"/>
        <family val="2"/>
        <scheme val="minor"/>
      </rPr>
      <t>% of NETX' CCS programs.</t>
    </r>
  </si>
  <si>
    <t>220</t>
  </si>
  <si>
    <t>East Texas Board based the annual expenditure plan to support and align with the Board's Strategic Plan goal:  "Provide working families with safe, quality care for their children so they may continue to work." 
The Board's plan includes providing classroom equipment and materials, higher education supports for early learning staff, staff retention, addressing infant and toddler classroom needs, enrollment expansion, playground improvements, and assisting with health and safety needs.  All 181 certified Texas Rising Star programs will  receive mentoring, materials, training and equipment to improve or maintain the quality of their programs. The remainder of the 220 Child Care Services (CCS) programs will receive mentoring and materials to provide support to become Texas Rising Star certified. 
Success of the plan will be measured through staff education scores on program assessments, reflecting the impact of education incentives. Additionally, staff retention will be supported and tracked through longevity stipends, and expansion of child care slots for eligible children will serve as an indicator of program growth and responsiveness to identified needs. Quality care will be measured through the number of Entry Level-designated programs attaining a minimum of a Two-Star certification, and certified programs attaining or maintaining a Three- or Four-Star certification.</t>
  </si>
  <si>
    <t>The Board conducted surveys to identify directors’ priorities, including needs related to classrooms, staff education and retention, infant and toddler classrooms, enrollment expansion, playground improvements, and health and safety. Program-specific needs assessments conducted by mentors will continue to guide purchases of equipment and materials.</t>
  </si>
  <si>
    <r>
      <rPr>
        <b/>
        <sz val="12"/>
        <rFont val="Aptos Narrow"/>
        <family val="2"/>
        <scheme val="minor"/>
      </rPr>
      <t>Activity</t>
    </r>
    <r>
      <rPr>
        <sz val="12"/>
        <rFont val="Aptos Narrow"/>
        <family val="2"/>
        <scheme val="minor"/>
      </rPr>
      <t xml:space="preserve">: The Board plans to purchase air purification systems, playground turf, and/or replace equipment that may be posing health or safety issues for early learning programs. These items will benefit the health of children while providing programs and parents with the satisfaction the children are in healthy and safe environments. Air purification systems provide aid in preventing illnesses within a program, and will be purchased as needed. Providing turf for outdoor spaces assists in reducing allergens children may be reactive to, it lowers the risk of toxic or poisonous plants growing around the children, and may help reduce the presence of biting insects. Purchasing safe outdoor equipment is needed to meet health standards for centers. This equipment will help programs stay in compliance with Subchapter R, Health Practices and Subchapter T, Physical Facilities in the Child Care Regulation (CCR) Minimum Standards.  Mentors will provide information on purchasing these items during the program's initial mentor visit, documenting it in mentor visit notes.      
</t>
    </r>
    <r>
      <rPr>
        <b/>
        <sz val="12"/>
        <rFont val="Aptos Narrow"/>
        <family val="2"/>
        <scheme val="minor"/>
      </rPr>
      <t>Alignment</t>
    </r>
    <r>
      <rPr>
        <sz val="12"/>
        <rFont val="Aptos Narrow"/>
        <family val="2"/>
        <scheme val="minor"/>
      </rPr>
      <t xml:space="preserve">: Aligns with providing healthy, safe environments for children of working families.
</t>
    </r>
    <r>
      <rPr>
        <b/>
        <sz val="12"/>
        <rFont val="Aptos Narrow"/>
        <family val="2"/>
        <scheme val="minor"/>
      </rPr>
      <t>Target Outreach</t>
    </r>
    <r>
      <rPr>
        <sz val="12"/>
        <rFont val="Aptos Narrow"/>
        <family val="2"/>
        <scheme val="minor"/>
      </rPr>
      <t xml:space="preserve">: approx. 10 child care programs </t>
    </r>
  </si>
  <si>
    <t>At least 50% fewer CCR deficiencies cited in health and safety standards compared to previous fiscal year.</t>
  </si>
  <si>
    <r>
      <rPr>
        <b/>
        <sz val="12"/>
        <rFont val="Aptos Narrow"/>
        <family val="2"/>
        <scheme val="minor"/>
      </rPr>
      <t>Activity</t>
    </r>
    <r>
      <rPr>
        <sz val="12"/>
        <rFont val="Aptos Narrow"/>
        <family val="2"/>
        <scheme val="minor"/>
      </rPr>
      <t xml:space="preserve">:  When reviewing CCR reports, mentors determined child care program staff lack current CPR and First Aid training causing the child care program to be placed on probation. To counteract this trend, a Texas Rising Star team member will be certified as a CPR/First Aid instructor and provide training to child care program staff. A CPR/First Aid instructor kit will be purchased along with the cost for instructor training has been included in total funding for initiative.  
</t>
    </r>
    <r>
      <rPr>
        <b/>
        <sz val="12"/>
        <rFont val="Aptos Narrow"/>
        <family val="2"/>
        <scheme val="minor"/>
      </rPr>
      <t>Alignment</t>
    </r>
    <r>
      <rPr>
        <sz val="12"/>
        <rFont val="Aptos Narrow"/>
        <family val="2"/>
        <scheme val="minor"/>
      </rPr>
      <t xml:space="preserve">: Aligns with providing safe environments for children of working families.
</t>
    </r>
    <r>
      <rPr>
        <b/>
        <sz val="12"/>
        <rFont val="Aptos Narrow"/>
        <family val="2"/>
        <scheme val="minor"/>
      </rPr>
      <t>Target Outreach</t>
    </r>
    <r>
      <rPr>
        <sz val="12"/>
        <rFont val="Aptos Narrow"/>
        <family val="2"/>
        <scheme val="minor"/>
      </rPr>
      <t xml:space="preserve">: 2000 child care program staff from 220 programs </t>
    </r>
  </si>
  <si>
    <t xml:space="preserve">100% of the 220 child care programs will meet the CPR/First Aid Training requirement for Child Care Regulation.     </t>
  </si>
  <si>
    <r>
      <rPr>
        <b/>
        <sz val="12"/>
        <rFont val="Aptos Narrow"/>
        <family val="2"/>
        <scheme val="minor"/>
      </rPr>
      <t>Activity</t>
    </r>
    <r>
      <rPr>
        <sz val="12"/>
        <rFont val="Aptos Narrow"/>
        <family val="2"/>
        <scheme val="minor"/>
      </rPr>
      <t xml:space="preserve">: The Board will purchase security systems for early learning programs for the safety of children, and provide programs and parents with the satisfaction that their children are being protected. Purchasing safety equipment for centers will help them stay in compliance with Subchapter R, Health Practices and Subchapter T, Physical Facilities in the CCR Minimum Standards. Mentors will provide information on purchasing these items during the program's initial mentor visit, documenting it in mentor visit notes. 
</t>
    </r>
    <r>
      <rPr>
        <b/>
        <sz val="12"/>
        <rFont val="Aptos Narrow"/>
        <family val="2"/>
        <scheme val="minor"/>
      </rPr>
      <t>Alignment</t>
    </r>
    <r>
      <rPr>
        <sz val="12"/>
        <rFont val="Aptos Narrow"/>
        <family val="2"/>
        <scheme val="minor"/>
      </rPr>
      <t xml:space="preserve">: Aligns with providing safe environments for children of working families.
</t>
    </r>
    <r>
      <rPr>
        <b/>
        <sz val="12"/>
        <rFont val="Aptos Narrow"/>
        <family val="2"/>
        <scheme val="minor"/>
      </rPr>
      <t xml:space="preserve">Target Outreach: </t>
    </r>
    <r>
      <rPr>
        <sz val="12"/>
        <rFont val="Aptos Narrow"/>
        <family val="2"/>
        <scheme val="minor"/>
      </rPr>
      <t xml:space="preserve"> approx. 10 child care programs</t>
    </r>
  </si>
  <si>
    <r>
      <rPr>
        <b/>
        <sz val="12"/>
        <rFont val="Aptos Narrow"/>
        <family val="2"/>
        <scheme val="minor"/>
      </rPr>
      <t>Activity</t>
    </r>
    <r>
      <rPr>
        <sz val="12"/>
        <rFont val="Aptos Narrow"/>
        <family val="2"/>
        <scheme val="minor"/>
      </rPr>
      <t xml:space="preserve">: The Board will purchase materials and equipment to improve and maintain the quality of learning environments and experiences within Infant and Toddler classrooms. Classroom needs assessments based on Category 4 measures will be conducted by the mentor and director prior to grant request submission. Per Board survey results, Infant and Toddler indoor equipment and materials are needed by child care programs in the area.  
</t>
    </r>
    <r>
      <rPr>
        <b/>
        <sz val="12"/>
        <rFont val="Aptos Narrow"/>
        <family val="2"/>
        <scheme val="minor"/>
      </rPr>
      <t>Alignment</t>
    </r>
    <r>
      <rPr>
        <sz val="12"/>
        <rFont val="Aptos Narrow"/>
        <family val="2"/>
        <scheme val="minor"/>
      </rPr>
      <t xml:space="preserve">: Provide quality care through developmentally appropriate activities. 
</t>
    </r>
    <r>
      <rPr>
        <b/>
        <sz val="12"/>
        <rFont val="Aptos Narrow"/>
        <family val="2"/>
        <scheme val="minor"/>
      </rPr>
      <t>Target Outreach</t>
    </r>
    <r>
      <rPr>
        <sz val="12"/>
        <rFont val="Aptos Narrow"/>
        <family val="2"/>
        <scheme val="minor"/>
      </rPr>
      <t>: 150 early learning programs</t>
    </r>
  </si>
  <si>
    <t>There will be an increase in Category 4: Indoor measure scores in for assessments completed in FY26.</t>
  </si>
  <si>
    <r>
      <rPr>
        <b/>
        <sz val="12"/>
        <rFont val="Aptos Narrow"/>
        <family val="2"/>
        <scheme val="minor"/>
      </rPr>
      <t>Activity</t>
    </r>
    <r>
      <rPr>
        <sz val="12"/>
        <rFont val="Aptos Narrow"/>
        <family val="2"/>
        <scheme val="minor"/>
      </rPr>
      <t xml:space="preserve">: The Board will purchase materials and equipment to improve and maintain the quality of learning environments and experiences within Infant and Toddler outdoor areas. Outdoor needs assessments based on Category 4 measures will be conducted by the mentor and director prior to grant request submission. Per Board survey results, Infant and Toddler outdoor equipment and materials are needed by child care programs in the area.  This activity is funding by both CCQ and CQF.                  
</t>
    </r>
    <r>
      <rPr>
        <b/>
        <sz val="12"/>
        <rFont val="Aptos Narrow"/>
        <family val="2"/>
        <scheme val="minor"/>
      </rPr>
      <t>Alignment</t>
    </r>
    <r>
      <rPr>
        <sz val="12"/>
        <rFont val="Aptos Narrow"/>
        <family val="2"/>
        <scheme val="minor"/>
      </rPr>
      <t xml:space="preserve">: Provide quality care through developmentally appropriate activities. 
</t>
    </r>
    <r>
      <rPr>
        <b/>
        <sz val="12"/>
        <rFont val="Aptos Narrow"/>
        <family val="2"/>
        <scheme val="minor"/>
      </rPr>
      <t>Target Outreach</t>
    </r>
    <r>
      <rPr>
        <sz val="12"/>
        <rFont val="Aptos Narrow"/>
        <family val="2"/>
        <scheme val="minor"/>
      </rPr>
      <t>: 150 early learning programs</t>
    </r>
  </si>
  <si>
    <t>There will be an increase in Category 4: Outdoor measure scores in for assessments completed in FY26.</t>
  </si>
  <si>
    <r>
      <rPr>
        <b/>
        <sz val="12"/>
        <rFont val="Aptos Narrow"/>
        <family val="2"/>
        <scheme val="minor"/>
      </rPr>
      <t>Activity</t>
    </r>
    <r>
      <rPr>
        <sz val="12"/>
        <rFont val="Aptos Narrow"/>
        <family val="2"/>
        <scheme val="minor"/>
      </rPr>
      <t xml:space="preserve">: Based on the Board's child care program survey, the Board determined the need for a staff retention stipend to aid in stabilizing the child care workforce. Staff retention is considered a factor in providing quality child care. Staff working in certified programs will be eligible to apply for a retention stipend. Stipends will be awarded to program staff with at least 5 years employed at the center. Verification will include director attestation plus pay stubs for four pay periods. Stipends will be offered once a year. Stipend amount will be $500 per staff who qualify. This activity began in FY2025 with success, thus the Board is continuing it with the change to 5 plus years (from stipends for 1, 2, 5 and 10+ years)
</t>
    </r>
    <r>
      <rPr>
        <b/>
        <sz val="12"/>
        <rFont val="Aptos Narrow"/>
        <family val="2"/>
        <scheme val="minor"/>
      </rPr>
      <t>Alignment</t>
    </r>
    <r>
      <rPr>
        <sz val="12"/>
        <rFont val="Aptos Narrow"/>
        <family val="2"/>
        <scheme val="minor"/>
      </rPr>
      <t xml:space="preserve">: Aligns with providing quality continuity of care of children of working families 
</t>
    </r>
    <r>
      <rPr>
        <b/>
        <sz val="12"/>
        <rFont val="Aptos Narrow"/>
        <family val="2"/>
        <scheme val="minor"/>
      </rPr>
      <t>Target Outreach</t>
    </r>
    <r>
      <rPr>
        <sz val="12"/>
        <rFont val="Aptos Narrow"/>
        <family val="2"/>
        <scheme val="minor"/>
      </rPr>
      <t xml:space="preserve">: 500 child care program staff </t>
    </r>
  </si>
  <si>
    <t>At least 80% of the staff receiving the stipend will remain at their program at the end of FY26.</t>
  </si>
  <si>
    <r>
      <rPr>
        <b/>
        <sz val="12"/>
        <rFont val="Aptos Narrow"/>
        <family val="2"/>
        <scheme val="minor"/>
      </rPr>
      <t>Activity</t>
    </r>
    <r>
      <rPr>
        <sz val="12"/>
        <rFont val="Aptos Narrow"/>
        <family val="2"/>
        <scheme val="minor"/>
      </rPr>
      <t xml:space="preserve">: Director surveys indicate they want to recognize staff after an assessment and for ongoing efforts. Not all have funds to recognize staff for the effort they put into their work. Therefore, the Board will provide funding to child care programs for this purpose. Upon initial Texas Rising Star certification and recertification, each Three- or Four-Star program will receive up to $3,000 (dependent on number of staff) to divide among staff, ensuring each staff member receives at least $200.  If a program has more than 15 staff the $3,000 will be divided by the number of staff a program employs. 
</t>
    </r>
    <r>
      <rPr>
        <b/>
        <sz val="12"/>
        <rFont val="Aptos Narrow"/>
        <family val="2"/>
        <scheme val="minor"/>
      </rPr>
      <t>Alignment</t>
    </r>
    <r>
      <rPr>
        <sz val="12"/>
        <rFont val="Aptos Narrow"/>
        <family val="2"/>
        <scheme val="minor"/>
      </rPr>
      <t xml:space="preserve">: Aligns with programs maintaining quality staff to provide care for children of working families. 
</t>
    </r>
    <r>
      <rPr>
        <b/>
        <sz val="12"/>
        <rFont val="Aptos Narrow"/>
        <family val="2"/>
        <scheme val="minor"/>
      </rPr>
      <t>Target Outreach</t>
    </r>
    <r>
      <rPr>
        <sz val="12"/>
        <rFont val="Aptos Narrow"/>
        <family val="2"/>
        <scheme val="minor"/>
      </rPr>
      <t>:  Approximately 400 child care program staff from 65 Three- and Four-Star programs</t>
    </r>
  </si>
  <si>
    <t>At least 90% of the staff from the early learning programs will be eligible to receive the certification staff bonus.
At least 75% of the staff receiving the stipend will remain at their program within 6 months of receiving the stipend.</t>
  </si>
  <si>
    <r>
      <rPr>
        <b/>
        <sz val="12"/>
        <rFont val="Aptos Narrow"/>
        <family val="2"/>
        <scheme val="minor"/>
      </rPr>
      <t>Activity:</t>
    </r>
    <r>
      <rPr>
        <sz val="12"/>
        <rFont val="Aptos Narrow"/>
        <family val="2"/>
        <scheme val="minor"/>
      </rPr>
      <t xml:space="preserve"> Results from a director survey indicated staff education is a high priority. Due to the survey results and successful outcomes from this activity in previous fiscal years, the Board determined it will continue CDA Credential Support. Child care program staff will have the opportunity to achieve their CDA certification through scholarships and reimbursements, with priority enrollment given to staff employed by certified Texas Rising Star programs. 
</t>
    </r>
    <r>
      <rPr>
        <b/>
        <sz val="12"/>
        <rFont val="Aptos Narrow"/>
        <family val="2"/>
        <scheme val="minor"/>
      </rPr>
      <t xml:space="preserve">Alignment: </t>
    </r>
    <r>
      <rPr>
        <sz val="12"/>
        <rFont val="Aptos Narrow"/>
        <family val="2"/>
        <scheme val="minor"/>
      </rPr>
      <t xml:space="preserve"> Provide opportunities for early learning program staff to increase knowledge to provide quality child care                                                                                                              
</t>
    </r>
    <r>
      <rPr>
        <b/>
        <sz val="12"/>
        <rFont val="Aptos Narrow"/>
        <family val="2"/>
        <scheme val="minor"/>
      </rPr>
      <t xml:space="preserve">Target Outreach: </t>
    </r>
    <r>
      <rPr>
        <sz val="12"/>
        <rFont val="Aptos Narrow"/>
        <family val="2"/>
        <scheme val="minor"/>
      </rPr>
      <t xml:space="preserve">50 child care program staff (20 slots available with the contracted CDA entity, 30 slots available from a list of other CDA entities) </t>
    </r>
  </si>
  <si>
    <t>90% of staff attending CDA training will achieve a CDA. Credential achievement indicates staff have the knowledge and skills to provide quality care for children.</t>
  </si>
  <si>
    <r>
      <rPr>
        <b/>
        <sz val="12"/>
        <rFont val="Aptos Narrow"/>
        <family val="2"/>
        <scheme val="minor"/>
      </rPr>
      <t xml:space="preserve">Activity: </t>
    </r>
    <r>
      <rPr>
        <sz val="12"/>
        <rFont val="Aptos Narrow"/>
        <family val="2"/>
        <scheme val="minor"/>
      </rPr>
      <t xml:space="preserve">Child care program staff are required to complete 30-36 hours training hours per annual training year. Teaching staff are required to have 12 hours of instructor led training; directors are required to have 15. All Texas Rising Star mentors provide ongoing practitioner competency training to aid staff and directors in attaining the required number of training hours. Mentor staff will conduct the trainings, therefore zero expenditures were added to this line, and are included in the mentor-specific funding.                                                        
</t>
    </r>
    <r>
      <rPr>
        <b/>
        <sz val="12"/>
        <rFont val="Aptos Narrow"/>
        <family val="2"/>
        <scheme val="minor"/>
      </rPr>
      <t>Alignment:</t>
    </r>
    <r>
      <rPr>
        <sz val="12"/>
        <rFont val="Aptos Narrow"/>
        <family val="2"/>
        <scheme val="minor"/>
      </rPr>
      <t xml:space="preserve"> Aligns with providing knowledgeable staff to provide quality developmentally appropriate  care for children 
</t>
    </r>
    <r>
      <rPr>
        <b/>
        <sz val="12"/>
        <rFont val="Aptos Narrow"/>
        <family val="2"/>
        <scheme val="minor"/>
      </rPr>
      <t xml:space="preserve">Target Outreach: </t>
    </r>
    <r>
      <rPr>
        <sz val="12"/>
        <rFont val="Aptos Narrow"/>
        <family val="2"/>
        <scheme val="minor"/>
      </rPr>
      <t>approximately 1,400 child care program staff (goal of 50 staff/directors at each training event)</t>
    </r>
  </si>
  <si>
    <t>90% of all Early Learning Program staff will meet the required training hour measures included in Category 1 assessments.</t>
  </si>
  <si>
    <r>
      <t xml:space="preserve">Activity: </t>
    </r>
    <r>
      <rPr>
        <sz val="12"/>
        <rFont val="Aptos Narrow"/>
        <family val="2"/>
        <scheme val="minor"/>
      </rPr>
      <t xml:space="preserve">The Board will host a Director's Team-Building Retreat, which will provide the participants the opportunity to receive 10 hours of professional development in program administration, management, and supervision; 6 of these hours are required under the Texas Rising Star measure S-DQT-06. This activity is based on results of Category 1 assessments indicating directors not having the hours required annually under measure S-DQT-06. The goal of the retreat is to build connections and unity among the child care directors/owners in the Board area and allow the directors to gain teambuilding skills that can be utilized within their own programs. The retreat will focus on the importance of working together to build connections with staff, children, and families. Directors will also be guided in learning new management skills and self-care techniques to help maintain staff retention which will then help cultivate child development, growth, and stability. The retreat will be held at a local camp and will provide areas for small group team building, large group collaboration, and individualized goal setting. Trainers will present on the above-mentioned topics and the activities and materials provided to the directors will help accomplish team skill building, director goal setting, positive communication, and self-care techniques. Training obtained during the retreat will align with Category 1: Director and Staff Education and Qualifications. </t>
    </r>
    <r>
      <rPr>
        <b/>
        <sz val="12"/>
        <rFont val="Aptos Narrow"/>
        <family val="2"/>
        <scheme val="minor"/>
      </rPr>
      <t xml:space="preserve">
Alignment: </t>
    </r>
    <r>
      <rPr>
        <sz val="12"/>
        <rFont val="Aptos Narrow"/>
        <family val="2"/>
        <scheme val="minor"/>
      </rPr>
      <t xml:space="preserve">Aligns with providing directors with quality training and methods to guide program staff in providing quality care for children </t>
    </r>
    <r>
      <rPr>
        <b/>
        <sz val="12"/>
        <rFont val="Aptos Narrow"/>
        <family val="2"/>
        <scheme val="minor"/>
      </rPr>
      <t xml:space="preserve">
Target Outreach: </t>
    </r>
    <r>
      <rPr>
        <sz val="12"/>
        <rFont val="Aptos Narrow"/>
        <family val="2"/>
        <scheme val="minor"/>
      </rPr>
      <t>60 child care directors/owners</t>
    </r>
  </si>
  <si>
    <t>Directors will be given the opportunity to participate in a follow-up survey to measure success, with at least 75% indicating a positive impact from the retreat within the evaluation. 
Additionally, programs with staff participating will meet the required Category 1 measure at the program's assessment or monitoring visit within FY26.</t>
  </si>
  <si>
    <r>
      <rPr>
        <b/>
        <sz val="12"/>
        <rFont val="Aptos Narrow"/>
        <family val="2"/>
        <scheme val="minor"/>
      </rPr>
      <t>Activity</t>
    </r>
    <r>
      <rPr>
        <sz val="12"/>
        <rFont val="Aptos Narrow"/>
        <family val="2"/>
        <scheme val="minor"/>
      </rPr>
      <t xml:space="preserve">: The Board will provide funding to assist child care program staff in attending third-party trainings and conferences. When reviewing training files, mentors are finding staff may not have the required number of in-person hours per annual training year. This initiative will aid directors and staff in understanding the importance of attending and acquiring these hours. This activity was determined by the number of program staff not attaining the required number of training hours noted in recent assessments.
</t>
    </r>
    <r>
      <rPr>
        <b/>
        <sz val="12"/>
        <rFont val="Aptos Narrow"/>
        <family val="2"/>
        <scheme val="minor"/>
      </rPr>
      <t>Alignment</t>
    </r>
    <r>
      <rPr>
        <sz val="12"/>
        <rFont val="Aptos Narrow"/>
        <family val="2"/>
        <scheme val="minor"/>
      </rPr>
      <t xml:space="preserve">: Aligns with providing knowledgeable staff to provide quality developmentally appropriate care for children 
</t>
    </r>
    <r>
      <rPr>
        <b/>
        <sz val="12"/>
        <rFont val="Aptos Narrow"/>
        <family val="2"/>
        <scheme val="minor"/>
      </rPr>
      <t>Target Outreach</t>
    </r>
    <r>
      <rPr>
        <sz val="12"/>
        <rFont val="Aptos Narrow"/>
        <family val="2"/>
        <scheme val="minor"/>
      </rPr>
      <t>: approximately 1,200 early learning staff</t>
    </r>
  </si>
  <si>
    <t xml:space="preserve">At least 90% of child care staff within the Board's CCS programs will meet the required amount of in-person training based on the program's assessment or monitoring visit within FY26.               </t>
  </si>
  <si>
    <r>
      <rPr>
        <b/>
        <sz val="12"/>
        <rFont val="Aptos Narrow"/>
        <family val="2"/>
        <scheme val="minor"/>
      </rPr>
      <t>Activity</t>
    </r>
    <r>
      <rPr>
        <sz val="12"/>
        <rFont val="Aptos Narrow"/>
        <family val="2"/>
        <scheme val="minor"/>
      </rPr>
      <t xml:space="preserve">: When mentors discuss higher education with directors many expressed concerns about the cost of college and education opportunities. Based on this concern, the Board along with the Child Care Committee, determined to continue providing reimbursement funding to assist child care program staff and directors in their pursuit of higher educational qualifications. This reimbursement will be provided to staff enrolled in Early Childhood Education college courses working to complete Associates or Bachelor Degrees. Additionally, the Board will provide reimbursement for  CDA training/course costs to include initial and renewal fees.  
</t>
    </r>
    <r>
      <rPr>
        <b/>
        <sz val="12"/>
        <rFont val="Aptos Narrow"/>
        <family val="2"/>
        <scheme val="minor"/>
      </rPr>
      <t>Alignment</t>
    </r>
    <r>
      <rPr>
        <sz val="12"/>
        <rFont val="Aptos Narrow"/>
        <family val="2"/>
        <scheme val="minor"/>
      </rPr>
      <t xml:space="preserve">: Aligns with providing knowledgeable staff to provide quality developmentally appropriate  care for children 
</t>
    </r>
    <r>
      <rPr>
        <b/>
        <sz val="12"/>
        <rFont val="Aptos Narrow"/>
        <family val="2"/>
        <scheme val="minor"/>
      </rPr>
      <t>Target Outreach</t>
    </r>
    <r>
      <rPr>
        <sz val="12"/>
        <rFont val="Aptos Narrow"/>
        <family val="2"/>
        <scheme val="minor"/>
      </rPr>
      <t xml:space="preserve">: 25 child care program staff </t>
    </r>
  </si>
  <si>
    <t xml:space="preserve">There will be an increase in Category 1: Education measure (P-DEQT-01: Director Formal Education and P-CQT-01: Staff Qualifications and Training) scores in for assessments completed in FY26 compared to the previous assessment rating. There will be a total of 25 child care programs that will have a member of the staff participate in the advanced educational reimbursement program. </t>
  </si>
  <si>
    <r>
      <rPr>
        <b/>
        <sz val="12"/>
        <rFont val="Aptos Narrow"/>
        <family val="2"/>
        <scheme val="minor"/>
      </rPr>
      <t>Activity:</t>
    </r>
    <r>
      <rPr>
        <sz val="12"/>
        <rFont val="Aptos Narrow"/>
        <family val="2"/>
        <scheme val="minor"/>
      </rPr>
      <t xml:space="preserve"> Results from a director survey indicated staff education is a high priority. Due to the survey results and successful outcomes from this activity's results in previous fiscal years, the Board determined it will continue CDA Credential Support. Monetary incentives in the amount of $1,000 will be provided to staff for achieving their CDA. 
</t>
    </r>
    <r>
      <rPr>
        <b/>
        <sz val="12"/>
        <rFont val="Aptos Narrow"/>
        <family val="2"/>
        <scheme val="minor"/>
      </rPr>
      <t xml:space="preserve">Alignment: </t>
    </r>
    <r>
      <rPr>
        <sz val="12"/>
        <rFont val="Aptos Narrow"/>
        <family val="2"/>
        <scheme val="minor"/>
      </rPr>
      <t xml:space="preserve"> Provide opportunities for early learning program staff to increase knowledge to provide quality childcare                                                                                                              
</t>
    </r>
    <r>
      <rPr>
        <b/>
        <sz val="12"/>
        <rFont val="Aptos Narrow"/>
        <family val="2"/>
        <scheme val="minor"/>
      </rPr>
      <t xml:space="preserve">Target Outreach: </t>
    </r>
    <r>
      <rPr>
        <sz val="12"/>
        <rFont val="Aptos Narrow"/>
        <family val="2"/>
        <scheme val="minor"/>
      </rPr>
      <t>50 child care program staff</t>
    </r>
  </si>
  <si>
    <r>
      <rPr>
        <b/>
        <sz val="12"/>
        <rFont val="Aptos Narrow"/>
        <family val="2"/>
        <scheme val="minor"/>
      </rPr>
      <t>Activity</t>
    </r>
    <r>
      <rPr>
        <sz val="12"/>
        <rFont val="Aptos Narrow"/>
        <family val="2"/>
        <scheme val="minor"/>
      </rPr>
      <t xml:space="preserve">: Based on results showing a marked improvement of teacher-child interaction when reviewing Category 2 assessment scores in FY25, the Board will continue "On the Spot Awards" in FY26. To continue to improve teacher and child interactions, mentors will recognize teachers for quality teacher/child interactions and an award of $50 will be provided "on the spot" as an incentive to the teacher. The Classroom Assessment Record Form will be the source documentation for the incentive. "On the spot awards" may be provided to teachers who have previously been mentored and given goals for increased quality teacher-child interactions. Upon follow-up by the mentor, if the teacher meets the goals previously set, a $50 "on the spot award" will be given to the teacher. Each mentor will receive 13 gift cards per month to issue to identified teachers (average number cards awarded per program is 3).
</t>
    </r>
    <r>
      <rPr>
        <b/>
        <sz val="12"/>
        <rFont val="Aptos Narrow"/>
        <family val="2"/>
        <scheme val="minor"/>
      </rPr>
      <t>Alignment</t>
    </r>
    <r>
      <rPr>
        <sz val="12"/>
        <rFont val="Aptos Narrow"/>
        <family val="2"/>
        <scheme val="minor"/>
      </rPr>
      <t xml:space="preserve">: Aligns with supporting classroom staff in building positive, encouraging interactions as a basis of quality care for children of working families. 
</t>
    </r>
    <r>
      <rPr>
        <b/>
        <sz val="12"/>
        <rFont val="Aptos Narrow"/>
        <family val="2"/>
        <scheme val="minor"/>
      </rPr>
      <t>Target Outreach</t>
    </r>
    <r>
      <rPr>
        <sz val="12"/>
        <rFont val="Aptos Narrow"/>
        <family val="2"/>
        <scheme val="minor"/>
      </rPr>
      <t>: 660 child care program staff</t>
    </r>
  </si>
  <si>
    <t>There will be an increase in Category 2: Teacher/Child Interaction scores in for assessments completed in FY26.</t>
  </si>
  <si>
    <r>
      <rPr>
        <b/>
        <sz val="12"/>
        <rFont val="Aptos Narrow"/>
        <family val="2"/>
        <scheme val="minor"/>
      </rPr>
      <t>Activity</t>
    </r>
    <r>
      <rPr>
        <sz val="12"/>
        <rFont val="Aptos Narrow"/>
        <family val="2"/>
        <scheme val="minor"/>
      </rPr>
      <t xml:space="preserve">: Through the Board survey, program directors expressed concerns that quality staff need more recognition for their hard work and dedication to quality care for children. Based on this, the Board will recognize a "Teacher of the Year" to the teacher with the highest total 3's scored in Category 2 -Teacher/Child Interactions, from a program's most recent assessment. Mentors will complete and retain calculations for individual teacher scores as current year assessments are completed. The Teacher of the Year will receive $5,000.                 
</t>
    </r>
    <r>
      <rPr>
        <b/>
        <sz val="12"/>
        <rFont val="Aptos Narrow"/>
        <family val="2"/>
        <scheme val="minor"/>
      </rPr>
      <t>Alignment</t>
    </r>
    <r>
      <rPr>
        <sz val="12"/>
        <rFont val="Aptos Narrow"/>
        <family val="2"/>
        <scheme val="minor"/>
      </rPr>
      <t xml:space="preserve">: Aligns with supporting classroom staff in building positive, encouraging interactions as a basis of quality care for children of working families. 
</t>
    </r>
    <r>
      <rPr>
        <b/>
        <sz val="12"/>
        <rFont val="Aptos Narrow"/>
        <family val="2"/>
        <scheme val="minor"/>
      </rPr>
      <t>Target Outreach</t>
    </r>
    <r>
      <rPr>
        <sz val="12"/>
        <rFont val="Aptos Narrow"/>
        <family val="2"/>
        <scheme val="minor"/>
      </rPr>
      <t xml:space="preserve">: 1 child care program staff   </t>
    </r>
  </si>
  <si>
    <r>
      <rPr>
        <b/>
        <sz val="12"/>
        <rFont val="Aptos Narrow"/>
        <family val="2"/>
        <scheme val="minor"/>
      </rPr>
      <t>Activity</t>
    </r>
    <r>
      <rPr>
        <sz val="12"/>
        <rFont val="Aptos Narrow"/>
        <family val="2"/>
        <scheme val="minor"/>
      </rPr>
      <t xml:space="preserve">: The Board will pay salaries and other personnel costs for 7 mentors. Each mentor will have a caseload of a minimum  35 child care programs. Mentoring staff provide training, guidance, resources and training for up to 220 childcare programs in the Texas Rising Star process of and maintaining certification.          
</t>
    </r>
    <r>
      <rPr>
        <b/>
        <sz val="12"/>
        <rFont val="Aptos Narrow"/>
        <family val="2"/>
        <scheme val="minor"/>
      </rPr>
      <t>Alignment</t>
    </r>
    <r>
      <rPr>
        <sz val="12"/>
        <rFont val="Aptos Narrow"/>
        <family val="2"/>
        <scheme val="minor"/>
      </rPr>
      <t xml:space="preserve">: Provide professional, knowledgeable staff to mentor early learning programs to become quality child care programs. 
</t>
    </r>
    <r>
      <rPr>
        <b/>
        <sz val="12"/>
        <rFont val="Aptos Narrow"/>
        <family val="2"/>
        <scheme val="minor"/>
      </rPr>
      <t>Target Outreach</t>
    </r>
    <r>
      <rPr>
        <sz val="12"/>
        <rFont val="Aptos Narrow"/>
        <family val="2"/>
        <scheme val="minor"/>
      </rPr>
      <t xml:space="preserve">: 220 child care programs                                                 </t>
    </r>
  </si>
  <si>
    <t xml:space="preserve">Increase the quality and number of certified child care programs to 200. </t>
  </si>
  <si>
    <r>
      <rPr>
        <b/>
        <sz val="12"/>
        <rFont val="Aptos Narrow"/>
        <family val="2"/>
        <scheme val="minor"/>
      </rPr>
      <t>Activity</t>
    </r>
    <r>
      <rPr>
        <sz val="12"/>
        <rFont val="Aptos Narrow"/>
        <family val="2"/>
        <scheme val="minor"/>
      </rPr>
      <t xml:space="preserve">: Monetary support of $1,000 will be given to new Entry Level-designated programs beginning the process of achieving Texas Rising Star certification. Additionally, monetary support for certified programs upon submitting recertification documentation into CLI Engage will be awarded as well. Awards will be given based on licensing capacity: homes = $500, centers under 50 = $750, centers with 51 - 150 = $1,000, and centers with 151+ = $,1250. The monetary incentive will help support programs with the purchase of items that will aid them in meeting Category 4: Indoor and Outdoor Environments. It was determined through initial needs assessments completed by the mentor and director that 75% of programs do not currently have materials to provide quality care, and this incentive helps to provides a base to build quality upon.
</t>
    </r>
    <r>
      <rPr>
        <b/>
        <sz val="12"/>
        <rFont val="Aptos Narrow"/>
        <family val="2"/>
        <scheme val="minor"/>
      </rPr>
      <t>Alignment</t>
    </r>
    <r>
      <rPr>
        <sz val="12"/>
        <rFont val="Aptos Narrow"/>
        <family val="2"/>
        <scheme val="minor"/>
      </rPr>
      <t xml:space="preserve">: Aligns with supporting child care programs in developing quality child care for children of working families. 
</t>
    </r>
    <r>
      <rPr>
        <b/>
        <sz val="12"/>
        <rFont val="Aptos Narrow"/>
        <family val="2"/>
        <scheme val="minor"/>
      </rPr>
      <t>Target Outreach</t>
    </r>
    <r>
      <rPr>
        <sz val="12"/>
        <rFont val="Aptos Narrow"/>
        <family val="2"/>
        <scheme val="minor"/>
      </rPr>
      <t xml:space="preserve">: approximately 10 new programs and 60 certified programs </t>
    </r>
  </si>
  <si>
    <t xml:space="preserve">At least a 50% increase in programs earning initial Texas Rising Star certification and a 75% increase in programs recertifying at the Three-Star level or higher during FY26 compared to FY25.
</t>
  </si>
  <si>
    <r>
      <rPr>
        <b/>
        <sz val="12"/>
        <rFont val="Aptos Narrow"/>
        <family val="2"/>
        <scheme val="minor"/>
      </rPr>
      <t>Activity</t>
    </r>
    <r>
      <rPr>
        <sz val="12"/>
        <rFont val="Aptos Narrow"/>
        <family val="2"/>
        <scheme val="minor"/>
      </rPr>
      <t xml:space="preserve">:  The Board will purchase  materials and equipment to improve and maintain the quality of learning environments and experiences within preschool and school-age classrooms. Needs will be determined by a classroom needs assessments for Category 4 indoor measures, conducted by the mentor and director prior to grant request submission and dependent on amount of funding previously provided for program.
</t>
    </r>
    <r>
      <rPr>
        <b/>
        <sz val="12"/>
        <rFont val="Aptos Narrow"/>
        <family val="2"/>
        <scheme val="minor"/>
      </rPr>
      <t>Alignment</t>
    </r>
    <r>
      <rPr>
        <sz val="12"/>
        <rFont val="Aptos Narrow"/>
        <family val="2"/>
        <scheme val="minor"/>
      </rPr>
      <t xml:space="preserve">: Provide quality care through developmentally appropriate activities 
</t>
    </r>
    <r>
      <rPr>
        <b/>
        <sz val="12"/>
        <rFont val="Aptos Narrow"/>
        <family val="2"/>
        <scheme val="minor"/>
      </rPr>
      <t>Target Outreach</t>
    </r>
    <r>
      <rPr>
        <sz val="12"/>
        <rFont val="Aptos Narrow"/>
        <family val="2"/>
        <scheme val="minor"/>
      </rPr>
      <t>: 175 child care programs</t>
    </r>
  </si>
  <si>
    <r>
      <rPr>
        <b/>
        <sz val="12"/>
        <rFont val="Aptos Narrow"/>
        <family val="2"/>
        <scheme val="minor"/>
      </rPr>
      <t>Activity</t>
    </r>
    <r>
      <rPr>
        <sz val="12"/>
        <rFont val="Aptos Narrow"/>
        <family val="2"/>
        <scheme val="minor"/>
      </rPr>
      <t xml:space="preserve">:  The Board will purchase  materials and equipment to improve and maintain the quality of learning environments and experiences within preschool and school-age outdoor areas. Needs will be determined by a classroom needs assessments for Category 4 outdoor measures, conducted by the mentor and director prior to grant request submission and dependent on amount of funding previously provided for program.
</t>
    </r>
    <r>
      <rPr>
        <b/>
        <sz val="12"/>
        <rFont val="Aptos Narrow"/>
        <family val="2"/>
        <scheme val="minor"/>
      </rPr>
      <t>Alignment</t>
    </r>
    <r>
      <rPr>
        <sz val="12"/>
        <rFont val="Aptos Narrow"/>
        <family val="2"/>
        <scheme val="minor"/>
      </rPr>
      <t xml:space="preserve">: Provide quality care through developmentally appropriate activities 
</t>
    </r>
    <r>
      <rPr>
        <b/>
        <sz val="12"/>
        <rFont val="Aptos Narrow"/>
        <family val="2"/>
        <scheme val="minor"/>
      </rPr>
      <t>Target Outreach</t>
    </r>
    <r>
      <rPr>
        <sz val="12"/>
        <rFont val="Aptos Narrow"/>
        <family val="2"/>
        <scheme val="minor"/>
      </rPr>
      <t>: 175 child care programs</t>
    </r>
  </si>
  <si>
    <r>
      <t xml:space="preserve">Activity: </t>
    </r>
    <r>
      <rPr>
        <sz val="12"/>
        <rFont val="Aptos Narrow"/>
        <family val="2"/>
        <scheme val="minor"/>
      </rPr>
      <t xml:space="preserve">Program assessment scores for Category 4 throughout FY25 indicated the need to incorporate more learning areas to child care program outdoor environments. To ensure child care programs have appropriate small group areas, the Board will purchase an outdoor mud kitchen and accessories for all Texas Rising Star programs. Purchasing this will provide an activity to aid in meeting the evidence for Texas Rising Star measure P-OLE-01. Only this specified learning experience equipment will be purchased (no playground specific equipment). </t>
    </r>
    <r>
      <rPr>
        <b/>
        <sz val="12"/>
        <rFont val="Aptos Narrow"/>
        <family val="2"/>
        <scheme val="minor"/>
      </rPr>
      <t xml:space="preserve">  
Alignment: </t>
    </r>
    <r>
      <rPr>
        <sz val="12"/>
        <rFont val="Aptos Narrow"/>
        <family val="2"/>
        <scheme val="minor"/>
      </rPr>
      <t>Aligns with programs providing quality outdoor learning environments for children of working families</t>
    </r>
    <r>
      <rPr>
        <b/>
        <sz val="12"/>
        <rFont val="Aptos Narrow"/>
        <family val="2"/>
        <scheme val="minor"/>
      </rPr>
      <t xml:space="preserve">. 
Target Outreach: </t>
    </r>
    <r>
      <rPr>
        <sz val="12"/>
        <rFont val="Aptos Narrow"/>
        <family val="2"/>
        <scheme val="minor"/>
      </rPr>
      <t>218  child care programs</t>
    </r>
  </si>
  <si>
    <t>There will be an increase in Category 4: Outdoor measure P-OLE-01 scores in for assessments completed in FY26.</t>
  </si>
  <si>
    <t>85</t>
  </si>
  <si>
    <t xml:space="preserve">Improving the quality of child care services and supporting improved school readiness through higher-quality child care is part of the Board's strategy for addressing the identified education and skill needs of the workforce outlined in the Board's strategic and operation plan. The Board's Child Care Quality Plan addresses these needs by employing Early Childhood Specialists who mentor and provide technical assistance for Texas Rising Star-certified programs (or those working to become certified), and partnering with other organizations to provide professional development opportunities, as well as to enhance and expand the availability of quality care and early learning experiences. </t>
  </si>
  <si>
    <t xml:space="preserve">Workforce Solutions of West Central Texas Board staff used an early learning program survey, Texas Rising Star staff survey, local knowledge from partner conversations, as well as input from the local Early Childhood Advisory Council to determine the activities that will be offered to improve the quality of Child Care Services (CCS) in the Board's service area. The Board also reviews the success of previous activities to determine if these activities will be offered again. </t>
  </si>
  <si>
    <r>
      <rPr>
        <b/>
        <sz val="12"/>
        <rFont val="Aptos Narrow"/>
        <family val="2"/>
        <scheme val="minor"/>
      </rPr>
      <t>Activity</t>
    </r>
    <r>
      <rPr>
        <sz val="12"/>
        <rFont val="Aptos Narrow"/>
        <family val="2"/>
        <scheme val="minor"/>
      </rPr>
      <t xml:space="preserve">: The Board shall maintain an employee (0.5 FTE) as the Board-designated Infant Toddler Specialist. This person will work closely with Texas Rising Star mentor staff, as well as infant/toddler teachers and directors to provide training for infant and toddler teachers and directors to help them enhance their skills working with infants and toddlers.
</t>
    </r>
    <r>
      <rPr>
        <b/>
        <sz val="12"/>
        <rFont val="Aptos Narrow"/>
        <family val="2"/>
        <scheme val="minor"/>
      </rPr>
      <t>Alignment</t>
    </r>
    <r>
      <rPr>
        <sz val="12"/>
        <rFont val="Aptos Narrow"/>
        <family val="2"/>
        <scheme val="minor"/>
      </rPr>
      <t xml:space="preserve">: This position aligns with the Board's goal of enhancing the workforce with quality staff through professional development and as well as enhancing quality care by providing professional development for early childhood professionals. 
</t>
    </r>
    <r>
      <rPr>
        <b/>
        <sz val="12"/>
        <rFont val="Aptos Narrow"/>
        <family val="2"/>
        <scheme val="minor"/>
      </rPr>
      <t>Target Outreach</t>
    </r>
    <r>
      <rPr>
        <sz val="12"/>
        <rFont val="Aptos Narrow"/>
        <family val="2"/>
        <scheme val="minor"/>
      </rPr>
      <t>: approximately 120 infant and toddler teachers and directors in at least 40 early learning programs</t>
    </r>
  </si>
  <si>
    <t>There will be at least a 20% increase in the participating staff's scores in Category 2: Teacher-Child Interactions upon the program's next assessment or monitoring visit in FY26.</t>
  </si>
  <si>
    <r>
      <rPr>
        <b/>
        <sz val="12"/>
        <rFont val="Aptos Narrow"/>
        <family val="2"/>
        <scheme val="minor"/>
      </rPr>
      <t>Activity</t>
    </r>
    <r>
      <rPr>
        <sz val="12"/>
        <rFont val="Aptos Narrow"/>
        <family val="2"/>
        <scheme val="minor"/>
      </rPr>
      <t xml:space="preserve">: The Board will continue to provide a stipend to all staff who work at a CCS center with a monetary amount that will be determined by criteria such as: star level of program (Entry Level=$100, Two-Star=$200, Three-Star=$300, and Four-Star=$400), longevity (less than one year=$25, one to three years=$50, four to five years=$75, six to seven years= $100, eight to nine years=$125 and ten plus years =$150), education level (Child Development Associate credential= $50, degree= $75), location (not located in Taylor or Brown county=$50), registered or licensed home ($75) and untraditional hours (open before 6 am or after 6 pm=$75). The Board will provide another stipend in the amount of $500 to those staff still employed after 6 months to support retention efforts. 
</t>
    </r>
    <r>
      <rPr>
        <b/>
        <sz val="12"/>
        <rFont val="Aptos Narrow"/>
        <family val="2"/>
        <scheme val="minor"/>
      </rPr>
      <t>Alignment</t>
    </r>
    <r>
      <rPr>
        <sz val="12"/>
        <rFont val="Aptos Narrow"/>
        <family val="2"/>
        <scheme val="minor"/>
      </rPr>
      <t xml:space="preserve">: This aligns with the Board's goal of supporting the early childhood workforce and encouraging early childhood professionals to stay in the profession. This activity was repeated due to the high success rate from prior years. 
</t>
    </r>
    <r>
      <rPr>
        <b/>
        <sz val="12"/>
        <rFont val="Aptos Narrow"/>
        <family val="2"/>
        <scheme val="minor"/>
      </rPr>
      <t>Target Outreach</t>
    </r>
    <r>
      <rPr>
        <sz val="12"/>
        <rFont val="Aptos Narrow"/>
        <family val="2"/>
        <scheme val="minor"/>
      </rPr>
      <t>: 600 early learning staff</t>
    </r>
  </si>
  <si>
    <t xml:space="preserve">At least 50% of the early childhood professionals receiving this stipend will still be employed at the 6-month stipend. </t>
  </si>
  <si>
    <r>
      <rPr>
        <b/>
        <sz val="12"/>
        <rFont val="Aptos Narrow"/>
        <family val="2"/>
        <scheme val="minor"/>
      </rPr>
      <t>Activity</t>
    </r>
    <r>
      <rPr>
        <sz val="12"/>
        <rFont val="Aptos Narrow"/>
        <family val="2"/>
        <scheme val="minor"/>
      </rPr>
      <t xml:space="preserve">: The Board will provide stipends to newly opened and/or expanding centers that offer care to underserved areas and/or vulnerable populations, such as infants and toddlers, children with disabilities, and English language learners. These stipends will be use for equipment and/or hiring incentives. Newly opened centers will receive up to $20,000 and established centers that are expanding space will receive $15,000. 
</t>
    </r>
    <r>
      <rPr>
        <b/>
        <sz val="12"/>
        <rFont val="Aptos Narrow"/>
        <family val="2"/>
        <scheme val="minor"/>
      </rPr>
      <t>Alignment</t>
    </r>
    <r>
      <rPr>
        <sz val="12"/>
        <rFont val="Aptos Narrow"/>
        <family val="2"/>
        <scheme val="minor"/>
      </rPr>
      <t xml:space="preserve">: This aligns with the Board's goal of expanding the availability of child care for families in our region.
</t>
    </r>
    <r>
      <rPr>
        <b/>
        <sz val="12"/>
        <rFont val="Aptos Narrow"/>
        <family val="2"/>
        <scheme val="minor"/>
      </rPr>
      <t>Target Outreach</t>
    </r>
    <r>
      <rPr>
        <sz val="12"/>
        <rFont val="Aptos Narrow"/>
        <family val="2"/>
        <scheme val="minor"/>
      </rPr>
      <t>: 7 early learning programs</t>
    </r>
  </si>
  <si>
    <t xml:space="preserve">There will be an increase of at least 5 new and/or expanding programs by the end of the fiscal year. </t>
  </si>
  <si>
    <r>
      <rPr>
        <b/>
        <sz val="12"/>
        <rFont val="Aptos Narrow"/>
        <family val="2"/>
        <scheme val="minor"/>
      </rPr>
      <t>Activity</t>
    </r>
    <r>
      <rPr>
        <sz val="12"/>
        <rFont val="Aptos Narrow"/>
        <family val="2"/>
        <scheme val="minor"/>
      </rPr>
      <t xml:space="preserve">: The Board will ensure programs that are eligible for the curriculum stipend receive training on implementation of the curriculum that was purchased. 
</t>
    </r>
    <r>
      <rPr>
        <b/>
        <sz val="12"/>
        <rFont val="Aptos Narrow"/>
        <family val="2"/>
        <scheme val="minor"/>
      </rPr>
      <t>Alignment</t>
    </r>
    <r>
      <rPr>
        <sz val="12"/>
        <rFont val="Aptos Narrow"/>
        <family val="2"/>
        <scheme val="minor"/>
      </rPr>
      <t xml:space="preserve">: The Board survey showed 100% in favor of offering curriculum and training to early childhood professionals. This aligns with the Board's goal of enhancing quality care through professional development. 
</t>
    </r>
    <r>
      <rPr>
        <b/>
        <sz val="12"/>
        <rFont val="Aptos Narrow"/>
        <family val="2"/>
        <scheme val="minor"/>
      </rPr>
      <t>Target Outreach</t>
    </r>
    <r>
      <rPr>
        <sz val="12"/>
        <rFont val="Aptos Narrow"/>
        <family val="2"/>
        <scheme val="minor"/>
      </rPr>
      <t>: 20 early learning program staff within 10 early learning programs</t>
    </r>
  </si>
  <si>
    <t>There will be at least a 30% increase in the program's Texas Rising Star scores in Category 2 and Category 3: Program Management (measure related to curriculum) upon the program's next assessment or monitoring visit in FY26.</t>
  </si>
  <si>
    <r>
      <rPr>
        <b/>
        <sz val="12"/>
        <rFont val="Aptos Narrow"/>
        <family val="2"/>
        <scheme val="minor"/>
      </rPr>
      <t>Activity</t>
    </r>
    <r>
      <rPr>
        <sz val="12"/>
        <rFont val="Aptos Narrow"/>
        <family val="2"/>
        <scheme val="minor"/>
      </rPr>
      <t xml:space="preserve">: The Board will pay tuition and fees up to $600 for staff employed by a CCS program to attend the Child Development Associate professional development course, as well as $525 per student for their Child Development Associate assessment exam. Each participate will receive $500 upon successful completion of their certification.  
</t>
    </r>
    <r>
      <rPr>
        <b/>
        <sz val="12"/>
        <rFont val="Aptos Narrow"/>
        <family val="2"/>
        <scheme val="minor"/>
      </rPr>
      <t>Alignment</t>
    </r>
    <r>
      <rPr>
        <sz val="12"/>
        <rFont val="Aptos Narrow"/>
        <family val="2"/>
        <scheme val="minor"/>
      </rPr>
      <t xml:space="preserve">: The activity has been successful in the past and aligns with the information that Texas Rising Star mentors are receiving in the field. This certification will also help programs enhance their Texas Rising Star scores in Category 1. This aligns with the Board's goal of enhancing quality care by providing professional development for early childhood professionals.
</t>
    </r>
    <r>
      <rPr>
        <b/>
        <sz val="12"/>
        <rFont val="Aptos Narrow"/>
        <family val="2"/>
        <scheme val="minor"/>
      </rPr>
      <t>Target Outreach</t>
    </r>
    <r>
      <rPr>
        <sz val="12"/>
        <rFont val="Aptos Narrow"/>
        <family val="2"/>
        <scheme val="minor"/>
      </rPr>
      <t xml:space="preserve">: 25 early learning program staff per semester (2 semesters, 50 total) </t>
    </r>
  </si>
  <si>
    <t>At least 15 participants (60%) will complete the professional development course thus attain the Child Development Associate credential.</t>
  </si>
  <si>
    <r>
      <rPr>
        <b/>
        <sz val="12"/>
        <rFont val="Aptos Narrow"/>
        <family val="2"/>
        <scheme val="minor"/>
      </rPr>
      <t>Activity</t>
    </r>
    <r>
      <rPr>
        <sz val="12"/>
        <rFont val="Aptos Narrow"/>
        <family val="2"/>
        <scheme val="minor"/>
      </rPr>
      <t xml:space="preserve">: The Board will offer training to Three-Star and Four-Star directors to help enhance their leadership and onboarding skills. This training will be contracted out to a selected vendor/organization.
</t>
    </r>
    <r>
      <rPr>
        <b/>
        <sz val="12"/>
        <rFont val="Aptos Narrow"/>
        <family val="2"/>
        <scheme val="minor"/>
      </rPr>
      <t>Alignment</t>
    </r>
    <r>
      <rPr>
        <sz val="12"/>
        <rFont val="Aptos Narrow"/>
        <family val="2"/>
        <scheme val="minor"/>
      </rPr>
      <t xml:space="preserve">: The Early Childhood Advisory Council discussed this with great feedback and interest, as well as there being 35% interest from the Board Survey. This aligns with the Board's goal of providing quality care to the community and enriching the workforce through professional development. 
</t>
    </r>
    <r>
      <rPr>
        <b/>
        <sz val="12"/>
        <rFont val="Aptos Narrow"/>
        <family val="2"/>
        <scheme val="minor"/>
      </rPr>
      <t>Target Outreach</t>
    </r>
    <r>
      <rPr>
        <sz val="12"/>
        <rFont val="Aptos Narrow"/>
        <family val="2"/>
        <scheme val="minor"/>
      </rPr>
      <t xml:space="preserve">: 33 early learning staff </t>
    </r>
  </si>
  <si>
    <t>There will be at least a 40% increase in leadership skills among training participants, as demonstrated through pre- and post-event surveys developed by the Board.</t>
  </si>
  <si>
    <r>
      <rPr>
        <b/>
        <sz val="12"/>
        <rFont val="Aptos Narrow"/>
        <family val="2"/>
        <scheme val="minor"/>
      </rPr>
      <t>Activity:</t>
    </r>
    <r>
      <rPr>
        <sz val="12"/>
        <rFont val="Aptos Narrow"/>
        <family val="2"/>
        <scheme val="minor"/>
      </rPr>
      <t xml:space="preserve"> The Board will cover travel costs for directors and staff to attend a third-party training in FY26. Participants will have to apply, and programs will be limited to one support staff and two teaching staff. It will be based on first come first serve. 
</t>
    </r>
    <r>
      <rPr>
        <b/>
        <sz val="12"/>
        <rFont val="Aptos Narrow"/>
        <family val="2"/>
        <scheme val="minor"/>
      </rPr>
      <t>Alignment:</t>
    </r>
    <r>
      <rPr>
        <sz val="12"/>
        <rFont val="Aptos Narrow"/>
        <family val="2"/>
        <scheme val="minor"/>
      </rPr>
      <t xml:space="preserve"> The results of the Board survey support this activity with 60% agreement. This activity aligns with the Board's goal of providing professional development to enhance the quality of care offered to children in our region. 
</t>
    </r>
    <r>
      <rPr>
        <b/>
        <sz val="12"/>
        <rFont val="Aptos Narrow"/>
        <family val="2"/>
        <scheme val="minor"/>
      </rPr>
      <t>Target Outreach:</t>
    </r>
    <r>
      <rPr>
        <sz val="12"/>
        <rFont val="Aptos Narrow"/>
        <family val="2"/>
        <scheme val="minor"/>
      </rPr>
      <t xml:space="preserve"> 21 early learning staff</t>
    </r>
  </si>
  <si>
    <t>There will be at least a 40% increase in participants’ confidence to apply the knowledge and skills gained during the training, as reflected in a Board-developed post-training survey.</t>
  </si>
  <si>
    <r>
      <rPr>
        <b/>
        <sz val="12"/>
        <rFont val="Aptos Narrow"/>
        <family val="2"/>
        <scheme val="minor"/>
      </rPr>
      <t>Activity</t>
    </r>
    <r>
      <rPr>
        <sz val="12"/>
        <rFont val="Aptos Narrow"/>
        <family val="2"/>
        <scheme val="minor"/>
      </rPr>
      <t xml:space="preserve">: The Board will provide in-service training based on identified key training needs as indicated by the Board Survey and Texas Rising Star mentors. This activity is intended to directly assist early learning programs with staff training support for their early childhood professionals. This training will be contracted out to a selected vendor/organization.
</t>
    </r>
    <r>
      <rPr>
        <b/>
        <sz val="12"/>
        <rFont val="Aptos Narrow"/>
        <family val="2"/>
        <scheme val="minor"/>
      </rPr>
      <t>Alignment</t>
    </r>
    <r>
      <rPr>
        <sz val="12"/>
        <rFont val="Aptos Narrow"/>
        <family val="2"/>
        <scheme val="minor"/>
      </rPr>
      <t xml:space="preserve">: This activity aligns with the Board's goal of providing professional development to enhance the quality of care offered to children in our region. 
</t>
    </r>
    <r>
      <rPr>
        <b/>
        <sz val="12"/>
        <rFont val="Aptos Narrow"/>
        <family val="2"/>
        <scheme val="minor"/>
      </rPr>
      <t>Target Outreach</t>
    </r>
    <r>
      <rPr>
        <sz val="12"/>
        <rFont val="Aptos Narrow"/>
        <family val="2"/>
        <scheme val="minor"/>
      </rPr>
      <t>: Approximately 150 early learning staff</t>
    </r>
  </si>
  <si>
    <r>
      <rPr>
        <b/>
        <sz val="12"/>
        <rFont val="Aptos Narrow"/>
        <family val="2"/>
        <scheme val="minor"/>
      </rPr>
      <t>Activity</t>
    </r>
    <r>
      <rPr>
        <sz val="12"/>
        <rFont val="Aptos Narrow"/>
        <family val="2"/>
        <scheme val="minor"/>
      </rPr>
      <t xml:space="preserve">: The Board will pay a $500 incentive to all participants that successfully complete the Child Development Associate credential. Funding is $0 as it is factored in to the scholarship activity.
</t>
    </r>
    <r>
      <rPr>
        <b/>
        <sz val="12"/>
        <rFont val="Aptos Narrow"/>
        <family val="2"/>
        <scheme val="minor"/>
      </rPr>
      <t>Alignment</t>
    </r>
    <r>
      <rPr>
        <sz val="12"/>
        <rFont val="Aptos Narrow"/>
        <family val="2"/>
        <scheme val="minor"/>
      </rPr>
      <t xml:space="preserve">: This activity has been successful in the past and aligns with information that Texas Rising Star mentors are receiving in the field. This aligns with the Board's goal of enriching the workforce through professional development and monetary compensation to those enhancing their skills in the early childhood field. 
</t>
    </r>
    <r>
      <rPr>
        <b/>
        <sz val="12"/>
        <rFont val="Aptos Narrow"/>
        <family val="2"/>
        <scheme val="minor"/>
      </rPr>
      <t>Target Outreach</t>
    </r>
    <r>
      <rPr>
        <sz val="12"/>
        <rFont val="Aptos Narrow"/>
        <family val="2"/>
        <scheme val="minor"/>
      </rPr>
      <t xml:space="preserve">: 25 participants will be chosen per semester (2 semesters, 50 total) </t>
    </r>
  </si>
  <si>
    <r>
      <rPr>
        <b/>
        <sz val="12"/>
        <rFont val="Aptos Narrow"/>
        <family val="2"/>
        <scheme val="minor"/>
      </rPr>
      <t>Activity</t>
    </r>
    <r>
      <rPr>
        <sz val="12"/>
        <rFont val="Aptos Narrow"/>
        <family val="2"/>
        <scheme val="minor"/>
      </rPr>
      <t xml:space="preserve">: The Board will maintain 4 full time mentor staff and 0.25 manager for FY26 in order to provide mentoring services and technical assistance to early learning programs to support obtaining, maintaining or increasing Texas Rising Star  level.
</t>
    </r>
    <r>
      <rPr>
        <b/>
        <sz val="12"/>
        <rFont val="Aptos Narrow"/>
        <family val="2"/>
        <scheme val="minor"/>
      </rPr>
      <t>Alignment</t>
    </r>
    <r>
      <rPr>
        <sz val="12"/>
        <rFont val="Aptos Narrow"/>
        <family val="2"/>
        <scheme val="minor"/>
      </rPr>
      <t xml:space="preserve">: These positions reflect the Board's goal of providing support to local partners and enhancing the quality of care for children and families. 
</t>
    </r>
    <r>
      <rPr>
        <b/>
        <sz val="12"/>
        <rFont val="Aptos Narrow"/>
        <family val="2"/>
        <scheme val="minor"/>
      </rPr>
      <t>Target Outreach</t>
    </r>
    <r>
      <rPr>
        <sz val="12"/>
        <rFont val="Aptos Narrow"/>
        <family val="2"/>
        <scheme val="minor"/>
      </rPr>
      <t>: 85 early learning programs</t>
    </r>
  </si>
  <si>
    <t>At least 10 programs will achieve certification and 40 programs will maintain certification by the end of the fiscal year.</t>
  </si>
  <si>
    <r>
      <rPr>
        <b/>
        <sz val="12"/>
        <rFont val="Aptos Narrow"/>
        <family val="2"/>
        <scheme val="minor"/>
      </rPr>
      <t>Activity</t>
    </r>
    <r>
      <rPr>
        <sz val="12"/>
        <rFont val="Aptos Narrow"/>
        <family val="2"/>
        <scheme val="minor"/>
      </rPr>
      <t xml:space="preserve">: The Board will maintain 0.75 personnel assigned to manage all quality activities to include mentor staff throughout FY26. This position will support early learning programs, mentors, and manage all quality activities. This position also ensures all data provided by partners is taken into consideration and early learning programs are provided with materials and support that they need.
</t>
    </r>
    <r>
      <rPr>
        <b/>
        <sz val="12"/>
        <rFont val="Aptos Narrow"/>
        <family val="2"/>
        <scheme val="minor"/>
      </rPr>
      <t>Alignment</t>
    </r>
    <r>
      <rPr>
        <sz val="12"/>
        <rFont val="Aptos Narrow"/>
        <family val="2"/>
        <scheme val="minor"/>
      </rPr>
      <t xml:space="preserve">: This position aligns with the Board's goal to enhance quality by ensuring staff who work with centers are prepared and equipped with tools needed to support early learning program.  
</t>
    </r>
    <r>
      <rPr>
        <b/>
        <sz val="12"/>
        <rFont val="Aptos Narrow"/>
        <family val="2"/>
        <scheme val="minor"/>
      </rPr>
      <t>Target Outreach</t>
    </r>
    <r>
      <rPr>
        <sz val="12"/>
        <rFont val="Aptos Narrow"/>
        <family val="2"/>
        <scheme val="minor"/>
      </rPr>
      <t xml:space="preserve">: 85 early learning programs </t>
    </r>
  </si>
  <si>
    <t>Increase the number of CCS programs by 5 by the end of the fiscal year.</t>
  </si>
  <si>
    <r>
      <rPr>
        <b/>
        <sz val="12"/>
        <rFont val="Aptos Narrow"/>
        <family val="2"/>
        <scheme val="minor"/>
      </rPr>
      <t>Activity</t>
    </r>
    <r>
      <rPr>
        <sz val="12"/>
        <rFont val="Aptos Narrow"/>
        <family val="2"/>
        <scheme val="minor"/>
      </rPr>
      <t xml:space="preserve">: The Board shall maintain 0.50 personnel for the Texas Early Childhood Professional Development System - Specialist (TECPDS Specialist) throughout FY26, to provide specific and specialized help with all things related to TECPDS, and to collect TECPDS data to assist in identifying training needs (with input from mentor staff and the Early Childhood Advisory Council.) This position will help Early Learning Program directors create and maintain a Texas Workforce registry account for their operation. This position will also maintain the LWDB organizational dashboard as well as validate all information put in the TECPDS system.
</t>
    </r>
    <r>
      <rPr>
        <b/>
        <sz val="12"/>
        <rFont val="Aptos Narrow"/>
        <family val="2"/>
        <scheme val="minor"/>
      </rPr>
      <t>Alignment</t>
    </r>
    <r>
      <rPr>
        <sz val="12"/>
        <rFont val="Aptos Narrow"/>
        <family val="2"/>
        <scheme val="minor"/>
      </rPr>
      <t xml:space="preserve">:  This position aligns with the Board's goal to enhance quality by ensuring staff who work with centers are prepared and equipped with tools needed to support early learning programs.
</t>
    </r>
    <r>
      <rPr>
        <b/>
        <sz val="12"/>
        <rFont val="Aptos Narrow"/>
        <family val="2"/>
        <scheme val="minor"/>
      </rPr>
      <t>Target Outreach</t>
    </r>
    <r>
      <rPr>
        <sz val="12"/>
        <rFont val="Aptos Narrow"/>
        <family val="2"/>
        <scheme val="minor"/>
      </rPr>
      <t>: 85 early learning programs</t>
    </r>
  </si>
  <si>
    <t xml:space="preserve">At least 50 directors will maintain a Workforce registry account.
At least 10 programs will have 100% participation in the Workforce registry.
The Specialist will validate at least 300 documents by the end of the fiscal year. </t>
  </si>
  <si>
    <r>
      <rPr>
        <b/>
        <sz val="12"/>
        <rFont val="Aptos Narrow"/>
        <family val="2"/>
        <scheme val="minor"/>
      </rPr>
      <t>Activity</t>
    </r>
    <r>
      <rPr>
        <sz val="12"/>
        <rFont val="Aptos Narrow"/>
        <family val="2"/>
        <scheme val="minor"/>
      </rPr>
      <t xml:space="preserve">: The Board will provide banners, certificates, and other related materials to early learning programs to assist in parents and other stakeholders identifying quality early learning programs, as well as promote the results of Texas Rising Star assessments. 
</t>
    </r>
    <r>
      <rPr>
        <b/>
        <sz val="12"/>
        <rFont val="Aptos Narrow"/>
        <family val="2"/>
        <scheme val="minor"/>
      </rPr>
      <t>Alignment</t>
    </r>
    <r>
      <rPr>
        <sz val="12"/>
        <rFont val="Aptos Narrow"/>
        <family val="2"/>
        <scheme val="minor"/>
      </rPr>
      <t xml:space="preserve">: This activity aligns with the Board's goal of identifying and promoting quality child care in our region for parent and community recognition. 
</t>
    </r>
    <r>
      <rPr>
        <b/>
        <sz val="12"/>
        <rFont val="Aptos Narrow"/>
        <family val="2"/>
        <scheme val="minor"/>
      </rPr>
      <t>Target Outreach</t>
    </r>
    <r>
      <rPr>
        <sz val="12"/>
        <rFont val="Aptos Narrow"/>
        <family val="2"/>
        <scheme val="minor"/>
      </rPr>
      <t>: 25 early learning programs</t>
    </r>
  </si>
  <si>
    <t>There will be at least a 10% increase in parent and community engagement with early learning programs and stakeholders through the use of Texas Rising Star promotional materials. This will be assessed using an annual Board-developed survey administered to early learning programs and community partners.</t>
  </si>
  <si>
    <r>
      <rPr>
        <b/>
        <sz val="12"/>
        <rFont val="Aptos Narrow"/>
        <family val="2"/>
        <scheme val="minor"/>
      </rPr>
      <t>Activity</t>
    </r>
    <r>
      <rPr>
        <sz val="12"/>
        <rFont val="Aptos Narrow"/>
        <family val="2"/>
        <scheme val="minor"/>
      </rPr>
      <t xml:space="preserve">: The Board will provide a curriculum stipend for early learning programs that are Texas Rising Star certified. Programs will have to apply for this stipend and needs will be determined through the application, the mentor that is working with the program, and progress with CQIP. 
</t>
    </r>
    <r>
      <rPr>
        <b/>
        <sz val="12"/>
        <rFont val="Aptos Narrow"/>
        <family val="2"/>
        <scheme val="minor"/>
      </rPr>
      <t>Alignment</t>
    </r>
    <r>
      <rPr>
        <sz val="12"/>
        <rFont val="Aptos Narrow"/>
        <family val="2"/>
        <scheme val="minor"/>
      </rPr>
      <t xml:space="preserve">: The Board survey showed 100% in favor of offering curriculum and training to early childhood professionals. This aligns with the Board's goal of improving the quality of care in our region. 
</t>
    </r>
    <r>
      <rPr>
        <b/>
        <sz val="12"/>
        <rFont val="Aptos Narrow"/>
        <family val="2"/>
        <scheme val="minor"/>
      </rPr>
      <t>Target Outreach</t>
    </r>
    <r>
      <rPr>
        <sz val="12"/>
        <rFont val="Aptos Narrow"/>
        <family val="2"/>
        <scheme val="minor"/>
      </rPr>
      <t>: 10 early learning programs</t>
    </r>
  </si>
  <si>
    <t>There will be at least a 30% increase in the program's Texas Rising Star scores in Category 2 and Category 3 (measure related to curriculum) upon the program's next assessment or monitoring visit in FY26.</t>
  </si>
  <si>
    <t>289</t>
  </si>
  <si>
    <t>Workforce Solutions Borderplex (WSB) will support local Texas Rising Star programs in maintaining certification and progressing along the Texas Rising Star pathway. Through targeted professional and educational development, WSB will help child care staff build the skills needed to strengthen program quality and meet certification standards.
WSB is committed to expanding child care capacity in regional desert areas and supporting special populations. The activities in this plan reflect input from Entry Level programs advancing toward certification, Texas Rising Star mentors, early childhood organizations, and the Board's Child Care Advisory Committee.
Each activity includes defined outcomes, target audiences, and measures of success. This plan aligns with WSB’s strategic goals to increase child care capacity, strengthen early learning programs through the Texas Rising Star program by investing in professional development, equipment, and educational materials that support high-quality care, and supporting an educated and skilled workforce. This plan will be updated as needed to remain aligned with the Board’s strategic plan.</t>
  </si>
  <si>
    <t>Activities in this plan reflect input from Entry Level programs moving toward Texas Rising Star certification, Texas Rising Star mentors, early childhood organizations, and the Child Care Advisory Committee</t>
  </si>
  <si>
    <t>Funding Type 
(CCQ, CCQ Mentor, CQF, Other)</t>
  </si>
  <si>
    <r>
      <rPr>
        <b/>
        <sz val="12"/>
        <rFont val="Aptos Narrow"/>
        <family val="2"/>
        <scheme val="minor"/>
      </rPr>
      <t xml:space="preserve">Activity: </t>
    </r>
    <r>
      <rPr>
        <sz val="12"/>
        <rFont val="Aptos Narrow"/>
        <family val="2"/>
        <scheme val="minor"/>
      </rPr>
      <t xml:space="preserve">WSB has received requests from early learning programs wanting to expand services to infants and toddlers. WSB will be supporting CCS programs who wish to expand their child care environment by opening new slots that were not previously available. The support consists of providing materials, equipment, and resources specific to infant and toddler development, including but not limited to, cribs, changing tables, tables, chairs, high chairs, adult rocking chairs, and curriculum. 
</t>
    </r>
    <r>
      <rPr>
        <b/>
        <sz val="12"/>
        <rFont val="Aptos Narrow"/>
        <family val="2"/>
        <scheme val="minor"/>
      </rPr>
      <t>Alignment:</t>
    </r>
    <r>
      <rPr>
        <sz val="12"/>
        <rFont val="Aptos Narrow"/>
        <family val="2"/>
        <scheme val="minor"/>
      </rPr>
      <t xml:space="preserve"> Aligns with WSB strategic plan and goal for investing in high-quality care. 
</t>
    </r>
    <r>
      <rPr>
        <b/>
        <sz val="12"/>
        <rFont val="Aptos Narrow"/>
        <family val="2"/>
        <scheme val="minor"/>
      </rPr>
      <t xml:space="preserve">Target Outreach: </t>
    </r>
    <r>
      <rPr>
        <sz val="12"/>
        <rFont val="Aptos Narrow"/>
        <family val="2"/>
        <scheme val="minor"/>
      </rPr>
      <t>4 early learning programs (at least 32 new infant and toddler slots total)</t>
    </r>
  </si>
  <si>
    <t>An increase in the number of new infant and toddler slots available to families.</t>
  </si>
  <si>
    <r>
      <rPr>
        <b/>
        <sz val="12"/>
        <rFont val="Aptos Narrow"/>
        <family val="2"/>
        <scheme val="minor"/>
      </rPr>
      <t>Activity:</t>
    </r>
    <r>
      <rPr>
        <sz val="12"/>
        <rFont val="Aptos Narrow"/>
        <family val="2"/>
        <scheme val="minor"/>
      </rPr>
      <t xml:space="preserve"> WSB will purchase infant and toddler specific educational materials and equipment to assist early learning programs in obtaining or maintaining their Texas Rising Star certification. WSB's CCS programs, Child Care Advisory Committee, and Texas Rising Star mentors identified the need for support for this age group. This activity is focused on assisting the early learning programs on meeting and maintaining Texas Rising Star certification.
</t>
    </r>
    <r>
      <rPr>
        <b/>
        <sz val="12"/>
        <rFont val="Aptos Narrow"/>
        <family val="2"/>
        <scheme val="minor"/>
      </rPr>
      <t xml:space="preserve">Alignment: </t>
    </r>
    <r>
      <rPr>
        <sz val="12"/>
        <rFont val="Aptos Narrow"/>
        <family val="2"/>
        <scheme val="minor"/>
      </rPr>
      <t xml:space="preserve">Aligns with WSB strategic plan and goal for investing in high-quality care. This support helps early learning programs maintain safe, engaging, and developmentally appropriate learning environments in alignment with Texas Rising Star standards.
</t>
    </r>
    <r>
      <rPr>
        <b/>
        <sz val="12"/>
        <rFont val="Aptos Narrow"/>
        <family val="2"/>
        <scheme val="minor"/>
      </rPr>
      <t xml:space="preserve">Target Outreach: </t>
    </r>
    <r>
      <rPr>
        <sz val="12"/>
        <rFont val="Aptos Narrow"/>
        <family val="2"/>
        <scheme val="minor"/>
      </rPr>
      <t>20 early learning programs</t>
    </r>
  </si>
  <si>
    <t xml:space="preserve">Participating programs will maintain or increase their Category 4: Learning Environments scores.
</t>
  </si>
  <si>
    <r>
      <rPr>
        <b/>
        <sz val="12"/>
        <rFont val="Aptos Narrow"/>
        <family val="2"/>
        <scheme val="minor"/>
      </rPr>
      <t xml:space="preserve">Activity: </t>
    </r>
    <r>
      <rPr>
        <sz val="12"/>
        <rFont val="Aptos Narrow"/>
        <family val="2"/>
        <scheme val="minor"/>
      </rPr>
      <t xml:space="preserve">WSB Texas Rising Star mentors and the Child Care Advisory Committee identified the need for infant and toddler specific training for teachers. WSB will host four training sessions throughout the year that will focus on infant and toddler milestones, supporting the development of children in care, child development, early brain development, classroom set-up, time management, and developmental screening, while also providing  hands-on activities during the trainings. Trainings may be conducted by the Board's IT Specialist or by outside certified trainers.
</t>
    </r>
    <r>
      <rPr>
        <b/>
        <sz val="12"/>
        <rFont val="Aptos Narrow"/>
        <family val="2"/>
        <scheme val="minor"/>
      </rPr>
      <t xml:space="preserve">Alignment: </t>
    </r>
    <r>
      <rPr>
        <sz val="12"/>
        <rFont val="Aptos Narrow"/>
        <family val="2"/>
        <scheme val="minor"/>
      </rPr>
      <t xml:space="preserve">Aligns with WSB strategic plan and goal for preparing an educated and skilled workforce. This support helps early learning program staff maintain engaging and developmentally appropriate learning environments, as well as meet annual training requirements in alignment with Texas Rising Star standards. 
</t>
    </r>
    <r>
      <rPr>
        <b/>
        <sz val="12"/>
        <rFont val="Aptos Narrow"/>
        <family val="2"/>
        <scheme val="minor"/>
      </rPr>
      <t>Target Outreach:</t>
    </r>
    <r>
      <rPr>
        <sz val="12"/>
        <rFont val="Aptos Narrow"/>
        <family val="2"/>
        <scheme val="minor"/>
      </rPr>
      <t xml:space="preserve"> 150 early learning program staff within 100 early learning programs</t>
    </r>
  </si>
  <si>
    <t>Participating programs will demonstrate an increase (or at least maintenance) of their Category 1: Staff Education and Category 2: Interactions scoring.</t>
  </si>
  <si>
    <r>
      <rPr>
        <b/>
        <sz val="12"/>
        <rFont val="Aptos Narrow"/>
        <family val="2"/>
        <scheme val="minor"/>
      </rPr>
      <t>Activity:</t>
    </r>
    <r>
      <rPr>
        <sz val="12"/>
        <rFont val="Aptos Narrow"/>
        <family val="2"/>
        <scheme val="minor"/>
      </rPr>
      <t xml:space="preserve"> WSB will provide stipends to early learning program staff participating in the Campfire Apprenticeship program upon completion of the CDA. The completion and obtainment of a CDA certificate will assist staff in meeting the training requirements needed for the Texas Rising Star assessment. WSB's CCS programs, the Child Care Advisory Committee, and Texas Rising Star mentors identified the need to continue to support the early learning programs with the incentive for staff retention.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maintain engaging and developmentally appropriate learning environments, as well as meet annual training requirements in alignment with Texas Rising Star standards.                                                                                                                                                                         </t>
    </r>
    <r>
      <rPr>
        <b/>
        <sz val="12"/>
        <rFont val="Aptos Narrow"/>
        <family val="2"/>
        <scheme val="minor"/>
      </rPr>
      <t xml:space="preserve">Target Outreach: </t>
    </r>
    <r>
      <rPr>
        <sz val="12"/>
        <rFont val="Aptos Narrow"/>
        <family val="2"/>
        <scheme val="minor"/>
      </rPr>
      <t xml:space="preserve">10 teachers enrolled in the Campfire program </t>
    </r>
  </si>
  <si>
    <t>80% of the teachers participating in the CDA Apprenticeship program will complete the program and obtain their CDA in order to receive the stipend.</t>
  </si>
  <si>
    <r>
      <rPr>
        <b/>
        <sz val="12"/>
        <rFont val="Aptos Narrow"/>
        <family val="2"/>
        <scheme val="minor"/>
      </rPr>
      <t xml:space="preserve">Activity: </t>
    </r>
    <r>
      <rPr>
        <sz val="12"/>
        <rFont val="Aptos Narrow"/>
        <family val="2"/>
        <scheme val="minor"/>
      </rPr>
      <t xml:space="preserve">WSB will support staff retention by providing stipends to teachers who participate in the educational scholarship initiative. The stipend is tied to continuing and/or completion of early education college degree, as well as continuation of employment with their employer after they graduate. The teachers are provided with a $250 stipend at the end of successfully completing the semester. When the teacher completes and obtains their Child Development Associate, Infant &amp; Toddler certificate, and/or Teacher Assistant certificate $1,000 will be provided and every six months following if they remain employed with the same employer during FY26. A survey will be provided to the early learning program directors to obtain their current rate of staff retention and/or turnover. The survey will be issued at the onset of the first teacher starting the program and will be sent out for update following every semester.   
WSB's CCS programs, the Child Care Advisory Committee, and Texas Rising Star mentors identified the need to continue to support the early learning programs with the incentive for staff and their retention efforts.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meet annual training requirements in alignment with Texas Rising Star standards.
</t>
    </r>
    <r>
      <rPr>
        <b/>
        <sz val="12"/>
        <rFont val="Aptos Narrow"/>
        <family val="2"/>
        <scheme val="minor"/>
      </rPr>
      <t xml:space="preserve">Target Outreach: </t>
    </r>
    <r>
      <rPr>
        <sz val="12"/>
        <rFont val="Aptos Narrow"/>
        <family val="2"/>
        <scheme val="minor"/>
      </rPr>
      <t>Up to 60 teachers per semester (Fall and Spring), for a total of 120 per year</t>
    </r>
  </si>
  <si>
    <t>80% of teachers participating will remain employed at the facility following the completion of their course or degree during FY26.</t>
  </si>
  <si>
    <r>
      <rPr>
        <b/>
        <sz val="12"/>
        <rFont val="Aptos Narrow"/>
        <family val="2"/>
        <scheme val="minor"/>
      </rPr>
      <t>Activity:</t>
    </r>
    <r>
      <rPr>
        <sz val="12"/>
        <rFont val="Aptos Narrow"/>
        <family val="2"/>
        <scheme val="minor"/>
      </rPr>
      <t xml:space="preserve"> WSB will be providing teachers with an educational scholarship stipend ($150), to those who are participating in the educational tuition scholarship to purchase their books and materials per course (max 2 courses per semester).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meet annual training requirements in alignment with Texas Rising Star standards. 
</t>
    </r>
    <r>
      <rPr>
        <b/>
        <sz val="12"/>
        <rFont val="Aptos Narrow"/>
        <family val="2"/>
        <scheme val="minor"/>
      </rPr>
      <t>Target Outreach</t>
    </r>
    <r>
      <rPr>
        <sz val="12"/>
        <rFont val="Aptos Narrow"/>
        <family val="2"/>
        <scheme val="minor"/>
      </rPr>
      <t>: Up to 60 teachers per semester (Fall and Spring), for a total of 120 per year</t>
    </r>
  </si>
  <si>
    <t>75% of teachers participating will meet the required annual hours of training following the completion of their course during FY26.</t>
  </si>
  <si>
    <r>
      <rPr>
        <b/>
        <sz val="12"/>
        <color rgb="FF000000"/>
        <rFont val="Aptos Narrow"/>
        <family val="2"/>
        <scheme val="minor"/>
      </rPr>
      <t>Activity:</t>
    </r>
    <r>
      <rPr>
        <sz val="12"/>
        <color rgb="FF000000"/>
        <rFont val="Aptos Narrow"/>
        <family val="2"/>
        <scheme val="minor"/>
      </rPr>
      <t xml:space="preserve"> </t>
    </r>
    <r>
      <rPr>
        <sz val="12"/>
        <rFont val="Aptos Narrow"/>
        <family val="2"/>
        <scheme val="minor"/>
      </rPr>
      <t xml:space="preserve">WSB child care programs and Texas Rising Star mentors requested assistance with curriculum training to ensure proper implementation of the provided curriculum is done. </t>
    </r>
    <r>
      <rPr>
        <sz val="12"/>
        <color rgb="FF000000"/>
        <rFont val="Aptos Narrow"/>
        <family val="2"/>
        <scheme val="minor"/>
      </rPr>
      <t>WSB will be</t>
    </r>
    <r>
      <rPr>
        <sz val="12"/>
        <rFont val="Aptos Narrow"/>
        <family val="2"/>
        <scheme val="minor"/>
      </rPr>
      <t xml:space="preserve"> providing in-person training on the curriculum purchased</t>
    </r>
    <r>
      <rPr>
        <sz val="12"/>
        <color rgb="FF000000"/>
        <rFont val="Aptos Narrow"/>
        <family val="2"/>
        <scheme val="minor"/>
      </rPr>
      <t xml:space="preserve"> for early learning programs to support their implementation of the curriculum. WSB's CCS programs, the Child Care Advisory Committee, and Texas Rising Star mentors identified the need to continue to support the early learning programs with the incentive for staff and their retention efforts.   
</t>
    </r>
    <r>
      <rPr>
        <b/>
        <sz val="12"/>
        <color rgb="FF000000"/>
        <rFont val="Aptos Narrow"/>
        <family val="2"/>
        <scheme val="minor"/>
      </rPr>
      <t xml:space="preserve">Alignment: </t>
    </r>
    <r>
      <rPr>
        <sz val="12"/>
        <color rgb="FF000000"/>
        <rFont val="Aptos Narrow"/>
        <family val="2"/>
        <scheme val="minor"/>
      </rPr>
      <t xml:space="preserve">Aligns with WSB strategic plan and goal for preparing an educated and skilled workforce. This support helps early learning program staff maintain engaging and developmentally appropriate learning activities, as well as meet annual training requirements in alignment with Texas Rising Star standards.
</t>
    </r>
    <r>
      <rPr>
        <b/>
        <sz val="12"/>
        <color rgb="FF000000"/>
        <rFont val="Aptos Narrow"/>
        <family val="2"/>
        <scheme val="minor"/>
      </rPr>
      <t>Target Outreach:</t>
    </r>
    <r>
      <rPr>
        <sz val="12"/>
        <color rgb="FF000000"/>
        <rFont val="Aptos Narrow"/>
        <family val="2"/>
        <scheme val="minor"/>
      </rPr>
      <t xml:space="preserve"> 200 early learning program staff within approximately 150 programs</t>
    </r>
  </si>
  <si>
    <t xml:space="preserve">Participating programs will demonstrate an increase (or at least maintenance) of their Category 3: Program Administration scores related to curriculum.
</t>
  </si>
  <si>
    <r>
      <rPr>
        <b/>
        <sz val="12"/>
        <rFont val="Aptos Narrow"/>
        <family val="2"/>
        <scheme val="minor"/>
      </rPr>
      <t>Activity:</t>
    </r>
    <r>
      <rPr>
        <sz val="12"/>
        <rFont val="Aptos Narrow"/>
        <family val="2"/>
        <scheme val="minor"/>
      </rPr>
      <t xml:space="preserve"> WSB will provide in-person curriculum training for Board-purchased preschool curricula to ensure proper implementation of the provided curriculum is done. This training will include refresher training, as needed.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maintain engaging and developmentally appropriate learning activities, as well as meet annual training requirements in alignment with Texas Rising Star standards.
</t>
    </r>
    <r>
      <rPr>
        <b/>
        <sz val="12"/>
        <rFont val="Aptos Narrow"/>
        <family val="2"/>
        <scheme val="minor"/>
      </rPr>
      <t xml:space="preserve">Target Outreach: </t>
    </r>
    <r>
      <rPr>
        <sz val="12"/>
        <rFont val="Aptos Narrow"/>
        <family val="2"/>
        <scheme val="minor"/>
      </rPr>
      <t xml:space="preserve">75 early learning program staff  </t>
    </r>
  </si>
  <si>
    <r>
      <rPr>
        <b/>
        <sz val="12"/>
        <rFont val="Aptos Narrow"/>
        <family val="2"/>
        <scheme val="minor"/>
      </rPr>
      <t>Activity:</t>
    </r>
    <r>
      <rPr>
        <sz val="12"/>
        <rFont val="Aptos Narrow"/>
        <family val="2"/>
        <scheme val="minor"/>
      </rPr>
      <t xml:space="preserve"> WSB will provide in-person curriculum training for Board-purchased infant/toddler curricula to ensure proper implementation of the provided curriculum is done. This training will include refresher training, as needed.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maintain engaging and developmentally appropriate learning activities, as well as meet annual training requirements in alignment with Texas Rising Star standards.
</t>
    </r>
    <r>
      <rPr>
        <b/>
        <sz val="12"/>
        <rFont val="Aptos Narrow"/>
        <family val="2"/>
        <scheme val="minor"/>
      </rPr>
      <t xml:space="preserve">Target Outreach: </t>
    </r>
    <r>
      <rPr>
        <sz val="12"/>
        <rFont val="Aptos Narrow"/>
        <family val="2"/>
        <scheme val="minor"/>
      </rPr>
      <t xml:space="preserve">50 early learning program staff  </t>
    </r>
  </si>
  <si>
    <r>
      <rPr>
        <b/>
        <sz val="12"/>
        <rFont val="Aptos Narrow"/>
        <family val="2"/>
        <scheme val="minor"/>
      </rPr>
      <t xml:space="preserve">Activity: </t>
    </r>
    <r>
      <rPr>
        <sz val="12"/>
        <rFont val="Aptos Narrow"/>
        <family val="2"/>
        <scheme val="minor"/>
      </rPr>
      <t xml:space="preserve">WSB early learning programs requested support with additional curriculum for their infant and toddler teachers/classrooms and allow each classroom to plan freely without waiting for their rotation. There is a need for additional curriculum sets in addition to the current curriculum the early learning programs are utilizing - such as Frog Street, Celebrate, Teaching Strategies, and Learning Beyond the Bell. WSB will purchase curriculum for early learning programs who need curriculum or additional sets to support efficient planning in all infant and toddler classrooms.                                                                         
</t>
    </r>
    <r>
      <rPr>
        <b/>
        <sz val="12"/>
        <rFont val="Aptos Narrow"/>
        <family val="2"/>
        <scheme val="minor"/>
      </rPr>
      <t xml:space="preserve">Alignment: </t>
    </r>
    <r>
      <rPr>
        <sz val="12"/>
        <rFont val="Aptos Narrow"/>
        <family val="2"/>
        <scheme val="minor"/>
      </rPr>
      <t xml:space="preserve">Aligns with WSB strategic plan and goal for preparing an educated and skilled workforce. This support helps early learning program staff maintain engaging and developmentally appropriate learning activities, as well as meet annual training requirements in alignment with Texas Rising Star standards.
</t>
    </r>
    <r>
      <rPr>
        <b/>
        <sz val="12"/>
        <rFont val="Aptos Narrow"/>
        <family val="2"/>
        <scheme val="minor"/>
      </rPr>
      <t>Target Outreach</t>
    </r>
    <r>
      <rPr>
        <sz val="12"/>
        <rFont val="Aptos Narrow"/>
        <family val="2"/>
        <scheme val="minor"/>
      </rPr>
      <t>:  Approximately 25 early learning programs</t>
    </r>
  </si>
  <si>
    <r>
      <rPr>
        <b/>
        <sz val="12"/>
        <rFont val="Aptos Narrow"/>
        <family val="2"/>
        <scheme val="minor"/>
      </rPr>
      <t>Activity:</t>
    </r>
    <r>
      <rPr>
        <sz val="12"/>
        <rFont val="Aptos Narrow"/>
        <family val="2"/>
        <scheme val="minor"/>
      </rPr>
      <t xml:space="preserve"> WSB will host a minimum of 6 training sessions throughout the year that will focus on the social-emotional awareness, supporting the development of children in their care, classroom management, incorporating music and movement, and areas of training that support the ages and stages of a child's development, while providing the hands-on activities.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maintain engaging and developmentally appropriate interactions, as well as meet annual training requirements in alignment with Texas Rising Star standards.
</t>
    </r>
    <r>
      <rPr>
        <b/>
        <sz val="12"/>
        <rFont val="Aptos Narrow"/>
        <family val="2"/>
        <scheme val="minor"/>
      </rPr>
      <t xml:space="preserve">Target Outreach: </t>
    </r>
    <r>
      <rPr>
        <sz val="12"/>
        <rFont val="Aptos Narrow"/>
        <family val="2"/>
        <scheme val="minor"/>
      </rPr>
      <t>approximately 180 early learning program staff within 90 programs</t>
    </r>
  </si>
  <si>
    <t xml:space="preserve">85% of attendees will report an increase in knowledge in the training subject matter.
</t>
  </si>
  <si>
    <r>
      <rPr>
        <b/>
        <sz val="12"/>
        <rFont val="Aptos Narrow"/>
        <family val="2"/>
        <scheme val="minor"/>
      </rPr>
      <t xml:space="preserve">Activity: </t>
    </r>
    <r>
      <rPr>
        <sz val="12"/>
        <rFont val="Aptos Narrow"/>
        <family val="2"/>
        <scheme val="minor"/>
      </rPr>
      <t xml:space="preserve">WSB will provide scholarship assistance for teachers to enroll and participate in early education college credit courses through the local community college. The credit courses are part of a child development educational pathway. The scholarship assists the early learning program staff to obtain a college credential or Associate degree in early childhood.
</t>
    </r>
    <r>
      <rPr>
        <b/>
        <sz val="12"/>
        <rFont val="Aptos Narrow"/>
        <family val="2"/>
        <scheme val="minor"/>
      </rPr>
      <t xml:space="preserve">Alignment: </t>
    </r>
    <r>
      <rPr>
        <sz val="12"/>
        <rFont val="Aptos Narrow"/>
        <family val="2"/>
        <scheme val="minor"/>
      </rPr>
      <t xml:space="preserve">Aligns with WSB strategic plan and goal for preparing an educated and skilled workforce. This support helps early learning program staff meet staff education qualifiers and annual training requirements in alignment with Texas Rising Star standards. 
</t>
    </r>
    <r>
      <rPr>
        <b/>
        <sz val="12"/>
        <rFont val="Aptos Narrow"/>
        <family val="2"/>
        <scheme val="minor"/>
      </rPr>
      <t xml:space="preserve">Target Outreach: </t>
    </r>
    <r>
      <rPr>
        <sz val="12"/>
        <rFont val="Aptos Narrow"/>
        <family val="2"/>
        <scheme val="minor"/>
      </rPr>
      <t>60 teachers per semester for a total of 120 in FY26</t>
    </r>
  </si>
  <si>
    <t xml:space="preserve">Participating programs will demonstrate an increase (or at least maintenance) of their Category 1: Staff Education scores related to education qualifiers.
</t>
  </si>
  <si>
    <r>
      <rPr>
        <b/>
        <sz val="12"/>
        <color rgb="FF000000"/>
        <rFont val="Aptos Narrow"/>
        <family val="2"/>
        <scheme val="minor"/>
      </rPr>
      <t xml:space="preserve">Activity: </t>
    </r>
    <r>
      <rPr>
        <sz val="12"/>
        <color rgb="FF000000"/>
        <rFont val="Aptos Narrow"/>
        <family val="2"/>
        <scheme val="minor"/>
      </rPr>
      <t xml:space="preserve">WSB will offer access to CPR &amp; First Aid training approximately every other month to ensure early learning program staff have access to training prior to their CPR/First Aid certification expiration date. This will be a total of about 20 training sessions in FY26.
</t>
    </r>
    <r>
      <rPr>
        <b/>
        <sz val="12"/>
        <color rgb="FF000000"/>
        <rFont val="Aptos Narrow"/>
        <family val="2"/>
        <scheme val="minor"/>
      </rPr>
      <t xml:space="preserve">Alignment: </t>
    </r>
    <r>
      <rPr>
        <sz val="12"/>
        <color rgb="FF000000"/>
        <rFont val="Aptos Narrow"/>
        <family val="2"/>
        <scheme val="minor"/>
      </rPr>
      <t xml:space="preserve">Aligns with WSB strategic plan and goal for preparing an educated and skilled workforce. This support helps early learning program staff meet annual training requirements in alignment with Texas Rising Star standards.  
</t>
    </r>
    <r>
      <rPr>
        <b/>
        <sz val="12"/>
        <color rgb="FF000000"/>
        <rFont val="Aptos Narrow"/>
        <family val="2"/>
        <scheme val="minor"/>
      </rPr>
      <t>Target Outreach:</t>
    </r>
    <r>
      <rPr>
        <sz val="12"/>
        <color rgb="FF000000"/>
        <rFont val="Aptos Narrow"/>
        <family val="2"/>
        <scheme val="minor"/>
      </rPr>
      <t xml:space="preserve"> Up to 30 attendees per sessio</t>
    </r>
    <r>
      <rPr>
        <sz val="12"/>
        <rFont val="Aptos Narrow"/>
        <family val="2"/>
        <scheme val="minor"/>
      </rPr>
      <t>n, for an approximate total of 270 participants</t>
    </r>
  </si>
  <si>
    <t xml:space="preserve">95% of the participating programs assisted will meet Child Care Regulation requirements related to First Aid and CPR compliance. </t>
  </si>
  <si>
    <r>
      <rPr>
        <b/>
        <sz val="12"/>
        <rFont val="Aptos Narrow"/>
        <family val="2"/>
        <scheme val="minor"/>
      </rPr>
      <t xml:space="preserve">Activity: </t>
    </r>
    <r>
      <rPr>
        <sz val="12"/>
        <rFont val="Aptos Narrow"/>
        <family val="2"/>
        <scheme val="minor"/>
      </rPr>
      <t xml:space="preserve">WSB will provide registration payment to early learning program staff to attend local early childhood conferences such as Paso Del Notre Chapter of Texas Association for the Education of Young Children (TXAEYC), AgriLife, and/or out of town training and conferences. WSB will partner with the organization to provide the attendees an opportunity to obtain hours of professional development training. The hours of training will count towards the training hours as mandated by Child Care Regulation. The attendees will be able to apply what is learned into the classroom and have an impact on the outcome of their Texas Rising Star assessment scoring.
</t>
    </r>
    <r>
      <rPr>
        <b/>
        <sz val="12"/>
        <rFont val="Aptos Narrow"/>
        <family val="2"/>
        <scheme val="minor"/>
      </rPr>
      <t xml:space="preserve">Alignment: </t>
    </r>
    <r>
      <rPr>
        <sz val="12"/>
        <rFont val="Aptos Narrow"/>
        <family val="2"/>
        <scheme val="minor"/>
      </rPr>
      <t xml:space="preserve">Aligns with WSB strategic plan and goal for preparing an educated and skill workforce. This support helps early learning program staff meet annual training requirements in alignment with Texas Rising Star standards.  
</t>
    </r>
    <r>
      <rPr>
        <b/>
        <sz val="12"/>
        <rFont val="Aptos Narrow"/>
        <family val="2"/>
        <scheme val="minor"/>
      </rPr>
      <t xml:space="preserve">Target Outreach: </t>
    </r>
    <r>
      <rPr>
        <sz val="12"/>
        <rFont val="Aptos Narrow"/>
        <family val="2"/>
        <scheme val="minor"/>
      </rPr>
      <t xml:space="preserve"> 200 early learning staff </t>
    </r>
  </si>
  <si>
    <t xml:space="preserve">90% of participants will receive a minimum of 3 clock hours toward Child Care Regulation's annual training requirements. 
</t>
  </si>
  <si>
    <r>
      <rPr>
        <b/>
        <sz val="12"/>
        <rFont val="Aptos Narrow"/>
        <family val="2"/>
        <scheme val="minor"/>
      </rPr>
      <t xml:space="preserve">Activity: </t>
    </r>
    <r>
      <rPr>
        <sz val="12"/>
        <rFont val="Aptos Narrow"/>
        <family val="2"/>
        <scheme val="minor"/>
      </rPr>
      <t>WSB will continue to employ 9 Texas Rising Star mentors,</t>
    </r>
    <r>
      <rPr>
        <b/>
        <sz val="12"/>
        <rFont val="Aptos Narrow"/>
        <family val="2"/>
        <scheme val="minor"/>
      </rPr>
      <t xml:space="preserve"> i</t>
    </r>
    <r>
      <rPr>
        <sz val="12"/>
        <rFont val="Aptos Narrow"/>
        <family val="2"/>
        <scheme val="minor"/>
      </rPr>
      <t xml:space="preserve">n order to support Texas Rising Star-certified programs and those in the Texas Rising Star pathway with maintaining or increasing their quality star level, by providing mentoring services that include but are not limited to, guidance, coaching, and Engage supports. WSB currently has 8 Texas Rising Star mentors and 1 employee going through mentor training who are supporting CCS programs.       
</t>
    </r>
    <r>
      <rPr>
        <b/>
        <sz val="12"/>
        <rFont val="Aptos Narrow"/>
        <family val="2"/>
        <scheme val="minor"/>
      </rPr>
      <t xml:space="preserve">Alignment: </t>
    </r>
    <r>
      <rPr>
        <sz val="12"/>
        <rFont val="Aptos Narrow"/>
        <family val="2"/>
        <scheme val="minor"/>
      </rPr>
      <t xml:space="preserve">Aligns with WSB strategic plan and goal for investing in high-quality care. This support helps early learning programs with technical support and access to resources that help maintain staff qualifications, enhance teacher-child interactions, promote family involvement, and improve indoor/outdoor learning environments.
</t>
    </r>
    <r>
      <rPr>
        <b/>
        <sz val="12"/>
        <rFont val="Aptos Narrow"/>
        <family val="2"/>
        <scheme val="minor"/>
      </rPr>
      <t>Target Outreach:</t>
    </r>
    <r>
      <rPr>
        <sz val="12"/>
        <rFont val="Aptos Narrow"/>
        <family val="2"/>
        <scheme val="minor"/>
      </rPr>
      <t xml:space="preserve"> 287 early learning programs</t>
    </r>
  </si>
  <si>
    <t>90% of the early learning programs who received mentoring services achieve certification or maintain their Texas Rising Star status.</t>
  </si>
  <si>
    <r>
      <rPr>
        <b/>
        <sz val="12"/>
        <rFont val="Aptos Narrow"/>
        <family val="2"/>
        <scheme val="minor"/>
      </rPr>
      <t xml:space="preserve">Activity: </t>
    </r>
    <r>
      <rPr>
        <sz val="12"/>
        <rFont val="Aptos Narrow"/>
        <family val="2"/>
        <scheme val="minor"/>
      </rPr>
      <t xml:space="preserve">WSB will continue to employ 1 TECPDS Specialist to provide supports to both the early learning programs and Texas Rising Star mentor staff. The TECPDS Specialist will perform approximately 200 validations per quarter and offer support to early learning programs on how to open a TECPDS registry account and upload documents.   
</t>
    </r>
    <r>
      <rPr>
        <b/>
        <sz val="12"/>
        <rFont val="Aptos Narrow"/>
        <family val="2"/>
        <scheme val="minor"/>
      </rPr>
      <t xml:space="preserve">Alignment: </t>
    </r>
    <r>
      <rPr>
        <sz val="12"/>
        <rFont val="Aptos Narrow"/>
        <family val="2"/>
        <scheme val="minor"/>
      </rPr>
      <t xml:space="preserve">Aligns with WSB strategic plan and goal for preparing an educated and skilled workforce. This support helps early learning programs with workforce registry technical support and access to resources that helps programs maintain staff qualifications, document training, and meet Texas Rising Star standards across all areas.
</t>
    </r>
    <r>
      <rPr>
        <b/>
        <sz val="12"/>
        <rFont val="Aptos Narrow"/>
        <family val="2"/>
        <scheme val="minor"/>
      </rPr>
      <t>Target Outreach:</t>
    </r>
    <r>
      <rPr>
        <sz val="12"/>
        <rFont val="Aptos Narrow"/>
        <family val="2"/>
        <scheme val="minor"/>
      </rPr>
      <t xml:space="preserve"> 287 early learning programs</t>
    </r>
  </si>
  <si>
    <t>The TECPDS Specialist will achieve 95% of the validation target each quarter.</t>
  </si>
  <si>
    <r>
      <rPr>
        <b/>
        <sz val="12"/>
        <rFont val="Aptos Narrow"/>
        <family val="2"/>
        <scheme val="minor"/>
      </rPr>
      <t>Activity:</t>
    </r>
    <r>
      <rPr>
        <sz val="12"/>
        <rFont val="Aptos Narrow"/>
        <family val="2"/>
        <scheme val="minor"/>
      </rPr>
      <t xml:space="preserve"> WSB will continue to employ 2 staff who have attained certification as Infant Toddler Specialists. WSB will be tracking the number of early learning program staff that attend group training sessions and the number of programs that are provided specific infant and toddler support.         
</t>
    </r>
    <r>
      <rPr>
        <b/>
        <sz val="12"/>
        <rFont val="Aptos Narrow"/>
        <family val="2"/>
        <scheme val="minor"/>
      </rPr>
      <t xml:space="preserve">Alignment: </t>
    </r>
    <r>
      <rPr>
        <sz val="12"/>
        <rFont val="Aptos Narrow"/>
        <family val="2"/>
        <scheme val="minor"/>
      </rPr>
      <t xml:space="preserve">Aligns with WSB strategic plan and goal for preparing an educated and skilled workforce. This support helps early learning programs with specified technical assistance and resources to infant and toddler teachers to enhance teacher-child interactions, promote family engagement, and improve indoor/outdoor learning environments.
</t>
    </r>
    <r>
      <rPr>
        <b/>
        <sz val="12"/>
        <rFont val="Aptos Narrow"/>
        <family val="2"/>
        <scheme val="minor"/>
      </rPr>
      <t xml:space="preserve">Target Outreach: </t>
    </r>
    <r>
      <rPr>
        <sz val="12"/>
        <rFont val="Aptos Narrow"/>
        <family val="2"/>
        <scheme val="minor"/>
      </rPr>
      <t>287 early learning programs</t>
    </r>
  </si>
  <si>
    <t>50%  of  child care programs in the Board area will receive professional development from an Infant Toddler Specialist.</t>
  </si>
  <si>
    <r>
      <rPr>
        <b/>
        <sz val="12"/>
        <rFont val="Aptos Narrow"/>
        <family val="2"/>
        <scheme val="minor"/>
      </rPr>
      <t>Activity:</t>
    </r>
    <r>
      <rPr>
        <sz val="12"/>
        <rFont val="Aptos Narrow"/>
        <family val="2"/>
        <scheme val="minor"/>
      </rPr>
      <t xml:space="preserve"> WSB will provide Frog Street Lilypad, which is digital access to lesson plans, classroom activities, music, digital books, and built-in instructional support, to early learning programs who have received Frog Street curriculum. WSB is providing this resource as part of their Frog Street awarded curriculum package renewal support. This access will allow the teachers to continue to access these resources and utilize them throughout their daily planning and activities.      
</t>
    </r>
    <r>
      <rPr>
        <b/>
        <sz val="12"/>
        <rFont val="Aptos Narrow"/>
        <family val="2"/>
        <scheme val="minor"/>
      </rPr>
      <t>Alignment:</t>
    </r>
    <r>
      <rPr>
        <sz val="12"/>
        <rFont val="Aptos Narrow"/>
        <family val="2"/>
        <scheme val="minor"/>
      </rPr>
      <t xml:space="preserve"> Aligns with WSB strategic plan and goal for preparing an educated and skilled workforce. Aligns with WSB strategic plan and goal for preparing an educated and skilled workforce. This support helps early learning program staff maintain engaging and developmentally appropriate learning activities.
</t>
    </r>
    <r>
      <rPr>
        <b/>
        <sz val="12"/>
        <rFont val="Aptos Narrow"/>
        <family val="2"/>
        <scheme val="minor"/>
      </rPr>
      <t>Target Outreach:</t>
    </r>
    <r>
      <rPr>
        <sz val="12"/>
        <rFont val="Aptos Narrow"/>
        <family val="2"/>
        <scheme val="minor"/>
      </rPr>
      <t xml:space="preserve"> 50 early learning programs</t>
    </r>
  </si>
  <si>
    <t xml:space="preserve">80% of participating programs will continue utilizing the access to resources to support planning and activities. This will be monitored by mentor observations.
</t>
  </si>
  <si>
    <r>
      <rPr>
        <b/>
        <sz val="12"/>
        <rFont val="Aptos Narrow"/>
        <family val="2"/>
        <scheme val="minor"/>
      </rPr>
      <t xml:space="preserve">Activity: </t>
    </r>
    <r>
      <rPr>
        <sz val="12"/>
        <rFont val="Aptos Narrow"/>
        <family val="2"/>
        <scheme val="minor"/>
      </rPr>
      <t xml:space="preserve">WSB will purchase educational equipment and materials to support early learning programs' learning environments. Some items will be distributed through a resource room. This resource room provides immediate and easy access to the materials and equipment. Texas Rising Star mentors assist the early learning programs with identifying items needed to assist in meeting the Texas Rising Star criteria.  
</t>
    </r>
    <r>
      <rPr>
        <b/>
        <sz val="12"/>
        <rFont val="Aptos Narrow"/>
        <family val="2"/>
        <scheme val="minor"/>
      </rPr>
      <t>Alignment:</t>
    </r>
    <r>
      <rPr>
        <sz val="12"/>
        <rFont val="Aptos Narrow"/>
        <family val="2"/>
        <scheme val="minor"/>
      </rPr>
      <t xml:space="preserve"> Aligns with WSB strategic plan and goal for investing in high-quality care. This support helps early learning programs maintain safe, engaging, and developmentally appropriate learning environments in alignment with Texas Rising Star standards.
</t>
    </r>
    <r>
      <rPr>
        <b/>
        <sz val="12"/>
        <rFont val="Aptos Narrow"/>
        <family val="2"/>
        <scheme val="minor"/>
      </rPr>
      <t>Target Outreach:</t>
    </r>
    <r>
      <rPr>
        <sz val="12"/>
        <rFont val="Aptos Narrow"/>
        <family val="2"/>
        <scheme val="minor"/>
      </rPr>
      <t xml:space="preserve"> 287 early learning programs   </t>
    </r>
  </si>
  <si>
    <t>95% of early learning programs who utilized the resource room will report they are satisfied with the materials offered and that the materials assisted with the quality in their program.</t>
  </si>
  <si>
    <r>
      <rPr>
        <b/>
        <sz val="12"/>
        <rFont val="Aptos Narrow"/>
        <family val="2"/>
        <scheme val="minor"/>
      </rPr>
      <t>Activity:</t>
    </r>
    <r>
      <rPr>
        <sz val="12"/>
        <rFont val="Aptos Narrow"/>
        <family val="2"/>
        <scheme val="minor"/>
      </rPr>
      <t xml:space="preserve"> Printed educational and outreach materials will be provided to CCS parents and early learning programs as well as shared at family-focused events as means to support CCS and families in the community. WSB will be exploring other means to support the sharing of information in the community among parents. The printed materials will be produced as needed and the website will have modifications as applicable to promote enrollment in high-quality early learning programs.</t>
    </r>
    <r>
      <rPr>
        <strike/>
        <sz val="12"/>
        <rFont val="Aptos Narrow"/>
        <family val="2"/>
        <scheme val="minor"/>
      </rPr>
      <t xml:space="preserve">
</t>
    </r>
    <r>
      <rPr>
        <b/>
        <sz val="12"/>
        <rFont val="Aptos Narrow"/>
        <family val="2"/>
        <scheme val="minor"/>
      </rPr>
      <t>Alignment:</t>
    </r>
    <r>
      <rPr>
        <sz val="12"/>
        <rFont val="Aptos Narrow"/>
        <family val="2"/>
        <scheme val="minor"/>
      </rPr>
      <t xml:space="preserve"> Aligns with WSB strategic plan and goal for investing in high-quality care.
</t>
    </r>
    <r>
      <rPr>
        <b/>
        <sz val="12"/>
        <rFont val="Aptos Narrow"/>
        <family val="2"/>
        <scheme val="minor"/>
      </rPr>
      <t xml:space="preserve">Target Outreach: </t>
    </r>
    <r>
      <rPr>
        <sz val="12"/>
        <rFont val="Aptos Narrow"/>
        <family val="2"/>
        <scheme val="minor"/>
      </rPr>
      <t>287 child care programs and approx. 4,000 parents/families</t>
    </r>
  </si>
  <si>
    <t>By the end of FY26, WSB will have an increase of enrollment of, at minimum, 100 children per month until WSB meets enrollment capacity of 8,225.</t>
  </si>
  <si>
    <r>
      <rPr>
        <b/>
        <sz val="12"/>
        <rFont val="Aptos Narrow"/>
        <family val="2"/>
        <scheme val="minor"/>
      </rPr>
      <t>Activity:</t>
    </r>
    <r>
      <rPr>
        <sz val="12"/>
        <rFont val="Aptos Narrow"/>
        <family val="2"/>
        <scheme val="minor"/>
      </rPr>
      <t xml:space="preserve">  WSB will provide educational materials and equipment to Fort Bliss' military base CCS early learning and after-school programs that will support their curriculum and assist their facilities to continue to meet their national accreditation requirements. 
</t>
    </r>
    <r>
      <rPr>
        <b/>
        <sz val="12"/>
        <rFont val="Aptos Narrow"/>
        <family val="2"/>
        <scheme val="minor"/>
      </rPr>
      <t>Alignment:</t>
    </r>
    <r>
      <rPr>
        <sz val="12"/>
        <rFont val="Aptos Narrow"/>
        <family val="2"/>
        <scheme val="minor"/>
      </rPr>
      <t xml:space="preserve"> Aligns with WSB strategic plan and goal for investing in high-quality care.
</t>
    </r>
    <r>
      <rPr>
        <b/>
        <sz val="12"/>
        <rFont val="Aptos Narrow"/>
        <family val="2"/>
        <scheme val="minor"/>
      </rPr>
      <t xml:space="preserve">Target Outreach: </t>
    </r>
    <r>
      <rPr>
        <sz val="12"/>
        <rFont val="Aptos Narrow"/>
        <family val="2"/>
        <scheme val="minor"/>
      </rPr>
      <t>4 military early learning programs</t>
    </r>
  </si>
  <si>
    <t>85% of the military-based early learning programs assisted will maintain their National Accreditation, thus automated Texas Rising Star status.</t>
  </si>
  <si>
    <r>
      <t xml:space="preserve">Activity: </t>
    </r>
    <r>
      <rPr>
        <sz val="12"/>
        <color rgb="FF000000"/>
        <rFont val="Aptos Narrow"/>
        <family val="2"/>
        <scheme val="minor"/>
      </rPr>
      <t xml:space="preserve">WSB will provide materials and equipment to early learning programs to support them in achieving and maintaining Texas Rising Star certification. The need was identified by Texas Rising Star mentors, the Board's Child Care Advisory Committee and early learning programs. The educational materials, equipment, and resources will be specific to supporting PreK through School-age. A Texas Rising Star mentor will conduct an environmental observation walk-through to identify what is needed for the facility to meet the Texas Rising Star criteria. 
</t>
    </r>
    <r>
      <rPr>
        <b/>
        <sz val="12"/>
        <color rgb="FF000000"/>
        <rFont val="Aptos Narrow"/>
        <family val="2"/>
        <scheme val="minor"/>
      </rPr>
      <t xml:space="preserve">Alignment: </t>
    </r>
    <r>
      <rPr>
        <sz val="12"/>
        <color rgb="FF000000"/>
        <rFont val="Aptos Narrow"/>
        <family val="2"/>
        <scheme val="minor"/>
      </rPr>
      <t>Aligns with WSB strategic plan and goal for investing in high-quality care. This support helps early learning programs create quality learning environments and meet Texas Rising Star standards for PreK through school-age classrooms.</t>
    </r>
    <r>
      <rPr>
        <b/>
        <sz val="12"/>
        <color rgb="FF000000"/>
        <rFont val="Aptos Narrow"/>
        <family val="2"/>
        <scheme val="minor"/>
      </rPr>
      <t xml:space="preserve">
Target Outreach:</t>
    </r>
    <r>
      <rPr>
        <sz val="12"/>
        <color rgb="FF000000"/>
        <rFont val="Aptos Narrow"/>
        <family val="2"/>
        <scheme val="minor"/>
      </rPr>
      <t xml:space="preserve"> 50 early learning programs </t>
    </r>
  </si>
  <si>
    <t xml:space="preserve">Participating programs will demonstrate an increase (or at least maintenance) of their Category 4: Learning Environments scoring.
</t>
  </si>
  <si>
    <r>
      <rPr>
        <b/>
        <sz val="12"/>
        <rFont val="Aptos Narrow"/>
        <family val="2"/>
        <scheme val="minor"/>
      </rPr>
      <t xml:space="preserve">Activity: </t>
    </r>
    <r>
      <rPr>
        <sz val="12"/>
        <rFont val="Aptos Narrow"/>
        <family val="2"/>
        <scheme val="minor"/>
      </rPr>
      <t xml:space="preserve">WSB will purchase developmentally appropriate supplemental curriculum and toolkits for Entry Level-designated early learning programs, such as, but not limited to, Celebrate Successful Early Learning and Time to Sign. The early learning programs requested this support and Texas Rising Star mentors identified the programs who would benefit from a well-rounded option of supplemental curriculum and supporting toolkits. The curriculum will assist the early learning program in providing additional curriculum support and planning.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maintain engaging and developmentally appropriate learning activities across all age groups. </t>
    </r>
    <r>
      <rPr>
        <strike/>
        <sz val="12"/>
        <rFont val="Aptos Narrow"/>
        <family val="2"/>
        <scheme val="minor"/>
      </rPr>
      <t xml:space="preserve">
</t>
    </r>
    <r>
      <rPr>
        <b/>
        <sz val="12"/>
        <rFont val="Aptos Narrow"/>
        <family val="2"/>
        <scheme val="minor"/>
      </rPr>
      <t xml:space="preserve">Target Outreach: </t>
    </r>
    <r>
      <rPr>
        <sz val="12"/>
        <rFont val="Aptos Narrow"/>
        <family val="2"/>
        <scheme val="minor"/>
      </rPr>
      <t>Approximately 100 early learning programs</t>
    </r>
  </si>
  <si>
    <t>85% of the early learning programs assisted will score at least a 2 or higher for the curriculum specific measures within their Texas Rising Star initial assessment.</t>
  </si>
  <si>
    <r>
      <rPr>
        <b/>
        <sz val="12"/>
        <rFont val="Aptos Narrow"/>
        <family val="2"/>
        <scheme val="minor"/>
      </rPr>
      <t>Activity</t>
    </r>
    <r>
      <rPr>
        <sz val="12"/>
        <rFont val="Aptos Narrow"/>
        <family val="2"/>
        <scheme val="minor"/>
      </rPr>
      <t xml:space="preserve">: WSB early learning programs requested support with additional curriculums for their teachers/classrooms and to allow each classroom to plan freely without waiting for their rotation of the curriculum.  There is a need for additional curriculum sets, in addition to the current curriculum the early learning programs are utilizing - such as Frog Street, Celebrate, Teaching Strategies, and Learning Beyond the Bell. 
</t>
    </r>
    <r>
      <rPr>
        <b/>
        <sz val="12"/>
        <rFont val="Aptos Narrow"/>
        <family val="2"/>
        <scheme val="minor"/>
      </rPr>
      <t>Alignment</t>
    </r>
    <r>
      <rPr>
        <sz val="12"/>
        <rFont val="Aptos Narrow"/>
        <family val="2"/>
        <scheme val="minor"/>
      </rPr>
      <t xml:space="preserve">: Aligns with WSB strategic plan and goal for preparing an educated and skilled workforce. This support helps early learning program staff maintain engaging and developmentally appropriate learning activities across all age groups. 
</t>
    </r>
    <r>
      <rPr>
        <b/>
        <sz val="12"/>
        <rFont val="Aptos Narrow"/>
        <family val="2"/>
        <scheme val="minor"/>
      </rPr>
      <t>Target Outreach:</t>
    </r>
    <r>
      <rPr>
        <sz val="12"/>
        <rFont val="Aptos Narrow"/>
        <family val="2"/>
        <scheme val="minor"/>
      </rPr>
      <t xml:space="preserve"> Approximately 25 early learning programs</t>
    </r>
  </si>
  <si>
    <r>
      <rPr>
        <b/>
        <sz val="12"/>
        <rFont val="Aptos Narrow"/>
        <family val="2"/>
        <scheme val="minor"/>
      </rPr>
      <t>Activity</t>
    </r>
    <r>
      <rPr>
        <sz val="12"/>
        <rFont val="Aptos Narrow"/>
        <family val="2"/>
        <scheme val="minor"/>
      </rPr>
      <t xml:space="preserve">: WSB will provide up to 3 information sessions throughout the region to assist with any inquiries and questions early learning programs may have regarding the initiatives available to them. During these sessions, each initiative is covered, to include the process to apply, requirements, and a question and answer component.  
</t>
    </r>
    <r>
      <rPr>
        <b/>
        <sz val="12"/>
        <rFont val="Aptos Narrow"/>
        <family val="2"/>
        <scheme val="minor"/>
      </rPr>
      <t>Alignment</t>
    </r>
    <r>
      <rPr>
        <sz val="12"/>
        <rFont val="Aptos Narrow"/>
        <family val="2"/>
        <scheme val="minor"/>
      </rPr>
      <t xml:space="preserve">: Aligns with WSB strategic plan and goal for investing in high-quality care.
</t>
    </r>
    <r>
      <rPr>
        <b/>
        <sz val="12"/>
        <rFont val="Aptos Narrow"/>
        <family val="2"/>
        <scheme val="minor"/>
      </rPr>
      <t>Target Outreach:</t>
    </r>
    <r>
      <rPr>
        <sz val="12"/>
        <rFont val="Aptos Narrow"/>
        <family val="2"/>
        <scheme val="minor"/>
      </rPr>
      <t xml:space="preserve"> 125 early learning staff from 125 programs</t>
    </r>
  </si>
  <si>
    <t xml:space="preserve">50% of those in attendance will submit a request for participation and/or support in at least one of the WSB-provided initiatives.   </t>
  </si>
  <si>
    <r>
      <rPr>
        <b/>
        <sz val="12"/>
        <rFont val="Aptos Narrow"/>
        <family val="2"/>
        <scheme val="minor"/>
      </rPr>
      <t xml:space="preserve">Activity: </t>
    </r>
    <r>
      <rPr>
        <sz val="12"/>
        <rFont val="Aptos Narrow"/>
        <family val="2"/>
        <scheme val="minor"/>
      </rPr>
      <t xml:space="preserve">WSB received requests from early learning programs to support their establishment of a new location or the expansion of their existing program with a stipend for materials and equipment. These stipends will be provided to new early learning programs who will serve children in vulnerable populations such as infants or children with disabilities. WSB will allocate up to $5,000 for each early learning program's classroom (centers = max 3 classrooms or $15,000), and $2,500 has been allotted for each home-based program to purchase materials and equipment.  
</t>
    </r>
    <r>
      <rPr>
        <b/>
        <sz val="12"/>
        <rFont val="Aptos Narrow"/>
        <family val="2"/>
        <scheme val="minor"/>
      </rPr>
      <t xml:space="preserve">Alignment: </t>
    </r>
    <r>
      <rPr>
        <sz val="12"/>
        <rFont val="Aptos Narrow"/>
        <family val="2"/>
        <scheme val="minor"/>
      </rPr>
      <t xml:space="preserve">This initiative aligns with WSB strategic plan and goal to increase child care capacity. 
</t>
    </r>
    <r>
      <rPr>
        <b/>
        <sz val="12"/>
        <rFont val="Aptos Narrow"/>
        <family val="2"/>
        <scheme val="minor"/>
      </rPr>
      <t>Target Outreach:</t>
    </r>
    <r>
      <rPr>
        <sz val="12"/>
        <rFont val="Aptos Narrow"/>
        <family val="2"/>
        <scheme val="minor"/>
      </rPr>
      <t xml:space="preserve"> 5 new early learning programs and increase the availability of up to 100 slots</t>
    </r>
  </si>
  <si>
    <t>Increase the number of slots available to children in underserved areas and children with disabilities and non-traditional hours for families.</t>
  </si>
  <si>
    <r>
      <rPr>
        <b/>
        <sz val="12"/>
        <color rgb="FF000000"/>
        <rFont val="Aptos Narrow"/>
        <family val="2"/>
        <scheme val="minor"/>
      </rPr>
      <t>Activity:</t>
    </r>
    <r>
      <rPr>
        <sz val="12"/>
        <color rgb="FF000000"/>
        <rFont val="Aptos Narrow"/>
        <family val="2"/>
        <scheme val="minor"/>
      </rPr>
      <t xml:space="preserve"> WSB will provide a retention stipend for center-based Texas Rising Star-certified program staff as a means to improve the retention of early learning program staff. The stipend will be up to $500 (amount awarded will be based on number of applicants and years of service at current program) for each early learning program staff employed at a Texas Rising Star-certified program. The Texas Rising Star-certified program must be in good standing with Child Care Regulation and the staff must be working either full or part-time, not have any vested ownership interest in the business, have continual employment at the current program for at least 24 months by June 1, 2025, and be participating in the Texas Workforce Registry. WSB will follow-up with the early learning program each following quarter to identify if the staff remained employed at their facility. 
</t>
    </r>
    <r>
      <rPr>
        <b/>
        <sz val="12"/>
        <color rgb="FF000000"/>
        <rFont val="Aptos Narrow"/>
        <family val="2"/>
        <scheme val="minor"/>
      </rPr>
      <t>Alignment:</t>
    </r>
    <r>
      <rPr>
        <sz val="12"/>
        <color rgb="FF000000"/>
        <rFont val="Aptos Narrow"/>
        <family val="2"/>
        <scheme val="minor"/>
      </rPr>
      <t xml:space="preserve"> Aligns with WSB strategic plan and goal for preparing an educated and skilled workforce.
</t>
    </r>
    <r>
      <rPr>
        <b/>
        <sz val="12"/>
        <color rgb="FF000000"/>
        <rFont val="Aptos Narrow"/>
        <family val="2"/>
        <scheme val="minor"/>
      </rPr>
      <t>Target Outreach:</t>
    </r>
    <r>
      <rPr>
        <sz val="12"/>
        <color rgb="FF000000"/>
        <rFont val="Aptos Narrow"/>
        <family val="2"/>
        <scheme val="minor"/>
      </rPr>
      <t xml:space="preserve"> 1,000 early learning program staff </t>
    </r>
  </si>
  <si>
    <t xml:space="preserve">50% of staff receiving the stipend will remain employed at the early learning program by the end of FY26. </t>
  </si>
  <si>
    <r>
      <rPr>
        <b/>
        <sz val="12"/>
        <rFont val="Aptos Narrow"/>
        <family val="2"/>
        <scheme val="minor"/>
      </rPr>
      <t xml:space="preserve">Activity: </t>
    </r>
    <r>
      <rPr>
        <sz val="12"/>
        <rFont val="Aptos Narrow"/>
        <family val="2"/>
        <scheme val="minor"/>
      </rPr>
      <t xml:space="preserve">WSB will employ a Quality Support Lead, who will conduct oversight of the Texas Rising Star mentors' activities, provide support and be responsible for tracking outcomes, and responding to reports required for this program. Additionally they will respond to early learning program calls and provide a clarification as appropriate.
</t>
    </r>
    <r>
      <rPr>
        <b/>
        <sz val="12"/>
        <rFont val="Aptos Narrow"/>
        <family val="2"/>
        <scheme val="minor"/>
      </rPr>
      <t>Alignment:</t>
    </r>
    <r>
      <rPr>
        <sz val="12"/>
        <rFont val="Aptos Narrow"/>
        <family val="2"/>
        <scheme val="minor"/>
      </rPr>
      <t xml:space="preserve">  Aligns with WSB strategic plan and goal for investing in high-quality care.
</t>
    </r>
    <r>
      <rPr>
        <b/>
        <sz val="12"/>
        <rFont val="Aptos Narrow"/>
        <family val="2"/>
        <scheme val="minor"/>
      </rPr>
      <t xml:space="preserve">Target Outreach: </t>
    </r>
    <r>
      <rPr>
        <sz val="12"/>
        <rFont val="Aptos Narrow"/>
        <family val="2"/>
        <scheme val="minor"/>
      </rPr>
      <t xml:space="preserve"> 287</t>
    </r>
    <r>
      <rPr>
        <b/>
        <sz val="12"/>
        <rFont val="Aptos Narrow"/>
        <family val="2"/>
        <scheme val="minor"/>
      </rPr>
      <t xml:space="preserve"> </t>
    </r>
    <r>
      <rPr>
        <sz val="12"/>
        <rFont val="Aptos Narrow"/>
        <family val="2"/>
        <scheme val="minor"/>
      </rPr>
      <t>CCS early learning programs</t>
    </r>
  </si>
  <si>
    <t xml:space="preserve">WSB provides 100% compliance on submitting required reports in a timely manner by their due date.  </t>
  </si>
  <si>
    <r>
      <rPr>
        <b/>
        <sz val="12"/>
        <color rgb="FF000000"/>
        <rFont val="Aptos Narrow"/>
        <family val="2"/>
        <scheme val="minor"/>
      </rPr>
      <t xml:space="preserve">Activity: </t>
    </r>
    <r>
      <rPr>
        <sz val="12"/>
        <color rgb="FF000000"/>
        <rFont val="Aptos Narrow"/>
        <family val="2"/>
        <scheme val="minor"/>
      </rPr>
      <t xml:space="preserve">WSB's contractor is conducting research, identifying best practices, and providing recommended structures for a shared services network (i.e., marketplace) for local early learning programs. A centralized marketplace of common products and services utilized by this industry is where early learning programs can purchase resources/supports at a pre-negotiated rate. WSB would be looking at up to 4 service elements that are the top service elements for early learning programs to utilize. For FY26, the WSB contractor will be presenting and managing the use of these shared services.
</t>
    </r>
    <r>
      <rPr>
        <b/>
        <sz val="12"/>
        <color rgb="FF000000"/>
        <rFont val="Aptos Narrow"/>
        <family val="2"/>
        <scheme val="minor"/>
      </rPr>
      <t xml:space="preserve">Alignment: </t>
    </r>
    <r>
      <rPr>
        <sz val="12"/>
        <color rgb="FF000000"/>
        <rFont val="Aptos Narrow"/>
        <family val="2"/>
        <scheme val="minor"/>
      </rPr>
      <t xml:space="preserve">Aligns with WSB strategic plan and goal for investing in high-quality care.
</t>
    </r>
    <r>
      <rPr>
        <b/>
        <sz val="12"/>
        <color rgb="FF000000"/>
        <rFont val="Aptos Narrow"/>
        <family val="2"/>
        <scheme val="minor"/>
      </rPr>
      <t>Target Outreach:</t>
    </r>
    <r>
      <rPr>
        <sz val="12"/>
        <color rgb="FF000000"/>
        <rFont val="Aptos Narrow"/>
        <family val="2"/>
        <scheme val="minor"/>
      </rPr>
      <t xml:space="preserve"> 287 CCS early learning programs</t>
    </r>
  </si>
  <si>
    <t>During FY26, WSB will be collecting data to measure the need for these services from early learning programs as a baseline for this new activity.</t>
  </si>
  <si>
    <r>
      <rPr>
        <b/>
        <sz val="12"/>
        <color rgb="FF000000"/>
        <rFont val="Aptos Narrow"/>
        <family val="2"/>
        <scheme val="minor"/>
      </rPr>
      <t xml:space="preserve">Activity: </t>
    </r>
    <r>
      <rPr>
        <sz val="12"/>
        <color rgb="FF000000"/>
        <rFont val="Aptos Narrow"/>
        <family val="2"/>
        <scheme val="minor"/>
      </rPr>
      <t xml:space="preserve">To assist early learning programs in meeting and maintaining Texas Rising Star certification, WSB will purchase equipment and materials for PreK through School-age classrooms. A Texas Rising Star mentor will conduct an environmental observation walk-through to identify what is needed for the facility to meet or maintain their Texas Rising Star certification.  
</t>
    </r>
    <r>
      <rPr>
        <b/>
        <sz val="12"/>
        <color rgb="FF000000"/>
        <rFont val="Aptos Narrow"/>
        <family val="2"/>
        <scheme val="minor"/>
      </rPr>
      <t>Alignment:</t>
    </r>
    <r>
      <rPr>
        <sz val="12"/>
        <color rgb="FF000000"/>
        <rFont val="Aptos Narrow"/>
        <family val="2"/>
        <scheme val="minor"/>
      </rPr>
      <t xml:space="preserve"> Aligns with WSB strategic plan and goal for investing in high-quality care. This support helps early learning programs create quality learning environments and meet Texas Rising Star standards for PreK through school-age classrooms.
</t>
    </r>
    <r>
      <rPr>
        <b/>
        <sz val="12"/>
        <color rgb="FF000000"/>
        <rFont val="Aptos Narrow"/>
        <family val="2"/>
        <scheme val="minor"/>
      </rPr>
      <t xml:space="preserve">Target Outreach: </t>
    </r>
    <r>
      <rPr>
        <sz val="12"/>
        <color rgb="FF000000"/>
        <rFont val="Aptos Narrow"/>
        <family val="2"/>
        <scheme val="minor"/>
      </rPr>
      <t>50 early learning programs</t>
    </r>
  </si>
  <si>
    <r>
      <rPr>
        <b/>
        <sz val="12"/>
        <rFont val="Aptos Narrow"/>
        <family val="2"/>
        <scheme val="minor"/>
      </rPr>
      <t xml:space="preserve">Activity:  </t>
    </r>
    <r>
      <rPr>
        <sz val="12"/>
        <rFont val="Aptos Narrow"/>
        <family val="2"/>
        <scheme val="minor"/>
      </rPr>
      <t xml:space="preserve">WSB identified through a customer survey the need for a downtown early learning program. WSB is working with the county on utilizing a space to address the need for child care to be provided within this desert area. As part of the support, the funds will be used to conduct an environmental and structural assessment of the facility under consideration for a new early learning program.
</t>
    </r>
    <r>
      <rPr>
        <b/>
        <sz val="12"/>
        <rFont val="Aptos Narrow"/>
        <family val="2"/>
        <scheme val="minor"/>
      </rPr>
      <t>Alignment</t>
    </r>
    <r>
      <rPr>
        <sz val="12"/>
        <rFont val="Aptos Narrow"/>
        <family val="2"/>
        <scheme val="minor"/>
      </rPr>
      <t xml:space="preserve">: Aligns with WSB strategic plan and goal to expand child care capacity. 
</t>
    </r>
    <r>
      <rPr>
        <b/>
        <sz val="12"/>
        <rFont val="Aptos Narrow"/>
        <family val="2"/>
        <scheme val="minor"/>
      </rPr>
      <t xml:space="preserve">Target Outreach: </t>
    </r>
    <r>
      <rPr>
        <sz val="12"/>
        <rFont val="Aptos Narrow"/>
        <family val="2"/>
        <scheme val="minor"/>
      </rPr>
      <t>up to 2 early learning programs and approximately 98 new slots</t>
    </r>
  </si>
  <si>
    <t>An increase in the number of new child care slots available to families.</t>
  </si>
  <si>
    <t>select ↓</t>
  </si>
  <si>
    <r>
      <rPr>
        <b/>
        <sz val="12"/>
        <color rgb="FF000000"/>
        <rFont val="Aptos Narrow"/>
        <family val="2"/>
        <scheme val="minor"/>
      </rPr>
      <t>Activity</t>
    </r>
    <r>
      <rPr>
        <sz val="12"/>
        <color rgb="FF000000"/>
        <rFont val="Aptos Narrow"/>
        <family val="2"/>
        <scheme val="minor"/>
      </rPr>
      <t xml:space="preserve">: xx
</t>
    </r>
    <r>
      <rPr>
        <b/>
        <sz val="12"/>
        <color rgb="FF000000"/>
        <rFont val="Aptos Narrow"/>
        <family val="2"/>
        <scheme val="minor"/>
      </rPr>
      <t>Alignment</t>
    </r>
    <r>
      <rPr>
        <sz val="12"/>
        <color rgb="FF000000"/>
        <rFont val="Aptos Narrow"/>
        <family val="2"/>
        <scheme val="minor"/>
      </rPr>
      <t xml:space="preserve">: xx
</t>
    </r>
    <r>
      <rPr>
        <b/>
        <sz val="12"/>
        <color rgb="FF000000"/>
        <rFont val="Aptos Narrow"/>
        <family val="2"/>
        <scheme val="minor"/>
      </rPr>
      <t>Target Outreach</t>
    </r>
    <r>
      <rPr>
        <sz val="12"/>
        <color rgb="FF000000"/>
        <rFont val="Aptos Narrow"/>
        <family val="2"/>
        <scheme val="minor"/>
      </rPr>
      <t>: xx</t>
    </r>
  </si>
  <si>
    <r>
      <rPr>
        <b/>
        <sz val="12"/>
        <rFont val="Aptos Narrow"/>
        <family val="2"/>
        <scheme val="minor"/>
      </rPr>
      <t>Activity</t>
    </r>
    <r>
      <rPr>
        <sz val="12"/>
        <rFont val="Aptos Narrow"/>
        <family val="2"/>
        <scheme val="minor"/>
      </rPr>
      <t xml:space="preserve">: xx
</t>
    </r>
    <r>
      <rPr>
        <b/>
        <sz val="12"/>
        <rFont val="Aptos Narrow"/>
        <family val="2"/>
        <scheme val="minor"/>
      </rPr>
      <t>Alignment</t>
    </r>
    <r>
      <rPr>
        <sz val="12"/>
        <rFont val="Aptos Narrow"/>
        <family val="2"/>
        <scheme val="minor"/>
      </rPr>
      <t xml:space="preserve">: xx
</t>
    </r>
    <r>
      <rPr>
        <b/>
        <sz val="12"/>
        <rFont val="Aptos Narrow"/>
        <family val="2"/>
        <scheme val="minor"/>
      </rPr>
      <t>Target Outreach</t>
    </r>
    <r>
      <rPr>
        <sz val="12"/>
        <rFont val="Aptos Narrow"/>
        <family val="2"/>
        <scheme val="minor"/>
      </rPr>
      <t>: xx</t>
    </r>
  </si>
  <si>
    <t>105</t>
  </si>
  <si>
    <t>The Permian Basin Workforce Development Board (PBWDB) promotes the effectiveness of the child care industry by promoting and providing opportunities for child care program professional growth, and resources to improve the quality of care offered in the child care facilities that participate in the Board’s Child Care Services (CCS) program. 
PBWDB will use Child Care Quality funds to strengthen the efforts in child care programs to enhance school readiness and the quality of care offered by supporting  professional development for staff as well as the quality of child care delivered in the classrooms. These initiatives will provide child care programs and their staff with access to child care conferences, Texas Rising Star mentoring, and financial support for child care teachers interested in pursuing a CDA or an associate degree in early childhood education. 
These initiatives align with the PBWDB's overall strategic plan of building collaborative efforts through employer partnerships, conducting educational outreach through community engagement, promoting professional development, and supporting child care programs.</t>
  </si>
  <si>
    <t>PBWDB's quality plan was developed in partnership with child care program directors, the child care coalition, and early childhood action network meetings to address ways to support and grow the child care industry in the Permian Basin. In addition, PBWDB reviewed previous annual expenditure plans for the effectiveness of activities initiated in past years to determine the need in the area. A survey was also sent out to stakeholders on August 20, 2025 to review activities previously initiated to gather their input.
PBWDB will measure how successful the quality activities are by the number of child care programs onboarded, as well as maintaining or increasing certification levels for current Texas Rising Star child care programs. PBWDB will look at how quality in the child care programs have improved by implementing the activities listed below.</t>
  </si>
  <si>
    <r>
      <rPr>
        <b/>
        <sz val="12"/>
        <rFont val="Aptos Narrow"/>
        <family val="2"/>
        <scheme val="minor"/>
      </rPr>
      <t>Activity</t>
    </r>
    <r>
      <rPr>
        <sz val="12"/>
        <rFont val="Aptos Narrow"/>
        <family val="2"/>
        <scheme val="minor"/>
      </rPr>
      <t xml:space="preserve">: Each early learning program that submits their application for an initial Texas Rising Star assessment will receive a Lakeshore Kit (value of $507 per kit) for each classroom at their program. Each kit has materials appropriate to the age of the children in the classroom. Consideration for the materials placed in the kits were taken from the Texas Rising Star Classroom Assessment Record Form (Category 4: Learning Environments). This is to incentivize early learning programs to upload all information in a timely manner into CLI Engage for assessment to ensure they meet their 2-year timeline.   
</t>
    </r>
    <r>
      <rPr>
        <b/>
        <sz val="12"/>
        <rFont val="Aptos Narrow"/>
        <family val="2"/>
        <scheme val="minor"/>
      </rPr>
      <t>Alignment</t>
    </r>
    <r>
      <rPr>
        <sz val="12"/>
        <rFont val="Aptos Narrow"/>
        <family val="2"/>
        <scheme val="minor"/>
      </rPr>
      <t xml:space="preserve">: This aligns with the Board's plan to enhance the quality of care offered and was determined based on the results from the child care survey.
</t>
    </r>
    <r>
      <rPr>
        <b/>
        <sz val="12"/>
        <rFont val="Aptos Narrow"/>
        <family val="2"/>
        <scheme val="minor"/>
      </rPr>
      <t>Target Outreach</t>
    </r>
    <r>
      <rPr>
        <sz val="12"/>
        <rFont val="Aptos Narrow"/>
        <family val="2"/>
        <scheme val="minor"/>
      </rPr>
      <t>: 15 early learning programs</t>
    </r>
  </si>
  <si>
    <t>80% of the remaining Entry Level-designated programs will achieve Texas Rising Star certification.</t>
  </si>
  <si>
    <r>
      <rPr>
        <b/>
        <sz val="12"/>
        <rFont val="Aptos Narrow"/>
        <family val="2"/>
        <scheme val="minor"/>
      </rPr>
      <t>Activity</t>
    </r>
    <r>
      <rPr>
        <sz val="12"/>
        <rFont val="Aptos Narrow"/>
        <family val="2"/>
        <scheme val="minor"/>
      </rPr>
      <t xml:space="preserve">: Once an early learning program achieves their Texas Rising Star certification they will receive a monetary award based on the type of facility they are licensed for. Registered Child Care Homes = $1,000; Licensed Child Care Homes = $2,000; and Licensed Child Care Centers=  $4,000.
</t>
    </r>
    <r>
      <rPr>
        <b/>
        <sz val="12"/>
        <rFont val="Aptos Narrow"/>
        <family val="2"/>
        <scheme val="minor"/>
      </rPr>
      <t>Alignment</t>
    </r>
    <r>
      <rPr>
        <sz val="12"/>
        <rFont val="Aptos Narrow"/>
        <family val="2"/>
        <scheme val="minor"/>
      </rPr>
      <t xml:space="preserve">: This aligns with the Board's plan to enhance the quality of care offered.
</t>
    </r>
    <r>
      <rPr>
        <b/>
        <sz val="12"/>
        <rFont val="Aptos Narrow"/>
        <family val="2"/>
        <scheme val="minor"/>
      </rPr>
      <t>Target Outreach</t>
    </r>
    <r>
      <rPr>
        <sz val="12"/>
        <rFont val="Aptos Narrow"/>
        <family val="2"/>
        <scheme val="minor"/>
      </rPr>
      <t>: 15 early learning programs</t>
    </r>
  </si>
  <si>
    <r>
      <rPr>
        <b/>
        <sz val="12"/>
        <rFont val="Aptos Narrow"/>
        <family val="2"/>
        <scheme val="minor"/>
      </rPr>
      <t>Activity</t>
    </r>
    <r>
      <rPr>
        <sz val="12"/>
        <rFont val="Aptos Narrow"/>
        <family val="2"/>
        <scheme val="minor"/>
      </rPr>
      <t xml:space="preserve">: Upon recertification, an early learning program will receive a monetary award based on the type of center.  Registered homes = $1,000, Licensed homes = $2,000, and Licensed centers = $4,000. No monetary award will be given if an early learning program drops a star level at the time of recertification.  
</t>
    </r>
    <r>
      <rPr>
        <b/>
        <sz val="12"/>
        <rFont val="Aptos Narrow"/>
        <family val="2"/>
        <scheme val="minor"/>
      </rPr>
      <t>Alignment</t>
    </r>
    <r>
      <rPr>
        <sz val="12"/>
        <rFont val="Aptos Narrow"/>
        <family val="2"/>
        <scheme val="minor"/>
      </rPr>
      <t xml:space="preserve">: This aligns with the Board's plan to enhance the quality of care offered.
</t>
    </r>
    <r>
      <rPr>
        <b/>
        <sz val="12"/>
        <rFont val="Aptos Narrow"/>
        <family val="2"/>
        <scheme val="minor"/>
      </rPr>
      <t>Target Outreach</t>
    </r>
    <r>
      <rPr>
        <sz val="12"/>
        <rFont val="Aptos Narrow"/>
        <family val="2"/>
        <scheme val="minor"/>
      </rPr>
      <t>: 6 early learning programs</t>
    </r>
  </si>
  <si>
    <t>100% of the certified programs seeking recertification will retain or increase their current star level at recertification.</t>
  </si>
  <si>
    <r>
      <rPr>
        <b/>
        <sz val="12"/>
        <rFont val="Aptos Narrow"/>
        <family val="2"/>
        <scheme val="minor"/>
      </rPr>
      <t>Activity</t>
    </r>
    <r>
      <rPr>
        <sz val="12"/>
        <rFont val="Aptos Narrow"/>
        <family val="2"/>
        <scheme val="minor"/>
      </rPr>
      <t xml:space="preserve">: Any early learning program achieving a higher star level through a Star Level Evaluation will receive a $2,000 award.
</t>
    </r>
    <r>
      <rPr>
        <b/>
        <sz val="12"/>
        <rFont val="Aptos Narrow"/>
        <family val="2"/>
        <scheme val="minor"/>
      </rPr>
      <t>Alignment</t>
    </r>
    <r>
      <rPr>
        <sz val="12"/>
        <rFont val="Aptos Narrow"/>
        <family val="2"/>
        <scheme val="minor"/>
      </rPr>
      <t xml:space="preserve">: This aligns with the Board's plan to enhance the quality of care offered.
</t>
    </r>
    <r>
      <rPr>
        <b/>
        <sz val="12"/>
        <rFont val="Aptos Narrow"/>
        <family val="2"/>
        <scheme val="minor"/>
      </rPr>
      <t>Target Outreach</t>
    </r>
    <r>
      <rPr>
        <sz val="12"/>
        <rFont val="Aptos Narrow"/>
        <family val="2"/>
        <scheme val="minor"/>
      </rPr>
      <t>:  10 early learning programs</t>
    </r>
  </si>
  <si>
    <t>80% of the certified programs achieve a higher star level through a star level evaluation.</t>
  </si>
  <si>
    <r>
      <rPr>
        <b/>
        <sz val="12"/>
        <rFont val="Aptos Narrow"/>
        <family val="2"/>
        <scheme val="minor"/>
      </rPr>
      <t>Activity</t>
    </r>
    <r>
      <rPr>
        <sz val="12"/>
        <rFont val="Aptos Narrow"/>
        <family val="2"/>
        <scheme val="minor"/>
      </rPr>
      <t xml:space="preserve">: Upon star level certification, an early learning program will receive a $3,000 award to purchase outdoor equipment.  
</t>
    </r>
    <r>
      <rPr>
        <b/>
        <sz val="12"/>
        <rFont val="Aptos Narrow"/>
        <family val="2"/>
        <scheme val="minor"/>
      </rPr>
      <t>Alignment</t>
    </r>
    <r>
      <rPr>
        <sz val="12"/>
        <rFont val="Aptos Narrow"/>
        <family val="2"/>
        <scheme val="minor"/>
      </rPr>
      <t xml:space="preserve">: This aligns with the Board's plan to enhance the quality of care offered and was determined based on the results from the child care survey.
</t>
    </r>
    <r>
      <rPr>
        <b/>
        <sz val="12"/>
        <rFont val="Aptos Narrow"/>
        <family val="2"/>
        <scheme val="minor"/>
      </rPr>
      <t>Target Outreach</t>
    </r>
    <r>
      <rPr>
        <sz val="12"/>
        <rFont val="Aptos Narrow"/>
        <family val="2"/>
        <scheme val="minor"/>
      </rPr>
      <t>: 20 early learning programs</t>
    </r>
  </si>
  <si>
    <t>80% of the Entry Level-designated programs will achieve Texas Rising Star certification.</t>
  </si>
  <si>
    <r>
      <rPr>
        <b/>
        <sz val="12"/>
        <rFont val="Aptos Narrow"/>
        <family val="2"/>
        <scheme val="minor"/>
      </rPr>
      <t>Activity</t>
    </r>
    <r>
      <rPr>
        <sz val="12"/>
        <rFont val="Aptos Narrow"/>
        <family val="2"/>
        <scheme val="minor"/>
      </rPr>
      <t xml:space="preserve">: The Board will reimburse CCS early learning programs for CPR &amp; First Aid training costs.
</t>
    </r>
    <r>
      <rPr>
        <b/>
        <sz val="12"/>
        <rFont val="Aptos Narrow"/>
        <family val="2"/>
        <scheme val="minor"/>
      </rPr>
      <t>Alignment</t>
    </r>
    <r>
      <rPr>
        <sz val="12"/>
        <rFont val="Aptos Narrow"/>
        <family val="2"/>
        <scheme val="minor"/>
      </rPr>
      <t xml:space="preserve">: This aligns with the Board's plan to enhance the quality of care offered and was determined based on the results from the child care survey.
</t>
    </r>
    <r>
      <rPr>
        <b/>
        <sz val="12"/>
        <rFont val="Aptos Narrow"/>
        <family val="2"/>
        <scheme val="minor"/>
      </rPr>
      <t>Target Outreach</t>
    </r>
    <r>
      <rPr>
        <sz val="12"/>
        <rFont val="Aptos Narrow"/>
        <family val="2"/>
        <scheme val="minor"/>
      </rPr>
      <t>: 200 early learning staff from 50 early learning programs</t>
    </r>
  </si>
  <si>
    <t>40 early learning programs request reimbursement (80%)
Decrease in licensing deficiencies by 20%</t>
  </si>
  <si>
    <r>
      <rPr>
        <b/>
        <sz val="12"/>
        <rFont val="Aptos Narrow"/>
        <family val="2"/>
        <scheme val="minor"/>
      </rPr>
      <t>Activity</t>
    </r>
    <r>
      <rPr>
        <sz val="12"/>
        <rFont val="Aptos Narrow"/>
        <family val="2"/>
        <scheme val="minor"/>
      </rPr>
      <t xml:space="preserve">: Provide reimbursement to CCS early learning programs who purchase back office software for their programs. The Shared Services software will allow office staff to spend less time in the office and more time assisting in classrooms as needed. Data will be collected on additional time the software saves and allows classroom support through the Board's annual survey.
</t>
    </r>
    <r>
      <rPr>
        <b/>
        <sz val="12"/>
        <rFont val="Aptos Narrow"/>
        <family val="2"/>
        <scheme val="minor"/>
      </rPr>
      <t>Alignment</t>
    </r>
    <r>
      <rPr>
        <sz val="12"/>
        <rFont val="Aptos Narrow"/>
        <family val="2"/>
        <scheme val="minor"/>
      </rPr>
      <t xml:space="preserve">: This aligns with the Board's plan to support early learning program staff and was determined based on the results from the child care survey.
</t>
    </r>
    <r>
      <rPr>
        <b/>
        <sz val="12"/>
        <rFont val="Aptos Narrow"/>
        <family val="2"/>
        <scheme val="minor"/>
      </rPr>
      <t>Target Outreach</t>
    </r>
    <r>
      <rPr>
        <sz val="12"/>
        <rFont val="Aptos Narrow"/>
        <family val="2"/>
        <scheme val="minor"/>
      </rPr>
      <t>:  60 early learning programs</t>
    </r>
  </si>
  <si>
    <t>There will be an increase in the amount of time saved by participating programs based on survey results.</t>
  </si>
  <si>
    <r>
      <rPr>
        <b/>
        <sz val="12"/>
        <rFont val="Aptos Narrow"/>
        <family val="2"/>
        <scheme val="minor"/>
      </rPr>
      <t>Activity</t>
    </r>
    <r>
      <rPr>
        <sz val="12"/>
        <rFont val="Aptos Narrow"/>
        <family val="2"/>
        <scheme val="minor"/>
      </rPr>
      <t xml:space="preserve">: PBWDB will provide two in-person conferences (location to be determined). Individual sessions for infant, toddler, two-year-old, pre-school, school age, and administrator courses will be proved along with a keynote speaker. At the end of each conference an evaluation and satisfaction survey will be given to participants.  Data for this event will also be collected through the Boards annual survey.  
</t>
    </r>
    <r>
      <rPr>
        <b/>
        <sz val="12"/>
        <rFont val="Aptos Narrow"/>
        <family val="2"/>
        <scheme val="minor"/>
      </rPr>
      <t>Alignment</t>
    </r>
    <r>
      <rPr>
        <sz val="12"/>
        <rFont val="Aptos Narrow"/>
        <family val="2"/>
        <scheme val="minor"/>
      </rPr>
      <t xml:space="preserve">: This aligns with the Board's plan to support early learning program staff professional development and was determined based on the results from the child care survey.
</t>
    </r>
    <r>
      <rPr>
        <b/>
        <sz val="12"/>
        <rFont val="Aptos Narrow"/>
        <family val="2"/>
        <scheme val="minor"/>
      </rPr>
      <t>Target Outreach</t>
    </r>
    <r>
      <rPr>
        <sz val="12"/>
        <rFont val="Aptos Narrow"/>
        <family val="2"/>
        <scheme val="minor"/>
      </rPr>
      <t>: 450 participants per conference (900 total) from at least 105 early learning programs</t>
    </r>
  </si>
  <si>
    <t xml:space="preserve">At least a 60% satisfaction rate and indication that an increase of knowledge was garnered based on post-conference surveys. </t>
  </si>
  <si>
    <r>
      <rPr>
        <b/>
        <sz val="12"/>
        <rFont val="Aptos Narrow"/>
        <family val="2"/>
        <scheme val="minor"/>
      </rPr>
      <t>Activity</t>
    </r>
    <r>
      <rPr>
        <sz val="12"/>
        <rFont val="Aptos Narrow"/>
        <family val="2"/>
        <scheme val="minor"/>
      </rPr>
      <t xml:space="preserve">:   PBWDB will provide two virtual business training sessions for CCS child care owners/directors. At the end of each session an evaluation and satisfaction survey will be given to participants.  Data for this event will also be collected through the Boards annual survey.    
</t>
    </r>
    <r>
      <rPr>
        <b/>
        <sz val="12"/>
        <rFont val="Aptos Narrow"/>
        <family val="2"/>
        <scheme val="minor"/>
      </rPr>
      <t>Alignment</t>
    </r>
    <r>
      <rPr>
        <sz val="12"/>
        <rFont val="Aptos Narrow"/>
        <family val="2"/>
        <scheme val="minor"/>
      </rPr>
      <t xml:space="preserve">: This aligns with the Board's plan to support early learning program staff professional development and was determined based on the results from the child care survey.
</t>
    </r>
    <r>
      <rPr>
        <b/>
        <sz val="12"/>
        <rFont val="Aptos Narrow"/>
        <family val="2"/>
        <scheme val="minor"/>
      </rPr>
      <t>Target Outreach</t>
    </r>
    <r>
      <rPr>
        <sz val="12"/>
        <rFont val="Aptos Narrow"/>
        <family val="2"/>
        <scheme val="minor"/>
      </rPr>
      <t>: 15 participants per session (30 total)</t>
    </r>
  </si>
  <si>
    <t>A post-session survey will show 60% of attendees were satisfied with the training and report that they had an increase of knowledge.</t>
  </si>
  <si>
    <r>
      <rPr>
        <b/>
        <sz val="12"/>
        <rFont val="Aptos Narrow"/>
        <family val="2"/>
        <scheme val="minor"/>
      </rPr>
      <t>Activity</t>
    </r>
    <r>
      <rPr>
        <sz val="12"/>
        <rFont val="Aptos Narrow"/>
        <family val="2"/>
        <scheme val="minor"/>
      </rPr>
      <t xml:space="preserve">: PBWDB will provide reimbursement of application fees to CCS program teachers who earn their Child Development Associate credential upon submission of their certificate. 
</t>
    </r>
    <r>
      <rPr>
        <b/>
        <sz val="12"/>
        <rFont val="Aptos Narrow"/>
        <family val="2"/>
        <scheme val="minor"/>
      </rPr>
      <t>Alignment</t>
    </r>
    <r>
      <rPr>
        <sz val="12"/>
        <rFont val="Aptos Narrow"/>
        <family val="2"/>
        <scheme val="minor"/>
      </rPr>
      <t xml:space="preserve">: This aligns with the Board's plan to support early learning program staff professional development, help improve retention, and was determined based on the results from the child care survey.
</t>
    </r>
    <r>
      <rPr>
        <b/>
        <sz val="12"/>
        <rFont val="Aptos Narrow"/>
        <family val="2"/>
        <scheme val="minor"/>
      </rPr>
      <t>Target Outreach</t>
    </r>
    <r>
      <rPr>
        <sz val="12"/>
        <rFont val="Aptos Narrow"/>
        <family val="2"/>
        <scheme val="minor"/>
      </rPr>
      <t xml:space="preserve">: 10 child care teachers </t>
    </r>
  </si>
  <si>
    <t>100% of the child care staff who receive this assistance will earn their CDA.</t>
  </si>
  <si>
    <r>
      <rPr>
        <b/>
        <sz val="12"/>
        <rFont val="Aptos Narrow"/>
        <family val="2"/>
        <scheme val="minor"/>
      </rPr>
      <t xml:space="preserve">Activity: </t>
    </r>
    <r>
      <rPr>
        <sz val="12"/>
        <rFont val="Aptos Narrow"/>
        <family val="2"/>
        <scheme val="minor"/>
      </rPr>
      <t xml:space="preserve">Child Development Associate candidates who received application fee reimbursements will be eligible for a monetary award of $500 if they stay at their early learning program for 6 months after certification.                                                                                                                                   
</t>
    </r>
    <r>
      <rPr>
        <b/>
        <sz val="12"/>
        <rFont val="Aptos Narrow"/>
        <family val="2"/>
        <scheme val="minor"/>
      </rPr>
      <t xml:space="preserve">Alignment: </t>
    </r>
    <r>
      <rPr>
        <sz val="12"/>
        <rFont val="Aptos Narrow"/>
        <family val="2"/>
        <scheme val="minor"/>
      </rPr>
      <t xml:space="preserve">This aligns with the Board's plan to support early learning program staff professional development and was determined based on the results from the child care survey.                                                                
</t>
    </r>
    <r>
      <rPr>
        <b/>
        <sz val="12"/>
        <rFont val="Aptos Narrow"/>
        <family val="2"/>
        <scheme val="minor"/>
      </rPr>
      <t>Target Outreach:</t>
    </r>
    <r>
      <rPr>
        <sz val="12"/>
        <rFont val="Aptos Narrow"/>
        <family val="2"/>
        <scheme val="minor"/>
      </rPr>
      <t xml:space="preserve"> 8 child care teachers</t>
    </r>
  </si>
  <si>
    <t>100% of the child care staff who receive their certification will remain at their program for 6 months and receive this award.</t>
  </si>
  <si>
    <r>
      <rPr>
        <b/>
        <sz val="12"/>
        <rFont val="Aptos Narrow"/>
        <family val="2"/>
        <scheme val="minor"/>
      </rPr>
      <t>Activity</t>
    </r>
    <r>
      <rPr>
        <sz val="12"/>
        <rFont val="Aptos Narrow"/>
        <family val="2"/>
        <scheme val="minor"/>
      </rPr>
      <t xml:space="preserve">: PBWDB will provide reimbursement of costs associated with obtaining a Director credential certification for CCS program directors upon submission of their certification.  
</t>
    </r>
    <r>
      <rPr>
        <b/>
        <sz val="12"/>
        <rFont val="Aptos Narrow"/>
        <family val="2"/>
        <scheme val="minor"/>
      </rPr>
      <t>Alignment</t>
    </r>
    <r>
      <rPr>
        <sz val="12"/>
        <rFont val="Aptos Narrow"/>
        <family val="2"/>
        <scheme val="minor"/>
      </rPr>
      <t xml:space="preserve">: This aligns with the Board's plan to support early learning program staff professional development and was determined based on the results from the child care survey.
</t>
    </r>
    <r>
      <rPr>
        <b/>
        <sz val="12"/>
        <rFont val="Aptos Narrow"/>
        <family val="2"/>
        <scheme val="minor"/>
      </rPr>
      <t>Target Outreach</t>
    </r>
    <r>
      <rPr>
        <sz val="12"/>
        <rFont val="Aptos Narrow"/>
        <family val="2"/>
        <scheme val="minor"/>
      </rPr>
      <t>:  9 child care directors</t>
    </r>
  </si>
  <si>
    <t>60% child care employees receive their certification and receive a reimbursement for costs.</t>
  </si>
  <si>
    <r>
      <rPr>
        <b/>
        <sz val="12"/>
        <rFont val="Aptos Narrow"/>
        <family val="2"/>
        <scheme val="minor"/>
      </rPr>
      <t>Activity</t>
    </r>
    <r>
      <rPr>
        <sz val="12"/>
        <rFont val="Aptos Narrow"/>
        <family val="2"/>
        <scheme val="minor"/>
      </rPr>
      <t xml:space="preserve">: Individuals who are taking early childhood education courses and work at CCS program may receive up to $4,000 maximum tuition reimbursement for courses. Reimbursement will be dependent on submittal of the individual's course payment and passing grade along with completion of the child care survey.
</t>
    </r>
    <r>
      <rPr>
        <b/>
        <sz val="12"/>
        <rFont val="Aptos Narrow"/>
        <family val="2"/>
        <scheme val="minor"/>
      </rPr>
      <t>Alignment</t>
    </r>
    <r>
      <rPr>
        <sz val="12"/>
        <rFont val="Aptos Narrow"/>
        <family val="2"/>
        <scheme val="minor"/>
      </rPr>
      <t xml:space="preserve">: This aligns with the Board's plan to support early learning program staff professional development and was determined based on the results from the child care survey.
</t>
    </r>
    <r>
      <rPr>
        <b/>
        <sz val="12"/>
        <rFont val="Aptos Narrow"/>
        <family val="2"/>
        <scheme val="minor"/>
      </rPr>
      <t>Target Outreach</t>
    </r>
    <r>
      <rPr>
        <sz val="12"/>
        <rFont val="Aptos Narrow"/>
        <family val="2"/>
        <scheme val="minor"/>
      </rPr>
      <t>: 5 child care employees</t>
    </r>
  </si>
  <si>
    <t>4 child care employees receive the maximum tuition reimbursement.
Increase Texas Rising Star scores by 10% in Categories 1 and 2.</t>
  </si>
  <si>
    <r>
      <rPr>
        <b/>
        <sz val="12"/>
        <rFont val="Aptos Narrow"/>
        <family val="2"/>
        <scheme val="minor"/>
      </rPr>
      <t>Activity</t>
    </r>
    <r>
      <rPr>
        <sz val="12"/>
        <rFont val="Aptos Narrow"/>
        <family val="2"/>
        <scheme val="minor"/>
      </rPr>
      <t xml:space="preserve">: PBWDB will provide materials, equipment, and supplies specific to infant and toddler classrooms to support Infant &amp; Toddler expansion. There is a maximum of $5,000 per early learning program per fiscal year. The early learning program will need to make a request to the Child Care Resource Specialist following the Board's Child Care Quality Expense Policy which is distributed annually to early learning programs.
</t>
    </r>
    <r>
      <rPr>
        <b/>
        <sz val="12"/>
        <rFont val="Aptos Narrow"/>
        <family val="2"/>
        <scheme val="minor"/>
      </rPr>
      <t>Alignment</t>
    </r>
    <r>
      <rPr>
        <sz val="12"/>
        <rFont val="Aptos Narrow"/>
        <family val="2"/>
        <scheme val="minor"/>
      </rPr>
      <t xml:space="preserve">: This aligns with the Board plan to grow the number of infant and toddler slots in the Permian Basin along with meeting the need expressed in the child care survey.
</t>
    </r>
    <r>
      <rPr>
        <b/>
        <sz val="12"/>
        <rFont val="Aptos Narrow"/>
        <family val="2"/>
        <scheme val="minor"/>
      </rPr>
      <t>Target Outreach</t>
    </r>
    <r>
      <rPr>
        <sz val="12"/>
        <rFont val="Aptos Narrow"/>
        <family val="2"/>
        <scheme val="minor"/>
      </rPr>
      <t>: 10 new infant or toddler rooms within 10 early learning program (approx. 80 new slots total)</t>
    </r>
  </si>
  <si>
    <t>There will be an increase in the number of infant and toddler slots available to families.</t>
  </si>
  <si>
    <r>
      <rPr>
        <b/>
        <sz val="12"/>
        <rFont val="Aptos Narrow"/>
        <family val="2"/>
        <scheme val="minor"/>
      </rPr>
      <t>Activity</t>
    </r>
    <r>
      <rPr>
        <sz val="12"/>
        <rFont val="Aptos Narrow"/>
        <family val="2"/>
        <scheme val="minor"/>
      </rPr>
      <t xml:space="preserve">: PBWDB will provide all CCS programs with a service recognition award, a tiered monetary incentive for early learning program staff's service at a center/home based on the designated years of service. Tiers will be 2-5 years,  6-10 years, 10-20 years, and 20 plus years. The dollar amount for each tier will be based on the number of individuals submitted to the Board and the years of service for each.
</t>
    </r>
    <r>
      <rPr>
        <b/>
        <sz val="12"/>
        <rFont val="Aptos Narrow"/>
        <family val="2"/>
        <scheme val="minor"/>
      </rPr>
      <t>Alignment</t>
    </r>
    <r>
      <rPr>
        <sz val="12"/>
        <rFont val="Aptos Narrow"/>
        <family val="2"/>
        <scheme val="minor"/>
      </rPr>
      <t xml:space="preserve">: This aligns with the Board's plan to support early learning program staff and was determined based on the results from the child care survey.
</t>
    </r>
    <r>
      <rPr>
        <b/>
        <sz val="12"/>
        <rFont val="Aptos Narrow"/>
        <family val="2"/>
        <scheme val="minor"/>
      </rPr>
      <t>Target Outreach</t>
    </r>
    <r>
      <rPr>
        <sz val="12"/>
        <rFont val="Aptos Narrow"/>
        <family val="2"/>
        <scheme val="minor"/>
      </rPr>
      <t>: approx. 450 early learning program staff within 105 programs</t>
    </r>
  </si>
  <si>
    <t xml:space="preserve">85% of early learning staff will qualify and receive an award for their service. 
</t>
  </si>
  <si>
    <r>
      <rPr>
        <b/>
        <sz val="12"/>
        <rFont val="Aptos Narrow"/>
        <family val="2"/>
        <scheme val="minor"/>
      </rPr>
      <t>Activity</t>
    </r>
    <r>
      <rPr>
        <sz val="12"/>
        <rFont val="Aptos Narrow"/>
        <family val="2"/>
        <scheme val="minor"/>
      </rPr>
      <t xml:space="preserve">: PBWDB will recognize CCS programs with a tiered monetary award based on the percentage of children enrolled in their center at the time of the award. This percentage is based on the licensed capacity listed on the Child Care Regulation website. The tiers will be as follows: 30-50%, 51-75%, and 76-100% of the center's or home's licensed capacity. The dollar amount for each tier will be based on the number of early learning programs that are in each tiered category at the time of disbursement.
</t>
    </r>
    <r>
      <rPr>
        <b/>
        <sz val="12"/>
        <rFont val="Aptos Narrow"/>
        <family val="2"/>
        <scheme val="minor"/>
      </rPr>
      <t>Alignment</t>
    </r>
    <r>
      <rPr>
        <sz val="12"/>
        <rFont val="Aptos Narrow"/>
        <family val="2"/>
        <scheme val="minor"/>
      </rPr>
      <t xml:space="preserve">: The need for this activity was based on the results from the child care survey.
</t>
    </r>
    <r>
      <rPr>
        <b/>
        <sz val="12"/>
        <rFont val="Aptos Narrow"/>
        <family val="2"/>
        <scheme val="minor"/>
      </rPr>
      <t>Target Outreach</t>
    </r>
    <r>
      <rPr>
        <sz val="12"/>
        <rFont val="Aptos Narrow"/>
        <family val="2"/>
        <scheme val="minor"/>
      </rPr>
      <t>: 105 early learning programs</t>
    </r>
  </si>
  <si>
    <t>70% of early learning programs will qualify for at least the first tier of awards, thus supporting CCS programs in the Board area.</t>
  </si>
  <si>
    <r>
      <rPr>
        <b/>
        <sz val="12"/>
        <rFont val="Aptos Narrow"/>
        <family val="2"/>
        <scheme val="minor"/>
      </rPr>
      <t>Activity</t>
    </r>
    <r>
      <rPr>
        <sz val="12"/>
        <rFont val="Aptos Narrow"/>
        <family val="2"/>
        <scheme val="minor"/>
      </rPr>
      <t xml:space="preserve">: PBWDB will provide new or current early learning programs who offer non-traditional hours or care to underserved areas (such as child care deserts) and/or vulnerable populations, such as infants and toddlers, children with disabilities, and English language learners with equipment or materials. There is a $5,000 maximum for each center per fiscal year.
</t>
    </r>
    <r>
      <rPr>
        <b/>
        <sz val="12"/>
        <rFont val="Aptos Narrow"/>
        <family val="2"/>
        <scheme val="minor"/>
      </rPr>
      <t>Alignment</t>
    </r>
    <r>
      <rPr>
        <sz val="12"/>
        <rFont val="Aptos Narrow"/>
        <family val="2"/>
        <scheme val="minor"/>
      </rPr>
      <t xml:space="preserve">: This aligns with the Board's plan to increase the number of child care slots in the Permian Basin and was determined based on the results from the child care survey.
</t>
    </r>
    <r>
      <rPr>
        <b/>
        <sz val="12"/>
        <rFont val="Aptos Narrow"/>
        <family val="2"/>
        <scheme val="minor"/>
      </rPr>
      <t>Target Outreach</t>
    </r>
    <r>
      <rPr>
        <sz val="12"/>
        <rFont val="Aptos Narrow"/>
        <family val="2"/>
        <scheme val="minor"/>
      </rPr>
      <t>: 17 early learning programs</t>
    </r>
  </si>
  <si>
    <t xml:space="preserve">10 additional slots (total) will become available as a result of this support at participating programs. </t>
  </si>
  <si>
    <r>
      <rPr>
        <b/>
        <sz val="12"/>
        <rFont val="Aptos Narrow"/>
        <family val="2"/>
        <scheme val="minor"/>
      </rPr>
      <t>Activity</t>
    </r>
    <r>
      <rPr>
        <sz val="12"/>
        <rFont val="Aptos Narrow"/>
        <family val="2"/>
        <scheme val="minor"/>
      </rPr>
      <t xml:space="preserve">: PBWDB will employ 4 full time mentors whose responsibility is to support and assist all CCS programs to obtain, maintain and/or increase their Texas Rising Star certification status.  
</t>
    </r>
    <r>
      <rPr>
        <b/>
        <sz val="12"/>
        <rFont val="Aptos Narrow"/>
        <family val="2"/>
        <scheme val="minor"/>
      </rPr>
      <t>Alignment</t>
    </r>
    <r>
      <rPr>
        <sz val="12"/>
        <rFont val="Aptos Narrow"/>
        <family val="2"/>
        <scheme val="minor"/>
      </rPr>
      <t xml:space="preserve">: This aligns with the Board's plan to enhance the quality of care offered. 
</t>
    </r>
    <r>
      <rPr>
        <b/>
        <sz val="12"/>
        <rFont val="Aptos Narrow"/>
        <family val="2"/>
        <scheme val="minor"/>
      </rPr>
      <t>Target Outreach</t>
    </r>
    <r>
      <rPr>
        <sz val="12"/>
        <rFont val="Aptos Narrow"/>
        <family val="2"/>
        <scheme val="minor"/>
      </rPr>
      <t>: 105 early learning programs</t>
    </r>
  </si>
  <si>
    <t>The Board will maintain at least an 86% rate of CCS programs being certified.</t>
  </si>
  <si>
    <r>
      <rPr>
        <b/>
        <sz val="12"/>
        <rFont val="Aptos Narrow"/>
        <family val="2"/>
        <scheme val="minor"/>
      </rPr>
      <t>Activity:</t>
    </r>
    <r>
      <rPr>
        <sz val="12"/>
        <rFont val="Aptos Narrow"/>
        <family val="2"/>
        <scheme val="minor"/>
      </rPr>
      <t xml:space="preserve"> 1 Infant and Toddler Specialist and 2 TECPDS Specialist. The IT specialist will support infant and toddler teachers in the classroom by giving technical assistance and cross training on infant and toddler focused topics to Texas Rising Star Mentors. The TECPDS Specialists will assist Early Learning Programs by providing orientations and trainings about the Workforce Registry, setting up Workforce Registry accounts, and offering technical assistance.  The Specialists are also responsible for validating child care program staff training records as well as managing their Board's Organizationl Dashboard. 
</t>
    </r>
    <r>
      <rPr>
        <b/>
        <sz val="12"/>
        <rFont val="Aptos Narrow"/>
        <family val="2"/>
        <scheme val="minor"/>
      </rPr>
      <t xml:space="preserve">Alignment: </t>
    </r>
    <r>
      <rPr>
        <sz val="12"/>
        <rFont val="Aptos Narrow"/>
        <family val="2"/>
        <scheme val="minor"/>
      </rPr>
      <t xml:space="preserve">This aligns with the Board's plan to enhance the quality of care offered. 
</t>
    </r>
    <r>
      <rPr>
        <b/>
        <sz val="12"/>
        <rFont val="Aptos Narrow"/>
        <family val="2"/>
        <scheme val="minor"/>
      </rPr>
      <t xml:space="preserve">Target Outreach: </t>
    </r>
    <r>
      <rPr>
        <sz val="12"/>
        <rFont val="Aptos Narrow"/>
        <family val="2"/>
        <scheme val="minor"/>
      </rPr>
      <t>105 early learning programs</t>
    </r>
  </si>
  <si>
    <t>100% of the 105 early learning programs will receive support from the IT and TECPDS Specialists.</t>
  </si>
  <si>
    <r>
      <t xml:space="preserve">Activity: </t>
    </r>
    <r>
      <rPr>
        <sz val="12"/>
        <rFont val="Aptos Narrow"/>
        <family val="2"/>
        <scheme val="minor"/>
      </rPr>
      <t>IT Specialist provides professional development to Early Learning Programs to support the ongoing needs specific to Infant and Toddlers.</t>
    </r>
    <r>
      <rPr>
        <b/>
        <sz val="12"/>
        <rFont val="Aptos Narrow"/>
        <family val="2"/>
        <scheme val="minor"/>
      </rPr>
      <t xml:space="preserve">
Alignment: </t>
    </r>
    <r>
      <rPr>
        <sz val="12"/>
        <rFont val="Aptos Narrow"/>
        <family val="2"/>
        <scheme val="minor"/>
      </rPr>
      <t xml:space="preserve">This aligns with the Board's plan to enhance the quality of care offered. </t>
    </r>
    <r>
      <rPr>
        <b/>
        <sz val="12"/>
        <rFont val="Aptos Narrow"/>
        <family val="2"/>
        <scheme val="minor"/>
      </rPr>
      <t xml:space="preserve">
Target Outreach: </t>
    </r>
    <r>
      <rPr>
        <sz val="12"/>
        <rFont val="Aptos Narrow"/>
        <family val="2"/>
        <scheme val="minor"/>
      </rPr>
      <t>105 early learning programs</t>
    </r>
    <r>
      <rPr>
        <b/>
        <sz val="12"/>
        <rFont val="Aptos Narrow"/>
        <family val="2"/>
        <scheme val="minor"/>
      </rPr>
      <t xml:space="preserve">
</t>
    </r>
    <r>
      <rPr>
        <sz val="12"/>
        <rFont val="Aptos Narrow"/>
        <family val="2"/>
        <scheme val="minor"/>
      </rPr>
      <t xml:space="preserve">$0 is allocated for this activity due to it being included in the salary line. </t>
    </r>
  </si>
  <si>
    <r>
      <rPr>
        <b/>
        <sz val="12"/>
        <rFont val="Aptos Narrow"/>
        <family val="2"/>
        <scheme val="minor"/>
      </rPr>
      <t>Activity</t>
    </r>
    <r>
      <rPr>
        <sz val="12"/>
        <rFont val="Aptos Narrow"/>
        <family val="2"/>
        <scheme val="minor"/>
      </rPr>
      <t xml:space="preserve">: PBWDB will reimburse CCS programs for FBI fingerprinting.  
</t>
    </r>
    <r>
      <rPr>
        <b/>
        <sz val="12"/>
        <rFont val="Aptos Narrow"/>
        <family val="2"/>
        <scheme val="minor"/>
      </rPr>
      <t xml:space="preserve">Alignment: </t>
    </r>
    <r>
      <rPr>
        <sz val="12"/>
        <rFont val="Aptos Narrow"/>
        <family val="2"/>
        <scheme val="minor"/>
      </rPr>
      <t xml:space="preserve">This aligns with the Board's plan to enhance the quality of care offered and was determined based on the results from the child care survey.
</t>
    </r>
    <r>
      <rPr>
        <b/>
        <sz val="12"/>
        <rFont val="Aptos Narrow"/>
        <family val="2"/>
        <scheme val="minor"/>
      </rPr>
      <t>Target Outreach</t>
    </r>
    <r>
      <rPr>
        <sz val="12"/>
        <rFont val="Aptos Narrow"/>
        <family val="2"/>
        <scheme val="minor"/>
      </rPr>
      <t>: 65 early learning programs</t>
    </r>
  </si>
  <si>
    <t xml:space="preserve">85% of the programs outreached will utilize the FBI Fingerprinting reimbursements offered.
</t>
  </si>
  <si>
    <r>
      <rPr>
        <b/>
        <sz val="12"/>
        <rFont val="Aptos Narrow"/>
        <family val="2"/>
        <scheme val="minor"/>
      </rPr>
      <t>Activity</t>
    </r>
    <r>
      <rPr>
        <sz val="12"/>
        <rFont val="Aptos Narrow"/>
        <family val="2"/>
        <scheme val="minor"/>
      </rPr>
      <t xml:space="preserve">: PBWDB will reimburse CCS programs for food handlers certification.  
</t>
    </r>
    <r>
      <rPr>
        <b/>
        <sz val="12"/>
        <rFont val="Aptos Narrow"/>
        <family val="2"/>
        <scheme val="minor"/>
      </rPr>
      <t>Alignment</t>
    </r>
    <r>
      <rPr>
        <sz val="12"/>
        <rFont val="Aptos Narrow"/>
        <family val="2"/>
        <scheme val="minor"/>
      </rPr>
      <t xml:space="preserve">: This aligns with the Board's plan to enhance the quality of care offered and was determined based on the results from the child care survey.
</t>
    </r>
    <r>
      <rPr>
        <b/>
        <sz val="12"/>
        <rFont val="Aptos Narrow"/>
        <family val="2"/>
        <scheme val="minor"/>
      </rPr>
      <t>Target Outreach</t>
    </r>
    <r>
      <rPr>
        <sz val="12"/>
        <rFont val="Aptos Narrow"/>
        <family val="2"/>
        <scheme val="minor"/>
      </rPr>
      <t>: 50 early learning programs</t>
    </r>
  </si>
  <si>
    <t xml:space="preserve">60% of the programs outreached will utilize the food handlers certification reimbursements offered.
</t>
  </si>
  <si>
    <t>49</t>
  </si>
  <si>
    <r>
      <t xml:space="preserve">The </t>
    </r>
    <r>
      <rPr>
        <sz val="12"/>
        <color theme="1"/>
        <rFont val="Aptos Narrow"/>
        <family val="2"/>
        <scheme val="minor"/>
      </rPr>
      <t>Concho Valley Workforce Development Board (CVWDB)</t>
    </r>
    <r>
      <rPr>
        <sz val="12"/>
        <rFont val="Aptos Narrow"/>
        <family val="2"/>
        <scheme val="minor"/>
      </rPr>
      <t xml:space="preserve"> Strategic Plan for Child Care and Early Learning includes providing support for the child care industry by collaborating with child care programs who receive Workforce Solutions Child Care Services (CCS), to ensure successful attainment of Texas Rising Star certification in accordance with TWC guidelines. CVWDB will continue to support school readiness through our Texas Rising Star program, which includes mentoring/coaching of child care professionals on developmentally appropriate practices and the</t>
    </r>
    <r>
      <rPr>
        <sz val="12"/>
        <color theme="1"/>
        <rFont val="Aptos Narrow"/>
        <family val="2"/>
        <scheme val="minor"/>
      </rPr>
      <t xml:space="preserve"> Texas Rising Star</t>
    </r>
    <r>
      <rPr>
        <sz val="12"/>
        <rFont val="Aptos Narrow"/>
        <family val="2"/>
        <scheme val="minor"/>
      </rPr>
      <t xml:space="preserve"> Guidelines; and provide professional development training opportunities to all child care programs. The Board's Child Care Quality Plan addresses these needs by employing Early Childhood Specialists who mentor and provide technical assistance for Texas Rising Star-certified programs (or those working to become certified), and partnering with other organizations to provide professional development opportunities, as well as to enhance the quality of child care and early learning experience within the Concho Valley.</t>
    </r>
  </si>
  <si>
    <t xml:space="preserve">CVWDB staff used an early learning program survey (sent to all Child Care Services contracted early learning program directors, Texas Rising Star staff members, and local Early Childhood Advisory council members) and input from the local Early Childhood Advisory council to determine the activities that will be offered to improve the quality of child care in the Board's service delivery area. </t>
  </si>
  <si>
    <r>
      <rPr>
        <b/>
        <sz val="12"/>
        <rFont val="Aptos Narrow"/>
        <family val="2"/>
        <scheme val="minor"/>
      </rPr>
      <t>Activity</t>
    </r>
    <r>
      <rPr>
        <sz val="12"/>
        <rFont val="Aptos Narrow"/>
        <family val="2"/>
        <scheme val="minor"/>
      </rPr>
      <t xml:space="preserve">: The Board will purchase high-quality safe indoor and outdoor equipment and materials specifically for programs who open new infant and toddler classrooms to support the expansion of infant and toddler slots. Needs </t>
    </r>
    <r>
      <rPr>
        <sz val="12"/>
        <color theme="1" tint="4.9989318521683403E-2"/>
        <rFont val="Aptos Narrow"/>
        <family val="2"/>
        <scheme val="minor"/>
      </rPr>
      <t>were</t>
    </r>
    <r>
      <rPr>
        <sz val="12"/>
        <rFont val="Aptos Narrow"/>
        <family val="2"/>
        <scheme val="minor"/>
      </rPr>
      <t xml:space="preserve"> identified by Texas Rising Star staff in the course of their observations as </t>
    </r>
    <r>
      <rPr>
        <sz val="12"/>
        <color theme="1" tint="4.9989318521683403E-2"/>
        <rFont val="Aptos Narrow"/>
        <family val="2"/>
        <scheme val="minor"/>
      </rPr>
      <t>well as the</t>
    </r>
    <r>
      <rPr>
        <sz val="12"/>
        <color rgb="FFC00000"/>
        <rFont val="Aptos Narrow"/>
        <family val="2"/>
        <scheme val="minor"/>
      </rPr>
      <t xml:space="preserve"> </t>
    </r>
    <r>
      <rPr>
        <sz val="12"/>
        <rFont val="Aptos Narrow"/>
        <family val="2"/>
        <scheme val="minor"/>
      </rPr>
      <t xml:space="preserve">result of our FY26 Early Learning Program Needs Assessment Survey </t>
    </r>
    <r>
      <rPr>
        <sz val="12"/>
        <color theme="1" tint="4.9989318521683403E-2"/>
        <rFont val="Aptos Narrow"/>
        <family val="2"/>
        <scheme val="minor"/>
      </rPr>
      <t>that was</t>
    </r>
    <r>
      <rPr>
        <sz val="12"/>
        <rFont val="Aptos Narrow"/>
        <family val="2"/>
        <scheme val="minor"/>
      </rPr>
      <t xml:space="preserve"> sent to all CCS programs, Texas Rising Star staff, and local Early Childhood Advisory Council. </t>
    </r>
    <r>
      <rPr>
        <sz val="12"/>
        <color theme="1" tint="4.9989318521683403E-2"/>
        <rFont val="Aptos Narrow"/>
        <family val="2"/>
        <scheme val="minor"/>
      </rPr>
      <t xml:space="preserve">The Board </t>
    </r>
    <r>
      <rPr>
        <sz val="12"/>
        <rFont val="Aptos Narrow"/>
        <family val="2"/>
        <scheme val="minor"/>
      </rPr>
      <t xml:space="preserve">will focus on quality improvement through providing materials, equipment, and resources to assist in meeting Texas Rising Star requirements for infant and toddler classroom and environments, including, but not limited to, classroom furniture, developmentally appropriate learning materials, curriculum, outdoor equipment, gross motor equipment, and resource books. Learning materials (75%) and Furniture/Equipment (55%) were the top two requested categories in the Infant and Toddler category on the FY26 Early Learning Program Needs Assessment Survey. 
</t>
    </r>
    <r>
      <rPr>
        <b/>
        <sz val="12"/>
        <rFont val="Aptos Narrow"/>
        <family val="2"/>
        <scheme val="minor"/>
      </rPr>
      <t>Alignment</t>
    </r>
    <r>
      <rPr>
        <sz val="12"/>
        <rFont val="Aptos Narrow"/>
        <family val="2"/>
        <scheme val="minor"/>
      </rPr>
      <t xml:space="preserve">: Provide support for the child care industry by collaborating with child care programs who receive Workforce Solutions CCS, to ensure successful attainment of Texas Rising Star certification in accordance with TWC guidelines. CVWDB will continue to support school readiness through our Texas Rising Star program and enhance the quality of child care within the Concho Valley area.
</t>
    </r>
    <r>
      <rPr>
        <b/>
        <sz val="12"/>
        <rFont val="Aptos Narrow"/>
        <family val="2"/>
        <scheme val="minor"/>
      </rPr>
      <t>Target Outreach</t>
    </r>
    <r>
      <rPr>
        <sz val="12"/>
        <rFont val="Aptos Narrow"/>
        <family val="2"/>
        <scheme val="minor"/>
      </rPr>
      <t>: 5 programs (</t>
    </r>
    <r>
      <rPr>
        <sz val="12"/>
        <color theme="1" tint="4.9989318521683403E-2"/>
        <rFont val="Aptos Narrow"/>
        <family val="2"/>
        <scheme val="minor"/>
      </rPr>
      <t>serving</t>
    </r>
    <r>
      <rPr>
        <sz val="12"/>
        <rFont val="Aptos Narrow"/>
        <family val="2"/>
        <scheme val="minor"/>
      </rPr>
      <t xml:space="preserve"> infants and toddlers)</t>
    </r>
  </si>
  <si>
    <r>
      <t xml:space="preserve">
</t>
    </r>
    <r>
      <rPr>
        <sz val="12"/>
        <color theme="1" tint="4.9989318521683403E-2"/>
        <rFont val="Aptos Narrow"/>
        <family val="2"/>
        <scheme val="minor"/>
      </rPr>
      <t xml:space="preserve">At least 20 new infant and/or toddler slots will be generated in the Concho Valley in FY26. </t>
    </r>
  </si>
  <si>
    <r>
      <rPr>
        <b/>
        <sz val="12"/>
        <rFont val="Aptos Narrow"/>
        <family val="2"/>
        <scheme val="minor"/>
      </rPr>
      <t xml:space="preserve">Activity: </t>
    </r>
    <r>
      <rPr>
        <sz val="12"/>
        <rFont val="Aptos Narrow"/>
        <family val="2"/>
        <scheme val="minor"/>
      </rPr>
      <t xml:space="preserve">The Board's Infant Toddler Certified Specialist will provide targeted professional development on infant and toddler best practices and the Infant Toddler Early Learning Guidelines. These trainings will help meet ongoing professional development training hour requirements, as well as support staff to achieve the higher training hour requirements associated with Texas Rising Star certification. All high-quality professional development offered will be received locally through in-person and virtual sessions. The Board will provide at least 5 professional development offerings throughout the year (1 full day training and 4 half-day trainings), as this was indicated as a high need (73%) on the FY26 Early Learning Program Needs Assessment Survey sent to all CCS programs, Texas Rising Star staff, and local Early Childhood Advisory Council. Based on survey data and input from Texas Rising Star mentor staff, a professional development training plan will be created to incorporate needs into our professional development offerings. Additionally, on the FY26 Early Learning Program Needs Assessment Survey, Training and Professional Development and Texas Rising Star/QRIS (both 73%) tied as the top two requested allowable funding priorities areas. On the FY26 Early Learning Program Needs Assessment Survey in the category area of Infant and Toddler priority area, group training sessions for infant and toddler staff were requested by 30% of survey participants. 
</t>
    </r>
    <r>
      <rPr>
        <b/>
        <sz val="12"/>
        <rFont val="Aptos Narrow"/>
        <family val="2"/>
        <scheme val="minor"/>
      </rPr>
      <t xml:space="preserve">Alignment: </t>
    </r>
    <r>
      <rPr>
        <sz val="12"/>
        <rFont val="Aptos Narrow"/>
        <family val="2"/>
        <scheme val="minor"/>
      </rPr>
      <t xml:space="preserve">CVWDB will continue to support school readiness through our Texas Rising Star program, which includes mentoring/coaching of childcare professionals on developmentally appropriate practices and the Texas Rising Star guidelines; and provide professional development training opportunities to all child care programs.
</t>
    </r>
    <r>
      <rPr>
        <b/>
        <sz val="12"/>
        <rFont val="Aptos Narrow"/>
        <family val="2"/>
        <scheme val="minor"/>
      </rPr>
      <t>Target Outreach:</t>
    </r>
    <r>
      <rPr>
        <sz val="12"/>
        <rFont val="Aptos Narrow"/>
        <family val="2"/>
        <scheme val="minor"/>
      </rPr>
      <t xml:space="preserve"> 10 early learning program staff at each training (50 total duplicated) </t>
    </r>
  </si>
  <si>
    <r>
      <t xml:space="preserve">At least 8 of 10 (80%) participant goal attends each infant and toddler specific professional development activity that is offered. 
</t>
    </r>
    <r>
      <rPr>
        <sz val="12"/>
        <color theme="1"/>
        <rFont val="Aptos Narrow"/>
        <family val="2"/>
        <scheme val="minor"/>
      </rPr>
      <t>80% of the programs participating will have met the required Category 1 training hours measure upon their next assessment or monitoring visit.</t>
    </r>
  </si>
  <si>
    <r>
      <rPr>
        <b/>
        <sz val="12"/>
        <rFont val="Aptos Narrow"/>
        <family val="2"/>
        <scheme val="minor"/>
      </rPr>
      <t>Activity:</t>
    </r>
    <r>
      <rPr>
        <sz val="12"/>
        <rFont val="Aptos Narrow"/>
        <family val="2"/>
        <scheme val="minor"/>
      </rPr>
      <t xml:space="preserve"> The Board will </t>
    </r>
    <r>
      <rPr>
        <sz val="12"/>
        <color theme="1" tint="4.9989318521683403E-2"/>
        <rFont val="Aptos Narrow"/>
        <family val="2"/>
        <scheme val="minor"/>
      </rPr>
      <t>reimburse</t>
    </r>
    <r>
      <rPr>
        <sz val="12"/>
        <color rgb="FFC00000"/>
        <rFont val="Aptos Narrow"/>
        <family val="2"/>
        <scheme val="minor"/>
      </rPr>
      <t xml:space="preserve"> </t>
    </r>
    <r>
      <rPr>
        <sz val="12"/>
        <rFont val="Aptos Narrow"/>
        <family val="2"/>
        <scheme val="minor"/>
      </rPr>
      <t xml:space="preserve">child care programs for staff </t>
    </r>
    <r>
      <rPr>
        <sz val="12"/>
        <color theme="1" tint="4.9989318521683403E-2"/>
        <rFont val="Aptos Narrow"/>
        <family val="2"/>
        <scheme val="minor"/>
      </rPr>
      <t>attaining</t>
    </r>
    <r>
      <rPr>
        <sz val="12"/>
        <rFont val="Aptos Narrow"/>
        <family val="2"/>
        <scheme val="minor"/>
      </rPr>
      <t xml:space="preserve"> </t>
    </r>
    <r>
      <rPr>
        <sz val="12"/>
        <color theme="1" tint="4.9989318521683403E-2"/>
        <rFont val="Aptos Narrow"/>
        <family val="2"/>
        <scheme val="minor"/>
      </rPr>
      <t>a</t>
    </r>
    <r>
      <rPr>
        <sz val="12"/>
        <color rgb="FFC00000"/>
        <rFont val="Aptos Narrow"/>
        <family val="2"/>
        <scheme val="minor"/>
      </rPr>
      <t xml:space="preserve"> </t>
    </r>
    <r>
      <rPr>
        <sz val="12"/>
        <rFont val="Aptos Narrow"/>
        <family val="2"/>
        <scheme val="minor"/>
      </rPr>
      <t xml:space="preserve">Child Development Associate National Credential - Infant and Toddler Specific CDA (Exam cost and Competency Book only). Financial incentives for completing professional development/certificates (59%) and financial incentives for credential attainment (48%) were in the top three requested categories for the Professional Development priority area indicated on the FY26 Early Learning Program Needs Assessment Survey sent to all CCS programs, Texas Rising Star staff, and local Early Childhood Advisory Council. Additionally on the FY26 Early Learning Program Needs Assessment Survey, Training and Professional Development and Texas Rising Star/QRIS (both 73%) tied as the top two requested allowable funding priorities areas.
</t>
    </r>
    <r>
      <rPr>
        <b/>
        <sz val="12"/>
        <rFont val="Aptos Narrow"/>
        <family val="2"/>
        <scheme val="minor"/>
      </rPr>
      <t xml:space="preserve">Alignment: </t>
    </r>
    <r>
      <rPr>
        <sz val="12"/>
        <rFont val="Aptos Narrow"/>
        <family val="2"/>
        <scheme val="minor"/>
      </rPr>
      <t xml:space="preserve">CVWDB will continue to support school readiness through our Texas Rising Star program, which includes mentoring/coaching of childcare professionals on developmentally appropriate practices and the Texas Rising Star guidelines; and provide professional development training opportunities to all child care programs.
</t>
    </r>
    <r>
      <rPr>
        <b/>
        <sz val="12"/>
        <rFont val="Aptos Narrow"/>
        <family val="2"/>
        <scheme val="minor"/>
      </rPr>
      <t>Target Outreach:</t>
    </r>
    <r>
      <rPr>
        <sz val="12"/>
        <rFont val="Aptos Narrow"/>
        <family val="2"/>
        <scheme val="minor"/>
      </rPr>
      <t xml:space="preserve"> 5 child care program staff </t>
    </r>
  </si>
  <si>
    <t>At least 4 of 5 (80%) participant goal receives reimbursement for earning the Child Development Associate National Credential (infant/toddler) in FY26, thus increasing the number of early learning staff who have a Child Development Associate compared to FY25.</t>
  </si>
  <si>
    <r>
      <rPr>
        <b/>
        <sz val="12"/>
        <rFont val="Aptos Narrow"/>
        <family val="2"/>
        <scheme val="minor"/>
      </rPr>
      <t>Activity</t>
    </r>
    <r>
      <rPr>
        <sz val="12"/>
        <rFont val="Aptos Narrow"/>
        <family val="2"/>
        <scheme val="minor"/>
      </rPr>
      <t xml:space="preserve">: Wage Supplement Supports (stipends for child care workers) will be provided all currently employed child care workers at a CCS program reflective of the certification level of the child care program they are currently employed at. A rubric will be used to determine each staff member's stipend amount based on certification level of the program (Entry Level-designated programs = $100, Two-Star programs = $200, Three-Star programs = $300, and Four-Star programs = $400), amount of time employed at facility (additional amount of $50 = less than 1 year, $75 = 1-3 years, $100 = 4-5 years, $125 = 6-7 years, $150 = 8-9 years, $200 =10+ years), rural county (not Tom Green County=additional amount of $50), home-based program (additional amount of $200), Texas School Ready teacher participant (additional amount of $100), current CDA (additional amount of $100), and degree (additional amount of $200). Needs were identified by the FY26 Early Learning Program Needs Assessment Survey sent to all CCS programs, Texas Rising Star staff, and local Early Childhood Advisory Council. 95% of all participants felt that it would be beneficial to provide incentives to early childhood staff to help with staff retention, which will enhance the quality of care with continuity of staff. All CCS programs will have to apply for these funds by completing a spreadsheet with required information and submit by specific date. 
</t>
    </r>
    <r>
      <rPr>
        <b/>
        <sz val="12"/>
        <rFont val="Aptos Narrow"/>
        <family val="2"/>
        <scheme val="minor"/>
      </rPr>
      <t>Alignment</t>
    </r>
    <r>
      <rPr>
        <sz val="12"/>
        <rFont val="Aptos Narrow"/>
        <family val="2"/>
        <scheme val="minor"/>
      </rPr>
      <t xml:space="preserve">: Provide support for the child care industry by collaborating with child care programs who receive Workforce Solutions CCS, to ensure successful attainment of Texas Rising Star certification in accordance with TWC guidelines. CVWDB will continue to support school readiness through our Texas Rising Star program and enhance the quality of child care within the Concho Valley area.
</t>
    </r>
    <r>
      <rPr>
        <b/>
        <sz val="12"/>
        <rFont val="Aptos Narrow"/>
        <family val="2"/>
        <scheme val="minor"/>
      </rPr>
      <t>Target Outreach</t>
    </r>
    <r>
      <rPr>
        <sz val="12"/>
        <rFont val="Aptos Narrow"/>
        <family val="2"/>
        <scheme val="minor"/>
      </rPr>
      <t>: approximately 500 child care workers (within 49 total early learning programs)</t>
    </r>
  </si>
  <si>
    <t>For the first year of implementation of this activity, at least 50% of the participants will still be employed at their child care program within 6 months of receiving the stipend.</t>
  </si>
  <si>
    <r>
      <rPr>
        <b/>
        <sz val="12"/>
        <rFont val="Aptos Narrow"/>
        <family val="2"/>
        <scheme val="minor"/>
      </rPr>
      <t>Activity</t>
    </r>
    <r>
      <rPr>
        <sz val="12"/>
        <rFont val="Aptos Narrow"/>
        <family val="2"/>
        <scheme val="minor"/>
      </rPr>
      <t xml:space="preserve">: The Board will provide professional development </t>
    </r>
    <r>
      <rPr>
        <sz val="12"/>
        <color theme="1" tint="4.9989318521683403E-2"/>
        <rFont val="Aptos Narrow"/>
        <family val="2"/>
        <scheme val="minor"/>
      </rPr>
      <t xml:space="preserve">to child care program staff that meets their need for annual training hours. These trainings will also ensure the </t>
    </r>
    <r>
      <rPr>
        <sz val="12"/>
        <rFont val="Aptos Narrow"/>
        <family val="2"/>
        <scheme val="minor"/>
      </rPr>
      <t>child care program staff can meet the higher hou</t>
    </r>
    <r>
      <rPr>
        <sz val="12"/>
        <color theme="1" tint="4.9989318521683403E-2"/>
        <rFont val="Aptos Narrow"/>
        <family val="2"/>
        <scheme val="minor"/>
      </rPr>
      <t>r requirement</t>
    </r>
    <r>
      <rPr>
        <sz val="12"/>
        <rFont val="Aptos Narrow"/>
        <family val="2"/>
        <scheme val="minor"/>
      </rPr>
      <t xml:space="preserve"> </t>
    </r>
    <r>
      <rPr>
        <sz val="12"/>
        <color theme="1" tint="4.9989318521683403E-2"/>
        <rFont val="Aptos Narrow"/>
        <family val="2"/>
        <scheme val="minor"/>
      </rPr>
      <t>for</t>
    </r>
    <r>
      <rPr>
        <sz val="12"/>
        <rFont val="Aptos Narrow"/>
        <family val="2"/>
        <scheme val="minor"/>
      </rPr>
      <t xml:space="preserve"> Texas Rising Star certification, all while receiving high-quality, local training. The Board will provide at least 5 professional development offerings throughout the year (1 full day training and 4 half-day trainings), which was indicated as a high need (73%) on the FY26 Early Learning Program Needs Assessment Survey sent to all CCS programs, Texas Rising Star staff, and local Early Childhood Advisory Council. Based on survey data and input from Texas Rising Star mentor staff, a professional development training plan will be created to incorporate needs into our professional development offerings. Additionally, on the FY26 Early Learning Program Needs Assessment Survey, Training and Professional Development and Texas Rising Star/QRIS (both 73%) tied as the top two requested allowable funding priorities areas.
</t>
    </r>
    <r>
      <rPr>
        <b/>
        <sz val="12"/>
        <rFont val="Aptos Narrow"/>
        <family val="2"/>
        <scheme val="minor"/>
      </rPr>
      <t>Alignment</t>
    </r>
    <r>
      <rPr>
        <sz val="12"/>
        <rFont val="Aptos Narrow"/>
        <family val="2"/>
        <scheme val="minor"/>
      </rPr>
      <t xml:space="preserve">: CVWDB will continue to support school readiness through our Texas Rising Star program, which includes mentoring/coaching of child care professionals on developmentally appropriate practices and the Texas Rising Star Guidelines; and provide professional development training opportunities to all child care programs.
</t>
    </r>
    <r>
      <rPr>
        <b/>
        <sz val="12"/>
        <rFont val="Aptos Narrow"/>
        <family val="2"/>
        <scheme val="minor"/>
      </rPr>
      <t>Target Outreach</t>
    </r>
    <r>
      <rPr>
        <sz val="12"/>
        <rFont val="Aptos Narrow"/>
        <family val="2"/>
        <scheme val="minor"/>
      </rPr>
      <t xml:space="preserve">: 100 early learning program staff (full day training) and 100 early learning program staff (half day trainings) = 200 staff total (duplicated) </t>
    </r>
  </si>
  <si>
    <r>
      <t xml:space="preserve">At least 80 of 100 (80%) participant goal will attend each full day professional development activity that is offered and at least 16 of 20 (80%) participant goal will attend each half day professional development activity that is offered. 
</t>
    </r>
    <r>
      <rPr>
        <sz val="12"/>
        <color theme="1"/>
        <rFont val="Aptos Narrow"/>
        <family val="2"/>
        <scheme val="minor"/>
      </rPr>
      <t>80% of the programs participating will have met the required Category 1 training hours measure upon their next assessment or monitoring visit.</t>
    </r>
  </si>
  <si>
    <r>
      <rPr>
        <b/>
        <sz val="12"/>
        <rFont val="Aptos Narrow"/>
        <family val="2"/>
        <scheme val="minor"/>
      </rPr>
      <t>Activity</t>
    </r>
    <r>
      <rPr>
        <sz val="12"/>
        <rFont val="Aptos Narrow"/>
        <family val="2"/>
        <scheme val="minor"/>
      </rPr>
      <t xml:space="preserve">: The Board will provide the registration cost for child care program staff to attend the pre-conference and conference for the 2026 Frog Street Press' Splash Annual Conference on June 25-June 27 2026. The Board paying for pre-conference and conference registration fees to a high-quality, respected early childhood entity provides a means for child care programs and staff to attend this professional development event that they might not normally be able to attend due to financial limitations. Frog Street Press pre-conference provides Frog Street Press curriculum implementation training. In previous fiscal years, the Board has used quality funds to purchase Frog Street Press curriculum for CCS programs. Covering conference registration fees for professional development activities meets the continual need for required professional development hours and ensures child care program staff can meet the higher hour expectation with Texas Rising Star certification, all while receiving high-quality training. Group training sessions (61%) was the top three requested category for the professional development priority area indicated on the FY26 Early Learning Program Needs Assessment Survey sent to all CCS programs, Texas Rising Star staff, and local Early Childhood Advisory Council. Additionally on the FY26 Early Learning Program Needs Assessment Survey, Training and Professional Development and Texas Rising Star/QRIS (both 73%) tied as the top two requested allowable funding priorities areas.
</t>
    </r>
    <r>
      <rPr>
        <b/>
        <sz val="12"/>
        <rFont val="Aptos Narrow"/>
        <family val="2"/>
        <scheme val="minor"/>
      </rPr>
      <t>Alignment</t>
    </r>
    <r>
      <rPr>
        <sz val="12"/>
        <rFont val="Aptos Narrow"/>
        <family val="2"/>
        <scheme val="minor"/>
      </rPr>
      <t>: CVWDB will continue to support school readiness through our Texas Rising Star</t>
    </r>
    <r>
      <rPr>
        <sz val="12"/>
        <color rgb="FFC00000"/>
        <rFont val="Aptos Narrow"/>
        <family val="2"/>
        <scheme val="minor"/>
      </rPr>
      <t xml:space="preserve"> </t>
    </r>
    <r>
      <rPr>
        <sz val="12"/>
        <rFont val="Aptos Narrow"/>
        <family val="2"/>
        <scheme val="minor"/>
      </rPr>
      <t xml:space="preserve">program, which includes mentoring/coaching of childcare professionals on developmentally appropriate practices and the Texas Rising Star guidelines; and provide professional development training opportunities to all child care programs. 
</t>
    </r>
    <r>
      <rPr>
        <b/>
        <sz val="12"/>
        <rFont val="Aptos Narrow"/>
        <family val="2"/>
        <scheme val="minor"/>
      </rPr>
      <t>Target Outreach</t>
    </r>
    <r>
      <rPr>
        <sz val="12"/>
        <rFont val="Aptos Narrow"/>
        <family val="2"/>
        <scheme val="minor"/>
      </rPr>
      <t xml:space="preserve">: 10 child care program staff will be selected on a first, come first serve basis and a signed agreement/commitment to attend. </t>
    </r>
  </si>
  <si>
    <r>
      <t xml:space="preserve">At least 8 of 10 (80%) participant goal will attend the 2026 Frog Street Press' Splash Annual Conference on June 25-June 27 2026. 
</t>
    </r>
    <r>
      <rPr>
        <sz val="12"/>
        <color theme="1"/>
        <rFont val="Aptos Narrow"/>
        <family val="2"/>
        <scheme val="minor"/>
      </rPr>
      <t>80% of the programs where the staff are employed will have met the required Category 1 training hours measure upon their next assessment or monitoring visit.</t>
    </r>
  </si>
  <si>
    <r>
      <t xml:space="preserve">Activity: </t>
    </r>
    <r>
      <rPr>
        <sz val="12"/>
        <rFont val="Aptos Narrow"/>
        <family val="2"/>
        <scheme val="minor"/>
      </rPr>
      <t>The Board will reimburse child care programs for staff attainment of the Child Development Associate National Credential (Exam cost and Competency Book only), Director's Credential/Renewal, or Child Care Administration Certificate. Financial incentives for completing professional development/certificates (59%) and financial incentives for credential attainment (48%) were in the top three requested categories for the Professional Development priority area indicated on the FY26 Early Learning Program Needs Assessment Survey sent to all CCS programs, Texas Rising Star staff, and local Early Childhood Advisory Council. Additionally, on the FY26 Early Learning Program Needs Assessment Survey, Training and Professional Development and Texas Rising Star/QRIS (both 73%) tied as the top two requested allowable funding priorities areas.</t>
    </r>
    <r>
      <rPr>
        <b/>
        <sz val="12"/>
        <rFont val="Aptos Narrow"/>
        <family val="2"/>
        <scheme val="minor"/>
      </rPr>
      <t xml:space="preserve">
Alignment: </t>
    </r>
    <r>
      <rPr>
        <sz val="12"/>
        <rFont val="Aptos Narrow"/>
        <family val="2"/>
        <scheme val="minor"/>
      </rPr>
      <t>CVWDB will continue to support school readiness through our Texas Rising Star program, which includes mentoring/coaching of childcare professionals on developmentally appropriate practices and the Texas Rising Star guidelines; and provide professional development training opportunities to all child care programs.</t>
    </r>
    <r>
      <rPr>
        <b/>
        <sz val="12"/>
        <rFont val="Aptos Narrow"/>
        <family val="2"/>
        <scheme val="minor"/>
      </rPr>
      <t xml:space="preserve">
Target Outreach: </t>
    </r>
    <r>
      <rPr>
        <sz val="12"/>
        <rFont val="Aptos Narrow"/>
        <family val="2"/>
        <scheme val="minor"/>
      </rPr>
      <t xml:space="preserve">5 child care program staff </t>
    </r>
  </si>
  <si>
    <t>At least 4 of 5 (80%) participant goal will receive reimbursement for earning the Child Development Associate National Credential (preschool), Director's Credential/Renewal, or Child Care Administration Certificate in FY26, thus increasing the Texas Rising Star assessment scores in Category  1: Director and Staff Education for the child care program they are employed at.</t>
  </si>
  <si>
    <r>
      <rPr>
        <b/>
        <sz val="12"/>
        <rFont val="Aptos Narrow"/>
        <family val="2"/>
        <scheme val="minor"/>
      </rPr>
      <t>Activity</t>
    </r>
    <r>
      <rPr>
        <sz val="12"/>
        <rFont val="Aptos Narrow"/>
        <family val="2"/>
        <scheme val="minor"/>
      </rPr>
      <t xml:space="preserve">: The Board will provide 4 mentor staff to include their salary, benefits, and training costs, to support programs in their attainment and maintenance of Texas Rising Star. 
</t>
    </r>
    <r>
      <rPr>
        <b/>
        <sz val="12"/>
        <rFont val="Aptos Narrow"/>
        <family val="2"/>
        <scheme val="minor"/>
      </rPr>
      <t>Alignment</t>
    </r>
    <r>
      <rPr>
        <sz val="12"/>
        <rFont val="Aptos Narrow"/>
        <family val="2"/>
        <scheme val="minor"/>
      </rPr>
      <t xml:space="preserve">: This aligns with the Board strategy to employ Early Childhood Specialists who mentor and provide technical assistance for Texas Rising Star-certified programs (or those working to become certified), and partnering with other organizations to provide professional development opportunities, as well as to enhance the quality of child care within the Concho Valley area. 
</t>
    </r>
    <r>
      <rPr>
        <b/>
        <sz val="12"/>
        <rFont val="Aptos Narrow"/>
        <family val="2"/>
        <scheme val="minor"/>
      </rPr>
      <t>Target Outreach</t>
    </r>
    <r>
      <rPr>
        <sz val="12"/>
        <rFont val="Aptos Narrow"/>
        <family val="2"/>
        <scheme val="minor"/>
      </rPr>
      <t xml:space="preserve">: 49 </t>
    </r>
    <r>
      <rPr>
        <sz val="12"/>
        <color theme="1"/>
        <rFont val="Aptos Narrow"/>
        <family val="2"/>
        <scheme val="minor"/>
      </rPr>
      <t>early learning</t>
    </r>
    <r>
      <rPr>
        <sz val="12"/>
        <rFont val="Aptos Narrow"/>
        <family val="2"/>
        <scheme val="minor"/>
      </rPr>
      <t xml:space="preserve"> programs</t>
    </r>
  </si>
  <si>
    <t>The Board will provide all certified Texas Rising Star programs (46) with mentoring with the goal for all 46 to maintain Texas Rising Star certification, while offering mentoring services to the 3 additional programs who will achieve Texas Rising Star certification by the end of FY26. Success will be measured in reviewing certification levels for each of the 49 programs at the end of the fiscal year and noting 100% compliance.</t>
  </si>
  <si>
    <r>
      <rPr>
        <b/>
        <sz val="12"/>
        <rFont val="Aptos Narrow"/>
        <family val="2"/>
        <scheme val="minor"/>
      </rPr>
      <t>Activity</t>
    </r>
    <r>
      <rPr>
        <sz val="12"/>
        <rFont val="Aptos Narrow"/>
        <family val="2"/>
        <scheme val="minor"/>
      </rPr>
      <t xml:space="preserve">: Texas Rising Star Initial Certification Stipends will be awarded to Entry Level-designated programs as they become certified with Texas Rising Star. Certification level and date will be verified with data from CLI Engage. Programs will be provided a stipend based on the star-level achieved (Two-Star programs = $4,000, Three-Star programs = $6,000, and Four-Star programs = $8,000). This activity was conducted in FY25 and was considered successful by the Board; therefore the activity will continue in FY26. One time or periodic stipend incentives in Texas Rising Star participation (48%) was in the top three requested activities for Texas Rising Star/QRIS category on the FY26 Early Learning Program Needs Assessment Survey. Additionally, on the FY26 Early Learning Program Needs Assessment Survey, Training and Professional Development and Texas Rising Star/QRIS (both 73%) tied as the top two requested allowable funding priorities areas.
</t>
    </r>
    <r>
      <rPr>
        <b/>
        <sz val="12"/>
        <rFont val="Aptos Narrow"/>
        <family val="2"/>
        <scheme val="minor"/>
      </rPr>
      <t>Alignment</t>
    </r>
    <r>
      <rPr>
        <sz val="12"/>
        <rFont val="Aptos Narrow"/>
        <family val="2"/>
        <scheme val="minor"/>
      </rPr>
      <t xml:space="preserve">: Provide support for the child care industry by collaborating with child care programs who receive Workforce Solutions CCS, to ensure successful attainment of Texas Rising Star certification in accordance with TWC guidelines. CVWDB will continue to support school readiness through our Texas Rising Star program and enhance the quality of child care within the Concho Valley area.
</t>
    </r>
    <r>
      <rPr>
        <b/>
        <sz val="12"/>
        <rFont val="Aptos Narrow"/>
        <family val="2"/>
        <scheme val="minor"/>
      </rPr>
      <t>Target Outreach</t>
    </r>
    <r>
      <rPr>
        <sz val="12"/>
        <rFont val="Aptos Narrow"/>
        <family val="2"/>
        <scheme val="minor"/>
      </rPr>
      <t xml:space="preserve">: 3 Entry Level-designated programs and 1 newly certified </t>
    </r>
    <r>
      <rPr>
        <sz val="12"/>
        <color theme="1"/>
        <rFont val="Aptos Narrow"/>
        <family val="2"/>
        <scheme val="minor"/>
      </rPr>
      <t xml:space="preserve">Two-Star </t>
    </r>
    <r>
      <rPr>
        <sz val="12"/>
        <rFont val="Aptos Narrow"/>
        <family val="2"/>
        <scheme val="minor"/>
      </rPr>
      <t>program</t>
    </r>
  </si>
  <si>
    <t xml:space="preserve">At least 3 of the 4 (75%) program goal will attain certification during FY26. </t>
  </si>
  <si>
    <r>
      <rPr>
        <b/>
        <sz val="12"/>
        <rFont val="Aptos Narrow"/>
        <family val="2"/>
        <scheme val="minor"/>
      </rPr>
      <t>Activity</t>
    </r>
    <r>
      <rPr>
        <sz val="12"/>
        <rFont val="Aptos Narrow"/>
        <family val="2"/>
        <scheme val="minor"/>
      </rPr>
      <t xml:space="preserve">: Texas Rising Star Maintenance Stipends will be awarded to certified Texas Rising Star programs with maintaining their certification status. Starting in Q2, all programs that are Texas Rising Star certified will receive a one-time maintenance stipend based on their current star level. (Two-Star programs = $4,000, Three-Star programs = $6,000, and Four-Star programs = $8,000) The one-time stipend will assist programs with costs associated with maintenance of Texas Rising Star measure expectations. One time or periodic stipend incentives in Texas Rising Star participation (48%) was in the top three requested activities for Texas Rising Star/QRIS category on the FY26 Early Learning Program Needs Assessment Survey. On the FY26 Early Learning Program Needs Assessment Survey, Training and Professional Development and Texas Rising Star/QRIS (both 73%) tied as the top two requested allowable funding priorities areas.
</t>
    </r>
    <r>
      <rPr>
        <b/>
        <sz val="12"/>
        <rFont val="Aptos Narrow"/>
        <family val="2"/>
        <scheme val="minor"/>
      </rPr>
      <t>Alignment</t>
    </r>
    <r>
      <rPr>
        <sz val="12"/>
        <rFont val="Aptos Narrow"/>
        <family val="2"/>
        <scheme val="minor"/>
      </rPr>
      <t xml:space="preserve">: Provide support for the child care industry by collaborating with child care programs who receive Workforce Solutions CCS, to ensure successful attainment of Texas Rising Star certification in accordance with TWC guidelines. CVWDB will continue to support school readiness through our Texas Rising Star program and enhance the quality of child care within the Concho Valley area.
</t>
    </r>
    <r>
      <rPr>
        <b/>
        <sz val="12"/>
        <rFont val="Aptos Narrow"/>
        <family val="2"/>
        <scheme val="minor"/>
      </rPr>
      <t>Target Outreach</t>
    </r>
    <r>
      <rPr>
        <sz val="12"/>
        <rFont val="Aptos Narrow"/>
        <family val="2"/>
        <scheme val="minor"/>
      </rPr>
      <t>: 49 early learning programs</t>
    </r>
  </si>
  <si>
    <t xml:space="preserve">100% of the program goal will maintain certification throughout FY26. </t>
  </si>
  <si>
    <r>
      <rPr>
        <b/>
        <sz val="12"/>
        <rFont val="Aptos Narrow"/>
        <family val="2"/>
        <scheme val="minor"/>
      </rPr>
      <t>Activity</t>
    </r>
    <r>
      <rPr>
        <sz val="12"/>
        <rFont val="Aptos Narrow"/>
        <family val="2"/>
        <scheme val="minor"/>
      </rPr>
      <t xml:space="preserve">: Texas Rising Star Star-Level Increase Stipend will be awarded to Texas Rising Star programs that are working to increase their star level beyond a Two-Star or Three-Star to work towards that goal by purchasing needed equipment and/or materials that might be missing to assist with meeting measure expectations. Any certified Texas Rising Star program who increases their star level during FY26 will receive a one-time stipend of $4,000. One time or periodic stipend incentives in Texas Rising Star participation (48%) was in the top three requested activities for Texas Rising Star/QRIS category on the FY26 Early Learning Program Needs Assessment Survey. Additionally, on the FY26 Early Learning Program Needs Assessment Survey, Training and Professional Development and Texas Rising Star/QRIS (both 73%) tied as the top two requested allowable funding priorities areas.
</t>
    </r>
    <r>
      <rPr>
        <b/>
        <sz val="12"/>
        <rFont val="Aptos Narrow"/>
        <family val="2"/>
        <scheme val="minor"/>
      </rPr>
      <t>Alignment</t>
    </r>
    <r>
      <rPr>
        <sz val="12"/>
        <rFont val="Aptos Narrow"/>
        <family val="2"/>
        <scheme val="minor"/>
      </rPr>
      <t xml:space="preserve">: Provide support for the child care industry by collaborating with child care programs who receive Workforce Solutions CCS, to ensure successful attainment of Texas Rising Star certification in accordance with TWC guidelines. CVWDB will continue to support school readiness through our Texas Rising Star program and enhance the quality of child care within the Concho Valley area.
</t>
    </r>
    <r>
      <rPr>
        <b/>
        <sz val="12"/>
        <rFont val="Aptos Narrow"/>
        <family val="2"/>
        <scheme val="minor"/>
      </rPr>
      <t>Target Outreach</t>
    </r>
    <r>
      <rPr>
        <sz val="12"/>
        <rFont val="Aptos Narrow"/>
        <family val="2"/>
        <scheme val="minor"/>
      </rPr>
      <t xml:space="preserve">: 4 early learning programs </t>
    </r>
  </si>
  <si>
    <t>At least 2 of the 4 (50%) program goal will increase their star level during FY26.</t>
  </si>
  <si>
    <r>
      <rPr>
        <b/>
        <sz val="12"/>
        <rFont val="Aptos Narrow"/>
        <family val="2"/>
        <scheme val="minor"/>
      </rPr>
      <t>Activity</t>
    </r>
    <r>
      <rPr>
        <sz val="12"/>
        <rFont val="Aptos Narrow"/>
        <family val="2"/>
        <scheme val="minor"/>
      </rPr>
      <t xml:space="preserve">: The Board will purchase high-quality indoor and outdoor equipment and materials to support CCS programs in efforts to increase Texas Rising Star Category 4: Indoor and Outdoor Environment assessment scores, including but not limited to, classroom furniture, developmentally appropriate learning materials, curriculum, outdoor equipment, gross motor equipment, and resource books. Needs are identified by Texas Rising Star staff in the course of their observations and as a result of the Board's FY26 Early Learning Program Needs Assessment Survey, Texas Rising Star staff, and local Child Care Advisory Council. Equipment (60%) and learning materials (55%) were the top two requested categories in the Texas Rising Star/QRIS category on the FY26 Early Learning Program Needs Assessment Survey. Additionally, on the Survey, Training and Professional Development and Texas Rising Star/QRIS (both 73%) tied as the top two requested allowable funding priorities areas.
</t>
    </r>
    <r>
      <rPr>
        <b/>
        <sz val="12"/>
        <rFont val="Aptos Narrow"/>
        <family val="2"/>
        <scheme val="minor"/>
      </rPr>
      <t>Alignment</t>
    </r>
    <r>
      <rPr>
        <sz val="12"/>
        <rFont val="Aptos Narrow"/>
        <family val="2"/>
        <scheme val="minor"/>
      </rPr>
      <t xml:space="preserve">: Provide support for the child care industry by collaborating with CCS child care programs to ensure successful attainment of Texas Rising Star certification in accordance with TWC guidelines. CVWDB will continue to support school readiness through our Texas Rising Star program and enhance the quality of child care within the Concho Valley area.
</t>
    </r>
    <r>
      <rPr>
        <b/>
        <sz val="12"/>
        <rFont val="Aptos Narrow"/>
        <family val="2"/>
        <scheme val="minor"/>
      </rPr>
      <t>Target Outreach</t>
    </r>
    <r>
      <rPr>
        <sz val="12"/>
        <rFont val="Aptos Narrow"/>
        <family val="2"/>
        <scheme val="minor"/>
      </rPr>
      <t xml:space="preserve">: 49 early learning programs </t>
    </r>
  </si>
  <si>
    <t>At least 39 of 49 (80%) program goal will receive materials, equipment, and/or developmental resources in FY26, to increase their Texas Rising Star Category 4: Indoor and Outdoor Environment assessment scores.</t>
  </si>
  <si>
    <r>
      <rPr>
        <b/>
        <sz val="12"/>
        <rFont val="Aptos Narrow"/>
        <family val="2"/>
        <scheme val="minor"/>
      </rPr>
      <t>Activity</t>
    </r>
    <r>
      <rPr>
        <sz val="12"/>
        <rFont val="Aptos Narrow"/>
        <family val="2"/>
        <scheme val="minor"/>
      </rPr>
      <t xml:space="preserve">:  TECPDS Specialist will provide targeted professional development (including technical assistance and validation of records) to early lerning programs regarding onboarding new staff to the Workforce registry.
</t>
    </r>
    <r>
      <rPr>
        <b/>
        <sz val="12"/>
        <rFont val="Aptos Narrow"/>
        <family val="2"/>
        <scheme val="minor"/>
      </rPr>
      <t>Alignment</t>
    </r>
    <r>
      <rPr>
        <sz val="12"/>
        <rFont val="Aptos Narrow"/>
        <family val="2"/>
        <scheme val="minor"/>
      </rPr>
      <t xml:space="preserve">: CVWDB will continue to support school readiness through our Texas Rising Star program, which includes mentoring/coaching of child care professionals on developmentally appropriate practices and the Texas Rising Star Guidelines; and provide professional development training opportunities to all child care programs.
</t>
    </r>
    <r>
      <rPr>
        <b/>
        <sz val="12"/>
        <rFont val="Aptos Narrow"/>
        <family val="2"/>
        <scheme val="minor"/>
      </rPr>
      <t>Target Outreach</t>
    </r>
    <r>
      <rPr>
        <sz val="12"/>
        <rFont val="Aptos Narrow"/>
        <family val="2"/>
        <scheme val="minor"/>
      </rPr>
      <t>: 49 early learning programs</t>
    </r>
  </si>
  <si>
    <t>100% of the program goal will be attained.</t>
  </si>
  <si>
    <r>
      <t xml:space="preserve">Total Funds Allotted 
</t>
    </r>
    <r>
      <rPr>
        <i/>
        <sz val="12"/>
        <rFont val="Aptos Narrow"/>
        <family val="2"/>
        <scheme val="minor"/>
      </rPr>
      <t>(CCQ + CCQ Mentor + CQF)</t>
    </r>
  </si>
  <si>
    <r>
      <t xml:space="preserve">Plan Overview 
</t>
    </r>
    <r>
      <rPr>
        <i/>
        <sz val="12"/>
        <rFont val="Calibri"/>
        <family val="2"/>
      </rPr>
      <t>(Overview must include a high-level description of the Board's plan to administer CCQ funds and how it aligns with the Board's Overall Strategic Plan)</t>
    </r>
  </si>
  <si>
    <r>
      <t xml:space="preserve">Needs Determination 
</t>
    </r>
    <r>
      <rPr>
        <i/>
        <sz val="12"/>
        <rFont val="Aptos Narrow"/>
        <family val="2"/>
        <scheme val="minor"/>
      </rPr>
      <t>(Describe how the Board determined or assessed the needs of the activities planned)</t>
    </r>
  </si>
  <si>
    <t>101</t>
  </si>
  <si>
    <t>The Board is responsible for marketing and outreach activities related to Child Care Services, Child Care Quality, and Texas Rising Star. The Contractor manages operational aspects such implementing quality improvement activities and providing mentoring and technical assistance to early learning programs.</t>
  </si>
  <si>
    <t>The Board’s CCQ funding plan is designed to strengthen the quality and accessibility of early learning programs across the Heart of Texas service delivery area. Funds are allocated to directly support early learning programs, children, and families through:
   *Targeted investments: Improving classroom environments, enhancing teacher training, and expanding access to high-quality care for underserved populations.
   *Early learning program support: Delivering technical assistance, professional development, and resources to help programs meet and maintain Texas Rising Star standards.
   *Data-Driven Decisions: Using performance data and community needs assessments to guide funding priorities and measure impact.
This plan aligns with the Board’s strategic goals by improving child care quality, supporting working families, strengthening the local workforce, and prioritizing programs serving low-income and rural communities.</t>
  </si>
  <si>
    <t>Surveys conducted throughout the fiscal year identified priority needs in quality improvement, professional development, and classroom environments. Texas Rising Star mentor observations provided direct insight into challenges such as certification readiness, inclusion practices, and staff retention. Assessment results and follow-up technical assistance further highlighted recurring gaps in quality indicators, including staff qualifications, family engagement, and curriculum implementation.</t>
  </si>
  <si>
    <r>
      <t xml:space="preserve">Activity Description
</t>
    </r>
    <r>
      <rPr>
        <i/>
        <sz val="24"/>
        <color theme="0"/>
        <rFont val="Aptos Narrow"/>
        <family val="2"/>
        <scheme val="minor"/>
      </rPr>
      <t>(Description must include alignment to the need or Board strategy and target outreach)</t>
    </r>
  </si>
  <si>
    <r>
      <rPr>
        <b/>
        <sz val="12"/>
        <rFont val="Aptos Narrow"/>
        <family val="2"/>
        <scheme val="minor"/>
      </rPr>
      <t xml:space="preserve">Activity: </t>
    </r>
    <r>
      <rPr>
        <sz val="12"/>
        <rFont val="Aptos Narrow"/>
        <family val="2"/>
        <scheme val="minor"/>
      </rPr>
      <t xml:space="preserve">This activity will provide the ASQ child assessment tool to assist early learning programs in measuring children's development is on track, identify strengths and needs, and plan learning activities that help children reach key milestones such as communication, physical ability, social skills and problem-solving skills. This activity will increase the  Category 2 scores as well as increase child assessment being executed. This activity is a partnership with Region 12 Education Service Center, therefore, there is no cost to the Board.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goal of supporting and strengthening quality of care provided.
</t>
    </r>
    <r>
      <rPr>
        <b/>
        <sz val="12"/>
        <rFont val="Aptos Narrow"/>
        <family val="2"/>
        <scheme val="minor"/>
      </rPr>
      <t>Target Outreach:</t>
    </r>
    <r>
      <rPr>
        <sz val="12"/>
        <rFont val="Aptos Narrow"/>
        <family val="2"/>
        <scheme val="minor"/>
      </rPr>
      <t xml:space="preserve">  15 early learning programs                                                                                                                   </t>
    </r>
  </si>
  <si>
    <t>25% increase in Category 2: Teacher-Child Interaction scores at the early learning program's next assessment.
25% increase in child assessments being executed in the early learning program via mentor observation.</t>
  </si>
  <si>
    <r>
      <rPr>
        <b/>
        <sz val="12"/>
        <rFont val="Aptos Narrow"/>
        <family val="2"/>
        <scheme val="minor"/>
      </rPr>
      <t>Activity</t>
    </r>
    <r>
      <rPr>
        <sz val="12"/>
        <rFont val="Aptos Narrow"/>
        <family val="2"/>
        <scheme val="minor"/>
      </rPr>
      <t xml:space="preserve">: This activity will provide the LENA Grow program to Texas Rising Star programs. Teachers will participate in professional development through out the LENA Grow cycle. LENA Grow is a data-driven, evidence-based program that supports children's literacy, language, and social-emotional development through conversations between the teacher and the student. This aligns with Category 2: Teacher-Child Interactions of Texas Rising Star. This activity is based on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goal of supporting and strengthening quality of care provided.
</t>
    </r>
    <r>
      <rPr>
        <b/>
        <sz val="12"/>
        <rFont val="Aptos Narrow"/>
        <family val="2"/>
        <scheme val="minor"/>
      </rPr>
      <t xml:space="preserve">Target Outreach: </t>
    </r>
    <r>
      <rPr>
        <sz val="12"/>
        <rFont val="Aptos Narrow"/>
        <family val="2"/>
        <scheme val="minor"/>
      </rPr>
      <t xml:space="preserve">5 early learning programs which will support 5 classrooms/5 teachers and approximately 40 children </t>
    </r>
  </si>
  <si>
    <t xml:space="preserve">20% increase in scoring for participating programs for Category 2 measures and increased language development by documentation from the data collected from LENA (data point is from the beginning of the LENA sequence). </t>
  </si>
  <si>
    <r>
      <rPr>
        <b/>
        <sz val="12"/>
        <rFont val="Aptos Narrow"/>
        <family val="2"/>
        <scheme val="minor"/>
      </rPr>
      <t>Activity:</t>
    </r>
    <r>
      <rPr>
        <sz val="12"/>
        <rFont val="Aptos Narrow"/>
        <family val="2"/>
        <scheme val="minor"/>
      </rPr>
      <t xml:space="preserve">  This activity will provide monthly First Aid/CPR classes for all staff of Texas Rising Star programs. The Board/contractor will support this activity by providing registration support and space. Early learning programs will pay the trainer directly, therefore there is no direct cost to the Board to implement this activity. The class will enhance continuous health &amp; safety in the early learning programs. This activity may potentially reduce Child Care Regulation deficiencies caused by staff with out-of-date CPR requirements. This need was determined by reviewing the staff requirements in Category 3: Program Management and CQIP data, as well as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goal of supporting and strengthening quality of care provided.
</t>
    </r>
    <r>
      <rPr>
        <b/>
        <sz val="12"/>
        <rFont val="Aptos Narrow"/>
        <family val="2"/>
        <scheme val="minor"/>
      </rPr>
      <t>Target Outreach</t>
    </r>
    <r>
      <rPr>
        <sz val="12"/>
        <rFont val="Aptos Narrow"/>
        <family val="2"/>
        <scheme val="minor"/>
      </rPr>
      <t>:  100 early learning program staff</t>
    </r>
  </si>
  <si>
    <t xml:space="preserve">80% decrease in Child Care Regulation deficiencies specific to first Aid and CPR training in FY26 as compared to FY25 as reported by Child Care Regulation. </t>
  </si>
  <si>
    <r>
      <rPr>
        <b/>
        <sz val="12"/>
        <rFont val="Aptos Narrow"/>
        <family val="2"/>
        <scheme val="minor"/>
      </rPr>
      <t xml:space="preserve">Activity: </t>
    </r>
    <r>
      <rPr>
        <sz val="12"/>
        <rFont val="Aptos Narrow"/>
        <family val="2"/>
        <scheme val="minor"/>
      </rPr>
      <t xml:space="preserve">This activity will provide materials and equipment including, but not limited to curriculum, language and literacy resources, fine motor/manipulatives, and social emotional supports to Infant and Toddler teachers who attend the Board-hosted Infant and Toddler Professional Development sessions. This activity is based on a needs assessment and interviews to obtain firsthand data about current needs of early learning programs serving infants and toddlers.  
</t>
    </r>
    <r>
      <rPr>
        <b/>
        <sz val="12"/>
        <rFont val="Aptos Narrow"/>
        <family val="2"/>
        <scheme val="minor"/>
      </rPr>
      <t xml:space="preserve">Alignment: </t>
    </r>
    <r>
      <rPr>
        <sz val="12"/>
        <rFont val="Aptos Narrow"/>
        <family val="2"/>
        <scheme val="minor"/>
      </rPr>
      <t xml:space="preserve">This project aligns with the Board's strategic plan to increase Texas Rising Star participation.  
</t>
    </r>
    <r>
      <rPr>
        <b/>
        <sz val="12"/>
        <rFont val="Aptos Narrow"/>
        <family val="2"/>
        <scheme val="minor"/>
      </rPr>
      <t xml:space="preserve">Target Outreach: </t>
    </r>
    <r>
      <rPr>
        <sz val="12"/>
        <rFont val="Aptos Narrow"/>
        <family val="2"/>
        <scheme val="minor"/>
      </rPr>
      <t>15 early learning programs</t>
    </r>
  </si>
  <si>
    <t>75% of the programs who received materials will have an increase in Texas Rising Star assessment scores.</t>
  </si>
  <si>
    <r>
      <rPr>
        <b/>
        <sz val="12"/>
        <rFont val="Aptos Narrow"/>
        <family val="2"/>
        <scheme val="minor"/>
      </rPr>
      <t xml:space="preserve">Activity: </t>
    </r>
    <r>
      <rPr>
        <sz val="12"/>
        <rFont val="Aptos Narrow"/>
        <family val="2"/>
        <scheme val="minor"/>
      </rPr>
      <t xml:space="preserve">This activity will include outfitting an infant/toddler classroom with the essentials such as furniture, materials, equipment, snug-fitting sheets, curriculum, inclusive materials and equipment for children with special needs, curriculum (and curriculum training), and access to a Business Management training to help with developing a marketing strategy. This activity is based on needs assessments and interviews to obtain firsthand data about current needs of early learning programs. This activity will build capacity by increasing the number of available infant and toddler slots by 30. Priority will be given to neighborhoods that lack infant and toddler supply based on need and TWC-determined desert areas.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gaps in child care availability for working families, especially in rural counties and underserved zip codes.
</t>
    </r>
    <r>
      <rPr>
        <b/>
        <sz val="12"/>
        <rFont val="Aptos Narrow"/>
        <family val="2"/>
        <scheme val="minor"/>
      </rPr>
      <t>Target Outreach:</t>
    </r>
    <r>
      <rPr>
        <sz val="12"/>
        <rFont val="Aptos Narrow"/>
        <family val="2"/>
        <scheme val="minor"/>
      </rPr>
      <t xml:space="preserve"> 5 early learning programs (30 total infant and/or toddler slots)</t>
    </r>
  </si>
  <si>
    <t>Increase of at least 30 infant and toddler slots available in FY26.</t>
  </si>
  <si>
    <r>
      <rPr>
        <b/>
        <sz val="12"/>
        <rFont val="Aptos Narrow"/>
        <family val="2"/>
        <scheme val="minor"/>
      </rPr>
      <t xml:space="preserve">Activity: </t>
    </r>
    <r>
      <rPr>
        <sz val="12"/>
        <rFont val="Aptos Narrow"/>
        <family val="2"/>
        <scheme val="minor"/>
      </rPr>
      <t xml:space="preserve"> This activity will provide general professional development for early learning program staff on specific infant/ toddler developmental practices, to include curriculum and assessment tool use in the classroom. This activity is based on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need for infant and toddler specific professional development to strengthen workforce capacity and improve quality ratings.
</t>
    </r>
    <r>
      <rPr>
        <b/>
        <sz val="12"/>
        <rFont val="Aptos Narrow"/>
        <family val="2"/>
        <scheme val="minor"/>
      </rPr>
      <t>Target Outreach:</t>
    </r>
    <r>
      <rPr>
        <sz val="12"/>
        <rFont val="Aptos Narrow"/>
        <family val="2"/>
        <scheme val="minor"/>
      </rPr>
      <t xml:space="preserve">  100 early learning program staff</t>
    </r>
  </si>
  <si>
    <t>90% of participants will attest that they have a better understanding of the topics presented, and are satisfied with the trainings offered as reported in pre- and post-training surveys.</t>
  </si>
  <si>
    <r>
      <rPr>
        <b/>
        <sz val="12"/>
        <rFont val="Aptos Narrow"/>
        <family val="2"/>
        <scheme val="minor"/>
      </rPr>
      <t>Activity:</t>
    </r>
    <r>
      <rPr>
        <sz val="12"/>
        <rFont val="Aptos Narrow"/>
        <family val="2"/>
        <scheme val="minor"/>
      </rPr>
      <t xml:space="preserve"> The Board will provide technical assistance and financial support (application fees) to Texas Rising Star programs who wish to pursue or maintain national accreditation from organizations on the approved national accreditation list in the Texas Rising Star Guidelines. This activity will assist in building the supply of high-quality child care programs for families and is based on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goal of supporting and strengthening quality of care provided.
</t>
    </r>
    <r>
      <rPr>
        <b/>
        <sz val="12"/>
        <rFont val="Aptos Narrow"/>
        <family val="2"/>
        <scheme val="minor"/>
      </rPr>
      <t>Target Outreach</t>
    </r>
    <r>
      <rPr>
        <sz val="12"/>
        <rFont val="Aptos Narrow"/>
        <family val="2"/>
        <scheme val="minor"/>
      </rPr>
      <t>: 5 early learning programs</t>
    </r>
  </si>
  <si>
    <t xml:space="preserve">At least 80% of programs that receive technical assistance and financial support will successfully apply for Self-Study. </t>
  </si>
  <si>
    <r>
      <rPr>
        <b/>
        <sz val="12"/>
        <rFont val="Aptos Narrow"/>
        <family val="2"/>
        <scheme val="minor"/>
      </rPr>
      <t>Activity</t>
    </r>
    <r>
      <rPr>
        <sz val="12"/>
        <rFont val="Aptos Narrow"/>
        <family val="2"/>
        <scheme val="minor"/>
      </rPr>
      <t xml:space="preserve">: Staff retention and low wages continue to be a significant challenge for early learning programs. Therefore, the Board will provide Staff Retention Stipends, designed to reward eligible Texas Rising Star programs by providing funds that can be distributed to their staff. Stipends will be based on star level, licensing capacity, and program type ($2,000-8,500) and will assist with the retention of staff who are employed at certified Texas Rising Star programs. The program will receive the funding and will be responsible for dispersing the amount among staff. This activity is based on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This activity aligns with the Board's strategic plan to provide targeted investments that address the goal of supporting and strengthening the local workforce and increase retention to maintain program quality.</t>
    </r>
    <r>
      <rPr>
        <b/>
        <sz val="12"/>
        <rFont val="Aptos Narrow"/>
        <family val="2"/>
        <scheme val="minor"/>
      </rPr>
      <t xml:space="preserve">
Target Outreach</t>
    </r>
    <r>
      <rPr>
        <sz val="12"/>
        <rFont val="Aptos Narrow"/>
        <family val="2"/>
        <scheme val="minor"/>
      </rPr>
      <t>: 592 early learning program staff within 70 Texas Rising Star-certified programs</t>
    </r>
  </si>
  <si>
    <t>75% of the staff from participating programs will remain at their respective program for 6 months after the stipend was received. Data will be collected through a self-attesting survey.</t>
  </si>
  <si>
    <r>
      <rPr>
        <b/>
        <sz val="12"/>
        <rFont val="Aptos Narrow"/>
        <family val="2"/>
        <scheme val="minor"/>
      </rPr>
      <t>Activity</t>
    </r>
    <r>
      <rPr>
        <sz val="12"/>
        <rFont val="Aptos Narrow"/>
        <family val="2"/>
        <scheme val="minor"/>
      </rPr>
      <t xml:space="preserve">: The Board will provide a variety of ongoing professional development opportunities both virtually and in-person on various topics including curriculum and utilizing assessment tools. Ongoing professional development for early childhood teachers and administrators has several outcomes that significantly enhance their effectiveness and the quality of education provided to young children, such as improved teaching practices, enhanced child development understanding, and increased confidence and competence. The training topics will be based on formal and/or informal surveys received from teachers, administrators, Texas Rising Star mentors, the Board's child care committee, and community stakeholders. This activity is based on needs assessments and interviews to obtain firsthand data about current needs of early learning programs and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need for professional development to strengthen workforce capacity and improve quality ratings.
</t>
    </r>
    <r>
      <rPr>
        <b/>
        <sz val="12"/>
        <rFont val="Aptos Narrow"/>
        <family val="2"/>
        <scheme val="minor"/>
      </rPr>
      <t>Target Outreach</t>
    </r>
    <r>
      <rPr>
        <sz val="12"/>
        <rFont val="Aptos Narrow"/>
        <family val="2"/>
        <scheme val="minor"/>
      </rPr>
      <t>: 100 early learning program staff</t>
    </r>
  </si>
  <si>
    <r>
      <rPr>
        <b/>
        <sz val="12"/>
        <rFont val="Aptos Narrow"/>
        <family val="2"/>
        <scheme val="minor"/>
      </rPr>
      <t xml:space="preserve">Activity: </t>
    </r>
    <r>
      <rPr>
        <sz val="12"/>
        <rFont val="Aptos Narrow"/>
        <family val="2"/>
        <scheme val="minor"/>
      </rPr>
      <t>This activity will provide Conscious Discipline training on self-regulation, social-emotional development, communication skills, healthy behaviors, and conflict resolution. Providing this training will help educate and encourage directors and teachers to create an emotionally safe and nurturing environment that ensures inclusivity of all children.</t>
    </r>
    <r>
      <rPr>
        <b/>
        <sz val="12"/>
        <rFont val="Aptos Narrow"/>
        <family val="2"/>
        <scheme val="minor"/>
      </rPr>
      <t xml:space="preserve"> </t>
    </r>
    <r>
      <rPr>
        <sz val="12"/>
        <rFont val="Aptos Narrow"/>
        <family val="2"/>
        <scheme val="minor"/>
      </rPr>
      <t xml:space="preserve">This activity is based on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need for professional development to strengthen workforce capacity and improve quality ratings.
</t>
    </r>
    <r>
      <rPr>
        <b/>
        <sz val="12"/>
        <rFont val="Aptos Narrow"/>
        <family val="2"/>
        <scheme val="minor"/>
      </rPr>
      <t>Target Outreach</t>
    </r>
    <r>
      <rPr>
        <sz val="12"/>
        <rFont val="Aptos Narrow"/>
        <family val="2"/>
        <scheme val="minor"/>
      </rPr>
      <t>: 50 early learning program staff</t>
    </r>
  </si>
  <si>
    <r>
      <rPr>
        <b/>
        <sz val="12"/>
        <rFont val="Aptos Narrow"/>
        <family val="2"/>
        <scheme val="minor"/>
      </rPr>
      <t>Activity:</t>
    </r>
    <r>
      <rPr>
        <sz val="12"/>
        <rFont val="Aptos Narrow"/>
        <family val="2"/>
        <scheme val="minor"/>
      </rPr>
      <t xml:space="preserve"> The Board will provide a Week of the Young Child Conference (held in Quarter 3), which is based on needs assessments and interviews to obtain firsthand data about current needs of early learning programs. This one day, six-hour conference will provide quality training and professional development on a variety of topics for multi-cultural awareness, inclusivity of children with disabilities, and trauma for children. 
</t>
    </r>
    <r>
      <rPr>
        <b/>
        <sz val="12"/>
        <rFont val="Aptos Narrow"/>
        <family val="2"/>
        <scheme val="minor"/>
      </rPr>
      <t>Alignment:</t>
    </r>
    <r>
      <rPr>
        <sz val="12"/>
        <rFont val="Aptos Narrow"/>
        <family val="2"/>
        <scheme val="minor"/>
      </rPr>
      <t xml:space="preserve">  This activity aligns with the Board's strategic plan to provide targeted investments that address the need for professional development to strengthen workforce capacity and improve quality ratings.
</t>
    </r>
    <r>
      <rPr>
        <b/>
        <sz val="12"/>
        <rFont val="Aptos Narrow"/>
        <family val="2"/>
        <scheme val="minor"/>
      </rPr>
      <t xml:space="preserve">Target Outreach: </t>
    </r>
    <r>
      <rPr>
        <sz val="12"/>
        <rFont val="Aptos Narrow"/>
        <family val="2"/>
        <scheme val="minor"/>
      </rPr>
      <t xml:space="preserve"> 150 early learning program staff</t>
    </r>
  </si>
  <si>
    <t>90% of participants will attest that they have a better understanding of the topics presented, and are satisfied with the trainings offered as reported in pre- and post-training surveys.  
Additionally, this activity will increase Texas Rising Star participation and/or certified star levels, decrease in number of licensing deficiencies cited by Child Care Regulation, and increase the number of early childhood program educators attaining Child Development Associate Credential.</t>
  </si>
  <si>
    <r>
      <rPr>
        <b/>
        <sz val="12"/>
        <rFont val="Aptos Narrow"/>
        <family val="2"/>
        <scheme val="minor"/>
      </rPr>
      <t>Activity</t>
    </r>
    <r>
      <rPr>
        <sz val="12"/>
        <rFont val="Aptos Narrow"/>
        <family val="2"/>
        <scheme val="minor"/>
      </rPr>
      <t xml:space="preserve">: The Board will provide an Inclusion of Children and Challenging Behaviors Conference (held in Quarter 3), which is based on needs assessments and interviews to obtain firsthand data about current needs of early learning programs. This in-person 1 day, six hour conference is designed to address the needs of early learning program staff through providing training sessions on inclusion of children, challenging behaviors, trauma, and special needs. 
</t>
    </r>
    <r>
      <rPr>
        <b/>
        <sz val="12"/>
        <rFont val="Aptos Narrow"/>
        <family val="2"/>
        <scheme val="minor"/>
      </rPr>
      <t>Alignment:</t>
    </r>
    <r>
      <rPr>
        <sz val="12"/>
        <rFont val="Aptos Narrow"/>
        <family val="2"/>
        <scheme val="minor"/>
      </rPr>
      <t xml:space="preserve">  This activity aligns with the Board's strategic plan to provide targeted investments that address the need for professional development to strengthen workforce capacity and improve quality ratings.
</t>
    </r>
    <r>
      <rPr>
        <b/>
        <sz val="12"/>
        <rFont val="Aptos Narrow"/>
        <family val="2"/>
        <scheme val="minor"/>
      </rPr>
      <t>Target Outreach:</t>
    </r>
    <r>
      <rPr>
        <sz val="12"/>
        <rFont val="Aptos Narrow"/>
        <family val="2"/>
        <scheme val="minor"/>
      </rPr>
      <t xml:space="preserve"> 50 early learning program staff</t>
    </r>
  </si>
  <si>
    <t xml:space="preserve">90% of participants will attest that they have a better understanding of the topics presented and strategies to implement inclusive practices through pre and post training survey. </t>
  </si>
  <si>
    <r>
      <rPr>
        <b/>
        <sz val="12"/>
        <rFont val="Aptos Narrow"/>
        <family val="2"/>
        <scheme val="minor"/>
      </rPr>
      <t>Activity</t>
    </r>
    <r>
      <rPr>
        <sz val="12"/>
        <rFont val="Aptos Narrow"/>
        <family val="2"/>
        <scheme val="minor"/>
      </rPr>
      <t xml:space="preserve">: The Board will provide scholarships for early learning staff to attend the annual Texas Association for the Education of Young Children Conference to address the needs of early learning program staff by providing training on a variety of early learning topics. This activity is based on a needs assessments and interviews to obtain firsthand data about current needs of early learning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need for professional development to strengthen workforce capacity and improve quality ratings.
</t>
    </r>
    <r>
      <rPr>
        <b/>
        <sz val="12"/>
        <rFont val="Aptos Narrow"/>
        <family val="2"/>
        <scheme val="minor"/>
      </rPr>
      <t>Target Outreach:</t>
    </r>
    <r>
      <rPr>
        <sz val="12"/>
        <rFont val="Aptos Narrow"/>
        <family val="2"/>
        <scheme val="minor"/>
      </rPr>
      <t xml:space="preserve"> 40 early learning program staff</t>
    </r>
  </si>
  <si>
    <r>
      <rPr>
        <b/>
        <sz val="12"/>
        <rFont val="Aptos Narrow"/>
        <family val="2"/>
        <scheme val="minor"/>
      </rPr>
      <t>Activity</t>
    </r>
    <r>
      <rPr>
        <sz val="12"/>
        <rFont val="Aptos Narrow"/>
        <family val="2"/>
        <scheme val="minor"/>
      </rPr>
      <t>:  The Board will provide completion stipends to qualified early educators and administrators participating in the Early Childhood Educator Apprenticeship Program (RAP). This activity is based on needs assessments and interviews to obtain firsthand data about current needs of early learning programs. This activity will support efforts to maintain the established RAP</t>
    </r>
    <r>
      <rPr>
        <b/>
        <sz val="12"/>
        <rFont val="Aptos Narrow"/>
        <family val="2"/>
        <scheme val="minor"/>
      </rPr>
      <t xml:space="preserve"> </t>
    </r>
    <r>
      <rPr>
        <sz val="12"/>
        <rFont val="Aptos Narrow"/>
        <family val="2"/>
        <scheme val="minor"/>
      </rPr>
      <t xml:space="preserve">and explore the development of a leadership apprenticeship program to address the growing need for qualified early educators and administrators. Each participant will receive a $1,000 stipend upon completion of the project.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need for professional development to strengthen workforce capacity, improve quality ratings, and creating career pathways.
</t>
    </r>
    <r>
      <rPr>
        <b/>
        <sz val="12"/>
        <rFont val="Aptos Narrow"/>
        <family val="2"/>
        <scheme val="minor"/>
      </rPr>
      <t>Target Outreach</t>
    </r>
    <r>
      <rPr>
        <sz val="12"/>
        <rFont val="Aptos Narrow"/>
        <family val="2"/>
        <scheme val="minor"/>
      </rPr>
      <t>: 20 early learning apprentices</t>
    </r>
  </si>
  <si>
    <t xml:space="preserve">
80% of participants will receive a stipend upon completion of their Level 1 or 2 Early Educator Certificate and their CDA. 
</t>
  </si>
  <si>
    <r>
      <rPr>
        <b/>
        <sz val="12"/>
        <rFont val="Aptos Narrow"/>
        <family val="2"/>
        <scheme val="minor"/>
      </rPr>
      <t>Activity:</t>
    </r>
    <r>
      <rPr>
        <sz val="12"/>
        <rFont val="Aptos Narrow"/>
        <family val="2"/>
        <scheme val="minor"/>
      </rPr>
      <t xml:space="preserve"> In partnership with McLennan Community College, the Board will provide scholarships to teachers and directors participating in the Early Educator Apprenticeship Program and the Leadership Apprenticeship program. These scholarships will provide tuition and fee support.
</t>
    </r>
    <r>
      <rPr>
        <b/>
        <sz val="12"/>
        <rFont val="Aptos Narrow"/>
        <family val="2"/>
        <scheme val="minor"/>
      </rPr>
      <t>Alignment:</t>
    </r>
    <r>
      <rPr>
        <sz val="12"/>
        <rFont val="Aptos Narrow"/>
        <family val="2"/>
        <scheme val="minor"/>
      </rPr>
      <t xml:space="preserve"> This activity aligns with the Board's strategic plan to provide targeted investments that address the need for professional development to strengthen workforce capacity, improve quality ratings, and creating career pathways.
</t>
    </r>
    <r>
      <rPr>
        <b/>
        <sz val="12"/>
        <rFont val="Aptos Narrow"/>
        <family val="2"/>
        <scheme val="minor"/>
      </rPr>
      <t>Target Outreach:</t>
    </r>
    <r>
      <rPr>
        <sz val="12"/>
        <rFont val="Aptos Narrow"/>
        <family val="2"/>
        <scheme val="minor"/>
      </rPr>
      <t xml:space="preserve"> 30 early learning program apprentices</t>
    </r>
  </si>
  <si>
    <t xml:space="preserve">75% of the apprentices will report a wage increase upon completion the program and attain college credit and CDA credential. 
The Board will report the average wage increase apprentices received after completing the program. </t>
  </si>
  <si>
    <r>
      <rPr>
        <b/>
        <sz val="12"/>
        <rFont val="Aptos Narrow"/>
        <family val="2"/>
        <scheme val="minor"/>
      </rPr>
      <t>Activity</t>
    </r>
    <r>
      <rPr>
        <sz val="12"/>
        <rFont val="Aptos Narrow"/>
        <family val="2"/>
        <scheme val="minor"/>
      </rPr>
      <t xml:space="preserve">: This activity will provide computers for teachers participating in the Early Education Apprenticeship Program. Purchasing computers for the apprentices will help them improve productivity and learning outcomes. The apprentices can use the computers for completing assignments, research, multimedia projects and collaborating with peers, all of which is essential for their overall academic success. Apprentices will be awarded the laptops upon completion of their certificate.
</t>
    </r>
    <r>
      <rPr>
        <b/>
        <sz val="12"/>
        <rFont val="Aptos Narrow"/>
        <family val="2"/>
        <scheme val="minor"/>
      </rPr>
      <t>Alignment</t>
    </r>
    <r>
      <rPr>
        <sz val="12"/>
        <rFont val="Aptos Narrow"/>
        <family val="2"/>
        <scheme val="minor"/>
      </rPr>
      <t xml:space="preserve">:  This activity aligns with the Board's strategic plan to provide targeted investments that address the need for professional development to strengthen workforce capacity, improve quality ratings, and create career pathways.
</t>
    </r>
    <r>
      <rPr>
        <b/>
        <sz val="12"/>
        <rFont val="Aptos Narrow"/>
        <family val="2"/>
        <scheme val="minor"/>
      </rPr>
      <t>Target Outreach</t>
    </r>
    <r>
      <rPr>
        <sz val="12"/>
        <rFont val="Aptos Narrow"/>
        <family val="2"/>
        <scheme val="minor"/>
      </rPr>
      <t xml:space="preserve">: 20 early learning apprentices 
</t>
    </r>
    <r>
      <rPr>
        <i/>
        <sz val="12"/>
        <rFont val="Aptos Narrow"/>
        <family val="2"/>
        <scheme val="minor"/>
      </rPr>
      <t xml:space="preserve">Note: The Board will administer this project through donated funds. </t>
    </r>
  </si>
  <si>
    <t xml:space="preserve">80% of participants will receive a stipend upon completion of their Level 1 or 2 Early Educator Certificate and their CDA. 
</t>
  </si>
  <si>
    <r>
      <rPr>
        <b/>
        <sz val="12"/>
        <rFont val="Aptos Narrow"/>
        <family val="2"/>
        <scheme val="minor"/>
      </rPr>
      <t>Activity:</t>
    </r>
    <r>
      <rPr>
        <sz val="12"/>
        <rFont val="Aptos Narrow"/>
        <family val="2"/>
        <scheme val="minor"/>
      </rPr>
      <t xml:space="preserve"> This activity will provide classroom materials and equipment to apprentice classrooms participating in Cohort 3. This activity is based on a classroom observation tool needs assessment and interviews to obtain firsthand data about current needs of early learning programs. Each classroom will receive up to $2,000 based on need.                                                                                                                                                          
</t>
    </r>
    <r>
      <rPr>
        <b/>
        <sz val="12"/>
        <rFont val="Aptos Narrow"/>
        <family val="2"/>
        <scheme val="minor"/>
      </rPr>
      <t>Alignment:</t>
    </r>
    <r>
      <rPr>
        <sz val="12"/>
        <rFont val="Aptos Narrow"/>
        <family val="2"/>
        <scheme val="minor"/>
      </rPr>
      <t xml:space="preserve"> This activity aligns with the Board's strategic plan to increase Texas Rising Star participation and star level.
</t>
    </r>
    <r>
      <rPr>
        <b/>
        <sz val="12"/>
        <rFont val="Aptos Narrow"/>
        <family val="2"/>
        <scheme val="minor"/>
      </rPr>
      <t>Target Outreach</t>
    </r>
    <r>
      <rPr>
        <sz val="12"/>
        <rFont val="Aptos Narrow"/>
        <family val="2"/>
        <scheme val="minor"/>
      </rPr>
      <t>: 14 early learning programs (serving 20 apprenticeship classrooms)</t>
    </r>
  </si>
  <si>
    <t xml:space="preserve"> 80% of the participating classrooms will have an increase in their overall score on their Classroom Environmental Checklist from the beginning of the year assessment to the end of year assessment score.</t>
  </si>
  <si>
    <r>
      <rPr>
        <b/>
        <sz val="12"/>
        <rFont val="Aptos Narrow"/>
        <family val="2"/>
        <scheme val="minor"/>
      </rPr>
      <t>Activity:</t>
    </r>
    <r>
      <rPr>
        <sz val="12"/>
        <rFont val="Aptos Narrow"/>
        <family val="2"/>
        <scheme val="minor"/>
      </rPr>
      <t xml:space="preserve"> This activity will provide materials and equipment to Texas Rising Star early learning programs. This activity is based on needs assessments and interviews to obtain firsthand data about current needs of early learning programs. Each classroom will receive up to $2,000 to purchase materials and equipment based on need.                                                                                                                                                            
</t>
    </r>
    <r>
      <rPr>
        <b/>
        <sz val="12"/>
        <rFont val="Aptos Narrow"/>
        <family val="2"/>
        <scheme val="minor"/>
      </rPr>
      <t xml:space="preserve">Alignment: </t>
    </r>
    <r>
      <rPr>
        <sz val="12"/>
        <rFont val="Aptos Narrow"/>
        <family val="2"/>
        <scheme val="minor"/>
      </rPr>
      <t xml:space="preserve">This activity aligns with the Board's strategic plan to increase Texas Rising Star participation and star level.
</t>
    </r>
    <r>
      <rPr>
        <b/>
        <sz val="12"/>
        <rFont val="Aptos Narrow"/>
        <family val="2"/>
        <scheme val="minor"/>
      </rPr>
      <t>Target Outreach</t>
    </r>
    <r>
      <rPr>
        <sz val="12"/>
        <rFont val="Aptos Narrow"/>
        <family val="2"/>
        <scheme val="minor"/>
      </rPr>
      <t>: 30 early learning programs</t>
    </r>
  </si>
  <si>
    <t>75% of the participating programs will maintain or increase their certified star level by meeting the Texas Rising Star measures in Category 4: Indoor/Outdoor Environment.</t>
  </si>
  <si>
    <r>
      <rPr>
        <b/>
        <sz val="12"/>
        <rFont val="Aptos Narrow"/>
        <family val="2"/>
        <scheme val="minor"/>
      </rPr>
      <t>Activity:</t>
    </r>
    <r>
      <rPr>
        <sz val="12"/>
        <rFont val="Aptos Narrow"/>
        <family val="2"/>
        <scheme val="minor"/>
      </rPr>
      <t xml:space="preserve">  Programs achieving initial certification will receive a stipend to support their progress. Funds may be used for classroom furniture, developmentally appropriate materials, outdoor and gross motor equipment (excluding large playground equipment), or other resources needed to meet Texas Rising Star requirements. Certified programs maintaining their status upon recertification will likewise receive stipends and incentives for sustaining or advancing their quality level. Stipend amounts—ranging from approximately $2,000 to $8,500—are based on star level, licensing capacity, and program type. This activity is determined by Texas Rising Star assessment results and Continuous Quality Improvement Plans.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goal of supporting and strengthening quality of care provided.
</t>
    </r>
    <r>
      <rPr>
        <b/>
        <sz val="12"/>
        <rFont val="Aptos Narrow"/>
        <family val="2"/>
        <scheme val="minor"/>
      </rPr>
      <t>Target Outreach:</t>
    </r>
    <r>
      <rPr>
        <sz val="12"/>
        <rFont val="Aptos Narrow"/>
        <family val="2"/>
        <scheme val="minor"/>
      </rPr>
      <t xml:space="preserve"> 30 early learning programs</t>
    </r>
  </si>
  <si>
    <t>80% of the programs receiving this stipend will achieve initial certification or maintain and/or increase their star level upon recertification.</t>
  </si>
  <si>
    <r>
      <rPr>
        <b/>
        <sz val="12"/>
        <rFont val="Aptos Narrow"/>
        <family val="2"/>
        <scheme val="minor"/>
      </rPr>
      <t>Activity:</t>
    </r>
    <r>
      <rPr>
        <sz val="12"/>
        <rFont val="Aptos Narrow"/>
        <family val="2"/>
        <scheme val="minor"/>
      </rPr>
      <t xml:space="preserve"> This activity  will pay salary and fringe for Texas Rising Star staff, including 4 full time mentors, 1 full time quality initiatives coach, 1 support staff and 1 full time CCS manager, plus materials, supplies, and travel. Staff will support the onboarding, certification, and maintenance of participating Texas Rising Star programs. 
</t>
    </r>
    <r>
      <rPr>
        <b/>
        <sz val="12"/>
        <rFont val="Aptos Narrow"/>
        <family val="2"/>
        <scheme val="minor"/>
      </rPr>
      <t xml:space="preserve">Alignment: </t>
    </r>
    <r>
      <rPr>
        <sz val="12"/>
        <rFont val="Aptos Narrow"/>
        <family val="2"/>
        <scheme val="minor"/>
      </rPr>
      <t xml:space="preserve">This activity aligns with the Board's strategic plan to provide targeted investments that address the goal of supporting and strengthening quality of care provided.
</t>
    </r>
    <r>
      <rPr>
        <b/>
        <sz val="12"/>
        <rFont val="Aptos Narrow"/>
        <family val="2"/>
        <scheme val="minor"/>
      </rPr>
      <t>Target Outreach</t>
    </r>
    <r>
      <rPr>
        <sz val="12"/>
        <rFont val="Aptos Narrow"/>
        <family val="2"/>
        <scheme val="minor"/>
      </rPr>
      <t>: 110 early learning programs</t>
    </r>
  </si>
  <si>
    <t>100% of currently certified programs will be retained in FY26 with at least 80% maintaining or increasing their star level.  
Additionally, at least 95% of current Entry Level-designated programs will receive initial certification by the end of FY26</t>
  </si>
  <si>
    <t xml:space="preserve">80% of participants will receive a stipend upon completion of their Level 1 or 2 Early Educator Certificate and their CDA. 
To determine mentoring effectiveness, quantitative data (retention rates, promotion rates, wage increases, goal achievement) and qualitative data (participant surveys, testimonials, skill development gains, and career confidence) will be used to measure impact.
</t>
  </si>
  <si>
    <r>
      <rPr>
        <b/>
        <sz val="12"/>
        <rFont val="Aptos Narrow"/>
        <family val="2"/>
        <scheme val="minor"/>
      </rPr>
      <t>Activity:</t>
    </r>
    <r>
      <rPr>
        <sz val="12"/>
        <rFont val="Aptos Narrow"/>
        <family val="2"/>
        <scheme val="minor"/>
      </rPr>
      <t xml:space="preserve"> The TECPDS Specialist will help child care and early learning programs by providing orientations and trainings about the Workforce Registry, setting up TECPDS accounts, and offering technical assistance, such as uploading documents. The Specialist will also validate child care program staff training records as well as managing the Board’s Organizational Dashboard. The TECPDS Specialist will serve as the local Board TECPDS records validator, provide support to child care programs. The TECPDS Specialist will also serve as the Quality Initiatives Coach.                                                                                                                                        
</t>
    </r>
    <r>
      <rPr>
        <b/>
        <sz val="12"/>
        <rFont val="Aptos Narrow"/>
        <family val="2"/>
        <scheme val="minor"/>
      </rPr>
      <t xml:space="preserve">Alignment: </t>
    </r>
    <r>
      <rPr>
        <sz val="12"/>
        <rFont val="Aptos Narrow"/>
        <family val="2"/>
        <scheme val="minor"/>
      </rPr>
      <t xml:space="preserve">This activity aligns with the Board's strategic plan to increase Texas Rising Star participation and star level.
</t>
    </r>
    <r>
      <rPr>
        <b/>
        <sz val="12"/>
        <rFont val="Aptos Narrow"/>
        <family val="2"/>
        <scheme val="minor"/>
      </rPr>
      <t>Target Outreach</t>
    </r>
    <r>
      <rPr>
        <sz val="12"/>
        <rFont val="Aptos Narrow"/>
        <family val="2"/>
        <scheme val="minor"/>
      </rPr>
      <t>: 50 early learning programs</t>
    </r>
  </si>
  <si>
    <t>25% increase in the number of records validated.</t>
  </si>
  <si>
    <r>
      <rPr>
        <b/>
        <sz val="12"/>
        <rFont val="Aptos Narrow"/>
        <family val="2"/>
        <scheme val="minor"/>
      </rPr>
      <t xml:space="preserve">Activity: </t>
    </r>
    <r>
      <rPr>
        <sz val="12"/>
        <rFont val="Aptos Narrow"/>
        <family val="2"/>
        <scheme val="minor"/>
      </rPr>
      <t xml:space="preserve">The Infant and Toddler Specialist will support infant toddler teacher practices and increase the quality of infant and toddler care. Specialized professional development, peer support, technical assistance and resources will be offered.
</t>
    </r>
    <r>
      <rPr>
        <b/>
        <sz val="12"/>
        <rFont val="Aptos Narrow"/>
        <family val="2"/>
        <scheme val="minor"/>
      </rPr>
      <t xml:space="preserve">Alignment: </t>
    </r>
    <r>
      <rPr>
        <sz val="12"/>
        <rFont val="Aptos Narrow"/>
        <family val="2"/>
        <scheme val="minor"/>
      </rPr>
      <t>This activity aligns with the Board's strategic plan to increase Texas Rising Star participation and star level.</t>
    </r>
    <r>
      <rPr>
        <b/>
        <sz val="12"/>
        <rFont val="Aptos Narrow"/>
        <family val="2"/>
        <scheme val="minor"/>
      </rPr>
      <t xml:space="preserve">
Target Outreach: </t>
    </r>
    <r>
      <rPr>
        <sz val="12"/>
        <rFont val="Aptos Narrow"/>
        <family val="2"/>
        <scheme val="minor"/>
      </rPr>
      <t>50 early learning programs</t>
    </r>
  </si>
  <si>
    <t>Facilitate a minimum of 5 approved ITSN Trainings. Provide a minimum of 60 coaching contact hours.</t>
  </si>
  <si>
    <t xml:space="preserve">set </t>
  </si>
  <si>
    <t>336</t>
  </si>
  <si>
    <t xml:space="preserve">The contractor handles the majority of CCQ funds, however the Board directly contracts with some vendors for various quality projects. </t>
  </si>
  <si>
    <r>
      <t>Workforce Solutions Capital Area (WFSCA) recognizes early childhood education as a cornerstone of both economic development and family stability. The Board’s strategic investments in early learning programs are guided by the QC3 Strategic Plan (Quality, Compensation, and Continuity), which is designed to enhance the quality, sustainability, and accessibility of early care and education across Travis County.
The Capital Area Board</t>
    </r>
    <r>
      <rPr>
        <sz val="12"/>
        <color rgb="FFC00000"/>
        <rFont val="Aptos Narrow"/>
        <family val="2"/>
        <scheme val="minor"/>
      </rPr>
      <t>'</t>
    </r>
    <r>
      <rPr>
        <sz val="12"/>
        <rFont val="Aptos Narrow"/>
        <family val="2"/>
        <scheme val="minor"/>
      </rPr>
      <t xml:space="preserve">s Key Strategies and Initiatives include:
•	Increasing Quality Through Texas Rising Star Expansion
•	Workforce Development for Early Educators
•	Investing in Workforce Quality  
•	Building Community Partnerships
WFSCA's Fiscal Year 2026 Quality Plan uses these key strategies as the pillars for the quality plan along with community input and needs assessments. </t>
    </r>
  </si>
  <si>
    <r>
      <t>The needs of early learning program partners, and the community as a whole,</t>
    </r>
    <r>
      <rPr>
        <sz val="12"/>
        <color rgb="FFC00000"/>
        <rFont val="Aptos Narrow"/>
        <family val="2"/>
        <scheme val="minor"/>
      </rPr>
      <t xml:space="preserve"> </t>
    </r>
    <r>
      <rPr>
        <sz val="12"/>
        <rFont val="Aptos Narrow"/>
        <family val="2"/>
        <scheme val="minor"/>
      </rPr>
      <t>were determined utilizing multiple outreach efforts. WFSCA collaborated with community partners seeking input for the quality plan, as well as reflecting on previous quality activities. WFSCA also engaged early learning programs during specific outreach events, as well as ongoing conversations to seek input about our quality projects. Finally, a large survey of current and prospective Texas Rising Star programs was conducted in July 2025. The needs identified during these outreach efforts were the basis of the planned FY2026 Quality Initiatives.</t>
    </r>
  </si>
  <si>
    <r>
      <rPr>
        <b/>
        <sz val="12"/>
        <rFont val="Aptos Narrow"/>
        <family val="2"/>
        <scheme val="minor"/>
      </rPr>
      <t>Activity</t>
    </r>
    <r>
      <rPr>
        <sz val="12"/>
        <rFont val="Aptos Narrow"/>
        <family val="2"/>
        <scheme val="minor"/>
      </rPr>
      <t xml:space="preserve">: WFSCA will continue offering the Ages and Stages Questionnaires (ASQ-3 and ASQ-SE2) screening to parents and early learning programs. This will include continuing the ASQ questionnaire subscription as well as electronic storage of questionnaire results for fast and secure answer storage. While the Ages and Stages Questionnaire renewal will be paid for in Quarter 4, the Board anticipates working with early learning programs starting in Quarter 1. This activity is aligned with our community partners and the Success by 6 Strategic Plan strategy to increase the capability of early learning programs to support children with exceptional needs. 
</t>
    </r>
    <r>
      <rPr>
        <b/>
        <sz val="12"/>
        <rFont val="Aptos Narrow"/>
        <family val="2"/>
        <scheme val="minor"/>
      </rPr>
      <t>Alignment</t>
    </r>
    <r>
      <rPr>
        <sz val="12"/>
        <rFont val="Aptos Narrow"/>
        <family val="2"/>
        <scheme val="minor"/>
      </rPr>
      <t xml:space="preserve">: The project aligns with the Board's key strategies of investing in the early educator workforce and building community partnerships. 
</t>
    </r>
    <r>
      <rPr>
        <b/>
        <sz val="12"/>
        <rFont val="Aptos Narrow"/>
        <family val="2"/>
        <scheme val="minor"/>
      </rPr>
      <t>Target Outreach</t>
    </r>
    <r>
      <rPr>
        <sz val="12"/>
        <rFont val="Aptos Narrow"/>
        <family val="2"/>
        <scheme val="minor"/>
      </rPr>
      <t>: 30 early learning programs (10 new programs and 20 existing programs)</t>
    </r>
  </si>
  <si>
    <t>There will be an increase in the total number of Texas Rising Star-certified programs, as well as 90% of  certified Texas Rising Star programs will maintain their Texas Rising Star certification at the end of Fiscal Year 2026.</t>
  </si>
  <si>
    <r>
      <rPr>
        <b/>
        <sz val="12"/>
        <rFont val="Aptos Narrow"/>
        <family val="2"/>
        <scheme val="minor"/>
      </rPr>
      <t>Activity</t>
    </r>
    <r>
      <rPr>
        <sz val="12"/>
        <rFont val="Aptos Narrow"/>
        <family val="2"/>
        <scheme val="minor"/>
      </rPr>
      <t xml:space="preserve">: WFSCA signed a letter of commitment with Teaching Strategies to support early learning programs in sustaining the usage of the GOLD Assessment, a formal assessment tool used by early learning programs to assist with assessing children within their classrooms. This activity will help meet that commitment and further support those utilizing GOLD. With developmental milestone screenings now a required measure for Texas Rising Star, this activity will also support early learning programs with Texas Rising Star compliance.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xml:space="preserve">: 5 early learning programs </t>
    </r>
  </si>
  <si>
    <r>
      <rPr>
        <b/>
        <sz val="12"/>
        <rFont val="Aptos Narrow"/>
        <family val="2"/>
        <scheme val="minor"/>
      </rPr>
      <t>Activity</t>
    </r>
    <r>
      <rPr>
        <sz val="12"/>
        <rFont val="Aptos Narrow"/>
        <family val="2"/>
        <scheme val="minor"/>
      </rPr>
      <t xml:space="preserve">: WFSCA will continue to offer First Aid/CPR classes in both English and Spanish throughout Fiscal Year 2026. Demand for the class continues to be high, with monthly classes consistently reaching capacity. In multiple outreach efforts, early learning programs have continued to express the benefit of the class in helping ensure a prepared workforce. 
</t>
    </r>
    <r>
      <rPr>
        <b/>
        <sz val="12"/>
        <rFont val="Aptos Narrow"/>
        <family val="2"/>
        <scheme val="minor"/>
      </rPr>
      <t>Alignment</t>
    </r>
    <r>
      <rPr>
        <sz val="12"/>
        <rFont val="Aptos Narrow"/>
        <family val="2"/>
        <scheme val="minor"/>
      </rPr>
      <t xml:space="preserve">: The project aligns with the Board strategy of investing in workforce quality.
</t>
    </r>
    <r>
      <rPr>
        <b/>
        <sz val="12"/>
        <rFont val="Aptos Narrow"/>
        <family val="2"/>
        <scheme val="minor"/>
      </rPr>
      <t>Target Outreach</t>
    </r>
    <r>
      <rPr>
        <sz val="12"/>
        <rFont val="Aptos Narrow"/>
        <family val="2"/>
        <scheme val="minor"/>
      </rPr>
      <t xml:space="preserve">:  500 early learning program staff </t>
    </r>
  </si>
  <si>
    <t xml:space="preserve">Less  than 10% of WFSCA CCS early learning programs will be cited for 746.1315 - First Aid and CPR Requirements in Fiscal Year 2026, which could lead to Texas Rising Star programs being placed on probation.  </t>
  </si>
  <si>
    <t>Mental health supports</t>
  </si>
  <si>
    <r>
      <rPr>
        <b/>
        <sz val="12"/>
        <rFont val="Aptos Narrow"/>
        <family val="2"/>
        <scheme val="minor"/>
      </rPr>
      <t>Activity</t>
    </r>
    <r>
      <rPr>
        <sz val="12"/>
        <rFont val="Aptos Narrow"/>
        <family val="2"/>
        <scheme val="minor"/>
      </rPr>
      <t>: WFSCA will provide an Infant and Early Childhood Mental Health Consultant (IECMHC) to provide support (one-on-one consultation) to early learning program staff. This consultation is a prevention-focused approach that pairs mental health consultants with early learning educators. Rather than providing direct therapy, consultants support educators by building their capacity to nurture children's social and emotional development. Research shows IECMHC</t>
    </r>
    <r>
      <rPr>
        <sz val="12"/>
        <color rgb="FFC00000"/>
        <rFont val="Aptos Narrow"/>
        <family val="2"/>
        <scheme val="minor"/>
      </rPr>
      <t xml:space="preserve"> </t>
    </r>
    <r>
      <rPr>
        <sz val="12"/>
        <rFont val="Aptos Narrow"/>
        <family val="2"/>
        <scheme val="minor"/>
      </rPr>
      <t xml:space="preserve">supports children's behavior, enhances caregiver-child relationships, reduces stress, and boosts classroom quality. Teachers identified "Managing Challenging Behaviors in the Classroom" as the number one additional support they would like to achieve greater classroom success. 
</t>
    </r>
    <r>
      <rPr>
        <b/>
        <sz val="12"/>
        <rFont val="Aptos Narrow"/>
        <family val="2"/>
        <scheme val="minor"/>
      </rPr>
      <t>Alignment</t>
    </r>
    <r>
      <rPr>
        <sz val="12"/>
        <rFont val="Aptos Narrow"/>
        <family val="2"/>
        <scheme val="minor"/>
      </rPr>
      <t xml:space="preserve">: This project aligns with the Board strategies to invest in workforce quality and building community partnerships. 
</t>
    </r>
    <r>
      <rPr>
        <b/>
        <sz val="12"/>
        <rFont val="Aptos Narrow"/>
        <family val="2"/>
        <scheme val="minor"/>
      </rPr>
      <t>Target Outreach</t>
    </r>
    <r>
      <rPr>
        <sz val="12"/>
        <rFont val="Aptos Narrow"/>
        <family val="2"/>
        <scheme val="minor"/>
      </rPr>
      <t>: approximately 95 early learning staff (from approximately 5 early learning programs)</t>
    </r>
  </si>
  <si>
    <t xml:space="preserve">There will be an increase in Category 2: Teacher/Child Interactions scores in FY26 compared to FY25 Texas Rising Star assessment scores for programs that receive Infant and Early Childhood Mental Health Consultant support. </t>
  </si>
  <si>
    <r>
      <rPr>
        <b/>
        <sz val="12"/>
        <rFont val="Aptos Narrow"/>
        <family val="2"/>
        <scheme val="minor"/>
      </rPr>
      <t>Activity</t>
    </r>
    <r>
      <rPr>
        <sz val="12"/>
        <rFont val="Aptos Narrow"/>
        <family val="2"/>
        <scheme val="minor"/>
      </rPr>
      <t xml:space="preserve">: WFSCA will offer specific trainings focused on Infant and Toddler development for those early learning program staff educating infants and toddlers. Approximately 11 training sessions will be conducted by subject matter experts throughout the fiscal year. "Professional Development and Learning Opportunities" was identified as one of the top three Quality Activity Priorities within the Board's survey results.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xml:space="preserve">: 100 unduplicated early learning staff </t>
    </r>
  </si>
  <si>
    <t xml:space="preserve">At least 85% of certified Texas Rising Star programs will avoid being placed on a Service Improvement Agreement for Category 1 during their monitoring visits in FY26.  </t>
  </si>
  <si>
    <r>
      <rPr>
        <b/>
        <sz val="12"/>
        <rFont val="Aptos Narrow"/>
        <family val="2"/>
        <scheme val="minor"/>
      </rPr>
      <t>Activity</t>
    </r>
    <r>
      <rPr>
        <sz val="12"/>
        <rFont val="Aptos Narrow"/>
        <family val="2"/>
        <scheme val="minor"/>
      </rPr>
      <t xml:space="preserve">: Infants and toddlers are often not considered in the designing or planning of an outdoor playground or learning space. WFSCA will offer an Infant/Toddler Outdoor Enhancement Grant to encourage programs to get their infants and toddlers outside more. This will include playground equipment and materials specifically designed for infants and toddlers. This project aligns with the need expressed by teacher and directors for additional materials and resources, which was one of the top requests in the Board's survey.
</t>
    </r>
    <r>
      <rPr>
        <b/>
        <sz val="12"/>
        <rFont val="Aptos Narrow"/>
        <family val="2"/>
        <scheme val="minor"/>
      </rPr>
      <t>Alignment</t>
    </r>
    <r>
      <rPr>
        <sz val="12"/>
        <rFont val="Aptos Narrow"/>
        <family val="2"/>
        <scheme val="minor"/>
      </rPr>
      <t xml:space="preserve">: The project aligns with the Board strategies of investing in the early educator workforce and increasing quality through Texas Rising Star expansion.
</t>
    </r>
    <r>
      <rPr>
        <b/>
        <sz val="12"/>
        <rFont val="Aptos Narrow"/>
        <family val="2"/>
        <scheme val="minor"/>
      </rPr>
      <t>Target Outreach</t>
    </r>
    <r>
      <rPr>
        <sz val="12"/>
        <rFont val="Aptos Narrow"/>
        <family val="2"/>
        <scheme val="minor"/>
      </rPr>
      <t>: 25 early learning programs</t>
    </r>
  </si>
  <si>
    <r>
      <rPr>
        <b/>
        <sz val="12"/>
        <rFont val="Aptos Narrow"/>
        <family val="2"/>
        <scheme val="minor"/>
      </rPr>
      <t>Activity</t>
    </r>
    <r>
      <rPr>
        <sz val="12"/>
        <rFont val="Aptos Narrow"/>
        <family val="2"/>
        <scheme val="minor"/>
      </rPr>
      <t xml:space="preserve">: WFSCA will offer a grant to cover the cost of annual national accreditation fees. This would include fees for any Texas Rising Star recognized national accreditation entity. Support for programs who are currently nationally accredited or working toward national A=accreditation will assist with increasing the quality of early learning programs within our area. This activity aligns with the Board's community partners and the Success by 6 Strategic Plan for Austin/Travis County to increase the supply of quality child care programs in Travis County.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building community partnerships. 
</t>
    </r>
    <r>
      <rPr>
        <b/>
        <sz val="12"/>
        <rFont val="Aptos Narrow"/>
        <family val="2"/>
        <scheme val="minor"/>
      </rPr>
      <t>Target Outreach</t>
    </r>
    <r>
      <rPr>
        <sz val="12"/>
        <rFont val="Aptos Narrow"/>
        <family val="2"/>
        <scheme val="minor"/>
      </rPr>
      <t xml:space="preserve">:  15 early learning programs </t>
    </r>
  </si>
  <si>
    <t xml:space="preserve">At least 90% of those that received the national accreditation reimbursement either achieved or maintained their national accreditation status throughout Fiscal Year 2026. </t>
  </si>
  <si>
    <r>
      <rPr>
        <b/>
        <sz val="12"/>
        <rFont val="Aptos Narrow"/>
        <family val="2"/>
        <scheme val="minor"/>
      </rPr>
      <t>Activity</t>
    </r>
    <r>
      <rPr>
        <sz val="12"/>
        <rFont val="Aptos Narrow"/>
        <family val="2"/>
        <scheme val="minor"/>
      </rPr>
      <t>:  WFSCA will continue to invest in the Jeanette Watson Wage Supplement Program.</t>
    </r>
    <r>
      <rPr>
        <sz val="12"/>
        <color rgb="FFC00000"/>
        <rFont val="Aptos Narrow"/>
        <family val="2"/>
        <scheme val="minor"/>
      </rPr>
      <t xml:space="preserve"> </t>
    </r>
    <r>
      <rPr>
        <sz val="12"/>
        <color theme="1"/>
        <rFont val="Aptos Narrow"/>
        <family val="2"/>
        <scheme val="minor"/>
      </rPr>
      <t>The</t>
    </r>
    <r>
      <rPr>
        <sz val="12"/>
        <rFont val="Aptos Narrow"/>
        <family val="2"/>
        <scheme val="minor"/>
      </rPr>
      <t xml:space="preserve"> goal of the</t>
    </r>
    <r>
      <rPr>
        <sz val="12"/>
        <color rgb="FFC00000"/>
        <rFont val="Aptos Narrow"/>
        <family val="2"/>
        <scheme val="minor"/>
      </rPr>
      <t xml:space="preserve"> </t>
    </r>
    <r>
      <rPr>
        <sz val="12"/>
        <color theme="1"/>
        <rFont val="Aptos Narrow"/>
        <family val="2"/>
        <scheme val="minor"/>
      </rPr>
      <t>progra</t>
    </r>
    <r>
      <rPr>
        <sz val="12"/>
        <rFont val="Aptos Narrow"/>
        <family val="2"/>
        <scheme val="minor"/>
      </rPr>
      <t xml:space="preserve">m is to augment low wages and decrease turnover, which in turn helps children maintain a stable relationship with a caregiver. Support for child care workforce development was the number one identified high or critical need received from early learning program staff throughout the Board's engagement opportunities. This project will be split between both Other and CQF funding.  
</t>
    </r>
    <r>
      <rPr>
        <b/>
        <sz val="12"/>
        <rFont val="Aptos Narrow"/>
        <family val="2"/>
        <scheme val="minor"/>
      </rPr>
      <t>Alignment</t>
    </r>
    <r>
      <rPr>
        <sz val="12"/>
        <rFont val="Aptos Narrow"/>
        <family val="2"/>
        <scheme val="minor"/>
      </rPr>
      <t xml:space="preserve">: The project aligns with the Board strategy of investing in the early educator workforce. 
</t>
    </r>
    <r>
      <rPr>
        <b/>
        <sz val="12"/>
        <rFont val="Aptos Narrow"/>
        <family val="2"/>
        <scheme val="minor"/>
      </rPr>
      <t>Target Outreach</t>
    </r>
    <r>
      <rPr>
        <sz val="12"/>
        <rFont val="Aptos Narrow"/>
        <family val="2"/>
        <scheme val="minor"/>
      </rPr>
      <t>: 70 early learning staff</t>
    </r>
  </si>
  <si>
    <t xml:space="preserve">At least 85% of the staff receiving the wage supplement remain at their program. Data will be based on a follow up survey given to recipients after the award has been given. </t>
  </si>
  <si>
    <r>
      <rPr>
        <b/>
        <sz val="12"/>
        <rFont val="Aptos Narrow"/>
        <family val="2"/>
        <scheme val="minor"/>
      </rPr>
      <t>Activity</t>
    </r>
    <r>
      <rPr>
        <sz val="12"/>
        <rFont val="Aptos Narrow"/>
        <family val="2"/>
        <scheme val="minor"/>
      </rPr>
      <t>:  WFSCA will continue to invest in the Jeanette Watson Wage Supplement Program.</t>
    </r>
    <r>
      <rPr>
        <sz val="12"/>
        <color rgb="FFC00000"/>
        <rFont val="Aptos Narrow"/>
        <family val="2"/>
        <scheme val="minor"/>
      </rPr>
      <t xml:space="preserve"> </t>
    </r>
    <r>
      <rPr>
        <sz val="12"/>
        <color theme="1"/>
        <rFont val="Aptos Narrow"/>
        <family val="2"/>
        <scheme val="minor"/>
      </rPr>
      <t>The</t>
    </r>
    <r>
      <rPr>
        <sz val="12"/>
        <rFont val="Aptos Narrow"/>
        <family val="2"/>
        <scheme val="minor"/>
      </rPr>
      <t xml:space="preserve"> goal of the</t>
    </r>
    <r>
      <rPr>
        <sz val="12"/>
        <color rgb="FFC00000"/>
        <rFont val="Aptos Narrow"/>
        <family val="2"/>
        <scheme val="minor"/>
      </rPr>
      <t xml:space="preserve"> </t>
    </r>
    <r>
      <rPr>
        <sz val="12"/>
        <color theme="1"/>
        <rFont val="Aptos Narrow"/>
        <family val="2"/>
        <scheme val="minor"/>
      </rPr>
      <t>progra</t>
    </r>
    <r>
      <rPr>
        <sz val="12"/>
        <rFont val="Aptos Narrow"/>
        <family val="2"/>
        <scheme val="minor"/>
      </rPr>
      <t xml:space="preserve">m is to augment low wages and decrease turnover, which in turn helps children maintain a stable relationship with a caregiver. Support for child care workforce development was the number one identified high or critical need received from early learning program staff throughout the Board's engagement opportunities. This project will be split between both Other and CQF funding.  
</t>
    </r>
    <r>
      <rPr>
        <b/>
        <sz val="12"/>
        <rFont val="Aptos Narrow"/>
        <family val="2"/>
        <scheme val="minor"/>
      </rPr>
      <t>Alignment</t>
    </r>
    <r>
      <rPr>
        <sz val="12"/>
        <rFont val="Aptos Narrow"/>
        <family val="2"/>
        <scheme val="minor"/>
      </rPr>
      <t xml:space="preserve">: The project aligns with the Board strategy of investing in the early educator workforce. 
</t>
    </r>
    <r>
      <rPr>
        <b/>
        <sz val="12"/>
        <rFont val="Aptos Narrow"/>
        <family val="2"/>
        <scheme val="minor"/>
      </rPr>
      <t>Target Outreach</t>
    </r>
    <r>
      <rPr>
        <sz val="12"/>
        <rFont val="Aptos Narrow"/>
        <family val="2"/>
        <scheme val="minor"/>
      </rPr>
      <t>: 330 early learning staff</t>
    </r>
  </si>
  <si>
    <r>
      <rPr>
        <b/>
        <sz val="12"/>
        <rFont val="Aptos Narrow"/>
        <family val="2"/>
        <scheme val="minor"/>
      </rPr>
      <t>Activity</t>
    </r>
    <r>
      <rPr>
        <sz val="12"/>
        <rFont val="Aptos Narrow"/>
        <family val="2"/>
        <scheme val="minor"/>
      </rPr>
      <t xml:space="preserve">: WFSCA will provide a Retention and Elevation Wage Supplement Grant which is designed to reward eligible early learning programs by providing funds that can be distributed as bonuses to their dedicated staff. This initiative acknowledges the critical role that staff play in delivering high-quality care and aims to enhance retention and motivation within early learning programs. The Board will prioritize programs located in child care deserts, caring for children 0-5 years of age, and those serving higher number of CCS children. Support for child care workforce development was the number one identified high or critical need the Board received from early learning program staff throughout the Board's engagement opportunities.  
</t>
    </r>
    <r>
      <rPr>
        <b/>
        <sz val="12"/>
        <rFont val="Aptos Narrow"/>
        <family val="2"/>
        <scheme val="minor"/>
      </rPr>
      <t>Alignment</t>
    </r>
    <r>
      <rPr>
        <sz val="12"/>
        <rFont val="Aptos Narrow"/>
        <family val="2"/>
        <scheme val="minor"/>
      </rPr>
      <t xml:space="preserve">: The project aligns with the Board strategy of investing in the early educator workforce.  
</t>
    </r>
    <r>
      <rPr>
        <b/>
        <sz val="12"/>
        <rFont val="Aptos Narrow"/>
        <family val="2"/>
        <scheme val="minor"/>
      </rPr>
      <t>Target Outreach</t>
    </r>
    <r>
      <rPr>
        <sz val="12"/>
        <rFont val="Aptos Narrow"/>
        <family val="2"/>
        <scheme val="minor"/>
      </rPr>
      <t>: 500 early learning program staff within 50 early learning programs</t>
    </r>
  </si>
  <si>
    <r>
      <rPr>
        <b/>
        <sz val="12"/>
        <rFont val="Aptos Narrow"/>
        <family val="2"/>
        <scheme val="minor"/>
      </rPr>
      <t>Activity</t>
    </r>
    <r>
      <rPr>
        <sz val="12"/>
        <rFont val="Aptos Narrow"/>
        <family val="2"/>
        <scheme val="minor"/>
      </rPr>
      <t xml:space="preserve">: Together, WFSCA and Rural Capital Area will hold a Director and Teacher Symposium. This event is a  two-day, in-person regional symposium. This Symposium is scheduled to occur in the summer of 2026. The Symposium includes multiple training sessions and speakers with topics ranging from program administration to the inclusion of all children in the classroom. The goal of the Symposium is to promote best practices for early learning program directors, administrators and teachers. This Symposium will also include a Spanish language track.
</t>
    </r>
    <r>
      <rPr>
        <b/>
        <sz val="12"/>
        <rFont val="Aptos Narrow"/>
        <family val="2"/>
        <scheme val="minor"/>
      </rPr>
      <t>Alignment</t>
    </r>
    <r>
      <rPr>
        <sz val="12"/>
        <rFont val="Aptos Narrow"/>
        <family val="2"/>
        <scheme val="minor"/>
      </rPr>
      <t xml:space="preserve">: This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xml:space="preserve">:  750 early learning program staff </t>
    </r>
  </si>
  <si>
    <t>At least 85% of participants indicate that they learned new information that supported their role. This data will be collected via a post-symposium evaluation.</t>
  </si>
  <si>
    <r>
      <rPr>
        <b/>
        <sz val="12"/>
        <rFont val="Aptos Narrow"/>
        <family val="2"/>
        <scheme val="minor"/>
      </rPr>
      <t>Activity</t>
    </r>
    <r>
      <rPr>
        <sz val="12"/>
        <rFont val="Aptos Narrow"/>
        <family val="2"/>
        <scheme val="minor"/>
      </rPr>
      <t xml:space="preserve">: WFSCA will offer approximately 35 research-based trainings in core knowledge areas of child development to help early ;earning programs meet annual requirements for training hours. Most sessions are conducted by subject matter experts to provide specialized training on topics identified through a needs survey of early learning programs. "Professional Development and Learning Opportunities" was identified as one of the top three quality activity priorities within the Board's survey results.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approximately 750 unduplicated early learning program staff</t>
    </r>
  </si>
  <si>
    <t xml:space="preserve">At least 85% of the certified Texas Rising Star programs will avoid being placed on a Service Improvement Agreement for Category 1 during their monitoring visit for FY26.  </t>
  </si>
  <si>
    <r>
      <rPr>
        <b/>
        <sz val="12"/>
        <rFont val="Aptos Narrow"/>
        <family val="2"/>
        <scheme val="minor"/>
      </rPr>
      <t>Activity</t>
    </r>
    <r>
      <rPr>
        <sz val="12"/>
        <rFont val="Aptos Narrow"/>
        <family val="2"/>
        <scheme val="minor"/>
      </rPr>
      <t xml:space="preserve">: WFSCA will provide 6 Conscious Discipline trainings, which aligns early learning programs with local school districts to ensure a smooth transition for children. A focus on social-emotional development will also help educate teachers to work with children of all abilities. In the Board's survey, teacher/child interactions and Conscious Discipline were the top two training topics identified as a critical or high need, aligning this activity with the needs of our early learning programs.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xml:space="preserve">: 200 early learning program staff </t>
    </r>
  </si>
  <si>
    <t xml:space="preserve">There will be an increase in Category 2: Teacher/Child Interactions scores in FY26 compared to FY25 Texas Rising Star assessment scores. </t>
  </si>
  <si>
    <r>
      <rPr>
        <b/>
        <sz val="12"/>
        <rFont val="Aptos Narrow"/>
        <family val="2"/>
        <scheme val="minor"/>
      </rPr>
      <t>Activity</t>
    </r>
    <r>
      <rPr>
        <sz val="12"/>
        <rFont val="Aptos Narrow"/>
        <family val="2"/>
        <scheme val="minor"/>
      </rPr>
      <t xml:space="preserve">: WFSCA will provide a Child Care Regulation (CCR) recognized Director Credential Course. Participants will receive a training certificate for 50 hours (25 hours of child development and 25 hours of business management). This credential can be used as the education portion of a staff's application with CCR to become a director in the State of Texas. This course directly helps meet the continued need of early learning programs to have educated, qualified directors. "Professional Development and Learning Opportunities" was identified as one of the top three quality activity priorities within the Board's survey results. 
</t>
    </r>
    <r>
      <rPr>
        <b/>
        <sz val="12"/>
        <rFont val="Aptos Narrow"/>
        <family val="2"/>
        <scheme val="minor"/>
      </rPr>
      <t>Alignment</t>
    </r>
    <r>
      <rPr>
        <sz val="12"/>
        <rFont val="Aptos Narrow"/>
        <family val="2"/>
        <scheme val="minor"/>
      </rPr>
      <t xml:space="preserve">: The project aligns with the Board strategy of investing in the early educator workforce. 
</t>
    </r>
    <r>
      <rPr>
        <b/>
        <sz val="12"/>
        <rFont val="Aptos Narrow"/>
        <family val="2"/>
        <scheme val="minor"/>
      </rPr>
      <t>Target Outreach</t>
    </r>
    <r>
      <rPr>
        <sz val="12"/>
        <rFont val="Aptos Narrow"/>
        <family val="2"/>
        <scheme val="minor"/>
      </rPr>
      <t>: 25 early learning program staff</t>
    </r>
  </si>
  <si>
    <t xml:space="preserve">At least 85% of participants who are enrolled in the course formally receive their Director Credential. </t>
  </si>
  <si>
    <r>
      <rPr>
        <b/>
        <sz val="12"/>
        <rFont val="Aptos Narrow"/>
        <family val="2"/>
        <scheme val="minor"/>
      </rPr>
      <t>Activity</t>
    </r>
    <r>
      <rPr>
        <sz val="12"/>
        <rFont val="Aptos Narrow"/>
        <family val="2"/>
        <scheme val="minor"/>
      </rPr>
      <t xml:space="preserve">: WFSCA will provide two different CDA Scholarship opportunities for early learning staff whose primary language is Spanish. Few opportunities exist in the Board area for Spanish speaking staff to obtain their CDA for low or no cost. Based on the Board's survey results, "Support for Higher Education and Credentialing" was identified by both teachers and directors as a top five quality activity to prioritize. 
</t>
    </r>
    <r>
      <rPr>
        <b/>
        <sz val="12"/>
        <rFont val="Aptos Narrow"/>
        <family val="2"/>
        <scheme val="minor"/>
      </rPr>
      <t>Alignment</t>
    </r>
    <r>
      <rPr>
        <sz val="12"/>
        <rFont val="Aptos Narrow"/>
        <family val="2"/>
        <scheme val="minor"/>
      </rPr>
      <t xml:space="preserve">: This project aligns with the Board strategies of workforce development for early educators as well as investing in workforce quality. 
</t>
    </r>
    <r>
      <rPr>
        <b/>
        <sz val="12"/>
        <rFont val="Aptos Narrow"/>
        <family val="2"/>
        <scheme val="minor"/>
      </rPr>
      <t>Target Outreach</t>
    </r>
    <r>
      <rPr>
        <sz val="12"/>
        <rFont val="Aptos Narrow"/>
        <family val="2"/>
        <scheme val="minor"/>
      </rPr>
      <t>: 50 early learning staff</t>
    </r>
  </si>
  <si>
    <t xml:space="preserve">At least 85% of the participants who are provided a scholarship will complete the course and apply for their CDA Credential. </t>
  </si>
  <si>
    <r>
      <rPr>
        <b/>
        <sz val="12"/>
        <rFont val="Aptos Narrow"/>
        <family val="2"/>
        <scheme val="minor"/>
      </rPr>
      <t>Activity</t>
    </r>
    <r>
      <rPr>
        <sz val="12"/>
        <rFont val="Aptos Narrow"/>
        <family val="2"/>
        <scheme val="minor"/>
      </rPr>
      <t xml:space="preserve">: WFSCA will partner with PBS Kids to support early learning programs serving CCS families by providing PBS Kids resources to support quality learning. This will be accomplished through workshops, training, coaching, technology support, and establishing home-to-school connections within partner programs. This aligns with the Board's survey results showing "Professional Development and Learning Opportunities" as one of the top three quality activity priorities within the Board's survey results. 
</t>
    </r>
    <r>
      <rPr>
        <b/>
        <sz val="12"/>
        <rFont val="Aptos Narrow"/>
        <family val="2"/>
        <scheme val="minor"/>
      </rPr>
      <t>Alignment</t>
    </r>
    <r>
      <rPr>
        <sz val="12"/>
        <rFont val="Aptos Narrow"/>
        <family val="2"/>
        <scheme val="minor"/>
      </rPr>
      <t xml:space="preserve">: The project aligns with the Board strategies of building community partnerships and investing in workforce quality. 
</t>
    </r>
    <r>
      <rPr>
        <b/>
        <sz val="12"/>
        <rFont val="Aptos Narrow"/>
        <family val="2"/>
        <scheme val="minor"/>
      </rPr>
      <t>Target Outreach</t>
    </r>
    <r>
      <rPr>
        <sz val="12"/>
        <rFont val="Aptos Narrow"/>
        <family val="2"/>
        <scheme val="minor"/>
      </rPr>
      <t xml:space="preserve">: 10 early learning program staff within 10 programs </t>
    </r>
  </si>
  <si>
    <t xml:space="preserve">At least 80% of the staff receiving this support noting it was a benefit to their teaching and to their classroom in a survey conducted at the end of the program year.  </t>
  </si>
  <si>
    <r>
      <rPr>
        <b/>
        <sz val="12"/>
        <rFont val="Aptos Narrow"/>
        <family val="2"/>
        <scheme val="minor"/>
      </rPr>
      <t>Activity</t>
    </r>
    <r>
      <rPr>
        <sz val="12"/>
        <rFont val="Aptos Narrow"/>
        <family val="2"/>
        <scheme val="minor"/>
      </rPr>
      <t xml:space="preserve">: WFSCA will partner with the Empowered Registered Apprenticeship Program (RAP), which is a U.S. Department of Labor RAP for Early Childhood Education (ECE), developed by the RISE Center for Liberation to address workforce shortages, high turnover, and limited career pathways in the field. It offers a paid pathway into ECE for individuals, combining on-the-job training, over 144 hours of coursework, mentorship, and comprehensive wraparound supports. Support for child care workforce development was the number one identified high or critical need the Board received from early learning program staff throughout the Board's engagement opportunities.   
</t>
    </r>
    <r>
      <rPr>
        <b/>
        <sz val="12"/>
        <rFont val="Aptos Narrow"/>
        <family val="2"/>
        <scheme val="minor"/>
      </rPr>
      <t>Alignment</t>
    </r>
    <r>
      <rPr>
        <sz val="12"/>
        <rFont val="Aptos Narrow"/>
        <family val="2"/>
        <scheme val="minor"/>
      </rPr>
      <t xml:space="preserve">: The project aligns with the Board strategies of building community partnerships and investing in workforce quality.
</t>
    </r>
    <r>
      <rPr>
        <b/>
        <sz val="12"/>
        <rFont val="Aptos Narrow"/>
        <family val="2"/>
        <scheme val="minor"/>
      </rPr>
      <t>Target Outreach</t>
    </r>
    <r>
      <rPr>
        <sz val="12"/>
        <rFont val="Aptos Narrow"/>
        <family val="2"/>
        <scheme val="minor"/>
      </rPr>
      <t>: 20 early learning staff</t>
    </r>
  </si>
  <si>
    <t xml:space="preserve">At least 85% of the apprentices that are enrolled in the RAP will remain at their partner early learning program at the conclusion of Fiscal Year 2026. </t>
  </si>
  <si>
    <r>
      <rPr>
        <b/>
        <sz val="12"/>
        <rFont val="Aptos Narrow"/>
        <family val="2"/>
        <scheme val="minor"/>
      </rPr>
      <t>Activity</t>
    </r>
    <r>
      <rPr>
        <sz val="12"/>
        <rFont val="Aptos Narrow"/>
        <family val="2"/>
        <scheme val="minor"/>
      </rPr>
      <t xml:space="preserve">: WFSCA will provide vendor supported training for all curriculum that is purchased for early learning programs in Fiscal Year 2026. The Board anticipates the trainings being provided as part of the curriculum cost when purchasing for early learning programs. Therefore no quality money will be used for this activity.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15 early learning program staff</t>
    </r>
  </si>
  <si>
    <t>At least 80% of the participants indicate that they felt comfortable implementing the curriculum in their classroom in a post-training survey.</t>
  </si>
  <si>
    <r>
      <rPr>
        <b/>
        <sz val="12"/>
        <rFont val="Aptos Narrow"/>
        <family val="2"/>
        <scheme val="minor"/>
      </rPr>
      <t>Activity</t>
    </r>
    <r>
      <rPr>
        <sz val="12"/>
        <rFont val="Aptos Narrow"/>
        <family val="2"/>
        <scheme val="minor"/>
      </rPr>
      <t xml:space="preserve">: WFSCA will offer CLASS Certification training for Texas Rising Star-certified program directors. CLASS Certification will give directors a tool to support staff in their program, thereby leading to increased staff retention and quality interactions. This activity aligns with the Board's survey results, showing directors requested staff retention and performance assessment as the second most requested director support to achieve success. WFSCA staff will also have CLASS Certification extensions purchased through this project.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the early educator workforce.
</t>
    </r>
    <r>
      <rPr>
        <b/>
        <sz val="12"/>
        <rFont val="Aptos Narrow"/>
        <family val="2"/>
        <scheme val="minor"/>
      </rPr>
      <t>Target Outreach</t>
    </r>
    <r>
      <rPr>
        <sz val="12"/>
        <rFont val="Aptos Narrow"/>
        <family val="2"/>
        <scheme val="minor"/>
      </rPr>
      <t>: 10 directors and 5 WFSCA staff</t>
    </r>
  </si>
  <si>
    <t xml:space="preserve">Increase or maintenance of Category 2 scoring for at least 75% of the Texas Rising Star program directors receiving CLASS Certification training based on Texas Rising Star assessment or monitoring visit scores. </t>
  </si>
  <si>
    <r>
      <rPr>
        <b/>
        <sz val="12"/>
        <rFont val="Aptos Narrow"/>
        <family val="2"/>
        <scheme val="minor"/>
      </rPr>
      <t>Activity</t>
    </r>
    <r>
      <rPr>
        <sz val="12"/>
        <rFont val="Aptos Narrow"/>
        <family val="2"/>
        <scheme val="minor"/>
      </rPr>
      <t xml:space="preserve">: WFSCA will provide in-house training for Frog Street Curriculum that is purchased for early learning programs in Fiscal Year 2026. The Board anticipates the trainings being provided by Texas Rising Star mentors, therefore no quality money will be used for this activity.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35 early learning program staff</t>
    </r>
  </si>
  <si>
    <r>
      <rPr>
        <b/>
        <sz val="12"/>
        <rFont val="Aptos Narrow"/>
        <family val="2"/>
        <scheme val="minor"/>
      </rPr>
      <t>Activity</t>
    </r>
    <r>
      <rPr>
        <sz val="12"/>
        <rFont val="Aptos Narrow"/>
        <family val="2"/>
        <scheme val="minor"/>
      </rPr>
      <t xml:space="preserve">: WFSCA will provide training on the Ages and Stages Questionnaires (ASQ-3 and ASQ-SE2) screening tool to  early learning programs. This  training will be conducted with contractor staff certified to train in ASQ. Funding for this project is included in the ASQ subscription activity line. This activity is aligned with the Board's community partners and the Success by 6 Strategic Plan strategy to increase the capability of early learning programs to support children with exceptional needs. 
</t>
    </r>
    <r>
      <rPr>
        <b/>
        <sz val="12"/>
        <rFont val="Aptos Narrow"/>
        <family val="2"/>
        <scheme val="minor"/>
      </rPr>
      <t>Alignment</t>
    </r>
    <r>
      <rPr>
        <sz val="12"/>
        <rFont val="Aptos Narrow"/>
        <family val="2"/>
        <scheme val="minor"/>
      </rPr>
      <t xml:space="preserve">: The project aligns with the Board strategies of investing in the early educator workforce and building community partnerships. 
</t>
    </r>
    <r>
      <rPr>
        <b/>
        <sz val="12"/>
        <rFont val="Aptos Narrow"/>
        <family val="2"/>
        <scheme val="minor"/>
      </rPr>
      <t>Target Outreach</t>
    </r>
    <r>
      <rPr>
        <sz val="12"/>
        <rFont val="Aptos Narrow"/>
        <family val="2"/>
        <scheme val="minor"/>
      </rPr>
      <t xml:space="preserve">: 100 early learning staff </t>
    </r>
  </si>
  <si>
    <t>There will be an increase in the total number of Texas Rising Star-certified programs at the end of Fiscal Year 2026, as well as 90% of certified Texas Rising Star programs will maintain their Texas Rising Star certification.</t>
  </si>
  <si>
    <r>
      <rPr>
        <b/>
        <sz val="12"/>
        <rFont val="Aptos Narrow"/>
        <family val="2"/>
        <scheme val="minor"/>
      </rPr>
      <t>Activity</t>
    </r>
    <r>
      <rPr>
        <sz val="12"/>
        <rFont val="Aptos Narrow"/>
        <family val="2"/>
        <scheme val="minor"/>
      </rPr>
      <t xml:space="preserve">:  WFSCA will offer inclusion materials for children in programs who have requested a consultation or training from the WFSCA Inclusion Specialist. These resources will be selected with assistance from the Family Services team specifically for the program based on conversations and observations conducted. Survey data showed that 54% of early learning program staff identified  assistance for children with special needs is needed in their classroom. This was the highest percentage of need of all quality activities included in the survey. This activity will use funding from both CQF and Other. 
</t>
    </r>
    <r>
      <rPr>
        <b/>
        <sz val="12"/>
        <rFont val="Aptos Narrow"/>
        <family val="2"/>
        <scheme val="minor"/>
      </rPr>
      <t>Alignment</t>
    </r>
    <r>
      <rPr>
        <sz val="12"/>
        <rFont val="Aptos Narrow"/>
        <family val="2"/>
        <scheme val="minor"/>
      </rPr>
      <t xml:space="preserve">: The project aligns with the Board strategies of investing in the early educator workforce and building community partnerships. 
</t>
    </r>
    <r>
      <rPr>
        <b/>
        <sz val="12"/>
        <rFont val="Aptos Narrow"/>
        <family val="2"/>
        <scheme val="minor"/>
      </rPr>
      <t>Target Outreach</t>
    </r>
    <r>
      <rPr>
        <sz val="12"/>
        <rFont val="Aptos Narrow"/>
        <family val="2"/>
        <scheme val="minor"/>
      </rPr>
      <t>: 3 early learning programs</t>
    </r>
  </si>
  <si>
    <t xml:space="preserve">At least 80% of the programs receiving these materials have no documented child expulsions of children receiving CCS scholarships. </t>
  </si>
  <si>
    <r>
      <rPr>
        <b/>
        <sz val="12"/>
        <rFont val="Aptos Narrow"/>
        <family val="2"/>
        <scheme val="minor"/>
      </rPr>
      <t>Activity</t>
    </r>
    <r>
      <rPr>
        <sz val="12"/>
        <rFont val="Aptos Narrow"/>
        <family val="2"/>
        <scheme val="minor"/>
      </rPr>
      <t xml:space="preserve">:  WFSCA will offer inclusion materials for children in programs who have requested a consultation or training from the WFSCA Inclusion Specialist. These resources will be selected with assistance from the Family Services team specifically for the program based on conversations and observations conducted. Survey data showed that 54% of early learning program staff identified  assistance for children with special needs is needed in their classroom. This was the highest percentage of need of all quality activities included in the survey. This activity will use funding from both CQF and Other. 
</t>
    </r>
    <r>
      <rPr>
        <b/>
        <sz val="12"/>
        <rFont val="Aptos Narrow"/>
        <family val="2"/>
        <scheme val="minor"/>
      </rPr>
      <t>Alignment</t>
    </r>
    <r>
      <rPr>
        <sz val="12"/>
        <rFont val="Aptos Narrow"/>
        <family val="2"/>
        <scheme val="minor"/>
      </rPr>
      <t xml:space="preserve">: The project aligns with the Board strategies of investing in the early educator workforce and building community partnerships. 
</t>
    </r>
    <r>
      <rPr>
        <b/>
        <sz val="12"/>
        <rFont val="Aptos Narrow"/>
        <family val="2"/>
        <scheme val="minor"/>
      </rPr>
      <t>Target Outreach</t>
    </r>
    <r>
      <rPr>
        <sz val="12"/>
        <rFont val="Aptos Narrow"/>
        <family val="2"/>
        <scheme val="minor"/>
      </rPr>
      <t>: 7 early learning programs</t>
    </r>
  </si>
  <si>
    <r>
      <rPr>
        <b/>
        <sz val="12"/>
        <rFont val="Aptos Narrow"/>
        <family val="2"/>
        <scheme val="minor"/>
      </rPr>
      <t>Activity</t>
    </r>
    <r>
      <rPr>
        <sz val="12"/>
        <rFont val="Aptos Narrow"/>
        <family val="2"/>
        <scheme val="minor"/>
      </rPr>
      <t xml:space="preserve">: WFSCA will provide a series of trainings for CCS parents. The topics will be determined with input from parents based on the previous year's survey. The format of these trainings will be virtual to best meet the needs of parents. Cost will include gift cards and/or resources for parents who participate in the trainings. Parent trainings allow WFSCA to provide relevant child development trainings for parents, engage them in conversations, and solicit feedback on how the Board can continue to improve services.
</t>
    </r>
    <r>
      <rPr>
        <b/>
        <sz val="12"/>
        <rFont val="Aptos Narrow"/>
        <family val="2"/>
        <scheme val="minor"/>
      </rPr>
      <t>Alignment</t>
    </r>
    <r>
      <rPr>
        <sz val="12"/>
        <rFont val="Aptos Narrow"/>
        <family val="2"/>
        <scheme val="minor"/>
      </rPr>
      <t xml:space="preserve">: The project aligns with the Board strategy of building community partnerships.
</t>
    </r>
    <r>
      <rPr>
        <b/>
        <sz val="12"/>
        <rFont val="Aptos Narrow"/>
        <family val="2"/>
        <scheme val="minor"/>
      </rPr>
      <t>Target Outreach</t>
    </r>
    <r>
      <rPr>
        <sz val="12"/>
        <rFont val="Aptos Narrow"/>
        <family val="2"/>
        <scheme val="minor"/>
      </rPr>
      <t xml:space="preserve">: 200 parents </t>
    </r>
  </si>
  <si>
    <t xml:space="preserve">At least 85% of parents will report within the post-training survey they learned new and useful information during the training. </t>
  </si>
  <si>
    <r>
      <rPr>
        <b/>
        <sz val="12"/>
        <rFont val="Aptos Narrow"/>
        <family val="2"/>
        <scheme val="minor"/>
      </rPr>
      <t>Activity</t>
    </r>
    <r>
      <rPr>
        <sz val="12"/>
        <rFont val="Aptos Narrow"/>
        <family val="2"/>
        <scheme val="minor"/>
      </rPr>
      <t xml:space="preserve">: WFSCA will purchase materials and equipment for Entry Level-designated and Texas Rising Star-certified programs. Programs often lack sufficient materials and equipment essential to a high-quality early learning environment. This project will award classroom materials, furniture and other developmental resources required for achieving or maintaining certification. Resources for materials and equipment was a top three resource identified by early childhood teachers on what supports they need to enhance their classroom environment and contribute to their success as an educator. Programs must be actively working with a Texas Rising Star mentor to maintain or achieve certification in order to qualify. Amount awarded will vary based on number of children enrolled at the program and percentage of CCS children enrolled.
</t>
    </r>
    <r>
      <rPr>
        <b/>
        <sz val="12"/>
        <rFont val="Aptos Narrow"/>
        <family val="2"/>
        <scheme val="minor"/>
      </rPr>
      <t>Alignment</t>
    </r>
    <r>
      <rPr>
        <sz val="12"/>
        <rFont val="Aptos Narrow"/>
        <family val="2"/>
        <scheme val="minor"/>
      </rPr>
      <t xml:space="preserve">: The project aligns with the Board strategies of investing in the early educator workforce and increasing quality through Texas Rising Star expansion.
</t>
    </r>
    <r>
      <rPr>
        <b/>
        <sz val="12"/>
        <rFont val="Aptos Narrow"/>
        <family val="2"/>
        <scheme val="minor"/>
      </rPr>
      <t>Target Outreach</t>
    </r>
    <r>
      <rPr>
        <sz val="12"/>
        <rFont val="Aptos Narrow"/>
        <family val="2"/>
        <scheme val="minor"/>
      </rPr>
      <t>: 200 early learning programs</t>
    </r>
  </si>
  <si>
    <r>
      <rPr>
        <b/>
        <sz val="12"/>
        <rFont val="Aptos Narrow"/>
        <family val="2"/>
        <scheme val="minor"/>
      </rPr>
      <t>Activity</t>
    </r>
    <r>
      <rPr>
        <sz val="12"/>
        <rFont val="Aptos Narrow"/>
        <family val="2"/>
        <scheme val="minor"/>
      </rPr>
      <t xml:space="preserve">: WFSCA will purchase Texas Rising Star approved early learning curriculum for early learning programs who have achieved Texas Rising Star certification or are working toward certification. In WFSCA Advisory Committee engagement opportunities, research-based curriculum was an expressed need, particularly for home-based programs who often serve mixed age groups. Professional Development for the curriculum will be provided based on the curriculum selected. This will ensure early learning programs can implement the curriculum to fidelity. Professional Development for curriculum is noted through two other quality planning activities.  This project will be split between both CCQ and CQF funding.
</t>
    </r>
    <r>
      <rPr>
        <b/>
        <sz val="12"/>
        <rFont val="Aptos Narrow"/>
        <family val="2"/>
        <scheme val="minor"/>
      </rPr>
      <t>Alignment</t>
    </r>
    <r>
      <rPr>
        <sz val="12"/>
        <rFont val="Aptos Narrow"/>
        <family val="2"/>
        <scheme val="minor"/>
      </rPr>
      <t xml:space="preserve">: The project aligns with the Board strategies of investing in the early educator workforce and increasing quality through Texas Rising Star expansion.
</t>
    </r>
    <r>
      <rPr>
        <b/>
        <sz val="12"/>
        <rFont val="Aptos Narrow"/>
        <family val="2"/>
        <scheme val="minor"/>
      </rPr>
      <t>Target Outreach</t>
    </r>
    <r>
      <rPr>
        <sz val="12"/>
        <rFont val="Aptos Narrow"/>
        <family val="2"/>
        <scheme val="minor"/>
      </rPr>
      <t>: 10 early learning programs</t>
    </r>
  </si>
  <si>
    <r>
      <rPr>
        <b/>
        <sz val="12"/>
        <rFont val="Aptos Narrow"/>
        <family val="2"/>
        <scheme val="minor"/>
      </rPr>
      <t>Activity</t>
    </r>
    <r>
      <rPr>
        <sz val="12"/>
        <rFont val="Aptos Narrow"/>
        <family val="2"/>
        <scheme val="minor"/>
      </rPr>
      <t xml:space="preserve">: WFSCA will purchase Texas Rising Star approved early learning curriculum for early learning programs who have achieved Texas Rising Star certification or are working toward certification. In WFSCA Advisory Committee engagement opportunities, research-based curriculum was an expressed need, particularly for home-based programs who often serve mixed age groups. This project will be split between both CCQ and CQF funding. Professional Development for the curriculum will be provided based on the curriculum selected. This will ensure early learning programs can implement the curriculum to fidelity. Professional Development for curriculum is noted through two other quality planning activities. 
</t>
    </r>
    <r>
      <rPr>
        <b/>
        <sz val="12"/>
        <rFont val="Aptos Narrow"/>
        <family val="2"/>
        <scheme val="minor"/>
      </rPr>
      <t>Alignment</t>
    </r>
    <r>
      <rPr>
        <sz val="12"/>
        <rFont val="Aptos Narrow"/>
        <family val="2"/>
        <scheme val="minor"/>
      </rPr>
      <t xml:space="preserve">: The project aligns with the Board strategies of investing in the early educator workforce and increasing quality through Texas Rising Star expansion.
</t>
    </r>
    <r>
      <rPr>
        <b/>
        <sz val="12"/>
        <rFont val="Aptos Narrow"/>
        <family val="2"/>
        <scheme val="minor"/>
      </rPr>
      <t>Target Outreach</t>
    </r>
    <r>
      <rPr>
        <sz val="12"/>
        <rFont val="Aptos Narrow"/>
        <family val="2"/>
        <scheme val="minor"/>
      </rPr>
      <t xml:space="preserve">: 15 early learning programs </t>
    </r>
  </si>
  <si>
    <r>
      <rPr>
        <b/>
        <sz val="12"/>
        <rFont val="Aptos Narrow"/>
        <family val="2"/>
        <scheme val="minor"/>
      </rPr>
      <t>Activity</t>
    </r>
    <r>
      <rPr>
        <sz val="12"/>
        <rFont val="Aptos Narrow"/>
        <family val="2"/>
        <scheme val="minor"/>
      </rPr>
      <t xml:space="preserve">: Texas Rising Star banners will be purchased for programs achieving certification for the first time. The goal is to help inform parents and community partners about the Texas Rising Star program and to encourage enrollment in quality early learning programs. This activity is aligned with the Board's community partners and the Success by 6 Strategic Plan for Austin/Travis County.
</t>
    </r>
    <r>
      <rPr>
        <b/>
        <sz val="12"/>
        <rFont val="Aptos Narrow"/>
        <family val="2"/>
        <scheme val="minor"/>
      </rPr>
      <t>Alignment</t>
    </r>
    <r>
      <rPr>
        <sz val="12"/>
        <rFont val="Aptos Narrow"/>
        <family val="2"/>
        <scheme val="minor"/>
      </rPr>
      <t xml:space="preserve">:  The project aligns with the Board strategy of increasing quality through Texas Rising Star expansion.
</t>
    </r>
    <r>
      <rPr>
        <b/>
        <sz val="12"/>
        <rFont val="Aptos Narrow"/>
        <family val="2"/>
        <scheme val="minor"/>
      </rPr>
      <t>Target Outreach</t>
    </r>
    <r>
      <rPr>
        <sz val="12"/>
        <rFont val="Aptos Narrow"/>
        <family val="2"/>
        <scheme val="minor"/>
      </rPr>
      <t>: 50 early learning programs</t>
    </r>
  </si>
  <si>
    <t>There will be year over year percentage increase in the number of CCS children attending a Texas Rising Star-certified program from FY25 to FY26.</t>
  </si>
  <si>
    <r>
      <rPr>
        <b/>
        <sz val="12"/>
        <rFont val="Aptos Narrow"/>
        <family val="2"/>
        <scheme val="minor"/>
      </rPr>
      <t>Activity</t>
    </r>
    <r>
      <rPr>
        <sz val="12"/>
        <rFont val="Aptos Narrow"/>
        <family val="2"/>
        <scheme val="minor"/>
      </rPr>
      <t xml:space="preserve">: WFSCA will provide in-house training for early learning programs and their staff. Topics will include Infant and Toddler development from our Infant Toddler Specialist Network approved staff, as well as various Texas Rising Star topics including Texas Rising Star Orientation, and Teacher/Child Interactions. 
</t>
    </r>
    <r>
      <rPr>
        <b/>
        <sz val="12"/>
        <rFont val="Aptos Narrow"/>
        <family val="2"/>
        <scheme val="minor"/>
      </rPr>
      <t>Alignment</t>
    </r>
    <r>
      <rPr>
        <sz val="12"/>
        <rFont val="Aptos Narrow"/>
        <family val="2"/>
        <scheme val="minor"/>
      </rPr>
      <t xml:space="preserve">: The project aligns with the Board strategies of increasing quality through Texas Rising Star expansion and investing in workforce quality.
</t>
    </r>
    <r>
      <rPr>
        <b/>
        <sz val="12"/>
        <rFont val="Aptos Narrow"/>
        <family val="2"/>
        <scheme val="minor"/>
      </rPr>
      <t>Target Outreach</t>
    </r>
    <r>
      <rPr>
        <sz val="12"/>
        <rFont val="Aptos Narrow"/>
        <family val="2"/>
        <scheme val="minor"/>
      </rPr>
      <t>: 500 unduplicated early learning staff</t>
    </r>
  </si>
  <si>
    <r>
      <rPr>
        <b/>
        <sz val="12"/>
        <rFont val="Aptos Narrow"/>
        <family val="2"/>
        <scheme val="minor"/>
      </rPr>
      <t>Activity</t>
    </r>
    <r>
      <rPr>
        <sz val="12"/>
        <rFont val="Aptos Narrow"/>
        <family val="2"/>
        <scheme val="minor"/>
      </rPr>
      <t xml:space="preserve">: WFSCA will increase current Texas Rising Star mentor staff by adding an additional mentor in order to continue working with both certified and Entry Level-designated programs. The Board will also look to retain the Industry Support Specialist who serves as both the Board's designated Texas Early Childhood Professional Development System (TECPDS) Specialist and Infant/Toddler Specialist while assisting early learning programs with TECPDS implementation. This aligns with WFSCA and community partner's strategic plan of ensuring children and families in Travis County are able to access high-quality early learning programs. 
</t>
    </r>
    <r>
      <rPr>
        <b/>
        <sz val="12"/>
        <rFont val="Aptos Narrow"/>
        <family val="2"/>
        <scheme val="minor"/>
      </rPr>
      <t>Alignment</t>
    </r>
    <r>
      <rPr>
        <sz val="12"/>
        <rFont val="Aptos Narrow"/>
        <family val="2"/>
        <scheme val="minor"/>
      </rPr>
      <t xml:space="preserve">: The project aligns with the Board strategy of increasing quality through Texas Rising Star expansion.
</t>
    </r>
    <r>
      <rPr>
        <b/>
        <sz val="12"/>
        <rFont val="Aptos Narrow"/>
        <family val="2"/>
        <scheme val="minor"/>
      </rPr>
      <t>Target Outreach</t>
    </r>
    <r>
      <rPr>
        <sz val="12"/>
        <rFont val="Aptos Narrow"/>
        <family val="2"/>
        <scheme val="minor"/>
      </rPr>
      <t>:  336 CCS early learning programs</t>
    </r>
  </si>
  <si>
    <r>
      <rPr>
        <b/>
        <sz val="12"/>
        <rFont val="Aptos Narrow"/>
        <family val="2"/>
        <scheme val="minor"/>
      </rPr>
      <t>Activity</t>
    </r>
    <r>
      <rPr>
        <sz val="12"/>
        <rFont val="Aptos Narrow"/>
        <family val="2"/>
        <scheme val="minor"/>
      </rPr>
      <t xml:space="preserve">: WFSCA will maintain current Texas Rising Star mentor staff (12.5 FTEs) in order to continue working with both certified and Entry Level-designated programs. This aligns with WFSCA and community partner's strategic plan of ensuring children and families in Travis County are able to access high-quality early learning programs. By expanding the number of Texas Rising Star-certified early learning programs, the Board will assist with meeting this need. 
</t>
    </r>
    <r>
      <rPr>
        <b/>
        <sz val="12"/>
        <rFont val="Aptos Narrow"/>
        <family val="2"/>
        <scheme val="minor"/>
      </rPr>
      <t>Alignment</t>
    </r>
    <r>
      <rPr>
        <sz val="12"/>
        <rFont val="Aptos Narrow"/>
        <family val="2"/>
        <scheme val="minor"/>
      </rPr>
      <t xml:space="preserve">: The project aligns with the Board strategy of increasing quality through Texas Rising Star expansion.
</t>
    </r>
    <r>
      <rPr>
        <b/>
        <sz val="12"/>
        <rFont val="Aptos Narrow"/>
        <family val="2"/>
        <scheme val="minor"/>
      </rPr>
      <t>Target Outreach</t>
    </r>
    <r>
      <rPr>
        <sz val="12"/>
        <rFont val="Aptos Narrow"/>
        <family val="2"/>
        <scheme val="minor"/>
      </rPr>
      <t>: 336 CCS early learning programs</t>
    </r>
  </si>
  <si>
    <t>334</t>
  </si>
  <si>
    <t xml:space="preserve">Rural Capital Board Child Care Industry Specialist and Contract Manager meet monthly with Contractor staff to discuss the launch and progress of each initiative. The initial meeting will be focused on defining responsibility, timeframes, support needed, reporting mechanism for each initiative and thereafter will be reviewed for progress. The Board staff will present quarterly updates to the Rural Capital Child Care Committee and regularly to the Rural Capital Board of Directors. </t>
  </si>
  <si>
    <t>Workforce Solutions Rural Capital Area (WSRCA) is committed to the early education industry and strives to increase support and stability of early learning programs, promote early care and education teacher professional development, increase capacity and increase family engagement. Through ongoing conversations with early learning programs during monthly meetings, review of Continuous Quality Improvements Plans (CQIP), responses from a large survey conducted in August 2024 of directors and teachers in early education schools and the guidance of the WSRCA Child Care Committee, needs were identified that became the basis of the planned FY2025 Quality Initiatives. 
The identified needs include, but are not limited to:
   1. Provide tools to support and stabilize early education schools.
   2. Increase capacity in underserved areas: infants and toddlers.
   3. Promote professional development.
   4. Boost Parent engagement. Enhance family engagement. 
   5. Improve health and safety standards
The following quality initiatives collectively address these needs and align with WSRCA’s goals of stabilizing the child care industry, retaining and developing the workforce, expanding capacity, and engaging families and communities. Each initiative is detailed below, along with its measurable outcomes and alignment to the identified priorities.</t>
  </si>
  <si>
    <t xml:space="preserve">Needs were determined through ongoing conversations with early learning programs during monthly meetings, review of Continuous Quality Improvements Plans (CQIP), responses from a large survey conducted in August 2024 of directors and teachers in early learning programs and the guidance of the WSRCA Child Care Committee, needs were identified that became the basis of the planned FY25 Quality Initiatives. </t>
  </si>
  <si>
    <r>
      <rPr>
        <b/>
        <sz val="12"/>
        <rFont val="Aptos Narrow"/>
        <family val="2"/>
        <scheme val="minor"/>
      </rPr>
      <t xml:space="preserve">Activity: </t>
    </r>
    <r>
      <rPr>
        <sz val="12"/>
        <rFont val="Aptos Narrow"/>
        <family val="2"/>
        <scheme val="minor"/>
      </rPr>
      <t>Ages &amp; Stages Questionnaire</t>
    </r>
    <r>
      <rPr>
        <b/>
        <sz val="12"/>
        <rFont val="Aptos Narrow"/>
        <family val="2"/>
        <scheme val="minor"/>
      </rPr>
      <t xml:space="preserve"> (</t>
    </r>
    <r>
      <rPr>
        <sz val="12"/>
        <rFont val="Aptos Narrow"/>
        <family val="2"/>
        <scheme val="minor"/>
      </rPr>
      <t xml:space="preserve">ASQ) Kits &amp; Online Subscriptions
WSRCA will provide ASQ kits and online subscriptions to early learning programs who serve infants through preschool children. The ASQ is an evidence-based developmental and social-emotional screening for children from one month to 5 1/2 years of age. This tool will help open communication between teachers and parents. It will also help early learning programs identify children who need early intervention services and assist those programs to better meet children’s developmental needs, reducing classroom disruptions and expulsions. This initiative will be guided by WSRCA's contractor, ensuring industry expertise and practical insights. Contractor staff with “train-the-trainer” certification will provide required virtual and in-person training to participating programs to ensure proper administration, scoring, and use of ASQ screening results.
</t>
    </r>
    <r>
      <rPr>
        <b/>
        <sz val="12"/>
        <rFont val="Aptos Narrow"/>
        <family val="2"/>
        <scheme val="minor"/>
      </rPr>
      <t xml:space="preserve">Alignment: </t>
    </r>
    <r>
      <rPr>
        <sz val="12"/>
        <rFont val="Aptos Narrow"/>
        <family val="2"/>
        <scheme val="minor"/>
      </rPr>
      <t xml:space="preserve">The need for this activity was identified through Texas Rising Star assessment results, monitoring activities, and technical assistance provided to early learning programs participating in the Child Care Services (CCS) program. Texas Rising Star assessment data indicated that some early learning programs experience challenges related to systematic child observation, documentation of developmental progress, and meaningful family engagement. Providing ASQ tools with aligned professional development addresses these gaps by ensuring programs not only have access to evidence-based screening instruments, but also the knowledge and skills necessary to implement them.
</t>
    </r>
    <r>
      <rPr>
        <b/>
        <sz val="12"/>
        <rFont val="Aptos Narrow"/>
        <family val="2"/>
        <scheme val="minor"/>
      </rPr>
      <t xml:space="preserve">Target Outreach: </t>
    </r>
    <r>
      <rPr>
        <sz val="12"/>
        <rFont val="Aptos Narrow"/>
        <family val="2"/>
        <scheme val="minor"/>
      </rPr>
      <t>20 early learning programs</t>
    </r>
  </si>
  <si>
    <t xml:space="preserve">20 programs will add ASQ screeners to their classrooms. This will be measured by training attendance records and ASQ distribution numbers. 
At least 90% of participating programs will complete ASQ screenings for enrolled children at recommended intervals as measured through ASQ completion reports. 
</t>
  </si>
  <si>
    <r>
      <rPr>
        <b/>
        <sz val="12"/>
        <color rgb="FF000000"/>
        <rFont val="Aptos Narrow"/>
        <family val="2"/>
        <scheme val="minor"/>
      </rPr>
      <t>Activity:</t>
    </r>
    <r>
      <rPr>
        <sz val="12"/>
        <color rgb="FF000000"/>
        <rFont val="Aptos Narrow"/>
        <family val="2"/>
        <scheme val="minor"/>
      </rPr>
      <t xml:space="preserve"> Defibrillators Program
WSRCA will provide AED units alongside verification of staff to support health and safety in early learning programs by ensuring these programs have lifesaving equipment and the required skills to respond effectively in emergencies — including compliance with CPR/First Aid certification and training specific to the proper use of defibrillators. Units will be distributed to centers on a first-come, first-served basis until all allocated funds are exhausted. Participation is contingent upon verification that all staff meet CPR and First Aid certification requirements.
</t>
    </r>
    <r>
      <rPr>
        <b/>
        <sz val="12"/>
        <color rgb="FF000000"/>
        <rFont val="Aptos Narrow"/>
        <family val="2"/>
        <scheme val="minor"/>
      </rPr>
      <t>Alignment:</t>
    </r>
    <r>
      <rPr>
        <sz val="12"/>
        <color rgb="FF000000"/>
        <rFont val="Aptos Narrow"/>
        <family val="2"/>
        <scheme val="minor"/>
      </rPr>
      <t xml:space="preserve"> The need for this activity was identified through monitoring observations, licensing requirements, and technical assistance interactions with early learning programs. While CPR and First Aid certification is required for staff, compliance gaps persist due to turnover, training costs, and limited access to safety resources. Programs that struggle to maintain certification compliance are at increased risk of licensing deficiencies and barriers to Texas Rising Star participation.
</t>
    </r>
    <r>
      <rPr>
        <b/>
        <sz val="12"/>
        <color rgb="FF000000"/>
        <rFont val="Aptos Narrow"/>
        <family val="2"/>
        <scheme val="minor"/>
      </rPr>
      <t xml:space="preserve">Target Outreach: </t>
    </r>
    <r>
      <rPr>
        <sz val="12"/>
        <color rgb="FF000000"/>
        <rFont val="Aptos Narrow"/>
        <family val="2"/>
        <scheme val="minor"/>
      </rPr>
      <t>100 early learning programs</t>
    </r>
  </si>
  <si>
    <t xml:space="preserve">To create a baseline, data in FY26 will be collected regarding number of early learning programs with access to AEDs. In FY27 WSRCA hopes to see an increase in the number of early learning programs who have this equipment.
</t>
  </si>
  <si>
    <r>
      <rPr>
        <b/>
        <sz val="12"/>
        <rFont val="Aptos Narrow"/>
        <family val="2"/>
        <scheme val="minor"/>
      </rPr>
      <t xml:space="preserve">Activity: </t>
    </r>
    <r>
      <rPr>
        <sz val="12"/>
        <rFont val="Aptos Narrow"/>
        <family val="2"/>
        <scheme val="minor"/>
      </rPr>
      <t xml:space="preserve">First Aid &amp; CPR Certification Courses
WSRCA will provide CPR and First Aid training to early learning program staff. This training will fulfill state and licensing requirements that comply with Texas Rising Star standards. 
</t>
    </r>
    <r>
      <rPr>
        <b/>
        <sz val="12"/>
        <rFont val="Aptos Narrow"/>
        <family val="2"/>
        <scheme val="minor"/>
      </rPr>
      <t>Alignment:</t>
    </r>
    <r>
      <rPr>
        <sz val="12"/>
        <rFont val="Aptos Narrow"/>
        <family val="2"/>
        <scheme val="minor"/>
      </rPr>
      <t xml:space="preserve"> This activity aligns with WSRCA's goal to provide tools to support and stabilize early learning programs and promotes professional development. 
</t>
    </r>
    <r>
      <rPr>
        <b/>
        <sz val="12"/>
        <rFont val="Aptos Narrow"/>
        <family val="2"/>
        <scheme val="minor"/>
      </rPr>
      <t>Target Outreach:</t>
    </r>
    <r>
      <rPr>
        <sz val="12"/>
        <rFont val="Aptos Narrow"/>
        <family val="2"/>
        <scheme val="minor"/>
      </rPr>
      <t xml:space="preserve"> 120 early learning program staff</t>
    </r>
  </si>
  <si>
    <t xml:space="preserve">100% of the participants will obtain their CPR certification and meet the CCR requirements, thus not receiving a deficiency from Child Care Regulation.
</t>
  </si>
  <si>
    <r>
      <rPr>
        <b/>
        <sz val="12"/>
        <rFont val="Aptos Narrow"/>
        <family val="2"/>
        <scheme val="minor"/>
      </rPr>
      <t>Activity:</t>
    </r>
    <r>
      <rPr>
        <sz val="12"/>
        <rFont val="Aptos Narrow"/>
        <family val="2"/>
        <scheme val="minor"/>
      </rPr>
      <t xml:space="preserve"> Resources &amp; Materials 
WSRCA will offer opportunities for Entry Level-designated programs to acquire infant and toddler classroom materials and equipment (resources) based on the program's assessment needs. This activity addresses quality enrichment needs and provides developmentally appropriate resources to enhance early learning environments to increase selected programs' Texas Rising Star readiness. This initiative will be guided by WSRCA's contractor, ensuring industry expertise and practical insights.
</t>
    </r>
    <r>
      <rPr>
        <b/>
        <sz val="12"/>
        <rFont val="Aptos Narrow"/>
        <family val="2"/>
        <scheme val="minor"/>
      </rPr>
      <t xml:space="preserve">Alignment: </t>
    </r>
    <r>
      <rPr>
        <sz val="12"/>
        <rFont val="Aptos Narrow"/>
        <family val="2"/>
        <scheme val="minor"/>
      </rPr>
      <t xml:space="preserve">This activity aligns with needs in WSRCA by providing tools to support and stabilize early learning programs, and increasing capacity in underserved areas (infants and toddlers). This activity is in response to 70% of Texas Rising Star programs expressing a moderate to critical need for resources and materials. 
</t>
    </r>
    <r>
      <rPr>
        <b/>
        <sz val="12"/>
        <rFont val="Aptos Narrow"/>
        <family val="2"/>
        <scheme val="minor"/>
      </rPr>
      <t>Target Outreach:</t>
    </r>
    <r>
      <rPr>
        <sz val="12"/>
        <rFont val="Aptos Narrow"/>
        <family val="2"/>
        <scheme val="minor"/>
      </rPr>
      <t xml:space="preserve">  100 early learning programs</t>
    </r>
  </si>
  <si>
    <t>75% of participating programs will become Texas Rising Star certified by the end of FY26.</t>
  </si>
  <si>
    <r>
      <rPr>
        <b/>
        <sz val="12"/>
        <rFont val="Aptos Narrow"/>
        <family val="2"/>
        <scheme val="minor"/>
      </rPr>
      <t>Activity:</t>
    </r>
    <r>
      <rPr>
        <sz val="12"/>
        <rFont val="Aptos Narrow"/>
        <family val="2"/>
        <scheme val="minor"/>
      </rPr>
      <t xml:space="preserve"> Infant &amp; Toddler Expansion Grants 
WSRCA will provide grants to support infant and toddler expansion, which focuses on enhancing early childhood development by expanding access to high-quality care and education for children from birth to age three. Approximate grant per classroom is $21,000. The goal is to increase the availability of affordable care and ensure that developmental milestones are supported through a nurturing and stimulating environment. This initiative will be guided by WSRCA's contractor, ensuring industry expertise and practical insights. 
</t>
    </r>
    <r>
      <rPr>
        <b/>
        <sz val="12"/>
        <rFont val="Aptos Narrow"/>
        <family val="2"/>
        <scheme val="minor"/>
      </rPr>
      <t xml:space="preserve">Alignment: </t>
    </r>
    <r>
      <rPr>
        <sz val="12"/>
        <rFont val="Aptos Narrow"/>
        <family val="2"/>
        <scheme val="minor"/>
      </rPr>
      <t xml:space="preserve"> The need for this activity was determined through a needs survey in which 73% of those surveyed expressed a moderate to critical need for infant and toddler care, suggesting a significant demand for this initiative. This activity aligns with WSRCA's strategy by increasing capacity in underserved areas. 
</t>
    </r>
    <r>
      <rPr>
        <b/>
        <sz val="12"/>
        <rFont val="Aptos Narrow"/>
        <family val="2"/>
        <scheme val="minor"/>
      </rPr>
      <t xml:space="preserve">Target Outreach: </t>
    </r>
    <r>
      <rPr>
        <sz val="12"/>
        <rFont val="Aptos Narrow"/>
        <family val="2"/>
        <scheme val="minor"/>
      </rPr>
      <t xml:space="preserve"> 10 early learning programs (resulting in 40 additional slots)</t>
    </r>
  </si>
  <si>
    <r>
      <t xml:space="preserve">
</t>
    </r>
    <r>
      <rPr>
        <sz val="12"/>
        <rFont val="Aptos Narrow"/>
        <family val="2"/>
        <scheme val="minor"/>
      </rPr>
      <t xml:space="preserve">At least </t>
    </r>
    <r>
      <rPr>
        <sz val="12"/>
        <color theme="1"/>
        <rFont val="Aptos Narrow"/>
        <family val="2"/>
        <scheme val="minor"/>
      </rPr>
      <t xml:space="preserve">40 new infant and/or toddler slots will be created within WSRCA for children in need of </t>
    </r>
    <r>
      <rPr>
        <sz val="12"/>
        <rFont val="Aptos Narrow"/>
        <family val="2"/>
        <scheme val="minor"/>
      </rPr>
      <t xml:space="preserve">an early learning program. </t>
    </r>
  </si>
  <si>
    <r>
      <rPr>
        <b/>
        <sz val="12"/>
        <rFont val="Aptos Narrow"/>
        <family val="2"/>
        <scheme val="minor"/>
      </rPr>
      <t>Activity</t>
    </r>
    <r>
      <rPr>
        <sz val="12"/>
        <rFont val="Aptos Narrow"/>
        <family val="2"/>
        <scheme val="minor"/>
      </rPr>
      <t xml:space="preserve">: Shared Services Alliances with Emergent Ed &amp; United Way 
WSRCA will continue contracting with Emergent ED and United Way of Greater Austin to provide shared service memberships that enhance business efficiency, compliance, and financial stability. Participating early learning programs will receive training and support in business management, budgeting, and compliance practices to improve sustainability. United Way of Greater Austin will service Williamson County and Emergent ED Child Care Consulting will serve Hays, Fayette and Bastrop Counties.
</t>
    </r>
    <r>
      <rPr>
        <b/>
        <sz val="12"/>
        <rFont val="Aptos Narrow"/>
        <family val="2"/>
        <scheme val="minor"/>
      </rPr>
      <t>Alignment</t>
    </r>
    <r>
      <rPr>
        <sz val="12"/>
        <rFont val="Aptos Narrow"/>
        <family val="2"/>
        <scheme val="minor"/>
      </rPr>
      <t xml:space="preserve">: This activity aligns with WSRCA's goals to provide tools to support and stabilize early learning programs and to promote professional development. 
</t>
    </r>
    <r>
      <rPr>
        <b/>
        <sz val="12"/>
        <rFont val="Aptos Narrow"/>
        <family val="2"/>
        <scheme val="minor"/>
      </rPr>
      <t>Target Outreach</t>
    </r>
    <r>
      <rPr>
        <sz val="12"/>
        <rFont val="Aptos Narrow"/>
        <family val="2"/>
        <scheme val="minor"/>
      </rPr>
      <t>: 20 early learning programs</t>
    </r>
  </si>
  <si>
    <t>80% of participating early learning programs will demonstrate operational cost savings and programs will report improved understanding and implementation of business best practices through a post-activity survey.</t>
  </si>
  <si>
    <r>
      <rPr>
        <b/>
        <sz val="12"/>
        <rFont val="Aptos Narrow"/>
        <family val="2"/>
        <scheme val="minor"/>
      </rPr>
      <t xml:space="preserve">Activity: </t>
    </r>
    <r>
      <rPr>
        <sz val="12"/>
        <rFont val="Aptos Narrow"/>
        <family val="2"/>
        <scheme val="minor"/>
      </rPr>
      <t xml:space="preserve">Wage Supplements 
WSRCA will provide wage supplements to early learning program staff who have maintained employment with the same early learning program for at least one year and who have completed early childhood credentials/education. Amount awarded to teacher incentives is determined by length of service and education and ranges from $2,850-$4,975 per staff. 
</t>
    </r>
    <r>
      <rPr>
        <b/>
        <sz val="12"/>
        <rFont val="Aptos Narrow"/>
        <family val="2"/>
        <scheme val="minor"/>
      </rPr>
      <t xml:space="preserve">Alignment: </t>
    </r>
    <r>
      <rPr>
        <sz val="12"/>
        <rFont val="Aptos Narrow"/>
        <family val="2"/>
        <scheme val="minor"/>
      </rPr>
      <t xml:space="preserve">The need for this activity was identified through workforce surveys and early learning program feedback within WSRCA. Survey results indicate that 86% of respondents expressed a moderate to critical need for support related to child care workforce compensation and wage supplements. Early learning programs consistently report that low wages and limited financial incentives contribute to high staff turnover, which disrupts program continuity and negatively impacts quality of care.
</t>
    </r>
    <r>
      <rPr>
        <b/>
        <sz val="12"/>
        <rFont val="Aptos Narrow"/>
        <family val="2"/>
        <scheme val="minor"/>
      </rPr>
      <t>Target Outreach:</t>
    </r>
    <r>
      <rPr>
        <sz val="12"/>
        <rFont val="Aptos Narrow"/>
        <family val="2"/>
        <scheme val="minor"/>
      </rPr>
      <t xml:space="preserve">  60 early learning program staff</t>
    </r>
  </si>
  <si>
    <t>20% increase in staff retention among wage supplement recipients when compared to the previous six-month baseline period. Retention will be tracked using employment records.</t>
  </si>
  <si>
    <r>
      <rPr>
        <b/>
        <sz val="12"/>
        <rFont val="Aptos Narrow"/>
        <family val="2"/>
        <scheme val="minor"/>
      </rPr>
      <t>Activity</t>
    </r>
    <r>
      <rPr>
        <sz val="12"/>
        <rFont val="Aptos Narrow"/>
        <family val="2"/>
        <scheme val="minor"/>
      </rPr>
      <t xml:space="preserve">: Director &amp; Teacher Symposium
WSRCA, in  collaboration with Workforce Solutions Capital Area, will provide a multiple day, in-person Director and Teacher Symposium planned for summer 2026. This will include multiple training sessions and speakers promoting best practices for child care center directors, operators, and teachers.
</t>
    </r>
    <r>
      <rPr>
        <b/>
        <sz val="12"/>
        <rFont val="Aptos Narrow"/>
        <family val="2"/>
        <scheme val="minor"/>
      </rPr>
      <t>Alignment</t>
    </r>
    <r>
      <rPr>
        <sz val="12"/>
        <rFont val="Aptos Narrow"/>
        <family val="2"/>
        <scheme val="minor"/>
      </rPr>
      <t xml:space="preserve">: This activity was developed in response to 82% of those who were surveyed expressing a moderate to critical need for professional development, and aligns with WSRCA's strategy to promote early care, education, professional development and engagement. 
</t>
    </r>
    <r>
      <rPr>
        <b/>
        <sz val="12"/>
        <rFont val="Aptos Narrow"/>
        <family val="2"/>
        <scheme val="minor"/>
      </rPr>
      <t>Target Outreach</t>
    </r>
    <r>
      <rPr>
        <sz val="12"/>
        <rFont val="Aptos Narrow"/>
        <family val="2"/>
        <scheme val="minor"/>
      </rPr>
      <t xml:space="preserve">: 600 early learning program staff </t>
    </r>
  </si>
  <si>
    <t>80% of the participants will indicate they have increased knowledge as noted in a post-training survey.</t>
  </si>
  <si>
    <r>
      <rPr>
        <b/>
        <sz val="12"/>
        <rFont val="Aptos Narrow"/>
        <family val="2"/>
        <scheme val="minor"/>
      </rPr>
      <t>Activity</t>
    </r>
    <r>
      <rPr>
        <sz val="12"/>
        <rFont val="Aptos Narrow"/>
        <family val="2"/>
        <scheme val="minor"/>
      </rPr>
      <t xml:space="preserve">: Professional Development Trainings for Directors and Teachers, Conscious Discipline and Curriculum (Frogstreet) Training
WSRCA will provide multiple professional development trainings on current topics relavent to early educators and directors to include business and classroom management, inclusion, outdoor classrooms, and behavior.  Conscious Discipline and Curriculum (Frogstreet) training to early learning program staff who received Board-purchased curriculum. Participants will gain skills to promote emotional intelligence, self-regulation, and positive classroom behavior. This activity addresses the need for professional development in social-emotional learning by equipping teachers with Conscious Discipline tools and strategies. The initiative's goal is to create emotional safe learning environments that support both child development and adult well-being. This initiative will be guided by WSRCA"s contractor, ensuring industry expertise and practical insights. 
</t>
    </r>
    <r>
      <rPr>
        <b/>
        <sz val="12"/>
        <rFont val="Aptos Narrow"/>
        <family val="2"/>
        <scheme val="minor"/>
      </rPr>
      <t>Alignment</t>
    </r>
    <r>
      <rPr>
        <sz val="12"/>
        <rFont val="Aptos Narrow"/>
        <family val="2"/>
        <scheme val="minor"/>
      </rPr>
      <t xml:space="preserve">: The need for this activity was identified through workforce survey data, which showed that 87% of respondents expressed a moderate to critical need for Conscious Discipline training. Early learning programs report increasing classroom behavioral challenges, heightened staff stress, and a need for evidence-based social-emotional strategies that support both children and educators.
</t>
    </r>
    <r>
      <rPr>
        <b/>
        <sz val="12"/>
        <rFont val="Aptos Narrow"/>
        <family val="2"/>
        <scheme val="minor"/>
      </rPr>
      <t>Target Outreach</t>
    </r>
    <r>
      <rPr>
        <sz val="12"/>
        <rFont val="Aptos Narrow"/>
        <family val="2"/>
        <scheme val="minor"/>
      </rPr>
      <t>: 50 early learning program staff</t>
    </r>
  </si>
  <si>
    <t xml:space="preserve">80% of the participants will indicate they have increased knowledge as noted in a post-training survey.
</t>
  </si>
  <si>
    <r>
      <rPr>
        <b/>
        <sz val="12"/>
        <rFont val="Aptos Narrow"/>
        <family val="2"/>
        <scheme val="minor"/>
      </rPr>
      <t>Activity:</t>
    </r>
    <r>
      <rPr>
        <sz val="12"/>
        <rFont val="Aptos Narrow"/>
        <family val="2"/>
        <scheme val="minor"/>
      </rPr>
      <t xml:space="preserve"> Child Development Associate (CDA) Credential Courses &amp; Certification
WSRCA is committed to offering CDA courses in both English and Spanish to support a diverse group of early learning program staff in ensuring accessibility and inclusivity for participants in obtaining a CDA credential. The initiative will address the need of retaining early learning staff with knowledge and expertise in providing high quality child care.  Increasing the educational level of early learning program staff will increase the overall quality of child care. There will be priority to bilingual educators seeking CDA in English and/or Spanish. 
</t>
    </r>
    <r>
      <rPr>
        <b/>
        <sz val="12"/>
        <rFont val="Aptos Narrow"/>
        <family val="2"/>
        <scheme val="minor"/>
      </rPr>
      <t>Alignment:</t>
    </r>
    <r>
      <rPr>
        <sz val="12"/>
        <rFont val="Aptos Narrow"/>
        <family val="2"/>
        <scheme val="minor"/>
      </rPr>
      <t xml:space="preserve"> This initiative will be guided by WSRCA's contractor, ensuring industry expertise and practical insights. This activity was initiated in response to 84% of those surveyed expressed a moderate to critical need for support for higher education/CDA supports, suggesting a significant need for the initiative. This activity aligns with WSRCA's strategy to support the need for professional development and workforce stability.
</t>
    </r>
    <r>
      <rPr>
        <b/>
        <sz val="12"/>
        <rFont val="Aptos Narrow"/>
        <family val="2"/>
        <scheme val="minor"/>
      </rPr>
      <t>Target Outreach:</t>
    </r>
    <r>
      <rPr>
        <sz val="12"/>
        <rFont val="Aptos Narrow"/>
        <family val="2"/>
        <scheme val="minor"/>
      </rPr>
      <t xml:space="preserve"> 40 early learning program staff</t>
    </r>
  </si>
  <si>
    <t>At least 80% of participating staff who enrolled in CDA courses with WSRCA help will successfully complete CDA coursework and obtain a CDA credential. This will be measured by course completion documentation and CDA credential verification.
At least 75% of participants will remain employed with their early learning program at the end of the course period showing successful increase in retention. This will be measured by participant self-report or employer verification.</t>
  </si>
  <si>
    <r>
      <t>Activity</t>
    </r>
    <r>
      <rPr>
        <sz val="12"/>
        <rFont val="Aptos Narrow"/>
        <family val="2"/>
        <scheme val="minor"/>
      </rPr>
      <t xml:space="preserve">: Ages &amp; Stages Questionnaire (ASQ) Professional Development Training
Before WSRCA can provide ASQ kits and online subscriptions to early learning programs who serve infants through preschool children, the Board will first provide aligned professional development to ensure programs not only have access to evidence-based screening instruments, but also the knowledge and skills necessary to implement them. 
</t>
    </r>
    <r>
      <rPr>
        <b/>
        <sz val="12"/>
        <rFont val="Aptos Narrow"/>
        <family val="2"/>
        <scheme val="minor"/>
      </rPr>
      <t xml:space="preserve">Alignment: </t>
    </r>
    <r>
      <rPr>
        <sz val="12"/>
        <rFont val="Aptos Narrow"/>
        <family val="2"/>
        <scheme val="minor"/>
      </rPr>
      <t xml:space="preserve">The need for this activity was identified through Texas Rising Star assessment results, monitoring activities, and technical assistance provided to early learning programs participating in the CCS program. Texas Rising Star assessment data indicated that some early learning programs experience challenges related to systematic child observation, documentation of developmental progress, and meaningful family engagement. 
</t>
    </r>
    <r>
      <rPr>
        <b/>
        <sz val="12"/>
        <rFont val="Aptos Narrow"/>
        <family val="2"/>
        <scheme val="minor"/>
      </rPr>
      <t xml:space="preserve">Target Outreach: </t>
    </r>
    <r>
      <rPr>
        <sz val="12"/>
        <rFont val="Aptos Narrow"/>
        <family val="2"/>
        <scheme val="minor"/>
      </rPr>
      <t>20 early learning program staff</t>
    </r>
  </si>
  <si>
    <t>At least 75% of participating programs will begin using/ implement ASQ screening tools within 60 days of completing the training. This will be measured by self-report, follow-up check-ins, or documentation of ASQ use.</t>
  </si>
  <si>
    <r>
      <rPr>
        <b/>
        <sz val="12"/>
        <rFont val="Aptos Narrow"/>
        <family val="2"/>
        <scheme val="minor"/>
      </rPr>
      <t>Activity</t>
    </r>
    <r>
      <rPr>
        <sz val="12"/>
        <rFont val="Aptos Narrow"/>
        <family val="2"/>
        <scheme val="minor"/>
      </rPr>
      <t xml:space="preserve">: Texas Rising Star Mentor Personnel Costs
WSRCA mentoring staff (13 mentors) will provide ongoing coaching and technical assistance to early learning programs to help them gain, maintain, or advance their Texas Rising Star certification. Through individualized guidance and quality improvement support, mentors will help early learning programs enhance their classroom practices, strengthen program operations, and improve overall educational quality. 
</t>
    </r>
    <r>
      <rPr>
        <b/>
        <sz val="12"/>
        <rFont val="Aptos Narrow"/>
        <family val="2"/>
        <scheme val="minor"/>
      </rPr>
      <t>Alignment</t>
    </r>
    <r>
      <rPr>
        <sz val="12"/>
        <rFont val="Aptos Narrow"/>
        <family val="2"/>
        <scheme val="minor"/>
      </rPr>
      <t xml:space="preserve">: This activity directly aligns with WSRCA's strategy to provide tools to support and stabilize early education schools, and to promote professional development.
</t>
    </r>
    <r>
      <rPr>
        <b/>
        <sz val="12"/>
        <rFont val="Aptos Narrow"/>
        <family val="2"/>
        <scheme val="minor"/>
      </rPr>
      <t>Target Outreach</t>
    </r>
    <r>
      <rPr>
        <sz val="12"/>
        <rFont val="Aptos Narrow"/>
        <family val="2"/>
        <scheme val="minor"/>
      </rPr>
      <t>: 350 early learning programs</t>
    </r>
  </si>
  <si>
    <t xml:space="preserve">100% of certified early learning programs will maintain their Texas Rising Star star-level.
There will be at least a 15% increase in the number of programs who become Texas Rising Star certified in FY 26.
</t>
  </si>
  <si>
    <r>
      <rPr>
        <b/>
        <sz val="12"/>
        <rFont val="Aptos Narrow"/>
        <family val="2"/>
        <scheme val="minor"/>
      </rPr>
      <t>Activity</t>
    </r>
    <r>
      <rPr>
        <sz val="12"/>
        <rFont val="Aptos Narrow"/>
        <family val="2"/>
        <scheme val="minor"/>
      </rPr>
      <t xml:space="preserve">: Texas Rising Star Mentor Manger Personnel Costs
WSRCA mentoring staff management team will consist of 2 positions: the CC&amp;ED Supervisor and a CC&amp;ED Manager. These staff will support and guide 11 mentors as they provide ongoing coaching and technical assistance to early learning programs to help them gain, maintain, or advance their Texas Rising Star certification. 
</t>
    </r>
    <r>
      <rPr>
        <b/>
        <sz val="12"/>
        <rFont val="Aptos Narrow"/>
        <family val="2"/>
        <scheme val="minor"/>
      </rPr>
      <t>Alignment</t>
    </r>
    <r>
      <rPr>
        <sz val="12"/>
        <rFont val="Aptos Narrow"/>
        <family val="2"/>
        <scheme val="minor"/>
      </rPr>
      <t xml:space="preserve">: This activity directly aligns with WSRCA's strategy to provide tools to support and stabilize early education schools, and to promote professional development.
</t>
    </r>
    <r>
      <rPr>
        <b/>
        <sz val="12"/>
        <rFont val="Aptos Narrow"/>
        <family val="2"/>
        <scheme val="minor"/>
      </rPr>
      <t>Target Outreach</t>
    </r>
    <r>
      <rPr>
        <sz val="12"/>
        <rFont val="Aptos Narrow"/>
        <family val="2"/>
        <scheme val="minor"/>
      </rPr>
      <t>: 350 early learning programs</t>
    </r>
  </si>
  <si>
    <r>
      <rPr>
        <b/>
        <sz val="12"/>
        <rFont val="Aptos Narrow"/>
        <family val="2"/>
        <scheme val="minor"/>
      </rPr>
      <t xml:space="preserve">Activity: </t>
    </r>
    <r>
      <rPr>
        <sz val="12"/>
        <rFont val="Aptos Narrow"/>
        <family val="2"/>
        <scheme val="minor"/>
      </rPr>
      <t xml:space="preserve">Frog Street Curriculum 
WSRCA will offer opportunities for Entry Level-designated programs to acquire Frog Street Curriculum and resources based on the program's assessment needs. By providing this curriculum, WSRCA addresses quality enrichment needs and provides developmentally appropriate resources to enhance early learning environments to increase selected programs' Texas Rising Star readiness. This initiative will be guided by WSRCA's contractor, ensuring industry expertise and practical insights. Early learning programs must have their curriculum needs met to continue on the Texas Rising Star path. Training will be provided to early learning program staff to support implementation of the curriculum.
</t>
    </r>
    <r>
      <rPr>
        <b/>
        <sz val="12"/>
        <rFont val="Aptos Narrow"/>
        <family val="2"/>
        <scheme val="minor"/>
      </rPr>
      <t>Alignment:</t>
    </r>
    <r>
      <rPr>
        <sz val="12"/>
        <rFont val="Aptos Narrow"/>
        <family val="2"/>
        <scheme val="minor"/>
      </rPr>
      <t xml:space="preserve"> This activity aligns with WSRCA's strategy to provide tools to support and stabilize early learning programs, and increasing capacity in underserved areas. The need for this activity was determined by early learning program request via survey.
</t>
    </r>
    <r>
      <rPr>
        <b/>
        <sz val="12"/>
        <rFont val="Aptos Narrow"/>
        <family val="2"/>
        <scheme val="minor"/>
      </rPr>
      <t xml:space="preserve">Target Outreach: </t>
    </r>
    <r>
      <rPr>
        <sz val="12"/>
        <rFont val="Aptos Narrow"/>
        <family val="2"/>
        <scheme val="minor"/>
      </rPr>
      <t>27 early learning programs</t>
    </r>
  </si>
  <si>
    <t>80% of participating programs will demonstrate successful implementation and usage of resources and materials as validated by the number of early learning programs who have successfully transitioned their curriculum to Frogstreet. 
Participating early learning programs will demonstrate a 20% increase in retention within the Texas Rising Star system over a 12-month period compared to baseline retention rates for similar programs without curriculum support.</t>
  </si>
  <si>
    <r>
      <rPr>
        <b/>
        <sz val="12"/>
        <rFont val="Aptos Narrow"/>
        <family val="2"/>
        <scheme val="minor"/>
      </rPr>
      <t>Activity:</t>
    </r>
    <r>
      <rPr>
        <sz val="12"/>
        <rFont val="Aptos Narrow"/>
        <family val="2"/>
        <scheme val="minor"/>
      </rPr>
      <t xml:space="preserve">  PBS Child Care Partnership with WSRCA
WSRCA will provide, in partnership with PBS, PBS mentoring, classroom materials, and digital learning tools, to support and stabilize Two- and Three-Star early learning programs. WSRCA will also promote professional development by offering mentoring, TECPDS training, and sharing effective teaching practices. Participants receive annual training hours for qualifying training provided. Funding also supports the purchase of 1 iPad per classroom, hard copy books to enhance areas of focus and curriculum, and printed materials from PBS Kids to support curriculum and classroom success. Funding for this initiative will support the expenses for the early childhood specialists to provide in person education, mentoring, and role modeling for teachers to implement PBS materials and safe screen time practices. This project will be managed by WSRCA Board.
</t>
    </r>
    <r>
      <rPr>
        <b/>
        <sz val="12"/>
        <rFont val="Aptos Narrow"/>
        <family val="2"/>
        <scheme val="minor"/>
      </rPr>
      <t xml:space="preserve">Alignment: </t>
    </r>
    <r>
      <rPr>
        <sz val="12"/>
        <rFont val="Aptos Narrow"/>
        <family val="2"/>
        <scheme val="minor"/>
      </rPr>
      <t xml:space="preserve">This activity aligns with WSRCA's strategies to provide tools to support and stabilize early education schools, and to promote professional development. The need for this activity was determined by a needs survey, as well as being an activity that received positive feedback and is being administered again in FY26.
</t>
    </r>
    <r>
      <rPr>
        <b/>
        <sz val="12"/>
        <rFont val="Aptos Narrow"/>
        <family val="2"/>
        <scheme val="minor"/>
      </rPr>
      <t xml:space="preserve">Target Outreach: </t>
    </r>
    <r>
      <rPr>
        <sz val="12"/>
        <rFont val="Aptos Narrow"/>
        <family val="2"/>
        <scheme val="minor"/>
      </rPr>
      <t>15 early learning programs</t>
    </r>
  </si>
  <si>
    <t xml:space="preserve">
80% of participants enrolled in January 2026 will complete the program by the end of FY26.
75% of early learning program directors will indicate increased knowledge and understanding via a post-activity survey.
</t>
  </si>
  <si>
    <r>
      <rPr>
        <b/>
        <sz val="12"/>
        <rFont val="Aptos Narrow"/>
        <family val="2"/>
        <scheme val="minor"/>
      </rPr>
      <t>Activity:</t>
    </r>
    <r>
      <rPr>
        <sz val="12"/>
        <rFont val="Aptos Narrow"/>
        <family val="2"/>
        <scheme val="minor"/>
      </rPr>
      <t xml:space="preserve"> Board Industry Support Personnel Costs
WSRCA will fund a dedicated staff position focused on child care business and operational assistance to support the stabilization of early learning programs in the Board area. The specialist will work directly with early learning programs to help them find and retain staff, access grants and funding opportunities, and connect to resources that support day-to-day operations. While this role does not directly work on quality standards, it addresses many of the underlying challenges that prevent programs from improving quality, such as staffing shortages and financial instability. By helping early learning programs become more stable and sustainable, the use of quality funds supports a stronger foundation for quality care and positions programs to participate in quality improvement efforts, including Texas Rising Star, when they are ready.
</t>
    </r>
    <r>
      <rPr>
        <b/>
        <sz val="12"/>
        <rFont val="Aptos Narrow"/>
        <family val="2"/>
        <scheme val="minor"/>
      </rPr>
      <t>Alignment:</t>
    </r>
    <r>
      <rPr>
        <sz val="12"/>
        <rFont val="Aptos Narrow"/>
        <family val="2"/>
        <scheme val="minor"/>
      </rPr>
      <t xml:space="preserve"> This activity aligns with WSRCA's strategy to provide tools to support and stabilize early learning programs, and to promote professional development.  This initiative will also increase capacity in underserved areas by supporting early learning programs' business operations which in turn contributes to the expansion of quality care in early learning programs in WSRCA. 
</t>
    </r>
    <r>
      <rPr>
        <b/>
        <sz val="12"/>
        <rFont val="Aptos Narrow"/>
        <family val="2"/>
        <scheme val="minor"/>
      </rPr>
      <t>Target Outreach:</t>
    </r>
    <r>
      <rPr>
        <sz val="12"/>
        <rFont val="Aptos Narrow"/>
        <family val="2"/>
        <scheme val="minor"/>
      </rPr>
      <t xml:space="preserve"> 350 early learning programs </t>
    </r>
  </si>
  <si>
    <t>At least 40% of newly engaged early learning programs will be referred to and begin the process of enrolling in the Child Care Services program. This will ne measured by the number of referrals and enrollment intakes initiated.
At least 70% of newly engaged early learning programs will receive targeted assistance to address business or operational barriers that limit participation in Board programs (e.g., staffing, funding, start-up costs, or sustainability challenges). This will be measured by documented technical assistance and resource referrals.</t>
  </si>
  <si>
    <r>
      <rPr>
        <b/>
        <sz val="12"/>
        <rFont val="Aptos Narrow"/>
        <family val="2"/>
        <scheme val="minor"/>
      </rPr>
      <t>Activity</t>
    </r>
    <r>
      <rPr>
        <sz val="12"/>
        <rFont val="Aptos Narrow"/>
        <family val="2"/>
        <scheme val="minor"/>
      </rPr>
      <t xml:space="preserve">: Infant and Toddler Specialist Network Coaching
The Infant and Toddler Specialist Network (ITSN) Coaching initiative will provide targeted coaching and technical assistance to early learning programs serving children ages birth to three. This initiative focuses on strengthening instructional practices, supporting early brain development, and improving social-emotional outcomes for infants and toddlers. Coaching will be delivered through a combination of on-site and virtual support and will include observation, modeling, reflective practice, and individualized action planning. Participants will receive ongoing guidance from trained Infant and Toddler Specialists to implement developmentally appropriate practices, enhance caregiver-child interactions, and improve learning environments. This initiative will be coordinated by the contractor. 
</t>
    </r>
    <r>
      <rPr>
        <b/>
        <sz val="12"/>
        <rFont val="Aptos Narrow"/>
        <family val="2"/>
        <scheme val="minor"/>
      </rPr>
      <t>Alignment</t>
    </r>
    <r>
      <rPr>
        <sz val="12"/>
        <rFont val="Aptos Narrow"/>
        <family val="2"/>
        <scheme val="minor"/>
      </rPr>
      <t xml:space="preserve">: This activity aligns with regional workforce development strategies to expand high-quality infant and toddler care, strengthen educator competencies, and improve early learning outcomes. The initiative supports continuous professional growth through individualized coaching and complements TECPDS professional development efforts by reinforcing training content through practical, classroom-based application. In addition, participation in ITSN coaching supports quality improvement efforts related to Texas Rising Star  measures, including interactions, learning environments, and child development. The need for this initiative is informed by community needs data and ongoing demand for specialized infant and toddler workforce support.
</t>
    </r>
    <r>
      <rPr>
        <b/>
        <sz val="12"/>
        <rFont val="Aptos Narrow"/>
        <family val="2"/>
        <scheme val="minor"/>
      </rPr>
      <t>Target Outreach</t>
    </r>
    <r>
      <rPr>
        <sz val="12"/>
        <rFont val="Aptos Narrow"/>
        <family val="2"/>
        <scheme val="minor"/>
      </rPr>
      <t>: 20 early learning programs serving infant and toddler population</t>
    </r>
  </si>
  <si>
    <t>80% of participating programs will demonstrate improvement in targeted quality indicators related to caregiver-child interactions, learning environments, or developmentally appropriate practices.
85% of participating educators will report increased confidence and competency in implementing infant and toddler best practices.</t>
  </si>
  <si>
    <r>
      <rPr>
        <b/>
        <sz val="12"/>
        <rFont val="Aptos Narrow"/>
        <family val="2"/>
        <scheme val="minor"/>
      </rPr>
      <t>Activity</t>
    </r>
    <r>
      <rPr>
        <sz val="12"/>
        <rFont val="Aptos Narrow"/>
        <family val="2"/>
        <scheme val="minor"/>
      </rPr>
      <t xml:space="preserve">: TECPDS Provider Training and Support
WSRCA will provide ongoing TECPDS Provider Training and Support to early learning programs across the Rural Capital Area service region to strengthen workforce development, improve program quality, and support compliance with professional development requirements. WSRCA staff will provide technical assistance and coaching to support providers in navigating TECPDS, accessing training records, and utilizing the system to track staff professional development.This initiative will be coordinated by the contractor and will serve as a foundational workforce infrastructure to support continuous professional growth, data tracking, and regional quality improvement efforts.
</t>
    </r>
    <r>
      <rPr>
        <b/>
        <sz val="12"/>
        <rFont val="Aptos Narrow"/>
        <family val="2"/>
        <scheme val="minor"/>
      </rPr>
      <t>Alignment</t>
    </r>
    <r>
      <rPr>
        <sz val="12"/>
        <rFont val="Aptos Narrow"/>
        <family val="2"/>
        <scheme val="minor"/>
      </rPr>
      <t xml:space="preserve">: This activity aligns with WSRCA’s strategic priorities to strengthen workforce development, improve early childhood program quality, and support Texas Rising Star (TRS) advancement. In addition, supporting programs with onboarding and active use of TECPDS strengthens organizational systems by centralizing the documentation, organization, and long-term storage of professional development records for program staff. This assists programs in tracking required annual training hours, maintaining compliance with professional development requirements, and ensuring staff meet training expectations throughout the year. TECPDS also provides WSRCA with standardized data for monitoring participation, reporting outcomes, and demonstrating system-level impact.
</t>
    </r>
    <r>
      <rPr>
        <b/>
        <sz val="12"/>
        <rFont val="Aptos Narrow"/>
        <family val="2"/>
        <scheme val="minor"/>
      </rPr>
      <t>Target Outreach</t>
    </r>
    <r>
      <rPr>
        <sz val="12"/>
        <rFont val="Aptos Narrow"/>
        <family val="2"/>
        <scheme val="minor"/>
      </rPr>
      <t>: 25 early learning programs</t>
    </r>
  </si>
  <si>
    <t xml:space="preserve">At least 25 early learning programs will be onboarded to TECPDS and actively supported in utilizing the system to track staff professional development.
At least 85% of participating educators will report increased confidence in using TECPDS to access training records and monitor their professional development hours.
</t>
  </si>
  <si>
    <t>112</t>
  </si>
  <si>
    <t>The Workforce Solutions Brazos Valley Board seeks to strengthen the quality of child care services and promote excellence in early learning, including health and safety, across the region. These efforts align with the Board’s overall strategic plan to improve program quality and workforce stability. Quality improvement activities are informed by Texas Rising Star mentor observations from monitoring visits and assessments to identify program-specific needs, as well as surveys of all child care programs with Child Care Services (CCS) agreements and feedback from the Early Learning Advisory Committee (ELAC) . 
A continued need exists for early learning staff to receive professional development to meet teacher qualification standards. To address this need, the Board will offer multiple levels of support, including Child Development Associate (CDA) credentialing, professional development workshops and conferences, and college-level child development courses through partnerships with local colleges, including Blinn College. Developmentally appropriate curricula aligned with early learning standards will also be made available to participating programs. 
Through the mentoring process, Texas Rising Star mentors will identify individual program needs, and the Board will provide targeted resources and supports to address those needs. Progress will be measured using the Facility Assessment Record Form and Classroom Assessment Record Form, with programs expected to demonstrate improved Texas Rising Star ratings during unannounced annual monitoring visits.
To support workforce recruitment and retention, the Board will provide wage supplements for qualified early learning employees and recruitment stipends to attract and retain skilled staff, with an emphasis on long-term retention. Clear eligibility criteria will be established and communicated to participating programs. 
To support health and safety goals, the Board will provide training and resources to early learning programs to ensure children are care for within safe learning environments and trained teachers.
Throughout FY26, the Board will implement these supports to advance quality improvement goals.</t>
  </si>
  <si>
    <t>The Board used data analysis, survey feedback, mentor observations, and assessment results to identify the needs of early learning programs and develop targeted quality-improvement activities across the 7-county service area.</t>
  </si>
  <si>
    <r>
      <rPr>
        <b/>
        <sz val="12"/>
        <rFont val="Aptos Narrow"/>
        <family val="2"/>
        <scheme val="minor"/>
      </rPr>
      <t>Activity</t>
    </r>
    <r>
      <rPr>
        <sz val="12"/>
        <rFont val="Aptos Narrow"/>
        <family val="2"/>
        <scheme val="minor"/>
      </rPr>
      <t xml:space="preserve">: Health and Safety Supplies 
The Board will continue to support early learning programs by purchasing health and safety supplies such as locking medicine cabinets, electrical outlet covers, security cameras and two-way radios. This will assist in keeping the programs safe and secure.  
</t>
    </r>
    <r>
      <rPr>
        <b/>
        <sz val="12"/>
        <rFont val="Aptos Narrow"/>
        <family val="2"/>
        <scheme val="minor"/>
      </rPr>
      <t>Alignment</t>
    </r>
    <r>
      <rPr>
        <sz val="12"/>
        <rFont val="Aptos Narrow"/>
        <family val="2"/>
        <scheme val="minor"/>
      </rPr>
      <t xml:space="preserve">: This activity aligns with the Board's goal to enhance the health and safety of early learning programs.
</t>
    </r>
    <r>
      <rPr>
        <b/>
        <sz val="12"/>
        <rFont val="Aptos Narrow"/>
        <family val="2"/>
        <scheme val="minor"/>
      </rPr>
      <t>Target Outreach</t>
    </r>
    <r>
      <rPr>
        <sz val="12"/>
        <rFont val="Aptos Narrow"/>
        <family val="2"/>
        <scheme val="minor"/>
      </rPr>
      <t xml:space="preserve">: 25 early learning programs across all for 4 quarters.  </t>
    </r>
  </si>
  <si>
    <t>At least a 75% decrease in the number of Child Care Regulation (CCR) deficiencies in FY26 compared to FY25.</t>
  </si>
  <si>
    <r>
      <rPr>
        <b/>
        <sz val="12"/>
        <rFont val="Aptos Narrow"/>
        <family val="2"/>
        <scheme val="minor"/>
      </rPr>
      <t>Activity</t>
    </r>
    <r>
      <rPr>
        <sz val="12"/>
        <rFont val="Aptos Narrow"/>
        <family val="2"/>
        <scheme val="minor"/>
      </rPr>
      <t xml:space="preserve">: First Aid/CPR and Food Handlers Training 
The Board will offer First Aid/CPR and Food Handlers classes quarterly for early learning program staff. These classes will ensure that all new and returning staff stay current on their First Aid/CPR and/or Food Handlers Certifications. 
</t>
    </r>
    <r>
      <rPr>
        <b/>
        <sz val="12"/>
        <rFont val="Aptos Narrow"/>
        <family val="2"/>
        <scheme val="minor"/>
      </rPr>
      <t>Alignment</t>
    </r>
    <r>
      <rPr>
        <sz val="12"/>
        <rFont val="Aptos Narrow"/>
        <family val="2"/>
        <scheme val="minor"/>
      </rPr>
      <t xml:space="preserve">: This activity aligns with the Board's goal to enhance the health and safety of early learning programs.
</t>
    </r>
    <r>
      <rPr>
        <b/>
        <sz val="12"/>
        <rFont val="Aptos Narrow"/>
        <family val="2"/>
        <scheme val="minor"/>
      </rPr>
      <t>Target Outreach:</t>
    </r>
    <r>
      <rPr>
        <sz val="12"/>
        <rFont val="Aptos Narrow"/>
        <family val="2"/>
        <scheme val="minor"/>
      </rPr>
      <t xml:space="preserve"> Approximately 25 early learning program staff across for all 4 quarters. </t>
    </r>
  </si>
  <si>
    <t xml:space="preserve">At least a 50% decrease in the number of  CCR deficiencies related to non-compliance for CPR/First Aid training.
</t>
  </si>
  <si>
    <r>
      <rPr>
        <b/>
        <sz val="12"/>
        <rFont val="Aptos Narrow"/>
        <family val="2"/>
        <scheme val="minor"/>
      </rPr>
      <t>Activity</t>
    </r>
    <r>
      <rPr>
        <sz val="12"/>
        <rFont val="Aptos Narrow"/>
        <family val="2"/>
        <scheme val="minor"/>
      </rPr>
      <t xml:space="preserve">: Outdoor Infant and Toddler Equipment and Materials  
Equipment and Materials (which will not include large playground equipment) will be distributed to early learning programs based on their specific needs, as shown by data collected from their most recent Texas Rising Star Category 4 assessment. This activity has split funding with CCQ and CQF funds being allocated.
</t>
    </r>
    <r>
      <rPr>
        <b/>
        <sz val="12"/>
        <rFont val="Aptos Narrow"/>
        <family val="2"/>
        <scheme val="minor"/>
      </rPr>
      <t>Alignment</t>
    </r>
    <r>
      <rPr>
        <sz val="12"/>
        <rFont val="Aptos Narrow"/>
        <family val="2"/>
        <scheme val="minor"/>
      </rPr>
      <t xml:space="preserve">: 98% of program directors reported a need for infant and toddler outdoor areas via an Interest Area Survey.
</t>
    </r>
    <r>
      <rPr>
        <b/>
        <sz val="12"/>
        <rFont val="Aptos Narrow"/>
        <family val="2"/>
        <scheme val="minor"/>
      </rPr>
      <t>Target Outreach</t>
    </r>
    <r>
      <rPr>
        <sz val="12"/>
        <rFont val="Aptos Narrow"/>
        <family val="2"/>
        <scheme val="minor"/>
      </rPr>
      <t>: 50 early learning programs</t>
    </r>
  </si>
  <si>
    <t>75% of the early learning programs serving infant and toddlers will have an increase in their Category 4 assessment scores.</t>
  </si>
  <si>
    <r>
      <rPr>
        <b/>
        <sz val="12"/>
        <rFont val="Aptos Narrow"/>
        <family val="2"/>
        <scheme val="minor"/>
      </rPr>
      <t>Activity</t>
    </r>
    <r>
      <rPr>
        <sz val="12"/>
        <rFont val="Aptos Narrow"/>
        <family val="2"/>
        <scheme val="minor"/>
      </rPr>
      <t xml:space="preserve">: Indoor Infant &amp; Toddler Equipment and Materials 
Equipment &amp; materials will be distributed to early learning programs based on their specific needs, as shown by data collected from their most recent Texas Rising Star Category 4 assessment.
</t>
    </r>
    <r>
      <rPr>
        <b/>
        <sz val="12"/>
        <rFont val="Aptos Narrow"/>
        <family val="2"/>
        <scheme val="minor"/>
      </rPr>
      <t>Alignment</t>
    </r>
    <r>
      <rPr>
        <sz val="12"/>
        <rFont val="Aptos Narrow"/>
        <family val="2"/>
        <scheme val="minor"/>
      </rPr>
      <t xml:space="preserve">: The need for this activity was determined by an Interest Area Survey and Texas Rising Star mentor site visits, where directors reported a need for these items. 
</t>
    </r>
    <r>
      <rPr>
        <b/>
        <sz val="12"/>
        <rFont val="Aptos Narrow"/>
        <family val="2"/>
        <scheme val="minor"/>
      </rPr>
      <t>Target Outreach</t>
    </r>
    <r>
      <rPr>
        <sz val="12"/>
        <rFont val="Aptos Narrow"/>
        <family val="2"/>
        <scheme val="minor"/>
      </rPr>
      <t xml:space="preserve">: 50 early learning programs </t>
    </r>
  </si>
  <si>
    <r>
      <rPr>
        <b/>
        <sz val="12"/>
        <rFont val="Aptos Narrow"/>
        <family val="2"/>
        <scheme val="minor"/>
      </rPr>
      <t>Activity</t>
    </r>
    <r>
      <rPr>
        <sz val="12"/>
        <rFont val="Aptos Narrow"/>
        <family val="2"/>
        <scheme val="minor"/>
      </rPr>
      <t xml:space="preserve">: Infant and Toddler Expansion 
The Board will provide technical assistance and equipment and materials as necessary to increase infant and toddler slots in the area.
</t>
    </r>
    <r>
      <rPr>
        <b/>
        <sz val="12"/>
        <rFont val="Aptos Narrow"/>
        <family val="2"/>
        <scheme val="minor"/>
      </rPr>
      <t>Alignment</t>
    </r>
    <r>
      <rPr>
        <sz val="12"/>
        <rFont val="Aptos Narrow"/>
        <family val="2"/>
        <scheme val="minor"/>
      </rPr>
      <t xml:space="preserve">: The need for this activity was determined by an Interest Area Survey and Child Care Advisory Committee.
</t>
    </r>
    <r>
      <rPr>
        <b/>
        <sz val="12"/>
        <rFont val="Aptos Narrow"/>
        <family val="2"/>
        <scheme val="minor"/>
      </rPr>
      <t>Target Outreach</t>
    </r>
    <r>
      <rPr>
        <sz val="12"/>
        <rFont val="Aptos Narrow"/>
        <family val="2"/>
        <scheme val="minor"/>
      </rPr>
      <t>: 1 early learning program</t>
    </r>
  </si>
  <si>
    <t>There will be an increase in the total number of infant and toddler capacity by at least 5 slots by the end of FY26.</t>
  </si>
  <si>
    <r>
      <rPr>
        <b/>
        <sz val="12"/>
        <rFont val="Aptos Narrow"/>
        <family val="2"/>
        <scheme val="minor"/>
      </rPr>
      <t>Activity</t>
    </r>
    <r>
      <rPr>
        <sz val="12"/>
        <rFont val="Aptos Narrow"/>
        <family val="2"/>
        <scheme val="minor"/>
      </rPr>
      <t xml:space="preserve">: Outdoor Equipment &amp; Materials. 
Equipment and Materials (which will not include large playground equipment) valued up to $4,000 will be distributed to early learning programs based on their specific needs, as shown by data collected from their most recent Texas Rising Star Category 4 assessment. This activity has split funding with CCQ and CQF funds being allocated.
</t>
    </r>
    <r>
      <rPr>
        <b/>
        <sz val="12"/>
        <rFont val="Aptos Narrow"/>
        <family val="2"/>
        <scheme val="minor"/>
      </rPr>
      <t>Alignment</t>
    </r>
    <r>
      <rPr>
        <sz val="12"/>
        <rFont val="Aptos Narrow"/>
        <family val="2"/>
        <scheme val="minor"/>
      </rPr>
      <t xml:space="preserve">: 98% of program directors reported a need for infant and toddler outdoor areas via an Interest Area Survey.
</t>
    </r>
    <r>
      <rPr>
        <b/>
        <sz val="12"/>
        <rFont val="Aptos Narrow"/>
        <family val="2"/>
        <scheme val="minor"/>
      </rPr>
      <t xml:space="preserve">Target Outreach: </t>
    </r>
    <r>
      <rPr>
        <sz val="12"/>
        <rFont val="Aptos Narrow"/>
        <family val="2"/>
        <scheme val="minor"/>
      </rPr>
      <t>60 early learning programs</t>
    </r>
  </si>
  <si>
    <r>
      <rPr>
        <b/>
        <sz val="12"/>
        <rFont val="Aptos Narrow"/>
        <family val="2"/>
        <scheme val="minor"/>
      </rPr>
      <t>Activity</t>
    </r>
    <r>
      <rPr>
        <sz val="12"/>
        <rFont val="Aptos Narrow"/>
        <family val="2"/>
        <scheme val="minor"/>
      </rPr>
      <t xml:space="preserve">: National Association Education Young Children (NAEYC) Initial/renewal Reimbursement 
The Board will provide reimbursement for NAEYC accreditation initial/renewal fees as well as providing technical assistance to maintain national accreditation.
</t>
    </r>
    <r>
      <rPr>
        <b/>
        <sz val="12"/>
        <rFont val="Aptos Narrow"/>
        <family val="2"/>
        <scheme val="minor"/>
      </rPr>
      <t>Alignment:</t>
    </r>
    <r>
      <rPr>
        <sz val="12"/>
        <rFont val="Aptos Narrow"/>
        <family val="2"/>
        <scheme val="minor"/>
      </rPr>
      <t xml:space="preserve"> This activity aligns with the Board's goal to provide high-quality child care. 
</t>
    </r>
    <r>
      <rPr>
        <b/>
        <sz val="12"/>
        <rFont val="Aptos Narrow"/>
        <family val="2"/>
        <scheme val="minor"/>
      </rPr>
      <t>Target Outreach:</t>
    </r>
    <r>
      <rPr>
        <sz val="12"/>
        <rFont val="Aptos Narrow"/>
        <family val="2"/>
        <scheme val="minor"/>
      </rPr>
      <t xml:space="preserve"> 4 early learning programs</t>
    </r>
  </si>
  <si>
    <t xml:space="preserve">100% of the programs participating will achieve or maintain their national accreditation by the end of FY26. </t>
  </si>
  <si>
    <r>
      <rPr>
        <b/>
        <sz val="12"/>
        <rFont val="Aptos Narrow"/>
        <family val="2"/>
        <scheme val="minor"/>
      </rPr>
      <t>Activity</t>
    </r>
    <r>
      <rPr>
        <sz val="12"/>
        <rFont val="Aptos Narrow"/>
        <family val="2"/>
        <scheme val="minor"/>
      </rPr>
      <t xml:space="preserve">: Wage Supplements for Staff Retention Awards 
The Board will provide wage supplements awards to eligible early learning program staff to incentivize and reward staff retention. Awards will be based on employment verification. To qualify, staff must have been employed with the same program for 1 calendar year. Each staff who meets this qualification will receive $1,000. For staff who meet the 1 year qualification plus have obtained a CDA will receive $1,500. For staff who meet the 1 year qualification plus have obtained an Associate's Degree in early childhood will receive $2,000.
</t>
    </r>
    <r>
      <rPr>
        <b/>
        <sz val="12"/>
        <rFont val="Aptos Narrow"/>
        <family val="2"/>
        <scheme val="minor"/>
      </rPr>
      <t>Alignment</t>
    </r>
    <r>
      <rPr>
        <sz val="12"/>
        <rFont val="Aptos Narrow"/>
        <family val="2"/>
        <scheme val="minor"/>
      </rPr>
      <t xml:space="preserve">: This activity aligns with the Board's goal to recruit and retain qualified early learning professionals. The need for this activity was based on program manager feedback obtained during the Early Learning Advisory Committee meetings and Director Lunch &amp; Learns. Programs stated the need for incentivizing staff to help with retention and to alleviate staff turnover. Staff retention is a factor in maintaining continuity of care.  The intent of this initiative is to recognize staff members who freedived the first staff retention award in August FY2025, and to determine how many of those individuals have remained with their child care program and are therefore eligible to receive the second staff retention award. 
</t>
    </r>
    <r>
      <rPr>
        <b/>
        <sz val="12"/>
        <rFont val="Aptos Narrow"/>
        <family val="2"/>
        <scheme val="minor"/>
      </rPr>
      <t>Target Outreach</t>
    </r>
    <r>
      <rPr>
        <sz val="12"/>
        <rFont val="Aptos Narrow"/>
        <family val="2"/>
        <scheme val="minor"/>
      </rPr>
      <t>: 80 early learning staff</t>
    </r>
  </si>
  <si>
    <t xml:space="preserve">In FY25, the Board had 77 out of the 116 participants retain their employment (66% retention). In FY26, the Board would like 65 of those 77 to continue to retain their employment (84% retention of original participants), and/or increase the number of retention due to new participation. </t>
  </si>
  <si>
    <r>
      <rPr>
        <b/>
        <sz val="12"/>
        <rFont val="Aptos Narrow"/>
        <family val="2"/>
        <scheme val="minor"/>
      </rPr>
      <t>Activity</t>
    </r>
    <r>
      <rPr>
        <sz val="12"/>
        <rFont val="Aptos Narrow"/>
        <family val="2"/>
        <scheme val="minor"/>
      </rPr>
      <t xml:space="preserve">: Blinn College Child Development Course Scholarships 
The Board will partner with local colleges to make courses accessible, helping program staff with obtaining early learning credentials and achieving higher levels of quality within the Texas Rising Star framework by staff attaining higher education.
</t>
    </r>
    <r>
      <rPr>
        <b/>
        <sz val="12"/>
        <rFont val="Aptos Narrow"/>
        <family val="2"/>
        <scheme val="minor"/>
      </rPr>
      <t>Alignment</t>
    </r>
    <r>
      <rPr>
        <sz val="12"/>
        <rFont val="Aptos Narrow"/>
        <family val="2"/>
        <scheme val="minor"/>
      </rPr>
      <t xml:space="preserve">: This activity aligns with the Board's goal to recruit and retain qualified early learning professionals. The need for this activity was determined by programs via a Training Needs Survey.
</t>
    </r>
    <r>
      <rPr>
        <b/>
        <sz val="12"/>
        <rFont val="Aptos Narrow"/>
        <family val="2"/>
        <scheme val="minor"/>
      </rPr>
      <t>Target Outreach</t>
    </r>
    <r>
      <rPr>
        <sz val="12"/>
        <rFont val="Aptos Narrow"/>
        <family val="2"/>
        <scheme val="minor"/>
      </rPr>
      <t>: 10 early learning staff</t>
    </r>
  </si>
  <si>
    <t>30% of participants will pass with a grade of C or higher each semester.
50% of programs with a participating staff member will meet the measure criteria for Category 1 of Texas Rising Star assessment.</t>
  </si>
  <si>
    <r>
      <rPr>
        <b/>
        <sz val="12"/>
        <rFont val="Aptos Narrow"/>
        <family val="2"/>
        <scheme val="minor"/>
      </rPr>
      <t>Activity</t>
    </r>
    <r>
      <rPr>
        <sz val="12"/>
        <rFont val="Aptos Narrow"/>
        <family val="2"/>
        <scheme val="minor"/>
      </rPr>
      <t xml:space="preserve">: Associate Degree Incentive
The Board will provide a one-time bonus in the amount of $550 for an Associate of Applied Science in Early Childhood Education graduate upon completion and submission of the earned degree.
</t>
    </r>
    <r>
      <rPr>
        <b/>
        <sz val="12"/>
        <rFont val="Aptos Narrow"/>
        <family val="2"/>
        <scheme val="minor"/>
      </rPr>
      <t>Alignment</t>
    </r>
    <r>
      <rPr>
        <sz val="12"/>
        <rFont val="Aptos Narrow"/>
        <family val="2"/>
        <scheme val="minor"/>
      </rPr>
      <t xml:space="preserve">: This activity aligns with the Board's goal to recruit and retain qualified early learning professionals. 
</t>
    </r>
    <r>
      <rPr>
        <b/>
        <sz val="12"/>
        <rFont val="Aptos Narrow"/>
        <family val="2"/>
        <scheme val="minor"/>
      </rPr>
      <t>Target Outreach</t>
    </r>
    <r>
      <rPr>
        <sz val="12"/>
        <rFont val="Aptos Narrow"/>
        <family val="2"/>
        <scheme val="minor"/>
      </rPr>
      <t>: 2</t>
    </r>
    <r>
      <rPr>
        <sz val="12"/>
        <color rgb="FFC00000"/>
        <rFont val="Aptos Narrow"/>
        <family val="2"/>
        <scheme val="minor"/>
      </rPr>
      <t xml:space="preserve"> </t>
    </r>
    <r>
      <rPr>
        <sz val="12"/>
        <rFont val="Aptos Narrow"/>
        <family val="2"/>
        <scheme val="minor"/>
      </rPr>
      <t xml:space="preserve">early learning teaching staff </t>
    </r>
  </si>
  <si>
    <t xml:space="preserve">Participating programs will demonstrate as met for Category 1 scores related to meeting training requirements.
The Board will follow up with the participants who received the incentive 6 months after the award to see if they are still employed at their original program. </t>
  </si>
  <si>
    <r>
      <rPr>
        <b/>
        <sz val="12"/>
        <rFont val="Aptos Narrow"/>
        <family val="2"/>
        <scheme val="minor"/>
      </rPr>
      <t>Activity</t>
    </r>
    <r>
      <rPr>
        <sz val="12"/>
        <rFont val="Aptos Narrow"/>
        <family val="2"/>
        <scheme val="minor"/>
      </rPr>
      <t xml:space="preserve">: Brazos Valley Local Texas Rising Star Conference 
The Board will continue to offer the annual Texas Rising Star Conference in FY26. The conference is scheduled for summer 2026. Professional development offered at the conference will be in specific areas of interest such as challenging behaviors, developmentally appropriate practices, conflict resolution, and inclusive caregiving.
</t>
    </r>
    <r>
      <rPr>
        <b/>
        <sz val="12"/>
        <rFont val="Aptos Narrow"/>
        <family val="2"/>
        <scheme val="minor"/>
      </rPr>
      <t>Alignment</t>
    </r>
    <r>
      <rPr>
        <sz val="12"/>
        <rFont val="Aptos Narrow"/>
        <family val="2"/>
        <scheme val="minor"/>
      </rPr>
      <t xml:space="preserve">: The need for this activity was determined by programs via a Training Needs Survey.
</t>
    </r>
    <r>
      <rPr>
        <b/>
        <sz val="12"/>
        <rFont val="Aptos Narrow"/>
        <family val="2"/>
        <scheme val="minor"/>
      </rPr>
      <t>Target Outreach</t>
    </r>
    <r>
      <rPr>
        <sz val="12"/>
        <rFont val="Aptos Narrow"/>
        <family val="2"/>
        <scheme val="minor"/>
      </rPr>
      <t>: 125 early learning staff</t>
    </r>
  </si>
  <si>
    <t xml:space="preserve">95% of participants will attest that they found the conference educational and will apply what they learned in their classrooms via a post-conference survey.
Additionally, there will be an increase in teacher-child interactions scores for Category 2 at the program's next assessment.
</t>
  </si>
  <si>
    <r>
      <rPr>
        <b/>
        <sz val="12"/>
        <rFont val="Aptos Narrow"/>
        <family val="2"/>
        <scheme val="minor"/>
      </rPr>
      <t>Activity</t>
    </r>
    <r>
      <rPr>
        <sz val="12"/>
        <rFont val="Aptos Narrow"/>
        <family val="2"/>
        <scheme val="minor"/>
      </rPr>
      <t xml:space="preserve">: State and Other Local Conferences 
Conference registration fees and hotel/lodging will be paid by the Board for those attending the TWC Texas Rising Star Early Educator Conference, Frog Street Splash, TXAEYC, and BVAEYC conferences.
</t>
    </r>
    <r>
      <rPr>
        <b/>
        <sz val="12"/>
        <rFont val="Aptos Narrow"/>
        <family val="2"/>
        <scheme val="minor"/>
      </rPr>
      <t>Alignment</t>
    </r>
    <r>
      <rPr>
        <sz val="12"/>
        <rFont val="Aptos Narrow"/>
        <family val="2"/>
        <scheme val="minor"/>
      </rPr>
      <t xml:space="preserve">:  The need for this activity was determined by data collected from Staff Interest Surveys, training plans, and self-assessments.
</t>
    </r>
    <r>
      <rPr>
        <b/>
        <sz val="12"/>
        <rFont val="Aptos Narrow"/>
        <family val="2"/>
        <scheme val="minor"/>
      </rPr>
      <t>Target Outreach</t>
    </r>
    <r>
      <rPr>
        <sz val="12"/>
        <rFont val="Aptos Narrow"/>
        <family val="2"/>
        <scheme val="minor"/>
      </rPr>
      <t xml:space="preserve">:  150 early learning program staff </t>
    </r>
  </si>
  <si>
    <t>95% of participants will attest that they found the conferences educational and will apply what they learned in their classrooms via a post-conference survey.</t>
  </si>
  <si>
    <r>
      <rPr>
        <b/>
        <sz val="12"/>
        <rFont val="Aptos Narrow"/>
        <family val="2"/>
        <scheme val="minor"/>
      </rPr>
      <t>Activity</t>
    </r>
    <r>
      <rPr>
        <sz val="12"/>
        <rFont val="Aptos Narrow"/>
        <family val="2"/>
        <scheme val="minor"/>
      </rPr>
      <t xml:space="preserve">: Curriculum Training 
 The Board will provide curriculum training  for curriculum purchased for programs (Frog Street and Circle curriculum which account for 60% of the curriculum being utilized by programs.)
</t>
    </r>
    <r>
      <rPr>
        <b/>
        <sz val="12"/>
        <rFont val="Aptos Narrow"/>
        <family val="2"/>
        <scheme val="minor"/>
      </rPr>
      <t>Alignment</t>
    </r>
    <r>
      <rPr>
        <sz val="12"/>
        <rFont val="Aptos Narrow"/>
        <family val="2"/>
        <scheme val="minor"/>
      </rPr>
      <t xml:space="preserve">: Training Needs Surveys collected from directors and teaching staff identified the need to provide curriculum implementation training for programs.
</t>
    </r>
    <r>
      <rPr>
        <b/>
        <sz val="12"/>
        <rFont val="Aptos Narrow"/>
        <family val="2"/>
        <scheme val="minor"/>
      </rPr>
      <t>Target Outreach</t>
    </r>
    <r>
      <rPr>
        <sz val="12"/>
        <rFont val="Aptos Narrow"/>
        <family val="2"/>
        <scheme val="minor"/>
      </rPr>
      <t>: 15 early learning program staff</t>
    </r>
  </si>
  <si>
    <t>Early learning programs will maintain or increase their Texas Rising Star certification level in FY26 by using the purchased curriculum. This will be based on Category 2 and 3 scores only (as these are the categories most impacted by the curriculum).</t>
  </si>
  <si>
    <r>
      <rPr>
        <b/>
        <sz val="12"/>
        <rFont val="Aptos Narrow"/>
        <family val="2"/>
        <scheme val="minor"/>
      </rPr>
      <t>Activity</t>
    </r>
    <r>
      <rPr>
        <sz val="12"/>
        <rFont val="Aptos Narrow"/>
        <family val="2"/>
        <scheme val="minor"/>
      </rPr>
      <t xml:space="preserve">: Curriculum (Materials Purchase)
The Board will provide curriculum for programs who do not have curriculum or have indicated a need for curriculum. The Continuous Quality Improvement Plan (CQIP) will reflect the chosen curriculum by each early learning program and the Board will also provide training for the chosen curriculum.
</t>
    </r>
    <r>
      <rPr>
        <b/>
        <sz val="12"/>
        <rFont val="Aptos Narrow"/>
        <family val="2"/>
        <scheme val="minor"/>
      </rPr>
      <t>Alignment</t>
    </r>
    <r>
      <rPr>
        <sz val="12"/>
        <rFont val="Aptos Narrow"/>
        <family val="2"/>
        <scheme val="minor"/>
      </rPr>
      <t xml:space="preserve">: Curriculum Implementation Surveys collected from directors and teaching staff identified early learning programs that need to update outdated curriculum and/ or implement a curriculum from the Texas Rising Star approved curriculum list, and will need professional development to accurately implement the materials.
</t>
    </r>
    <r>
      <rPr>
        <b/>
        <sz val="12"/>
        <rFont val="Aptos Narrow"/>
        <family val="2"/>
        <scheme val="minor"/>
      </rPr>
      <t>Target Outreach</t>
    </r>
    <r>
      <rPr>
        <sz val="12"/>
        <rFont val="Aptos Narrow"/>
        <family val="2"/>
        <scheme val="minor"/>
      </rPr>
      <t>: 15 early learning programs</t>
    </r>
  </si>
  <si>
    <r>
      <rPr>
        <b/>
        <sz val="12"/>
        <rFont val="Aptos Narrow"/>
        <family val="2"/>
        <scheme val="minor"/>
      </rPr>
      <t>Activity</t>
    </r>
    <r>
      <rPr>
        <sz val="12"/>
        <rFont val="Aptos Narrow"/>
        <family val="2"/>
        <scheme val="minor"/>
      </rPr>
      <t xml:space="preserve">: CDA Certificate Reimbursement 
The Board will provide CDA certificate reimbursements for eligible early learning program staff. This support is an effort to increase program scores under the Texas Rising Star Category 1 measures: P-DEQT-01 and P-CQT-01.
</t>
    </r>
    <r>
      <rPr>
        <b/>
        <sz val="12"/>
        <rFont val="Aptos Narrow"/>
        <family val="2"/>
        <scheme val="minor"/>
      </rPr>
      <t>Alignment</t>
    </r>
    <r>
      <rPr>
        <sz val="12"/>
        <rFont val="Aptos Narrow"/>
        <family val="2"/>
        <scheme val="minor"/>
      </rPr>
      <t xml:space="preserve">: Professional Development aligns with Board's goal to enhance the qualifications of early learning staff.
</t>
    </r>
    <r>
      <rPr>
        <b/>
        <sz val="12"/>
        <rFont val="Aptos Narrow"/>
        <family val="2"/>
        <scheme val="minor"/>
      </rPr>
      <t>Target Outreach</t>
    </r>
    <r>
      <rPr>
        <sz val="12"/>
        <rFont val="Aptos Narrow"/>
        <family val="2"/>
        <scheme val="minor"/>
      </rPr>
      <t>: 5 early learning staff</t>
    </r>
  </si>
  <si>
    <t>50% increase in Category 1 scores in programs who have staff participating in this activity.</t>
  </si>
  <si>
    <r>
      <rPr>
        <b/>
        <sz val="12"/>
        <rFont val="Aptos Narrow"/>
        <family val="2"/>
        <scheme val="minor"/>
      </rPr>
      <t>Activity</t>
    </r>
    <r>
      <rPr>
        <sz val="12"/>
        <rFont val="Aptos Narrow"/>
        <family val="2"/>
        <scheme val="minor"/>
      </rPr>
      <t xml:space="preserve">: Preschool and After School Equipment and Materials 
Equipment &amp; materials will be distributed to early learning programs based on their specific needs, as shown by data collected from their most recent Texas Rising Star Category 4 assessment.
</t>
    </r>
    <r>
      <rPr>
        <b/>
        <sz val="12"/>
        <rFont val="Aptos Narrow"/>
        <family val="2"/>
        <scheme val="minor"/>
      </rPr>
      <t>Alignment</t>
    </r>
    <r>
      <rPr>
        <sz val="12"/>
        <rFont val="Aptos Narrow"/>
        <family val="2"/>
        <scheme val="minor"/>
      </rPr>
      <t xml:space="preserve">: The need for this activity was determined by an Interest Area Survey and Texas Rising Star mentor site visits, where directors reported a need for these items. 
</t>
    </r>
    <r>
      <rPr>
        <b/>
        <sz val="12"/>
        <rFont val="Aptos Narrow"/>
        <family val="2"/>
        <scheme val="minor"/>
      </rPr>
      <t>Target Outreach</t>
    </r>
    <r>
      <rPr>
        <sz val="12"/>
        <rFont val="Aptos Narrow"/>
        <family val="2"/>
        <scheme val="minor"/>
      </rPr>
      <t xml:space="preserve">: 100 early learning programs </t>
    </r>
  </si>
  <si>
    <t>75% of the early learning programs will have an increase in their Category 4 assessment scores.</t>
  </si>
  <si>
    <r>
      <rPr>
        <b/>
        <sz val="12"/>
        <rFont val="Aptos Narrow"/>
        <family val="2"/>
        <scheme val="minor"/>
      </rPr>
      <t>Activity</t>
    </r>
    <r>
      <rPr>
        <sz val="12"/>
        <rFont val="Aptos Narrow"/>
        <family val="2"/>
        <scheme val="minor"/>
      </rPr>
      <t xml:space="preserve">: The Board shall maintain 4 full time equivalents (FTE) Texas Rising Star mentors throughout FY26. Texas Rising Staff will provide technical assistance to early learning programs to support obtaining, maintaining or increasing certification star levels. Texas Rising Star mentors will provide mentoring services to all early learning program directors and teachers of CCS programs.
</t>
    </r>
    <r>
      <rPr>
        <b/>
        <sz val="12"/>
        <rFont val="Aptos Narrow"/>
        <family val="2"/>
        <scheme val="minor"/>
      </rPr>
      <t>Alignment</t>
    </r>
    <r>
      <rPr>
        <sz val="12"/>
        <rFont val="Aptos Narrow"/>
        <family val="2"/>
        <scheme val="minor"/>
      </rPr>
      <t xml:space="preserve">: This activity aligns with the Board's overall strategic plan to strengthen the quality of child care services and promote excellence in early learning across the region.
</t>
    </r>
    <r>
      <rPr>
        <b/>
        <sz val="12"/>
        <rFont val="Aptos Narrow"/>
        <family val="2"/>
        <scheme val="minor"/>
      </rPr>
      <t>Target Outreach:</t>
    </r>
    <r>
      <rPr>
        <sz val="12"/>
        <rFont val="Aptos Narrow"/>
        <family val="2"/>
        <scheme val="minor"/>
      </rPr>
      <t xml:space="preserve"> 112 early learning programs</t>
    </r>
  </si>
  <si>
    <t>There will an increase of 25% of certified Texas Rising Star programs by the end of FY26. 
Additionally, at least 25% of certified Texas Rising Star programs will improve their star level in FY26.</t>
  </si>
  <si>
    <r>
      <rPr>
        <b/>
        <sz val="12"/>
        <rFont val="Aptos Narrow"/>
        <family val="2"/>
        <scheme val="minor"/>
      </rPr>
      <t>Activity</t>
    </r>
    <r>
      <rPr>
        <sz val="12"/>
        <rFont val="Aptos Narrow"/>
        <family val="2"/>
        <scheme val="minor"/>
      </rPr>
      <t xml:space="preserve">: Parent Education Event
The Board will provide support to early learning programs to host a parent engagement event where parents will have the opportunity to learn about the importance of language and literacy in their child's development.
</t>
    </r>
    <r>
      <rPr>
        <b/>
        <sz val="12"/>
        <rFont val="Aptos Narrow"/>
        <family val="2"/>
        <scheme val="minor"/>
      </rPr>
      <t>Alignment</t>
    </r>
    <r>
      <rPr>
        <sz val="12"/>
        <rFont val="Aptos Narrow"/>
        <family val="2"/>
        <scheme val="minor"/>
      </rPr>
      <t xml:space="preserve">: This activity aligns with the Board's overall strategic plan to strengthen the quality of child care services and promote excellence in early learning across the region.
</t>
    </r>
    <r>
      <rPr>
        <b/>
        <sz val="12"/>
        <rFont val="Aptos Narrow"/>
        <family val="2"/>
        <scheme val="minor"/>
      </rPr>
      <t>Target Outreach</t>
    </r>
    <r>
      <rPr>
        <sz val="12"/>
        <rFont val="Aptos Narrow"/>
        <family val="2"/>
        <scheme val="minor"/>
      </rPr>
      <t>: 5 early learning programs</t>
    </r>
  </si>
  <si>
    <t>75% of participating parents will report in a post-activity survey that they increased their knowledge regarding the importance of language and literacy in their child's development.</t>
  </si>
  <si>
    <r>
      <rPr>
        <b/>
        <sz val="12"/>
        <rFont val="Aptos Narrow"/>
        <family val="2"/>
        <scheme val="minor"/>
      </rPr>
      <t>Activity</t>
    </r>
    <r>
      <rPr>
        <sz val="12"/>
        <rFont val="Aptos Narrow"/>
        <family val="2"/>
        <scheme val="minor"/>
      </rPr>
      <t xml:space="preserve">: The Board will provide training for professional development to programs who server infants/toddlers.  The training will be offered 4 times in the program year to assist in the area of Infants and toddler growth and development. The training will be a series of trainings by the Infant and Toddler Specialist. 
</t>
    </r>
    <r>
      <rPr>
        <b/>
        <sz val="12"/>
        <rFont val="Aptos Narrow"/>
        <family val="2"/>
        <scheme val="minor"/>
      </rPr>
      <t>Alignment</t>
    </r>
    <r>
      <rPr>
        <sz val="12"/>
        <rFont val="Aptos Narrow"/>
        <family val="2"/>
        <scheme val="minor"/>
      </rPr>
      <t xml:space="preserve">: This activity aligns with the Board's overall strategic plan to strengthen the quality of care infants and toddlers receive from Texas Rising Star programs who serve infants and toddlers. 
</t>
    </r>
    <r>
      <rPr>
        <b/>
        <sz val="12"/>
        <rFont val="Aptos Narrow"/>
        <family val="2"/>
        <scheme val="minor"/>
      </rPr>
      <t>Target Outreach</t>
    </r>
    <r>
      <rPr>
        <sz val="12"/>
        <rFont val="Aptos Narrow"/>
        <family val="2"/>
        <scheme val="minor"/>
      </rPr>
      <t>: 100 early learning staff
Funding for this activity is $0 and corresponds to the Specialists' salary in line 27.</t>
    </r>
  </si>
  <si>
    <t>Increase in knowledge in infant and toddler specific areas as shown by pre- and post-survey data.</t>
  </si>
  <si>
    <r>
      <rPr>
        <b/>
        <sz val="12"/>
        <rFont val="Aptos Narrow"/>
        <family val="2"/>
        <scheme val="minor"/>
      </rPr>
      <t>Activity</t>
    </r>
    <r>
      <rPr>
        <sz val="12"/>
        <rFont val="Aptos Narrow"/>
        <family val="2"/>
        <scheme val="minor"/>
      </rPr>
      <t xml:space="preserve">: The Board will have 1 person who will serve as the TECPDS Specialist and Infant and Toddler Specialist, and will provide training and technical assistance to  all 103 Texas Rising Star programs.  The Board has implemented in the annual training calendar a series of TECPDS T/TA "TECPDS Talk"  This provides an opportunity for providers and their staff to ask questions specifically to their TECPDS needs. The TECPDS specialist provides one-on-one TA as well as makes site visits to those requesting assistance trouble shooting TECPDS before escalating the issue further. As am IT Specialist, they will support training and give technical assistance as needed.
</t>
    </r>
    <r>
      <rPr>
        <b/>
        <sz val="12"/>
        <rFont val="Aptos Narrow"/>
        <family val="2"/>
        <scheme val="minor"/>
      </rPr>
      <t>Alignment</t>
    </r>
    <r>
      <rPr>
        <sz val="12"/>
        <rFont val="Aptos Narrow"/>
        <family val="2"/>
        <scheme val="minor"/>
      </rPr>
      <t xml:space="preserve">: This aligns with our overall program goal to ensure that all providers have their TECPDS needs met to better assist with meeting their Category 1  for Texas Rising Star level for Director and Staff training measure SDQT-06 and SCOTQ-03 measure
</t>
    </r>
    <r>
      <rPr>
        <b/>
        <sz val="12"/>
        <rFont val="Aptos Narrow"/>
        <family val="2"/>
        <scheme val="minor"/>
      </rPr>
      <t>Target Outreach</t>
    </r>
    <r>
      <rPr>
        <sz val="12"/>
        <rFont val="Aptos Narrow"/>
        <family val="2"/>
        <scheme val="minor"/>
      </rPr>
      <t xml:space="preserve">: 103 programs 
</t>
    </r>
    <r>
      <rPr>
        <b/>
        <sz val="12"/>
        <rFont val="Aptos Narrow"/>
        <family val="2"/>
        <scheme val="minor"/>
      </rPr>
      <t xml:space="preserve">Update Q1: </t>
    </r>
    <r>
      <rPr>
        <sz val="12"/>
        <rFont val="Aptos Narrow"/>
        <family val="2"/>
        <scheme val="minor"/>
      </rPr>
      <t>Board finance team is currently in the process of determining expenditure amount.</t>
    </r>
  </si>
  <si>
    <t>90% of programs will improve or maintain their Texas Rising Star Star levels.</t>
  </si>
  <si>
    <r>
      <rPr>
        <b/>
        <sz val="14"/>
        <color rgb="FF000000"/>
        <rFont val="Calibri"/>
        <family val="2"/>
      </rPr>
      <t xml:space="preserve">Plan Overview 
</t>
    </r>
    <r>
      <rPr>
        <i/>
        <sz val="14"/>
        <color rgb="FF000000"/>
        <rFont val="Calibri"/>
        <family val="2"/>
      </rPr>
      <t>(Overview must include a high-level description of the Board's plan to administer CCQ funds and how it aligns with the Board's Overall Strategic Plan)</t>
    </r>
  </si>
  <si>
    <t>83</t>
  </si>
  <si>
    <t xml:space="preserve">The contractor, Goodwill Industries, is responsible for disseminating funds for activities, while the Board oversees and has final approval of all activities.
</t>
  </si>
  <si>
    <t xml:space="preserve">Deep East Texas will create and strengthen the foundation of early childhood education, which will support a child's continuation into post-secondary education and ultimately into the workforce. This aligns with the Board's overall Strategic Plan. It is important to include parents in all aspects of learning and development in order to allow the education to continue in the home. 
Strategy 1: Preparing children for public education by providing child care programs with training, materials and equipment to support them in providing high-quality, care and early education to the children they serve. Goal is to meet or exceed target performance for the number of children in care each program year.
Strategy 2: Providing mentoring supports and training to child care programs to meet higher quality standards of child care. Goal is to increase the number of certified Texas Rising Star programs and to increase their star levels.
The Board's contractor will address the needs of individual child care programs, as well as programs as a whole, by providing equipment and materials to provide a high-quality, age appropriate learning environment to all children in care. Professional development and mentoring will address gaps in the support offered for successful development and identification of special needs of children in the child care setting. The needs of each child care program will continually be assessed based on certification assessment, as well as needs Texas Rising Star mentors discover while observing/coaching at the child care program.
</t>
  </si>
  <si>
    <t>The Board formed a Child Care Advisory Committee of Texas Rising Star programs, which meets quarterly to review and discuss CCQ plans. The Committee provided feedback on the needs of Texas Rising Star programs related to meeting certification requirements. Board staff also presented the plan to the Operations and Executive Committees for input and approval. Key priorities identified included staff professional development, staff retention and appreciation, educator training, family engagement, teacher–child interactions, and collaboration among child care programs.</t>
  </si>
  <si>
    <r>
      <rPr>
        <b/>
        <sz val="12"/>
        <rFont val="Aptos Narrow"/>
        <family val="2"/>
        <scheme val="minor"/>
      </rPr>
      <t>Activity:</t>
    </r>
    <r>
      <rPr>
        <sz val="12"/>
        <rFont val="Aptos Narrow"/>
        <family val="2"/>
        <scheme val="minor"/>
      </rPr>
      <t xml:space="preserve"> Based on the number of inquiries in learning more about providing appropriate support and guidance for children with developmental delays, materials appropriate for ages 0-2 years will be purchased and utilized to provide intervention for children. Training on how to use such materials to positively impact children will also be provided. These items/trainings will benefit children by addressing developmental needs indicated through CLI checklists and progress monitoring to allow for intervention to take place at an early stage. Referrals to Early Childhood Intervention(ECI) or health care professionals can support child care programs to address the situation and have more information to meet the child's needs for support. 
</t>
    </r>
    <r>
      <rPr>
        <b/>
        <sz val="12"/>
        <rFont val="Aptos Narrow"/>
        <family val="2"/>
        <scheme val="minor"/>
      </rPr>
      <t xml:space="preserve">Alignment: </t>
    </r>
    <r>
      <rPr>
        <sz val="12"/>
        <rFont val="Aptos Narrow"/>
        <family val="2"/>
        <scheme val="minor"/>
      </rPr>
      <t xml:space="preserve">This activity aligns with Board Strategy 1. 
</t>
    </r>
    <r>
      <rPr>
        <b/>
        <sz val="12"/>
        <rFont val="Aptos Narrow"/>
        <family val="2"/>
        <scheme val="minor"/>
      </rPr>
      <t>Target Outreach:</t>
    </r>
    <r>
      <rPr>
        <sz val="12"/>
        <rFont val="Aptos Narrow"/>
        <family val="2"/>
        <scheme val="minor"/>
      </rPr>
      <t xml:space="preserve"> 83 child care programs </t>
    </r>
  </si>
  <si>
    <t>Based on post-activity feedback, at least 80% of the participating child care programs will indicate satisfaction in improvement of development skills identified through child assessment data.</t>
  </si>
  <si>
    <r>
      <rPr>
        <b/>
        <sz val="12"/>
        <rFont val="Aptos Narrow"/>
        <family val="2"/>
        <scheme val="minor"/>
      </rPr>
      <t>Activity</t>
    </r>
    <r>
      <rPr>
        <sz val="12"/>
        <rFont val="Aptos Narrow"/>
        <family val="2"/>
        <scheme val="minor"/>
      </rPr>
      <t xml:space="preserve">: Based on observations completed by mentor, as well as assessment results, the board will assist early learning programs with funding to enhance infant and toddler outdoor areas.  This activity is designed to assist in achieving and maintaining quality standards by providing early learning programs with materials and equipment needed to create quality outdoor learning environments for infants and toddlers. 
</t>
    </r>
    <r>
      <rPr>
        <b/>
        <sz val="12"/>
        <rFont val="Aptos Narrow"/>
        <family val="2"/>
        <scheme val="minor"/>
      </rPr>
      <t>Alignment</t>
    </r>
    <r>
      <rPr>
        <sz val="12"/>
        <rFont val="Aptos Narrow"/>
        <family val="2"/>
        <scheme val="minor"/>
      </rPr>
      <t xml:space="preserve">: This aligns with Board Strategy 1.
</t>
    </r>
    <r>
      <rPr>
        <b/>
        <sz val="12"/>
        <rFont val="Aptos Narrow"/>
        <family val="2"/>
        <scheme val="minor"/>
      </rPr>
      <t>Target Outreach</t>
    </r>
    <r>
      <rPr>
        <sz val="12"/>
        <rFont val="Aptos Narrow"/>
        <family val="2"/>
        <scheme val="minor"/>
      </rPr>
      <t>: 20 child care programs</t>
    </r>
  </si>
  <si>
    <t xml:space="preserve">Success will be measured by increase in score using Category 4 scores of the program's Texas Rising Star assessment.  </t>
  </si>
  <si>
    <r>
      <rPr>
        <b/>
        <sz val="12"/>
        <rFont val="Aptos Narrow"/>
        <family val="2"/>
        <scheme val="minor"/>
      </rPr>
      <t>Activity:</t>
    </r>
    <r>
      <rPr>
        <sz val="12"/>
        <rFont val="Aptos Narrow"/>
        <family val="2"/>
        <scheme val="minor"/>
      </rPr>
      <t xml:space="preserve">  Infant and Toddler Equipment and Materials will be purchased for new or current child care programs receiving an Initial Assessment or a Recertification Assessment while demonstrating a need for classroom educational supplies, alphabet and oral language development, and other items for programs to obtain, maintain or increase Texas Rising Star certification. 
Alignment: This activity aligns with Board Strategy 1. Texas Rising Star mentors and center directors, through a survey, have expressed a need for educational materials in order to comply with Texas Rising Star standards. 
</t>
    </r>
    <r>
      <rPr>
        <b/>
        <sz val="12"/>
        <rFont val="Aptos Narrow"/>
        <family val="2"/>
        <scheme val="minor"/>
      </rPr>
      <t xml:space="preserve">Alignment: </t>
    </r>
    <r>
      <rPr>
        <sz val="12"/>
        <rFont val="Aptos Narrow"/>
        <family val="2"/>
        <scheme val="minor"/>
      </rPr>
      <t xml:space="preserve">This activity aligns with Board Strategy 1. Texas Rising Star mentors and center directors, through a survey, have expressed a need for educational materials in order to comply with Texas Rising Star standards. 
</t>
    </r>
    <r>
      <rPr>
        <b/>
        <sz val="12"/>
        <rFont val="Aptos Narrow"/>
        <family val="2"/>
        <scheme val="minor"/>
      </rPr>
      <t xml:space="preserve">Target Outreach: </t>
    </r>
    <r>
      <rPr>
        <sz val="12"/>
        <rFont val="Aptos Narrow"/>
        <family val="2"/>
        <scheme val="minor"/>
      </rPr>
      <t>20 child care programs</t>
    </r>
  </si>
  <si>
    <t xml:space="preserve">85% of participating programs will score a 2 or 3 in Category 4 Indoor Learning Environments. </t>
  </si>
  <si>
    <r>
      <rPr>
        <b/>
        <sz val="12"/>
        <rFont val="Aptos Narrow"/>
        <family val="2"/>
        <scheme val="minor"/>
      </rPr>
      <t>Activity</t>
    </r>
    <r>
      <rPr>
        <sz val="12"/>
        <rFont val="Aptos Narrow"/>
        <family val="2"/>
        <scheme val="minor"/>
      </rPr>
      <t xml:space="preserve">: The Board's Texas Rising Star staff will host professional development events throughout FY26. This may include Texas Early Childhood Professional Development System (TECPDS) training, challenging behaviors, teacher-child interactions and other developmentally appropriate practices trainings.
</t>
    </r>
    <r>
      <rPr>
        <b/>
        <sz val="12"/>
        <rFont val="Aptos Narrow"/>
        <family val="2"/>
        <scheme val="minor"/>
      </rPr>
      <t>Alignment</t>
    </r>
    <r>
      <rPr>
        <sz val="12"/>
        <rFont val="Aptos Narrow"/>
        <family val="2"/>
        <scheme val="minor"/>
      </rPr>
      <t xml:space="preserve">: This activity aligns with Board Strategy 1 and 2. Based on mentor observation, the Child Care Advisory Committees, and a survey of child care programs, professional development is needed to support classroom teachers.
</t>
    </r>
    <r>
      <rPr>
        <b/>
        <sz val="12"/>
        <rFont val="Aptos Narrow"/>
        <family val="2"/>
        <scheme val="minor"/>
      </rPr>
      <t>Target Outreach</t>
    </r>
    <r>
      <rPr>
        <sz val="12"/>
        <rFont val="Aptos Narrow"/>
        <family val="2"/>
        <scheme val="minor"/>
      </rPr>
      <t xml:space="preserve">: 300 child care staff
</t>
    </r>
  </si>
  <si>
    <t xml:space="preserve">80% participation rate, with all participants earning 6 hours of instructor led training. </t>
  </si>
  <si>
    <r>
      <rPr>
        <b/>
        <sz val="12"/>
        <rFont val="Aptos Narrow"/>
        <family val="2"/>
        <scheme val="minor"/>
      </rPr>
      <t>Activity:</t>
    </r>
    <r>
      <rPr>
        <sz val="12"/>
        <rFont val="Aptos Narrow"/>
        <family val="2"/>
        <scheme val="minor"/>
      </rPr>
      <t xml:space="preserve"> Child care program staff will receive scholarships to help them obtain or renew their CDA, through in-person classes or online. Scholarships will help with the cost of CDA renewal and initial certification thus add to the quality of care being provided and increase scoring for staff education in Texas Rising Star assessments. 
</t>
    </r>
    <r>
      <rPr>
        <b/>
        <sz val="12"/>
        <rFont val="Aptos Narrow"/>
        <family val="2"/>
        <scheme val="minor"/>
      </rPr>
      <t xml:space="preserve">Alignment: </t>
    </r>
    <r>
      <rPr>
        <sz val="12"/>
        <rFont val="Aptos Narrow"/>
        <family val="2"/>
        <scheme val="minor"/>
      </rPr>
      <t xml:space="preserve">This activity aligns with Board Strategy 1. Through retention reporting, results from the child care program survey, and documentation of challenges in meeting Texas Rising Star staff education measure, there is a need to help teachers with obtaining higher education. 
</t>
    </r>
    <r>
      <rPr>
        <b/>
        <sz val="12"/>
        <rFont val="Aptos Narrow"/>
        <family val="2"/>
        <scheme val="minor"/>
      </rPr>
      <t>Target Outreach:</t>
    </r>
    <r>
      <rPr>
        <sz val="12"/>
        <rFont val="Aptos Narrow"/>
        <family val="2"/>
        <scheme val="minor"/>
      </rPr>
      <t xml:space="preserve">  5 child care staff </t>
    </r>
  </si>
  <si>
    <t xml:space="preserve">5 early learning  staff  will complete their CDA courses and obtain a CDA Credential. </t>
  </si>
  <si>
    <r>
      <rPr>
        <b/>
        <sz val="12"/>
        <color rgb="FF000000"/>
        <rFont val="Aptos Narrow"/>
        <family val="2"/>
        <scheme val="minor"/>
      </rPr>
      <t>Activity</t>
    </r>
    <r>
      <rPr>
        <sz val="12"/>
        <color rgb="FF000000"/>
        <rFont val="Aptos Narrow"/>
        <family val="2"/>
        <scheme val="minor"/>
      </rPr>
      <t>: The Board's Texas Rising Star staff will host a professional development conference in June 2026  Child care programs will obtain training hours as required by Child Care Regula</t>
    </r>
    <r>
      <rPr>
        <sz val="12"/>
        <rFont val="Aptos Narrow"/>
        <family val="2"/>
        <scheme val="minor"/>
      </rPr>
      <t>tion and Texas Rising Star.</t>
    </r>
    <r>
      <rPr>
        <sz val="12"/>
        <color rgb="FF000000"/>
        <rFont val="Aptos Narrow"/>
        <family val="2"/>
        <scheme val="minor"/>
      </rPr>
      <t xml:space="preserve"> Speakers will present on a variety of topics related to areas of improvement noted during Texas Rising Star assessments. All Board area CCS child care programs will be invited to attend these events. 
</t>
    </r>
    <r>
      <rPr>
        <b/>
        <sz val="12"/>
        <color rgb="FF000000"/>
        <rFont val="Aptos Narrow"/>
        <family val="2"/>
        <scheme val="minor"/>
      </rPr>
      <t>Alignment</t>
    </r>
    <r>
      <rPr>
        <sz val="12"/>
        <color rgb="FF000000"/>
        <rFont val="Aptos Narrow"/>
        <family val="2"/>
        <scheme val="minor"/>
      </rPr>
      <t xml:space="preserve">: This activity aligns with Board Strategy 2. Based on attendance and quality feedback from attendees, the Board determined that the annual conference is beneficial to child care programs by assisting them in meeting instructor-led training hour requirements. 
</t>
    </r>
    <r>
      <rPr>
        <b/>
        <sz val="12"/>
        <color rgb="FF000000"/>
        <rFont val="Aptos Narrow"/>
        <family val="2"/>
        <scheme val="minor"/>
      </rPr>
      <t>Target Outreach</t>
    </r>
    <r>
      <rPr>
        <sz val="12"/>
        <color rgb="FF000000"/>
        <rFont val="Aptos Narrow"/>
        <family val="2"/>
        <scheme val="minor"/>
      </rPr>
      <t xml:space="preserve">: 650 child care program staff 
</t>
    </r>
  </si>
  <si>
    <t xml:space="preserve">80% participation with all attendees earning 8 hours instructor led training. </t>
  </si>
  <si>
    <r>
      <rPr>
        <b/>
        <sz val="12"/>
        <rFont val="Aptos Narrow"/>
        <family val="2"/>
        <scheme val="minor"/>
      </rPr>
      <t xml:space="preserve">Activity: </t>
    </r>
    <r>
      <rPr>
        <sz val="12"/>
        <rFont val="Aptos Narrow"/>
        <family val="2"/>
        <scheme val="minor"/>
      </rPr>
      <t>Through direct feedback received from child care programs during mentoring visits, as well as results from the  survey, child care programs are struggling with maintaining quality staff, as well as meeting the Texas Rising Star staff education measure</t>
    </r>
    <r>
      <rPr>
        <b/>
        <sz val="12"/>
        <rFont val="Aptos Narrow"/>
        <family val="2"/>
        <scheme val="minor"/>
      </rPr>
      <t xml:space="preserve">. </t>
    </r>
    <r>
      <rPr>
        <sz val="12"/>
        <rFont val="Aptos Narrow"/>
        <family val="2"/>
        <scheme val="minor"/>
      </rPr>
      <t xml:space="preserve">Incentives ($1,250) will be given to child care staff who complete their Child Development Associate (CDA). Child care staff can enroll online or thru an in-person entity to obtain their CDA. Documentation will be requested from the director to confirm employment. Texas Rising Star mentors believe that assisting teachers with obtaining their Child Development Associate (CDA) will help to reduce stress associated with staff education qualifications, as well as ensure that staff are properly trained in teacher-child interactions. 
</t>
    </r>
    <r>
      <rPr>
        <b/>
        <sz val="12"/>
        <rFont val="Aptos Narrow"/>
        <family val="2"/>
        <scheme val="minor"/>
      </rPr>
      <t xml:space="preserve">Alignment: </t>
    </r>
    <r>
      <rPr>
        <sz val="12"/>
        <rFont val="Aptos Narrow"/>
        <family val="2"/>
        <scheme val="minor"/>
      </rPr>
      <t xml:space="preserve">This activity aligns with Board Strategy 1. 
</t>
    </r>
    <r>
      <rPr>
        <b/>
        <sz val="12"/>
        <rFont val="Aptos Narrow"/>
        <family val="2"/>
        <scheme val="minor"/>
      </rPr>
      <t xml:space="preserve">Target Outreach: </t>
    </r>
    <r>
      <rPr>
        <sz val="12"/>
        <rFont val="Aptos Narrow"/>
        <family val="2"/>
        <scheme val="minor"/>
      </rPr>
      <t>5 child care staff</t>
    </r>
  </si>
  <si>
    <t>3 early learning program staff completing their CDA, thus resulting in increased scores for staff education measures.</t>
  </si>
  <si>
    <r>
      <rPr>
        <b/>
        <sz val="12"/>
        <rFont val="Aptos Narrow"/>
        <family val="2"/>
        <scheme val="minor"/>
      </rPr>
      <t xml:space="preserve">Activity: </t>
    </r>
    <r>
      <rPr>
        <sz val="12"/>
        <rFont val="Aptos Narrow"/>
        <family val="2"/>
        <scheme val="minor"/>
      </rPr>
      <t xml:space="preserve">Payments to assist child care programs in attending local and state conferences, such as The Texas Rising Star Early Educator Conference, TXAEYC Annual Conference, TLCCA Annual Conference, TFCCN Annual Conference, and NAEYC Annual Conference, will be provided. During the recertification process this year, mentors noted that many child care staff did not obtain enough instructor-led training hours. 
</t>
    </r>
    <r>
      <rPr>
        <b/>
        <sz val="12"/>
        <rFont val="Aptos Narrow"/>
        <family val="2"/>
        <scheme val="minor"/>
      </rPr>
      <t>Alignment:</t>
    </r>
    <r>
      <rPr>
        <sz val="12"/>
        <rFont val="Aptos Narrow"/>
        <family val="2"/>
        <scheme val="minor"/>
      </rPr>
      <t xml:space="preserve"> This activity aligns with Board Strategy 1. Request for conference attendance has been requested by child care programs and recommended by the Child Care Advisory Committee.
</t>
    </r>
    <r>
      <rPr>
        <b/>
        <sz val="12"/>
        <rFont val="Aptos Narrow"/>
        <family val="2"/>
        <scheme val="minor"/>
      </rPr>
      <t xml:space="preserve">Target Outreach: </t>
    </r>
    <r>
      <rPr>
        <sz val="12"/>
        <rFont val="Aptos Narrow"/>
        <family val="2"/>
        <scheme val="minor"/>
      </rPr>
      <t xml:space="preserve">100 child care program staff </t>
    </r>
  </si>
  <si>
    <t>90% of the participants will have positive feedback from the Conference Evaluations.
90% of participating programs will meet the required amount of in-person training required by Child Care Regulation.</t>
  </si>
  <si>
    <r>
      <rPr>
        <b/>
        <sz val="12"/>
        <rFont val="Aptos Narrow"/>
        <family val="2"/>
        <scheme val="minor"/>
      </rPr>
      <t>Activity:</t>
    </r>
    <r>
      <rPr>
        <sz val="12"/>
        <rFont val="Aptos Narrow"/>
        <family val="2"/>
        <scheme val="minor"/>
      </rPr>
      <t xml:space="preserve"> The Board will purchase pre-service training materials to include all state required pre-service requirements. Directors will be trained in how to best utilize the trainings in order to qualify as "instructor-led" training hours.
</t>
    </r>
    <r>
      <rPr>
        <b/>
        <sz val="12"/>
        <rFont val="Aptos Narrow"/>
        <family val="2"/>
        <scheme val="minor"/>
      </rPr>
      <t>Alignment:</t>
    </r>
    <r>
      <rPr>
        <sz val="12"/>
        <rFont val="Aptos Narrow"/>
        <family val="2"/>
        <scheme val="minor"/>
      </rPr>
      <t xml:space="preserve"> This activity aligns with Board Strategy 1. Based on survey results from the child care program survey, programs indicated that support is needed for onboarding expenses, such as the purchase of training materials and pre-service courses. 
</t>
    </r>
    <r>
      <rPr>
        <b/>
        <sz val="12"/>
        <rFont val="Aptos Narrow"/>
        <family val="2"/>
        <scheme val="minor"/>
      </rPr>
      <t>Target Outreach:</t>
    </r>
    <r>
      <rPr>
        <sz val="12"/>
        <rFont val="Aptos Narrow"/>
        <family val="2"/>
        <scheme val="minor"/>
      </rPr>
      <t xml:space="preserve"> 83 child care staff </t>
    </r>
  </si>
  <si>
    <t>250 participating program staff will meet the required pre-service training hours required by Child Care Regulation.</t>
  </si>
  <si>
    <r>
      <rPr>
        <b/>
        <sz val="12"/>
        <rFont val="Aptos Narrow"/>
        <family val="2"/>
        <scheme val="minor"/>
      </rPr>
      <t xml:space="preserve">Activity: </t>
    </r>
    <r>
      <rPr>
        <sz val="12"/>
        <rFont val="Aptos Narrow"/>
        <family val="2"/>
        <scheme val="minor"/>
      </rPr>
      <t xml:space="preserve">All child care programs will receive access to the Frog street online portal, Lily Pad. Through the use of the portal, child care programs will receive the necessary training support to implement the Frog Street Lily Pad curriculum allowing them to connect with families, offer individualized learning activities for children, and maintain up to date and accurate assessment records for all children in care to accompany their Frog Street materials.
</t>
    </r>
    <r>
      <rPr>
        <b/>
        <sz val="12"/>
        <rFont val="Aptos Narrow"/>
        <family val="2"/>
        <scheme val="minor"/>
      </rPr>
      <t xml:space="preserve">Alignment: </t>
    </r>
    <r>
      <rPr>
        <sz val="12"/>
        <rFont val="Aptos Narrow"/>
        <family val="2"/>
        <scheme val="minor"/>
      </rPr>
      <t xml:space="preserve">This aligns with Board Strategy 1. Based on survey results from the child care program survey, programs indicated that it is beneficial to have access to online curriculum supports.
</t>
    </r>
    <r>
      <rPr>
        <b/>
        <sz val="12"/>
        <rFont val="Aptos Narrow"/>
        <family val="2"/>
        <scheme val="minor"/>
      </rPr>
      <t>Target Outreach:</t>
    </r>
    <r>
      <rPr>
        <sz val="12"/>
        <rFont val="Aptos Narrow"/>
        <family val="2"/>
        <scheme val="minor"/>
      </rPr>
      <t xml:space="preserve"> 500 child care staff from 83 child care programs</t>
    </r>
  </si>
  <si>
    <t>90% of participants will report understanding in implementing the curriculum in a post-support survey.</t>
  </si>
  <si>
    <r>
      <rPr>
        <b/>
        <sz val="12"/>
        <rFont val="Aptos Narrow"/>
        <family val="2"/>
        <scheme val="minor"/>
      </rPr>
      <t xml:space="preserve">Activity: </t>
    </r>
    <r>
      <rPr>
        <sz val="12"/>
        <rFont val="Aptos Narrow"/>
        <family val="2"/>
        <scheme val="minor"/>
      </rPr>
      <t xml:space="preserve">Materials appropriate for ages 3-5 years will be purchased for children who have been recognized as needing early intervention.  Child care programs are reporting an increase in children scoring below developmental expectations on checklists and assessments. 
</t>
    </r>
    <r>
      <rPr>
        <b/>
        <sz val="12"/>
        <rFont val="Aptos Narrow"/>
        <family val="2"/>
        <scheme val="minor"/>
      </rPr>
      <t xml:space="preserve">Alignment: </t>
    </r>
    <r>
      <rPr>
        <sz val="12"/>
        <rFont val="Aptos Narrow"/>
        <family val="2"/>
        <scheme val="minor"/>
      </rPr>
      <t xml:space="preserve">This aligns with Board Strategy 1. Based on survey results from the child care program survey, programs indicated a need for support on providing appropriate intervention materials and strategies for children presenting unique developmental needs.
</t>
    </r>
    <r>
      <rPr>
        <b/>
        <sz val="12"/>
        <rFont val="Aptos Narrow"/>
        <family val="2"/>
        <scheme val="minor"/>
      </rPr>
      <t xml:space="preserve">Target Outreach: </t>
    </r>
    <r>
      <rPr>
        <sz val="12"/>
        <rFont val="Aptos Narrow"/>
        <family val="2"/>
        <scheme val="minor"/>
      </rPr>
      <t>83 child care programs</t>
    </r>
  </si>
  <si>
    <r>
      <rPr>
        <b/>
        <sz val="12"/>
        <rFont val="Aptos Narrow"/>
        <family val="2"/>
        <scheme val="minor"/>
      </rPr>
      <t>Activity</t>
    </r>
    <r>
      <rPr>
        <sz val="12"/>
        <rFont val="Aptos Narrow"/>
        <family val="2"/>
        <scheme val="minor"/>
      </rPr>
      <t xml:space="preserve">: The Board will purchase furniture, classroom educational supplies, and other items for child care programs seeking initial or recertification to support them in obtaining, maintaining or increasing their Texas Rising Star certification.  
</t>
    </r>
    <r>
      <rPr>
        <b/>
        <sz val="12"/>
        <rFont val="Aptos Narrow"/>
        <family val="2"/>
        <scheme val="minor"/>
      </rPr>
      <t>Alignment</t>
    </r>
    <r>
      <rPr>
        <sz val="12"/>
        <rFont val="Aptos Narrow"/>
        <family val="2"/>
        <scheme val="minor"/>
      </rPr>
      <t xml:space="preserve">: This activity aligns with Board Strategy 1. Based on a survey, Texas Rising Star mentors and child care programs expressed a need for educational materials in order to comply with Texas Rising Star standards.  
</t>
    </r>
    <r>
      <rPr>
        <b/>
        <sz val="12"/>
        <rFont val="Aptos Narrow"/>
        <family val="2"/>
        <scheme val="minor"/>
      </rPr>
      <t>Target Outreach</t>
    </r>
    <r>
      <rPr>
        <sz val="12"/>
        <rFont val="Aptos Narrow"/>
        <family val="2"/>
        <scheme val="minor"/>
      </rPr>
      <t xml:space="preserve">: 20 child care programs </t>
    </r>
  </si>
  <si>
    <r>
      <rPr>
        <b/>
        <sz val="12"/>
        <rFont val="Aptos Narrow"/>
        <family val="2"/>
        <scheme val="minor"/>
      </rPr>
      <t>Activity:</t>
    </r>
    <r>
      <rPr>
        <sz val="12"/>
        <rFont val="Aptos Narrow"/>
        <family val="2"/>
        <scheme val="minor"/>
      </rPr>
      <t xml:space="preserve">  4 Texas Rising Star mentors will provide mentoring and professional development for participating Texas Rising Star programs. This mentoring will include but is not limited to, administrative supports, age appropriate activities, age-appropriate materials, and teacher-child interactions.
</t>
    </r>
    <r>
      <rPr>
        <b/>
        <sz val="12"/>
        <rFont val="Aptos Narrow"/>
        <family val="2"/>
        <scheme val="minor"/>
      </rPr>
      <t xml:space="preserve">Alignment: </t>
    </r>
    <r>
      <rPr>
        <sz val="12"/>
        <rFont val="Aptos Narrow"/>
        <family val="2"/>
        <scheme val="minor"/>
      </rPr>
      <t xml:space="preserve">This activity aligns with Board Strategy 2.
</t>
    </r>
    <r>
      <rPr>
        <b/>
        <sz val="12"/>
        <rFont val="Aptos Narrow"/>
        <family val="2"/>
        <scheme val="minor"/>
      </rPr>
      <t>Target Outreach:</t>
    </r>
    <r>
      <rPr>
        <sz val="12"/>
        <rFont val="Aptos Narrow"/>
        <family val="2"/>
        <scheme val="minor"/>
      </rPr>
      <t xml:space="preserve"> 83 child care programs</t>
    </r>
  </si>
  <si>
    <t>Up to 70 early learning programs will achieve Texas Rising Star certification by September 30, 2026.
Additionally, success will be measured by the percentage of programs who are already Texas Rising Star-Certified who increase or maintain their  star levels in FY26.</t>
  </si>
  <si>
    <r>
      <rPr>
        <b/>
        <sz val="12"/>
        <rFont val="Aptos Narrow"/>
        <family val="2"/>
        <scheme val="minor"/>
      </rPr>
      <t>Activity:</t>
    </r>
    <r>
      <rPr>
        <sz val="12"/>
        <rFont val="Aptos Narrow"/>
        <family val="2"/>
        <scheme val="minor"/>
      </rPr>
      <t xml:space="preserve"> Curriculum will be purchased for child care programs that supports the Texas Early Learning Guidelines. 
</t>
    </r>
    <r>
      <rPr>
        <b/>
        <sz val="12"/>
        <rFont val="Aptos Narrow"/>
        <family val="2"/>
        <scheme val="minor"/>
      </rPr>
      <t xml:space="preserve">Alignment: </t>
    </r>
    <r>
      <rPr>
        <sz val="12"/>
        <rFont val="Aptos Narrow"/>
        <family val="2"/>
        <scheme val="minor"/>
      </rPr>
      <t xml:space="preserve">This activity aligns with Board Strategy 1. Based on a survey, Texas Rising Star mentors and child care programs expressed a need for preschool curriculum.
</t>
    </r>
    <r>
      <rPr>
        <b/>
        <sz val="12"/>
        <rFont val="Aptos Narrow"/>
        <family val="2"/>
        <scheme val="minor"/>
      </rPr>
      <t xml:space="preserve">Target Outreach: </t>
    </r>
    <r>
      <rPr>
        <sz val="12"/>
        <rFont val="Aptos Narrow"/>
        <family val="2"/>
        <scheme val="minor"/>
      </rPr>
      <t xml:space="preserve">20 child care programs </t>
    </r>
  </si>
  <si>
    <t>85% of participants will  report successful training outcomes and implementation in a post-training survey.</t>
  </si>
  <si>
    <r>
      <rPr>
        <b/>
        <sz val="12"/>
        <rFont val="Aptos Narrow"/>
        <family val="2"/>
        <scheme val="minor"/>
      </rPr>
      <t xml:space="preserve">Activity: </t>
    </r>
    <r>
      <rPr>
        <sz val="12"/>
        <rFont val="Aptos Narrow"/>
        <family val="2"/>
        <scheme val="minor"/>
      </rPr>
      <t xml:space="preserve">The Board will provide reimbursement for CPR and First Aid training, as it is a key quality initiative to enhance health and safety in child care programs. 
</t>
    </r>
    <r>
      <rPr>
        <b/>
        <sz val="12"/>
        <rFont val="Aptos Narrow"/>
        <family val="2"/>
        <scheme val="minor"/>
      </rPr>
      <t>Alignment:</t>
    </r>
    <r>
      <rPr>
        <sz val="12"/>
        <rFont val="Aptos Narrow"/>
        <family val="2"/>
        <scheme val="minor"/>
      </rPr>
      <t xml:space="preserve"> This activity aligns with Board Strategy 1.
</t>
    </r>
    <r>
      <rPr>
        <b/>
        <sz val="12"/>
        <rFont val="Aptos Narrow"/>
        <family val="2"/>
        <scheme val="minor"/>
      </rPr>
      <t>Target Outreach:</t>
    </r>
    <r>
      <rPr>
        <sz val="12"/>
        <rFont val="Aptos Narrow"/>
        <family val="2"/>
        <scheme val="minor"/>
      </rPr>
      <t xml:space="preserve"> 83 child care programs</t>
    </r>
  </si>
  <si>
    <t>90% of staff signed up will complete their training. 
Decrease in the number of programs being cited by CCR for this minimum standard in FY26 when compared to FY25.</t>
  </si>
  <si>
    <r>
      <rPr>
        <b/>
        <sz val="12"/>
        <rFont val="Aptos Narrow"/>
        <family val="2"/>
        <scheme val="minor"/>
      </rPr>
      <t xml:space="preserve">Activity: </t>
    </r>
    <r>
      <rPr>
        <sz val="12"/>
        <rFont val="Aptos Narrow"/>
        <family val="2"/>
        <scheme val="minor"/>
      </rPr>
      <t xml:space="preserve">The Deep East Texas Board will provide reimbursement for renewal fees as well as providing technical assistance to early learning programs to maintain National Association Education Young Children (NAEYC) accreditation. 
</t>
    </r>
    <r>
      <rPr>
        <b/>
        <sz val="12"/>
        <rFont val="Aptos Narrow"/>
        <family val="2"/>
        <scheme val="minor"/>
      </rPr>
      <t>Alignment:</t>
    </r>
    <r>
      <rPr>
        <sz val="12"/>
        <rFont val="Aptos Narrow"/>
        <family val="2"/>
        <scheme val="minor"/>
      </rPr>
      <t xml:space="preserve"> This activity aligns with Board Strategy 1. 
</t>
    </r>
    <r>
      <rPr>
        <b/>
        <sz val="12"/>
        <rFont val="Aptos Narrow"/>
        <family val="2"/>
        <scheme val="minor"/>
      </rPr>
      <t>Target Outreach:</t>
    </r>
    <r>
      <rPr>
        <sz val="12"/>
        <rFont val="Aptos Narrow"/>
        <family val="2"/>
        <scheme val="minor"/>
      </rPr>
      <t xml:space="preserve"> 2 child care programs</t>
    </r>
  </si>
  <si>
    <t>100% of the programs served will maintain NAEYC accreditation.</t>
  </si>
  <si>
    <r>
      <rPr>
        <b/>
        <sz val="12"/>
        <rFont val="Aptos Narrow"/>
        <family val="2"/>
        <scheme val="minor"/>
      </rPr>
      <t>Activity</t>
    </r>
    <r>
      <rPr>
        <sz val="12"/>
        <rFont val="Aptos Narrow"/>
        <family val="2"/>
        <scheme val="minor"/>
      </rPr>
      <t xml:space="preserve">: The Board will offer retention bonuses to each qualified full-time and part-time employee who works in a Texas Rising Star-certified program. In supporting the mission of the Board, this activity focuses on the goal for increasing the quality of life for families and giving employers of the region a competitive advantage in the global economy. Employers must provide evidence/documents on the required checklist for accounting and proof of at least 6 months of continuous employment for the child care program staff to receive the $250 award. Each additional year of employment will result in a $50 increase up to a total of $1,000. This award will be paid directly to the employee. All staff regardless of their position are eligible. Anyone who has a vested interest in the ownership of the child care program is not eligible for the incentive, unless serving as the active director of the program. All certified Texas Rising Star programs who sign a Memorandum of Understanding are eligible to participate in the Employee Incentive Project.
</t>
    </r>
    <r>
      <rPr>
        <b/>
        <sz val="12"/>
        <rFont val="Aptos Narrow"/>
        <family val="2"/>
        <scheme val="minor"/>
      </rPr>
      <t>Alignment</t>
    </r>
    <r>
      <rPr>
        <sz val="12"/>
        <rFont val="Aptos Narrow"/>
        <family val="2"/>
        <scheme val="minor"/>
      </rPr>
      <t xml:space="preserve">: This aligns with Board Strategy 2. Based on data obtained from TWC employment trends, the Child Care Availability Portal, the Child Care Services waiting list, the Child Care Advisory Committee, and direct feedback from child care programs through survey results, there is a direct need to offer staff retention supports.
</t>
    </r>
    <r>
      <rPr>
        <b/>
        <sz val="12"/>
        <rFont val="Aptos Narrow"/>
        <family val="2"/>
        <scheme val="minor"/>
      </rPr>
      <t>Target Outreach</t>
    </r>
    <r>
      <rPr>
        <sz val="12"/>
        <rFont val="Aptos Narrow"/>
        <family val="2"/>
        <scheme val="minor"/>
      </rPr>
      <t xml:space="preserve">: up to 1,200 child care program staff </t>
    </r>
  </si>
  <si>
    <t xml:space="preserve">At least 70% of staff receiving the stipend will remain employed 12 months post-award. </t>
  </si>
  <si>
    <t>New formal Pre-K partnerships developed</t>
  </si>
  <si>
    <r>
      <rPr>
        <b/>
        <sz val="12"/>
        <rFont val="Aptos Narrow"/>
        <family val="2"/>
        <scheme val="minor"/>
      </rPr>
      <t>Activity</t>
    </r>
    <r>
      <rPr>
        <sz val="12"/>
        <rFont val="Aptos Narrow"/>
        <family val="2"/>
        <scheme val="minor"/>
      </rPr>
      <t xml:space="preserve">: Monetary incentives of $1,250 will be given to child care programs who enter into a formal or informal PreK Partnership with their local ISD. The incentive will encourage and support the decision for partnerships resulting in enhanced instruction and kindergarten readiness for children.
</t>
    </r>
    <r>
      <rPr>
        <b/>
        <sz val="12"/>
        <rFont val="Aptos Narrow"/>
        <family val="2"/>
        <scheme val="minor"/>
      </rPr>
      <t>Alignment</t>
    </r>
    <r>
      <rPr>
        <sz val="12"/>
        <rFont val="Aptos Narrow"/>
        <family val="2"/>
        <scheme val="minor"/>
      </rPr>
      <t xml:space="preserve">: This activity aligns with Board Strategy 1. 
</t>
    </r>
    <r>
      <rPr>
        <b/>
        <sz val="12"/>
        <rFont val="Aptos Narrow"/>
        <family val="2"/>
        <scheme val="minor"/>
      </rPr>
      <t>Target Outreach</t>
    </r>
    <r>
      <rPr>
        <sz val="12"/>
        <rFont val="Aptos Narrow"/>
        <family val="2"/>
        <scheme val="minor"/>
      </rPr>
      <t>: 2 child care programs</t>
    </r>
  </si>
  <si>
    <t>Success will be measured by obtaining one Pre-K Partnership with Texas Rising Star program.</t>
  </si>
  <si>
    <r>
      <rPr>
        <b/>
        <sz val="12"/>
        <rFont val="Aptos Narrow"/>
        <family val="2"/>
        <scheme val="minor"/>
      </rPr>
      <t xml:space="preserve">Activity: </t>
    </r>
    <r>
      <rPr>
        <sz val="12"/>
        <rFont val="Aptos Narrow"/>
        <family val="2"/>
        <scheme val="minor"/>
      </rPr>
      <t xml:space="preserve">After examining results from the survey, the Board determined that Texas Rising Star-certified programs should be recognized for the hard work and dedication each program exhibits in achieving and maintaining Texas Rising Star quality standards. Monetary incentives will be given to Texas Rising Star-certified programs based on their certification level and National Accreditation status. Programs obtaining or maintaining National Accreditation will receive a stipend in the amount of $2,000; Four-Star certification = $1,500; Three-Star certification = $1,000; and Two-Star certification = $500. This will encourage child care programs to maintain their current Texas Rising Star star-level or to obtain a higher star level during their next assessment.
</t>
    </r>
    <r>
      <rPr>
        <b/>
        <sz val="12"/>
        <rFont val="Aptos Narrow"/>
        <family val="2"/>
        <scheme val="minor"/>
      </rPr>
      <t>Alignment:</t>
    </r>
    <r>
      <rPr>
        <sz val="12"/>
        <rFont val="Aptos Narrow"/>
        <family val="2"/>
        <scheme val="minor"/>
      </rPr>
      <t xml:space="preserve"> This aligns with Board Strategy 2.  
</t>
    </r>
    <r>
      <rPr>
        <b/>
        <sz val="12"/>
        <rFont val="Aptos Narrow"/>
        <family val="2"/>
        <scheme val="minor"/>
      </rPr>
      <t>Target Outreach:</t>
    </r>
    <r>
      <rPr>
        <sz val="12"/>
        <rFont val="Aptos Narrow"/>
        <family val="2"/>
        <scheme val="minor"/>
      </rPr>
      <t xml:space="preserve">  65 child care programs</t>
    </r>
  </si>
  <si>
    <t>80% of early learning programs who receive the stipend will maintain or increase their Texas Rising Star certification star-level.</t>
  </si>
  <si>
    <r>
      <rPr>
        <b/>
        <sz val="12"/>
        <rFont val="Aptos Narrow"/>
        <family val="2"/>
        <scheme val="minor"/>
      </rPr>
      <t>Activity</t>
    </r>
    <r>
      <rPr>
        <sz val="12"/>
        <rFont val="Aptos Narrow"/>
        <family val="2"/>
        <scheme val="minor"/>
      </rPr>
      <t xml:space="preserve">: The Board will employ additional Texas Rising Star staff to support the ongoing certification and quality maintenance of child care programs. The Senior Director of Child Care will provide guidance and assistance to mentoring Texas Rising Star staff.
</t>
    </r>
    <r>
      <rPr>
        <b/>
        <sz val="12"/>
        <rFont val="Aptos Narrow"/>
        <family val="2"/>
        <scheme val="minor"/>
      </rPr>
      <t>Alignment</t>
    </r>
    <r>
      <rPr>
        <sz val="12"/>
        <rFont val="Aptos Narrow"/>
        <family val="2"/>
        <scheme val="minor"/>
      </rPr>
      <t xml:space="preserve">: This activity aligns with Board Strategy 2.
</t>
    </r>
    <r>
      <rPr>
        <b/>
        <sz val="12"/>
        <rFont val="Aptos Narrow"/>
        <family val="2"/>
        <scheme val="minor"/>
      </rPr>
      <t>Target Outreach</t>
    </r>
    <r>
      <rPr>
        <sz val="12"/>
        <rFont val="Aptos Narrow"/>
        <family val="2"/>
        <scheme val="minor"/>
      </rPr>
      <t>: 83 child care programs</t>
    </r>
  </si>
  <si>
    <t>By the end of FY26, there will be an increase or sustained number of child care programs certified in Deep East.</t>
  </si>
  <si>
    <r>
      <rPr>
        <b/>
        <sz val="12"/>
        <rFont val="Aptos Narrow"/>
        <family val="2"/>
        <scheme val="minor"/>
      </rPr>
      <t xml:space="preserve">Activity: </t>
    </r>
    <r>
      <rPr>
        <sz val="12"/>
        <rFont val="Aptos Narrow"/>
        <family val="2"/>
        <scheme val="minor"/>
      </rPr>
      <t>The designated</t>
    </r>
    <r>
      <rPr>
        <b/>
        <sz val="12"/>
        <rFont val="Aptos Narrow"/>
        <family val="2"/>
        <scheme val="minor"/>
      </rPr>
      <t xml:space="preserve"> </t>
    </r>
    <r>
      <rPr>
        <sz val="12"/>
        <rFont val="Aptos Narrow"/>
        <family val="2"/>
        <scheme val="minor"/>
      </rPr>
      <t xml:space="preserve">TECPDS Specialist will complete all required TECPDS training, including Train the Trainer instruction; participate in TECPDS office hours (as needed) and quarterly specialist meetings;  become recognized  and serve as a TECPDS records validator; continually review and verify submitted child care program staff records; provide support to child care programs and Texas Rising Star mentor staff members, as necessary; and follow the Texas Early Childhood Professional Development System Specialist Guide to ensure compliance. 
</t>
    </r>
    <r>
      <rPr>
        <b/>
        <sz val="12"/>
        <rFont val="Aptos Narrow"/>
        <family val="2"/>
        <scheme val="minor"/>
      </rPr>
      <t xml:space="preserve">Alignment: </t>
    </r>
    <r>
      <rPr>
        <sz val="12"/>
        <rFont val="Aptos Narrow"/>
        <family val="2"/>
        <scheme val="minor"/>
      </rPr>
      <t xml:space="preserve">This activity aligns with Board Strategy 2.
</t>
    </r>
    <r>
      <rPr>
        <b/>
        <sz val="12"/>
        <rFont val="Aptos Narrow"/>
        <family val="2"/>
        <scheme val="minor"/>
      </rPr>
      <t xml:space="preserve">Target Outreach: </t>
    </r>
    <r>
      <rPr>
        <sz val="12"/>
        <rFont val="Aptos Narrow"/>
        <family val="2"/>
        <scheme val="minor"/>
      </rPr>
      <t>83 Early Learning Programs</t>
    </r>
  </si>
  <si>
    <t>100% of early learning programs in the Board area will utilize their TECPDS accounts with the support of the TECPDS Specialist.</t>
  </si>
  <si>
    <r>
      <rPr>
        <b/>
        <sz val="12"/>
        <rFont val="Aptos Narrow"/>
        <family val="2"/>
        <scheme val="minor"/>
      </rPr>
      <t>Activity</t>
    </r>
    <r>
      <rPr>
        <sz val="12"/>
        <rFont val="Aptos Narrow"/>
        <family val="2"/>
        <scheme val="minor"/>
      </rPr>
      <t xml:space="preserve">: The designated Infant Toddler Specialist is responsible for the following: Mentoring and training child care program staff serving infants and toddlers, particularly classroom teachers; Providing technical assistance and cross-training on infant and toddler–focused topics to local Texas Rising Star mentors who are not certified Infant-Toddler Specialists; Complete the required Infant-Toddler Specialist training through the Children’s Learning Institute’s (CLI) ITSN program; Be actively involved in ongoing CLI-facilitated Infant-Toddler Specialist professional learning communities; Attain and maintain Texas Infant-Toddler Specialist certification. 
</t>
    </r>
    <r>
      <rPr>
        <b/>
        <sz val="12"/>
        <rFont val="Aptos Narrow"/>
        <family val="2"/>
        <scheme val="minor"/>
      </rPr>
      <t>Alignment</t>
    </r>
    <r>
      <rPr>
        <sz val="12"/>
        <rFont val="Aptos Narrow"/>
        <family val="2"/>
        <scheme val="minor"/>
      </rPr>
      <t xml:space="preserve">: This activity aligns with Board Strategy 2.
</t>
    </r>
    <r>
      <rPr>
        <b/>
        <sz val="12"/>
        <rFont val="Aptos Narrow"/>
        <family val="2"/>
        <scheme val="minor"/>
      </rPr>
      <t>Target Outreach</t>
    </r>
    <r>
      <rPr>
        <sz val="12"/>
        <rFont val="Aptos Narrow"/>
        <family val="2"/>
        <scheme val="minor"/>
      </rPr>
      <t>: 83 Early Learning Programs</t>
    </r>
  </si>
  <si>
    <t xml:space="preserve">25% increase in the number of program staff receiving specialized training for infant and toddlers in FY26 when compared to FY25. </t>
  </si>
  <si>
    <r>
      <t>Activity:</t>
    </r>
    <r>
      <rPr>
        <sz val="12"/>
        <rFont val="Aptos Narrow"/>
        <family val="2"/>
        <scheme val="minor"/>
      </rPr>
      <t xml:space="preserve"> The Board's designated Infant Toddler Specialist will host Infant and toddler specific professional development opportunities to early learning programs. </t>
    </r>
    <r>
      <rPr>
        <b/>
        <sz val="12"/>
        <rFont val="Aptos Narrow"/>
        <family val="2"/>
        <scheme val="minor"/>
      </rPr>
      <t xml:space="preserve">
Alignment: </t>
    </r>
    <r>
      <rPr>
        <sz val="12"/>
        <rFont val="Aptos Narrow"/>
        <family val="2"/>
        <scheme val="minor"/>
      </rPr>
      <t>This activity aligns with Board Strategies 1 &amp; 2.</t>
    </r>
    <r>
      <rPr>
        <b/>
        <sz val="12"/>
        <rFont val="Aptos Narrow"/>
        <family val="2"/>
        <scheme val="minor"/>
      </rPr>
      <t xml:space="preserve">
Target Outreach: </t>
    </r>
    <r>
      <rPr>
        <sz val="12"/>
        <rFont val="Aptos Narrow"/>
        <family val="2"/>
        <scheme val="minor"/>
      </rPr>
      <t xml:space="preserve">50 Early Learning Program Staff
*This activity does not require any funding as it is included in the Texas Rising Star Personnel line for the Infant Toddler Specialist. </t>
    </r>
    <r>
      <rPr>
        <b/>
        <sz val="12"/>
        <rFont val="Aptos Narrow"/>
        <family val="2"/>
        <scheme val="minor"/>
      </rPr>
      <t xml:space="preserve">
</t>
    </r>
  </si>
  <si>
    <t>25% of early learning program staff attending infant &amp; toddler specific professional development opportunities.</t>
  </si>
  <si>
    <r>
      <t xml:space="preserve">Activity: </t>
    </r>
    <r>
      <rPr>
        <sz val="12"/>
        <rFont val="Aptos Narrow"/>
        <family val="2"/>
        <scheme val="minor"/>
      </rPr>
      <t xml:space="preserve">The Board will provide Texas Rising Star banners to early learning programs that achieve Texas Rising Star certification. These banners will allow early learning programs to display their accomplishments of attaining star-levels within the Texas Rising Star program to parents and community partners that visit their programs and  encourage enrollment in quality early learning programs. </t>
    </r>
    <r>
      <rPr>
        <b/>
        <sz val="12"/>
        <rFont val="Aptos Narrow"/>
        <family val="2"/>
        <scheme val="minor"/>
      </rPr>
      <t xml:space="preserve">
Alignment: </t>
    </r>
    <r>
      <rPr>
        <sz val="12"/>
        <rFont val="Aptos Narrow"/>
        <family val="2"/>
        <scheme val="minor"/>
      </rPr>
      <t>This activity aligns with Board Strategy 2</t>
    </r>
    <r>
      <rPr>
        <b/>
        <sz val="12"/>
        <rFont val="Aptos Narrow"/>
        <family val="2"/>
        <scheme val="minor"/>
      </rPr>
      <t xml:space="preserve">
Target Outreach: </t>
    </r>
    <r>
      <rPr>
        <sz val="12"/>
        <rFont val="Aptos Narrow"/>
        <family val="2"/>
        <scheme val="minor"/>
      </rPr>
      <t>20 Early Learning Programs</t>
    </r>
  </si>
  <si>
    <t>90% of early learning programs who receive the banners will maintain or increase their star level in FY26.</t>
  </si>
  <si>
    <r>
      <t xml:space="preserve">The Workforce Solutions Southeast Texas' (WFS SETX) FY26 Child Care Quality Plan outlines a strategic approach to improving the quality, accessibility, and sustainability of child care across Jefferson, Hardin, and Orange Counties. The plan prioritizes instructional quality, workforce stability, and access to high-quality early learning environments for children and families, as well alignment with Texas Rising Star standards, focusing on readiness for assessments, continuous quality improvement (CQI), and sustainable workforce development. WFS SETX leverages data-informed strategies, professional development, technical assistance, and strong community partnerships to support child care programs and educators in meeting evolving quality expectations. 
</t>
    </r>
    <r>
      <rPr>
        <u/>
        <sz val="12"/>
        <rFont val="Aptos Narrow"/>
        <family val="2"/>
        <scheme val="minor"/>
      </rPr>
      <t>WFS SETX FY26 Priority Focus Areas</t>
    </r>
    <r>
      <rPr>
        <sz val="12"/>
        <rFont val="Aptos Narrow"/>
        <family val="2"/>
        <scheme val="minor"/>
      </rPr>
      <t xml:space="preserve">
•	Program Quality Improvement: Support child care programs in meeting and sustaining Texas Rising Star standards through coaching, technical assistance, and CQI practices.
•	Workforce Stabilization and Development: Invest in the early childhood workforce through professional development, credential support, and financial incentives to promote educator growth and retention.
•	Family and Community Alignment: Collaborate with community and education partners to support school readiness, family engagement, and smooth transitions into Pre-K and kindergarten.
•	Sustainable Talent Pipeline: Strengthen partnerships with workforce and education entities to recruit, develop, and retain early childhood educators.
</t>
    </r>
    <r>
      <rPr>
        <u/>
        <sz val="12"/>
        <rFont val="Aptos Narrow"/>
        <family val="2"/>
        <scheme val="minor"/>
      </rPr>
      <t>Intended Outcomes</t>
    </r>
    <r>
      <rPr>
        <sz val="12"/>
        <rFont val="Aptos Narrow"/>
        <family val="2"/>
        <scheme val="minor"/>
      </rPr>
      <t xml:space="preserve">
•	Improved instructional quality aligned with Texas Rising Star standards
•	Increased workforce stability through targeted supports and incentives
•	Improved accuracy and accountability of workforce data through TECPDS
•	Strengthened infant and toddler care practices
•	Improved alignment between child care programs and local ISDs
Progress will be monitored using data from Texas Rising Star assessments, CQI Plans, TECPDS, and internal monitoring tools. Data will guide ongoing adjustments to ensure resources are targeted effectively and outcomes are achieved.
WFS SETX will continue to collaborate with Region 5 Education Service Center, Lamar Institute of Technology, local ISDs, and community partners to expand access to resources, expertise, and aligned professional development.
</t>
    </r>
  </si>
  <si>
    <t>WFS SETX determined the needs for the FY26 activities through a combination of data surveys, mentor observations, and assessment results collected throughout the fiscal year. Three regional needs assessments were conducted, allowing child care programs to identify priority areas related to quality improvement, professional development, and classroom environments. Mentor observations from on-site visits provided direct insight into challenges and progress within child care programs, particularly regarding Texas Rising Star readiness, child inclusion practices, and staff retention. Additionally, results from Texas Rising Star assessments and follow-up technical assistance data were analyzed to identify recurring gaps in quality indicators, such as staff qualifications, family engagement, and curriculum implementation. This integrated approach through survey data, mentor field notes, and assessment analytics ensured that all planned activities were aligned with verified needs and supported the Board’s overarching goals for continuous quality improvement across the Southeast Texas region.</t>
  </si>
  <si>
    <r>
      <rPr>
        <b/>
        <sz val="12"/>
        <color theme="1"/>
        <rFont val="Aptos Narrow"/>
        <family val="2"/>
        <scheme val="minor"/>
      </rPr>
      <t xml:space="preserve">Activity: </t>
    </r>
    <r>
      <rPr>
        <sz val="12"/>
        <color theme="1"/>
        <rFont val="Aptos Narrow"/>
        <family val="2"/>
        <scheme val="minor"/>
      </rPr>
      <t xml:space="preserve">The Infant and Toddler Expansion Project is designed to increase access to high-quality early learning opportunities for children ages 0–3 by building capacity within Texas Rising Star–certified programs. This initiative targets underserved areas identified by TWC to ensure that families in Southeast Texas have greater access to infant and toddler care. Participating programs will receive funding and technical assistance to expand existing classrooms or open new ones, outfitted with essential items such as age-appropriate furniture, equipment, and inclusive materials that promote safe, developmentally appropriate environments. The Infant/Toddler Specialist will offer targeted technical assistance to participating programs to support the development of positive infant/toddler learning environments, including classroom set up and nurturing teacher-child interactions. Each participating program will be required to document implementation, utilization of materials, and enrollment outcomes to demonstrate impact. The project aims to address the persistent shortage of quality infant and toddler slots while improving the physical learning environment and overall child development outcomes. Through the Infant and Toddler Expansion Grant, the Board will add 30 new seats for infants and toddlers in addition to the 54 slots currently provided.
</t>
    </r>
    <r>
      <rPr>
        <b/>
        <sz val="12"/>
        <color theme="1"/>
        <rFont val="Aptos Narrow"/>
        <family val="2"/>
        <scheme val="minor"/>
      </rPr>
      <t xml:space="preserve">Alignment: </t>
    </r>
    <r>
      <rPr>
        <sz val="12"/>
        <color theme="1"/>
        <rFont val="Aptos Narrow"/>
        <family val="2"/>
        <scheme val="minor"/>
      </rPr>
      <t xml:space="preserve">This project aligns with the Board’s strategic goal to expand access to high-quality early childhood education and to address critical shortages in infant and toddler care. The need for this activity was determined by the August 2025 Needs Assessment. 
</t>
    </r>
    <r>
      <rPr>
        <b/>
        <sz val="12"/>
        <color theme="1"/>
        <rFont val="Aptos Narrow"/>
        <family val="2"/>
        <scheme val="minor"/>
      </rPr>
      <t xml:space="preserve">Target Outreach: </t>
    </r>
    <r>
      <rPr>
        <sz val="12"/>
        <color theme="1"/>
        <rFont val="Aptos Narrow"/>
        <family val="2"/>
        <scheme val="minor"/>
      </rPr>
      <t>10 infant and/or toddler classrooms in 10 early learning programs</t>
    </r>
  </si>
  <si>
    <r>
      <t xml:space="preserve">Increase infant </t>
    </r>
    <r>
      <rPr>
        <sz val="12"/>
        <rFont val="Aptos Narrow"/>
        <family val="2"/>
        <scheme val="minor"/>
      </rPr>
      <t>and</t>
    </r>
    <r>
      <rPr>
        <sz val="12"/>
        <color theme="1"/>
        <rFont val="Aptos Narrow"/>
        <family val="2"/>
        <scheme val="minor"/>
      </rPr>
      <t xml:space="preserve"> toddler slots from 54 in FY25 to 84 in FY26. </t>
    </r>
  </si>
  <si>
    <r>
      <rPr>
        <b/>
        <sz val="12"/>
        <color rgb="FF000000"/>
        <rFont val="Aptos Narrow"/>
        <family val="2"/>
        <scheme val="minor"/>
      </rPr>
      <t xml:space="preserve">Activity: </t>
    </r>
    <r>
      <rPr>
        <sz val="12"/>
        <color rgb="FF000000"/>
        <rFont val="Aptos Narrow"/>
        <family val="2"/>
        <scheme val="minor"/>
      </rPr>
      <t xml:space="preserve">Survey results and mentor feedback, validated through triannual needs assessments, showed 88% of participants requested Infant and Toddler HUB Trainings which will be provided in Quarters 1 and 2. </t>
    </r>
    <r>
      <rPr>
        <sz val="12"/>
        <color theme="1"/>
        <rFont val="Aptos Narrow"/>
        <family val="2"/>
        <scheme val="minor"/>
      </rPr>
      <t xml:space="preserve">The Infant/Toddler Specialist, in conjunction with other contracted trainers, will be delivering these professional development sessions to child care programs. </t>
    </r>
    <r>
      <rPr>
        <sz val="12"/>
        <color rgb="FF000000"/>
        <rFont val="Aptos Narrow"/>
        <family val="2"/>
        <scheme val="minor"/>
      </rPr>
      <t xml:space="preserve">Training topics to be conducted include: Texas Early Learning Guidelines, Play-Based Learning, Social and Emotional Development, Positive Interactions, Health and Safety, and Lesson Planning. 
</t>
    </r>
    <r>
      <rPr>
        <b/>
        <sz val="12"/>
        <color rgb="FF000000"/>
        <rFont val="Aptos Narrow"/>
        <family val="2"/>
        <scheme val="minor"/>
      </rPr>
      <t xml:space="preserve">Alignment: </t>
    </r>
    <r>
      <rPr>
        <sz val="12"/>
        <color rgb="FF000000"/>
        <rFont val="Aptos Narrow"/>
        <family val="2"/>
        <scheme val="minor"/>
      </rPr>
      <t xml:space="preserve">These trainings align with Texas Rising Star Category 1 (Director and Staff Qualifications and Training) and Category 2 (Teacher-Child Interactions), and support the Board’s strategic priority to improve workforce quality.
</t>
    </r>
    <r>
      <rPr>
        <b/>
        <sz val="12"/>
        <color rgb="FF000000"/>
        <rFont val="Aptos Narrow"/>
        <family val="2"/>
        <scheme val="minor"/>
      </rPr>
      <t>Target Outreach:</t>
    </r>
    <r>
      <rPr>
        <sz val="12"/>
        <color rgb="FF000000"/>
        <rFont val="Aptos Narrow"/>
        <family val="2"/>
        <scheme val="minor"/>
      </rPr>
      <t xml:space="preserve"> 60 participants within 30 early learning programs</t>
    </r>
  </si>
  <si>
    <t>At least 85% of participants will demonstrate growth in knowledge and skill application based on pre- and post-training surveys, with a minimum of 70% reporting that the training content was relevant and applicable to their work with infants and toddlers.</t>
  </si>
  <si>
    <r>
      <rPr>
        <b/>
        <sz val="12"/>
        <color rgb="FF000000"/>
        <rFont val="Aptos Narrow"/>
        <family val="2"/>
        <scheme val="minor"/>
      </rPr>
      <t>Activity</t>
    </r>
    <r>
      <rPr>
        <sz val="12"/>
        <color rgb="FF000000"/>
        <rFont val="Aptos Narrow"/>
        <family val="2"/>
        <scheme val="minor"/>
      </rPr>
      <t xml:space="preserve">: Based on survey feedback, top areas of need reported were 56% Inclusion for children, 44% Curriculum Implementation, and 32% Social-Emotional Development. Mentor input validated through triannual needs assessments was also considered in the development of this activity. This initiative provides a mix of 19 in-person and virtual professional development sessions to support the ongoing learning needs of early childhood educators in various topic areas. Sessions will be offered in Quarters 1, 2, and 3, with topics informed by the triannual assessments. Additional sessions may include Texas Early Learning Guidelines, Outdoor Learning, and other emerging focus areas. 
</t>
    </r>
    <r>
      <rPr>
        <b/>
        <sz val="12"/>
        <color rgb="FF000000"/>
        <rFont val="Aptos Narrow"/>
        <family val="2"/>
        <scheme val="minor"/>
      </rPr>
      <t>Alignment</t>
    </r>
    <r>
      <rPr>
        <sz val="12"/>
        <color rgb="FF000000"/>
        <rFont val="Aptos Narrow"/>
        <family val="2"/>
        <scheme val="minor"/>
      </rPr>
      <t xml:space="preserve">: This activity aligns with Texas Rising Star Categories 1 and 2 and supports the Board’s goal to improve the quality of care through continued education.
</t>
    </r>
    <r>
      <rPr>
        <b/>
        <sz val="12"/>
        <color rgb="FF000000"/>
        <rFont val="Aptos Narrow"/>
        <family val="2"/>
        <scheme val="minor"/>
      </rPr>
      <t>Target Outreach</t>
    </r>
    <r>
      <rPr>
        <sz val="12"/>
        <color rgb="FF000000"/>
        <rFont val="Aptos Narrow"/>
        <family val="2"/>
        <scheme val="minor"/>
      </rPr>
      <t xml:space="preserve">: </t>
    </r>
    <r>
      <rPr>
        <sz val="12"/>
        <color theme="1"/>
        <rFont val="Aptos Narrow"/>
        <family val="2"/>
        <scheme val="minor"/>
      </rPr>
      <t>20 child care program staff for each session (400 total)</t>
    </r>
  </si>
  <si>
    <t>Post-training surveys will indicate that at least 70% of participants found the training content relevant and applicable to their daily practice, as evidenced through post-training evaluations.</t>
  </si>
  <si>
    <r>
      <rPr>
        <b/>
        <sz val="12"/>
        <color rgb="FF000000"/>
        <rFont val="Aptos Narrow"/>
        <family val="2"/>
        <scheme val="minor"/>
      </rPr>
      <t xml:space="preserve">Activity: </t>
    </r>
    <r>
      <rPr>
        <sz val="12"/>
        <color rgb="FF000000"/>
        <rFont val="Aptos Narrow"/>
        <family val="2"/>
        <scheme val="minor"/>
      </rPr>
      <t xml:space="preserve">Based on survey data identifying training needs as a priority, the Board will support a Spring Conference. This is a large-scale regional professional development event co-hosted with partners from Southeast Texas, the Gulf Coast Region, and Child Care Regulation. This regional event is designed to address the evolving needs of child care programs through training sessions informed by mentor visit data, quality assessments, and triannual needs surveys. Training topics will include Inclusion for Children, Health and Safety, Infant and Toddler Care, Positive Interactions, Lesson Planning, and Outdoor Learning all aligned with Texas Rising Star measures and best practices in early childhood education. To ensure affordable access, there will be $25 registration fee for each participant and will be covered via invoice. Additionally, as a co-hosting partner, monetary support will be provided to selected conference presenters, with amounts determined based on the final number of presenters secured and available funding allocations.
</t>
    </r>
    <r>
      <rPr>
        <b/>
        <sz val="12"/>
        <color rgb="FF000000"/>
        <rFont val="Aptos Narrow"/>
        <family val="2"/>
        <scheme val="minor"/>
      </rPr>
      <t xml:space="preserve">Alignment: </t>
    </r>
    <r>
      <rPr>
        <sz val="12"/>
        <color rgb="FF000000"/>
        <rFont val="Aptos Narrow"/>
        <family val="2"/>
        <scheme val="minor"/>
      </rPr>
      <t xml:space="preserve">The conference aligns with Texas Rising Star Categories 1 and 2 and supports the Board’s mission to enhance quality through relevant, ongoing training.
</t>
    </r>
    <r>
      <rPr>
        <b/>
        <sz val="12"/>
        <color rgb="FF000000"/>
        <rFont val="Aptos Narrow"/>
        <family val="2"/>
        <scheme val="minor"/>
      </rPr>
      <t xml:space="preserve">Target Outreach: </t>
    </r>
    <r>
      <rPr>
        <sz val="12"/>
        <color theme="1"/>
        <rFont val="Aptos Narrow"/>
        <family val="2"/>
        <scheme val="minor"/>
      </rPr>
      <t>30</t>
    </r>
    <r>
      <rPr>
        <b/>
        <sz val="12"/>
        <color rgb="FFC00000"/>
        <rFont val="Aptos Narrow"/>
        <family val="2"/>
        <scheme val="minor"/>
      </rPr>
      <t xml:space="preserve"> </t>
    </r>
    <r>
      <rPr>
        <sz val="12"/>
        <color rgb="FF000000"/>
        <rFont val="Aptos Narrow"/>
        <family val="2"/>
        <scheme val="minor"/>
      </rPr>
      <t xml:space="preserve">early learning program staff </t>
    </r>
  </si>
  <si>
    <t>Increase participation from early learning program staff members in FY25 to FY26.
Participating programs will indicate training hours being met for Texas Rising Star Category 1 measures.</t>
  </si>
  <si>
    <r>
      <rPr>
        <b/>
        <sz val="12"/>
        <rFont val="Aptos Narrow"/>
        <family val="2"/>
        <scheme val="minor"/>
      </rPr>
      <t>Activity</t>
    </r>
    <r>
      <rPr>
        <sz val="12"/>
        <rFont val="Aptos Narrow"/>
        <family val="2"/>
        <scheme val="minor"/>
      </rPr>
      <t xml:space="preserve">: Survey results and mentor feedback, validated through triannual needs assessments, showed 88% of participants requested a Summer Conference, which offers a full day of high-quality training for teachers and administrators in Texas Rising Star programs. Based on needs identified through mentor on-site visits and survey data, training topics may include the Texas Early Learning Guidelines, Play-Based Learning, Inclusion of children, Lesson Planning, and Positive Teacher-Child Interactions.
</t>
    </r>
    <r>
      <rPr>
        <b/>
        <sz val="12"/>
        <rFont val="Aptos Narrow"/>
        <family val="2"/>
        <scheme val="minor"/>
      </rPr>
      <t>Alignment</t>
    </r>
    <r>
      <rPr>
        <sz val="12"/>
        <rFont val="Aptos Narrow"/>
        <family val="2"/>
        <scheme val="minor"/>
      </rPr>
      <t xml:space="preserve">: The event supports Texas Rising Star Category 1 and 2 measures and aligns with the Board's commitment to professional development as a tool for quality improvement. 
</t>
    </r>
    <r>
      <rPr>
        <b/>
        <sz val="12"/>
        <rFont val="Aptos Narrow"/>
        <family val="2"/>
        <scheme val="minor"/>
      </rPr>
      <t>Target Outreach</t>
    </r>
    <r>
      <rPr>
        <sz val="12"/>
        <rFont val="Aptos Narrow"/>
        <family val="2"/>
        <scheme val="minor"/>
      </rPr>
      <t>: 75 early learning program staff</t>
    </r>
  </si>
  <si>
    <t>Participating programs will indicate training hours being met for Texas Rising Star Category 1 measures.</t>
  </si>
  <si>
    <r>
      <rPr>
        <b/>
        <sz val="12"/>
        <color rgb="FF000000"/>
        <rFont val="Calibri"/>
        <family val="2"/>
      </rPr>
      <t>Activity</t>
    </r>
    <r>
      <rPr>
        <sz val="12"/>
        <color rgb="FF000000"/>
        <rFont val="Calibri"/>
        <family val="2"/>
      </rPr>
      <t xml:space="preserve">: </t>
    </r>
    <r>
      <rPr>
        <sz val="12"/>
        <color theme="1"/>
        <rFont val="Calibri"/>
        <family val="2"/>
      </rPr>
      <t>This activity funds salaries and fringe benefits for 6.40 FTE staff members, consisting of 4 Texas Rising Star mentors; 2 Texas Rising Star mentors with dual roles (one Inclusion Specialist and one Infant/Toddler Specialist); and 1 Senior Provider Services Manager. These positions support child care programs in obtaining and sustaining high-quality child care.</t>
    </r>
    <r>
      <rPr>
        <b/>
        <sz val="12"/>
        <color rgb="FFC00000"/>
        <rFont val="Calibri"/>
        <family val="2"/>
      </rPr>
      <t xml:space="preserve">
</t>
    </r>
    <r>
      <rPr>
        <b/>
        <sz val="12"/>
        <color rgb="FF000000"/>
        <rFont val="Calibri"/>
        <family val="2"/>
      </rPr>
      <t>Alignment</t>
    </r>
    <r>
      <rPr>
        <sz val="12"/>
        <color rgb="FF000000"/>
        <rFont val="Calibri"/>
        <family val="2"/>
      </rPr>
      <t>:</t>
    </r>
    <r>
      <rPr>
        <b/>
        <sz val="12"/>
        <color rgb="FFC00000"/>
        <rFont val="Calibri"/>
        <family val="2"/>
      </rPr>
      <t xml:space="preserve"> </t>
    </r>
    <r>
      <rPr>
        <sz val="12"/>
        <rFont val="Calibri"/>
        <family val="2"/>
      </rPr>
      <t>This activity aligns with the Board's goal to increase the supply of quality child care through consistent mentoring and quality improvement strategies.</t>
    </r>
    <r>
      <rPr>
        <b/>
        <sz val="12"/>
        <color rgb="FFC00000"/>
        <rFont val="Calibri"/>
        <family val="2"/>
      </rPr>
      <t xml:space="preserve">
</t>
    </r>
    <r>
      <rPr>
        <b/>
        <sz val="12"/>
        <color rgb="FF000000"/>
        <rFont val="Calibri"/>
        <family val="2"/>
      </rPr>
      <t>Target Outreach</t>
    </r>
    <r>
      <rPr>
        <sz val="12"/>
        <color rgb="FF000000"/>
        <rFont val="Calibri"/>
        <family val="2"/>
      </rPr>
      <t xml:space="preserve">: </t>
    </r>
    <r>
      <rPr>
        <sz val="12"/>
        <rFont val="Calibri"/>
        <family val="2"/>
      </rPr>
      <t>92</t>
    </r>
    <r>
      <rPr>
        <sz val="12"/>
        <color rgb="FF000000"/>
        <rFont val="Calibri"/>
        <family val="2"/>
      </rPr>
      <t xml:space="preserve"> Texas Rising Star programs</t>
    </r>
  </si>
  <si>
    <t>At least 85% of programs due for recertification assessment will remain certified or increase their star level, as well as 4 programs will attain certification by the end of FY26.</t>
  </si>
  <si>
    <r>
      <rPr>
        <b/>
        <sz val="12"/>
        <rFont val="Aptos Narrow"/>
        <family val="2"/>
        <scheme val="minor"/>
      </rPr>
      <t>Activity</t>
    </r>
    <r>
      <rPr>
        <sz val="12"/>
        <rFont val="Aptos Narrow"/>
        <family val="2"/>
        <scheme val="minor"/>
      </rPr>
      <t xml:space="preserve">: This activity was developed in response to survey results highlighting the need to enhance participant engagement during professional development events. To support these efforts and encourage active participation at the Spring Conference, conference door prizes will be purchased and distributed strategically throughout the event to support Texas Rising Star programs, along with the resource room accessibility. These incentives are designed to foster engagement and create a more interactive learning environment when reviewing Category 4. By increasing engagement, this activity helps reinforce key training concepts and strengthens the overall professional development experience for early childhood educators.
</t>
    </r>
    <r>
      <rPr>
        <b/>
        <sz val="12"/>
        <rFont val="Aptos Narrow"/>
        <family val="2"/>
        <scheme val="minor"/>
      </rPr>
      <t>Alignment</t>
    </r>
    <r>
      <rPr>
        <sz val="12"/>
        <rFont val="Aptos Narrow"/>
        <family val="2"/>
        <scheme val="minor"/>
      </rPr>
      <t xml:space="preserve">: This category is central to improving program quality and aligns directly with the Board’s mission to enhance early childhood education through relevant, ongoing training opportunities.
</t>
    </r>
    <r>
      <rPr>
        <b/>
        <sz val="12"/>
        <rFont val="Aptos Narrow"/>
        <family val="2"/>
        <scheme val="minor"/>
      </rPr>
      <t>Target Outreach</t>
    </r>
    <r>
      <rPr>
        <sz val="12"/>
        <rFont val="Aptos Narrow"/>
        <family val="2"/>
        <scheme val="minor"/>
      </rPr>
      <t xml:space="preserve">: 35 early learning program staff </t>
    </r>
  </si>
  <si>
    <t>Increase participation from early learning program staff members in FY25 to FY26.
Participating programs will indicate an increase in Category 4 indoor outdoor environment scores.</t>
  </si>
  <si>
    <r>
      <rPr>
        <b/>
        <sz val="12"/>
        <color rgb="FF000000"/>
        <rFont val="Aptos Narrow"/>
        <family val="2"/>
        <scheme val="minor"/>
      </rPr>
      <t>Activity</t>
    </r>
    <r>
      <rPr>
        <sz val="12"/>
        <color rgb="FF000000"/>
        <rFont val="Aptos Narrow"/>
        <family val="2"/>
        <scheme val="minor"/>
      </rPr>
      <t xml:space="preserve">: This activity was created in direct response to survey results identifying the need for engaging high-quality professional development opportunities for early childhood educators. The Board will purchase training materials and door prizes for the annual Summer Conference. These materials are intended to enrich the learning experience, promote active participation, and strengthen the implementation of effective classroom strategies. By investing in meaningful engagement tools and practical resources, this activity supports continuous quality improvement across participating programs.
</t>
    </r>
    <r>
      <rPr>
        <b/>
        <sz val="12"/>
        <color rgb="FF000000"/>
        <rFont val="Aptos Narrow"/>
        <family val="2"/>
        <scheme val="minor"/>
      </rPr>
      <t>Alignment</t>
    </r>
    <r>
      <rPr>
        <sz val="12"/>
        <color rgb="FF000000"/>
        <rFont val="Aptos Narrow"/>
        <family val="2"/>
        <scheme val="minor"/>
      </rPr>
      <t xml:space="preserve">: This aligns with the Board's strategic emphasis on professional development as a catalyst for quality improvement in early learning environments.
</t>
    </r>
    <r>
      <rPr>
        <b/>
        <sz val="12"/>
        <color rgb="FF000000"/>
        <rFont val="Aptos Narrow"/>
        <family val="2"/>
        <scheme val="minor"/>
      </rPr>
      <t>Target Outreach</t>
    </r>
    <r>
      <rPr>
        <sz val="12"/>
        <color rgb="FF000000"/>
        <rFont val="Aptos Narrow"/>
        <family val="2"/>
        <scheme val="minor"/>
      </rPr>
      <t xml:space="preserve">: </t>
    </r>
    <r>
      <rPr>
        <sz val="12"/>
        <rFont val="Aptos Narrow"/>
        <family val="2"/>
        <scheme val="minor"/>
      </rPr>
      <t>50</t>
    </r>
    <r>
      <rPr>
        <sz val="12"/>
        <color rgb="FF000000"/>
        <rFont val="Aptos Narrow"/>
        <family val="2"/>
        <scheme val="minor"/>
      </rPr>
      <t xml:space="preserve"> early learning program staff </t>
    </r>
  </si>
  <si>
    <r>
      <rPr>
        <b/>
        <sz val="12"/>
        <rFont val="Aptos Narrow"/>
        <family val="2"/>
        <scheme val="minor"/>
      </rPr>
      <t xml:space="preserve">Activity: </t>
    </r>
    <r>
      <rPr>
        <sz val="12"/>
        <rFont val="Aptos Narrow"/>
        <family val="2"/>
        <scheme val="minor"/>
      </rPr>
      <t xml:space="preserve">This activity was developed in response to 82% of participants indicating a strong desire for continued staff retention support through financial incentives. Recognizing the critical role of consistent, qualified staff in maintaining high-quality early learning environments, this initiative provides child care programs with funding to promote workforce stability and sustain operations. A September 2025 needs assessment survey identified wage supplements as a top priority among programs; of the 83 programs that participated, 68 specifically cited the need for a staff wage support pilot to reduce turnover and strengthen program continuity. This activity is limited to Texas Rising Star–certified programs and offers two retention bonuses per fiscal year. Each eligible teacher and/or administrative/support staff member who has been employed for a least one year at the same child care program will be eligible to receive a $1,100 retention stipend in Quarter 1 and another $1,100 stipend in Quarter 3. 
</t>
    </r>
    <r>
      <rPr>
        <b/>
        <sz val="12"/>
        <rFont val="Aptos Narrow"/>
        <family val="2"/>
        <scheme val="minor"/>
      </rPr>
      <t>Alignment:</t>
    </r>
    <r>
      <rPr>
        <sz val="12"/>
        <rFont val="Aptos Narrow"/>
        <family val="2"/>
        <scheme val="minor"/>
      </rPr>
      <t xml:space="preserve"> This activity aligns with the Board’s strategic commitment to workforce stability and retention to maintain program quality.
</t>
    </r>
    <r>
      <rPr>
        <b/>
        <sz val="12"/>
        <rFont val="Aptos Narrow"/>
        <family val="2"/>
        <scheme val="minor"/>
      </rPr>
      <t xml:space="preserve">Target Outreach: </t>
    </r>
    <r>
      <rPr>
        <sz val="12"/>
        <rFont val="Aptos Narrow"/>
        <family val="2"/>
        <scheme val="minor"/>
      </rPr>
      <t>Approximately 204 child care program staff within 68 programs</t>
    </r>
  </si>
  <si>
    <t>At least 40% staff retention among participating Texas Rising Star programs will be documented during FY26, as verified through quarterly retention reports and confirmed stipend disbursements. 
In addition, a minimum of 85% of participating staff will report increased satisfaction with wage stability and motivation to remain employed, as indicated by post-distribution surveys.</t>
  </si>
  <si>
    <r>
      <rPr>
        <b/>
        <sz val="12"/>
        <rFont val="Calibri"/>
        <family val="2"/>
      </rPr>
      <t>Activity:</t>
    </r>
    <r>
      <rPr>
        <sz val="12"/>
        <rFont val="Calibri"/>
        <family val="2"/>
      </rPr>
      <t xml:space="preserve"> This activity was developed based on mentor observations and survey results indicating the need for greater support among child care programs preparing to achieve or maintain certification. It provides targeted assistance to help programs demonstrate readiness and successfully complete the certification process. As part of this support, the Board's designated TECPDS specialist will work with participating child care programs to ensure their TECPDS accounts are fully utilized and up to date, particularly in meeting P-CQT-04 requirements. Programs who submit all required documentation and officially request their assessment will receive a monetary award as an incentive for participation. The Board will provide educational materials and resources needed to improve the classroom and quality of the programs. 
The funding matrix includes: Star Level Assessment: Homes – Two-Star $500, Three-Star $1,000, Four-Star $2,000; Star Level Assessment: centers = Two-Star $1,011, Three-Star $2,011, Four-Star $3,011; Recertification for centers: Two-Star $3,000, Three-Star $5,000, Four-Star $7,500  
Award recipients must submit a digitally signed Award Application that includes the award description and signature authorization page. This activity promotes accountability, encourages readiness, and strengthens overall Texas Rising Star participation across the region.
</t>
    </r>
    <r>
      <rPr>
        <b/>
        <sz val="12"/>
        <rFont val="Calibri"/>
        <family val="2"/>
      </rPr>
      <t xml:space="preserve">Alignment: </t>
    </r>
    <r>
      <rPr>
        <sz val="12"/>
        <rFont val="Calibri"/>
        <family val="2"/>
      </rPr>
      <t xml:space="preserve">This effort supports the Board’s goal to increase Texas Rising Star participation and quality improvement across the region.
</t>
    </r>
    <r>
      <rPr>
        <b/>
        <sz val="12"/>
        <rFont val="Calibri"/>
        <family val="2"/>
      </rPr>
      <t xml:space="preserve">Target Outreach: </t>
    </r>
    <r>
      <rPr>
        <sz val="12"/>
        <rFont val="Calibri"/>
        <family val="2"/>
      </rPr>
      <t>Up to 20 early learning programs</t>
    </r>
  </si>
  <si>
    <t>At least 65% of award recipients will maintain or increase their certification status.</t>
  </si>
  <si>
    <r>
      <rPr>
        <b/>
        <sz val="12"/>
        <rFont val="Aptos Narrow"/>
        <family val="2"/>
        <scheme val="minor"/>
      </rPr>
      <t>Activity</t>
    </r>
    <r>
      <rPr>
        <sz val="12"/>
        <rFont val="Aptos Narrow"/>
        <family val="2"/>
        <scheme val="minor"/>
      </rPr>
      <t xml:space="preserve">: The intent of this initiative is to decrease Child Care Regulation non-compliance barriers to Texas Rising Star programs and increase teacher awareness and safety knowledge by paying $60 for each participant to attend First Aid/CPR Training. This activity was created in response to child care programs' specific needs as validated by the data collected from the needs surveys that are conducted 3 times per year. This activity meets the need of providing avenues and opportunities to coordinate health and safety training on first aid, CPR, playground safety and transportation safety. Health and safety training for Texas Rising Star staff provides significant benefits by ensuring a safe and nurturing environment, minimizing potential injuries, promoting children's overall well-being, and enhancing the quality of care provided, all while exceeding basic child care licensing standards set by the state of Texas; this training is crucial for achieving higher Texas Rising Star certification levels and ultimately improving the developmental outcomes for children in participating programs. 
</t>
    </r>
    <r>
      <rPr>
        <b/>
        <sz val="12"/>
        <rFont val="Aptos Narrow"/>
        <family val="2"/>
        <scheme val="minor"/>
      </rPr>
      <t>Alignment</t>
    </r>
    <r>
      <rPr>
        <sz val="12"/>
        <rFont val="Aptos Narrow"/>
        <family val="2"/>
        <scheme val="minor"/>
      </rPr>
      <t xml:space="preserve">: This activity is in alignment with the strengthening the workforce/industry goal.
</t>
    </r>
    <r>
      <rPr>
        <b/>
        <sz val="12"/>
        <rFont val="Aptos Narrow"/>
        <family val="2"/>
        <scheme val="minor"/>
      </rPr>
      <t>Target Outreach</t>
    </r>
    <r>
      <rPr>
        <sz val="12"/>
        <rFont val="Aptos Narrow"/>
        <family val="2"/>
        <scheme val="minor"/>
      </rPr>
      <t>: up to 75 child care program staff</t>
    </r>
  </si>
  <si>
    <t>Increase the number of teachers and administrators completing First Aid/CPR certification in FY25 to  FY26 by reducing cost barriers.
100% of programs with participants will receive no related deficiencies from Child Care Regulation.</t>
  </si>
  <si>
    <r>
      <rPr>
        <b/>
        <sz val="12"/>
        <rFont val="Aptos Narrow"/>
        <family val="2"/>
        <scheme val="minor"/>
      </rPr>
      <t xml:space="preserve">Activity: </t>
    </r>
    <r>
      <rPr>
        <sz val="12"/>
        <rFont val="Aptos Narrow"/>
        <family val="2"/>
        <scheme val="minor"/>
      </rPr>
      <t xml:space="preserve">LENA Grow provides a simple, evidence-based approach to enhancing children's language, literacy, and social-emotional development, while also improving teacher satisfaction and overall classroom quality. This activity was developed in response to the specific needs of child care programs, as identified through data collected in needs surveys conducted three times per year. Upon earning their LENA Grow Certification, the participating teachers will receive a monetary recognition award of $750 in acknowledgment of their professional growth and successful completion of the program.
</t>
    </r>
    <r>
      <rPr>
        <b/>
        <sz val="12"/>
        <rFont val="Aptos Narrow"/>
        <family val="2"/>
        <scheme val="minor"/>
      </rPr>
      <t>Alignment:</t>
    </r>
    <r>
      <rPr>
        <sz val="12"/>
        <rFont val="Aptos Narrow"/>
        <family val="2"/>
        <scheme val="minor"/>
      </rPr>
      <t xml:space="preserve"> This activity aligns with the Board’s strategic goal of improving teacher-child interactions, increasing Texas Rising Star Category 2 scores, and supporting the use of practice-based strategies that enhance the professional knowledge and skills of early childhood educators.
</t>
    </r>
    <r>
      <rPr>
        <b/>
        <sz val="12"/>
        <rFont val="Aptos Narrow"/>
        <family val="2"/>
        <scheme val="minor"/>
      </rPr>
      <t>Target Outreach:</t>
    </r>
    <r>
      <rPr>
        <sz val="12"/>
        <rFont val="Aptos Narrow"/>
        <family val="2"/>
        <scheme val="minor"/>
      </rPr>
      <t xml:space="preserve"> 10 participants from 10 child care programs</t>
    </r>
  </si>
  <si>
    <t>Maintain participation of 10 classrooms from 10 child care programs from FY25 to FY26, with 100% successful program completion. 
Outcomes will be validated through LENA Grow data, with the intent of improving teacher-child interactions and alignment with Texas Rising Star Category 2 standards.</t>
  </si>
  <si>
    <r>
      <rPr>
        <b/>
        <sz val="12"/>
        <color rgb="FF000000"/>
        <rFont val="Calibri"/>
        <family val="2"/>
      </rPr>
      <t>Activity:</t>
    </r>
    <r>
      <rPr>
        <sz val="12"/>
        <color rgb="FF000000"/>
        <rFont val="Calibri"/>
        <family val="2"/>
      </rPr>
      <t xml:space="preserve"> This project establishes a partnership between a Pre-K program and child care programs, particularly focusing on collaboration between child care centers and school districts. The partnership allows Texas Rising Star-certified classrooms to collaborate with Beaumont ISD, providing children with expanded educational opportunities, smoother transitions to kindergarten, and access to a broader range of resources.</t>
    </r>
    <r>
      <rPr>
        <sz val="12"/>
        <rFont val="Calibri"/>
        <family val="2"/>
      </rPr>
      <t xml:space="preserve">  The Board will support participating child care programs by providing classroom materials and instructional items aligned to needs assessments, including age-appropriate learning materials, curriculum supports, and transition-to-kindergarten resources. </t>
    </r>
    <r>
      <rPr>
        <sz val="12"/>
        <color rgb="FF000000"/>
        <rFont val="Calibri"/>
        <family val="2"/>
      </rPr>
      <t xml:space="preserve"> The initiative aims to create a more consistent learning experience and increase enrollment for the childcare programs involved.
</t>
    </r>
    <r>
      <rPr>
        <b/>
        <sz val="12"/>
        <color rgb="FF000000"/>
        <rFont val="Calibri"/>
        <family val="2"/>
      </rPr>
      <t xml:space="preserve">Alignment: </t>
    </r>
    <r>
      <rPr>
        <sz val="12"/>
        <color rgb="FF000000"/>
        <rFont val="Calibri"/>
        <family val="2"/>
      </rPr>
      <t xml:space="preserve">This activity meets the Board's strategy of engaging in partnerships. This activity meets the need of providing families with access to high-quality preschool programs and consistency between school and after care.
</t>
    </r>
    <r>
      <rPr>
        <b/>
        <sz val="12"/>
        <color rgb="FF000000"/>
        <rFont val="Calibri"/>
        <family val="2"/>
      </rPr>
      <t xml:space="preserve">Target Outreach: </t>
    </r>
    <r>
      <rPr>
        <sz val="12"/>
        <color rgb="FF000000"/>
        <rFont val="Calibri"/>
        <family val="2"/>
      </rPr>
      <t>2 Pre-K Partnership programs</t>
    </r>
  </si>
  <si>
    <t>Increase the number of formal Pre-K partnerships from FY25 in FY26, with child assessment data indicating improved school-readiness outcomes for at least 40% of children participating in partnership classrooms.</t>
  </si>
  <si>
    <r>
      <rPr>
        <b/>
        <sz val="12"/>
        <color rgb="FF000000"/>
        <rFont val="Calibri"/>
        <family val="2"/>
      </rPr>
      <t>Activity</t>
    </r>
    <r>
      <rPr>
        <sz val="12"/>
        <color rgb="FF000000"/>
        <rFont val="Calibri"/>
        <family val="2"/>
      </rPr>
      <t>:</t>
    </r>
    <r>
      <rPr>
        <b/>
        <sz val="12"/>
        <color rgb="FF000000"/>
        <rFont val="Calibri"/>
        <family val="2"/>
      </rPr>
      <t xml:space="preserve"> </t>
    </r>
    <r>
      <rPr>
        <sz val="12"/>
        <color rgb="FF000000"/>
        <rFont val="Calibri"/>
        <family val="2"/>
      </rPr>
      <t xml:space="preserve">Quality and Support Staff salaries and fringe benefits for 3.25 FTEs including operational costs that align with the Board's goal. These staff include one Quality Initiatives Coach/TECPDS Specialist and one Program Support Specialist-Texas Rising Star/TECPDS Specialist, as well as administrative oversight percentages of the Purchasing Coordinator, Director of Child Care Quality, Sr. Provider Services Manager, CDU/ Board Supervisor, and Sr. Accountant. </t>
    </r>
    <r>
      <rPr>
        <sz val="12"/>
        <color rgb="FFC00000"/>
        <rFont val="Calibri"/>
        <family val="2"/>
      </rPr>
      <t xml:space="preserve"> 
</t>
    </r>
    <r>
      <rPr>
        <b/>
        <sz val="12"/>
        <color rgb="FF000000"/>
        <rFont val="Calibri"/>
        <family val="2"/>
      </rPr>
      <t>Alignment</t>
    </r>
    <r>
      <rPr>
        <sz val="12"/>
        <color rgb="FF000000"/>
        <rFont val="Calibri"/>
        <family val="2"/>
      </rPr>
      <t xml:space="preserve">: This activity aligns with the Board's goal to increase the supply of quality child care through quality improvement strategies.
</t>
    </r>
    <r>
      <rPr>
        <b/>
        <sz val="12"/>
        <color rgb="FF000000"/>
        <rFont val="Calibri"/>
        <family val="2"/>
      </rPr>
      <t>Target Outreach</t>
    </r>
    <r>
      <rPr>
        <sz val="12"/>
        <color rgb="FF000000"/>
        <rFont val="Calibri"/>
        <family val="2"/>
      </rPr>
      <t>: 92 Texas Rising Star programs</t>
    </r>
  </si>
  <si>
    <t>58</t>
  </si>
  <si>
    <r>
      <t xml:space="preserve">For FY26, the Board will implement initiatives aligned with its Strategic Plan to enhance child care quality and school readiness across the Golden Crescent area. Key efforts include:
  </t>
    </r>
    <r>
      <rPr>
        <u/>
        <sz val="12"/>
        <color rgb="FF000000"/>
        <rFont val="Aptos Narrow"/>
        <family val="2"/>
        <scheme val="minor"/>
      </rPr>
      <t xml:space="preserve"> Social-Emotional Learning (SEL)/Development</t>
    </r>
    <r>
      <rPr>
        <sz val="12"/>
        <color rgb="FF000000"/>
        <rFont val="Aptos Narrow"/>
        <family val="2"/>
        <scheme val="minor"/>
      </rPr>
      <t xml:space="preserve">: Professional development in SEL and behavior management, supported by infant/toddler books and Capturing Kids’ Hearts strategies, based on needs identified through program surveys.
  </t>
    </r>
    <r>
      <rPr>
        <u/>
        <sz val="12"/>
        <color rgb="FF000000"/>
        <rFont val="Aptos Narrow"/>
        <family val="2"/>
        <scheme val="minor"/>
      </rPr>
      <t xml:space="preserve"> Curriculum &amp; Resources</t>
    </r>
    <r>
      <rPr>
        <sz val="12"/>
        <color rgb="FF000000"/>
        <rFont val="Aptos Narrow"/>
        <family val="2"/>
        <scheme val="minor"/>
      </rPr>
      <t xml:space="preserve">: Providing resources for age-appropriate materials, ultimately promoting higher-quality learning experiences for young children, to include, MindWorks (after-school curriculum), Circle Foundation activity books, updated Frog Street curriculum for 3-year-olds, ASQ assessment tools and establishment of a resource room for programs to create classroom materials.
   </t>
    </r>
    <r>
      <rPr>
        <u/>
        <sz val="12"/>
        <color rgb="FF000000"/>
        <rFont val="Aptos Narrow"/>
        <family val="2"/>
        <scheme val="minor"/>
      </rPr>
      <t>Infant &amp; Toddler Grant</t>
    </r>
    <r>
      <rPr>
        <sz val="12"/>
        <color rgb="FF000000"/>
        <rFont val="Aptos Narrow"/>
        <family val="2"/>
        <scheme val="minor"/>
      </rPr>
      <t xml:space="preserve">: Funding for cribs, shelving, and age-appropriate learning materials.
   </t>
    </r>
    <r>
      <rPr>
        <u/>
        <sz val="12"/>
        <color rgb="FF000000"/>
        <rFont val="Aptos Narrow"/>
        <family val="2"/>
        <scheme val="minor"/>
      </rPr>
      <t>Educational Support</t>
    </r>
    <r>
      <rPr>
        <sz val="12"/>
        <color rgb="FF000000"/>
        <rFont val="Aptos Narrow"/>
        <family val="2"/>
        <scheme val="minor"/>
      </rPr>
      <t>: Assistance with tuition, books, and assessment fees for Child Development Credentials, addressing requests for expanded post-secondary opportunities.
These initiatives collectively strengthen program quality, teacher development, and school readiness.</t>
    </r>
  </si>
  <si>
    <t>Golden Crescent Workforce Solutions assessed child care program needs for FY26 planning through surveys, needs assessments, Director PLC meetings, mentor observations, and Texas Rising Star assessment data review, focusing on areas with lower scores.</t>
  </si>
  <si>
    <r>
      <rPr>
        <b/>
        <sz val="12"/>
        <rFont val="Aptos Narrow"/>
        <family val="2"/>
        <scheme val="minor"/>
      </rPr>
      <t>Activity:</t>
    </r>
    <r>
      <rPr>
        <sz val="12"/>
        <rFont val="Aptos Narrow"/>
        <family val="2"/>
        <scheme val="minor"/>
      </rPr>
      <t xml:space="preserve"> The Board will provide one Ages and Stages Questionnaires (0-60 months) kit, a formal research-based assessment tool, for CCS programs.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assessment scores, due to low scores in Category 3: Program Management.
</t>
    </r>
    <r>
      <rPr>
        <b/>
        <sz val="12"/>
        <rFont val="Aptos Narrow"/>
        <family val="2"/>
        <scheme val="minor"/>
      </rPr>
      <t xml:space="preserve">Target Outreach: </t>
    </r>
    <r>
      <rPr>
        <sz val="12"/>
        <rFont val="Aptos Narrow"/>
        <family val="2"/>
        <scheme val="minor"/>
      </rPr>
      <t xml:space="preserve">42 child care programs </t>
    </r>
  </si>
  <si>
    <t>20% increase in Category 3 scores at the program's next Texas Rising Star assessment.</t>
  </si>
  <si>
    <r>
      <t xml:space="preserve">Activity: </t>
    </r>
    <r>
      <rPr>
        <sz val="12"/>
        <rFont val="Aptos Narrow"/>
        <family val="2"/>
        <scheme val="minor"/>
      </rPr>
      <t xml:space="preserve">The Board will provide professional development for the new Frog Street curriculum purchased for Infants. This will promote proper implementation of the curriculum. </t>
    </r>
    <r>
      <rPr>
        <b/>
        <sz val="12"/>
        <rFont val="Aptos Narrow"/>
        <family val="2"/>
        <scheme val="minor"/>
      </rPr>
      <t xml:space="preserve">                                                                                                                                     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feedback as well as feedback in PLC meetings.                                                                                                                                                              </t>
    </r>
    <r>
      <rPr>
        <b/>
        <sz val="12"/>
        <rFont val="Aptos Narrow"/>
        <family val="2"/>
        <scheme val="minor"/>
      </rPr>
      <t xml:space="preserve">Target Outreach: </t>
    </r>
    <r>
      <rPr>
        <sz val="12"/>
        <rFont val="Aptos Narrow"/>
        <family val="2"/>
        <scheme val="minor"/>
      </rPr>
      <t>40 classroom teachers</t>
    </r>
  </si>
  <si>
    <t>10% of programs participating will score 3 points for the Category 3: Program Administration curriculum measure (P-PM-03) at their next Texas Rising Star assessment.</t>
  </si>
  <si>
    <r>
      <rPr>
        <b/>
        <sz val="12"/>
        <rFont val="Aptos Narrow"/>
        <family val="2"/>
        <scheme val="minor"/>
      </rPr>
      <t>Activity:</t>
    </r>
    <r>
      <rPr>
        <sz val="12"/>
        <rFont val="Aptos Narrow"/>
        <family val="2"/>
        <scheme val="minor"/>
      </rPr>
      <t xml:space="preserve">  The Board will provide Frog Street Infant curriculum to child care programs. This will promote ensuring that child care programs serving infants have a research based, approved curriculum addressed in Category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feedback as well as feedback in PLC meetings.
</t>
    </r>
    <r>
      <rPr>
        <b/>
        <sz val="12"/>
        <rFont val="Aptos Narrow"/>
        <family val="2"/>
        <scheme val="minor"/>
      </rPr>
      <t xml:space="preserve">Target Outreach: </t>
    </r>
    <r>
      <rPr>
        <sz val="12"/>
        <rFont val="Aptos Narrow"/>
        <family val="2"/>
        <scheme val="minor"/>
      </rPr>
      <t>40 child care programs</t>
    </r>
  </si>
  <si>
    <t>100% of programs participating will score 3 points for the Category 3: Program Administration curriculum measure (P-PM-03) at their next Texas Rising Star assessment.</t>
  </si>
  <si>
    <r>
      <rPr>
        <b/>
        <sz val="12"/>
        <rFont val="Aptos Narrow"/>
        <family val="2"/>
        <scheme val="minor"/>
      </rPr>
      <t xml:space="preserve">Activity: </t>
    </r>
    <r>
      <rPr>
        <sz val="12"/>
        <rFont val="Aptos Narrow"/>
        <family val="2"/>
        <scheme val="minor"/>
      </rPr>
      <t xml:space="preserve">The Board will provide an Infant and Toddler Enhancement Grant ($5,000), which is designed to support CCS programs with infant toddler specific materials and equipment such as, but not limited to, shelving, storage containers, toys, books, and rocking chairs. </t>
    </r>
    <r>
      <rPr>
        <i/>
        <sz val="12"/>
        <rFont val="Aptos Narrow"/>
        <family val="2"/>
        <scheme val="minor"/>
      </rPr>
      <t>This activity was approved in the FY25 in Q4, however the Board was unable to complete within the FY and have moved it to FY26.</t>
    </r>
    <r>
      <rPr>
        <sz val="12"/>
        <rFont val="Aptos Narrow"/>
        <family val="2"/>
        <scheme val="minor"/>
      </rPr>
      <t xml:space="preserve">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The need for this activity was determined by program feedback as well as feedback in PLC meetings.
</t>
    </r>
    <r>
      <rPr>
        <b/>
        <sz val="12"/>
        <rFont val="Aptos Narrow"/>
        <family val="2"/>
        <scheme val="minor"/>
      </rPr>
      <t xml:space="preserve">Target Outreach: </t>
    </r>
    <r>
      <rPr>
        <sz val="12"/>
        <rFont val="Aptos Narrow"/>
        <family val="2"/>
        <scheme val="minor"/>
      </rPr>
      <t>7 child care programs</t>
    </r>
  </si>
  <si>
    <t>70% of participating programs will receive a score of 2 or 3 in Category 4: Indoor Learning Environment measures on the their next Texas Rising Star assessment.</t>
  </si>
  <si>
    <r>
      <rPr>
        <b/>
        <sz val="12"/>
        <rFont val="Aptos Narrow"/>
        <family val="2"/>
        <scheme val="minor"/>
      </rPr>
      <t xml:space="preserve">Activity: </t>
    </r>
    <r>
      <rPr>
        <sz val="12"/>
        <rFont val="Aptos Narrow"/>
        <family val="2"/>
        <scheme val="minor"/>
      </rPr>
      <t xml:space="preserve">The Board will purchase social-emotional board books from Child's Play for infant and toddler classrooms to support literacy, social/emotional development, and language development. 1 complete set- set includes 6 titles - per classroom.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 xml:space="preserve">Target Outreach: </t>
    </r>
    <r>
      <rPr>
        <sz val="12"/>
        <rFont val="Aptos Narrow"/>
        <family val="2"/>
        <scheme val="minor"/>
      </rPr>
      <t>42 child care programs</t>
    </r>
  </si>
  <si>
    <t>20% increase in Category 4 scores at assessments in FY25 as compared to FY26.</t>
  </si>
  <si>
    <r>
      <rPr>
        <b/>
        <sz val="12"/>
        <rFont val="Aptos Narrow"/>
        <family val="2"/>
        <scheme val="minor"/>
      </rPr>
      <t xml:space="preserve">Activity: </t>
    </r>
    <r>
      <rPr>
        <sz val="12"/>
        <rFont val="Aptos Narrow"/>
        <family val="2"/>
        <scheme val="minor"/>
      </rPr>
      <t xml:space="preserve">The Board will purchase an outdoor blanket specifically for the purpose of allowing infants to explore the outdoor learning environment. This blanket will be used strictly for infants and toddlers to lay on and crawl on while outside. This will promote outdoor learning with the infants and support increasing the scores in Category 4 specific to outdoor measures during assessments.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Target Outreach:</t>
    </r>
    <r>
      <rPr>
        <sz val="12"/>
        <rFont val="Aptos Narrow"/>
        <family val="2"/>
        <scheme val="minor"/>
      </rPr>
      <t xml:space="preserve"> 42 child care programs</t>
    </r>
  </si>
  <si>
    <t>30% increase in Category 4 scores at assessments in FY25 as compared to FY26.</t>
  </si>
  <si>
    <r>
      <rPr>
        <b/>
        <sz val="12"/>
        <rFont val="Aptos Narrow"/>
        <family val="2"/>
        <scheme val="minor"/>
      </rPr>
      <t>Activity</t>
    </r>
    <r>
      <rPr>
        <sz val="12"/>
        <rFont val="Aptos Narrow"/>
        <family val="2"/>
        <scheme val="minor"/>
      </rPr>
      <t xml:space="preserve">: The Board will provide printed Circle Infant and Toddler Activity Guides to supplement the Curriculum in all of the Infant and Toddler classrooms.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Target Outreach</t>
    </r>
    <r>
      <rPr>
        <sz val="12"/>
        <rFont val="Aptos Narrow"/>
        <family val="2"/>
        <scheme val="minor"/>
      </rPr>
      <t>: 42 child care programs</t>
    </r>
  </si>
  <si>
    <t>At least 20% of child care programs responding to an end-of-year survey will agree that the guides were beneficial in their Infant/Toddler rooms. In FY26, the Board will gather data as a baseline for fiscal years moving forward.</t>
  </si>
  <si>
    <r>
      <rPr>
        <b/>
        <sz val="12"/>
        <rFont val="Aptos Narrow"/>
        <family val="2"/>
        <scheme val="minor"/>
      </rPr>
      <t xml:space="preserve">Activity: </t>
    </r>
    <r>
      <rPr>
        <sz val="12"/>
        <rFont val="Aptos Narrow"/>
        <family val="2"/>
        <scheme val="minor"/>
      </rPr>
      <t xml:space="preserve">The Board will distribute retention incentives (wage supplement) to programs who are Texas Rising Star-certified by December 30, 2025. Each certified program staff member who has been employed at the program from July 1, 2025 to December 31, 2025 will receive a $500 wage incentive.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results.
</t>
    </r>
    <r>
      <rPr>
        <b/>
        <sz val="12"/>
        <rFont val="Aptos Narrow"/>
        <family val="2"/>
        <scheme val="minor"/>
      </rPr>
      <t xml:space="preserve">Target Outreach: </t>
    </r>
    <r>
      <rPr>
        <sz val="12"/>
        <rFont val="Aptos Narrow"/>
        <family val="2"/>
        <scheme val="minor"/>
      </rPr>
      <t>228 child care program staff</t>
    </r>
  </si>
  <si>
    <t>60% of staff will remain employed at their current program from January 1, 2026 to June 30, 2026.</t>
  </si>
  <si>
    <r>
      <rPr>
        <b/>
        <sz val="12"/>
        <rFont val="Aptos Narrow"/>
        <family val="2"/>
        <scheme val="minor"/>
      </rPr>
      <t xml:space="preserve">Activity: </t>
    </r>
    <r>
      <rPr>
        <sz val="12"/>
        <rFont val="Aptos Narrow"/>
        <family val="2"/>
        <scheme val="minor"/>
      </rPr>
      <t xml:space="preserve">The Board will provide opportunities for child care program staff to participate in professional development, which is required by Child Care Regulation. The Board will purchase seats for child care program staff to have access to the Texas A&amp;M AgriLife child care professional development website, where they can complete 10-12 hours of self-led training on a variety of topics. The average cost is $100 per employee.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responses.                                                                                                                                                       
</t>
    </r>
    <r>
      <rPr>
        <b/>
        <sz val="12"/>
        <rFont val="Aptos Narrow"/>
        <family val="2"/>
        <scheme val="minor"/>
      </rPr>
      <t xml:space="preserve">Target Outreach: </t>
    </r>
    <r>
      <rPr>
        <sz val="12"/>
        <rFont val="Aptos Narrow"/>
        <family val="2"/>
        <scheme val="minor"/>
      </rPr>
      <t>150 employees at 60 child care programs</t>
    </r>
  </si>
  <si>
    <t xml:space="preserve">There will be a 20% decrease in the number of deficiencies cited by Child Care Regulation specific to training requirements in FY26. </t>
  </si>
  <si>
    <r>
      <t xml:space="preserve">Activity: </t>
    </r>
    <r>
      <rPr>
        <sz val="12"/>
        <rFont val="Aptos Narrow"/>
        <family val="2"/>
        <scheme val="minor"/>
      </rPr>
      <t>The Board will coordinate with</t>
    </r>
    <r>
      <rPr>
        <b/>
        <sz val="12"/>
        <rFont val="Aptos Narrow"/>
        <family val="2"/>
        <scheme val="minor"/>
      </rPr>
      <t xml:space="preserve"> </t>
    </r>
    <r>
      <rPr>
        <sz val="12"/>
        <rFont val="Aptos Narrow"/>
        <family val="2"/>
        <scheme val="minor"/>
      </rPr>
      <t xml:space="preserve">Frog Street to provide professional development for the new Frog Street curriculum purchased for 3 year old classrooms.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results.
</t>
    </r>
    <r>
      <rPr>
        <b/>
        <sz val="12"/>
        <rFont val="Aptos Narrow"/>
        <family val="2"/>
        <scheme val="minor"/>
      </rPr>
      <t>Target Outreach:</t>
    </r>
    <r>
      <rPr>
        <sz val="12"/>
        <rFont val="Aptos Narrow"/>
        <family val="2"/>
        <scheme val="minor"/>
      </rPr>
      <t xml:space="preserve"> 40 child care program staff</t>
    </r>
  </si>
  <si>
    <t xml:space="preserve">20% increase in Category 3 scores and 100% of the participating programs will demonstrate utilization of the curriculum. </t>
  </si>
  <si>
    <r>
      <rPr>
        <b/>
        <sz val="12"/>
        <rFont val="Aptos Narrow"/>
        <family val="2"/>
        <scheme val="minor"/>
      </rPr>
      <t>Activity</t>
    </r>
    <r>
      <rPr>
        <sz val="12"/>
        <rFont val="Aptos Narrow"/>
        <family val="2"/>
        <scheme val="minor"/>
      </rPr>
      <t xml:space="preserve">: The Board will provide professional Development for the MindWorks Curriculum for the YMCA child care program staff (admin and counselors) at each of the 16 sites receiving the materials.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Target Outreach</t>
    </r>
    <r>
      <rPr>
        <sz val="12"/>
        <rFont val="Aptos Narrow"/>
        <family val="2"/>
        <scheme val="minor"/>
      </rPr>
      <t>: 55 child care program staff</t>
    </r>
  </si>
  <si>
    <r>
      <rPr>
        <b/>
        <sz val="12"/>
        <rFont val="Aptos Narrow"/>
        <family val="2"/>
        <scheme val="minor"/>
      </rPr>
      <t xml:space="preserve">Activity: </t>
    </r>
    <r>
      <rPr>
        <sz val="12"/>
        <rFont val="Aptos Narrow"/>
        <family val="2"/>
        <scheme val="minor"/>
      </rPr>
      <t xml:space="preserve">The Board will host a child care conference in Quarter 4 for child care programs. The conference will have multiple trainers and will offer an administrative track for directors, as well as a professional development track for teachers.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The need for this activity was determined by positive feedback from post-conference surveys.
</t>
    </r>
    <r>
      <rPr>
        <b/>
        <sz val="12"/>
        <rFont val="Aptos Narrow"/>
        <family val="2"/>
        <scheme val="minor"/>
      </rPr>
      <t>Target Outreach:</t>
    </r>
    <r>
      <rPr>
        <sz val="12"/>
        <rFont val="Aptos Narrow"/>
        <family val="2"/>
        <scheme val="minor"/>
      </rPr>
      <t xml:space="preserve"> 100 child care program staff</t>
    </r>
  </si>
  <si>
    <t xml:space="preserve">An overall conference survey will show a 90% satisfactory rating from participants. 
Additionally, there will be a decrease in CCR deficiencies related to annual training hours upon completion of professional development. </t>
  </si>
  <si>
    <r>
      <rPr>
        <b/>
        <sz val="12"/>
        <rFont val="Aptos Narrow"/>
        <family val="2"/>
        <scheme val="minor"/>
      </rPr>
      <t xml:space="preserve">Activity: </t>
    </r>
    <r>
      <rPr>
        <sz val="12"/>
        <rFont val="Aptos Narrow"/>
        <family val="2"/>
        <scheme val="minor"/>
      </rPr>
      <t xml:space="preserve">The Board will reimburse the travel and meal expenses for Texas Rising Star child care program staff who attend the TWC Texas Rising Star Early Educator Conference in 2026. The reimbursement amount will be commensurate with the IRS Reimbursement rates. (Gas and Mileage, 1 lunch, 2 dinners cost to be determined by locale.)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feedback.
</t>
    </r>
    <r>
      <rPr>
        <b/>
        <sz val="12"/>
        <rFont val="Aptos Narrow"/>
        <family val="2"/>
        <scheme val="minor"/>
      </rPr>
      <t xml:space="preserve">Target Outreach: </t>
    </r>
    <r>
      <rPr>
        <sz val="12"/>
        <rFont val="Aptos Narrow"/>
        <family val="2"/>
        <scheme val="minor"/>
      </rPr>
      <t>180 child care program staff (3 people per program for 60 programs)</t>
    </r>
  </si>
  <si>
    <t>Because this is the first year the Board is offering this activity, the goal is to have 15% participation rate of the staff outreached. Data will be collected in FY26 as a baseline for future measurable outcome goals. 
Additionally, the strategies learned at the conference will support a 20% increase in the Category 2: Teacher-Child Interaction scores during assessment as compared to FY25.</t>
  </si>
  <si>
    <r>
      <rPr>
        <b/>
        <sz val="12"/>
        <rFont val="Aptos Narrow"/>
        <family val="2"/>
        <scheme val="minor"/>
      </rPr>
      <t xml:space="preserve">Activity: </t>
    </r>
    <r>
      <rPr>
        <sz val="12"/>
        <rFont val="Aptos Narrow"/>
        <family val="2"/>
        <scheme val="minor"/>
      </rPr>
      <t xml:space="preserve">The Board will provide CDA scholarships to support child care program staff in attaining their CDA credential. This scholarship will include the cost of tuition and books.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The need for this activity was determined by program request and survey results.
</t>
    </r>
    <r>
      <rPr>
        <b/>
        <sz val="12"/>
        <rFont val="Aptos Narrow"/>
        <family val="2"/>
        <scheme val="minor"/>
      </rPr>
      <t xml:space="preserve">Target Outreach: </t>
    </r>
    <r>
      <rPr>
        <sz val="12"/>
        <rFont val="Aptos Narrow"/>
        <family val="2"/>
        <scheme val="minor"/>
      </rPr>
      <t>10 child care program staff</t>
    </r>
  </si>
  <si>
    <r>
      <rPr>
        <strike/>
        <sz val="12"/>
        <rFont val="Aptos Narrow"/>
        <family val="2"/>
        <scheme val="minor"/>
      </rPr>
      <t xml:space="preserve">
</t>
    </r>
    <r>
      <rPr>
        <sz val="12"/>
        <rFont val="Aptos Narrow"/>
        <family val="2"/>
        <scheme val="minor"/>
      </rPr>
      <t>50% of child care program staff participating complete all requirements and attain a CDA by the end of FY26. Attainment of formal education will support higher Category 1: Staff Education scores through Texas Rising Star assessment. 
Additionally, at least 60% of participants will remain at their employment at the end of one year and receive a stipend.</t>
    </r>
  </si>
  <si>
    <r>
      <rPr>
        <b/>
        <sz val="12"/>
        <rFont val="Aptos Narrow"/>
        <family val="2"/>
        <scheme val="minor"/>
      </rPr>
      <t xml:space="preserve">Activity: </t>
    </r>
    <r>
      <rPr>
        <sz val="12"/>
        <rFont val="Aptos Narrow"/>
        <family val="2"/>
        <scheme val="minor"/>
      </rPr>
      <t xml:space="preserve">The Board will provide child care program staff who attain their CDA credentials, a completion  incentive of $500. After one year of employment at the same program they will receive an additional $1,500.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The need for this activity was determined by program request and survey results.
</t>
    </r>
    <r>
      <rPr>
        <b/>
        <sz val="12"/>
        <rFont val="Aptos Narrow"/>
        <family val="2"/>
        <scheme val="minor"/>
      </rPr>
      <t xml:space="preserve">Target Outreach: </t>
    </r>
    <r>
      <rPr>
        <sz val="12"/>
        <rFont val="Aptos Narrow"/>
        <family val="2"/>
        <scheme val="minor"/>
      </rPr>
      <t>10 child care program staff</t>
    </r>
  </si>
  <si>
    <t xml:space="preserve">50% of staff who complete their CDA will remain at their program at the one year follow up, and qualify for the retention incentive. </t>
  </si>
  <si>
    <r>
      <rPr>
        <b/>
        <sz val="12"/>
        <rFont val="Aptos Narrow"/>
        <family val="2"/>
        <scheme val="minor"/>
      </rPr>
      <t xml:space="preserve">Activity:  </t>
    </r>
    <r>
      <rPr>
        <sz val="12"/>
        <rFont val="Aptos Narrow"/>
        <family val="2"/>
        <scheme val="minor"/>
      </rPr>
      <t xml:space="preserve">The Board will pay the cost of professional development for the Capturing Kids Hearts training offered to the early learning programs. Capturing Kids Hearts is a research-based program that has successfully improved the social emotional learning in child care programs. By using the program and receiving the professional development teachers will be able to offer a higher quality of care, which will be scored during the Texas Rising Star Assessment; specifically in Category 2: Teacher - Child Interactions and Category 4: Indoor/Outdoor Learning Environments. A Spring and Fall site visit will occur at programs and monthly teleconferences will be held following the training to continue to support the participants. The Board expects to see a reduction in the number of Child Care Regulation deficiencies specifically regarding Prohibited Punishments moving forward.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 xml:space="preserve">Target Outreach: </t>
    </r>
    <r>
      <rPr>
        <sz val="12"/>
        <rFont val="Aptos Narrow"/>
        <family val="2"/>
        <scheme val="minor"/>
      </rPr>
      <t>120 child care program staff</t>
    </r>
  </si>
  <si>
    <t>There will be at least a 25% decrease in the number of prohibited punishment deficiencies issued in the FY26 from the participating programs compared to the FY25, as documented by Child Care Regulation records.
Additionally, there will be an increase in Category 2 scores for participating programs upon their next Texas Rising Star assessment.</t>
  </si>
  <si>
    <r>
      <rPr>
        <b/>
        <sz val="12"/>
        <rFont val="Aptos Narrow"/>
        <family val="2"/>
        <scheme val="minor"/>
      </rPr>
      <t>Activity</t>
    </r>
    <r>
      <rPr>
        <sz val="12"/>
        <rFont val="Aptos Narrow"/>
        <family val="2"/>
        <scheme val="minor"/>
      </rPr>
      <t xml:space="preserve">: The Board will host a Directors' Evening professional development event in Quarter 4 to support directors in the Texas Rising Star Category 3: Program Management, specifically family involvement.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Target Outreach</t>
    </r>
    <r>
      <rPr>
        <sz val="12"/>
        <rFont val="Aptos Narrow"/>
        <family val="2"/>
        <scheme val="minor"/>
      </rPr>
      <t xml:space="preserve">: 60 child care directors </t>
    </r>
  </si>
  <si>
    <t>20% increase in Category 3 measure scores focused on family involvement for participating programs upon their next Texas Rising Star assessment.</t>
  </si>
  <si>
    <r>
      <rPr>
        <b/>
        <sz val="12"/>
        <rFont val="Aptos Narrow"/>
        <family val="2"/>
        <scheme val="minor"/>
      </rPr>
      <t xml:space="preserve">Activity: </t>
    </r>
    <r>
      <rPr>
        <sz val="12"/>
        <rFont val="Aptos Narrow"/>
        <family val="2"/>
        <scheme val="minor"/>
      </rPr>
      <t xml:space="preserve">The Board will purchase Director Planners for directors and assistant directors to better enable staff to plan for and attend professional development opportunities throughout the year. This will enable directors to provide better guidance for their staff, offer more engagement opportunities for parents and be prepared for assessment.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 xml:space="preserve">Target Outreach: </t>
    </r>
    <r>
      <rPr>
        <sz val="12"/>
        <rFont val="Aptos Narrow"/>
        <family val="2"/>
        <scheme val="minor"/>
      </rPr>
      <t>120</t>
    </r>
    <r>
      <rPr>
        <sz val="12"/>
        <color rgb="FFC00000"/>
        <rFont val="Aptos Narrow"/>
        <family val="2"/>
        <scheme val="minor"/>
      </rPr>
      <t xml:space="preserve"> </t>
    </r>
    <r>
      <rPr>
        <sz val="12"/>
        <color theme="1"/>
        <rFont val="Aptos Narrow"/>
        <family val="2"/>
        <scheme val="minor"/>
      </rPr>
      <t>directors</t>
    </r>
    <r>
      <rPr>
        <sz val="12"/>
        <rFont val="Aptos Narrow"/>
        <family val="2"/>
        <scheme val="minor"/>
      </rPr>
      <t xml:space="preserve"> </t>
    </r>
  </si>
  <si>
    <t>Increase attendance and participation in Professional Learning Community (PLC) meetings by 5% as measured by meeting attendance records.</t>
  </si>
  <si>
    <r>
      <t xml:space="preserve">Activity: </t>
    </r>
    <r>
      <rPr>
        <sz val="12"/>
        <color rgb="FF000000"/>
        <rFont val="Aptos Narrow"/>
        <family val="2"/>
        <scheme val="minor"/>
      </rPr>
      <t xml:space="preserve">The Board will purchase an updated version of Frog Street Curriculum for 3 year old classrooms for those child care programs who currently are using the outdated version of the curriculum. Each qualifying program will get 1 kit. The newer version will allow the classrooms to sync with the Frog Street online portal and utilize the new curriculum to further develop concepts and language in the preschool classrooms using a research-based curriculum. Additionally, the Board will professional development for the curriculum to support implementation.    </t>
    </r>
    <r>
      <rPr>
        <b/>
        <sz val="12"/>
        <color rgb="FF000000"/>
        <rFont val="Aptos Narrow"/>
        <family val="2"/>
        <scheme val="minor"/>
      </rPr>
      <t xml:space="preserve">                                                                                                                                          Alignment: </t>
    </r>
    <r>
      <rPr>
        <sz val="12"/>
        <color rgb="FF000000"/>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survey feedback as well as feedback in PLC meetings. </t>
    </r>
    <r>
      <rPr>
        <b/>
        <sz val="12"/>
        <rFont val="Aptos Narrow"/>
        <family val="2"/>
        <scheme val="minor"/>
      </rPr>
      <t xml:space="preserve">    </t>
    </r>
    <r>
      <rPr>
        <b/>
        <sz val="12"/>
        <color rgb="FF000000"/>
        <rFont val="Aptos Narrow"/>
        <family val="2"/>
        <scheme val="minor"/>
      </rPr>
      <t xml:space="preserve">                                                                                                                                                     
Target Outreach: </t>
    </r>
    <r>
      <rPr>
        <sz val="12"/>
        <color rgb="FF000000"/>
        <rFont val="Aptos Narrow"/>
        <family val="2"/>
        <scheme val="minor"/>
      </rPr>
      <t>33 child care programs</t>
    </r>
  </si>
  <si>
    <r>
      <t xml:space="preserve">Activity: </t>
    </r>
    <r>
      <rPr>
        <sz val="12"/>
        <color rgb="FF000000"/>
        <rFont val="Aptos Narrow"/>
        <family val="2"/>
        <scheme val="minor"/>
      </rPr>
      <t xml:space="preserve">The Board will purchase MindWorks curriculum for after school programs. This will allow the after schoolers access to an approved curriculum that will contribute to the program's overall Texas Rising Star certification and provide children the opportunity to engage in a challenging and quality curriculum. Additionally, the Board will professional development for the MindWorks Curriculum to support implementation.                                           
</t>
    </r>
    <r>
      <rPr>
        <b/>
        <sz val="12"/>
        <color rgb="FF000000"/>
        <rFont val="Aptos Narrow"/>
        <family val="2"/>
        <scheme val="minor"/>
      </rPr>
      <t xml:space="preserve">Alignment: </t>
    </r>
    <r>
      <rPr>
        <sz val="12"/>
        <rFont val="Aptos Narrow"/>
        <family val="2"/>
        <scheme val="minor"/>
      </rPr>
      <t>This initiative aligns with the Board’s strategy of supporting child care programs by providing resources for age-appropriate materials, ultimately promoting higher-quality learning experiences for young children. The need for this activity was determined by feedback from the local YMCA program.</t>
    </r>
    <r>
      <rPr>
        <b/>
        <sz val="12"/>
        <color rgb="FF000000"/>
        <rFont val="Aptos Narrow"/>
        <family val="2"/>
        <scheme val="minor"/>
      </rPr>
      <t xml:space="preserve">
Target Outreach: </t>
    </r>
    <r>
      <rPr>
        <sz val="12"/>
        <rFont val="Aptos Narrow"/>
        <family val="2"/>
        <scheme val="minor"/>
      </rPr>
      <t>17 child care programs</t>
    </r>
  </si>
  <si>
    <r>
      <rPr>
        <b/>
        <sz val="12"/>
        <rFont val="Aptos Narrow"/>
        <family val="2"/>
        <scheme val="minor"/>
      </rPr>
      <t>Activity:</t>
    </r>
    <r>
      <rPr>
        <sz val="12"/>
        <rFont val="Aptos Narrow"/>
        <family val="2"/>
        <scheme val="minor"/>
      </rPr>
      <t xml:space="preserve"> The Board will purchase the Frog Street Online Portal for the child care programs who are currently using Frog Street Pre-K curriculum in their classrooms. 1 purchase per qualifying program. The online program will allow teachers to utilize the curriculum resources more efficiently, and assist in enhancing the learning environment. 
</t>
    </r>
    <r>
      <rPr>
        <b/>
        <sz val="12"/>
        <rFont val="Aptos Narrow"/>
        <family val="2"/>
        <scheme val="minor"/>
      </rPr>
      <t xml:space="preserve">Alignment: </t>
    </r>
    <r>
      <rPr>
        <sz val="12"/>
        <rFont val="Aptos Narrow"/>
        <family val="2"/>
        <scheme val="minor"/>
      </rPr>
      <t xml:space="preserve">This initiative aligns with the Board’s strategy of supporting child care programs by providing resources for age-appropriate materials, ultimately promoting higher-quality learning experiences for young children. The need for this activity was determined by program request.
</t>
    </r>
    <r>
      <rPr>
        <b/>
        <sz val="12"/>
        <rFont val="Aptos Narrow"/>
        <family val="2"/>
        <scheme val="minor"/>
      </rPr>
      <t>Target Outreach:</t>
    </r>
    <r>
      <rPr>
        <sz val="12"/>
        <rFont val="Aptos Narrow"/>
        <family val="2"/>
        <scheme val="minor"/>
      </rPr>
      <t xml:space="preserve"> 33 child care programs</t>
    </r>
  </si>
  <si>
    <t>20% increase in Category 2 scores In the Pre-K age classrooms</t>
  </si>
  <si>
    <r>
      <rPr>
        <b/>
        <sz val="12"/>
        <rFont val="Aptos Narrow"/>
        <family val="2"/>
        <scheme val="minor"/>
      </rPr>
      <t>Activity</t>
    </r>
    <r>
      <rPr>
        <sz val="12"/>
        <rFont val="Aptos Narrow"/>
        <family val="2"/>
        <scheme val="minor"/>
      </rPr>
      <t xml:space="preserve">: The Board will provide a resource room at the local Workforce Solutions office to allow child care programs to create and produce sustainable materials for their classrooms to meet Texas Rising Star requirements. Resources will include but are not limited to, laminator and film, die cut library, parent resource books, computer to create newsletters, and access to a printer.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higher-quality learning experiences for young children.
</t>
    </r>
    <r>
      <rPr>
        <b/>
        <sz val="12"/>
        <rFont val="Aptos Narrow"/>
        <family val="2"/>
        <scheme val="minor"/>
      </rPr>
      <t>Target Outreach</t>
    </r>
    <r>
      <rPr>
        <sz val="12"/>
        <rFont val="Aptos Narrow"/>
        <family val="2"/>
        <scheme val="minor"/>
      </rPr>
      <t>: 60 child care programs</t>
    </r>
  </si>
  <si>
    <t xml:space="preserve">20% increase in the scores for Category 4 Indoor/Outdoor Learning Environment measures.  </t>
  </si>
  <si>
    <r>
      <rPr>
        <b/>
        <sz val="12"/>
        <rFont val="Aptos Narrow"/>
        <family val="2"/>
        <scheme val="minor"/>
      </rPr>
      <t>Activity</t>
    </r>
    <r>
      <rPr>
        <sz val="12"/>
        <rFont val="Aptos Narrow"/>
        <family val="2"/>
        <scheme val="minor"/>
      </rPr>
      <t xml:space="preserve">: The Board will provide 1 (20% FTE) Infant Toddler Specialist and 1 (20% FTE) TECPDS Specialist to support child care programs. The designated Infant Toddler Specialist will provide technical assistance and coaching to infant and toddler teachers. The designated TECPDS Specialist will provide technical assistance to programs and mentors on utilization of the Workforce Registry, validate records, and onboard programs and their staff into the workforce registry.
</t>
    </r>
    <r>
      <rPr>
        <b/>
        <sz val="12"/>
        <rFont val="Aptos Narrow"/>
        <family val="2"/>
        <scheme val="minor"/>
      </rPr>
      <t>Alignment</t>
    </r>
    <r>
      <rPr>
        <sz val="12"/>
        <rFont val="Aptos Narrow"/>
        <family val="2"/>
        <scheme val="minor"/>
      </rPr>
      <t xml:space="preserve">: This initiative aligns with the Board’s strategy of supporting child care programs, ultimately promoting higher-quality learning experiences for young children.
</t>
    </r>
    <r>
      <rPr>
        <b/>
        <sz val="12"/>
        <rFont val="Aptos Narrow"/>
        <family val="2"/>
        <scheme val="minor"/>
      </rPr>
      <t>Target Outreach:</t>
    </r>
    <r>
      <rPr>
        <sz val="12"/>
        <rFont val="Aptos Narrow"/>
        <family val="2"/>
        <scheme val="minor"/>
      </rPr>
      <t xml:space="preserve"> 58 child care programs</t>
    </r>
  </si>
  <si>
    <t>70% of early learning staff in the Board area will receive support from the Infant Toddler Specialist.
80% of staff will utilize their WF Registry account with fidelity with support of the TECPDS Specialist.</t>
  </si>
  <si>
    <r>
      <rPr>
        <b/>
        <sz val="12"/>
        <rFont val="Aptos Narrow"/>
        <family val="2"/>
        <scheme val="minor"/>
      </rPr>
      <t>Activity</t>
    </r>
    <r>
      <rPr>
        <sz val="12"/>
        <rFont val="Aptos Narrow"/>
        <family val="2"/>
        <scheme val="minor"/>
      </rPr>
      <t xml:space="preserve">: The Board will provide 3 (2 at 80% FTE, 1 at 100% FTE) Texas Rising Star mentors to support child care programs in obtaining and maintaining certification.
</t>
    </r>
    <r>
      <rPr>
        <b/>
        <sz val="12"/>
        <rFont val="Aptos Narrow"/>
        <family val="2"/>
        <scheme val="minor"/>
      </rPr>
      <t>Alignment</t>
    </r>
    <r>
      <rPr>
        <sz val="12"/>
        <rFont val="Aptos Narrow"/>
        <family val="2"/>
        <scheme val="minor"/>
      </rPr>
      <t xml:space="preserve">: This initiative aligns with the Board’s strategy of supporting child care programs, ultimately promoting higher-quality learning experiences for young children.
</t>
    </r>
    <r>
      <rPr>
        <b/>
        <sz val="12"/>
        <rFont val="Aptos Narrow"/>
        <family val="2"/>
        <scheme val="minor"/>
      </rPr>
      <t>Target Outreach:</t>
    </r>
    <r>
      <rPr>
        <sz val="12"/>
        <rFont val="Aptos Narrow"/>
        <family val="2"/>
        <scheme val="minor"/>
      </rPr>
      <t xml:space="preserve"> 58 child care programs</t>
    </r>
  </si>
  <si>
    <t>Increase the number of Entry Level programs to achieve Texas Rising Star certification and maintain or increase the star level for programs that are already certified.</t>
  </si>
  <si>
    <t>595</t>
  </si>
  <si>
    <t>The Board and Contractor coordinate to administer quality funds. 
The Contractor is responsible for the Texas Rising Star Staff (to include the Infant and Toddler Specialist and TECPDS Specialist) and specific activities. The Board is responsible for other specific activities and will award the same as the contractor as needed.</t>
  </si>
  <si>
    <t xml:space="preserve">Workforce Solutions Alamo (WSA) plans to administer CCQ funds through initiatives that support child care program needs which include their journey to certification, increasing quality environments and interactions, strengthening the early childhood educators through professional development opportunities, and increasing staff retention through wage supplements. 
Alignment with WSA strategic plan: WSA strives to increase the number of quality child care programs in the region and recognizes that quality care prepares children for school readiness. WSA also understands there is a lack of child care in the rural areas, and more importantly a lack of certified child care programs families can access within rural areas. WSA works to ensure that funding is balanced in efforts to continue to provide opportunities for quality child care to children &amp; families in these underserved areas. </t>
  </si>
  <si>
    <t>Needs were determined through data collected from child care programs through a needs assessment survey (346 child care programs participated out of 593, resulting in 58% participation), input from Quality contractor and WSA Child Care Committee.
Areas that were identified as a need in the WSA area:
-- Professional development: top three needs identified were teacher-child interactions, guidance and discipline, and children with special needs 
-- Materials to support achievement and maintenance of Texas Rising Star certification including infant/toddler and all ages 
-- Curriculum to support achievement of Texas Rising Star certification and children's development 
-- Need to increase staff retention
-- Need to increase Texas Rising Star initial certifications and retain certification
-- Need for CDA renewals and CDA classes
-- Need to support Nationally Accredited programs
Success will be measured by collecting data, surveys and reviewing certification assessment results.</t>
  </si>
  <si>
    <r>
      <rPr>
        <b/>
        <sz val="12"/>
        <rFont val="Aptos Narrow"/>
        <family val="2"/>
        <scheme val="minor"/>
      </rPr>
      <t>Activity</t>
    </r>
    <r>
      <rPr>
        <sz val="12"/>
        <rFont val="Aptos Narrow"/>
        <family val="2"/>
        <scheme val="minor"/>
      </rPr>
      <t xml:space="preserve">: Infant and Toddler indoor/outdoor materials
It was identified that infant and toddler classroom materials are needed, such as sensory and exploration materials, gross motor materials, and materials to support language development and social-emotional development, thus they will be provided to Texas Rising Star programs. 
</t>
    </r>
    <r>
      <rPr>
        <b/>
        <sz val="12"/>
        <rFont val="Aptos Narrow"/>
        <family val="2"/>
        <scheme val="minor"/>
      </rPr>
      <t>Alignment</t>
    </r>
    <r>
      <rPr>
        <sz val="12"/>
        <rFont val="Aptos Narrow"/>
        <family val="2"/>
        <scheme val="minor"/>
      </rPr>
      <t xml:space="preserve">: This activity aligns with the need to support certification and maintenance. WSA believes in providing quality mentoring to increase the quality of care and interactions in the facilities.
</t>
    </r>
    <r>
      <rPr>
        <b/>
        <sz val="12"/>
        <rFont val="Aptos Narrow"/>
        <family val="2"/>
        <scheme val="minor"/>
      </rPr>
      <t>Target Outreach</t>
    </r>
    <r>
      <rPr>
        <sz val="12"/>
        <rFont val="Aptos Narrow"/>
        <family val="2"/>
        <scheme val="minor"/>
      </rPr>
      <t xml:space="preserve">: Approximately 50 child care programs </t>
    </r>
  </si>
  <si>
    <t>At least 80% of participating Texas Rising Star programs will demonstrate an increase in their Category 4: Indoor/Outdoor assessment scores during the Texas Rising Star certification process</t>
  </si>
  <si>
    <r>
      <rPr>
        <b/>
        <sz val="12"/>
        <rFont val="Aptos Narrow"/>
        <family val="2"/>
        <scheme val="minor"/>
      </rPr>
      <t>Activity</t>
    </r>
    <r>
      <rPr>
        <sz val="12"/>
        <rFont val="Aptos Narrow"/>
        <family val="2"/>
        <scheme val="minor"/>
      </rPr>
      <t xml:space="preserve">: Infant and Toddler Curriculum
WSA will provide Infant/Toddler curriculum for programs participating in the WSA quality cohort that are identified as not having curriculum. 
</t>
    </r>
    <r>
      <rPr>
        <b/>
        <sz val="12"/>
        <rFont val="Aptos Narrow"/>
        <family val="2"/>
        <scheme val="minor"/>
      </rPr>
      <t>Alignment</t>
    </r>
    <r>
      <rPr>
        <sz val="12"/>
        <rFont val="Aptos Narrow"/>
        <family val="2"/>
        <scheme val="minor"/>
      </rPr>
      <t xml:space="preserve">: This activity aligns with the need of curriculum to support certification and children's development.
</t>
    </r>
    <r>
      <rPr>
        <b/>
        <sz val="12"/>
        <rFont val="Aptos Narrow"/>
        <family val="2"/>
        <scheme val="minor"/>
      </rPr>
      <t>Target Outreach</t>
    </r>
    <r>
      <rPr>
        <sz val="12"/>
        <rFont val="Aptos Narrow"/>
        <family val="2"/>
        <scheme val="minor"/>
      </rPr>
      <t>: Approximately 40 child care programs</t>
    </r>
  </si>
  <si>
    <t>At least 80% of participating Texas Rising Star programs will demonstrate an increase in their Category 3: Program Management assessment scores during the Texas Rising Star certification process</t>
  </si>
  <si>
    <r>
      <rPr>
        <b/>
        <sz val="12"/>
        <rFont val="Aptos Narrow"/>
        <family val="2"/>
        <scheme val="minor"/>
      </rPr>
      <t>Activity</t>
    </r>
    <r>
      <rPr>
        <sz val="12"/>
        <rFont val="Aptos Narrow"/>
        <family val="2"/>
        <scheme val="minor"/>
      </rPr>
      <t xml:space="preserve">: Infant and Toddler Specific Training to include curriculum training
On a monthly basis, WSA will provide Infant/Toddler training opportunities. In addition, WSA will provide Conference registration scholarships to child care program staff as an additional way to earn training hours required by Child Care Regulation.
</t>
    </r>
    <r>
      <rPr>
        <b/>
        <sz val="12"/>
        <rFont val="Aptos Narrow"/>
        <family val="2"/>
        <scheme val="minor"/>
      </rPr>
      <t>Alignment</t>
    </r>
    <r>
      <rPr>
        <sz val="12"/>
        <rFont val="Aptos Narrow"/>
        <family val="2"/>
        <scheme val="minor"/>
      </rPr>
      <t xml:space="preserve">: WSA believes in providing quality training opportunities to staff in order to increase the quality of care and interactions in the facilities. 
</t>
    </r>
    <r>
      <rPr>
        <b/>
        <sz val="12"/>
        <rFont val="Aptos Narrow"/>
        <family val="2"/>
        <scheme val="minor"/>
      </rPr>
      <t>Target Outreach</t>
    </r>
    <r>
      <rPr>
        <sz val="12"/>
        <rFont val="Aptos Narrow"/>
        <family val="2"/>
        <scheme val="minor"/>
      </rPr>
      <t>: Approximately 200 child care staff</t>
    </r>
  </si>
  <si>
    <t>At least a 10% decrease in number of licensing deficiencies cited by Child Care Regulation for required annual training.</t>
  </si>
  <si>
    <r>
      <rPr>
        <b/>
        <sz val="12"/>
        <rFont val="Aptos Narrow"/>
        <family val="2"/>
        <scheme val="minor"/>
      </rPr>
      <t>Activity</t>
    </r>
    <r>
      <rPr>
        <sz val="12"/>
        <rFont val="Aptos Narrow"/>
        <family val="2"/>
        <scheme val="minor"/>
      </rPr>
      <t xml:space="preserve">: Home, Preschool and School Age training
WSA will provide a conference for early learning professionals to have the opportunity to participate in in-person quality training and network with other professionals 
</t>
    </r>
    <r>
      <rPr>
        <b/>
        <sz val="12"/>
        <rFont val="Aptos Narrow"/>
        <family val="2"/>
        <scheme val="minor"/>
      </rPr>
      <t>Alignment</t>
    </r>
    <r>
      <rPr>
        <sz val="12"/>
        <rFont val="Aptos Narrow"/>
        <family val="2"/>
        <scheme val="minor"/>
      </rPr>
      <t xml:space="preserve">: WSA believes in providing quality training opportunities to staff in order to increase the quality of care and interactions in the facilities.
</t>
    </r>
    <r>
      <rPr>
        <b/>
        <sz val="12"/>
        <rFont val="Aptos Narrow"/>
        <family val="2"/>
        <scheme val="minor"/>
      </rPr>
      <t>Target Outreach</t>
    </r>
    <r>
      <rPr>
        <sz val="12"/>
        <rFont val="Aptos Narrow"/>
        <family val="2"/>
        <scheme val="minor"/>
      </rPr>
      <t>: Approximately 150 child care staff</t>
    </r>
  </si>
  <si>
    <t>Success will be measured by 90% of participating child care programs demonstrating an increase in measures in Category 1: Staff Education and Training.</t>
  </si>
  <si>
    <r>
      <rPr>
        <b/>
        <sz val="12"/>
        <rFont val="Aptos Narrow"/>
        <family val="2"/>
        <scheme val="minor"/>
      </rPr>
      <t>Activity</t>
    </r>
    <r>
      <rPr>
        <sz val="12"/>
        <rFont val="Aptos Narrow"/>
        <family val="2"/>
        <scheme val="minor"/>
      </rPr>
      <t xml:space="preserve">: Stipends for CDA renewal or CDA Completion
In a survey conducted, 181 out of 345 child care programs identified the need for staff to have a CDA/CDA supports. To ensure completion, WSA will award stipends to those that complete a CDA/CDA Renewal. These stipends will be in the amount of $500 per participant. 
</t>
    </r>
    <r>
      <rPr>
        <b/>
        <sz val="12"/>
        <rFont val="Aptos Narrow"/>
        <family val="2"/>
        <scheme val="minor"/>
      </rPr>
      <t>Alignment</t>
    </r>
    <r>
      <rPr>
        <sz val="12"/>
        <rFont val="Aptos Narrow"/>
        <family val="2"/>
        <scheme val="minor"/>
      </rPr>
      <t xml:space="preserve">: This activity aligns with the local plan by supporting the early childhood professionals with the training and skills to support their early childhood education.
</t>
    </r>
    <r>
      <rPr>
        <b/>
        <sz val="12"/>
        <rFont val="Aptos Narrow"/>
        <family val="2"/>
        <scheme val="minor"/>
      </rPr>
      <t>Target Outreach</t>
    </r>
    <r>
      <rPr>
        <sz val="12"/>
        <rFont val="Aptos Narrow"/>
        <family val="2"/>
        <scheme val="minor"/>
      </rPr>
      <t>: Approximately 40 child care staff</t>
    </r>
  </si>
  <si>
    <t>At least 100% of enrolled staff will receive a stipend upon successful completion of their Child Development Associate (CDA) certification or renewal.
20% increase in Category 1 for child care programs who had a teacher enrolled.</t>
  </si>
  <si>
    <r>
      <rPr>
        <b/>
        <sz val="12"/>
        <rFont val="Aptos Narrow"/>
        <family val="2"/>
        <scheme val="minor"/>
      </rPr>
      <t>Activity</t>
    </r>
    <r>
      <rPr>
        <sz val="12"/>
        <rFont val="Aptos Narrow"/>
        <family val="2"/>
        <scheme val="minor"/>
      </rPr>
      <t xml:space="preserve">: Curriculum Training
WSA will provide Infant/Toddler curriculum for programs participating in the WSA quality cohort that are identified as not having curriculum. 
</t>
    </r>
    <r>
      <rPr>
        <b/>
        <sz val="12"/>
        <rFont val="Aptos Narrow"/>
        <family val="2"/>
        <scheme val="minor"/>
      </rPr>
      <t>Alignment</t>
    </r>
    <r>
      <rPr>
        <sz val="12"/>
        <rFont val="Aptos Narrow"/>
        <family val="2"/>
        <scheme val="minor"/>
      </rPr>
      <t xml:space="preserve">: WSA believes in providing quality training opportunities to staff in order to increase the understanding of children's development and developmentally appropriate activities.
</t>
    </r>
    <r>
      <rPr>
        <b/>
        <sz val="12"/>
        <rFont val="Aptos Narrow"/>
        <family val="2"/>
        <scheme val="minor"/>
      </rPr>
      <t>Target Outreach</t>
    </r>
    <r>
      <rPr>
        <sz val="12"/>
        <rFont val="Aptos Narrow"/>
        <family val="2"/>
        <scheme val="minor"/>
      </rPr>
      <t>: Approximately 50 child care staff</t>
    </r>
  </si>
  <si>
    <t>At least 75% of awarded programs will demonstrate an increase in their Category 3 assessment scores during assessments that occur in FY26 compared to FY25.</t>
  </si>
  <si>
    <r>
      <rPr>
        <b/>
        <sz val="12"/>
        <rFont val="Aptos Narrow"/>
        <family val="2"/>
        <scheme val="minor"/>
      </rPr>
      <t>Activity:</t>
    </r>
    <r>
      <rPr>
        <sz val="12"/>
        <rFont val="Aptos Narrow"/>
        <family val="2"/>
        <scheme val="minor"/>
      </rPr>
      <t xml:space="preserve"> Local and National Conference Registration Reimbursement
WSA will provide registration scholarships to local and state conferences for child care staff as an additional way to earn hours required by Child Care Regulation. A survey sent out to child care programs determined the need for professional development, 58% of WSA's programs stated that additional professional development is needed as well as reimbursement of the cost of conference registration. 
</t>
    </r>
    <r>
      <rPr>
        <b/>
        <sz val="12"/>
        <rFont val="Aptos Narrow"/>
        <family val="2"/>
        <scheme val="minor"/>
      </rPr>
      <t xml:space="preserve">Alignment: </t>
    </r>
    <r>
      <rPr>
        <sz val="12"/>
        <rFont val="Aptos Narrow"/>
        <family val="2"/>
        <scheme val="minor"/>
      </rPr>
      <t xml:space="preserve">WSA believes in providing quality training opportunities to staff in order to increase the quality of care and interactions in the facilities. 
</t>
    </r>
    <r>
      <rPr>
        <b/>
        <sz val="12"/>
        <rFont val="Aptos Narrow"/>
        <family val="2"/>
        <scheme val="minor"/>
      </rPr>
      <t>Target Outreach:</t>
    </r>
    <r>
      <rPr>
        <sz val="12"/>
        <rFont val="Aptos Narrow"/>
        <family val="2"/>
        <scheme val="minor"/>
      </rPr>
      <t xml:space="preserve"> Approximately 100 child care staff </t>
    </r>
  </si>
  <si>
    <t xml:space="preserve">
A 10% decrease in the number of licensing deficiencies cited by Child Care Regulation related to annual training in FY26 as compared to FY25.
</t>
  </si>
  <si>
    <r>
      <rPr>
        <b/>
        <sz val="12"/>
        <rFont val="Aptos Narrow"/>
        <family val="2"/>
        <scheme val="minor"/>
      </rPr>
      <t>Activity:</t>
    </r>
    <r>
      <rPr>
        <sz val="12"/>
        <rFont val="Aptos Narrow"/>
        <family val="2"/>
        <scheme val="minor"/>
      </rPr>
      <t xml:space="preserve"> CDA Renewals and CDA Courses
WSA will provide scholarships to help with the cost of the CDA renewal, CDA books, and CDA courses. Child care staff with a CDA contribute to higher quality care and improved certification outcomes. In a survey conducted, 181 out of 345 child care programs identified the need for CDA credentialed staff.
</t>
    </r>
    <r>
      <rPr>
        <b/>
        <sz val="12"/>
        <rFont val="Aptos Narrow"/>
        <family val="2"/>
        <scheme val="minor"/>
      </rPr>
      <t>Alignment:</t>
    </r>
    <r>
      <rPr>
        <sz val="12"/>
        <rFont val="Aptos Narrow"/>
        <family val="2"/>
        <scheme val="minor"/>
      </rPr>
      <t xml:space="preserve"> This activity aligns with the need of professional development opportunities in the area.
</t>
    </r>
    <r>
      <rPr>
        <b/>
        <sz val="12"/>
        <rFont val="Aptos Narrow"/>
        <family val="2"/>
        <scheme val="minor"/>
      </rPr>
      <t>Target Outreach</t>
    </r>
    <r>
      <rPr>
        <sz val="12"/>
        <rFont val="Aptos Narrow"/>
        <family val="2"/>
        <scheme val="minor"/>
      </rPr>
      <t>: Approximately 36 child care staff</t>
    </r>
  </si>
  <si>
    <t xml:space="preserve">At least 75% of staff awarded a scholarship to renew their Child Development Associate (CDA) certification will successfully complete the renewal process, and there will be an increase in Texas Rising Star certification results for Category 1: Staff Qualifications and Training measures. </t>
  </si>
  <si>
    <r>
      <rPr>
        <b/>
        <sz val="12"/>
        <rFont val="Aptos Narrow"/>
        <family val="2"/>
        <scheme val="minor"/>
      </rPr>
      <t xml:space="preserve">Activity: </t>
    </r>
    <r>
      <rPr>
        <sz val="12"/>
        <rFont val="Aptos Narrow"/>
        <family val="2"/>
        <scheme val="minor"/>
      </rPr>
      <t xml:space="preserve">Texas Rising Star mentor personnel costs
On a monthly basis 18 Texas Rising Star mentors will provide technical assistance and mentoring to child care programs to support obtaining, maintaining, or increasing star level within Texas Rising Star.
</t>
    </r>
    <r>
      <rPr>
        <b/>
        <sz val="12"/>
        <rFont val="Aptos Narrow"/>
        <family val="2"/>
        <scheme val="minor"/>
      </rPr>
      <t xml:space="preserve">Alignment: </t>
    </r>
    <r>
      <rPr>
        <sz val="12"/>
        <rFont val="Aptos Narrow"/>
        <family val="2"/>
        <scheme val="minor"/>
      </rPr>
      <t xml:space="preserve">WSA believes in providing quality mentoring to increase the quality of care and interactions in the facilities, which addresses the need to support certification and maintenance.
</t>
    </r>
    <r>
      <rPr>
        <b/>
        <sz val="12"/>
        <rFont val="Aptos Narrow"/>
        <family val="2"/>
        <scheme val="minor"/>
      </rPr>
      <t xml:space="preserve">Target Outreach: </t>
    </r>
    <r>
      <rPr>
        <sz val="12"/>
        <rFont val="Aptos Narrow"/>
        <family val="2"/>
        <scheme val="minor"/>
      </rPr>
      <t>Approximately 550 child care program</t>
    </r>
  </si>
  <si>
    <t>At least 90% of participating child care programs will either achieve or maintain certification FY26.</t>
  </si>
  <si>
    <r>
      <rPr>
        <b/>
        <sz val="12"/>
        <rFont val="Aptos Narrow"/>
        <family val="2"/>
        <scheme val="minor"/>
      </rPr>
      <t>Activity</t>
    </r>
    <r>
      <rPr>
        <sz val="12"/>
        <rFont val="Aptos Narrow"/>
        <family val="2"/>
        <scheme val="minor"/>
      </rPr>
      <t xml:space="preserve">: Home, Preschool and School Age indoor/outdoor material
WSA will provide indoor/outdoor materials for programs participating in the WSA quality cohort to support Categories 2 &amp; 4.
</t>
    </r>
    <r>
      <rPr>
        <b/>
        <sz val="12"/>
        <rFont val="Aptos Narrow"/>
        <family val="2"/>
        <scheme val="minor"/>
      </rPr>
      <t>Alignment</t>
    </r>
    <r>
      <rPr>
        <sz val="12"/>
        <rFont val="Aptos Narrow"/>
        <family val="2"/>
        <scheme val="minor"/>
      </rPr>
      <t xml:space="preserve">: This activity aligns with the need to support certification and maintenance.
</t>
    </r>
    <r>
      <rPr>
        <b/>
        <sz val="12"/>
        <rFont val="Aptos Narrow"/>
        <family val="2"/>
        <scheme val="minor"/>
      </rPr>
      <t>Target Outreach</t>
    </r>
    <r>
      <rPr>
        <sz val="12"/>
        <rFont val="Aptos Narrow"/>
        <family val="2"/>
        <scheme val="minor"/>
      </rPr>
      <t>: Approximately 60 child care programs (100 classrooms)</t>
    </r>
  </si>
  <si>
    <t>At least 75% of participating Texas Rising Star programs will demonstrate an increase in their assessment scores for the Category 2 measure related to Curriculum and Category 4 during their Texas Rising Star assessments.</t>
  </si>
  <si>
    <r>
      <rPr>
        <b/>
        <sz val="12"/>
        <rFont val="Aptos Narrow"/>
        <family val="2"/>
        <scheme val="minor"/>
      </rPr>
      <t xml:space="preserve">Activity: </t>
    </r>
    <r>
      <rPr>
        <sz val="12"/>
        <rFont val="Aptos Narrow"/>
        <family val="2"/>
        <scheme val="minor"/>
      </rPr>
      <t xml:space="preserve">Texas Rising Star Maintenance Incentive (certified programs only)
WSA currently has 445 certified programs, whom will receive a monetary incentive for certified Texas Rising Star programs to assist and support with maintaining certification. This monetary incentive can be used for professional development, purchasing materials for indoor learning and/or outdoor environments, or to purchase children's evaluation assessments or curriculum. The annual monetary incentive will vary from $1,000 up to $4,000 per program based on the Texas Rising Star star-level and number of children in care. Award amounts: $1,000 (Two-Star homes), $1,500 (Three-Star homes) and $2,000 (Four-Star homes). $2,000 for a Two-Star center, $3,000 for a Three-Star center, and $4,000 for a Four-Star center.
</t>
    </r>
    <r>
      <rPr>
        <b/>
        <sz val="12"/>
        <rFont val="Aptos Narrow"/>
        <family val="2"/>
        <scheme val="minor"/>
      </rPr>
      <t xml:space="preserve">Alignment: </t>
    </r>
    <r>
      <rPr>
        <sz val="12"/>
        <rFont val="Aptos Narrow"/>
        <family val="2"/>
        <scheme val="minor"/>
      </rPr>
      <t xml:space="preserve">This activity aligns with the need to support certification and maintenance.
</t>
    </r>
    <r>
      <rPr>
        <b/>
        <sz val="12"/>
        <rFont val="Aptos Narrow"/>
        <family val="2"/>
        <scheme val="minor"/>
      </rPr>
      <t>Target Outreach:</t>
    </r>
    <r>
      <rPr>
        <sz val="12"/>
        <rFont val="Aptos Narrow"/>
        <family val="2"/>
        <scheme val="minor"/>
      </rPr>
      <t xml:space="preserve"> Approximately 445 certified child care programs</t>
    </r>
  </si>
  <si>
    <t>Fewer than 25% of certified child care programs will be placed on a Texas Rising Star Service Improvement Agreement (SIA) during the contract year following their annual monitoring visit.</t>
  </si>
  <si>
    <r>
      <rPr>
        <b/>
        <sz val="12"/>
        <rFont val="Aptos Narrow"/>
        <family val="2"/>
        <scheme val="minor"/>
      </rPr>
      <t>Activity</t>
    </r>
    <r>
      <rPr>
        <sz val="12"/>
        <rFont val="Aptos Narrow"/>
        <family val="2"/>
        <scheme val="minor"/>
      </rPr>
      <t xml:space="preserve">: Entry Level Designated Incentive
WSA currently has 135 Entry Level-designated programs. A needs assessment survey was sent in September, which indicated that of the 74 Entry Level-designated programs that participated in the survey, 100% stated the need for materials to support their certification journey. Thus WSA will provide a monetary incentive for Entry Level-designated programs to be used for purchasing materials for indoor learning and/or outdoor environments or to purchase children's evaluation assessments or curriculum. The annual monetary incentive is approximately $500 - $2,000 per program based on classroom total, a mentor-needs assessment and children in care. $500 for programs with 1 class, $1,000 for programs with 2-10 classrooms, and $2,000 for programs with more than 10 classrooms.
</t>
    </r>
    <r>
      <rPr>
        <b/>
        <sz val="12"/>
        <rFont val="Aptos Narrow"/>
        <family val="2"/>
        <scheme val="minor"/>
      </rPr>
      <t>Alignment</t>
    </r>
    <r>
      <rPr>
        <sz val="12"/>
        <rFont val="Aptos Narrow"/>
        <family val="2"/>
        <scheme val="minor"/>
      </rPr>
      <t xml:space="preserve">: This activity aligns with the need to support Entry Level-designated programs
</t>
    </r>
    <r>
      <rPr>
        <b/>
        <sz val="12"/>
        <rFont val="Aptos Narrow"/>
        <family val="2"/>
        <scheme val="minor"/>
      </rPr>
      <t>Target Outreach</t>
    </r>
    <r>
      <rPr>
        <sz val="12"/>
        <rFont val="Aptos Narrow"/>
        <family val="2"/>
        <scheme val="minor"/>
      </rPr>
      <t>: Approximately 135 Entry Level-designated programs</t>
    </r>
  </si>
  <si>
    <t xml:space="preserve">At least 95% of participating programs with an Entry Level end date of 9/30/2027 or sooner will achieve Texas Rising Star certification.
</t>
  </si>
  <si>
    <r>
      <rPr>
        <b/>
        <sz val="12"/>
        <rFont val="Aptos Narrow"/>
        <family val="2"/>
        <scheme val="minor"/>
      </rPr>
      <t xml:space="preserve">Activity: </t>
    </r>
    <r>
      <rPr>
        <sz val="12"/>
        <rFont val="Aptos Narrow"/>
        <family val="2"/>
        <scheme val="minor"/>
      </rPr>
      <t xml:space="preserve">Home, Preschool and School Age Curriculum
WSA will provide Home, Preschool and School Age curriculum for programs participating in the WSA quality cohort that are identified as not having curriculum. 
</t>
    </r>
    <r>
      <rPr>
        <b/>
        <sz val="12"/>
        <rFont val="Aptos Narrow"/>
        <family val="2"/>
        <scheme val="minor"/>
      </rPr>
      <t xml:space="preserve">Alignment: </t>
    </r>
    <r>
      <rPr>
        <sz val="12"/>
        <rFont val="Aptos Narrow"/>
        <family val="2"/>
        <scheme val="minor"/>
      </rPr>
      <t xml:space="preserve">This activity aligns with the need to support certification and maintenance.
</t>
    </r>
    <r>
      <rPr>
        <b/>
        <sz val="12"/>
        <rFont val="Aptos Narrow"/>
        <family val="2"/>
        <scheme val="minor"/>
      </rPr>
      <t xml:space="preserve">Target Outreach: </t>
    </r>
    <r>
      <rPr>
        <sz val="12"/>
        <rFont val="Aptos Narrow"/>
        <family val="2"/>
        <scheme val="minor"/>
      </rPr>
      <t>Approximately 40 child care programs</t>
    </r>
  </si>
  <si>
    <t>At least 80% of participating Texas Rising Star programs will demonstrate an increase in their Category 3 assessment scores during their Texas Rising Star assessment.</t>
  </si>
  <si>
    <r>
      <rPr>
        <b/>
        <sz val="12"/>
        <rFont val="Aptos Narrow"/>
        <family val="2"/>
        <scheme val="minor"/>
      </rPr>
      <t>Activity</t>
    </r>
    <r>
      <rPr>
        <sz val="12"/>
        <rFont val="Aptos Narrow"/>
        <family val="2"/>
        <scheme val="minor"/>
      </rPr>
      <t xml:space="preserve">: Non-mentor staff personnel costs
On a monthly basis Texas Rising Star Staff will provide support to mentoring staff to support obtaining, maintaining, or increasing star level within Texas Rising Star. This is for 3 non-mentor staff that support mentoring staff and programs. Non-Mentor staff include two mentor managers (one TECPDS Specialist and one Infant Toddler Specialist), and a social services manager.
</t>
    </r>
    <r>
      <rPr>
        <b/>
        <sz val="12"/>
        <rFont val="Aptos Narrow"/>
        <family val="2"/>
        <scheme val="minor"/>
      </rPr>
      <t>Alignment</t>
    </r>
    <r>
      <rPr>
        <sz val="12"/>
        <rFont val="Aptos Narrow"/>
        <family val="2"/>
        <scheme val="minor"/>
      </rPr>
      <t xml:space="preserve">: WSA believes in providing quality support to increase the quality of care and interactions in the facilities, thus will address the need to support certification and maintenance.
</t>
    </r>
    <r>
      <rPr>
        <b/>
        <sz val="12"/>
        <rFont val="Aptos Narrow"/>
        <family val="2"/>
        <scheme val="minor"/>
      </rPr>
      <t>Target Outreach</t>
    </r>
    <r>
      <rPr>
        <sz val="12"/>
        <rFont val="Aptos Narrow"/>
        <family val="2"/>
        <scheme val="minor"/>
      </rPr>
      <t xml:space="preserve">: Approximately 550 child care program </t>
    </r>
  </si>
  <si>
    <t xml:space="preserve">100% of participating Texas Rising Star programs will successfully maintain certification or increase their level of certification. </t>
  </si>
  <si>
    <r>
      <rPr>
        <b/>
        <sz val="12"/>
        <rFont val="Aptos Narrow"/>
        <family val="2"/>
        <scheme val="minor"/>
      </rPr>
      <t>Activity</t>
    </r>
    <r>
      <rPr>
        <sz val="12"/>
        <rFont val="Aptos Narrow"/>
        <family val="2"/>
        <scheme val="minor"/>
      </rPr>
      <t xml:space="preserve">: Texas Rising Star Business Coaches
On a monthly basis Texas Rising Star Staff will provide technical assistance and supports to child care programs to support obtaining, maintaining, or increasing their star level within Texas Rising Star. This is for 2 Texas Rising Star Business Specialists.
</t>
    </r>
    <r>
      <rPr>
        <b/>
        <sz val="12"/>
        <rFont val="Aptos Narrow"/>
        <family val="2"/>
        <scheme val="minor"/>
      </rPr>
      <t>Alignment</t>
    </r>
    <r>
      <rPr>
        <sz val="12"/>
        <rFont val="Aptos Narrow"/>
        <family val="2"/>
        <scheme val="minor"/>
      </rPr>
      <t xml:space="preserve">: WSA believes in providing quality business supports to support the growth and sustainability of facilities. 
</t>
    </r>
    <r>
      <rPr>
        <b/>
        <sz val="12"/>
        <rFont val="Aptos Narrow"/>
        <family val="2"/>
        <scheme val="minor"/>
      </rPr>
      <t>Target Outreach</t>
    </r>
    <r>
      <rPr>
        <sz val="12"/>
        <rFont val="Aptos Narrow"/>
        <family val="2"/>
        <scheme val="minor"/>
      </rPr>
      <t>: Approximately 550 child care program</t>
    </r>
  </si>
  <si>
    <t xml:space="preserve">The Texas Rising Star Business Specialist will provide at least 35% of all child care programs in the region with monthly support sessions, one on one consultation and resources. 
At least 80% of participating programs will indicate their needs were met through Texas Rising Star Business Coaching. </t>
  </si>
  <si>
    <r>
      <rPr>
        <b/>
        <sz val="12"/>
        <rFont val="Aptos Narrow"/>
        <family val="2"/>
        <scheme val="minor"/>
      </rPr>
      <t>Activity</t>
    </r>
    <r>
      <rPr>
        <sz val="12"/>
        <rFont val="Aptos Narrow"/>
        <family val="2"/>
        <scheme val="minor"/>
      </rPr>
      <t xml:space="preserve">: Inclusion Specialist for Children
On a monthly basis the Texas Rising Star Inclusion Specialist will conduct initial observations and unannounced visits for inclusion assistance, as well as provide training and supports to child care programs.
</t>
    </r>
    <r>
      <rPr>
        <b/>
        <sz val="12"/>
        <rFont val="Aptos Narrow"/>
        <family val="2"/>
        <scheme val="minor"/>
      </rPr>
      <t>Alignment</t>
    </r>
    <r>
      <rPr>
        <sz val="12"/>
        <rFont val="Aptos Narrow"/>
        <family val="2"/>
        <scheme val="minor"/>
      </rPr>
      <t xml:space="preserve">: WSA believes in providing supports for inclusion for children, assistance requests, and resources.
</t>
    </r>
    <r>
      <rPr>
        <b/>
        <sz val="12"/>
        <rFont val="Aptos Narrow"/>
        <family val="2"/>
        <scheme val="minor"/>
      </rPr>
      <t>Target Outreach</t>
    </r>
    <r>
      <rPr>
        <sz val="12"/>
        <rFont val="Aptos Narrow"/>
        <family val="2"/>
        <scheme val="minor"/>
      </rPr>
      <t>: Approximately 25 requests from 19 child care programs</t>
    </r>
  </si>
  <si>
    <t>The specialist will conduct 100% of initial and unannounced visits, and 90% of programs will receive resources and training from the specialist. 
There will be at least a 75% increase in Category 4 scores for participating child care programs.</t>
  </si>
  <si>
    <r>
      <rPr>
        <b/>
        <sz val="12"/>
        <rFont val="Aptos Narrow"/>
        <family val="2"/>
        <scheme val="minor"/>
      </rPr>
      <t>Activity</t>
    </r>
    <r>
      <rPr>
        <sz val="12"/>
        <rFont val="Aptos Narrow"/>
        <family val="2"/>
        <scheme val="minor"/>
      </rPr>
      <t xml:space="preserve">: CPR/First Aid Reimbursement 
Reimbursement incentives will be provided to child care programs for their CPR/First Aid training, per a needs assessment conducted indicating CPR/First Aid reimbursement was a need.
</t>
    </r>
    <r>
      <rPr>
        <b/>
        <sz val="12"/>
        <rFont val="Aptos Narrow"/>
        <family val="2"/>
        <scheme val="minor"/>
      </rPr>
      <t>Alignment</t>
    </r>
    <r>
      <rPr>
        <sz val="12"/>
        <rFont val="Aptos Narrow"/>
        <family val="2"/>
        <scheme val="minor"/>
      </rPr>
      <t xml:space="preserve">: WSA believes in providing quality training opportunities to staff in order to increase the quality of care and interactions in the facilities. 
</t>
    </r>
    <r>
      <rPr>
        <b/>
        <sz val="12"/>
        <rFont val="Aptos Narrow"/>
        <family val="2"/>
        <scheme val="minor"/>
      </rPr>
      <t>Target Outreach</t>
    </r>
    <r>
      <rPr>
        <sz val="12"/>
        <rFont val="Aptos Narrow"/>
        <family val="2"/>
        <scheme val="minor"/>
      </rPr>
      <t>: Approximately 50 child care staff from 20 child care programs</t>
    </r>
  </si>
  <si>
    <t>At least 95% of certified programs will demonstrate a decrease in CPR/First Aid–related CCR citations, as tracked through monitoring program screening compliance.</t>
  </si>
  <si>
    <r>
      <rPr>
        <b/>
        <sz val="12"/>
        <rFont val="Aptos Narrow"/>
        <family val="2"/>
        <scheme val="minor"/>
      </rPr>
      <t xml:space="preserve">Activity: </t>
    </r>
    <r>
      <rPr>
        <sz val="12"/>
        <rFont val="Aptos Narrow"/>
        <family val="2"/>
        <scheme val="minor"/>
      </rPr>
      <t xml:space="preserve">ASQ &amp; GOLD Assessment Tools
WSA will provide child assessment tools for programs participating in the WSA quality cohort that are identified as not having child assessment tools and/or those programs needing to renew their assessment subscription.
</t>
    </r>
    <r>
      <rPr>
        <b/>
        <sz val="12"/>
        <rFont val="Aptos Narrow"/>
        <family val="2"/>
        <scheme val="minor"/>
      </rPr>
      <t xml:space="preserve">Alignment: </t>
    </r>
    <r>
      <rPr>
        <sz val="12"/>
        <rFont val="Aptos Narrow"/>
        <family val="2"/>
        <scheme val="minor"/>
      </rPr>
      <t xml:space="preserve">This activity aligns with the need for assessment tools to support achievement of certification and support the children's development. 
</t>
    </r>
    <r>
      <rPr>
        <b/>
        <sz val="12"/>
        <rFont val="Aptos Narrow"/>
        <family val="2"/>
        <scheme val="minor"/>
      </rPr>
      <t>Target Outreach:</t>
    </r>
    <r>
      <rPr>
        <sz val="12"/>
        <rFont val="Aptos Narrow"/>
        <family val="2"/>
        <scheme val="minor"/>
      </rPr>
      <t xml:space="preserve"> Approximately 30 child care programs (50 classrooms)</t>
    </r>
  </si>
  <si>
    <t>At least 90% of participating child care programs will successfully implement the ASQ and GOLD assessment tools in their classroom.
75% increase in Category 3 for participating child care programs</t>
  </si>
  <si>
    <r>
      <rPr>
        <b/>
        <sz val="12"/>
        <rFont val="Aptos Narrow"/>
        <family val="2"/>
        <scheme val="minor"/>
      </rPr>
      <t>Activity</t>
    </r>
    <r>
      <rPr>
        <sz val="12"/>
        <rFont val="Aptos Narrow"/>
        <family val="2"/>
        <scheme val="minor"/>
      </rPr>
      <t xml:space="preserve">: National Accreditation Initial and Renewal Fees
WSA encourages child care programs to participate in continuous quality improvement which can be measured by an increase in star levels or achieving national accreditation. National accreditation is seen as the top quality level that can be achieved. WSA will provide financial support for renewal fees and initial fees. At this time, WSA has 71 child care programs that currently hold National Accreditation. A survey sent in October identified nationally accredited programs need support with fees for their accrediting body. Additionally a separate survey sent in September identified 27% of programs expressed a need for accreditation financial support.
</t>
    </r>
    <r>
      <rPr>
        <b/>
        <sz val="12"/>
        <rFont val="Aptos Narrow"/>
        <family val="2"/>
        <scheme val="minor"/>
      </rPr>
      <t>Alignment</t>
    </r>
    <r>
      <rPr>
        <sz val="12"/>
        <rFont val="Aptos Narrow"/>
        <family val="2"/>
        <scheme val="minor"/>
      </rPr>
      <t xml:space="preserve">: WSA believes in providing quality support to increase the quality of care and interactions in the facilities, thus will address the need to support certification and maintenance.
</t>
    </r>
    <r>
      <rPr>
        <b/>
        <sz val="12"/>
        <rFont val="Aptos Narrow"/>
        <family val="2"/>
        <scheme val="minor"/>
      </rPr>
      <t>Target Outreach</t>
    </r>
    <r>
      <rPr>
        <sz val="12"/>
        <rFont val="Aptos Narrow"/>
        <family val="2"/>
        <scheme val="minor"/>
      </rPr>
      <t>: Approximately 60 child care programs</t>
    </r>
  </si>
  <si>
    <t xml:space="preserve">At least 90% of participating programs will achieve or maintain their current accreditation status throughout the contract year. </t>
  </si>
  <si>
    <r>
      <rPr>
        <b/>
        <sz val="12"/>
        <rFont val="Aptos Narrow"/>
        <family val="2"/>
        <scheme val="minor"/>
      </rPr>
      <t>Activity</t>
    </r>
    <r>
      <rPr>
        <sz val="12"/>
        <rFont val="Aptos Narrow"/>
        <family val="2"/>
        <scheme val="minor"/>
      </rPr>
      <t xml:space="preserve">: National Accreditation Materials
WSA encourages child care programs to participate in continuous quality improvement which can be measured by increasing in star levels or achieving national accreditation. National accreditation is seen as the top quality level that can be achieved. WSA will provide materials to nationally accredited programs to maintain or achieve national accreditation. Currently, WSA has 71 child care programs that hold National Accreditation. 
</t>
    </r>
    <r>
      <rPr>
        <b/>
        <sz val="12"/>
        <rFont val="Aptos Narrow"/>
        <family val="2"/>
        <scheme val="minor"/>
      </rPr>
      <t>Alignment</t>
    </r>
    <r>
      <rPr>
        <sz val="12"/>
        <rFont val="Aptos Narrow"/>
        <family val="2"/>
        <scheme val="minor"/>
      </rPr>
      <t xml:space="preserve">: This activity aligns with the need to support national accreditation and certification
</t>
    </r>
    <r>
      <rPr>
        <b/>
        <sz val="12"/>
        <rFont val="Aptos Narrow"/>
        <family val="2"/>
        <scheme val="minor"/>
      </rPr>
      <t>Target Outreach</t>
    </r>
    <r>
      <rPr>
        <sz val="12"/>
        <rFont val="Aptos Narrow"/>
        <family val="2"/>
        <scheme val="minor"/>
      </rPr>
      <t>: Approximately 60 child care programs</t>
    </r>
  </si>
  <si>
    <r>
      <rPr>
        <b/>
        <sz val="12"/>
        <rFont val="Aptos Narrow"/>
        <family val="2"/>
        <scheme val="minor"/>
      </rPr>
      <t>Activity</t>
    </r>
    <r>
      <rPr>
        <sz val="12"/>
        <rFont val="Aptos Narrow"/>
        <family val="2"/>
        <scheme val="minor"/>
      </rPr>
      <t xml:space="preserve">: Texas Rising Star-Certified Staff Retention Bonus 
WSA will provide wage supplements in the form of quarterly bonuses to eligible teaching staff within certified child care programs. Teaching staff will receive $400-$1,000 per quarter depending on years of service at the awarded child care program and admin/support staff will receive $200-$800 per quarter depending on years of service. The base amount of the award is $200 regardless of years of service. This activity was determined as a need by the data collected from the needs assessment survey received from 346 child care programs.
</t>
    </r>
    <r>
      <rPr>
        <b/>
        <sz val="12"/>
        <rFont val="Aptos Narrow"/>
        <family val="2"/>
        <scheme val="minor"/>
      </rPr>
      <t>Alignment</t>
    </r>
    <r>
      <rPr>
        <sz val="12"/>
        <rFont val="Aptos Narrow"/>
        <family val="2"/>
        <scheme val="minor"/>
      </rPr>
      <t xml:space="preserve">: These activities align with supporting staff retention through wage supplements
</t>
    </r>
    <r>
      <rPr>
        <b/>
        <sz val="12"/>
        <rFont val="Aptos Narrow"/>
        <family val="2"/>
        <scheme val="minor"/>
      </rPr>
      <t>Target Outreach</t>
    </r>
    <r>
      <rPr>
        <sz val="12"/>
        <rFont val="Aptos Narrow"/>
        <family val="2"/>
        <scheme val="minor"/>
      </rPr>
      <t>: Approximately 1,500 child care staff within 80 child care programs</t>
    </r>
  </si>
  <si>
    <t>Success will be measured through post-award staff and program testimonials, a maintenance of quarterly staff retention (at least 80%), and at least 75% of staff who remain employed after one year.</t>
  </si>
  <si>
    <r>
      <rPr>
        <b/>
        <sz val="12"/>
        <rFont val="Aptos Narrow"/>
        <family val="2"/>
        <scheme val="minor"/>
      </rPr>
      <t>Activity</t>
    </r>
    <r>
      <rPr>
        <sz val="12"/>
        <rFont val="Aptos Narrow"/>
        <family val="2"/>
        <scheme val="minor"/>
      </rPr>
      <t xml:space="preserve">: Entry Level-Designated Staff Retention Bonus
WSA will provide wage supplements in the form of a one-time bonus for child care program staff working in an Entry Level-designated program. The base amount of the award is $200 regardless of years of service. This activity was determined as a need by the data survey collected from the needs assessment results.
</t>
    </r>
    <r>
      <rPr>
        <b/>
        <sz val="12"/>
        <rFont val="Aptos Narrow"/>
        <family val="2"/>
        <scheme val="minor"/>
      </rPr>
      <t>Alignment</t>
    </r>
    <r>
      <rPr>
        <sz val="12"/>
        <rFont val="Aptos Narrow"/>
        <family val="2"/>
        <scheme val="minor"/>
      </rPr>
      <t xml:space="preserve">: These activities align with supporting staff retention through wage supplements
</t>
    </r>
    <r>
      <rPr>
        <b/>
        <sz val="12"/>
        <rFont val="Aptos Narrow"/>
        <family val="2"/>
        <scheme val="minor"/>
      </rPr>
      <t>Target Outreach</t>
    </r>
    <r>
      <rPr>
        <sz val="12"/>
        <rFont val="Aptos Narrow"/>
        <family val="2"/>
        <scheme val="minor"/>
      </rPr>
      <t>: Approximately 5,000 child care program staff within 500 child care programs</t>
    </r>
  </si>
  <si>
    <t>Success will be measured through post-award staff and program testimonials and a maintenance of annual staff retention (at least 70% of staff) who remain employed after three months.</t>
  </si>
  <si>
    <r>
      <rPr>
        <b/>
        <sz val="12"/>
        <rFont val="Aptos Narrow"/>
        <family val="2"/>
        <scheme val="minor"/>
      </rPr>
      <t>Activity</t>
    </r>
    <r>
      <rPr>
        <sz val="12"/>
        <rFont val="Aptos Narrow"/>
        <family val="2"/>
        <scheme val="minor"/>
      </rPr>
      <t xml:space="preserve">: Wage Supplements based on Assessment (Star Level and Recertification)
WSA will provide wage supplements in the form of a one-time incentive to child care program staff whose programs are reassessed through a Star Level Evaluation or Recertification assessment. The incentive will be awarded as follows: Two-Star program = $75, Three-Star program = $150, Four-Star program = $300. This activity was determined as a need by the data survey collected from the needs assessment results.
</t>
    </r>
    <r>
      <rPr>
        <b/>
        <sz val="12"/>
        <rFont val="Aptos Narrow"/>
        <family val="2"/>
        <scheme val="minor"/>
      </rPr>
      <t>Alignment</t>
    </r>
    <r>
      <rPr>
        <sz val="12"/>
        <rFont val="Aptos Narrow"/>
        <family val="2"/>
        <scheme val="minor"/>
      </rPr>
      <t xml:space="preserve">: These activities align with supporting staff retention through wage supplements
</t>
    </r>
    <r>
      <rPr>
        <b/>
        <sz val="12"/>
        <rFont val="Aptos Narrow"/>
        <family val="2"/>
        <scheme val="minor"/>
      </rPr>
      <t>Target Outreach</t>
    </r>
    <r>
      <rPr>
        <sz val="12"/>
        <rFont val="Aptos Narrow"/>
        <family val="2"/>
        <scheme val="minor"/>
      </rPr>
      <t>: Approximately 2,000 child care program staff within 200 child care programs</t>
    </r>
  </si>
  <si>
    <t>Success will be measured through post-award staff and program testimonials and a maintenance of annual staff retention (at least 70% of staff) who remain employed after one year.</t>
  </si>
  <si>
    <r>
      <rPr>
        <b/>
        <sz val="12"/>
        <rFont val="Aptos Narrow"/>
        <family val="2"/>
        <scheme val="minor"/>
      </rPr>
      <t>Activity</t>
    </r>
    <r>
      <rPr>
        <sz val="12"/>
        <rFont val="Aptos Narrow"/>
        <family val="2"/>
        <scheme val="minor"/>
      </rPr>
      <t xml:space="preserve">: Wage Supplements based on Assessment (Initial)
WSA will provide wage supplements in the form of a one-time incentive to child care program staff whose programs are achieve initial certification. The incentive will be awarded as follows: Two-Star program = $75, Three-Star program = $150, Four-Star program = $300. This activity was determined as a need by  the data survey collected from the needs assessment results.
</t>
    </r>
    <r>
      <rPr>
        <b/>
        <sz val="12"/>
        <rFont val="Aptos Narrow"/>
        <family val="2"/>
        <scheme val="minor"/>
      </rPr>
      <t>Alignment</t>
    </r>
    <r>
      <rPr>
        <sz val="12"/>
        <rFont val="Aptos Narrow"/>
        <family val="2"/>
        <scheme val="minor"/>
      </rPr>
      <t xml:space="preserve">: These activities align with supporting staff retention through wage supplements
</t>
    </r>
    <r>
      <rPr>
        <b/>
        <sz val="12"/>
        <rFont val="Aptos Narrow"/>
        <family val="2"/>
        <scheme val="minor"/>
      </rPr>
      <t>Target Outreach</t>
    </r>
    <r>
      <rPr>
        <sz val="12"/>
        <rFont val="Aptos Narrow"/>
        <family val="2"/>
        <scheme val="minor"/>
      </rPr>
      <t>:  Approximately 1,340 child care program staff within 106 child care programs</t>
    </r>
  </si>
  <si>
    <r>
      <t xml:space="preserve">Activity: </t>
    </r>
    <r>
      <rPr>
        <sz val="12"/>
        <rFont val="Aptos Narrow"/>
        <family val="2"/>
        <scheme val="minor"/>
      </rPr>
      <t xml:space="preserve">Inclusion for Children Grant 
WSA will provide materials for awarded child care programs to create an inclusive and diverse environment for children with differing abilities and professional development for educators working with the children </t>
    </r>
    <r>
      <rPr>
        <b/>
        <sz val="12"/>
        <rFont val="Aptos Narrow"/>
        <family val="2"/>
        <scheme val="minor"/>
      </rPr>
      <t xml:space="preserve">
Alignment: </t>
    </r>
    <r>
      <rPr>
        <sz val="12"/>
        <rFont val="Aptos Narrow"/>
        <family val="2"/>
        <scheme val="minor"/>
      </rPr>
      <t xml:space="preserve">This activity aligns with providing support to children with differing abilities and increasing quality. </t>
    </r>
    <r>
      <rPr>
        <b/>
        <sz val="12"/>
        <rFont val="Aptos Narrow"/>
        <family val="2"/>
        <scheme val="minor"/>
      </rPr>
      <t xml:space="preserve">
Target Outreach: </t>
    </r>
    <r>
      <rPr>
        <sz val="12"/>
        <rFont val="Aptos Narrow"/>
        <family val="2"/>
        <scheme val="minor"/>
      </rPr>
      <t xml:space="preserve">Approximately 10 child care programs </t>
    </r>
  </si>
  <si>
    <t>Success will be measured by 90% of participating child care programs demonstrating an increase in measures in Category 4.</t>
  </si>
  <si>
    <r>
      <t xml:space="preserve">Activity: </t>
    </r>
    <r>
      <rPr>
        <sz val="12"/>
        <rFont val="Aptos Narrow"/>
        <family val="2"/>
        <scheme val="minor"/>
      </rPr>
      <t>Inclusion for Children Professional Development 
WSA will provide training for awarded child care programs to support them in creating an inclusive and diverse environment for children with differing abilities.</t>
    </r>
    <r>
      <rPr>
        <b/>
        <sz val="12"/>
        <rFont val="Aptos Narrow"/>
        <family val="2"/>
        <scheme val="minor"/>
      </rPr>
      <t xml:space="preserve">
Alignment: </t>
    </r>
    <r>
      <rPr>
        <sz val="12"/>
        <rFont val="Aptos Narrow"/>
        <family val="2"/>
        <scheme val="minor"/>
      </rPr>
      <t xml:space="preserve">This activity aligns with providing support to children with differing abilities and increasing quality </t>
    </r>
    <r>
      <rPr>
        <b/>
        <sz val="12"/>
        <rFont val="Aptos Narrow"/>
        <family val="2"/>
        <scheme val="minor"/>
      </rPr>
      <t xml:space="preserve">
Target Outreach: </t>
    </r>
    <r>
      <rPr>
        <sz val="12"/>
        <rFont val="Aptos Narrow"/>
        <family val="2"/>
        <scheme val="minor"/>
      </rPr>
      <t xml:space="preserve">Approximately 50 child care program staff within 10 programs </t>
    </r>
  </si>
  <si>
    <t>Success will be measured by 90% of participating child care programs demonstrating an increase in measures in Category 1.</t>
  </si>
  <si>
    <r>
      <t xml:space="preserve">Activity: </t>
    </r>
    <r>
      <rPr>
        <sz val="12"/>
        <rFont val="Aptos Narrow"/>
        <family val="2"/>
        <scheme val="minor"/>
      </rPr>
      <t>Directors of Excellence Stipend (peer to peer) 
WSA will provide a $2,000 stipend for Directors providing peer to peer support to other child care programs on their journey to certification or maintaining certification. This need was identified by community partners and the number of Directors interested in applying for the opportunity.</t>
    </r>
    <r>
      <rPr>
        <b/>
        <sz val="12"/>
        <rFont val="Aptos Narrow"/>
        <family val="2"/>
        <scheme val="minor"/>
      </rPr>
      <t xml:space="preserve">
Alignment: </t>
    </r>
    <r>
      <rPr>
        <sz val="12"/>
        <rFont val="Aptos Narrow"/>
        <family val="2"/>
        <scheme val="minor"/>
      </rPr>
      <t>This activity aligns with providing support through certification with peer to peer support.</t>
    </r>
    <r>
      <rPr>
        <b/>
        <sz val="12"/>
        <rFont val="Aptos Narrow"/>
        <family val="2"/>
        <scheme val="minor"/>
      </rPr>
      <t xml:space="preserve">
Target Outreach: </t>
    </r>
    <r>
      <rPr>
        <sz val="12"/>
        <rFont val="Aptos Narrow"/>
        <family val="2"/>
        <scheme val="minor"/>
      </rPr>
      <t>15 directors (child care program staff)</t>
    </r>
  </si>
  <si>
    <t>At least 75% of participating child care programs receiving peer-to-peer mentoring will achieve or maintain their Texas Rising Star certification.</t>
  </si>
  <si>
    <r>
      <t xml:space="preserve">Activity: </t>
    </r>
    <r>
      <rPr>
        <sz val="12"/>
        <rFont val="Aptos Narrow"/>
        <family val="2"/>
        <scheme val="minor"/>
      </rPr>
      <t>Curriculum Subscription Renewal (portal access) 
WSA will provide a renewal subscription for curriculum for programs previously awarded, but no longer have access to the portal system.</t>
    </r>
    <r>
      <rPr>
        <b/>
        <sz val="12"/>
        <rFont val="Aptos Narrow"/>
        <family val="2"/>
        <scheme val="minor"/>
      </rPr>
      <t xml:space="preserve">
Alignment: </t>
    </r>
    <r>
      <rPr>
        <sz val="12"/>
        <rFont val="Aptos Narrow"/>
        <family val="2"/>
        <scheme val="minor"/>
      </rPr>
      <t xml:space="preserve"> This activity aligns with the need of curriculum to support certification and children's development.
</t>
    </r>
    <r>
      <rPr>
        <b/>
        <sz val="12"/>
        <rFont val="Aptos Narrow"/>
        <family val="2"/>
        <scheme val="minor"/>
      </rPr>
      <t xml:space="preserve">Target Outreach: </t>
    </r>
    <r>
      <rPr>
        <sz val="12"/>
        <rFont val="Aptos Narrow"/>
        <family val="2"/>
        <scheme val="minor"/>
      </rPr>
      <t>Approximately 50 child care programs</t>
    </r>
    <r>
      <rPr>
        <b/>
        <sz val="12"/>
        <rFont val="Aptos Narrow"/>
        <family val="2"/>
        <scheme val="minor"/>
      </rPr>
      <t xml:space="preserve"> 
</t>
    </r>
  </si>
  <si>
    <t>At least 80% of awarded Texas Rising Star programs will demonstrate an increase in their Category 3 assessment scores.</t>
  </si>
  <si>
    <r>
      <rPr>
        <b/>
        <sz val="12"/>
        <rFont val="Aptos Narrow"/>
        <family val="2"/>
        <scheme val="minor"/>
      </rPr>
      <t>Activity</t>
    </r>
    <r>
      <rPr>
        <sz val="12"/>
        <rFont val="Aptos Narrow"/>
        <family val="2"/>
        <scheme val="minor"/>
      </rPr>
      <t xml:space="preserve">: WSA will provide mental health supports to child care programs (and their families) who are impacted with a traumatic event through the following services from The Ecumenical Center: Staff Wellness Group Therapy, Individual Counseling Services, Support Groups and Crisis Response Services.  
</t>
    </r>
    <r>
      <rPr>
        <b/>
        <sz val="12"/>
        <rFont val="Aptos Narrow"/>
        <family val="2"/>
        <scheme val="minor"/>
      </rPr>
      <t>Alignment</t>
    </r>
    <r>
      <rPr>
        <sz val="12"/>
        <rFont val="Aptos Narrow"/>
        <family val="2"/>
        <scheme val="minor"/>
      </rPr>
      <t xml:space="preserve">: WSA strives to ensure that programs, children and families have resources that will support them through experiences that can be traumatic and recognizes a need for services to support the community. 
</t>
    </r>
    <r>
      <rPr>
        <b/>
        <sz val="12"/>
        <rFont val="Aptos Narrow"/>
        <family val="2"/>
        <scheme val="minor"/>
      </rPr>
      <t>Target Outreach</t>
    </r>
    <r>
      <rPr>
        <sz val="12"/>
        <rFont val="Aptos Narrow"/>
        <family val="2"/>
        <scheme val="minor"/>
      </rPr>
      <t xml:space="preserve">: Approximately 5 child care programs </t>
    </r>
  </si>
  <si>
    <t xml:space="preserve">At least 100% of child care programs experiencing a traumatic event will be offered/receive support through mental health services during the contract year and indicate that these services met their needs in a post-activity survey. </t>
  </si>
  <si>
    <t>119</t>
  </si>
  <si>
    <t xml:space="preserve">For BCY 2026, Workforce Solutions South Texas will focus on enhancing overall child care quality, increasing the number of Texas Rising Star programs, improving quality and availability for infants and toddlers, and supporting early learning programs in achieving Entry Level designation.
These goals will be advanced through comprehensive professional development opportunities for all early learning programs, including targeted training for Texas Rising Star programs and the Annual South Texas Child Care Conference. Professional development will emphasize curriculum implementation, effective teacher–child interactions, and inclusive care strategies to support children with diverse needs.
The plan also prioritizes strengthening infant and toddler programs through investments in specialized training, instructional materials, and early intervention partnerships. Additional resources will assist early learning programs in expanding capacity to serve infants, children with disabilities, and children enrolled in the Child Care Services (CCS) program.
To support regulatory compliance, Workforce Solutions South Texas will provide First Aid and CPR certification to early childhood educators each quarter. 
All activities align with the Board’s strategic priorities for training and professional development, overall quality improvement and infant and toddler specific quality improvement.
</t>
  </si>
  <si>
    <t>Needs were identified through Texas Rising Star programs' needs assessments, annual monitoring, and mentor observations.</t>
  </si>
  <si>
    <r>
      <rPr>
        <b/>
        <sz val="12"/>
        <rFont val="Aptos Narrow"/>
        <family val="2"/>
        <scheme val="minor"/>
      </rPr>
      <t>Activity</t>
    </r>
    <r>
      <rPr>
        <sz val="12"/>
        <rFont val="Aptos Narrow"/>
        <family val="2"/>
        <scheme val="minor"/>
      </rPr>
      <t xml:space="preserve">: The Board will provide furniture, learning materials, and curriculum to infant and toddler classrooms within Texas Rising Star programs addressing 5 learning domains: Social/Emotional, Physical, STEAM, Language and Literacy and Cognitive. This activity will address the need for more quality child care spaces in the community. The need for this activity was identified through mentoring visits and based on the Board Annual Needs Assessment to enhance the quality of care. 
</t>
    </r>
    <r>
      <rPr>
        <b/>
        <sz val="12"/>
        <rFont val="Aptos Narrow"/>
        <family val="2"/>
        <scheme val="minor"/>
      </rPr>
      <t>Alignment</t>
    </r>
    <r>
      <rPr>
        <sz val="12"/>
        <rFont val="Aptos Narrow"/>
        <family val="2"/>
        <scheme val="minor"/>
      </rPr>
      <t xml:space="preserve">: Infant/Toddler quality improvement
</t>
    </r>
    <r>
      <rPr>
        <b/>
        <sz val="12"/>
        <rFont val="Aptos Narrow"/>
        <family val="2"/>
        <scheme val="minor"/>
      </rPr>
      <t>Target Outreach</t>
    </r>
    <r>
      <rPr>
        <sz val="12"/>
        <rFont val="Aptos Narrow"/>
        <family val="2"/>
        <scheme val="minor"/>
      </rPr>
      <t xml:space="preserve">: 119 early learning programs </t>
    </r>
  </si>
  <si>
    <t xml:space="preserve">20% increase in slots in early learning programs who provide high-quality care for infants and toddlers. 
40% increase in Category 4: Environment scores at the Texas Rising Star initial assessment 
40% increase in Certifications levels attained or maintained in FY25 as compared to FY26
</t>
  </si>
  <si>
    <r>
      <rPr>
        <b/>
        <sz val="12"/>
        <rFont val="Aptos Narrow"/>
        <family val="2"/>
        <scheme val="minor"/>
      </rPr>
      <t>Activity:</t>
    </r>
    <r>
      <rPr>
        <sz val="12"/>
        <rFont val="Aptos Narrow"/>
        <family val="2"/>
        <scheme val="minor"/>
      </rPr>
      <t xml:space="preserve"> The Board will host trainings with qualified trainers to present sessions focused on caring for Infants and Toddlers. Trainings will include teacher-child Interactions, social emotional development, and challenging behaviors. This activity will assist educators to attain their required yearly training hours and provide them with new techniques and strategies that are developmentally age appropriate. 
</t>
    </r>
    <r>
      <rPr>
        <b/>
        <sz val="12"/>
        <rFont val="Aptos Narrow"/>
        <family val="2"/>
        <scheme val="minor"/>
      </rPr>
      <t>Alignment:</t>
    </r>
    <r>
      <rPr>
        <sz val="12"/>
        <rFont val="Aptos Narrow"/>
        <family val="2"/>
        <scheme val="minor"/>
      </rPr>
      <t xml:space="preserve"> Infant and Toddler quality improvement. The need for this activity was determined by early learning program monitoring data, classroom observations, and feedback from infant and toddler educators indicating a need for enhanced developmentally appropriate practices and learning environments.
</t>
    </r>
    <r>
      <rPr>
        <b/>
        <sz val="12"/>
        <rFont val="Aptos Narrow"/>
        <family val="2"/>
        <scheme val="minor"/>
      </rPr>
      <t>Target Outreach</t>
    </r>
    <r>
      <rPr>
        <sz val="12"/>
        <rFont val="Aptos Narrow"/>
        <family val="2"/>
        <scheme val="minor"/>
      </rPr>
      <t xml:space="preserve">: 712 early learning staff from 119 programs </t>
    </r>
  </si>
  <si>
    <r>
      <rPr>
        <sz val="12"/>
        <rFont val="Aptos Narrow"/>
        <family val="2"/>
        <scheme val="minor"/>
      </rPr>
      <t>Within six months of training, at least 75% of participants will report implementing at least one new infant or toddler classroom strategy to support positive interactions and social-emotional development</t>
    </r>
    <r>
      <rPr>
        <sz val="12"/>
        <color theme="4"/>
        <rFont val="Aptos Narrow"/>
        <family val="2"/>
        <scheme val="minor"/>
      </rPr>
      <t>.</t>
    </r>
  </si>
  <si>
    <r>
      <rPr>
        <b/>
        <sz val="12"/>
        <rFont val="Aptos Narrow"/>
        <family val="2"/>
        <scheme val="minor"/>
      </rPr>
      <t xml:space="preserve">Activity: </t>
    </r>
    <r>
      <rPr>
        <sz val="12"/>
        <rFont val="Aptos Narrow"/>
        <family val="2"/>
        <scheme val="minor"/>
      </rPr>
      <t xml:space="preserve">The Board will host group trainings and provide qualified trainers to present sessions focused on caring for all children to include children with disabilities, teacher-child Interactions, and curriculum. This activity will assist educators to attain their required yearly training hours and provide them with new techniques and strategies that are developmentally age appropriate.
</t>
    </r>
    <r>
      <rPr>
        <b/>
        <sz val="12"/>
        <rFont val="Aptos Narrow"/>
        <family val="2"/>
        <scheme val="minor"/>
      </rPr>
      <t>Alignment:</t>
    </r>
    <r>
      <rPr>
        <sz val="12"/>
        <rFont val="Aptos Narrow"/>
        <family val="2"/>
        <scheme val="minor"/>
      </rPr>
      <t xml:space="preserve"> Quality improvement. The need for this activity was determined by early learning program monitoring data, staff surveys, and feedback from early learning educators highlighting areas for skill enhancement and professional growth.
</t>
    </r>
    <r>
      <rPr>
        <b/>
        <sz val="12"/>
        <rFont val="Aptos Narrow"/>
        <family val="2"/>
        <scheme val="minor"/>
      </rPr>
      <t>Target Outreach:</t>
    </r>
    <r>
      <rPr>
        <sz val="12"/>
        <rFont val="Aptos Narrow"/>
        <family val="2"/>
        <scheme val="minor"/>
      </rPr>
      <t xml:space="preserve"> 712 early learning staff from 119 programs</t>
    </r>
  </si>
  <si>
    <r>
      <rPr>
        <sz val="12"/>
        <rFont val="Aptos Narrow"/>
        <family val="2"/>
        <scheme val="minor"/>
      </rPr>
      <t>Within six months of training, at least 75% of participants will report implementing at least one new classroom strategy to support positive interactions, supporting all children and implementing curriculum</t>
    </r>
    <r>
      <rPr>
        <sz val="12"/>
        <color theme="4"/>
        <rFont val="Aptos Narrow"/>
        <family val="2"/>
        <scheme val="minor"/>
      </rPr>
      <t>.</t>
    </r>
  </si>
  <si>
    <r>
      <rPr>
        <b/>
        <sz val="12"/>
        <rFont val="Aptos Narrow"/>
        <family val="2"/>
        <scheme val="minor"/>
      </rPr>
      <t>Activity</t>
    </r>
    <r>
      <rPr>
        <sz val="12"/>
        <rFont val="Aptos Narrow"/>
        <family val="2"/>
        <scheme val="minor"/>
      </rPr>
      <t xml:space="preserve">: The Board will host an Administrator's Leadership Conference (training) to provide program directors with professional development specifically focused on enhancing business practices. This activity will assist the administrators in attaining their required yearly training hours by providing them with new techniques and strategies that pertain to business administration and leadership as voiced by our providers. Additionally, each participant will get learning materials and training kits for attending.
</t>
    </r>
    <r>
      <rPr>
        <b/>
        <sz val="12"/>
        <rFont val="Aptos Narrow"/>
        <family val="2"/>
        <scheme val="minor"/>
      </rPr>
      <t>Alignment</t>
    </r>
    <r>
      <rPr>
        <sz val="12"/>
        <rFont val="Aptos Narrow"/>
        <family val="2"/>
        <scheme val="minor"/>
      </rPr>
      <t xml:space="preserve">: Training and Professional Development. The need for this activity was determined by early learning program monitoring data, staff surveys, and feedback from early learning educators highlighting areas for skill enhancement and professional growth.
</t>
    </r>
    <r>
      <rPr>
        <b/>
        <sz val="12"/>
        <rFont val="Aptos Narrow"/>
        <family val="2"/>
        <scheme val="minor"/>
      </rPr>
      <t>Target Outreach</t>
    </r>
    <r>
      <rPr>
        <sz val="12"/>
        <rFont val="Aptos Narrow"/>
        <family val="2"/>
        <scheme val="minor"/>
      </rPr>
      <t xml:space="preserve">: 200 early learning program staff </t>
    </r>
  </si>
  <si>
    <r>
      <rPr>
        <sz val="12"/>
        <rFont val="Aptos Narrow"/>
        <family val="2"/>
        <scheme val="minor"/>
      </rPr>
      <t>Within six months of training, at least 75% of participants will report implementing at least one new strategy to support increased business practices</t>
    </r>
    <r>
      <rPr>
        <sz val="12"/>
        <color theme="4"/>
        <rFont val="Aptos Narrow"/>
        <family val="2"/>
        <scheme val="minor"/>
      </rPr>
      <t>.</t>
    </r>
  </si>
  <si>
    <r>
      <rPr>
        <b/>
        <sz val="12"/>
        <rFont val="Aptos Narrow"/>
        <family val="2"/>
        <scheme val="minor"/>
      </rPr>
      <t>Activity</t>
    </r>
    <r>
      <rPr>
        <sz val="12"/>
        <rFont val="Aptos Narrow"/>
        <family val="2"/>
        <scheme val="minor"/>
      </rPr>
      <t xml:space="preserve">: The Board will provide a family focused event in April 2026 to increase parent awareness of the community resources and of Texas Rising Star-certified programs in the community that offer quality child care. 
</t>
    </r>
    <r>
      <rPr>
        <b/>
        <sz val="12"/>
        <rFont val="Aptos Narrow"/>
        <family val="2"/>
        <scheme val="minor"/>
      </rPr>
      <t>Alignment</t>
    </r>
    <r>
      <rPr>
        <sz val="12"/>
        <rFont val="Aptos Narrow"/>
        <family val="2"/>
        <scheme val="minor"/>
      </rPr>
      <t xml:space="preserve">: Overall quality improvement. Family educator and outreach events are purposefully planned to meet families where they are, support child learning and reflect program goals.
</t>
    </r>
    <r>
      <rPr>
        <b/>
        <sz val="12"/>
        <rFont val="Aptos Narrow"/>
        <family val="2"/>
        <scheme val="minor"/>
      </rPr>
      <t>Target Outreach</t>
    </r>
    <r>
      <rPr>
        <sz val="12"/>
        <rFont val="Aptos Narrow"/>
        <family val="2"/>
        <scheme val="minor"/>
      </rPr>
      <t>: 600 families and 109 early learning programs</t>
    </r>
  </si>
  <si>
    <t>80% increase in children enrolled with Texas Rising Star-certified programs in FY26 as compared to FY25.
At least 75% of participating families will report increased awareness of Texas Rising Star–certified  programs and available community resources, as measured by post-event surveys.</t>
  </si>
  <si>
    <r>
      <rPr>
        <b/>
        <sz val="12"/>
        <rFont val="Aptos Narrow"/>
        <family val="2"/>
        <scheme val="minor"/>
      </rPr>
      <t>Activity</t>
    </r>
    <r>
      <rPr>
        <sz val="12"/>
        <rFont val="Aptos Narrow"/>
        <family val="2"/>
        <scheme val="minor"/>
      </rPr>
      <t xml:space="preserve">: The Board will provide materials, supplies, and comprehensive curriculum for Texas Rising Star programs. 
</t>
    </r>
    <r>
      <rPr>
        <b/>
        <sz val="12"/>
        <rFont val="Aptos Narrow"/>
        <family val="2"/>
        <scheme val="minor"/>
      </rPr>
      <t>Alignment</t>
    </r>
    <r>
      <rPr>
        <sz val="12"/>
        <rFont val="Aptos Narrow"/>
        <family val="2"/>
        <scheme val="minor"/>
      </rPr>
      <t xml:space="preserve">: Quality improvement. Needs were identified through mentoring visits, as well as monitoring assessment results to enhance quality of care. 
</t>
    </r>
    <r>
      <rPr>
        <b/>
        <sz val="12"/>
        <rFont val="Aptos Narrow"/>
        <family val="2"/>
        <scheme val="minor"/>
      </rPr>
      <t>Target Outreach</t>
    </r>
    <r>
      <rPr>
        <sz val="12"/>
        <rFont val="Aptos Narrow"/>
        <family val="2"/>
        <scheme val="minor"/>
      </rPr>
      <t>: 119 early learning programs</t>
    </r>
  </si>
  <si>
    <t xml:space="preserve">75% increase for early learning programs who maintain or increase their star level in FY26 when compared to FY25. 
</t>
  </si>
  <si>
    <r>
      <rPr>
        <b/>
        <sz val="12"/>
        <rFont val="Aptos Narrow"/>
        <family val="2"/>
        <scheme val="minor"/>
      </rPr>
      <t>Activity:</t>
    </r>
    <r>
      <rPr>
        <sz val="12"/>
        <rFont val="Aptos Narrow"/>
        <family val="2"/>
        <scheme val="minor"/>
      </rPr>
      <t xml:space="preserve"> The Board will provide Texas Rising Star-certified programs with banners and window clings to promote their Texas Rising Star level certification.
</t>
    </r>
    <r>
      <rPr>
        <b/>
        <sz val="12"/>
        <rFont val="Aptos Narrow"/>
        <family val="2"/>
        <scheme val="minor"/>
      </rPr>
      <t>Alignment:</t>
    </r>
    <r>
      <rPr>
        <sz val="12"/>
        <rFont val="Aptos Narrow"/>
        <family val="2"/>
        <scheme val="minor"/>
      </rPr>
      <t xml:space="preserve"> Overall quality improvement. Family educator and outreach events are purposefully planned to meet families where they are, support child learning and reflect program goals.
</t>
    </r>
    <r>
      <rPr>
        <b/>
        <sz val="12"/>
        <rFont val="Aptos Narrow"/>
        <family val="2"/>
        <scheme val="minor"/>
      </rPr>
      <t>Target Outreach:</t>
    </r>
    <r>
      <rPr>
        <sz val="12"/>
        <rFont val="Aptos Narrow"/>
        <family val="2"/>
        <scheme val="minor"/>
      </rPr>
      <t xml:space="preserve"> 100 early learning programs</t>
    </r>
  </si>
  <si>
    <t>100% of participating programs will increase on-site visibility of their Texas Rising Star certification, making quality indicators more accessible to families. 
Increase of enrollement after distribution and display of the banners. Data will be collected through a program survey.</t>
  </si>
  <si>
    <r>
      <rPr>
        <b/>
        <sz val="12"/>
        <rFont val="Aptos Narrow"/>
        <family val="2"/>
        <scheme val="minor"/>
      </rPr>
      <t>Activity:</t>
    </r>
    <r>
      <rPr>
        <sz val="12"/>
        <rFont val="Aptos Narrow"/>
        <family val="2"/>
        <scheme val="minor"/>
      </rPr>
      <t xml:space="preserve"> The Board will provide health and safety materials, equipment, and resources for each classroom in early learning programs to support a safe environment. These will be provided post-CPR training.
</t>
    </r>
    <r>
      <rPr>
        <b/>
        <sz val="12"/>
        <rFont val="Aptos Narrow"/>
        <family val="2"/>
        <scheme val="minor"/>
      </rPr>
      <t xml:space="preserve">Alignment: </t>
    </r>
    <r>
      <rPr>
        <sz val="12"/>
        <rFont val="Aptos Narrow"/>
        <family val="2"/>
        <scheme val="minor"/>
      </rPr>
      <t xml:space="preserve">Overall quality improvement. Texas Child Care Regulation health and safety requirements by supporting safe environments, required staff training, and practices that protect children’s physical and emotional well-being.
</t>
    </r>
    <r>
      <rPr>
        <b/>
        <sz val="12"/>
        <rFont val="Aptos Narrow"/>
        <family val="2"/>
        <scheme val="minor"/>
      </rPr>
      <t>Target Outreach:</t>
    </r>
    <r>
      <rPr>
        <sz val="12"/>
        <rFont val="Aptos Narrow"/>
        <family val="2"/>
        <scheme val="minor"/>
      </rPr>
      <t xml:space="preserve">  119 early learning programs</t>
    </r>
  </si>
  <si>
    <t xml:space="preserve">90% decrease in Child Care Regulation deficiencies in FY26 compared to FY25 regarding Health and Safety. </t>
  </si>
  <si>
    <r>
      <rPr>
        <b/>
        <sz val="12"/>
        <rFont val="Aptos Narrow"/>
        <family val="2"/>
        <scheme val="minor"/>
      </rPr>
      <t>Activity:</t>
    </r>
    <r>
      <rPr>
        <sz val="12"/>
        <rFont val="Aptos Narrow"/>
        <family val="2"/>
        <scheme val="minor"/>
      </rPr>
      <t xml:space="preserve"> The Board will provide First Aid and CPR trainings to ensure early learning programs meet the basic health and safety requirements to support a safe, healthy and developmentally appropriate environment. CPR and First Aid Training meets state mandate hours and certification requirements. Training prepares staff to respond to real emergencies they may face with young children.
</t>
    </r>
    <r>
      <rPr>
        <b/>
        <sz val="12"/>
        <rFont val="Aptos Narrow"/>
        <family val="2"/>
        <scheme val="minor"/>
      </rPr>
      <t>Alignment:</t>
    </r>
    <r>
      <rPr>
        <sz val="12"/>
        <rFont val="Aptos Narrow"/>
        <family val="2"/>
        <scheme val="minor"/>
      </rPr>
      <t xml:space="preserve"> Overall quality improvement. Texas Child Care Regulation health and safety requirements by supporting safe environments, required staff training, and practices that protect children’s physical and emotional well-being.
</t>
    </r>
    <r>
      <rPr>
        <b/>
        <sz val="12"/>
        <rFont val="Aptos Narrow"/>
        <family val="2"/>
        <scheme val="minor"/>
      </rPr>
      <t>Target Outreach:</t>
    </r>
    <r>
      <rPr>
        <sz val="12"/>
        <rFont val="Aptos Narrow"/>
        <family val="2"/>
        <scheme val="minor"/>
      </rPr>
      <t xml:space="preserve"> 50 early learning program staff</t>
    </r>
  </si>
  <si>
    <r>
      <rPr>
        <b/>
        <sz val="12"/>
        <rFont val="Aptos Narrow"/>
        <family val="2"/>
        <scheme val="minor"/>
      </rPr>
      <t>Activity:</t>
    </r>
    <r>
      <rPr>
        <sz val="12"/>
        <rFont val="Aptos Narrow"/>
        <family val="2"/>
        <scheme val="minor"/>
      </rPr>
      <t xml:space="preserve"> The Board will host a Global Wellness Day for early learning program educators to participate in an emotional, physical and social wellness workshop. 
</t>
    </r>
    <r>
      <rPr>
        <b/>
        <sz val="12"/>
        <rFont val="Aptos Narrow"/>
        <family val="2"/>
        <scheme val="minor"/>
      </rPr>
      <t>Alignment:</t>
    </r>
    <r>
      <rPr>
        <sz val="12"/>
        <rFont val="Aptos Narrow"/>
        <family val="2"/>
        <scheme val="minor"/>
      </rPr>
      <t xml:space="preserve"> Overall quality improvement. To support social emotional development of children by equipping educators to model and teach emotional regulation, empathy, and resilience. A survey was conducted and early learning programs expressed the need for emotional, physical and social wellness workshops.
</t>
    </r>
    <r>
      <rPr>
        <b/>
        <sz val="12"/>
        <rFont val="Aptos Narrow"/>
        <family val="2"/>
        <scheme val="minor"/>
      </rPr>
      <t>Target Outreach:</t>
    </r>
    <r>
      <rPr>
        <sz val="12"/>
        <rFont val="Aptos Narrow"/>
        <family val="2"/>
        <scheme val="minor"/>
      </rPr>
      <t xml:space="preserve">  200 early learning staff</t>
    </r>
  </si>
  <si>
    <t xml:space="preserve">75% of participants will report satisfaction with the training in a post-survey 
75% increase in Category 2: Interactions scores for participating early learning programs in FY26 when compared to FY25. </t>
  </si>
  <si>
    <r>
      <rPr>
        <b/>
        <sz val="12"/>
        <rFont val="Aptos Narrow"/>
        <family val="2"/>
        <scheme val="minor"/>
      </rPr>
      <t xml:space="preserve">Activity: </t>
    </r>
    <r>
      <rPr>
        <sz val="12"/>
        <rFont val="Aptos Narrow"/>
        <family val="2"/>
        <scheme val="minor"/>
      </rPr>
      <t xml:space="preserve">The Board will be providing an incentive to qualifying staff to assist early learning programs with staff retention. The incentive is based on Texas Rising Star certification status. Specific amounts distributed will be by a predetermined matrix. The Board is currently in the process of creating this matrix. Updates will be made in forthcoming quarters.
</t>
    </r>
    <r>
      <rPr>
        <b/>
        <sz val="12"/>
        <rFont val="Aptos Narrow"/>
        <family val="2"/>
        <scheme val="minor"/>
      </rPr>
      <t xml:space="preserve">Alignment: </t>
    </r>
    <r>
      <rPr>
        <sz val="12"/>
        <rFont val="Aptos Narrow"/>
        <family val="2"/>
        <scheme val="minor"/>
      </rPr>
      <t xml:space="preserve">Quality improvement. The need for this activity was determined by administrators expressing the need for staff retention incentives during monthly early learning program meetings with the Board. 
</t>
    </r>
    <r>
      <rPr>
        <b/>
        <sz val="12"/>
        <rFont val="Aptos Narrow"/>
        <family val="2"/>
        <scheme val="minor"/>
      </rPr>
      <t>Target Outreach:</t>
    </r>
    <r>
      <rPr>
        <sz val="12"/>
        <rFont val="Aptos Narrow"/>
        <family val="2"/>
        <scheme val="minor"/>
      </rPr>
      <t xml:space="preserve"> 274 early learning program staff from 98 certified programs</t>
    </r>
  </si>
  <si>
    <t>Pre- and post-data collection from the early learning programs will show 25% or more of the early learning staff who received the incentive remained employed at their program six months after incentive disbusment.</t>
  </si>
  <si>
    <r>
      <rPr>
        <b/>
        <sz val="12"/>
        <rFont val="Aptos Narrow"/>
        <family val="2"/>
        <scheme val="minor"/>
      </rPr>
      <t>Activity:</t>
    </r>
    <r>
      <rPr>
        <sz val="12"/>
        <rFont val="Aptos Narrow"/>
        <family val="2"/>
        <scheme val="minor"/>
      </rPr>
      <t xml:space="preserve"> Texas Rising Star staff consists of 1 Supervisor and 4 mentors. Primary duties will include on-site mentoring, guidance in program development, early learning program training and overall assistance in becoming a certified Texas Rising Star program. Additional duties may include ongoing guidance and monitoring, training and travel. This activity meets the need to provide mentoring to assist in decreasing Child Care Regulation deficiencies and increasing participation in Texas Rising Star.  
</t>
    </r>
    <r>
      <rPr>
        <b/>
        <sz val="12"/>
        <rFont val="Aptos Narrow"/>
        <family val="2"/>
        <scheme val="minor"/>
      </rPr>
      <t>Alignment:</t>
    </r>
    <r>
      <rPr>
        <sz val="12"/>
        <rFont val="Aptos Narrow"/>
        <family val="2"/>
        <scheme val="minor"/>
      </rPr>
      <t xml:space="preserve"> Ongoing  quality improvement, professional development and training, infant and toddler expansion, and compliance with Child Care Regulation standards. 
</t>
    </r>
    <r>
      <rPr>
        <b/>
        <sz val="12"/>
        <rFont val="Aptos Narrow"/>
        <family val="2"/>
        <scheme val="minor"/>
      </rPr>
      <t>Target Outreach:</t>
    </r>
    <r>
      <rPr>
        <sz val="12"/>
        <rFont val="Aptos Narrow"/>
        <family val="2"/>
        <scheme val="minor"/>
      </rPr>
      <t xml:space="preserve"> 100 early learning programs
</t>
    </r>
  </si>
  <si>
    <t>90% of early learning programs will obtain or maintain Texas Rising Star certification.</t>
  </si>
  <si>
    <r>
      <rPr>
        <b/>
        <sz val="12"/>
        <rFont val="Aptos Narrow"/>
        <family val="2"/>
        <scheme val="minor"/>
      </rPr>
      <t>Activity:</t>
    </r>
    <r>
      <rPr>
        <sz val="12"/>
        <rFont val="Aptos Narrow"/>
        <family val="2"/>
        <scheme val="minor"/>
      </rPr>
      <t xml:space="preserve"> Additional Texas Rising Star staff consists of 1 TECPDS Specialist and 3 Infant and Toddler Specialist. Primary duties of the TECPDS Specialist will include supporting early learning programs with utilization of the Workforce Registry, validating records, and supporting mentors. Primary duties of the Infant Toddler Specialist will include supporting early learning programs' infant and toddler classrooms with specified technical assistance and resources. This activity meets the need to provide mentoring to assist in decreasing Child Care Regulation deficiencies and increasing participation in Texas Rising Star.  
</t>
    </r>
    <r>
      <rPr>
        <b/>
        <sz val="12"/>
        <rFont val="Aptos Narrow"/>
        <family val="2"/>
        <scheme val="minor"/>
      </rPr>
      <t>Alignment:</t>
    </r>
    <r>
      <rPr>
        <sz val="12"/>
        <rFont val="Aptos Narrow"/>
        <family val="2"/>
        <scheme val="minor"/>
      </rPr>
      <t xml:space="preserve"> Ongoing  quality improvement, professional development and training, infant and toddler expansion, and compliance with Child Care Regulation standards. 
</t>
    </r>
    <r>
      <rPr>
        <b/>
        <sz val="12"/>
        <rFont val="Aptos Narrow"/>
        <family val="2"/>
        <scheme val="minor"/>
      </rPr>
      <t>Target Outreach:</t>
    </r>
    <r>
      <rPr>
        <sz val="12"/>
        <rFont val="Aptos Narrow"/>
        <family val="2"/>
        <scheme val="minor"/>
      </rPr>
      <t xml:space="preserve"> 100 early learning programs
</t>
    </r>
    <r>
      <rPr>
        <b/>
        <sz val="12"/>
        <rFont val="Aptos Narrow"/>
        <family val="2"/>
        <scheme val="minor"/>
      </rPr>
      <t xml:space="preserve">Update Q1: </t>
    </r>
    <r>
      <rPr>
        <sz val="12"/>
        <rFont val="Aptos Narrow"/>
        <family val="2"/>
        <scheme val="minor"/>
      </rPr>
      <t>Funding for this activity is currently under review and will be updated in Q2.</t>
    </r>
  </si>
  <si>
    <t>178</t>
  </si>
  <si>
    <t xml:space="preserve">Workforce Solutions Coastal Bend’s(WFSCB) plan for administering CCQ funds focuses on strengthening early childhood programs through targeted investments that enhance program quality, support professional development, and increase family access to high-quality child care. The plan emphasizes data-driven decision-making, equitable resource distribution, and strong partnerships with early learning programs across the 11-county region.
Through strategic allocation of CCQ funds, the Board will support initiatives such as Texas Rising Star, the Texas Infant and Toddler Specialist Network, workforce training, credentialing, and quality-improvement activities that benefit children, families, and early learning programs. Monitoring and evaluation processes will ensure accountability, measure outcomes, and guide continuous improvement.
This plan aligns with the Board’s strategic priorities, including those focused on quality education and training, collaboration and community impact, fostering partnerships, and developing a skilled workforce. Through effective CCQ fund administration, WFSCB reaffirms its commitment to ensuring every child has access to high-quality early care and education.                                                                                                                                                                                                                                                                                                                                                                                      </t>
  </si>
  <si>
    <t>The Board identified needs for the planned activities through a comprehensive review of data, stakeholder input, and alignment with strategic goals. This included analyzing Texas Rising Star assessments, Child Care Regulation screening reports, and Continuous Quality Improvement Plans, as well as reviewing feedback from early learning programs, stakeholders, and the WFSCB Child Care Advisory Council.</t>
  </si>
  <si>
    <r>
      <rPr>
        <b/>
        <sz val="12"/>
        <rFont val="Aptos Narrow"/>
        <family val="2"/>
        <scheme val="minor"/>
      </rPr>
      <t xml:space="preserve">Activity: </t>
    </r>
    <r>
      <rPr>
        <sz val="12"/>
        <rFont val="Aptos Narrow"/>
        <family val="2"/>
        <scheme val="minor"/>
      </rPr>
      <t xml:space="preserve">Ages and Stages Questionnaire-Social and Emotional 2 (ASQ-SE2)
WFSCB determined there is a need to identify children who may need early intervention services, in purchasing the ASQ-SE2 screening kits it can assist early learning programs with making these identifications. Texas Rising Star mentors will provide training on how to implement Ages and Stages. 
</t>
    </r>
    <r>
      <rPr>
        <b/>
        <sz val="12"/>
        <rFont val="Aptos Narrow"/>
        <family val="2"/>
        <scheme val="minor"/>
      </rPr>
      <t xml:space="preserve">Alignment: </t>
    </r>
    <r>
      <rPr>
        <sz val="12"/>
        <rFont val="Aptos Narrow"/>
        <family val="2"/>
        <scheme val="minor"/>
      </rPr>
      <t xml:space="preserve">This activity aligns with WFSCB's efforts to provide resources to support quality education and training to early learning programs. Needs were determined based on feedback from the Child Care Advisory Council.
</t>
    </r>
    <r>
      <rPr>
        <b/>
        <sz val="12"/>
        <rFont val="Aptos Narrow"/>
        <family val="2"/>
        <scheme val="minor"/>
      </rPr>
      <t xml:space="preserve">Target Outreach: </t>
    </r>
    <r>
      <rPr>
        <sz val="12"/>
        <rFont val="Aptos Narrow"/>
        <family val="2"/>
        <scheme val="minor"/>
      </rPr>
      <t>178 early learning programs</t>
    </r>
  </si>
  <si>
    <t>In FY26 WFSCB will establish a referral tracking system to determine the number of referrals made as a result of ASQ screenings. This will become baseline data for future analysis.</t>
  </si>
  <si>
    <r>
      <rPr>
        <b/>
        <sz val="12"/>
        <color rgb="FF000000"/>
        <rFont val="Aptos Narrow"/>
        <family val="2"/>
        <scheme val="minor"/>
      </rPr>
      <t>Activity</t>
    </r>
    <r>
      <rPr>
        <sz val="12"/>
        <color rgb="FF000000"/>
        <rFont val="Aptos Narrow"/>
        <family val="2"/>
        <scheme val="minor"/>
      </rPr>
      <t xml:space="preserve">: Infant and Toddler Professional Development
The Texas Infant Toddler Specialist Network (CLI) will provide professional development to infant and toddler teachers and directors who work with CCS children. This activity is based on Texas Rising Star Category 2: Teacher/Child Interaction assessment results.
</t>
    </r>
    <r>
      <rPr>
        <b/>
        <sz val="12"/>
        <color rgb="FF000000"/>
        <rFont val="Aptos Narrow"/>
        <family val="2"/>
        <scheme val="minor"/>
      </rPr>
      <t>Alignment</t>
    </r>
    <r>
      <rPr>
        <sz val="12"/>
        <color rgb="FF000000"/>
        <rFont val="Aptos Narrow"/>
        <family val="2"/>
        <scheme val="minor"/>
      </rPr>
      <t xml:space="preserve">: This activity aligns with WFSCB's efforts to provide resources to support quality education and training to early learning programs and developing a skilled workforce.
</t>
    </r>
    <r>
      <rPr>
        <b/>
        <sz val="12"/>
        <color rgb="FF000000"/>
        <rFont val="Aptos Narrow"/>
        <family val="2"/>
        <scheme val="minor"/>
      </rPr>
      <t>Target Outreach</t>
    </r>
    <r>
      <rPr>
        <sz val="12"/>
        <color rgb="FF000000"/>
        <rFont val="Aptos Narrow"/>
        <family val="2"/>
        <scheme val="minor"/>
      </rPr>
      <t xml:space="preserve">: 200 Infant and Toddler teachers and directors </t>
    </r>
  </si>
  <si>
    <t xml:space="preserve">90% of attendees completing a pre- and post-training survey will indicate knowledge gained by the  participant's that they intend to implement in the classroom. </t>
  </si>
  <si>
    <r>
      <rPr>
        <b/>
        <sz val="12"/>
        <rFont val="Calibri"/>
        <family val="2"/>
      </rPr>
      <t>Activity:</t>
    </r>
    <r>
      <rPr>
        <sz val="12"/>
        <rFont val="Calibri"/>
        <family val="2"/>
      </rPr>
      <t xml:space="preserve"> Staff Retention Bonuses
WFSCB will award Staff Retention Bonuses to early learning programs, who will then distribute the funds to employees who qualify for the bonus. Qualification for the retention bonus will require the employee to be employed for six consecutive months prior to distribution and still be employed at the time the bonuses are awarded. Amounts awarded will be based  on whether the employee is a full-time ($1,100), part-time teachers ($700) or a support staff ($500). The Childcare industry has a high turnover rate which impacts the development of children and over-all quality of care. Low wages, burnout, stress, and limited opportunities for professional growth are attributed to high turnover in the childcare field. Staff Retention Bonuses will help reduce turnover and improve sustainability benefiting the children and families served by the centers. Additional participants will be supported with CQF funding.
</t>
    </r>
    <r>
      <rPr>
        <b/>
        <sz val="12"/>
        <rFont val="Calibri"/>
        <family val="2"/>
      </rPr>
      <t>Alignment</t>
    </r>
    <r>
      <rPr>
        <sz val="12"/>
        <rFont val="Calibri"/>
        <family val="2"/>
      </rPr>
      <t xml:space="preserve">: This activity aligns with WFSCB's efforts in developing a skilled workforce. 
</t>
    </r>
    <r>
      <rPr>
        <b/>
        <sz val="12"/>
        <rFont val="Calibri"/>
        <family val="2"/>
      </rPr>
      <t>Target Outreach:</t>
    </r>
    <r>
      <rPr>
        <sz val="12"/>
        <rFont val="Calibri"/>
        <family val="2"/>
      </rPr>
      <t xml:space="preserve"> 676 staff within 178 early learning programs</t>
    </r>
  </si>
  <si>
    <t>75% of staff from participating early learning programs will continue to be retained at their program during the six month qualification period to receive the bonus.
20% increase in number of staff who qualify for the bonus in FY26 as compared to FY25.</t>
  </si>
  <si>
    <r>
      <rPr>
        <b/>
        <sz val="12"/>
        <rFont val="Calibri"/>
        <family val="2"/>
      </rPr>
      <t>Activity:</t>
    </r>
    <r>
      <rPr>
        <sz val="12"/>
        <rFont val="Calibri"/>
        <family val="2"/>
      </rPr>
      <t xml:space="preserve"> Staff Retention Bonuses
WFSCB will award Staff Retention Bonuses to early learning programs, who will then distribute the funds to employees who qualify for the bonus. Qualification for the retention bonus will require the employee to be employed for six consecutive months prior to distribution and still be employed at the time the bonuses are awarded. Amounts awarded will be based  on whether the employee is a full-time ($1,100), part-time teachers ($700) or a support staff ($500). The Childcare industry has a high turnover rate which impacts the development of children and over-all quality of care. Low wages, burnout, stress, and limited opportunities for professional growth are attributed to high turnover in the childcare field. Staff Retention Bonuses will help reduce turnover and improve sustainability benefiting the children and families served by the centers. Additional participants will be supported with CCQ funding.
</t>
    </r>
    <r>
      <rPr>
        <b/>
        <sz val="12"/>
        <rFont val="Calibri"/>
        <family val="2"/>
      </rPr>
      <t>Alignment</t>
    </r>
    <r>
      <rPr>
        <sz val="12"/>
        <rFont val="Calibri"/>
        <family val="2"/>
      </rPr>
      <t xml:space="preserve">: This activity aligns with WFSCB's efforts in developing a skilled workforce. 
</t>
    </r>
    <r>
      <rPr>
        <b/>
        <sz val="12"/>
        <rFont val="Calibri"/>
        <family val="2"/>
      </rPr>
      <t>Target Outreach:</t>
    </r>
    <r>
      <rPr>
        <sz val="12"/>
        <rFont val="Calibri"/>
        <family val="2"/>
      </rPr>
      <t xml:space="preserve"> 403 staff within 178 early learning programs</t>
    </r>
  </si>
  <si>
    <r>
      <rPr>
        <b/>
        <sz val="12"/>
        <color rgb="FF000000"/>
        <rFont val="Aptos Narrow"/>
        <family val="2"/>
        <scheme val="minor"/>
      </rPr>
      <t>Activity</t>
    </r>
    <r>
      <rPr>
        <sz val="12"/>
        <color rgb="FF000000"/>
        <rFont val="Aptos Narrow"/>
        <family val="2"/>
        <scheme val="minor"/>
      </rPr>
      <t xml:space="preserve">: Back To School Teachers Fair (training event)
WFSCB will host a Back To School Teachers Fair in Quarter 3 that will assist early learning programs to attain their required annual training hours. It will also provide valuable breakout sessions on new techniques and strategies that are developmentally appropriate for children. 
</t>
    </r>
    <r>
      <rPr>
        <b/>
        <sz val="12"/>
        <color rgb="FF000000"/>
        <rFont val="Aptos Narrow"/>
        <family val="2"/>
        <scheme val="minor"/>
      </rPr>
      <t>Alignment</t>
    </r>
    <r>
      <rPr>
        <sz val="12"/>
        <color rgb="FF000000"/>
        <rFont val="Aptos Narrow"/>
        <family val="2"/>
        <scheme val="minor"/>
      </rPr>
      <t xml:space="preserve">: The need for this activity was determined by data collected from Child Care Regulation showing there was a high deficiency rate for in-person training. This activity aligns with WFSCB's efforts to provide resources to support quality education and training to early learning programs and developing a skilled workforce.
</t>
    </r>
    <r>
      <rPr>
        <b/>
        <sz val="12"/>
        <color rgb="FF000000"/>
        <rFont val="Aptos Narrow"/>
        <family val="2"/>
        <scheme val="minor"/>
      </rPr>
      <t>Target Outreach</t>
    </r>
    <r>
      <rPr>
        <sz val="12"/>
        <color rgb="FF000000"/>
        <rFont val="Aptos Narrow"/>
        <family val="2"/>
        <scheme val="minor"/>
      </rPr>
      <t>: 400 teachers from 178 early learning programs</t>
    </r>
  </si>
  <si>
    <t>75% decrease in Child Care Regulation (CCR) deficiencies as they relate to in-person training.</t>
  </si>
  <si>
    <r>
      <rPr>
        <b/>
        <sz val="12"/>
        <color rgb="FF000000"/>
        <rFont val="Aptos Narrow"/>
        <family val="2"/>
        <scheme val="minor"/>
      </rPr>
      <t>Activity</t>
    </r>
    <r>
      <rPr>
        <sz val="12"/>
        <color rgb="FF000000"/>
        <rFont val="Aptos Narrow"/>
        <family val="2"/>
        <scheme val="minor"/>
      </rPr>
      <t xml:space="preserve">: Curriculum Training
WFSCB will host a training for early learning programs that receive Board-purchased Frog Street Curriculum. This training will assist early learning programs to attain their required training hours and understand how to implement the curriculum purchased. Costs for this training is within the curriculum purchase.
</t>
    </r>
    <r>
      <rPr>
        <b/>
        <sz val="12"/>
        <color rgb="FF000000"/>
        <rFont val="Aptos Narrow"/>
        <family val="2"/>
        <scheme val="minor"/>
      </rPr>
      <t>Alignment</t>
    </r>
    <r>
      <rPr>
        <sz val="12"/>
        <color rgb="FF000000"/>
        <rFont val="Aptos Narrow"/>
        <family val="2"/>
        <scheme val="minor"/>
      </rPr>
      <t xml:space="preserve">: This activity aligns with WFSCB's efforts to provide resources to support quality education and training to early learning programs and developing a skilled workforce. The need for this activity was determined by data collected from Child Care Regulation showing there was a high deficiency rate for in-person training.
</t>
    </r>
    <r>
      <rPr>
        <b/>
        <sz val="12"/>
        <color rgb="FF000000"/>
        <rFont val="Aptos Narrow"/>
        <family val="2"/>
        <scheme val="minor"/>
      </rPr>
      <t>Target Outreach</t>
    </r>
    <r>
      <rPr>
        <sz val="12"/>
        <color rgb="FF000000"/>
        <rFont val="Aptos Narrow"/>
        <family val="2"/>
        <scheme val="minor"/>
      </rPr>
      <t>: 75 staff within 30 early learning programs</t>
    </r>
  </si>
  <si>
    <t>80% decrease in Child Care Regulation deficiencies related to in-person training.</t>
  </si>
  <si>
    <r>
      <rPr>
        <b/>
        <sz val="12"/>
        <color rgb="FF000000"/>
        <rFont val="Aptos Narrow"/>
        <family val="2"/>
        <scheme val="minor"/>
      </rPr>
      <t>Activity</t>
    </r>
    <r>
      <rPr>
        <sz val="12"/>
        <color rgb="FF000000"/>
        <rFont val="Aptos Narrow"/>
        <family val="2"/>
        <scheme val="minor"/>
      </rPr>
      <t xml:space="preserve">: Ages and Stages Social Emotional Questionnaire (ASQ-SE2) Training
WFSCB will host a training for early learning programs that receive the ASQ-SE2 tool. This training will assist early learning programs to attain their required training hours and understand how to implement the ASQ-SE2 tool.  Costs for this training is within the ASQ-SE2 purchase.
</t>
    </r>
    <r>
      <rPr>
        <b/>
        <sz val="12"/>
        <color rgb="FF000000"/>
        <rFont val="Aptos Narrow"/>
        <family val="2"/>
        <scheme val="minor"/>
      </rPr>
      <t>Alignment</t>
    </r>
    <r>
      <rPr>
        <sz val="12"/>
        <color rgb="FF000000"/>
        <rFont val="Aptos Narrow"/>
        <family val="2"/>
        <scheme val="minor"/>
      </rPr>
      <t xml:space="preserve">: This activity aligns with WFSCB's efforts to provide resources to support quality education and training to early learning programs and developing a skilled workforce. The need for this activity was determined by data collected from Child Care Regulation showing there was a high deficiency rate for in-person training.
</t>
    </r>
    <r>
      <rPr>
        <b/>
        <sz val="12"/>
        <color rgb="FF000000"/>
        <rFont val="Aptos Narrow"/>
        <family val="2"/>
        <scheme val="minor"/>
      </rPr>
      <t>Target Outreach</t>
    </r>
    <r>
      <rPr>
        <sz val="12"/>
        <color rgb="FF000000"/>
        <rFont val="Aptos Narrow"/>
        <family val="2"/>
        <scheme val="minor"/>
      </rPr>
      <t>:  200 staff within 172 early learning programs</t>
    </r>
  </si>
  <si>
    <t>Release time/substitute coverage</t>
  </si>
  <si>
    <r>
      <rPr>
        <b/>
        <sz val="12"/>
        <rFont val="Aptos Narrow"/>
        <family val="2"/>
        <scheme val="minor"/>
      </rPr>
      <t>Activity</t>
    </r>
    <r>
      <rPr>
        <sz val="12"/>
        <rFont val="Aptos Narrow"/>
        <family val="2"/>
        <scheme val="minor"/>
      </rPr>
      <t xml:space="preserve">: Temporary Labor contract for teacher substitutes 
WFSCB will work with a third-party contractor to provide trained substitute coverage to support early learning programs with coverage in classrooms as needed when program staff are absent due to training and development opportunities.   
</t>
    </r>
    <r>
      <rPr>
        <b/>
        <sz val="12"/>
        <rFont val="Aptos Narrow"/>
        <family val="2"/>
        <scheme val="minor"/>
      </rPr>
      <t>Alignment</t>
    </r>
    <r>
      <rPr>
        <sz val="12"/>
        <rFont val="Aptos Narrow"/>
        <family val="2"/>
        <scheme val="minor"/>
      </rPr>
      <t xml:space="preserve">: This aligns with WFSCB's efforts to identify opportunities to stabilize the child care workforce. This activity has been initiated due to recent Child Care Regulation deficiencies related to early learning programs' ratios being out of compliance, as well as staff not completing all required training hours required by Child Care Regulation.
</t>
    </r>
    <r>
      <rPr>
        <b/>
        <sz val="12"/>
        <rFont val="Aptos Narrow"/>
        <family val="2"/>
        <scheme val="minor"/>
      </rPr>
      <t>Target Outreach</t>
    </r>
    <r>
      <rPr>
        <sz val="12"/>
        <rFont val="Aptos Narrow"/>
        <family val="2"/>
        <scheme val="minor"/>
      </rPr>
      <t>: 141 early learning programs (centers)</t>
    </r>
  </si>
  <si>
    <t>At least 80% of eligible early learning programs will utilize the substitute pool. This is a new initiative and WFSCB is determining the baseline for early learning program utilization.</t>
  </si>
  <si>
    <r>
      <rPr>
        <b/>
        <sz val="12"/>
        <color rgb="FF000000"/>
        <rFont val="Calibri"/>
        <family val="2"/>
      </rPr>
      <t xml:space="preserve">Activity: </t>
    </r>
    <r>
      <rPr>
        <sz val="12"/>
        <color rgb="FF000000"/>
        <rFont val="Calibri"/>
        <family val="2"/>
      </rPr>
      <t xml:space="preserve">Child Development Associate(CDA) Scholarship
WFSCB will provide  early learning teachers scholarship supports in obtaining the CDA credential. This activity will cover all costs tied to obtaining a CDA (ex. books, tuition, and testing). 
</t>
    </r>
    <r>
      <rPr>
        <b/>
        <sz val="12"/>
        <color rgb="FF000000"/>
        <rFont val="Calibri"/>
        <family val="2"/>
      </rPr>
      <t xml:space="preserve">Alignment: </t>
    </r>
    <r>
      <rPr>
        <sz val="12"/>
        <color rgb="FF000000"/>
        <rFont val="Calibri"/>
        <family val="2"/>
      </rPr>
      <t xml:space="preserve">This activity aligns with WFSCB's efforts to developing a skilled workforce. This activity is based on interviews with directors that have voiced a need for professional growth, development and certification for current teachers working in their programs. 
</t>
    </r>
    <r>
      <rPr>
        <b/>
        <sz val="12"/>
        <color rgb="FF000000"/>
        <rFont val="Calibri"/>
        <family val="2"/>
      </rPr>
      <t xml:space="preserve">Target Outreach: </t>
    </r>
    <r>
      <rPr>
        <sz val="12"/>
        <color rgb="FF000000"/>
        <rFont val="Calibri"/>
        <family val="2"/>
      </rPr>
      <t xml:space="preserve">40 early learning teachers </t>
    </r>
  </si>
  <si>
    <t xml:space="preserve">90% of participating teaching staff will complete the program and achieve their CDA credential. 
30% of participating programs will increase scores in Category 3 of their Texas Rising Star assessment. 
75% of teachers participating will be retained at the location they are currently employed. </t>
  </si>
  <si>
    <r>
      <rPr>
        <b/>
        <sz val="12"/>
        <color rgb="FF000000"/>
        <rFont val="Aptos Narrow"/>
        <family val="2"/>
        <scheme val="minor"/>
      </rPr>
      <t>Activity:</t>
    </r>
    <r>
      <rPr>
        <sz val="12"/>
        <color rgb="FF000000"/>
        <rFont val="Aptos Narrow"/>
        <family val="2"/>
        <scheme val="minor"/>
      </rPr>
      <t xml:space="preserve"> Personnel - Child Care Specialist Program Support Specialist
WFSCB will provide a full time position whom provides assistance with parent engagement activities and gathers information necessary to distribute staff retention bonuses and resources to early learning programs in the 11 county region. This position will assist with the purchasing and ordering child care quality resources for 178 early learning programs.  
</t>
    </r>
    <r>
      <rPr>
        <b/>
        <sz val="12"/>
        <color rgb="FF000000"/>
        <rFont val="Aptos Narrow"/>
        <family val="2"/>
        <scheme val="minor"/>
      </rPr>
      <t xml:space="preserve">Alignment: </t>
    </r>
    <r>
      <rPr>
        <sz val="12"/>
        <color rgb="FF000000"/>
        <rFont val="Aptos Narrow"/>
        <family val="2"/>
        <scheme val="minor"/>
      </rPr>
      <t xml:space="preserve">This activity aligns with WFSCB's efforts to provide resources to support quality education and training to early learning programs.
</t>
    </r>
    <r>
      <rPr>
        <b/>
        <sz val="12"/>
        <color rgb="FF000000"/>
        <rFont val="Aptos Narrow"/>
        <family val="2"/>
        <scheme val="minor"/>
      </rPr>
      <t>Target Audience:</t>
    </r>
    <r>
      <rPr>
        <sz val="12"/>
        <color rgb="FF000000"/>
        <rFont val="Aptos Narrow"/>
        <family val="2"/>
        <scheme val="minor"/>
      </rPr>
      <t xml:space="preserve"> 178 early learning programs                                                                                                                                                                                                                             </t>
    </r>
  </si>
  <si>
    <t xml:space="preserve">90% of programs will receive support from the Specialist related to child care quality resources, professional development and staff retention bonuses. </t>
  </si>
  <si>
    <r>
      <rPr>
        <b/>
        <sz val="12"/>
        <rFont val="Aptos Narrow"/>
        <family val="2"/>
        <scheme val="minor"/>
      </rPr>
      <t>Activity</t>
    </r>
    <r>
      <rPr>
        <sz val="12"/>
        <rFont val="Aptos Narrow"/>
        <family val="2"/>
        <scheme val="minor"/>
      </rPr>
      <t xml:space="preserve">: Personnel - Mentors (7 FTEs)
WFSCB will provide Texas Rising Star team members with salaries, benefits, training, and travel expenses. Mentors will assist early learning programs in attaining, maintaining and improving certification while in the Texas Rising Star program. 
</t>
    </r>
    <r>
      <rPr>
        <b/>
        <sz val="12"/>
        <rFont val="Aptos Narrow"/>
        <family val="2"/>
        <scheme val="minor"/>
      </rPr>
      <t>Alignment</t>
    </r>
    <r>
      <rPr>
        <sz val="12"/>
        <rFont val="Aptos Narrow"/>
        <family val="2"/>
        <scheme val="minor"/>
      </rPr>
      <t xml:space="preserve">: This activity aligns with WFSCB's efforts to provide resources to support quality education and training to early learning programs.
</t>
    </r>
    <r>
      <rPr>
        <b/>
        <sz val="12"/>
        <rFont val="Aptos Narrow"/>
        <family val="2"/>
        <scheme val="minor"/>
      </rPr>
      <t>Target Outreach</t>
    </r>
    <r>
      <rPr>
        <sz val="12"/>
        <rFont val="Aptos Narrow"/>
        <family val="2"/>
        <scheme val="minor"/>
      </rPr>
      <t>: 178 early learning programs</t>
    </r>
  </si>
  <si>
    <t>90% of participating programs will maintain or increase their star level in FY26.</t>
  </si>
  <si>
    <r>
      <rPr>
        <b/>
        <sz val="12"/>
        <color rgb="FF000000"/>
        <rFont val="Aptos Narrow"/>
        <family val="2"/>
        <scheme val="minor"/>
      </rPr>
      <t xml:space="preserve">Activity: </t>
    </r>
    <r>
      <rPr>
        <sz val="12"/>
        <color rgb="FF000000"/>
        <rFont val="Aptos Narrow"/>
        <family val="2"/>
        <scheme val="minor"/>
      </rPr>
      <t xml:space="preserve">Family Engagement Nights
WFSCB will provide grants to early learning programs to support in hosting family engagement nights to increase parental education regarding child growth and development. 
</t>
    </r>
    <r>
      <rPr>
        <b/>
        <sz val="12"/>
        <color rgb="FF000000"/>
        <rFont val="Aptos Narrow"/>
        <family val="2"/>
        <scheme val="minor"/>
      </rPr>
      <t>Alignment:</t>
    </r>
    <r>
      <rPr>
        <sz val="12"/>
        <color rgb="FF000000"/>
        <rFont val="Aptos Narrow"/>
        <family val="2"/>
        <scheme val="minor"/>
      </rPr>
      <t xml:space="preserve"> This aligns with WFSCB's goal to establish collaboration and community impacts. This activity is connected to Texas Rising Star Category 3: Program Administration scores, and was approved by the WFSCB Child Care Advisory Council.
</t>
    </r>
    <r>
      <rPr>
        <b/>
        <sz val="12"/>
        <color rgb="FF000000"/>
        <rFont val="Aptos Narrow"/>
        <family val="2"/>
        <scheme val="minor"/>
      </rPr>
      <t>Target Outreach:</t>
    </r>
    <r>
      <rPr>
        <sz val="12"/>
        <color rgb="FF000000"/>
        <rFont val="Aptos Narrow"/>
        <family val="2"/>
        <scheme val="minor"/>
      </rPr>
      <t xml:space="preserve"> 178 early learning programs, serving approximately 1,000 families</t>
    </r>
  </si>
  <si>
    <t>60% increase in Category 3 scores for participating early learning programs.</t>
  </si>
  <si>
    <r>
      <rPr>
        <b/>
        <sz val="12"/>
        <color rgb="FF000000"/>
        <rFont val="Aptos Narrow"/>
        <family val="2"/>
        <scheme val="minor"/>
      </rPr>
      <t>Activity</t>
    </r>
    <r>
      <rPr>
        <sz val="12"/>
        <color rgb="FF000000"/>
        <rFont val="Aptos Narrow"/>
        <family val="2"/>
        <scheme val="minor"/>
      </rPr>
      <t xml:space="preserve">: Entry Level-designated Curriculum and Resources
WFSCB will purchase curriculum and instructional resources to assist Entry Level-designated programs in achieving higher Texas Rising Star ratings. Early learning programs receiving curriculum will also receive training on how to implement the curriculum. 
</t>
    </r>
    <r>
      <rPr>
        <b/>
        <sz val="12"/>
        <color rgb="FF000000"/>
        <rFont val="Aptos Narrow"/>
        <family val="2"/>
        <scheme val="minor"/>
      </rPr>
      <t>Alignment</t>
    </r>
    <r>
      <rPr>
        <sz val="12"/>
        <color rgb="FF000000"/>
        <rFont val="Aptos Narrow"/>
        <family val="2"/>
        <scheme val="minor"/>
      </rPr>
      <t xml:space="preserve">: This activity aligns with WFSCB's efforts to provide resources to support quality education and training to early learning programs. This activity is based off the walk through needs assessment conducted by mentors upon programs onboarding into Texas Rising Star and Texas Rising Star Category 3 results, and was approved by the WFSCB Child Care Advisory Council.
</t>
    </r>
    <r>
      <rPr>
        <b/>
        <sz val="12"/>
        <color rgb="FF000000"/>
        <rFont val="Aptos Narrow"/>
        <family val="2"/>
        <scheme val="minor"/>
      </rPr>
      <t>Target Outreach</t>
    </r>
    <r>
      <rPr>
        <sz val="12"/>
        <color rgb="FF000000"/>
        <rFont val="Aptos Narrow"/>
        <family val="2"/>
        <scheme val="minor"/>
      </rPr>
      <t>: 30 early learning programs</t>
    </r>
  </si>
  <si>
    <t>90% of the early learning programs who received the curriculum will score a 3 for the curriculum measure in Category 3.</t>
  </si>
  <si>
    <r>
      <rPr>
        <b/>
        <sz val="12"/>
        <rFont val="Aptos Narrow"/>
        <family val="2"/>
        <scheme val="minor"/>
      </rPr>
      <t>Activity</t>
    </r>
    <r>
      <rPr>
        <sz val="12"/>
        <rFont val="Aptos Narrow"/>
        <family val="2"/>
        <scheme val="minor"/>
      </rPr>
      <t xml:space="preserve">: Infant Toddler Specialist - this position will support Infant and Toddler teachers care and interact with children in their classroom. ITSN specialist will serve as a guide and provide mentoring with those interactions. 
</t>
    </r>
    <r>
      <rPr>
        <b/>
        <sz val="12"/>
        <rFont val="Aptos Narrow"/>
        <family val="2"/>
        <scheme val="minor"/>
      </rPr>
      <t>Alignment</t>
    </r>
    <r>
      <rPr>
        <sz val="12"/>
        <rFont val="Aptos Narrow"/>
        <family val="2"/>
        <scheme val="minor"/>
      </rPr>
      <t xml:space="preserve">: This activity aligns with WFSCB's efforts to support the Infant and Toddler Specialist Network.
</t>
    </r>
    <r>
      <rPr>
        <b/>
        <sz val="12"/>
        <rFont val="Aptos Narrow"/>
        <family val="2"/>
        <scheme val="minor"/>
      </rPr>
      <t>Target Outreach</t>
    </r>
    <r>
      <rPr>
        <sz val="12"/>
        <rFont val="Aptos Narrow"/>
        <family val="2"/>
        <scheme val="minor"/>
      </rPr>
      <t xml:space="preserve">: 167 child care programs and their teachers </t>
    </r>
  </si>
  <si>
    <t xml:space="preserve">75% pf early learning programs will receive higher scores in Category 2 Child Teacher Interactions </t>
  </si>
  <si>
    <r>
      <rPr>
        <b/>
        <sz val="12"/>
        <rFont val="Aptos Narrow"/>
        <family val="2"/>
        <scheme val="minor"/>
      </rPr>
      <t>Activity</t>
    </r>
    <r>
      <rPr>
        <sz val="12"/>
        <rFont val="Aptos Narrow"/>
        <family val="2"/>
        <scheme val="minor"/>
      </rPr>
      <t xml:space="preserve">: TECPDS Specialist- This position will review, validate and process training records. This position will work with providers on creating and maintaining their TECPDS accounts.
</t>
    </r>
    <r>
      <rPr>
        <b/>
        <sz val="12"/>
        <rFont val="Aptos Narrow"/>
        <family val="2"/>
        <scheme val="minor"/>
      </rPr>
      <t>Alignment</t>
    </r>
    <r>
      <rPr>
        <sz val="12"/>
        <rFont val="Aptos Narrow"/>
        <family val="2"/>
        <scheme val="minor"/>
      </rPr>
      <t xml:space="preserve">: This activity aligns with the Boards efforts to support the Texas Early Childhood Professional Development System
</t>
    </r>
    <r>
      <rPr>
        <b/>
        <sz val="12"/>
        <rFont val="Aptos Narrow"/>
        <family val="2"/>
        <scheme val="minor"/>
      </rPr>
      <t>Target Outreach</t>
    </r>
    <r>
      <rPr>
        <sz val="12"/>
        <rFont val="Aptos Narrow"/>
        <family val="2"/>
        <scheme val="minor"/>
      </rPr>
      <t xml:space="preserve">: 167 Child Care Programs </t>
    </r>
  </si>
  <si>
    <t xml:space="preserve">65% of records in TECPDS will be validated. 85% of programs will create TECPDS accounts for their programs. </t>
  </si>
  <si>
    <r>
      <rPr>
        <b/>
        <sz val="12"/>
        <rFont val="Aptos Narrow"/>
        <family val="2"/>
        <scheme val="minor"/>
      </rPr>
      <t>Activity</t>
    </r>
    <r>
      <rPr>
        <sz val="12"/>
        <rFont val="Aptos Narrow"/>
        <family val="2"/>
        <scheme val="minor"/>
      </rPr>
      <t xml:space="preserve">: Infant Toddler Specialist Hosted Professional Development- The Infant and Toddler Specialist will provide professional development to Infant and Toddler Teachers in the 167 programs the Board supports. Professional Development will be held via zoom. 
</t>
    </r>
    <r>
      <rPr>
        <b/>
        <sz val="12"/>
        <rFont val="Aptos Narrow"/>
        <family val="2"/>
        <scheme val="minor"/>
      </rPr>
      <t>Alignment</t>
    </r>
    <r>
      <rPr>
        <sz val="12"/>
        <rFont val="Aptos Narrow"/>
        <family val="2"/>
        <scheme val="minor"/>
      </rPr>
      <t xml:space="preserve">: This activity aligns with the Boards effort to support the Infant and Toddler Specialist Network and provide professional development to teachers in our program.
</t>
    </r>
    <r>
      <rPr>
        <b/>
        <sz val="12"/>
        <rFont val="Aptos Narrow"/>
        <family val="2"/>
        <scheme val="minor"/>
      </rPr>
      <t>Target Outreach</t>
    </r>
    <r>
      <rPr>
        <sz val="12"/>
        <rFont val="Aptos Narrow"/>
        <family val="2"/>
        <scheme val="minor"/>
      </rPr>
      <t xml:space="preserve">: Infant and Toddler Teachers in the 167 child care programs </t>
    </r>
  </si>
  <si>
    <t xml:space="preserve">75% pf early learning programs will receive higher scores in Category 2 Child Teacher Interactions and 80% parctipation of infant and toddler teachers attend the professional development. </t>
  </si>
  <si>
    <r>
      <t xml:space="preserve">Plan Overview
</t>
    </r>
    <r>
      <rPr>
        <i/>
        <sz val="14"/>
        <rFont val="Calibri"/>
        <family val="2"/>
      </rPr>
      <t>(Overview must include a high-level description of the Board's plan to administer CCQ funds and how it aligns with the Board's Overall Strategic Plan)</t>
    </r>
  </si>
  <si>
    <t>431</t>
  </si>
  <si>
    <t>The Board plays a critical role in managing the CCQ contract. The Board oversees the allocation and management of CCQ funds for planned initiatives, and the contractor is responsible for delivering services, supported by their internal management team (mentor staff, a manager, and a director).</t>
  </si>
  <si>
    <t>Workforce Solutions Lower Rio Grande Valley’s plan for administering Child Care Quality funds focuses on enhancing the overall quality of child care services throughout the region. The Board allocates funding to support quality improvement activities such as professional development, training, and access to resources that strengthen early learning environments. This plan directly aligns with the Board’s broader strategic priorities to strengthen the regional workforce and economic stability. Recognizing that reliable, high-quality child care enables parents to pursue employment, training, and education, the Board’s efforts support both family self-sufficiency and employer workforce needs. By facilitating access to affordable, quality child care, the Board contributes to a more resilient labor force and a stronger local economy.
The Board’s CCQ initiatives provide child care programs with age-appropriate educational materials, comprehensive curricula, staff retention incentives, and professional development opportunities. These efforts help teachers enhance classroom instruction, foster positive program culture, build family relationships, and improve collaboration among staff. Ongoing professional development prepares educators to better understand child development and support school readiness outcomes. Through the Texas Rising Star program and partnerships with early childhood experts, the Board expands access to continuing education and training tailored to evolving industry needs. These opportunities not only elevate program quality but also strengthen staff retention and job satisfaction—key factors in maintaining a skilled and stable early childhood workforce.
By strategically investing CCQ funds in quality improvement and workforce development, the Board is building a sustainable framework that benefits children, families, and employers, while advancing the Board’s mission to promote a competitive and thriving regional economy.</t>
  </si>
  <si>
    <t>To ensure the effective use of funds, the Board conducted a comprehensive assessment of local child care program needs through data collection, program surveys, and feedback from child care programs and staff who work directly with these programs. This data-driven approach ensures that CCQ investments address real and emerging needs in the community. The success of quality improvement initiatives will be measured through ongoing assessments and follow-up surveys to evaluate progress and impact.</t>
  </si>
  <si>
    <r>
      <rPr>
        <b/>
        <sz val="12"/>
        <rFont val="Aptos Narrow"/>
        <family val="2"/>
        <scheme val="minor"/>
      </rPr>
      <t>Activity</t>
    </r>
    <r>
      <rPr>
        <sz val="12"/>
        <rFont val="Aptos Narrow"/>
        <family val="2"/>
        <scheme val="minor"/>
      </rPr>
      <t xml:space="preserve">: Infant &amp; Toddler Classroom Initiative Grant 
The Board plans to award Infant &amp; Toddler Classroom Initiative Grants to child care programs to enhance, improve, or expand their indoor and outdoor learning environments for infants and toddlers. Grant funds may be used to purchase developmentally appropriate materials and activities that support motor, physical, social-emotional, cognitive, and language development.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high-quality learning experiences for young children.
</t>
    </r>
    <r>
      <rPr>
        <b/>
        <sz val="12"/>
        <rFont val="Aptos Narrow"/>
        <family val="2"/>
        <scheme val="minor"/>
      </rPr>
      <t>Target Outreach</t>
    </r>
    <r>
      <rPr>
        <sz val="12"/>
        <rFont val="Aptos Narrow"/>
        <family val="2"/>
        <scheme val="minor"/>
      </rPr>
      <t>: 35 child care programs</t>
    </r>
  </si>
  <si>
    <t xml:space="preserve">Increase the percentage of infant and toddler classrooms equipped with developmentally appropriate materials by 5–7% compared to FY25. 
</t>
  </si>
  <si>
    <r>
      <rPr>
        <b/>
        <sz val="12"/>
        <rFont val="Aptos Narrow"/>
        <family val="2"/>
        <scheme val="minor"/>
      </rPr>
      <t>Activity</t>
    </r>
    <r>
      <rPr>
        <sz val="12"/>
        <rFont val="Aptos Narrow"/>
        <family val="2"/>
        <scheme val="minor"/>
      </rPr>
      <t xml:space="preserve">: Curriculum for Infant and Toddler Classrooms
The Board plans to provide newly certified Texas Rising Star programs with a research-based curriculum and implementation training for Infant and Toddler classrooms. The goal of this initiative is to close achievement gaps and address instructional needs across the age groups served.  The curriculum will guide teachers on essential teaching and learning practices, ensuring that every child has access to high-quality early childhood experiences. It is designed to enhance children’s learning and support effective classroom instruction. </t>
    </r>
    <r>
      <rPr>
        <i/>
        <sz val="12"/>
        <rFont val="Aptos Narrow"/>
        <family val="2"/>
        <scheme val="minor"/>
      </rPr>
      <t>Funding for this activity is included in the Preschool curriculum activity.</t>
    </r>
    <r>
      <rPr>
        <sz val="12"/>
        <rFont val="Aptos Narrow"/>
        <family val="2"/>
        <scheme val="minor"/>
      </rPr>
      <t xml:space="preserve">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high-quality learning experiences for young children.
</t>
    </r>
    <r>
      <rPr>
        <b/>
        <sz val="12"/>
        <rFont val="Aptos Narrow"/>
        <family val="2"/>
        <scheme val="minor"/>
      </rPr>
      <t>Target Outreach</t>
    </r>
    <r>
      <rPr>
        <sz val="12"/>
        <rFont val="Aptos Narrow"/>
        <family val="2"/>
        <scheme val="minor"/>
      </rPr>
      <t>: 35 child care programs</t>
    </r>
  </si>
  <si>
    <r>
      <rPr>
        <b/>
        <sz val="12"/>
        <rFont val="Aptos Narrow"/>
        <family val="2"/>
        <scheme val="minor"/>
      </rPr>
      <t>Activity</t>
    </r>
    <r>
      <rPr>
        <sz val="12"/>
        <rFont val="Aptos Narrow"/>
        <family val="2"/>
        <scheme val="minor"/>
      </rPr>
      <t xml:space="preserve">: Infant &amp; Toddler Conference
The Board plans to host an in-person Infant &amp; Toddler Conference in Quarter 4 to provide professional development for child care staff focused on developmentally appropriate practices for infants and toddlers. This conference will promote the professional growth and personal enrichment of child care professionals working with this age group. Participants will earn 6 training clock hours (0.6 CEUs) in accordance with Child Care Regulation Minimum Standards.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xml:space="preserve">: Approximately 450 child care program staff </t>
    </r>
  </si>
  <si>
    <t xml:space="preserve">Increase the number of child care staff attending professional development conferences by 5–7% in FY26 compared to FY25. 
</t>
  </si>
  <si>
    <r>
      <rPr>
        <b/>
        <sz val="12"/>
        <rFont val="Aptos Narrow"/>
        <family val="2"/>
        <scheme val="minor"/>
      </rPr>
      <t>Activity</t>
    </r>
    <r>
      <rPr>
        <sz val="12"/>
        <rFont val="Aptos Narrow"/>
        <family val="2"/>
        <scheme val="minor"/>
      </rPr>
      <t xml:space="preserve">: Infant &amp; Toddler Trainings
The Board plans to host approximately 17 in-person child care trainings during FY26, as part of the Board's Child Care Training Calendar. Infant and Toddler Specialists will have the opportunity to facilitate five (5) training sessions out of the 17 in-person child care trainings, covering topics such as infant and toddler development, responsive and relationship-based care, health, safety, and well-being, and developmentally appropriate practices. 
The trainings are designed to promote professional growth and personal enrichment among child care professionals, enhancing the overall quality of early learning environments. Participants will earn </t>
    </r>
    <r>
      <rPr>
        <b/>
        <sz val="12"/>
        <rFont val="Aptos Narrow"/>
        <family val="2"/>
        <scheme val="minor"/>
      </rPr>
      <t>3</t>
    </r>
    <r>
      <rPr>
        <sz val="12"/>
        <rFont val="Aptos Narrow"/>
        <family val="2"/>
        <scheme val="minor"/>
      </rPr>
      <t xml:space="preserve"> training clock hours  per session, in accordance with Child Care Regulation Minimum Standards.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xml:space="preserve">: Approximately 300 child care program staff </t>
    </r>
  </si>
  <si>
    <t xml:space="preserve">Increase the number of child care staff attending professional development trainings by 5–7% in FY26 compared to FY25. 
</t>
  </si>
  <si>
    <r>
      <rPr>
        <b/>
        <sz val="12"/>
        <rFont val="Aptos Narrow"/>
        <family val="2"/>
        <scheme val="minor"/>
      </rPr>
      <t xml:space="preserve">Activity: </t>
    </r>
    <r>
      <rPr>
        <sz val="12"/>
        <rFont val="Aptos Narrow"/>
        <family val="2"/>
        <scheme val="minor"/>
      </rPr>
      <t xml:space="preserve">Curriculum Implementation Training for Infant and Toddler staff
To support newly certified Texas Rising Star programs in enhancing instructional quality, the Board plans to provide curriculum implementation training for Infant and Toddler classrooms. This initiative is designed to close achievement gaps, address instructional needs, and ensure that every child has access to high-quality early childhood experiences. </t>
    </r>
    <r>
      <rPr>
        <i/>
        <sz val="12"/>
        <rFont val="Aptos Narrow"/>
        <family val="2"/>
        <scheme val="minor"/>
      </rPr>
      <t>Funding for this activity is included in the Preschool curriculum activity.</t>
    </r>
    <r>
      <rPr>
        <sz val="12"/>
        <rFont val="Aptos Narrow"/>
        <family val="2"/>
        <scheme val="minor"/>
      </rPr>
      <t xml:space="preserve">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 xml:space="preserve">Target Outreach: </t>
    </r>
    <r>
      <rPr>
        <sz val="12"/>
        <rFont val="Aptos Narrow"/>
        <family val="2"/>
        <scheme val="minor"/>
      </rPr>
      <t>250 child care program staff</t>
    </r>
  </si>
  <si>
    <r>
      <rPr>
        <b/>
        <sz val="12"/>
        <rFont val="Aptos Narrow"/>
        <family val="2"/>
        <scheme val="minor"/>
      </rPr>
      <t>Activity</t>
    </r>
    <r>
      <rPr>
        <sz val="12"/>
        <rFont val="Aptos Narrow"/>
        <family val="2"/>
        <scheme val="minor"/>
      </rPr>
      <t xml:space="preserve">: Shared Services Expansion and Renewal Initiative
The Board plans to renew Shared Services for existing Texas Rising Star programs and extend  these services to newly designated programs. Shared Services supports Texas Rising Star programs with key aspects of program administration, including billing and tuition management, enrollment management, parent communication, record keeping, financial reporting, and payroll. The objective is to strengthen the administrative capacity of Texas Rising Star programs by providing tools that enhance business operations and promote stronger connections with families.
</t>
    </r>
    <r>
      <rPr>
        <b/>
        <sz val="12"/>
        <rFont val="Aptos Narrow"/>
        <family val="2"/>
        <scheme val="minor"/>
      </rPr>
      <t>Alignment</t>
    </r>
    <r>
      <rPr>
        <sz val="12"/>
        <rFont val="Aptos Narrow"/>
        <family val="2"/>
        <scheme val="minor"/>
      </rPr>
      <t xml:space="preserve">: This activity aligns with the Board’s strategy to enhance child care quality and strengthen the regional workforce by improving program efficiency and sustainability. Through Shared Services, Texas Rising Star programs gain tools to streamline administration, allowing them to focus on delivering high-quality early learning experiences that support working families and economic stability.
</t>
    </r>
    <r>
      <rPr>
        <b/>
        <sz val="12"/>
        <rFont val="Aptos Narrow"/>
        <family val="2"/>
        <scheme val="minor"/>
      </rPr>
      <t>Target Outreach</t>
    </r>
    <r>
      <rPr>
        <sz val="12"/>
        <rFont val="Aptos Narrow"/>
        <family val="2"/>
        <scheme val="minor"/>
      </rPr>
      <t>: 103 child care programs (58 existing and 45 new programs)</t>
    </r>
  </si>
  <si>
    <t xml:space="preserve">90% of participating child care programs will indicate via a post-activity survey that there has been an increase in administrative efficiency.
</t>
  </si>
  <si>
    <r>
      <rPr>
        <b/>
        <sz val="12"/>
        <rFont val="Aptos Narrow"/>
        <family val="2"/>
        <scheme val="minor"/>
      </rPr>
      <t>Activity</t>
    </r>
    <r>
      <rPr>
        <sz val="12"/>
        <rFont val="Aptos Narrow"/>
        <family val="2"/>
        <scheme val="minor"/>
      </rPr>
      <t xml:space="preserve">: Staff Retention Incentive for Texas Rising Star Programs
To support staff retention and enhance employee satisfaction within Texas Rising Star programs, the Board will offer a one-time incentive package to eligible child care staff. This initiative is designed to provide financial support and boost work rapport for early childhood educators, encouraging them to remain with their current employers and strengthen program stability. A stable workforce directly contributes to improved quality of care and positive outcomes for children and families. To qualify, staff must be currently employed at a Texas Rising Star child care program. Incentives will be awarded based on employment status and a predetermined matrix:  Full-time staff:  $500 to $3,000 and Part-time staff: $500 to $2,000
</t>
    </r>
    <r>
      <rPr>
        <b/>
        <sz val="12"/>
        <rFont val="Aptos Narrow"/>
        <family val="2"/>
        <scheme val="minor"/>
      </rPr>
      <t>Alignment</t>
    </r>
    <r>
      <rPr>
        <sz val="12"/>
        <rFont val="Aptos Narrow"/>
        <family val="2"/>
        <scheme val="minor"/>
      </rPr>
      <t xml:space="preserve">: This initiative aligns with the Board’s strategic goal of supporting child care programs through workforce development and staff retention. By investing in early childhood professionals, the Board strengthens the foundation of quality child care, enabling parents to access consistent, reliable care while maintaining their participation in the workforce. The initiative also supports the Board’s broader mission to build a skilled, sustainable labor force that contributes to regional economic growth.
</t>
    </r>
    <r>
      <rPr>
        <b/>
        <sz val="12"/>
        <rFont val="Aptos Narrow"/>
        <family val="2"/>
        <scheme val="minor"/>
      </rPr>
      <t>Target Outreach</t>
    </r>
    <r>
      <rPr>
        <sz val="12"/>
        <rFont val="Aptos Narrow"/>
        <family val="2"/>
        <scheme val="minor"/>
      </rPr>
      <t>: Approximately 1,015 child care staff across 376 Texas Rising Star programs</t>
    </r>
  </si>
  <si>
    <t>Increase the number of eligible staff who remain employed within six months of receiving wage supplementation incentives by 5–7% in FY26 compared to FY25.</t>
  </si>
  <si>
    <r>
      <rPr>
        <b/>
        <sz val="12"/>
        <rFont val="Aptos Narrow"/>
        <family val="2"/>
        <scheme val="minor"/>
      </rPr>
      <t>Activity</t>
    </r>
    <r>
      <rPr>
        <sz val="12"/>
        <rFont val="Aptos Narrow"/>
        <family val="2"/>
        <scheme val="minor"/>
      </rPr>
      <t xml:space="preserve">: Child Care Professional Development and Training Initiative
The Board plans to host approximately 17 in-person child care trainings and 3 child care conferences during FY26, as part of the Board's Child Care Training Calendar. These professional development opportunities will focus on a variety of developmentally appropriate practices and topics aligned with the following areas: Director/Administrator, Infant, Toddler, Preschool, and School-Age care.
The trainings are designed to promote professional growth and personal enrichment among child care professionals, enhancing the overall quality of early learning environments. Participants will earn 6 training clock hours (0.6 CEUs) per session, in accordance with Child Care Regulation Minimum Standards.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xml:space="preserve">: Approximately 2,590 child care program staff </t>
    </r>
  </si>
  <si>
    <r>
      <rPr>
        <b/>
        <sz val="12"/>
        <rFont val="Aptos Narrow"/>
        <family val="2"/>
        <scheme val="minor"/>
      </rPr>
      <t>Activity</t>
    </r>
    <r>
      <rPr>
        <sz val="12"/>
        <rFont val="Aptos Narrow"/>
        <family val="2"/>
        <scheme val="minor"/>
      </rPr>
      <t xml:space="preserve">: Child Care Professional Development and Training Initiative
The Board plans to sponsor approximately (4) four in-person child care conferences hosted by a third-party during FY26, as part of the Board's Child Care Training Calendar. The Board will cover the registration fees for participating child care professionals to ensure greater access to high-quality professional development opportunities. These conferences will focus on developmentally appropriate practices and topics aligned with the following areas: Director/Administrator, Infant, Toddler, Preschool, and School-Age care. Each conference is designed to promote professional growth and personal enrichment among child care professionals, enhancing the overall quality of early learning environments. Participants will earn at least 6 training clock hours (0.6 CEUs) per conference, in accordance with Child Care Regulation Minimum Standards.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xml:space="preserve">: Approximately 400 child care program staff </t>
    </r>
  </si>
  <si>
    <r>
      <rPr>
        <b/>
        <sz val="12"/>
        <rFont val="Aptos Narrow"/>
        <family val="2"/>
        <scheme val="minor"/>
      </rPr>
      <t>Activity</t>
    </r>
    <r>
      <rPr>
        <sz val="12"/>
        <rFont val="Aptos Narrow"/>
        <family val="2"/>
        <scheme val="minor"/>
      </rPr>
      <t xml:space="preserve">: Child Care Professional Development and Training Initiative
The Board plans to sponsor child care program staff from Texas Rising Star-certified programs to attend the 2026 Frog Street Summer Splash Conference. This nationally recognized event will provide participants with access to the latest research, innovative practices, and instructional strategies in early childhood education. Attendees will also benefit from valuable networking opportunities with other early learning professionals from across the country. The Board will cover all travel expenses and registration fees for participating staff and will reimburse meal costs in accordance with established guidelines. This initiative supports the professional growth of early childhood educators and strengthens program quality across the region.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12 child care program staff</t>
    </r>
  </si>
  <si>
    <r>
      <rPr>
        <b/>
        <sz val="12"/>
        <rFont val="Aptos Narrow"/>
        <family val="2"/>
        <scheme val="minor"/>
      </rPr>
      <t>Activity</t>
    </r>
    <r>
      <rPr>
        <sz val="12"/>
        <rFont val="Aptos Narrow"/>
        <family val="2"/>
        <scheme val="minor"/>
      </rPr>
      <t xml:space="preserve">: Child Care Professional Development and Training Initiative
The Board plans to sponsor child care program staff from Texas Rising Star-certified programs to attend one of the 2026 Texas Rising Star Early Educator Conferences. This recognized conference will provide participants with access to the latest research, innovative practices, and instructional strategies in early childhood education. Attendees will also benefit from valuable networking opportunities with other early learning professionals from across the state. The Board will cover all travel expenses and registration fees for participating staff and will reimburse meal costs in accordance with established guidelines. This initiative supports the professional growth of early childhood educators and strengthens program quality across the region.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24 child care program staff</t>
    </r>
  </si>
  <si>
    <r>
      <rPr>
        <b/>
        <sz val="12"/>
        <rFont val="Aptos Narrow"/>
        <family val="2"/>
        <scheme val="minor"/>
      </rPr>
      <t>Activity</t>
    </r>
    <r>
      <rPr>
        <sz val="12"/>
        <rFont val="Aptos Narrow"/>
        <family val="2"/>
        <scheme val="minor"/>
      </rPr>
      <t xml:space="preserve">: Curriculum Implementation Training for Preschool staff
To support newly certified Texas Rising Star programs in enhancing instructional quality, the Board plans to provide curriculum implementation training for preschool classrooms. This initiative is designed to close achievement gaps, address instructional needs, and ensure that every child has access to high-quality early childhood experiences.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250 child care program staff</t>
    </r>
  </si>
  <si>
    <r>
      <rPr>
        <b/>
        <sz val="12"/>
        <rFont val="Aptos Narrow"/>
        <family val="2"/>
        <scheme val="minor"/>
      </rPr>
      <t>Activity</t>
    </r>
    <r>
      <rPr>
        <sz val="12"/>
        <rFont val="Aptos Narrow"/>
        <family val="2"/>
        <scheme val="minor"/>
      </rPr>
      <t xml:space="preserve">:  Curriculum Implementation Training for School Age
To support newly certified Texas Rising Star programs in enhancing instructional quality, The Board plans to provide curriculum implementation training for School Age classrooms. This initiative is designed to close achievement gaps, address instructional needs, and ensure that every child has access to high-quality early childhood experiences.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100 child care program staff</t>
    </r>
  </si>
  <si>
    <r>
      <rPr>
        <b/>
        <sz val="12"/>
        <rFont val="Aptos Narrow"/>
        <family val="2"/>
        <scheme val="minor"/>
      </rPr>
      <t>Activity</t>
    </r>
    <r>
      <rPr>
        <sz val="12"/>
        <rFont val="Aptos Narrow"/>
        <family val="2"/>
        <scheme val="minor"/>
      </rPr>
      <t xml:space="preserve">: Child Development Associate (CDA) Scholarships
The Board plans to provide scholarship opportunities for child care professionals to earn their CDA credential through South Texas College (STC). In partnership with STC, participating child care teachers will have the opportunity to pursue both CDA I and CDA II, with tuition fully covered. The scholarship also includes the cost of required textbooks, removing financial barriers and supporting professional growth in early childhood education.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25 child care program staff</t>
    </r>
  </si>
  <si>
    <r>
      <t xml:space="preserve">Increase the number of child care staff attaining a CDA credential by 5-7% compared to FY25. </t>
    </r>
    <r>
      <rPr>
        <strike/>
        <sz val="12"/>
        <rFont val="Aptos Narrow"/>
        <family val="2"/>
        <scheme val="minor"/>
      </rPr>
      <t xml:space="preserve"> </t>
    </r>
  </si>
  <si>
    <r>
      <rPr>
        <b/>
        <sz val="12"/>
        <rFont val="Aptos Narrow"/>
        <family val="2"/>
        <scheme val="minor"/>
      </rPr>
      <t>Activity</t>
    </r>
    <r>
      <rPr>
        <sz val="12"/>
        <rFont val="Aptos Narrow"/>
        <family val="2"/>
        <scheme val="minor"/>
      </rPr>
      <t xml:space="preserve">: Child Development Associate (CDA) Completion Stipends
After completing the CDA program and receiving their CDA credential, participants may be eligible for a one-time incentive of $800. To receive the $800, participants must successfully complete CDA I and CDA II with passing grades, obtain the CDA certificate, and remain employed at the same child care program from the start of the CDA course.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25 child care program staff</t>
    </r>
  </si>
  <si>
    <r>
      <rPr>
        <b/>
        <sz val="12"/>
        <rFont val="Aptos Narrow"/>
        <family val="2"/>
        <scheme val="minor"/>
      </rPr>
      <t>Activity</t>
    </r>
    <r>
      <rPr>
        <sz val="12"/>
        <rFont val="Aptos Narrow"/>
        <family val="2"/>
        <scheme val="minor"/>
      </rPr>
      <t xml:space="preserve">: Child Development Associate (CDA) Retention Stipends
To support staff retention, participants who remain employed at the same child care program for one year after completing the CDA program and obtaining their CDA credential may be eligible for a one-time incentive of $1,200. This initiative aims to enhance the quality of care by increasing participants’ knowledge of child development and strengthening their skills in working with children and families.
</t>
    </r>
    <r>
      <rPr>
        <b/>
        <sz val="12"/>
        <rFont val="Aptos Narrow"/>
        <family val="2"/>
        <scheme val="minor"/>
      </rPr>
      <t>Alignment</t>
    </r>
    <r>
      <rPr>
        <sz val="12"/>
        <rFont val="Aptos Narrow"/>
        <family val="2"/>
        <scheme val="minor"/>
      </rPr>
      <t xml:space="preserve">: This initiative directly aligns with the Board’s strategic goal of strengthening the child care workforce through ongoing professional development. By providing training that equips child care professionals to recognize childhood behaviors, understand developmental stages and milestones, and implement developmentally appropriate practices, the Board advances its mission to improve the quality of early learning environments and promote school readiness for children across the region.
</t>
    </r>
    <r>
      <rPr>
        <b/>
        <sz val="12"/>
        <rFont val="Aptos Narrow"/>
        <family val="2"/>
        <scheme val="minor"/>
      </rPr>
      <t>Target Outreach</t>
    </r>
    <r>
      <rPr>
        <sz val="12"/>
        <rFont val="Aptos Narrow"/>
        <family val="2"/>
        <scheme val="minor"/>
      </rPr>
      <t>: 15 child care program staff (Spring 2025)</t>
    </r>
  </si>
  <si>
    <r>
      <t xml:space="preserve">Increase staff retention within child care programs by 5-7% compared to FY25. </t>
    </r>
    <r>
      <rPr>
        <strike/>
        <sz val="12"/>
        <rFont val="Aptos Narrow"/>
        <family val="2"/>
        <scheme val="minor"/>
      </rPr>
      <t xml:space="preserve"> </t>
    </r>
  </si>
  <si>
    <r>
      <rPr>
        <b/>
        <sz val="12"/>
        <rFont val="Aptos Narrow"/>
        <family val="2"/>
        <scheme val="minor"/>
      </rPr>
      <t>Activity</t>
    </r>
    <r>
      <rPr>
        <sz val="12"/>
        <rFont val="Aptos Narrow"/>
        <family val="2"/>
        <scheme val="minor"/>
      </rPr>
      <t xml:space="preserve">: Curriculum for Preschool Classrooms
The Board plans to provide newly certified Texas Rising Star programs with a research-based curriculum and implementation training for Preschool classrooms. The goal of this initiative is to close achievement gaps and address instructional needs across the age groups served. The curriculum will guide teachers on essential teaching and learning practices, ensuring that every child has access to high-quality early childhood experiences. It is designed to enhance children’s learning and support effective classroom instruction.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high-quality learning experiences for young children.
</t>
    </r>
    <r>
      <rPr>
        <b/>
        <sz val="12"/>
        <rFont val="Aptos Narrow"/>
        <family val="2"/>
        <scheme val="minor"/>
      </rPr>
      <t>Target Outreach</t>
    </r>
    <r>
      <rPr>
        <sz val="12"/>
        <rFont val="Aptos Narrow"/>
        <family val="2"/>
        <scheme val="minor"/>
      </rPr>
      <t>: 35 child care programs</t>
    </r>
  </si>
  <si>
    <t xml:space="preserve">Increase the percentage of preschool classrooms equipped with developmentally appropriate materials by 5–7% compared to FY25. 
</t>
  </si>
  <si>
    <r>
      <rPr>
        <b/>
        <sz val="12"/>
        <rFont val="Aptos Narrow"/>
        <family val="2"/>
        <scheme val="minor"/>
      </rPr>
      <t>Activity</t>
    </r>
    <r>
      <rPr>
        <sz val="12"/>
        <rFont val="Aptos Narrow"/>
        <family val="2"/>
        <scheme val="minor"/>
      </rPr>
      <t xml:space="preserve">: Curriculum for School Age Classrooms
The Board plans to provide newly certified Texas Rising Star programs with a research-based curriculum and implementation training for School age classrooms. The goal of this initiative is to close achievement gaps and address instructional needs across the age groups served. The curriculum will guide teachers on essential teaching and learning practices, ensuring that every child has access to high-quality early childhood experiences. It is designed to enhance children’s learning and support effective classroom instruction.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high-quality learning experiences for young children.
</t>
    </r>
    <r>
      <rPr>
        <b/>
        <sz val="12"/>
        <rFont val="Aptos Narrow"/>
        <family val="2"/>
        <scheme val="minor"/>
      </rPr>
      <t>Target Outreach</t>
    </r>
    <r>
      <rPr>
        <sz val="12"/>
        <rFont val="Aptos Narrow"/>
        <family val="2"/>
        <scheme val="minor"/>
      </rPr>
      <t>: 50 child care programs</t>
    </r>
  </si>
  <si>
    <t xml:space="preserve">Increase the percentage of school age classrooms equipped with developmentally appropriate materials by 5–7% compared to FY25. 
</t>
  </si>
  <si>
    <r>
      <rPr>
        <b/>
        <sz val="12"/>
        <rFont val="Aptos Narrow"/>
        <family val="2"/>
        <scheme val="minor"/>
      </rPr>
      <t>Activity</t>
    </r>
    <r>
      <rPr>
        <sz val="12"/>
        <rFont val="Aptos Narrow"/>
        <family val="2"/>
        <scheme val="minor"/>
      </rPr>
      <t xml:space="preserve">: Preschool &amp; School Age Classroom Initiative Grant 
The Board plans to award Preschool &amp; School Age Classroom Initiative Grants to child care programs to enhance, improve, or expand their indoor and outdoor learning environments for preschool and school age. Grant funds may be used to purchase developmentally appropriate materials and activities that support motor, physical, social-emotional, cognitive, and language development. Grants awarded will be $6,000 to each program. Each program must submit a proposal addressing predetermined questions, the application is scored and the top 35 programs will be awarded. Eligible programs must serve preschool or school-age children, have been in operation for at least two years, and not have received this grant in the past five years.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high-quality learning experiences for young children.
</t>
    </r>
    <r>
      <rPr>
        <b/>
        <sz val="12"/>
        <rFont val="Aptos Narrow"/>
        <family val="2"/>
        <scheme val="minor"/>
      </rPr>
      <t>Target Outreach</t>
    </r>
    <r>
      <rPr>
        <sz val="12"/>
        <rFont val="Aptos Narrow"/>
        <family val="2"/>
        <scheme val="minor"/>
      </rPr>
      <t>: 35 child care programs</t>
    </r>
  </si>
  <si>
    <t xml:space="preserve">Increase the percentage of preschool &amp; school-age classrooms equipped with developmentally appropriate materials by 5–7% compared to FY25. 
</t>
  </si>
  <si>
    <r>
      <rPr>
        <b/>
        <sz val="12"/>
        <rFont val="Aptos Narrow"/>
        <family val="2"/>
        <scheme val="minor"/>
      </rPr>
      <t>Activity</t>
    </r>
    <r>
      <rPr>
        <sz val="12"/>
        <rFont val="Aptos Narrow"/>
        <family val="2"/>
        <scheme val="minor"/>
      </rPr>
      <t xml:space="preserve">: STEM Discovery Bin Initiative
STEM Discovery Bins will be distributed to all Texas Rising Star programs to encourage hands-on exploration in science, technology, engineering, and mathematics (STEM) for preschool and school-age children. Each bin will include age-appropriate materials. To ensure successful implementation, educators will receive mentoring and training on how to integrate STEM activities into their daily routines and lesson plans.
</t>
    </r>
    <r>
      <rPr>
        <b/>
        <sz val="12"/>
        <rFont val="Aptos Narrow"/>
        <family val="2"/>
        <scheme val="minor"/>
      </rPr>
      <t>Alignment</t>
    </r>
    <r>
      <rPr>
        <sz val="12"/>
        <rFont val="Aptos Narrow"/>
        <family val="2"/>
        <scheme val="minor"/>
      </rPr>
      <t xml:space="preserve">: This initiative aligns with the Board’s strategy of supporting child care programs by providing resources for age-appropriate materials, ultimately promoting high-quality learning experiences for young children.
</t>
    </r>
    <r>
      <rPr>
        <b/>
        <sz val="12"/>
        <rFont val="Aptos Narrow"/>
        <family val="2"/>
        <scheme val="minor"/>
      </rPr>
      <t>Target Outreach</t>
    </r>
    <r>
      <rPr>
        <sz val="12"/>
        <rFont val="Aptos Narrow"/>
        <family val="2"/>
        <scheme val="minor"/>
      </rPr>
      <t>: 260 child care programs</t>
    </r>
  </si>
  <si>
    <t xml:space="preserve">Increase the percentage of preschool and school-age classrooms equipped with developmentally appropriate materials by 5–7% compared to FY25.
</t>
  </si>
  <si>
    <r>
      <rPr>
        <b/>
        <sz val="12"/>
        <rFont val="Aptos Narrow"/>
        <family val="2"/>
        <scheme val="minor"/>
      </rPr>
      <t>Activity</t>
    </r>
    <r>
      <rPr>
        <sz val="12"/>
        <rFont val="Aptos Narrow"/>
        <family val="2"/>
        <scheme val="minor"/>
      </rPr>
      <t xml:space="preserve">: Family Engagement Initiative
To support meaningful parental engagement, the Board will offer interactive virtual child development sessions that help families understand developmental milestones, practice positive discipline, and strengthen parent-child relationships. Families will also receive regular email updates with educational activities, local events, and timely topics to encourage shared learning and active involvement with their children.
</t>
    </r>
    <r>
      <rPr>
        <b/>
        <sz val="12"/>
        <rFont val="Aptos Narrow"/>
        <family val="2"/>
        <scheme val="minor"/>
      </rPr>
      <t>Alignment</t>
    </r>
    <r>
      <rPr>
        <sz val="12"/>
        <rFont val="Aptos Narrow"/>
        <family val="2"/>
        <scheme val="minor"/>
      </rPr>
      <t xml:space="preserve">: This activity aligns with the Board's strategy of strengthening family engagement and supporting children’s development. Through virtual sessions and regular communications, families gain tools to promote learning, positive discipline, and parent-child connection. Engaged families help children thrive, while reliable, high-quality child care allows parents to pursue education and employment—supporting workforce development, family self-sufficiency, and a stronger regional economy.
</t>
    </r>
    <r>
      <rPr>
        <b/>
        <sz val="12"/>
        <rFont val="Aptos Narrow"/>
        <family val="2"/>
        <scheme val="minor"/>
      </rPr>
      <t>Target Outreach</t>
    </r>
    <r>
      <rPr>
        <sz val="12"/>
        <rFont val="Aptos Narrow"/>
        <family val="2"/>
        <scheme val="minor"/>
      </rPr>
      <t>: 4,500 CCS families across 431 child care programs</t>
    </r>
  </si>
  <si>
    <r>
      <t>Increase the number of families participating in virtual family engagement sessions and receiving ongoing communication by 5–7% in FY26 compared to FY25.</t>
    </r>
    <r>
      <rPr>
        <strike/>
        <sz val="12"/>
        <rFont val="Aptos Narrow"/>
        <family val="2"/>
        <scheme val="minor"/>
      </rPr>
      <t xml:space="preserve"> </t>
    </r>
  </si>
  <si>
    <r>
      <rPr>
        <b/>
        <sz val="12"/>
        <rFont val="Aptos Narrow"/>
        <family val="2"/>
        <scheme val="minor"/>
      </rPr>
      <t>Activity</t>
    </r>
    <r>
      <rPr>
        <sz val="12"/>
        <rFont val="Aptos Narrow"/>
        <family val="2"/>
        <scheme val="minor"/>
      </rPr>
      <t xml:space="preserve">:  Funding will cover salaries, fringe benefits, and mileage for 12 FTE mentors &amp; 2 80% FTE mentors, Child Care Quality  Lead, and a CCQ Manager.  Funding will cover 20% of salary, fringe benefits, and mileage for two (2) Infant and Toddler Specialists The Board will continue to provide technical assistance and mentoring to all CCS child care programs to support the attainment and maintenance of Texas Rising Star certification.  
</t>
    </r>
    <r>
      <rPr>
        <b/>
        <sz val="12"/>
        <rFont val="Aptos Narrow"/>
        <family val="2"/>
        <scheme val="minor"/>
      </rPr>
      <t>Alignment</t>
    </r>
    <r>
      <rPr>
        <sz val="12"/>
        <rFont val="Aptos Narrow"/>
        <family val="2"/>
        <scheme val="minor"/>
      </rPr>
      <t xml:space="preserve">: This activity aligns with the Board's goals by providing mentoring and technical assistance to help child care programs attain and maintain Texas Rising Star certification. Strengthening program quality and staff development enhances early childhood workforce stability, improves family access to high-quality care, and supports parents’ employment and education—advancing both family self-sufficiency and a stronger regional economy.
</t>
    </r>
    <r>
      <rPr>
        <b/>
        <sz val="12"/>
        <rFont val="Aptos Narrow"/>
        <family val="2"/>
        <scheme val="minor"/>
      </rPr>
      <t>Target Outreach</t>
    </r>
    <r>
      <rPr>
        <sz val="12"/>
        <rFont val="Aptos Narrow"/>
        <family val="2"/>
        <scheme val="minor"/>
      </rPr>
      <t>: approximately 431 child care programs</t>
    </r>
  </si>
  <si>
    <t xml:space="preserve">Increase and sustain the quality of child care services. By the end of FY26, there will be an increase the number of certified programs within the Board area and at least 5-7% of certified programs will maintain or increase their certification level in FY26. </t>
  </si>
  <si>
    <r>
      <rPr>
        <b/>
        <sz val="12"/>
        <rFont val="Aptos Narrow"/>
        <family val="2"/>
        <scheme val="minor"/>
      </rPr>
      <t>Activity</t>
    </r>
    <r>
      <rPr>
        <sz val="12"/>
        <rFont val="Aptos Narrow"/>
        <family val="2"/>
        <scheme val="minor"/>
      </rPr>
      <t xml:space="preserve">:  Funding will cover 20% of salary, fringe benefits, and mileage for two (2) Infant and Toddler Specialists. These specialists will provide targeted, classroom-based support to enhance the quality of care and learning for infants and toddlers in child care programs for our area. They will work directly with early childhood educators to implement developmentally appropriate practices aligned with Texas Rising Star (TRS) standards.
</t>
    </r>
    <r>
      <rPr>
        <b/>
        <sz val="12"/>
        <rFont val="Aptos Narrow"/>
        <family val="2"/>
        <scheme val="minor"/>
      </rPr>
      <t>Alignment</t>
    </r>
    <r>
      <rPr>
        <sz val="12"/>
        <rFont val="Aptos Narrow"/>
        <family val="2"/>
        <scheme val="minor"/>
      </rPr>
      <t xml:space="preserve">: This activity aligns with the Board's goals by providing mentoring and technical assistance to help child care programs attain and maintain Texas Rising Star certification. Strengthening program quality and staff development enhances early childhood workforce stability, improves family access to high-quality care, and supports parents’ employment and education—advancing both family self-sufficiency and a stronger regional economy.
</t>
    </r>
    <r>
      <rPr>
        <b/>
        <sz val="12"/>
        <rFont val="Aptos Narrow"/>
        <family val="2"/>
        <scheme val="minor"/>
      </rPr>
      <t>Target Outreach</t>
    </r>
    <r>
      <rPr>
        <sz val="12"/>
        <rFont val="Aptos Narrow"/>
        <family val="2"/>
        <scheme val="minor"/>
      </rPr>
      <t xml:space="preserve">: approximately 431 child care programs  </t>
    </r>
  </si>
  <si>
    <r>
      <rPr>
        <b/>
        <sz val="12"/>
        <rFont val="Aptos Narrow"/>
        <family val="2"/>
        <scheme val="minor"/>
      </rPr>
      <t>Activity</t>
    </r>
    <r>
      <rPr>
        <sz val="12"/>
        <rFont val="Aptos Narrow"/>
        <family val="2"/>
        <scheme val="minor"/>
      </rPr>
      <t xml:space="preserve">:  Funding will cover salary, fringe benefits and mileage for one (1) TECPDS Specialist. The TECPDS Specialist will support child care programs through on-site visits to assist with scanning, uploading, and entering certificates into the Workforce Registry. In addition to data entry support, the TECPDS Specialist will validate training, education, and employment certificates and related documentation to ensure accuracy and compliance for all CCS child care programs. This support helps programs maintain complete and up-to-date professional records, meet regulatory and quality requirements, and reduce administrative burden on providers, allowing staff to focus on delivering high-quality early childhood services. 
</t>
    </r>
    <r>
      <rPr>
        <b/>
        <sz val="12"/>
        <rFont val="Aptos Narrow"/>
        <family val="2"/>
        <scheme val="minor"/>
      </rPr>
      <t>Alignment</t>
    </r>
    <r>
      <rPr>
        <sz val="12"/>
        <rFont val="Aptos Narrow"/>
        <family val="2"/>
        <scheme val="minor"/>
      </rPr>
      <t xml:space="preserve">: This activity aligns with the Board's goals by providing mentoring and technical assistance to help child care programs attain and maintain Texas Rising Star certification. Strengthening program quality and staff development enhances early childhood workforce stability, improves family access to high-quality care, and supports parents’ employment and education—advancing both family self-sufficiency and a stronger regional economy.
</t>
    </r>
    <r>
      <rPr>
        <b/>
        <sz val="12"/>
        <rFont val="Aptos Narrow"/>
        <family val="2"/>
        <scheme val="minor"/>
      </rPr>
      <t>Target Outreach</t>
    </r>
    <r>
      <rPr>
        <sz val="12"/>
        <rFont val="Aptos Narrow"/>
        <family val="2"/>
        <scheme val="minor"/>
      </rPr>
      <t xml:space="preserve">: approximately 431 child care programs  </t>
    </r>
  </si>
  <si>
    <r>
      <rPr>
        <b/>
        <sz val="12"/>
        <rFont val="Aptos Narrow"/>
        <family val="2"/>
        <scheme val="minor"/>
      </rPr>
      <t>Activity:</t>
    </r>
    <r>
      <rPr>
        <sz val="12"/>
        <rFont val="Aptos Narrow"/>
        <family val="2"/>
        <scheme val="minor"/>
      </rPr>
      <t xml:space="preserve"> Board operational cost to support the Child Care Quality Program and staff (such as facility, utilities, salary cost, office supplies, and equipment).
</t>
    </r>
    <r>
      <rPr>
        <b/>
        <sz val="12"/>
        <rFont val="Aptos Narrow"/>
        <family val="2"/>
        <scheme val="minor"/>
      </rPr>
      <t xml:space="preserve">Alignment: </t>
    </r>
    <r>
      <rPr>
        <sz val="12"/>
        <rFont val="Aptos Narrow"/>
        <family val="2"/>
        <scheme val="minor"/>
      </rPr>
      <t xml:space="preserve">This activity aligns with the Board's goals by supporting the mentoring and technical assistance activities performed by Texas Rising Star Staff Personnel. This also includes costs associated with Board staff personnel overseeing program compliance.
</t>
    </r>
    <r>
      <rPr>
        <b/>
        <sz val="12"/>
        <rFont val="Aptos Narrow"/>
        <family val="2"/>
        <scheme val="minor"/>
      </rPr>
      <t xml:space="preserve">Target Outreach: </t>
    </r>
    <r>
      <rPr>
        <sz val="12"/>
        <rFont val="Aptos Narrow"/>
        <family val="2"/>
        <scheme val="minor"/>
      </rPr>
      <t>431 child care programs</t>
    </r>
  </si>
  <si>
    <t>By the end of FY26, there will be an increase the number of certified programs within the Board area and at least 5-7% of certified programs will maintain or increase their certification level in FY26. 
Success will be measured using monthly and year-end Texas Rising Star certification reports to track certification advancements and confirm progress toward the targeted increase.</t>
  </si>
  <si>
    <t>144</t>
  </si>
  <si>
    <t>Workforce Solutions Cameron's (WFS Cameron) FY26 child care quality plan is based on the needs of the early learning programs in Cameron County to ensure that programs can sustain and maintain Texas Rising Star standards. With the feedback collected from the individual programs' Continuous Quality Improvement Plan (CQIP) data, Texas Rising Star mentors, community partners, educators' feedback, and industry knowledge, WFS Cameron will support early learning programs in the following areas:
1. Texas Rising Star readiness
2. Reinforcing infant and toddler resources and services
3. Providing inclusion support for children with disabilities and trauma-informed care
4. Strengthening the local early childhood workforce community
WFS Cameron will measure the plan's outcomes using several indicators outlined within each activity. WFS Cameron will continue to work to deliver Texas Rising Star mentoring and continuous quality improvements to early learning programs in the area. WFS Cameron aims to augment child care quality to maximize the delivery and availability of safe and stable child care services for families working towards a sustainable lifestyle for their children. Additionally, Texas Rising Star tools allow local program staff to review assessment scores to determine the needs and provide a monetary incentive that will assist early learning programs improving areas of concern that may impact at the time of their annual monitoring visit. The Board understands the importance of continuously enhancing local processes, activities, and service deliveries to ensure early learning programs can implement quality mandates in their classrooms. As a result, WFS Cameron will support classrooms by assisting with resources to improve teacher-child interactions. This crucial pipeline significantly correlates with high-quality care and positive child outcomes.
WFS Cameron strives to align its activities to its Workforce Development Board Plan. WFS Cameron understands the workforce professional development needs, the barriers to higher education, and access to opportunities to sustain a career in child care. WFS Cameron developed activities that will align the Board’s goal of address challenging behaviors, supporting children with disabilities,  supporting the local child care industry with professional development and assisting with Texas Rising Star certification attainment.</t>
  </si>
  <si>
    <t>WFS Cameron used CQIP data, mentor input, partner feedback, educator insights, industry knowledge, and participant surveys to assess community needs and ensure Board activities are relevant and effective.</t>
  </si>
  <si>
    <r>
      <rPr>
        <b/>
        <sz val="12"/>
        <rFont val="Aptos Narrow"/>
        <family val="2"/>
        <scheme val="minor"/>
      </rPr>
      <t>Activity</t>
    </r>
    <r>
      <rPr>
        <sz val="12"/>
        <rFont val="Aptos Narrow"/>
        <family val="2"/>
        <scheme val="minor"/>
      </rPr>
      <t xml:space="preserve">: WFS Cameron will partner with Lakeshore Learning Materials to provide a 6-hour in-person training specific to toddler topics for toddler teachers and administrators. 
</t>
    </r>
    <r>
      <rPr>
        <b/>
        <sz val="12"/>
        <rFont val="Aptos Narrow"/>
        <family val="2"/>
        <scheme val="minor"/>
      </rPr>
      <t>Alignment</t>
    </r>
    <r>
      <rPr>
        <sz val="12"/>
        <rFont val="Aptos Narrow"/>
        <family val="2"/>
        <scheme val="minor"/>
      </rPr>
      <t xml:space="preserve">: This activity aligns with WFS Cameron's strategic plan by profession development to educator that support the availability of safe and stable high-quality early learning programs that support the education of children, but also supports families to obtain a sustainable lifestyles. WFS Camerons identified this need based on a survey conducted in January 2025, where programs stated they need to update equipment and materials to meet Texas Rising Star and Child Care Regulation.
</t>
    </r>
    <r>
      <rPr>
        <b/>
        <sz val="12"/>
        <rFont val="Aptos Narrow"/>
        <family val="2"/>
        <scheme val="minor"/>
      </rPr>
      <t>Target Outreach</t>
    </r>
    <r>
      <rPr>
        <sz val="12"/>
        <rFont val="Aptos Narrow"/>
        <family val="2"/>
        <scheme val="minor"/>
      </rPr>
      <t>: 300 toddler child care educators and administrators from 144 early learning programs</t>
    </r>
  </si>
  <si>
    <t xml:space="preserve">At least 90% of the programs receiving this grant will increase/maintain their category score  at the Four-Star Texas Rising Star level for Category 1: Staff Qualifications and Training and Category 4: Indoor/Outdoor Environment. </t>
  </si>
  <si>
    <r>
      <rPr>
        <b/>
        <sz val="12"/>
        <rFont val="Aptos Narrow"/>
        <family val="2"/>
        <scheme val="minor"/>
      </rPr>
      <t>Activity</t>
    </r>
    <r>
      <rPr>
        <sz val="12"/>
        <rFont val="Aptos Narrow"/>
        <family val="2"/>
        <scheme val="minor"/>
      </rPr>
      <t xml:space="preserve">: Upon completion of the 6-hour in-person training specific to toddler topics, WFS Cameron will provide a $6,400 stipend from Lakeshore Learning Materials for each participating early learning program to purchase equipment and materials from a pre-approved list. The goal is for early learning program toddler and administrative staff to receive specific toddler training, have access to quality materials/equipment and have sufficient materials to be rotated as needed for Texas Rising Star Category 4: Indoor/Outdoor Environment measure P-ILE-04. 
</t>
    </r>
    <r>
      <rPr>
        <b/>
        <sz val="12"/>
        <rFont val="Aptos Narrow"/>
        <family val="2"/>
        <scheme val="minor"/>
      </rPr>
      <t>Alignment</t>
    </r>
    <r>
      <rPr>
        <sz val="12"/>
        <rFont val="Aptos Narrow"/>
        <family val="2"/>
        <scheme val="minor"/>
      </rPr>
      <t xml:space="preserve">: This activity aligns with WFS Cameron's strategic plan and Board identified need based on a survey conducted in January 2025, where programs stated the need to updated equipment and materials to meet Texas Rising Star and Child Care Regulation.
</t>
    </r>
    <r>
      <rPr>
        <b/>
        <sz val="12"/>
        <rFont val="Aptos Narrow"/>
        <family val="2"/>
        <scheme val="minor"/>
      </rPr>
      <t>Target Outreach</t>
    </r>
    <r>
      <rPr>
        <sz val="12"/>
        <rFont val="Aptos Narrow"/>
        <family val="2"/>
        <scheme val="minor"/>
      </rPr>
      <t xml:space="preserve">: 117 early learning programs
</t>
    </r>
  </si>
  <si>
    <t xml:space="preserve">At least 90% of the programs receiving this grant will increase/maintain their category score  at the Four-Star Texas Rising Star level for Category 4: Indoor/Outdoor Environment. </t>
  </si>
  <si>
    <t>-</t>
  </si>
  <si>
    <r>
      <rPr>
        <b/>
        <sz val="12"/>
        <rFont val="Aptos Narrow"/>
        <family val="2"/>
        <scheme val="minor"/>
      </rPr>
      <t xml:space="preserve">Activity: </t>
    </r>
    <r>
      <rPr>
        <sz val="12"/>
        <rFont val="Aptos Narrow"/>
        <family val="2"/>
        <scheme val="minor"/>
      </rPr>
      <t xml:space="preserve">WFS Cameron's Infant and Toddler Specialist will conduct a series of professional development sessions based on the Infant Toddler Specialist Network Connect with Me: Promoting Social and Emotional Development. The participants will have to attend a three-hour training course, complete the courses online, follow the prerequisites from the Specialist, and accept coaching from the Specialist. The Specialist will also conduct observations before and after the course. To participate, the educator must be nominated by their director.
</t>
    </r>
    <r>
      <rPr>
        <b/>
        <sz val="12"/>
        <rFont val="Aptos Narrow"/>
        <family val="2"/>
        <scheme val="minor"/>
      </rPr>
      <t xml:space="preserve">Alignment: </t>
    </r>
    <r>
      <rPr>
        <sz val="12"/>
        <rFont val="Aptos Narrow"/>
        <family val="2"/>
        <scheme val="minor"/>
      </rPr>
      <t xml:space="preserve">This activity is tied to the WFS Cameron's Strategic Plan by supporting educators in obtaining professional development that will support high-quality education in their classroom, and was based on a needs assessment survey that was conducted.
</t>
    </r>
    <r>
      <rPr>
        <b/>
        <sz val="12"/>
        <rFont val="Aptos Narrow"/>
        <family val="2"/>
        <scheme val="minor"/>
      </rPr>
      <t xml:space="preserve">Target Outreach: </t>
    </r>
    <r>
      <rPr>
        <sz val="12"/>
        <rFont val="Aptos Narrow"/>
        <family val="2"/>
        <scheme val="minor"/>
      </rPr>
      <t>30 Infant and Toddler educators</t>
    </r>
  </si>
  <si>
    <t>100% of participants will successfully complete the training series and demonstrate measurable growth in Category 2 on their next program monitoring visit.</t>
  </si>
  <si>
    <r>
      <rPr>
        <b/>
        <sz val="12"/>
        <rFont val="Aptos Narrow"/>
        <family val="2"/>
        <scheme val="minor"/>
      </rPr>
      <t xml:space="preserve">Activity: </t>
    </r>
    <r>
      <rPr>
        <sz val="12"/>
        <rFont val="Aptos Narrow"/>
        <family val="2"/>
        <scheme val="minor"/>
      </rPr>
      <t xml:space="preserve">Educators who successfully complete the WFS Cameron's Infant and Toddler Specialist 3-month program are eligible for a monetary incentive in the amount of $1,000. 
</t>
    </r>
    <r>
      <rPr>
        <b/>
        <sz val="12"/>
        <rFont val="Aptos Narrow"/>
        <family val="2"/>
        <scheme val="minor"/>
      </rPr>
      <t xml:space="preserve">Alignment: </t>
    </r>
    <r>
      <rPr>
        <sz val="12"/>
        <rFont val="Aptos Narrow"/>
        <family val="2"/>
        <scheme val="minor"/>
      </rPr>
      <t xml:space="preserve">This activity is tied to the WFS Cameron's Strategic Plan by supporting educators in obtaining professional development that will support high-quality education in their classroom, and was based on a needs assessment survey that was conducted.
</t>
    </r>
    <r>
      <rPr>
        <b/>
        <sz val="12"/>
        <rFont val="Aptos Narrow"/>
        <family val="2"/>
        <scheme val="minor"/>
      </rPr>
      <t xml:space="preserve">Target Outreach: </t>
    </r>
    <r>
      <rPr>
        <sz val="12"/>
        <rFont val="Aptos Narrow"/>
        <family val="2"/>
        <scheme val="minor"/>
      </rPr>
      <t>30 Infant and Toddler educators</t>
    </r>
  </si>
  <si>
    <r>
      <rPr>
        <b/>
        <sz val="12"/>
        <rFont val="Aptos Narrow"/>
        <family val="2"/>
        <scheme val="minor"/>
      </rPr>
      <t>Activity:</t>
    </r>
    <r>
      <rPr>
        <sz val="12"/>
        <rFont val="Aptos Narrow"/>
        <family val="2"/>
        <scheme val="minor"/>
      </rPr>
      <t xml:space="preserve"> WFS Cameron will purchase Frog Street Infant and Toddler Curriculum for child care programs. The goal is to have all child care programs score a minimum of 2 points for Texas Rising Star measure P-PM-03. In addition to the curriculum purchase, WFS Cameron will host a curriculum training, in partnership with Frog Street, to prepare educators on how to use and implement the curriculum in the classroom.
</t>
    </r>
    <r>
      <rPr>
        <b/>
        <sz val="12"/>
        <rFont val="Aptos Narrow"/>
        <family val="2"/>
        <scheme val="minor"/>
      </rPr>
      <t xml:space="preserve">Alignment: </t>
    </r>
    <r>
      <rPr>
        <sz val="12"/>
        <rFont val="Aptos Narrow"/>
        <family val="2"/>
        <scheme val="minor"/>
      </rPr>
      <t xml:space="preserve">WFS Cameron conducted a needs survey to determine which centers/classrooms lack an approved curriculum, as well as collaboration with the Texas Rising Star mentors.
</t>
    </r>
    <r>
      <rPr>
        <b/>
        <sz val="12"/>
        <rFont val="Aptos Narrow"/>
        <family val="2"/>
        <scheme val="minor"/>
      </rPr>
      <t>Target Outreach:</t>
    </r>
    <r>
      <rPr>
        <sz val="12"/>
        <rFont val="Aptos Narrow"/>
        <family val="2"/>
        <scheme val="minor"/>
      </rPr>
      <t xml:space="preserve"> 144 early learning programs</t>
    </r>
  </si>
  <si>
    <t>At least 90% of participating early learning programs will achieve or maintain a minimum of a Three-Star or higher Texas Rising Star level for Category 3: Program Administration.</t>
  </si>
  <si>
    <r>
      <rPr>
        <b/>
        <sz val="12"/>
        <rFont val="Aptos Narrow"/>
        <family val="2"/>
        <scheme val="minor"/>
      </rPr>
      <t>Activity</t>
    </r>
    <r>
      <rPr>
        <sz val="12"/>
        <rFont val="Aptos Narrow"/>
        <family val="2"/>
        <scheme val="minor"/>
      </rPr>
      <t xml:space="preserve">: WFS Cameron will host a curriculum training, in partnership with Frog Street, to prepare educators on how to use and implement the curriculum in the classroom. The training will be divided into age groups the staff serve. The cost of the professional development in included in the purchase of the curriculum.
</t>
    </r>
    <r>
      <rPr>
        <b/>
        <sz val="12"/>
        <rFont val="Aptos Narrow"/>
        <family val="2"/>
        <scheme val="minor"/>
      </rPr>
      <t>Alignment</t>
    </r>
    <r>
      <rPr>
        <sz val="12"/>
        <rFont val="Aptos Narrow"/>
        <family val="2"/>
        <scheme val="minor"/>
      </rPr>
      <t xml:space="preserve">: WFS Cameron conducted a needs survey to determine which programs lack an approved curriculum.
</t>
    </r>
    <r>
      <rPr>
        <b/>
        <sz val="12"/>
        <rFont val="Aptos Narrow"/>
        <family val="2"/>
        <scheme val="minor"/>
      </rPr>
      <t>Target Outreach</t>
    </r>
    <r>
      <rPr>
        <sz val="12"/>
        <rFont val="Aptos Narrow"/>
        <family val="2"/>
        <scheme val="minor"/>
      </rPr>
      <t>: 200 infant and toddler educators</t>
    </r>
  </si>
  <si>
    <r>
      <rPr>
        <b/>
        <sz val="12"/>
        <rFont val="Aptos Narrow"/>
        <family val="2"/>
        <scheme val="minor"/>
      </rPr>
      <t>Activity</t>
    </r>
    <r>
      <rPr>
        <sz val="12"/>
        <rFont val="Aptos Narrow"/>
        <family val="2"/>
        <scheme val="minor"/>
      </rPr>
      <t xml:space="preserve">: WFS Cameron will host a Director’s Business Boot Camp that will cover the latest business practices such as, but not limited to: finance, self-care, NAEYC accreditation, wage &amp; hour, team building, burnout, staff retention, and meet the required management hours for Texas Rising Star and Child Care Regulation. The goal is for early learning program administrators to obtain the required 6 instructor-led management hours for Child Care Regulation and Category 1 measures: S-DQT-06 or S-COTQ-10
</t>
    </r>
    <r>
      <rPr>
        <b/>
        <sz val="12"/>
        <rFont val="Aptos Narrow"/>
        <family val="2"/>
        <scheme val="minor"/>
      </rPr>
      <t>Alignment</t>
    </r>
    <r>
      <rPr>
        <sz val="12"/>
        <rFont val="Aptos Narrow"/>
        <family val="2"/>
        <scheme val="minor"/>
      </rPr>
      <t xml:space="preserve">: This activity aligns with the Board's Strategic Plan and Board identified need. The Board conducted a survey in February 2025 to determine topics and to help administrators meet their needs for in-person management hours.
</t>
    </r>
    <r>
      <rPr>
        <b/>
        <sz val="12"/>
        <rFont val="Aptos Narrow"/>
        <family val="2"/>
        <scheme val="minor"/>
      </rPr>
      <t>Target Outreach</t>
    </r>
    <r>
      <rPr>
        <sz val="12"/>
        <rFont val="Aptos Narrow"/>
        <family val="2"/>
        <scheme val="minor"/>
      </rPr>
      <t>: 200 administrators</t>
    </r>
  </si>
  <si>
    <t>At least 90% of the programs receiving this training will increase/maintain their category score  at the Four-Star Texas Rising Star level for Category 1: Director and Staff Qualifications and Training.</t>
  </si>
  <si>
    <r>
      <rPr>
        <b/>
        <sz val="12"/>
        <rFont val="Aptos Narrow"/>
        <family val="2"/>
        <scheme val="minor"/>
      </rPr>
      <t xml:space="preserve">Activity: </t>
    </r>
    <r>
      <rPr>
        <sz val="12"/>
        <rFont val="Aptos Narrow"/>
        <family val="2"/>
        <scheme val="minor"/>
      </rPr>
      <t xml:space="preserve">WFS Cameron will host an Inclusion for Children training that will include topics on challenging behavior, autism, speech, and emotional issues, in collaboration with Region One ECI, Easter Seals RGV, local college professors and others to provide training sessions. The goal is to increase awareness, promote inclusion for children and work together with families to provide inclusive, quality care for all children and meet Texas Rising Star Category 3 measure S-PM-01. 
</t>
    </r>
    <r>
      <rPr>
        <b/>
        <sz val="12"/>
        <rFont val="Aptos Narrow"/>
        <family val="2"/>
        <scheme val="minor"/>
      </rPr>
      <t xml:space="preserve">Alignment: </t>
    </r>
    <r>
      <rPr>
        <sz val="12"/>
        <rFont val="Aptos Narrow"/>
        <family val="2"/>
        <scheme val="minor"/>
      </rPr>
      <t xml:space="preserve">WFS Cameron conducted a survey in August 2025 and programs requested more training on inclusion for children and how to work with children with disabilities. 
</t>
    </r>
    <r>
      <rPr>
        <b/>
        <sz val="12"/>
        <rFont val="Aptos Narrow"/>
        <family val="2"/>
        <scheme val="minor"/>
      </rPr>
      <t xml:space="preserve">Target Outreach: </t>
    </r>
    <r>
      <rPr>
        <sz val="12"/>
        <rFont val="Aptos Narrow"/>
        <family val="2"/>
        <scheme val="minor"/>
      </rPr>
      <t>300 early learning program educators</t>
    </r>
  </si>
  <si>
    <t xml:space="preserve">Participating programs will demonstrate an increased understanding of inclusion, improved ability to identify potential developmental delays, and effective referral practices to appropriate resources, resulting in at least 90% of programs achieving their established goals related to Program Supports, as measured by S-PM-01: Accommodating Families and Children </t>
  </si>
  <si>
    <r>
      <rPr>
        <b/>
        <sz val="12"/>
        <rFont val="Aptos Narrow"/>
        <family val="2"/>
        <scheme val="minor"/>
      </rPr>
      <t>Activity</t>
    </r>
    <r>
      <rPr>
        <sz val="12"/>
        <rFont val="Aptos Narrow"/>
        <family val="2"/>
        <scheme val="minor"/>
      </rPr>
      <t xml:space="preserve">: WFS Cameron will host a Spanish language conference on topics related to child development for all ages. The goal is to have program staff increase their knowledge in child development, classroom management, discipline and other related topics in their preferred language while meeting the required hours of instructor-led training for Child Care Regulation and Texas Rising Star Category 1 measure S-COTQ-03.
</t>
    </r>
    <r>
      <rPr>
        <b/>
        <sz val="12"/>
        <rFont val="Aptos Narrow"/>
        <family val="2"/>
        <scheme val="minor"/>
      </rPr>
      <t>Alignment</t>
    </r>
    <r>
      <rPr>
        <sz val="12"/>
        <rFont val="Aptos Narrow"/>
        <family val="2"/>
        <scheme val="minor"/>
      </rPr>
      <t xml:space="preserve">: WFS Cameron identified this need based on survey feedback from educators requesting the Board to offer more trainings in Spanish.
</t>
    </r>
    <r>
      <rPr>
        <b/>
        <sz val="12"/>
        <rFont val="Aptos Narrow"/>
        <family val="2"/>
        <scheme val="minor"/>
      </rPr>
      <t>Target Outreach</t>
    </r>
    <r>
      <rPr>
        <sz val="12"/>
        <rFont val="Aptos Narrow"/>
        <family val="2"/>
        <scheme val="minor"/>
      </rPr>
      <t>: 300 early learning program educators</t>
    </r>
  </si>
  <si>
    <t>At least 90% of the programs receiving this training will increase/maintain their category score  at the Three-Star or higher Texas Rising Star level for Category 2 and Category 1.</t>
  </si>
  <si>
    <r>
      <rPr>
        <b/>
        <sz val="12"/>
        <rFont val="Aptos Narrow"/>
        <family val="2"/>
        <scheme val="minor"/>
      </rPr>
      <t>Activity</t>
    </r>
    <r>
      <rPr>
        <sz val="12"/>
        <rFont val="Aptos Narrow"/>
        <family val="2"/>
        <scheme val="minor"/>
      </rPr>
      <t xml:space="preserve">: WFS Cameron will host an annual child care conference. A variety of topics for administration and child development for all ages will be offered. The goal is to provide high-quality, in-person training with the latest information and research to administrators and classroom teachers, to help improve classroom teaching and best practices, while meeting the required 12 hours of instructor-led training for Child Care Regulation and Category 1 measures S-DQT-06 and S-COTQ-03.
</t>
    </r>
    <r>
      <rPr>
        <b/>
        <sz val="12"/>
        <rFont val="Aptos Narrow"/>
        <family val="2"/>
        <scheme val="minor"/>
      </rPr>
      <t>Alignment</t>
    </r>
    <r>
      <rPr>
        <sz val="12"/>
        <rFont val="Aptos Narrow"/>
        <family val="2"/>
        <scheme val="minor"/>
      </rPr>
      <t xml:space="preserve">: This activity aligns with WFS Cameron's Strategic Plan by supporting early learning program educators with professional development that promotes high-quality early childhood programs for families.
</t>
    </r>
    <r>
      <rPr>
        <b/>
        <sz val="12"/>
        <rFont val="Aptos Narrow"/>
        <family val="2"/>
        <scheme val="minor"/>
      </rPr>
      <t>Target Outreach</t>
    </r>
    <r>
      <rPr>
        <sz val="12"/>
        <rFont val="Aptos Narrow"/>
        <family val="2"/>
        <scheme val="minor"/>
      </rPr>
      <t>: 850 early learning program staff</t>
    </r>
  </si>
  <si>
    <t>At least 90% of the programs receiving this training will increase/maintain their category score  at the Three-Star or higher Texas Rising Star level for Category 1 on their Texas Rising Star assessment</t>
  </si>
  <si>
    <r>
      <rPr>
        <b/>
        <sz val="12"/>
        <rFont val="Aptos Narrow"/>
        <family val="2"/>
        <scheme val="minor"/>
      </rPr>
      <t>Activity</t>
    </r>
    <r>
      <rPr>
        <sz val="12"/>
        <rFont val="Aptos Narrow"/>
        <family val="2"/>
        <scheme val="minor"/>
      </rPr>
      <t xml:space="preserve">: WFS Cameron will cover the cost of assessment fees for early learning staff to obtain a CDA credential.
</t>
    </r>
    <r>
      <rPr>
        <b/>
        <sz val="12"/>
        <rFont val="Aptos Narrow"/>
        <family val="2"/>
        <scheme val="minor"/>
      </rPr>
      <t>Alignment</t>
    </r>
    <r>
      <rPr>
        <sz val="12"/>
        <rFont val="Aptos Narrow"/>
        <family val="2"/>
        <scheme val="minor"/>
      </rPr>
      <t>: The activity aligns</t>
    </r>
    <r>
      <rPr>
        <sz val="12"/>
        <color rgb="FFC00000"/>
        <rFont val="Aptos Narrow"/>
        <family val="2"/>
        <scheme val="minor"/>
      </rPr>
      <t xml:space="preserve"> </t>
    </r>
    <r>
      <rPr>
        <sz val="12"/>
        <rFont val="Aptos Narrow"/>
        <family val="2"/>
        <scheme val="minor"/>
      </rPr>
      <t xml:space="preserve">with the WFS Cameron Strategic Plan by supporting educators and improving high-quality early childhood education in the county. 
</t>
    </r>
    <r>
      <rPr>
        <b/>
        <sz val="12"/>
        <rFont val="Aptos Narrow"/>
        <family val="2"/>
        <scheme val="minor"/>
      </rPr>
      <t>Target Outreach</t>
    </r>
    <r>
      <rPr>
        <sz val="12"/>
        <rFont val="Aptos Narrow"/>
        <family val="2"/>
        <scheme val="minor"/>
      </rPr>
      <t>: 10 early learning program educators</t>
    </r>
  </si>
  <si>
    <t>100% of educators who are assisted with the assessment fee will obtain their CDA credentials. 
Additionally, at least 90% of programs whose educators receive this assistance will score a 2 or higher on measure P-CQT-01: Teacher Qualifications (Centers).</t>
  </si>
  <si>
    <r>
      <rPr>
        <b/>
        <sz val="12"/>
        <rFont val="Aptos Narrow"/>
        <family val="2"/>
        <scheme val="minor"/>
      </rPr>
      <t>Activity</t>
    </r>
    <r>
      <rPr>
        <sz val="12"/>
        <rFont val="Aptos Narrow"/>
        <family val="2"/>
        <scheme val="minor"/>
      </rPr>
      <t xml:space="preserve">: WFS Cameron will host a curriculum training, in partnership with Frog Street, to prepare educators on how to use and implement the curriculum in the classroom. The training will be divided into age groups the staff serve. The cost of the professional development is included in the purchase of the curriculum.
</t>
    </r>
    <r>
      <rPr>
        <b/>
        <sz val="12"/>
        <rFont val="Aptos Narrow"/>
        <family val="2"/>
        <scheme val="minor"/>
      </rPr>
      <t>Alignment</t>
    </r>
    <r>
      <rPr>
        <sz val="12"/>
        <rFont val="Aptos Narrow"/>
        <family val="2"/>
        <scheme val="minor"/>
      </rPr>
      <t xml:space="preserve">: WFS Cameron conducted a needs survey to determine which programs lack an approved curriculum.
</t>
    </r>
    <r>
      <rPr>
        <b/>
        <sz val="12"/>
        <rFont val="Aptos Narrow"/>
        <family val="2"/>
        <scheme val="minor"/>
      </rPr>
      <t>Target Outreach</t>
    </r>
    <r>
      <rPr>
        <sz val="12"/>
        <rFont val="Aptos Narrow"/>
        <family val="2"/>
        <scheme val="minor"/>
      </rPr>
      <t>: 100 Preschool educators</t>
    </r>
  </si>
  <si>
    <r>
      <rPr>
        <b/>
        <sz val="12"/>
        <rFont val="Aptos Narrow"/>
        <family val="2"/>
        <scheme val="minor"/>
      </rPr>
      <t>Activity</t>
    </r>
    <r>
      <rPr>
        <sz val="12"/>
        <rFont val="Aptos Narrow"/>
        <family val="2"/>
        <scheme val="minor"/>
      </rPr>
      <t xml:space="preserve">: WFS Cameron will partner with Child's Play USA, Lakeshore Learning Materials, National Educational Systems and local partners to provide training sessions on social emotional and neurodiversity. The goal is to provide training and resources to help support programs with strategies to help children self-regulate and communicatee their needs.
</t>
    </r>
    <r>
      <rPr>
        <b/>
        <sz val="12"/>
        <rFont val="Aptos Narrow"/>
        <family val="2"/>
        <scheme val="minor"/>
      </rPr>
      <t>Alignment</t>
    </r>
    <r>
      <rPr>
        <sz val="12"/>
        <rFont val="Aptos Narrow"/>
        <family val="2"/>
        <scheme val="minor"/>
      </rPr>
      <t xml:space="preserve">: WFS Cameron conducted a survey in September 2025, where programs stated they need assistance in working with children with emotional and developmental delays.
</t>
    </r>
    <r>
      <rPr>
        <b/>
        <sz val="12"/>
        <rFont val="Aptos Narrow"/>
        <family val="2"/>
        <scheme val="minor"/>
      </rPr>
      <t>Target Outreach</t>
    </r>
    <r>
      <rPr>
        <sz val="12"/>
        <rFont val="Aptos Narrow"/>
        <family val="2"/>
        <scheme val="minor"/>
      </rPr>
      <t>: 150 administrators</t>
    </r>
  </si>
  <si>
    <r>
      <rPr>
        <b/>
        <sz val="12"/>
        <rFont val="Aptos Narrow"/>
        <family val="2"/>
        <scheme val="minor"/>
      </rPr>
      <t>Activity</t>
    </r>
    <r>
      <rPr>
        <sz val="12"/>
        <rFont val="Aptos Narrow"/>
        <family val="2"/>
        <scheme val="minor"/>
      </rPr>
      <t xml:space="preserve">: WFS Cameron will provide a training with Celebrate Social Emotional Learning (SEL) on literacy and other child development topics to reinforce and refresh educators' knowledge on the Celebrate SEL English and Spanish Literacy kits. The goal is to continue providing resources and training for early learning program staff on age-appropriate curriculum and activities
</t>
    </r>
    <r>
      <rPr>
        <b/>
        <sz val="12"/>
        <rFont val="Aptos Narrow"/>
        <family val="2"/>
        <scheme val="minor"/>
      </rPr>
      <t>Alignment</t>
    </r>
    <r>
      <rPr>
        <sz val="12"/>
        <rFont val="Aptos Narrow"/>
        <family val="2"/>
        <scheme val="minor"/>
      </rPr>
      <t xml:space="preserve">: Based on a survey in November 2024 and May 2025, programs enjoyed the literacy kits and digital subscriptions because they help with calming children, transitions and teaching fundamentals.
</t>
    </r>
    <r>
      <rPr>
        <b/>
        <sz val="12"/>
        <rFont val="Aptos Narrow"/>
        <family val="2"/>
        <scheme val="minor"/>
      </rPr>
      <t>Target Outreach</t>
    </r>
    <r>
      <rPr>
        <sz val="12"/>
        <rFont val="Aptos Narrow"/>
        <family val="2"/>
        <scheme val="minor"/>
      </rPr>
      <t>: 300 participants from 144 early learning programs</t>
    </r>
  </si>
  <si>
    <t>Participating early learning staff will demonstrate increased knowledge of age-appropriate activities and curriculum, as measured by P-PM-03: Curriculum, with at least 90% of program achieving a score of 2 points or higher.
At least 90% of participating programs will meet the training hour requirements for Texas Rising Star Category 1.</t>
  </si>
  <si>
    <r>
      <rPr>
        <b/>
        <sz val="12"/>
        <rFont val="Aptos Narrow"/>
        <family val="2"/>
        <scheme val="minor"/>
      </rPr>
      <t>Activity</t>
    </r>
    <r>
      <rPr>
        <sz val="12"/>
        <rFont val="Aptos Narrow"/>
        <family val="2"/>
        <scheme val="minor"/>
      </rPr>
      <t xml:space="preserve">: WFS Cameron will continue to employ 6 FTE Texas Rising Star mentors and is planning to hire an additional FTE mentor.
</t>
    </r>
    <r>
      <rPr>
        <b/>
        <sz val="12"/>
        <rFont val="Aptos Narrow"/>
        <family val="2"/>
        <scheme val="minor"/>
      </rPr>
      <t>Alignment</t>
    </r>
    <r>
      <rPr>
        <sz val="12"/>
        <rFont val="Aptos Narrow"/>
        <family val="2"/>
        <scheme val="minor"/>
      </rPr>
      <t xml:space="preserve">: This aligns with WFS Cameron's strategic plan goal to "Strengthen and support the child care industry". The support from Texas Rising Star mentors will assist early learning programs in obtaining and maintaining Texas Rising Star certification and provide educators with the most recent early childhood advances and techniques.  
</t>
    </r>
    <r>
      <rPr>
        <b/>
        <sz val="12"/>
        <rFont val="Aptos Narrow"/>
        <family val="2"/>
        <scheme val="minor"/>
      </rPr>
      <t>Target Outreach</t>
    </r>
    <r>
      <rPr>
        <sz val="12"/>
        <rFont val="Aptos Narrow"/>
        <family val="2"/>
        <scheme val="minor"/>
      </rPr>
      <t>: 144 early learning programs</t>
    </r>
  </si>
  <si>
    <t>100% of early learning programs will obtain, and maintain their Texas Rising Star certification status.</t>
  </si>
  <si>
    <r>
      <rPr>
        <b/>
        <sz val="12"/>
        <rFont val="Aptos Narrow"/>
        <family val="2"/>
        <scheme val="minor"/>
      </rPr>
      <t>Activity</t>
    </r>
    <r>
      <rPr>
        <sz val="12"/>
        <rFont val="Aptos Narrow"/>
        <family val="2"/>
        <scheme val="minor"/>
      </rPr>
      <t xml:space="preserve">: WFS Cameron will employ 1 FTE Quality Initiative Coordinator, 1 FTE Texas Rising Star Program Support Specialist, and 1 FTE TECPDS specialist. The Quality Initiative Coordinator is responsible for all quality activity and reporting for the Board. The Texas Rising Star Program Support Specialist will be responsible for the maintaining and uploading of documents, and other administrative duties. The TECPDS specialist will serve as the Board's designated specialist for TECPDS. These positions will allow mentors to focus on properly mentoring and providing technical assistance to early learning programs. Additionally, this will allow the Board to offer additional trainings and professional development to programs that were not possible in the past due to staffing. 
</t>
    </r>
    <r>
      <rPr>
        <b/>
        <sz val="12"/>
        <rFont val="Aptos Narrow"/>
        <family val="2"/>
        <scheme val="minor"/>
      </rPr>
      <t>Alignment</t>
    </r>
    <r>
      <rPr>
        <sz val="12"/>
        <rFont val="Aptos Narrow"/>
        <family val="2"/>
        <scheme val="minor"/>
      </rPr>
      <t xml:space="preserve">: This aligns with WFS Cameron's goal to "Strengthen and support the child care industry". The support from these positions will assist early learning programs in obtaining and sustaining Texas Rising Star certification and provide educators with the most recent early childhood advances and techniques. 
</t>
    </r>
    <r>
      <rPr>
        <b/>
        <sz val="12"/>
        <rFont val="Aptos Narrow"/>
        <family val="2"/>
        <scheme val="minor"/>
      </rPr>
      <t>Target Outreach</t>
    </r>
    <r>
      <rPr>
        <sz val="12"/>
        <rFont val="Aptos Narrow"/>
        <family val="2"/>
        <scheme val="minor"/>
      </rPr>
      <t>: 144 early learning programs</t>
    </r>
  </si>
  <si>
    <t>WFS Cameron's TECPDS specialist will work with at least 540 educators to increase their utilization of the TECPDS system as measured by 90% of educators meeting measure S-COTQ-03: Staff Training Hours.</t>
  </si>
  <si>
    <r>
      <rPr>
        <b/>
        <sz val="12"/>
        <rFont val="Aptos Narrow"/>
        <family val="2"/>
        <scheme val="minor"/>
      </rPr>
      <t>Activity</t>
    </r>
    <r>
      <rPr>
        <sz val="12"/>
        <rFont val="Aptos Narrow"/>
        <family val="2"/>
        <scheme val="minor"/>
      </rPr>
      <t xml:space="preserve">: WFS Cameron will provide Texas Rising Star-certified programs an authorized banner that they can place outside their business to help promote their certification status. This will also help increase parent awareness of the importance of high-quality education.
</t>
    </r>
    <r>
      <rPr>
        <b/>
        <sz val="12"/>
        <rFont val="Aptos Narrow"/>
        <family val="2"/>
        <scheme val="minor"/>
      </rPr>
      <t>Alignment</t>
    </r>
    <r>
      <rPr>
        <sz val="12"/>
        <rFont val="Aptos Narrow"/>
        <family val="2"/>
        <scheme val="minor"/>
      </rPr>
      <t xml:space="preserve">: The activity aligns with WFS Cameron's Strategic Plan by supporting the high-quality early learning programs and promoting high-quality services to families.
</t>
    </r>
    <r>
      <rPr>
        <b/>
        <sz val="12"/>
        <rFont val="Aptos Narrow"/>
        <family val="2"/>
        <scheme val="minor"/>
      </rPr>
      <t>Target Outreach</t>
    </r>
    <r>
      <rPr>
        <sz val="12"/>
        <rFont val="Aptos Narrow"/>
        <family val="2"/>
        <scheme val="minor"/>
      </rPr>
      <t>: 144 early learning programs</t>
    </r>
  </si>
  <si>
    <t>100% of participating early learning programs will display and utilize the provided banner to enhance their marketing efforts. 
For FY26, the Board will begin to track the number of enrollment of CCS children in Texas Rising Star-certified programs, and will use this data as a baseline to determine increases in CCS enrollment for FY27.</t>
  </si>
  <si>
    <r>
      <rPr>
        <b/>
        <sz val="12"/>
        <rFont val="Aptos Narrow"/>
        <family val="2"/>
        <scheme val="minor"/>
      </rPr>
      <t>Activity</t>
    </r>
    <r>
      <rPr>
        <sz val="12"/>
        <rFont val="Aptos Narrow"/>
        <family val="2"/>
        <scheme val="minor"/>
      </rPr>
      <t xml:space="preserve">: WFS Cameron will continue to offer incentives to programs who complete their initial assessment. The incentive amount is tied to the certified star level achieved. This incentive will help a program purchase materials and equipment to assist with the lowest scoring measures. The goal is to help improve scores in time for the annual monitoring visit and possibly assist programs in requesting a star level evaluation. This incentive will provide programs with an opportunity to purchase additional resources that can strengthen teaching supports and provide new resources for classrooms to deliver the highest quality of education. Award amounts: Two-Star = $3,000, Three-Star = $3,500, Four-Star = $4,000.
</t>
    </r>
    <r>
      <rPr>
        <b/>
        <sz val="12"/>
        <rFont val="Aptos Narrow"/>
        <family val="2"/>
        <scheme val="minor"/>
      </rPr>
      <t>Alignment</t>
    </r>
    <r>
      <rPr>
        <sz val="12"/>
        <rFont val="Aptos Narrow"/>
        <family val="2"/>
        <scheme val="minor"/>
      </rPr>
      <t xml:space="preserve">: This activity is tied to the WFS Cameron's Strategic Plan's goal of supporting child care industry and offering children and families with high-quality early learning programs and a safe and stable environment.
</t>
    </r>
    <r>
      <rPr>
        <b/>
        <sz val="12"/>
        <rFont val="Aptos Narrow"/>
        <family val="2"/>
        <scheme val="minor"/>
      </rPr>
      <t>Target Outreach</t>
    </r>
    <r>
      <rPr>
        <sz val="12"/>
        <rFont val="Aptos Narrow"/>
        <family val="2"/>
        <scheme val="minor"/>
      </rPr>
      <t>: 11 early learning programs</t>
    </r>
  </si>
  <si>
    <t>At least 90% of participating early learning programs will achieve or maintain a minimum of a Three-Star or higher Texas Rising Star level for both Category 2  and Category 4 at their Annual monitoring Visit.</t>
  </si>
  <si>
    <r>
      <rPr>
        <b/>
        <sz val="12"/>
        <rFont val="Aptos Narrow"/>
        <family val="2"/>
        <scheme val="minor"/>
      </rPr>
      <t>Activity</t>
    </r>
    <r>
      <rPr>
        <sz val="12"/>
        <rFont val="Aptos Narrow"/>
        <family val="2"/>
        <scheme val="minor"/>
      </rPr>
      <t xml:space="preserve">: WFS Cameron will purchase materials and equipment for early learning programs whose category measures score a 2 or lower within Category 4: Indoor and Outdoor Environment. The mentors will identify the programs, schedule a walkthrough and provide recommendations to the programs. 
</t>
    </r>
    <r>
      <rPr>
        <b/>
        <sz val="12"/>
        <rFont val="Aptos Narrow"/>
        <family val="2"/>
        <scheme val="minor"/>
      </rPr>
      <t>Alignment</t>
    </r>
    <r>
      <rPr>
        <sz val="12"/>
        <rFont val="Aptos Narrow"/>
        <family val="2"/>
        <scheme val="minor"/>
      </rPr>
      <t xml:space="preserve">: The activity aligns with WFS Cameron's Strategic Plan by strengthening high-quality classrooms. 
</t>
    </r>
    <r>
      <rPr>
        <b/>
        <sz val="12"/>
        <rFont val="Aptos Narrow"/>
        <family val="2"/>
        <scheme val="minor"/>
      </rPr>
      <t>Target Outreach</t>
    </r>
    <r>
      <rPr>
        <sz val="12"/>
        <rFont val="Aptos Narrow"/>
        <family val="2"/>
        <scheme val="minor"/>
      </rPr>
      <t>: 5 early learning programs</t>
    </r>
  </si>
  <si>
    <t>100% participant will improve their Category 4 score at the next monitoring visit.</t>
  </si>
  <si>
    <r>
      <rPr>
        <b/>
        <sz val="12"/>
        <rFont val="Aptos Narrow"/>
        <family val="2"/>
        <scheme val="minor"/>
      </rPr>
      <t>Activity</t>
    </r>
    <r>
      <rPr>
        <sz val="12"/>
        <rFont val="Aptos Narrow"/>
        <family val="2"/>
        <scheme val="minor"/>
      </rPr>
      <t>: WFS Cameron will purchase Frog Street Threes and Pre-K curriculum or Pre-K subscriptions. The goal is to have all early learning programs receive a minimum of 2 points for</t>
    </r>
    <r>
      <rPr>
        <sz val="12"/>
        <color rgb="FFC00000"/>
        <rFont val="Aptos Narrow"/>
        <family val="2"/>
        <scheme val="minor"/>
      </rPr>
      <t xml:space="preserve"> </t>
    </r>
    <r>
      <rPr>
        <sz val="12"/>
        <rFont val="Aptos Narrow"/>
        <family val="2"/>
        <scheme val="minor"/>
      </rPr>
      <t xml:space="preserve">Texas Rising Star measure P-PM-03. In addition to the curriculum purchase, WFS Cameron will host a curriculum training, in partnership with Frog Street, to prepare educators on how to use and implement the curriculum in the classroom.
</t>
    </r>
    <r>
      <rPr>
        <b/>
        <sz val="12"/>
        <rFont val="Aptos Narrow"/>
        <family val="2"/>
        <scheme val="minor"/>
      </rPr>
      <t>Alignment</t>
    </r>
    <r>
      <rPr>
        <sz val="12"/>
        <rFont val="Aptos Narrow"/>
        <family val="2"/>
        <scheme val="minor"/>
      </rPr>
      <t xml:space="preserve">: WFS Cameron conducted a needs survey to determine which programs lack an approved curriculum.
</t>
    </r>
    <r>
      <rPr>
        <b/>
        <sz val="12"/>
        <rFont val="Aptos Narrow"/>
        <family val="2"/>
        <scheme val="minor"/>
      </rPr>
      <t>Target Outreach</t>
    </r>
    <r>
      <rPr>
        <sz val="12"/>
        <rFont val="Aptos Narrow"/>
        <family val="2"/>
        <scheme val="minor"/>
      </rPr>
      <t>: 144 early learning programs</t>
    </r>
  </si>
  <si>
    <r>
      <rPr>
        <b/>
        <sz val="12"/>
        <rFont val="Aptos Narrow"/>
        <family val="2"/>
        <scheme val="minor"/>
      </rPr>
      <t>Activity</t>
    </r>
    <r>
      <rPr>
        <sz val="12"/>
        <rFont val="Aptos Narrow"/>
        <family val="2"/>
        <scheme val="minor"/>
      </rPr>
      <t xml:space="preserve">: Upon completion of a 4-hour social emotional training, WFS Cameron will provide social emotional kits consisting of books on behavior, feelings and neurodiversity. The goal is to provide training and resources to help support programs with strategies to help children self-regulate and communicate their needs.
</t>
    </r>
    <r>
      <rPr>
        <b/>
        <sz val="12"/>
        <rFont val="Aptos Narrow"/>
        <family val="2"/>
        <scheme val="minor"/>
      </rPr>
      <t>Alignment</t>
    </r>
    <r>
      <rPr>
        <sz val="12"/>
        <rFont val="Aptos Narrow"/>
        <family val="2"/>
        <scheme val="minor"/>
      </rPr>
      <t xml:space="preserve">: WFS Cameron conducted a survey in September 2025, where programs stated they need support in working with children with emotional and developmental delays.
</t>
    </r>
    <r>
      <rPr>
        <b/>
        <sz val="12"/>
        <rFont val="Aptos Narrow"/>
        <family val="2"/>
        <scheme val="minor"/>
      </rPr>
      <t>Target Outreach</t>
    </r>
    <r>
      <rPr>
        <sz val="12"/>
        <rFont val="Aptos Narrow"/>
        <family val="2"/>
        <scheme val="minor"/>
      </rPr>
      <t>: 144 early learning programs</t>
    </r>
  </si>
  <si>
    <t>At least 80% of participating early learning programs will achieve or maintain a minimum of a Three-Star or higher Texas Rising Star level for Texas Rising Star Category 2.</t>
  </si>
  <si>
    <r>
      <rPr>
        <b/>
        <sz val="12"/>
        <rFont val="Aptos Narrow"/>
        <family val="2"/>
        <scheme val="minor"/>
      </rPr>
      <t>Activity</t>
    </r>
    <r>
      <rPr>
        <sz val="12"/>
        <rFont val="Aptos Narrow"/>
        <family val="2"/>
        <scheme val="minor"/>
      </rPr>
      <t xml:space="preserve">: Texas Rising Star mentors will host a professional development series that will provide administrators and educators a more in depth explanation of Category 2: Teacher/Child Interactions' six subcategories and key behaviors. Participants will develop stars for each subcategory that contains key words and ideas that can be added in the classrooms to help educators recall the actions and expectations of the category . 
</t>
    </r>
    <r>
      <rPr>
        <b/>
        <sz val="12"/>
        <rFont val="Aptos Narrow"/>
        <family val="2"/>
        <scheme val="minor"/>
      </rPr>
      <t>Alignment</t>
    </r>
    <r>
      <rPr>
        <sz val="12"/>
        <rFont val="Aptos Narrow"/>
        <family val="2"/>
        <scheme val="minor"/>
      </rPr>
      <t xml:space="preserve">: The activity aligns with WFS Cameron's Strategic Plan by strengthening high-quality classrooms.
</t>
    </r>
    <r>
      <rPr>
        <b/>
        <sz val="12"/>
        <rFont val="Aptos Narrow"/>
        <family val="2"/>
        <scheme val="minor"/>
      </rPr>
      <t>Target Outreach:</t>
    </r>
    <r>
      <rPr>
        <sz val="12"/>
        <rFont val="Aptos Narrow"/>
        <family val="2"/>
        <scheme val="minor"/>
      </rPr>
      <t xml:space="preserve"> 610 educators
</t>
    </r>
    <r>
      <rPr>
        <b/>
        <sz val="12"/>
        <rFont val="Aptos Narrow"/>
        <family val="2"/>
        <scheme val="minor"/>
      </rPr>
      <t>Update Q1:</t>
    </r>
    <r>
      <rPr>
        <sz val="12"/>
        <rFont val="Aptos Narrow"/>
        <family val="2"/>
        <scheme val="minor"/>
      </rPr>
      <t xml:space="preserve"> Added professional development opportunity activity to support early learning program staff.</t>
    </r>
  </si>
  <si>
    <t>At least 80% of participating educators will demonstrate an increase knowledge of Category 2 and its six subcategories by completing a pre- and post- training quiz with a score of 80 or higher. At least 90% of educators will implement the star tool in their classrooms.</t>
  </si>
  <si>
    <r>
      <rPr>
        <b/>
        <sz val="12"/>
        <rFont val="Aptos Narrow"/>
        <family val="2"/>
        <scheme val="minor"/>
      </rPr>
      <t>Activity</t>
    </r>
    <r>
      <rPr>
        <sz val="12"/>
        <rFont val="Aptos Narrow"/>
        <family val="2"/>
        <scheme val="minor"/>
      </rPr>
      <t xml:space="preserve">: The Board's TECPDS Specialist will host a training series that will assist educators on how to utilize the TECPDS platform, how they can upload training certificates, and connect their account to a early learning and maintain their accounts.
</t>
    </r>
    <r>
      <rPr>
        <b/>
        <sz val="12"/>
        <rFont val="Aptos Narrow"/>
        <family val="2"/>
        <scheme val="minor"/>
      </rPr>
      <t>Alignment</t>
    </r>
    <r>
      <rPr>
        <sz val="12"/>
        <rFont val="Aptos Narrow"/>
        <family val="2"/>
        <scheme val="minor"/>
      </rPr>
      <t xml:space="preserve">: This activity is tied to the WFS Cameron's Strategic Plan's goal of supporting child care industry.
</t>
    </r>
    <r>
      <rPr>
        <b/>
        <sz val="12"/>
        <rFont val="Aptos Narrow"/>
        <family val="2"/>
        <scheme val="minor"/>
      </rPr>
      <t>Target Outreach</t>
    </r>
    <r>
      <rPr>
        <sz val="12"/>
        <rFont val="Aptos Narrow"/>
        <family val="2"/>
        <scheme val="minor"/>
      </rPr>
      <t xml:space="preserve">: 480 educators 
</t>
    </r>
    <r>
      <rPr>
        <b/>
        <sz val="12"/>
        <rFont val="Aptos Narrow"/>
        <family val="2"/>
        <scheme val="minor"/>
      </rPr>
      <t xml:space="preserve">Update Q1: </t>
    </r>
    <r>
      <rPr>
        <sz val="12"/>
        <rFont val="Aptos Narrow"/>
        <family val="2"/>
        <scheme val="minor"/>
      </rPr>
      <t>Added professional development opportunity activity to support early learning program staff</t>
    </r>
  </si>
  <si>
    <t>At least 80% of participating educators will upload two years of training certificates to their accounts and at least 80% of early learning programs will achieve a three in measure P-CQT-04: Staff Workforce Registry</t>
  </si>
  <si>
    <r>
      <rPr>
        <b/>
        <sz val="12"/>
        <rFont val="Aptos Narrow"/>
        <family val="2"/>
        <scheme val="minor"/>
      </rPr>
      <t>Activity</t>
    </r>
    <r>
      <rPr>
        <sz val="12"/>
        <rFont val="Aptos Narrow"/>
        <family val="2"/>
        <scheme val="minor"/>
      </rPr>
      <t xml:space="preserve">: WFS Cameron will purchase 2-year subscriptions for the English Literacy and Spanish Literacy Collections from Celebrate SEL for early learning programs. WFS Cameron will also purchase the English Teacher Guides for the early learning programs that were part of the pilot group that were not available at the time of the original kit purchase. The goal is to continue to provide extra curriculum resources to early learning programs so they continue with the success of the literacy kits, while incorporating fundamentals to their existing Frog Street curriculum.
</t>
    </r>
    <r>
      <rPr>
        <b/>
        <sz val="12"/>
        <rFont val="Aptos Narrow"/>
        <family val="2"/>
        <scheme val="minor"/>
      </rPr>
      <t>Alignment</t>
    </r>
    <r>
      <rPr>
        <sz val="12"/>
        <rFont val="Aptos Narrow"/>
        <family val="2"/>
        <scheme val="minor"/>
      </rPr>
      <t xml:space="preserve">: Based on a survey in November 2024 and May 2025, programs enjoyed the literacy kits and digital subscriptions because they help with calming children, transitions and teaching fundamentals.
</t>
    </r>
    <r>
      <rPr>
        <b/>
        <sz val="12"/>
        <rFont val="Aptos Narrow"/>
        <family val="2"/>
        <scheme val="minor"/>
      </rPr>
      <t>Target Outreach</t>
    </r>
    <r>
      <rPr>
        <sz val="12"/>
        <rFont val="Aptos Narrow"/>
        <family val="2"/>
        <scheme val="minor"/>
      </rPr>
      <t>: 148 classrooms in 144 early learning programs</t>
    </r>
  </si>
  <si>
    <t xml:space="preserve">At least 90% of participating early learning programs will achieve or maintain a Four-Star Texas Rising Star level for Category 3: Program Administration. </t>
  </si>
  <si>
    <t xml:space="preserve">96 </t>
  </si>
  <si>
    <t>All quality activities align with the Board's strategic plan, as they support child care program needs based on obtained feedback/suggestions from multiple sources, including a Child Care Services (CCS) program survey to child care programs, professional development surveys/evaluations, quality fund surveys, Child Care Committee feedback, information obtained at the annual TWC Strategic Planning session, and mentor feedback, and are implemented with the intent of promoting and increasing quality child care. Within the Board area, and across the state, the Board knows there is a serious need for early learning staff in classrooms (child care workers). The Board plans to assist child care programs in alleviating staff constraints, thus increasing capacity for CCS children (including infant and toddler space, specifically). This will also be achieved by continuing to offer a Child Development Scholarship opportunity for continuing education at two local junior colleges. The Board has noted that over the next five years there is expected to be a 1.4% increase in demand for child care. In response, the Board is encouraging child care workers to get credentialed in the field, because it will ultimately help wages to increase in the area. The Board will also be working with the CCS programs in pursuing and attaining Texas Rising Star certification as required, including offering a variety of professional development opportunities to ensure there is wide availability to meet higher hour expectations for Texas Rising Star. Lastly, all activities offered by quality funds will be used to increase the level of quality a child care program can offer and the level of quality care that the children in the Board area receives. Lastly, the Board is assisting Texas Rising Star programs with reimbursements on various costs associated with running their business, including CPR/First aid expenses, required fingerprinting costs, and sponsorship through reimbursement at various professional development events.</t>
  </si>
  <si>
    <t xml:space="preserve">Our Board used multiple sources to obtain and identify child care program needs in the Texoma Board area:
1) Professional development training evaluations from BCY'25 were reviewed to determine the best suggested training topics/needs and/or identified trainers. 
2) Child care program feedback was obtained from two professional development surveys sent out in August 2024 and again in August 2025.
3) Program surveys were sent out in September 2025 regarding the CCS program as a whole (including information on staff responses, promptness, courtesy, and overall program experience, but also included professional development needs).
4) Program survey responses regarding needs related to CPR/First aid professional development and supporting materials in March 2025.
5) A survey regarding quality funded programs and resources was also sent in September 2025 and used for BCY'26 planning.
6) Needs and sources were also identified in this process from other resources, including: TWC and other Workforce Board areas (included in the Board Strategic Planning session held in August 2025), staff history and experience with Quality activities in the Board area, including program  feedback, knowledge of budget constraints, and Texas Rising Star mentor feedback while working with Entry Level-designated facilities.
7) A needs assessment was also conducted with programs in the Fall 2024 by our Child Care Business Services Specialist.
8) Mentor feedback and observations while working with Entry Level-designated facilities were also taken into account, in addition to information from CLI Engage Texas Rising Star reports, Continuous Quality Improvement Plan (CQIP) goals, assessment scores, and Texas Early Childhood Professional Development System (TECPDS) information.
9) Child Care Committee review and feedback of the draft Quality plan from members was also taken into consideration.
The Board will measure success in all activities based on numbers of participants, participation noted from this fiscal year over the previous fiscal year, and new/additional child care program participation. The Board will also use increased or maintained  Texas Rising Star certification numbers as a measure of success, along with required staff Texas Rising Star training completion, active participation in mentoring hours for programs working towards accreditation and CQIP progress/goal completion. </t>
  </si>
  <si>
    <r>
      <rPr>
        <b/>
        <sz val="12"/>
        <rFont val="Aptos Narrow"/>
        <family val="2"/>
        <scheme val="minor"/>
      </rPr>
      <t xml:space="preserve">Activity: </t>
    </r>
    <r>
      <rPr>
        <sz val="12"/>
        <rFont val="Aptos Narrow"/>
        <family val="2"/>
        <scheme val="minor"/>
      </rPr>
      <t xml:space="preserve">Establishing or expanding infant and toddler slots at early learning programs, offering a $1,000 financial stipend for additional infant/toddlers slots created (up to 8 slots).
</t>
    </r>
    <r>
      <rPr>
        <b/>
        <sz val="12"/>
        <rFont val="Aptos Narrow"/>
        <family val="2"/>
        <scheme val="minor"/>
      </rPr>
      <t xml:space="preserve">Alignment: </t>
    </r>
    <r>
      <rPr>
        <sz val="12"/>
        <rFont val="Aptos Narrow"/>
        <family val="2"/>
        <scheme val="minor"/>
      </rPr>
      <t xml:space="preserve">Additional infant and toddler slots continue to be an identified need at the statewide Board Strategic Planning Session in August 2025. The Board offered this same initiative the last few years and most recently, increased infant and toddler slots in FY2025 by 42. Without Boards assisting local child care programs in these supply building activities (with the high cost of opening new classrooms and purchasing materials for these age groups), these expansion activities may not take place. Additionally, the Child Care Business Services staff have been asked about the Board's expansion activities, along with any state opportunities that might be available. With all of the industry growth that Grayson County is experiencing specifically, additional expansion activities are a must. This opportunity will be offered to programs currently serving the Board area to have an opportunity to also meet the needs of the expanding community. This activity was presented to the Child Care Committee on 9/17/25 and confirmed by them as a need. In keeping with this continued identified need, the Board will work to implement another Infant and Toddler Expansion Initiative in early 2026. 
</t>
    </r>
    <r>
      <rPr>
        <b/>
        <sz val="12"/>
        <rFont val="Aptos Narrow"/>
        <family val="2"/>
        <scheme val="minor"/>
      </rPr>
      <t>Target Outreach:</t>
    </r>
    <r>
      <rPr>
        <sz val="12"/>
        <rFont val="Aptos Narrow"/>
        <family val="2"/>
        <scheme val="minor"/>
      </rPr>
      <t xml:space="preserve"> 32 infant and/or toddler slots may be created at up to 6 early learning programs.</t>
    </r>
  </si>
  <si>
    <t>Increase in the number of infant and toddler slots within current early learning programs and their already existing capacity. At least two early learning programs will increase their infant and toddler capacity with a total of at least six infant and/or toddler slots.</t>
  </si>
  <si>
    <r>
      <t xml:space="preserve">Activity: </t>
    </r>
    <r>
      <rPr>
        <sz val="12"/>
        <rFont val="Aptos Narrow"/>
        <family val="2"/>
        <scheme val="minor"/>
      </rPr>
      <t>Due to the ongoing request for additional infant and toddler training, at least 1 professional development opportunity specifically for their needs will be offered. These trainings are convenient, local, and a low-cost way for child care programs to increase their knowledge of quality child development best practices.</t>
    </r>
    <r>
      <rPr>
        <b/>
        <sz val="12"/>
        <rFont val="Aptos Narrow"/>
        <family val="2"/>
        <scheme val="minor"/>
      </rPr>
      <t xml:space="preserve">
Alignment: </t>
    </r>
    <r>
      <rPr>
        <sz val="12"/>
        <rFont val="Aptos Narrow"/>
        <family val="2"/>
        <scheme val="minor"/>
      </rPr>
      <t xml:space="preserve">The need for this activity has been determined by data collected from the conducted annual professional development surveys. The Board's annual training offerings are aligned with professional development needs identified by the survey respondents and other feedback gathered from the training event evaluation forms and comments.  Additionally, the Texas Rising Star mentors provided feedback on training needs that they see that are specific to the Texas Rising Star program. The professional development activities noted here were also conducted in FY25. This activity was presented to the Child Care Committee on 9/17/25 and confirmed by them as a need. </t>
    </r>
    <r>
      <rPr>
        <b/>
        <sz val="12"/>
        <rFont val="Aptos Narrow"/>
        <family val="2"/>
        <scheme val="minor"/>
      </rPr>
      <t xml:space="preserve">
Target Outreach:</t>
    </r>
    <r>
      <rPr>
        <sz val="12"/>
        <rFont val="Aptos Narrow"/>
        <family val="2"/>
        <scheme val="minor"/>
      </rPr>
      <t xml:space="preserve"> each session will support 30-35 early learning staff, with a total of 350 (duplicated) early learning staff</t>
    </r>
  </si>
  <si>
    <t>At least 10 early learning program staff participate in this specific infant and toddler training opportunity. 
At least 50% of participants indicate in the post-training survey they learned something from the training that they can take back to their classroom to use.</t>
  </si>
  <si>
    <r>
      <rPr>
        <b/>
        <sz val="12"/>
        <rFont val="Aptos Narrow"/>
        <family val="2"/>
        <scheme val="minor"/>
      </rPr>
      <t>Activity:</t>
    </r>
    <r>
      <rPr>
        <sz val="12"/>
        <rFont val="Aptos Narrow"/>
        <family val="2"/>
        <scheme val="minor"/>
      </rPr>
      <t xml:space="preserve"> The Board continually offers local professional development opportunities for area early learning programs to assist staff in meeting their required professional development hours, which includes the additional hours required by Texas Rising Star certification. This helps ensure child care program staff can meet the higher hour expectation of Texas Rising Star certification, all while receiving high-quality training locally. The Board will provide monthly trainings, two mini Super Saturday Conferences, trainings specific to the Texas Rising Star program, director and owner specific Peer Learning Communities, and an infant/toddler specific training, including a few virtual offerings. These trainings are convenient, local, and a low-cost way for child care programs to help them increase their knowledge of quality child development best practices. 
</t>
    </r>
    <r>
      <rPr>
        <b/>
        <sz val="12"/>
        <rFont val="Aptos Narrow"/>
        <family val="2"/>
        <scheme val="minor"/>
      </rPr>
      <t xml:space="preserve">Alignment: </t>
    </r>
    <r>
      <rPr>
        <sz val="12"/>
        <rFont val="Aptos Narrow"/>
        <family val="2"/>
        <scheme val="minor"/>
      </rPr>
      <t xml:space="preserve">The need for this activity has been determined by data collected from the conducted annual professional development surveys. From these survey responses, a professional development training plan was developed to ensure trainings implemented are of the highest need/requests noted on the survey responses and to incorporate those needs into a professional development offering in some form. The Board's annual training offerings are aligned with professional development needs identified by the survey respondents and other feedback gathered from the training event evaluation forms and comments. Additionally, the Texas Rising Star mentors provided feedback on training needs that they see that are specific to the Texas Rising Star program. The professional development activities noted here were also conducted in FY25.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Each session will support 30-35 early learning staff (with up to 90 participants allowed at each of the two mini Super Saturday Conferences), therefore a total of 350 (duplicated) early learning staff.</t>
    </r>
  </si>
  <si>
    <r>
      <rPr>
        <b/>
        <sz val="12"/>
        <rFont val="Aptos Narrow"/>
        <family val="2"/>
        <scheme val="minor"/>
      </rPr>
      <t>Activity:</t>
    </r>
    <r>
      <rPr>
        <sz val="12"/>
        <rFont val="Aptos Narrow"/>
        <family val="2"/>
        <scheme val="minor"/>
      </rPr>
      <t xml:space="preserve"> As noted above, throughout the contract year, the Board continually offers local professional development opportunities for area early learning programs to assist staff in meeting their required professional development hours, which includes the additional hours required by Texas Rising Star certification. One of the professional development opportunities we offer will be two mini Super Saturday Conferences in April and September. This training is convenient, local, and a low-cost way for child care programs to help them increase their knowledge of quality child development best practices. To encourage staff attendance, the Board will offer attendance incentives to the facility based on a tiered number of full and part time staff employed against how many of those staff have confirmed attendance at the Super Saturday event. The scale to be used is below.
     Homes -  $100
     Centers: 1-2 staff ($100), 3-8 staff ($250), 9-15 staff ($400), 16 staff and up ($550)
While this event has previously been held at a local community college, it will be held at the Workforce Center and Board office this year.
</t>
    </r>
    <r>
      <rPr>
        <b/>
        <sz val="12"/>
        <rFont val="Aptos Narrow"/>
        <family val="2"/>
        <scheme val="minor"/>
      </rPr>
      <t xml:space="preserve">Alignment: </t>
    </r>
    <r>
      <rPr>
        <sz val="12"/>
        <rFont val="Aptos Narrow"/>
        <family val="2"/>
        <scheme val="minor"/>
      </rPr>
      <t xml:space="preserve">The need for this activity (Conference) has been determined by data collected from the conducted annual professional development surveys. From these survey responses, a professional development training plan was developed to ensure trainings implemented are of the highest need/requests noted on the survey responses and to incorporate those needs into a professional development offering in some form. Our Super Saturday events are always highly requested. The Board's annual training offerings are aligned with professional development needs identified by the survey respondents and other feedback gathered from the training event evaluation forms and comments. Additionally, the Texas Rising Star mentors provided feedback on training needs that they see that are specific to the Texas Rising Star program. The professional development activities noted here were also conducted in FY25.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Up to 90 participants allowed at each of the two mini Super Saturday Conferences, along with other professional development activities noted in the row above, a total of 350 (duplicated) early learning staff.</t>
    </r>
  </si>
  <si>
    <t>At least 60 early learning program staff at each Super Saturday event.  
At least 50% of participants indicate in the post-training survey they learned something from the training conference that they can take back to their classroom to use.</t>
  </si>
  <si>
    <r>
      <rPr>
        <b/>
        <sz val="12"/>
        <rFont val="Aptos Narrow"/>
        <family val="2"/>
        <scheme val="minor"/>
      </rPr>
      <t>Activity:</t>
    </r>
    <r>
      <rPr>
        <sz val="12"/>
        <rFont val="Aptos Narrow"/>
        <family val="2"/>
        <scheme val="minor"/>
      </rPr>
      <t xml:space="preserve"> The Board will coordinate with Texas A&amp;M AgriLife Extension to provide training on working with children with disabilities. The Board plans to purchase slots for early learning staff who are invited to use these trainings by the end of the fiscal year. Owners and directors will be asked to nominate staff to participate in this short series of trainings. Then, at the conclusion of the trainings, AgriLife Extension will be offering staff who completed the trainings an opportunity to participate in a virtual question and answer session regarding their specific concerns.
</t>
    </r>
    <r>
      <rPr>
        <b/>
        <sz val="12"/>
        <rFont val="Aptos Narrow"/>
        <family val="2"/>
        <scheme val="minor"/>
      </rPr>
      <t>Alignment:</t>
    </r>
    <r>
      <rPr>
        <sz val="12"/>
        <rFont val="Aptos Narrow"/>
        <family val="2"/>
        <scheme val="minor"/>
      </rPr>
      <t xml:space="preserve"> From the professional development survey responses and general contact with early learning programs, working with children with disabilities continues to rank high in need reported for additional training. The Board continues to offer professional development opportunities that are identified to be supportive to staff working in early learning programs.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20 early learning program staff</t>
    </r>
  </si>
  <si>
    <t>50% of participants will report an increase in their ability to support children with disabilities in their classrooms upon a three-month post-training survey, due to the knowledge they gained in the training series.</t>
  </si>
  <si>
    <r>
      <rPr>
        <b/>
        <sz val="12"/>
        <rFont val="Aptos Narrow"/>
        <family val="2"/>
        <scheme val="minor"/>
      </rPr>
      <t xml:space="preserve">Activity: </t>
    </r>
    <r>
      <rPr>
        <sz val="12"/>
        <rFont val="Aptos Narrow"/>
        <family val="2"/>
        <scheme val="minor"/>
      </rPr>
      <t xml:space="preserve">The Board  will provide reimbursement to events such as the Region 10 conference from the Texas Education Agency, the Texas Licensed Child Care Association Conference, Texas Association for the Education of Young Children Conference, the Ft. Worth Camp Fire Conference, Texas Rising Star Early Educator Conference and Frog Street Press' Splash Conference. Offering such reimbursements to early learning programs (limited amount of staff for each) ensures programs have the ability to receive training activities from well-rounded sources. Each conference reimbursement is limited to a small amount of staff per program; however, this reimbursement is available to as many early learning programs as wish to participate/attend. 
</t>
    </r>
    <r>
      <rPr>
        <b/>
        <sz val="12"/>
        <rFont val="Aptos Narrow"/>
        <family val="2"/>
        <scheme val="minor"/>
      </rPr>
      <t>Alignment:</t>
    </r>
    <r>
      <rPr>
        <sz val="12"/>
        <rFont val="Aptos Narrow"/>
        <family val="2"/>
        <scheme val="minor"/>
      </rPr>
      <t xml:space="preserve"> A successful activity from FY25, by offering partial reimbursements to high-quality, well-rounded, and respected source sponsored training activities, it provides a means for early learning programs and staff to attend professional development events that they might not normally be able to attend due to financial limitations. The Board is proud to support programs and these quality agencies in offering this partial reimbursement opportunity for more rural programs that might not otherwise have such an opportunity. These conference reimbursement opportunities are requested each year by some of our area programs from the needs assessments and are treated as an incentive for high performing staff. This activity was presented to the Child Care Committee on 9/17/25 and confirmed by them as a need.
</t>
    </r>
    <r>
      <rPr>
        <b/>
        <sz val="12"/>
        <rFont val="Aptos Narrow"/>
        <family val="2"/>
        <scheme val="minor"/>
      </rPr>
      <t xml:space="preserve">Target Outreach: </t>
    </r>
    <r>
      <rPr>
        <sz val="12"/>
        <rFont val="Aptos Narrow"/>
        <family val="2"/>
        <scheme val="minor"/>
      </rPr>
      <t xml:space="preserve">18 early learning staff  
</t>
    </r>
    <r>
      <rPr>
        <b/>
        <sz val="12"/>
        <rFont val="Aptos Narrow"/>
        <family val="2"/>
        <scheme val="minor"/>
      </rPr>
      <t xml:space="preserve">Q1 update: </t>
    </r>
    <r>
      <rPr>
        <sz val="12"/>
        <rFont val="Aptos Narrow"/>
        <family val="2"/>
        <scheme val="minor"/>
      </rPr>
      <t>Adjusted planned expenditures from $8,000 to $5,000 to accommodate AgriLife training participation incentives on Row 34.</t>
    </r>
  </si>
  <si>
    <t>A 10% increase in Category 1: Staff Education and Training scores within the Texas Rising Star assessment for fiscal year 2026 compared to FY25 scores. As tracking and monitoring Texas Rising Star Category 1 scores is new to the Board, this year will be considered a baseline year for tracking in future years and adjustments to the percent increase may be adjusted moving forward.</t>
  </si>
  <si>
    <r>
      <t xml:space="preserve">Activity: </t>
    </r>
    <r>
      <rPr>
        <sz val="12"/>
        <rFont val="Aptos Narrow"/>
        <family val="2"/>
        <scheme val="minor"/>
      </rPr>
      <t xml:space="preserve">The Board will continue to provide Child Development Scholarship opportunities through two local junior colleges in the following programs: Child Development Associate (CDA) - Occupational Skills Award, Child Development Certificate (or an Administrator's Certificate or Level 1 Certificate), or an associate degree in Child Development. </t>
    </r>
    <r>
      <rPr>
        <b/>
        <sz val="12"/>
        <rFont val="Aptos Narrow"/>
        <family val="2"/>
        <scheme val="minor"/>
      </rPr>
      <t xml:space="preserve">
Alignment:</t>
    </r>
    <r>
      <rPr>
        <sz val="12"/>
        <rFont val="Aptos Narrow"/>
        <family val="2"/>
        <scheme val="minor"/>
      </rPr>
      <t xml:space="preserve"> This continued activity from FY25, allows continual professional development and knowledge growth in child development to further assist with teacher knowledge, the quality of care they offer, and ultimately a potential increase in CCS capacity with more educated teachers/staff. The more educated, dedicated and consistent staff a program can employ, that facility, as well as the children in care and the community as a whole, benefit. The Board is providing a means for more child care staff to attain a CDA Credential, Child Development Certificate, or even an associates degree, that might not be able to attend otherwise due to financial limitations. This continued partnership was identified as a need by the Child Care Committee on 9/17/25 and the Scholarships are an integral part of this relationship. The Scholarships foster continual growth of the individuals who go through the program and are noted by directors from the needs assessment as a benefit to their staff. This is a financial benefit to the program as well to offer this to their staff and serves as a source of pride to many. Additionally, directors have stated that these scholarships are a continual need.
</t>
    </r>
    <r>
      <rPr>
        <b/>
        <sz val="12"/>
        <rFont val="Aptos Narrow"/>
        <family val="2"/>
        <scheme val="minor"/>
      </rPr>
      <t>Target Outreach:</t>
    </r>
    <r>
      <rPr>
        <sz val="12"/>
        <rFont val="Aptos Narrow"/>
        <family val="2"/>
        <scheme val="minor"/>
      </rPr>
      <t xml:space="preserve"> 20 early learning staff </t>
    </r>
  </si>
  <si>
    <t xml:space="preserve">
At least 25% of the participants will complete the program resulting in receiving a CDA, certificate, or degree by the end of the Fiscal Year.</t>
  </si>
  <si>
    <r>
      <rPr>
        <b/>
        <sz val="12"/>
        <rFont val="Aptos Narrow"/>
        <family val="2"/>
        <scheme val="minor"/>
      </rPr>
      <t>Activity</t>
    </r>
    <r>
      <rPr>
        <sz val="12"/>
        <rFont val="Aptos Narrow"/>
        <family val="2"/>
        <scheme val="minor"/>
      </rPr>
      <t xml:space="preserve">: The Board will continue to offer Child Development Scholarship students an incentive for obtaining a credential or certificate in the Child Development program(s) at either one of the two local community colleges. Additionally, the Board will also offer students that are completing Child Development Associate (CDA) coursework through other sources (such as Children's Learning Institute) an incentive for completion. This opportunity is also available for any previous participant if they have yet to complete their education program. This opportunity will be shared with the Child Development Scholarship recipients and those that are noted as working on CDA coursework as identified on their early learning program's CQIP. Incentives are as follows: CDA - Occupational Skills Award = $250; CDA National Credential = $250; Child Development Certificate Program/Level 1 Certificate or Administrators Certificate = $750, and Child Development Associate Degree: $1,500
</t>
    </r>
    <r>
      <rPr>
        <b/>
        <sz val="12"/>
        <rFont val="Aptos Narrow"/>
        <family val="2"/>
        <scheme val="minor"/>
      </rPr>
      <t>Alignment</t>
    </r>
    <r>
      <rPr>
        <sz val="12"/>
        <rFont val="Aptos Narrow"/>
        <family val="2"/>
        <scheme val="minor"/>
      </rPr>
      <t xml:space="preserve">: These education completion incentives tied to Child Development will be used to further strengthen the students resolve in completing the program and align with the Board's plan to continually push quality improvement and continuing education and to increase the level of professionalism in the community through staff education. Unfortunately, the child care industry does see a lot of turnover due to the lower pay that is offered. This activity works to assist those teachers/staff complete an educational program they may not otherwise have the opportunity to take on. As stated during the needs assessments, directors are encouraging staff to participate in the scholarship program, to complete an educational program, and to earn an incentive for completion. The majority of the centers would never be able to financially reward their staff and are fully aware of the value of this program. This activity was also presented to the Child Care Committee on 9/17/25 and confirmed by them as a need.
</t>
    </r>
    <r>
      <rPr>
        <b/>
        <sz val="12"/>
        <rFont val="Aptos Narrow"/>
        <family val="2"/>
        <scheme val="minor"/>
      </rPr>
      <t>Target Outreach</t>
    </r>
    <r>
      <rPr>
        <sz val="12"/>
        <rFont val="Aptos Narrow"/>
        <family val="2"/>
        <scheme val="minor"/>
      </rPr>
      <t>: 20 early learning program staff</t>
    </r>
  </si>
  <si>
    <t xml:space="preserve">At least 4 participants successfully earn a credential or certificate and receive an educational attainment completion incentive as a result and remain employed at the program at the end of FY26 </t>
  </si>
  <si>
    <r>
      <rPr>
        <b/>
        <sz val="12"/>
        <rFont val="Aptos Narrow"/>
        <family val="2"/>
        <scheme val="minor"/>
      </rPr>
      <t xml:space="preserve">Activity: </t>
    </r>
    <r>
      <rPr>
        <sz val="12"/>
        <rFont val="Aptos Narrow"/>
        <family val="2"/>
        <scheme val="minor"/>
      </rPr>
      <t xml:space="preserve">The Board will continue to offer Child Development Scholarship students an incentive for employment retention at the 3-month mark ($250), 6-month mark ($500), and 12-month mark ($750), after successfully obtaining a credential or certificate in the Child Development program from one of the two local community colleges, if they maintain employment with the same employer from the time of the educational program completion. This opportunity is also available for any previous participant if they have yet to complete their education program.
Additionally, these employment retention incentives will be offered to those staff that complete their Child Development Associate (CDA) coursework through a source other than our Board's scholarship program (such as the Children's Learning Institute). This opportunity will be shared with the Child Development Scholarship recipients and those that are noted as working on CDA coursework as identified on their early learning program's CQIP.
</t>
    </r>
    <r>
      <rPr>
        <b/>
        <sz val="12"/>
        <rFont val="Aptos Narrow"/>
        <family val="2"/>
        <scheme val="minor"/>
      </rPr>
      <t>Alignment:</t>
    </r>
    <r>
      <rPr>
        <sz val="12"/>
        <rFont val="Aptos Narrow"/>
        <family val="2"/>
        <scheme val="minor"/>
      </rPr>
      <t xml:space="preserve"> These incentives will be used to further strengthen the students resolve in completing the program and to maintain employment at the current child care facility, and align with the Board's plan to continually push quality improvement and continuing education. Unfortunately, staff often leave local child care facilities for school districts after attaining their certificate or degree and these employment retention incentives can assist in helping facilities retain quality staff for a longer period of time. As stated during the needs assessments, directors are encouraging staff to participate in the scholarship program, to complete an educational program, to earn an incentive for completion and to continue to earn incentives for employment retention. The majority of the centers would never be able to financially reward their staff and are fully aware of the value of this program.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20 early learning program staff</t>
    </r>
  </si>
  <si>
    <t>At least 4 participants who earn an employment retention incentive at any of the 3-month, 6-month, or 12-month marks, for continued employment at the same early learning program after they complete their credential or certificate, remain employed by that program at the end of FY26.</t>
  </si>
  <si>
    <r>
      <rPr>
        <b/>
        <sz val="12"/>
        <rFont val="Aptos Narrow"/>
        <family val="2"/>
        <scheme val="minor"/>
      </rPr>
      <t xml:space="preserve">Activity: </t>
    </r>
    <r>
      <rPr>
        <sz val="12"/>
        <rFont val="Aptos Narrow"/>
        <family val="2"/>
        <scheme val="minor"/>
      </rPr>
      <t xml:space="preserve">To support programs in offering the educational attainment activity noted above, the Board will continue to reimburse Texas Rising Star programs for the application and renewal fees for staff associated with the Child Development Associate (CDA) credential process.
1. Offer reimbursements for CDA Certificate renewal fees ($250).
2. Offer reimbursements for CDA Certificate application fees ($525).
</t>
    </r>
    <r>
      <rPr>
        <b/>
        <sz val="12"/>
        <rFont val="Aptos Narrow"/>
        <family val="2"/>
        <scheme val="minor"/>
      </rPr>
      <t>Alignment:</t>
    </r>
    <r>
      <rPr>
        <sz val="12"/>
        <rFont val="Aptos Narrow"/>
        <family val="2"/>
        <scheme val="minor"/>
      </rPr>
      <t xml:space="preserve"> This aligns with the Board plan of continual professional development and knowledge growth in child development and early childhood to further assist with teacher knowledge and CCS capacity expansion and professionalism. The Board works to further encourage attainment and continued maintenance of CDA credentials in the Board area. This activity further supports the other educational activities noted in the Plan and area child care programs by encouraging follow through and attainment of the CDA certificate. Often times, the application fee is cost-prohibitive for child care staff due to low wages or young staff. Furthermore, assistance with the renewal fee encourages staff to maintain their CDA certificate once it is attained. Again, the ultimate goal is a continual push towards higher professionalism in the child care industry and higher educated staff that offer a higher level of quality care. As stated during the needs assessments, directors are supportive of the continuation of this activity to further encourage their staff to pursue the CDA credential and/or retain the certificate once achieved. The majority of the centers would never be able to financially assist their staff and are fully aware of the value of this program.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20 early learning program staff from 10 early learning programs</t>
    </r>
  </si>
  <si>
    <r>
      <rPr>
        <b/>
        <sz val="12"/>
        <rFont val="Aptos Narrow"/>
        <family val="2"/>
        <scheme val="minor"/>
      </rPr>
      <t>Activity</t>
    </r>
    <r>
      <rPr>
        <sz val="12"/>
        <rFont val="Aptos Narrow"/>
        <family val="2"/>
        <scheme val="minor"/>
      </rPr>
      <t xml:space="preserve">: The Board will continue to offer a STEAM related activity to early learning programs for children in their care, ages 3-5. STEAM classroom equipment and materials related to the activity will be provided.
</t>
    </r>
    <r>
      <rPr>
        <b/>
        <sz val="12"/>
        <rFont val="Aptos Narrow"/>
        <family val="2"/>
        <scheme val="minor"/>
      </rPr>
      <t>Alignment</t>
    </r>
    <r>
      <rPr>
        <sz val="12"/>
        <rFont val="Aptos Narrow"/>
        <family val="2"/>
        <scheme val="minor"/>
      </rPr>
      <t xml:space="preserve">: This planned activity aligns with assisting child care programs to further increase the quality of care they provide in their facility by offering quality supplies/resources and a fun activity to further the children's knowledge and experiences. The activity and provided resources will target classrooms with preschool age children.
</t>
    </r>
    <r>
      <rPr>
        <b/>
        <sz val="12"/>
        <rFont val="Aptos Narrow"/>
        <family val="2"/>
        <scheme val="minor"/>
      </rPr>
      <t>Target Outreach</t>
    </r>
    <r>
      <rPr>
        <sz val="12"/>
        <rFont val="Aptos Narrow"/>
        <family val="2"/>
        <scheme val="minor"/>
      </rPr>
      <t>: 60 early learning programs</t>
    </r>
  </si>
  <si>
    <t>A 10% increase among Category 2: Teacher/Child Interactions and Category 4: Indoor/Outdoor Environments scores within the Texas Rising Star assessment for FY26 compared to FY25 scores. As tracking and monitoring Texas Rising Star Categories 2 and 4 scores is new to the Board, this year will be considered a baseline year for tracking in future years and adjustments to the percent increase may be adjusted moving forward.</t>
  </si>
  <si>
    <r>
      <rPr>
        <b/>
        <sz val="12"/>
        <rFont val="Aptos Narrow"/>
        <family val="2"/>
        <scheme val="minor"/>
      </rPr>
      <t>Activity</t>
    </r>
    <r>
      <rPr>
        <sz val="12"/>
        <rFont val="Aptos Narrow"/>
        <family val="2"/>
        <scheme val="minor"/>
      </rPr>
      <t xml:space="preserve">: The Board will continue to offer a literacy-based activity to early learning programs for all aged- children in their care. Literacy classroom equipment and materials related to the activity will be provided.
</t>
    </r>
    <r>
      <rPr>
        <b/>
        <sz val="12"/>
        <rFont val="Aptos Narrow"/>
        <family val="2"/>
        <scheme val="minor"/>
      </rPr>
      <t>Alignment</t>
    </r>
    <r>
      <rPr>
        <sz val="12"/>
        <rFont val="Aptos Narrow"/>
        <family val="2"/>
        <scheme val="minor"/>
      </rPr>
      <t xml:space="preserve">: This planned activity aligns with assisting child are programs to further increase the quality of care they provide in their facility by offering quality supplies/resources and a fun activity to further the children's knowledge and experiences, all while encouraging a lifelong love of reading. The activity and provided resources will target classrooms of all ages (birth to 12 years). This activity was presented to the Child Care Committee on 9/17/25 and confirmed by them as a need.
</t>
    </r>
    <r>
      <rPr>
        <b/>
        <sz val="12"/>
        <rFont val="Aptos Narrow"/>
        <family val="2"/>
        <scheme val="minor"/>
      </rPr>
      <t>Target Outreach</t>
    </r>
    <r>
      <rPr>
        <sz val="12"/>
        <rFont val="Aptos Narrow"/>
        <family val="2"/>
        <scheme val="minor"/>
      </rPr>
      <t>: 60 early learning programs</t>
    </r>
  </si>
  <si>
    <r>
      <rPr>
        <b/>
        <sz val="12"/>
        <rFont val="Aptos Narrow"/>
        <family val="2"/>
        <scheme val="minor"/>
      </rPr>
      <t xml:space="preserve">Activity: </t>
    </r>
    <r>
      <rPr>
        <sz val="12"/>
        <rFont val="Aptos Narrow"/>
        <family val="2"/>
        <scheme val="minor"/>
      </rPr>
      <t xml:space="preserve">The Board will continue to assist Texas Rising Star programs with maintaining their certification level, by providing a maintenance support incentive to certified Texas Rising Star programs at the end of FY26, due to receipt of a similar award at the end of FY25. The maintenance incentive will vary from $250 to $2,500 based on program type (center or home), associated star level (Two-Star, Three-Star, or Four-Star) and the number of eligible early learning programs. Texas Rising Star programs that are working to increase their star level beyond a Two-Star or Three-Star can use these supportive funds to work towards that goal by purchasing needed equipment and/or materials that might be missing to assist with meeting measure expectations. 
</t>
    </r>
    <r>
      <rPr>
        <b/>
        <sz val="12"/>
        <rFont val="Aptos Narrow"/>
        <family val="2"/>
        <scheme val="minor"/>
      </rPr>
      <t xml:space="preserve">Alignment: </t>
    </r>
    <r>
      <rPr>
        <sz val="12"/>
        <rFont val="Aptos Narrow"/>
        <family val="2"/>
        <scheme val="minor"/>
      </rPr>
      <t xml:space="preserve">This activity was presented to the Child Care Committee on 9/17/25 and confirmed by them as a need.
</t>
    </r>
    <r>
      <rPr>
        <b/>
        <sz val="12"/>
        <rFont val="Aptos Narrow"/>
        <family val="2"/>
        <scheme val="minor"/>
      </rPr>
      <t xml:space="preserve">Target Outreach: </t>
    </r>
    <r>
      <rPr>
        <sz val="12"/>
        <rFont val="Aptos Narrow"/>
        <family val="2"/>
        <scheme val="minor"/>
      </rPr>
      <t>44 early learning programs</t>
    </r>
  </si>
  <si>
    <t>70% of early learning programs will maintain or increase their Texas Rising Star star-levels in FY26.</t>
  </si>
  <si>
    <r>
      <rPr>
        <b/>
        <sz val="12"/>
        <rFont val="Aptos Narrow"/>
        <family val="2"/>
        <scheme val="minor"/>
      </rPr>
      <t>Activity</t>
    </r>
    <r>
      <rPr>
        <sz val="12"/>
        <rFont val="Aptos Narrow"/>
        <family val="2"/>
        <scheme val="minor"/>
      </rPr>
      <t xml:space="preserve">: The Board will continue to provide outreach materials such as Texas Rising Star designation banners, brochures, quality early learning program window clings, and CCS flyers to area early learning programs. Banners, decals, and brochures may be provided, as appropriate, based on the programs' status. The program will use these materials to educate the community about their facility and quality status. 
</t>
    </r>
    <r>
      <rPr>
        <b/>
        <sz val="12"/>
        <rFont val="Aptos Narrow"/>
        <family val="2"/>
        <scheme val="minor"/>
      </rPr>
      <t>Alignment</t>
    </r>
    <r>
      <rPr>
        <sz val="12"/>
        <rFont val="Aptos Narrow"/>
        <family val="2"/>
        <scheme val="minor"/>
      </rPr>
      <t xml:space="preserve">: The Board will continue to supply current Texas Rising Star and prospective facilities with information and marketing materials regarding the Texas Rising Star program as it relates to House Bill 2607 and those seeking higher level quality of care for their program. This activity was presented to the Child Care Committee on 9/17/25 and confirmed by them as a need.
</t>
    </r>
    <r>
      <rPr>
        <b/>
        <sz val="12"/>
        <rFont val="Aptos Narrow"/>
        <family val="2"/>
        <scheme val="minor"/>
      </rPr>
      <t>Target Outreach</t>
    </r>
    <r>
      <rPr>
        <sz val="12"/>
        <rFont val="Aptos Narrow"/>
        <family val="2"/>
        <scheme val="minor"/>
      </rPr>
      <t>: 60 early learning programs</t>
    </r>
  </si>
  <si>
    <t xml:space="preserve">10% increase in the number of families (children) being served in Texas Rising Star programs from fiscal year 2025 to 2026. </t>
  </si>
  <si>
    <r>
      <rPr>
        <b/>
        <sz val="12"/>
        <rFont val="Aptos Narrow"/>
        <family val="2"/>
        <scheme val="minor"/>
      </rPr>
      <t>Activity:</t>
    </r>
    <r>
      <rPr>
        <sz val="12"/>
        <rFont val="Aptos Narrow"/>
        <family val="2"/>
        <scheme val="minor"/>
      </rPr>
      <t xml:space="preserve"> The Child Care Business Services Specialist will continue to work with child care programs in the service area to ensure quality needs are being met and that program needs are being addressed by the Board. This staff person works with programs in identifying special needs and bringing issues of concern to mentors and/or local CCS staff. Additionally, other administrative duties within the Fiscal Department related to child care will be processed, to include Texas Rising Star related operational expenses will be charged. This staff person provides outreach and one-on-one support to CCS programs and recruiting early learning programs that the Board hopes to bring into the CCS program. They provide resources to those in need and connect them with appropriate staff to assist. They find ways that providers need support from our Board area through consistent communication and ensure that the Board is providing meaningful resources and assistance and shares feedback with Board staff.
</t>
    </r>
    <r>
      <rPr>
        <b/>
        <sz val="12"/>
        <rFont val="Aptos Narrow"/>
        <family val="2"/>
        <scheme val="minor"/>
      </rPr>
      <t xml:space="preserve">Alignment: </t>
    </r>
    <r>
      <rPr>
        <sz val="12"/>
        <rFont val="Aptos Narrow"/>
        <family val="2"/>
        <scheme val="minor"/>
      </rPr>
      <t xml:space="preserve"> This directly aligns with the Board plan of further increasing quality care in the area and increasing the availability of space for additional CCS sponsored children.
</t>
    </r>
    <r>
      <rPr>
        <b/>
        <sz val="12"/>
        <rFont val="Aptos Narrow"/>
        <family val="2"/>
        <scheme val="minor"/>
      </rPr>
      <t xml:space="preserve">Target Outreach: </t>
    </r>
    <r>
      <rPr>
        <sz val="12"/>
        <rFont val="Aptos Narrow"/>
        <family val="2"/>
        <scheme val="minor"/>
      </rPr>
      <t>85 early learning programs</t>
    </r>
  </si>
  <si>
    <t>Increase in the number of CCS programs in the Board area by one or more during this fiscal year.</t>
  </si>
  <si>
    <r>
      <rPr>
        <b/>
        <sz val="12"/>
        <rFont val="Aptos Narrow"/>
        <family val="2"/>
        <scheme val="minor"/>
      </rPr>
      <t>Activity</t>
    </r>
    <r>
      <rPr>
        <sz val="12"/>
        <rFont val="Aptos Narrow"/>
        <family val="2"/>
        <scheme val="minor"/>
      </rPr>
      <t xml:space="preserve">: The Board will continue to provide mentoring functions to all CCS early learning programs. The Board has 3 contracted mentors, with one serving as the TECPDS Specialist and two serving as Infant Toddler Specialists. Mentors will encourage, strengthen and give guidance on current and quality early childhood education practices supporting programs in obtaining, maintaining or increasing their star-level certification.
</t>
    </r>
    <r>
      <rPr>
        <b/>
        <sz val="12"/>
        <rFont val="Aptos Narrow"/>
        <family val="2"/>
        <scheme val="minor"/>
      </rPr>
      <t>Alignment</t>
    </r>
    <r>
      <rPr>
        <sz val="12"/>
        <rFont val="Aptos Narrow"/>
        <family val="2"/>
        <scheme val="minor"/>
      </rPr>
      <t xml:space="preserve">: This directly aligns with the Board plan of further increasing quality care in our area and increasing the availability of space for additional CCS children at quality facilities.
</t>
    </r>
    <r>
      <rPr>
        <b/>
        <sz val="12"/>
        <rFont val="Aptos Narrow"/>
        <family val="2"/>
        <scheme val="minor"/>
      </rPr>
      <t>Target Outreach</t>
    </r>
    <r>
      <rPr>
        <sz val="12"/>
        <rFont val="Aptos Narrow"/>
        <family val="2"/>
        <scheme val="minor"/>
      </rPr>
      <t>: 56 early learning programs</t>
    </r>
  </si>
  <si>
    <r>
      <rPr>
        <b/>
        <sz val="12"/>
        <rFont val="Aptos Narrow"/>
        <family val="2"/>
        <scheme val="minor"/>
      </rPr>
      <t>Activity:</t>
    </r>
    <r>
      <rPr>
        <sz val="12"/>
        <rFont val="Aptos Narrow"/>
        <family val="2"/>
        <scheme val="minor"/>
      </rPr>
      <t xml:space="preserve"> The Board will continue to offer a financial incentive to early learning programs that successfully attain Texas Rising Star certification based on the facility type and star level achieved. 
  Two-Star achieved: Centers = $1,500  / Homes =  $750
  Three-Star achieved: Centers = $1,000 / Homes = $500
  Four-Star achieved: Centers = $500  / Homes = $250
This incentive is a financial support for their hard work and achievement. It also serves as a nice, but minimal buffer for those programs that may not receive a higher daily rate if their published rates are lower than the Board max rate, even with the Texas Rising Star star-level. The incentive is paid after Texas Rising Star attainment is confirmed. 
</t>
    </r>
    <r>
      <rPr>
        <b/>
        <sz val="12"/>
        <rFont val="Aptos Narrow"/>
        <family val="2"/>
        <scheme val="minor"/>
      </rPr>
      <t>Alignment:</t>
    </r>
    <r>
      <rPr>
        <sz val="12"/>
        <rFont val="Aptos Narrow"/>
        <family val="2"/>
        <scheme val="minor"/>
      </rPr>
      <t xml:space="preserve"> Texas Rising Star mentors noted the need for such incentives to continually encourage the programs to keep going in the long process of Texas Rising Star attainment. These funds encourage programs to attain, maintain, and/or improve their star level. This activity was presented to the Child Care Committee on 9/17/25 and confirmed by them as a continuing need.
</t>
    </r>
    <r>
      <rPr>
        <b/>
        <sz val="12"/>
        <rFont val="Aptos Narrow"/>
        <family val="2"/>
        <scheme val="minor"/>
      </rPr>
      <t>Target Outreach</t>
    </r>
    <r>
      <rPr>
        <sz val="12"/>
        <rFont val="Aptos Narrow"/>
        <family val="2"/>
        <scheme val="minor"/>
      </rPr>
      <t>: 13 early learning programs</t>
    </r>
  </si>
  <si>
    <t>At least 4 facilities (33% of the goal) will obtain Texas Rising Star certification this fiscal year.</t>
  </si>
  <si>
    <r>
      <rPr>
        <b/>
        <sz val="12"/>
        <rFont val="Aptos Narrow"/>
        <family val="2"/>
        <scheme val="minor"/>
      </rPr>
      <t>Activity:</t>
    </r>
    <r>
      <rPr>
        <sz val="12"/>
        <rFont val="Aptos Narrow"/>
        <family val="2"/>
        <scheme val="minor"/>
      </rPr>
      <t xml:space="preserve"> The Board will continue to support child care programs in achieving a higher level of quality care, and ultimately Texas Rising Star certification by providing Entry Level-designated programs with developmental resources. The Board plans to provide resources to help facilities attain Texas Rising Star accreditation by providing mentor recommended resources that can be expensive. These resources relate specifically to Categories 2 and 4, and may relate to social-emotional and classroom management supports. These resources will provide more children of all socio-economic backgrounds with high quality resources to learn and play. Additional developmental resources are a particular need for small (non-corporate owned) facilities and homes.
</t>
    </r>
    <r>
      <rPr>
        <b/>
        <sz val="12"/>
        <rFont val="Aptos Narrow"/>
        <family val="2"/>
        <scheme val="minor"/>
      </rPr>
      <t>Alignment:</t>
    </r>
    <r>
      <rPr>
        <sz val="12"/>
        <rFont val="Aptos Narrow"/>
        <family val="2"/>
        <scheme val="minor"/>
      </rPr>
      <t xml:space="preserve"> These supports have been identified as the highest need by area Texas Rising Star mentors and from professional development surveys.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13 early learning programs</t>
    </r>
  </si>
  <si>
    <t xml:space="preserve">The Board will collect data on average scores in Categories 2 and 4 as a baseline for incoming Texas Rising Star-certified programs to then track growth in Categories 2 and 4 at upcoming annual monitoring visits. </t>
  </si>
  <si>
    <r>
      <rPr>
        <b/>
        <sz val="12"/>
        <rFont val="Aptos Narrow"/>
        <family val="2"/>
        <scheme val="minor"/>
      </rPr>
      <t xml:space="preserve">Activity: </t>
    </r>
    <r>
      <rPr>
        <sz val="12"/>
        <rFont val="Aptos Narrow"/>
        <family val="2"/>
        <scheme val="minor"/>
      </rPr>
      <t xml:space="preserve">The Board will provide classroom equipment and materials to align with some of the planned professional development opportunities to assist facilities in incorporating items learned from the training directly into their classroom(s). Depending on the professional development topic, registration numbers, and budget limitations, resources will be provided either per facility or per classroom/teacher. These resources will relate specifically to the material, training content, or idea that the professional development session was working to convey. These resources will provide more children of all socio-economic backgrounds with high quality resources to learn and play. Additional developmental resources are a particular need for small (non-corporate owned) facilities and homes and distributing these items at professional development trainings is the perfect opportunity.
</t>
    </r>
    <r>
      <rPr>
        <b/>
        <sz val="12"/>
        <rFont val="Aptos Narrow"/>
        <family val="2"/>
        <scheme val="minor"/>
      </rPr>
      <t xml:space="preserve">Alignment: </t>
    </r>
    <r>
      <rPr>
        <sz val="12"/>
        <rFont val="Aptos Narrow"/>
        <family val="2"/>
        <scheme val="minor"/>
      </rPr>
      <t xml:space="preserve"> This activity was presented to the Child Care Committee on 9/17/25 and confirmed by them as a need.
</t>
    </r>
    <r>
      <rPr>
        <b/>
        <sz val="12"/>
        <rFont val="Aptos Narrow"/>
        <family val="2"/>
        <scheme val="minor"/>
      </rPr>
      <t xml:space="preserve">Target Outreach: </t>
    </r>
    <r>
      <rPr>
        <sz val="12"/>
        <rFont val="Aptos Narrow"/>
        <family val="2"/>
        <scheme val="minor"/>
      </rPr>
      <t>56 early learning programs</t>
    </r>
  </si>
  <si>
    <t>50% of post-training evaluation respondents will indicate that the materials and training provided furthered their personal knowledge and enhanced the experiences for the children in their classroom.</t>
  </si>
  <si>
    <r>
      <rPr>
        <b/>
        <sz val="12"/>
        <rFont val="Aptos Narrow"/>
        <family val="2"/>
        <scheme val="minor"/>
      </rPr>
      <t xml:space="preserve">Activity: </t>
    </r>
    <r>
      <rPr>
        <sz val="12"/>
        <rFont val="Aptos Narrow"/>
        <family val="2"/>
        <scheme val="minor"/>
      </rPr>
      <t xml:space="preserve">The Board will continue to offer a Child Care Quality Reimbursement Grants to all early learning programs. These reimbursement grants will be used to support and/or increase developmental resources, equipment, materials, and/or curriculum needs of each facility. The maximum allowable reimbursement amounts are based on the programs facility type and certification status.
     Entry Level Homes = up to $2,000 / Certified Homes = up to $3,000
     Entry Level Centers = up to $3,500 / Certified Centers = up to $4,500
Early learning programs will not be permitted to purchase permanent playground equipment, shade structures, cameras or other security equipment, and smart boards.
</t>
    </r>
    <r>
      <rPr>
        <b/>
        <sz val="12"/>
        <rFont val="Aptos Narrow"/>
        <family val="2"/>
        <scheme val="minor"/>
      </rPr>
      <t>Alignment:</t>
    </r>
    <r>
      <rPr>
        <sz val="12"/>
        <rFont val="Aptos Narrow"/>
        <family val="2"/>
        <scheme val="minor"/>
      </rPr>
      <t xml:space="preserve"> This aligns with the Board's strategic plan to continually increase the level of quality child care programs provide and the level of care the children receive. Offering programs this financial support to ensure quality equipment, manipulatives, and materials are available to programs that would not otherwise be able to afford to replace, provide, or add items to their facility. This helps with purchasing quality items, learning materials, and curriculum that align with their specific needs and support Texas Rising Star requirements. For those where it is cost prohibitive, it frees up funds for the small business to make other improvements, raise salaries, or making a living wage for themselves. In the Board area, only 2-3 programs are owned by corporations, the overwhelming majority are small business owners. Furthermore, offering child care programs an opportunity to obtain new equipment will allow the facilities to maintain a safe environment with quality learning resources that can be cost prohibitive. During needs assessment visits, it is apparent that continued support of such reimbursement grant opportunities is an on-going need. Directors stated that this continues to be a need for them as they update old tables and chairs, cribs, or provide new learning centers with these grants. Directors stated that they must be able to provide age appropriate equipment and materials and cannot always do so without this opportunity. This activity was presented to the Child Care Committee on 9/17/25 and confirmed by them as a need.
</t>
    </r>
    <r>
      <rPr>
        <b/>
        <sz val="12"/>
        <rFont val="Aptos Narrow"/>
        <family val="2"/>
        <scheme val="minor"/>
      </rPr>
      <t xml:space="preserve">Target Outreach: </t>
    </r>
    <r>
      <rPr>
        <sz val="12"/>
        <rFont val="Aptos Narrow"/>
        <family val="2"/>
        <scheme val="minor"/>
      </rPr>
      <t>56 early learning programs</t>
    </r>
  </si>
  <si>
    <r>
      <rPr>
        <b/>
        <sz val="12"/>
        <rFont val="Aptos Narrow"/>
        <family val="2"/>
        <scheme val="minor"/>
      </rPr>
      <t>Activity:</t>
    </r>
    <r>
      <rPr>
        <sz val="12"/>
        <rFont val="Aptos Narrow"/>
        <family val="2"/>
        <scheme val="minor"/>
      </rPr>
      <t xml:space="preserve"> The Board will offer reimbursement to Texas Rising Star programs for the cost of conducting background checks - fingerprinting staff.
</t>
    </r>
    <r>
      <rPr>
        <b/>
        <sz val="12"/>
        <rFont val="Aptos Narrow"/>
        <family val="2"/>
        <scheme val="minor"/>
      </rPr>
      <t xml:space="preserve">Alignment: </t>
    </r>
    <r>
      <rPr>
        <sz val="12"/>
        <rFont val="Aptos Narrow"/>
        <family val="2"/>
        <scheme val="minor"/>
      </rPr>
      <t xml:space="preserve">This activity was added as an additional support for Texas Rising Star programs due to the ongoing nature of this CCR requirement and the need for dependable staff. The Board hopes to alleviate this financial burden in an effort to support consistent staff, increase availability of space for CCS children, and increasing quality of care provided. This activity was presented to the Child Care Committee on 9/17/25 and confirmed by them as a need.
</t>
    </r>
    <r>
      <rPr>
        <b/>
        <sz val="12"/>
        <rFont val="Aptos Narrow"/>
        <family val="2"/>
        <scheme val="minor"/>
      </rPr>
      <t xml:space="preserve">Target Outreach: </t>
    </r>
    <r>
      <rPr>
        <sz val="12"/>
        <rFont val="Aptos Narrow"/>
        <family val="2"/>
        <scheme val="minor"/>
      </rPr>
      <t>44 early learning programs</t>
    </r>
  </si>
  <si>
    <t>There will be no increase in CCR deficiencies related to fingerprinting issues by the end of the fiscal year.</t>
  </si>
  <si>
    <r>
      <rPr>
        <b/>
        <sz val="12"/>
        <rFont val="Aptos Narrow"/>
        <family val="2"/>
        <scheme val="minor"/>
      </rPr>
      <t>Activity</t>
    </r>
    <r>
      <rPr>
        <sz val="12"/>
        <rFont val="Aptos Narrow"/>
        <family val="2"/>
        <scheme val="minor"/>
      </rPr>
      <t xml:space="preserve">: The Board will host a CPR/First aid training in January and will host another one over the summer of 2026, if the first training was well received. The intent of this activity is to support early learning programs in reducing their Child Care Regulation deficiencies, which could impact their Texas Rising Star assessment scores.
</t>
    </r>
    <r>
      <rPr>
        <b/>
        <sz val="12"/>
        <rFont val="Aptos Narrow"/>
        <family val="2"/>
        <scheme val="minor"/>
      </rPr>
      <t>Alignment</t>
    </r>
    <r>
      <rPr>
        <sz val="12"/>
        <rFont val="Aptos Narrow"/>
        <family val="2"/>
        <scheme val="minor"/>
      </rPr>
      <t xml:space="preserve">: This activity aligns with the Board's plan to continually support ongoing professional development activities further increasing the knowledge of child care program staff in health and safety of children in their care. This activity was presented to the Child Care Committee on 9/17/25 and confirmed by them as a need.
</t>
    </r>
    <r>
      <rPr>
        <b/>
        <sz val="12"/>
        <rFont val="Aptos Narrow"/>
        <family val="2"/>
        <scheme val="minor"/>
      </rPr>
      <t>Target Outreach</t>
    </r>
    <r>
      <rPr>
        <sz val="12"/>
        <rFont val="Aptos Narrow"/>
        <family val="2"/>
        <scheme val="minor"/>
      </rPr>
      <t>: 20 early learning program staff</t>
    </r>
  </si>
  <si>
    <t xml:space="preserve">There will be a decrease in the number of Child Care Regulation deficiencies related to CPR/First aid training by the end of the fiscal year compared to last year.
</t>
  </si>
  <si>
    <r>
      <rPr>
        <b/>
        <sz val="12"/>
        <rFont val="Aptos Narrow"/>
        <family val="2"/>
        <scheme val="minor"/>
      </rPr>
      <t xml:space="preserve">Activity: </t>
    </r>
    <r>
      <rPr>
        <sz val="12"/>
        <rFont val="Aptos Narrow"/>
        <family val="2"/>
        <scheme val="minor"/>
      </rPr>
      <t xml:space="preserve">The Board will continue to reimburse Texas Rising Star programs for the cost of CPR/First aid training for their staff. The intent of this activity is to support early learning programs in reducing their Child Care Regulation deficiencies, which could impact their Texas Rising Star assessment scores.
</t>
    </r>
    <r>
      <rPr>
        <b/>
        <sz val="12"/>
        <rFont val="Aptos Narrow"/>
        <family val="2"/>
        <scheme val="minor"/>
      </rPr>
      <t xml:space="preserve">Alignment: </t>
    </r>
    <r>
      <rPr>
        <sz val="12"/>
        <rFont val="Aptos Narrow"/>
        <family val="2"/>
        <scheme val="minor"/>
      </rPr>
      <t xml:space="preserve">This activity align with the Board's plan to continually support ongoing professional development activities further increasing the knowledge of child care program staff in health and safety of children in their care. Additionally, the Board continues to support early learning programs with the cost of re-occurring CPR/First-aid training so that their funds may be used to support other facility needs. These activities were presented to the Child Care Committee on 9/17/25 and confirmed by them as a need.
</t>
    </r>
    <r>
      <rPr>
        <b/>
        <sz val="12"/>
        <rFont val="Aptos Narrow"/>
        <family val="2"/>
        <scheme val="minor"/>
      </rPr>
      <t>Target Outreach:</t>
    </r>
    <r>
      <rPr>
        <sz val="12"/>
        <rFont val="Aptos Narrow"/>
        <family val="2"/>
        <scheme val="minor"/>
      </rPr>
      <t xml:space="preserve"> 20 early learning program staff</t>
    </r>
  </si>
  <si>
    <r>
      <rPr>
        <b/>
        <sz val="12"/>
        <rFont val="Aptos Narrow"/>
        <family val="2"/>
        <scheme val="minor"/>
      </rPr>
      <t xml:space="preserve">Activity: </t>
    </r>
    <r>
      <rPr>
        <sz val="12"/>
        <rFont val="Aptos Narrow"/>
        <family val="2"/>
        <scheme val="minor"/>
      </rPr>
      <t xml:space="preserve">The Board will purchase first aid kits for all CCS programs (one per facility). The intent of this activity is to support early learning programs in reducing their Child Care Regulation deficiencies, which could impact their Texas Rising Star assessment scores.
</t>
    </r>
    <r>
      <rPr>
        <b/>
        <sz val="12"/>
        <rFont val="Aptos Narrow"/>
        <family val="2"/>
        <scheme val="minor"/>
      </rPr>
      <t xml:space="preserve">Alignment: </t>
    </r>
    <r>
      <rPr>
        <sz val="12"/>
        <rFont val="Aptos Narrow"/>
        <family val="2"/>
        <scheme val="minor"/>
      </rPr>
      <t xml:space="preserve">This activity align with the Board's plan to continually support ongoing professional development activities, further increasing the knowledge of child care program staff in health and safety of children in their care. This activity was presented to the Child Care Committee on 9/17/25 and confirmed by them as a need.
</t>
    </r>
    <r>
      <rPr>
        <b/>
        <sz val="12"/>
        <rFont val="Aptos Narrow"/>
        <family val="2"/>
        <scheme val="minor"/>
      </rPr>
      <t xml:space="preserve">Target Outreach: </t>
    </r>
    <r>
      <rPr>
        <sz val="12"/>
        <rFont val="Aptos Narrow"/>
        <family val="2"/>
        <scheme val="minor"/>
      </rPr>
      <t>44 early learning programs</t>
    </r>
  </si>
  <si>
    <r>
      <rPr>
        <b/>
        <sz val="12"/>
        <rFont val="Aptos Narrow"/>
        <family val="2"/>
        <scheme val="minor"/>
      </rPr>
      <t>Activity</t>
    </r>
    <r>
      <rPr>
        <sz val="12"/>
        <rFont val="Aptos Narrow"/>
        <family val="2"/>
        <scheme val="minor"/>
      </rPr>
      <t xml:space="preserve">: For the third year, the Board will continue to provide the Ages and Stages Questionnaire (ASQ) Assessment tool. This year, the Board will be working with early learning programs on using this tool for classroom evaluation and assessment. Trainings on this tool were conducted in FY25; therefore, they are not noted on this plan under professional development. Incentives will be given to successful completers of this project with the submission of documentation on the initial and final assessments at $400 and $600, respectively, for each participating program. The only cost noted here is for participation completion incentives as the training costs and ASQ kits were purchased prior to this fiscal year. Texas Rising Star mentors offered program suggestions from their assigned early learning programs that might be interested in such a project from knowledge of their individual program goals within their CQIP.
</t>
    </r>
    <r>
      <rPr>
        <b/>
        <sz val="12"/>
        <rFont val="Aptos Narrow"/>
        <family val="2"/>
        <scheme val="minor"/>
      </rPr>
      <t>Alignment</t>
    </r>
    <r>
      <rPr>
        <sz val="12"/>
        <rFont val="Aptos Narrow"/>
        <family val="2"/>
        <scheme val="minor"/>
      </rPr>
      <t xml:space="preserve">: The Board is aware of a need for a review of school readiness from the Board Strategic Planning session, and the Texas Rising Star measure regarding milestone checklists, so the Board offered this project again. This activity was presented to the Child Care Committee on 9/17/25 and confirmed by them as a need.
</t>
    </r>
    <r>
      <rPr>
        <b/>
        <sz val="12"/>
        <rFont val="Aptos Narrow"/>
        <family val="2"/>
        <scheme val="minor"/>
      </rPr>
      <t>Target Outreach</t>
    </r>
    <r>
      <rPr>
        <sz val="12"/>
        <rFont val="Aptos Narrow"/>
        <family val="2"/>
        <scheme val="minor"/>
      </rPr>
      <t>:  11 early learning programs</t>
    </r>
  </si>
  <si>
    <t>At least 6 programs (50%) successfully participate and complete this assessment activity with both initial and final assessments. Furthermore, all completing facilities must have scored as met on any recent assessment for Texas Rising Star measure S-FE-02 because of implementation of this evaluation tool.</t>
  </si>
  <si>
    <r>
      <rPr>
        <b/>
        <sz val="12"/>
        <rFont val="Aptos Narrow"/>
        <family val="2"/>
        <scheme val="minor"/>
      </rPr>
      <t xml:space="preserve">Activity: </t>
    </r>
    <r>
      <rPr>
        <sz val="12"/>
        <rFont val="Aptos Narrow"/>
        <family val="2"/>
        <scheme val="minor"/>
      </rPr>
      <t xml:space="preserve">The Board will continue to offer reimbursement for renewal or application fees (up to $2,500 for each designation annually) for national accreditation to area child care programs to continue to support participation and to increase quality mindedness in the three-county area. 
</t>
    </r>
    <r>
      <rPr>
        <b/>
        <sz val="12"/>
        <rFont val="Aptos Narrow"/>
        <family val="2"/>
        <scheme val="minor"/>
      </rPr>
      <t>Alignment:</t>
    </r>
    <r>
      <rPr>
        <sz val="12"/>
        <rFont val="Aptos Narrow"/>
        <family val="2"/>
        <scheme val="minor"/>
      </rPr>
      <t xml:space="preserve"> As everyone is aware, national certification can be costly, especially for small businesses and homes, and the Board appreciates the opportunity to support early learning programs in this way. Offering such reimbursement for national accreditation and/or renewal fees aligns with the Board's plan in that obtaining/maintaining Quality Ratings from a national level further supports a higher level of quality care for this area. This  activity was presented to the Child Care Committee on 9/17/25 and confirmed by them as a need.
</t>
    </r>
    <r>
      <rPr>
        <b/>
        <sz val="12"/>
        <rFont val="Aptos Narrow"/>
        <family val="2"/>
        <scheme val="minor"/>
      </rPr>
      <t>Target Outreach:</t>
    </r>
    <r>
      <rPr>
        <sz val="12"/>
        <rFont val="Aptos Narrow"/>
        <family val="2"/>
        <scheme val="minor"/>
      </rPr>
      <t xml:space="preserve"> 2 early learning programs</t>
    </r>
  </si>
  <si>
    <t xml:space="preserve">At least one early learning program achieves or maintains national accreditation due to receiving these supports. </t>
  </si>
  <si>
    <r>
      <t xml:space="preserve">Activity: </t>
    </r>
    <r>
      <rPr>
        <sz val="12"/>
        <rFont val="Aptos Narrow"/>
        <family val="2"/>
        <scheme val="minor"/>
      </rPr>
      <t>The Board will coordinate with Texas A&amp;M AgriLife Extension to provide training on working with children with disabilities. At the conclusion of the six-week training series (and follow up question and answer sessions), participants will be given an incentive for their participation either at $50 (participation in 5 or fewer of the 10 training sessions) or at $250 (successful participation considered at 6 sessions or higher of the 10 training sessions).</t>
    </r>
    <r>
      <rPr>
        <b/>
        <sz val="12"/>
        <rFont val="Aptos Narrow"/>
        <family val="2"/>
        <scheme val="minor"/>
      </rPr>
      <t xml:space="preserve">
Alignment: </t>
    </r>
    <r>
      <rPr>
        <sz val="12"/>
        <rFont val="Aptos Narrow"/>
        <family val="2"/>
        <scheme val="minor"/>
      </rPr>
      <t>From the professional development survey responses and general contact with early learning programs, working with children with disabilities continues to rank high in need reported for additional training. The Board continues to offer professional development opportunities that are identified to be supportive to staff working in early learning programs. This activity was presented to the Child Care Committee on 9/17/25 and confirmed by them as a need. An incentive will be offered to encourage full participation in the first year program.</t>
    </r>
    <r>
      <rPr>
        <b/>
        <sz val="12"/>
        <rFont val="Aptos Narrow"/>
        <family val="2"/>
        <scheme val="minor"/>
      </rPr>
      <t xml:space="preserve">
Target Outreach: </t>
    </r>
    <r>
      <rPr>
        <sz val="12"/>
        <rFont val="Aptos Narrow"/>
        <family val="2"/>
        <scheme val="minor"/>
      </rPr>
      <t xml:space="preserve">20 early learning program staff
</t>
    </r>
    <r>
      <rPr>
        <b/>
        <sz val="12"/>
        <rFont val="Aptos Narrow"/>
        <family val="2"/>
        <scheme val="minor"/>
      </rPr>
      <t xml:space="preserve">
</t>
    </r>
  </si>
  <si>
    <t>50% of participants will successfully participate in 6 sessions or higher throughout the six week series, and earn the largest participation incentive ($250).
75% of participants will report an increase in their ability to support children with disabilities in their classrooms upon a three-month post-training survey.</t>
  </si>
  <si>
    <t>180</t>
  </si>
  <si>
    <t xml:space="preserve">The FY 2026 Child Care Quality Expenditure Plan for the Workforce Central Texas Board aligns with the Board's mission to provide quality education, training, and labor market services that give employers and job seekers of the region a competitive advantage in the global economy. Customer-focus, accountability, quality, teamwork, and integrity serve as the foundation to guide the work. This mission focuses on the 7 counties in the Board area and the need for child care so that families will have access to adequate, high-quality child care so they may attend school, work, and increase their quality of life. 
To support early learning programs, which are an essential component in this focus, the Board will provide resources and opportunities to meet the specific needs and goals of each early learning program in the Board's area to achieve Texas Rising Star certification, reach a higher star level, or receive or maintain national accreditation. These early learning programs are mentored by Texas Rising Star staff who are highly qualified and trained to provide targeted technical assistance and recommendations for training, materials, and resources. These needs are documented and evaluated regularly and consistently through individualized Continuous Quality Improvement Plans (CQIPs). The Boards will again focus on increasing the total number of certified Texas Rising Star programs that participate in Child Care Services (CCS) to provide scholarships for eligible families. There is still a significant need for infant and toddler care in the area and the Board will continue to support programs seeking to expand their services for this age group, with the goal of increasing the overall capacity of infant and toddler care by 20%, thus helping to bridge the gap in the number of slots available for those families needing care. Additionally, the Board will offer professional development opportunities tailored to meet the specific needs for both teaching and administrative staff. This includes college scholarships; reimbursements for Child Development Associates (CDA) certification; professional learning communities and cohorts; conferences and other collaborative activities designed to improve staff competence, skills and abilities. The Board will continue to support programs that are nationally accredited (by Council on Accreditation for school age programs; National Association for the Education of Young Children (NAEYC) and National Association for Family Child Care (NAFCC)) and to provide support for those programs who are maintaining and seeking reaccreditation. Other activities planned for this year include those that will support staff retention, business management, operational effectiveness, preservice training, developmental screening training and resources, health and safety supports/materials, and CPR/First Aid training. To reduce the number of incidents of children being dismissed from child care programs and children not receiving the developmental services they require, the Board will be utilizing the Minnesota Executive Function Scale, an child assessment tool which will complement the training and plan to continue to provide high-level social &amp; emotional development. The Board's family child care programs will be supported through sponsorship with the Texas Family Child Care Network (which includes a partnership with the currently operating local family child care network) that will support high quality childcare practices and national accreditation. </t>
  </si>
  <si>
    <t xml:space="preserve">The Child Care Quality Coordinator together with the lead mentor reviews Continuous Quality Improvement Plans (CQIPs) and additional reports that are available through the Children's Learning Institute's Engage platform to gather information related to ongoing progress with early learning programs. The results and information from this data along with surveys, feedback from administrators, and from the Child Care Advisory committee, serve as the basis for the types of professional development that is planned, and the amount and type of curriculum, equipment, and materials that are needed for the year. All activities planned throughout the year follow this type of model in planning. 
</t>
  </si>
  <si>
    <r>
      <rPr>
        <b/>
        <sz val="12"/>
        <rFont val="Aptos Narrow"/>
        <family val="2"/>
        <scheme val="minor"/>
      </rPr>
      <t>Activity</t>
    </r>
    <r>
      <rPr>
        <sz val="12"/>
        <rFont val="Aptos Narrow"/>
        <family val="2"/>
        <scheme val="minor"/>
      </rPr>
      <t xml:space="preserve">: Professional development opportunities will be provided and will feature a variety of topics targeted toward specific audiences (administrators, practitioners, bilingual training). Training will be offered via virtual and in-person platforms, and be offered at varying times (Saturdays, evenings, during the workday) to accommodate practitioner and administrator schedules. 
</t>
    </r>
    <r>
      <rPr>
        <b/>
        <sz val="12"/>
        <rFont val="Aptos Narrow"/>
        <family val="2"/>
        <scheme val="minor"/>
      </rPr>
      <t>Alignment</t>
    </r>
    <r>
      <rPr>
        <sz val="12"/>
        <rFont val="Aptos Narrow"/>
        <family val="2"/>
        <scheme val="minor"/>
      </rPr>
      <t xml:space="preserve">: These activities align with the Board's strategy and mission to improve staff competence, skills and abilities and provide high-quality child care to the Board area. The need for this activity was determined by survey results and Child Care Advisory Committee.
</t>
    </r>
    <r>
      <rPr>
        <b/>
        <sz val="12"/>
        <rFont val="Aptos Narrow"/>
        <family val="2"/>
        <scheme val="minor"/>
      </rPr>
      <t>Target Outreach</t>
    </r>
    <r>
      <rPr>
        <sz val="12"/>
        <rFont val="Aptos Narrow"/>
        <family val="2"/>
        <scheme val="minor"/>
      </rPr>
      <t>: Approximately 1,000 early learning program staff</t>
    </r>
  </si>
  <si>
    <t>At least 10% higher scores in Categories 2 and 4 as well as Category 1 (teacher annual training requirements) for participating programs. The Board will use data from Texas Rising Star assessment results, Child Care Regulation compliance history, program survey results, Child Care Advisory Committee feedback, and evaluations submitted following professional development activities to assess the effectiveness of the professional development activities.</t>
  </si>
  <si>
    <r>
      <rPr>
        <b/>
        <sz val="12"/>
        <rFont val="Aptos Narrow"/>
        <family val="2"/>
        <scheme val="minor"/>
      </rPr>
      <t>Activity</t>
    </r>
    <r>
      <rPr>
        <sz val="12"/>
        <rFont val="Aptos Narrow"/>
        <family val="2"/>
        <scheme val="minor"/>
      </rPr>
      <t xml:space="preserve">: Professional development will be offered in the form of co-sponsoring conferences and providing scholarships for attendance at other agency conferences.
</t>
    </r>
    <r>
      <rPr>
        <b/>
        <sz val="12"/>
        <rFont val="Aptos Narrow"/>
        <family val="2"/>
        <scheme val="minor"/>
      </rPr>
      <t>Alignment</t>
    </r>
    <r>
      <rPr>
        <sz val="12"/>
        <rFont val="Aptos Narrow"/>
        <family val="2"/>
        <scheme val="minor"/>
      </rPr>
      <t xml:space="preserve">: These activities align with the Board's strategy and mission to improve staff competence, skills and abilities and provide high-quality child care to the Board area. 
</t>
    </r>
    <r>
      <rPr>
        <b/>
        <sz val="12"/>
        <rFont val="Aptos Narrow"/>
        <family val="2"/>
        <scheme val="minor"/>
      </rPr>
      <t>Target Outreach</t>
    </r>
    <r>
      <rPr>
        <sz val="12"/>
        <rFont val="Aptos Narrow"/>
        <family val="2"/>
        <scheme val="minor"/>
      </rPr>
      <t>: Approximately 50 early learning program staff</t>
    </r>
  </si>
  <si>
    <t>At least a 10% increase in Texas Rising Star scores for Categories 1, 2, and 4 through targeted professional development for participating programs.</t>
  </si>
  <si>
    <r>
      <rPr>
        <b/>
        <sz val="12"/>
        <rFont val="Aptos Narrow"/>
        <family val="2"/>
        <scheme val="minor"/>
      </rPr>
      <t>Activity:</t>
    </r>
    <r>
      <rPr>
        <sz val="12"/>
        <rFont val="Aptos Narrow"/>
        <family val="2"/>
        <scheme val="minor"/>
      </rPr>
      <t xml:space="preserve"> The Board will offer retention bonuses/wage supplements to each qualified full-time and part-time employee who works in a Texas Rising Star-certified program, to include home-based programs. The program the participant is from must be Texas Rising Star-certified and be in good standing with TWC and the Board, the participant must work at least 25 hours per week, and may not be employed by an ISD or college/university. Home-based program staff eligibility will be based on verified years as a CCS program in the Board area. Eligible award amounts are based on tenure of $500 for two years, $1000 for five years, $1500 for 10 years and $2000 for 15+ years.
</t>
    </r>
    <r>
      <rPr>
        <b/>
        <sz val="12"/>
        <rFont val="Aptos Narrow"/>
        <family val="2"/>
        <scheme val="minor"/>
      </rPr>
      <t>Alignment:</t>
    </r>
    <r>
      <rPr>
        <sz val="12"/>
        <rFont val="Aptos Narrow"/>
        <family val="2"/>
        <scheme val="minor"/>
      </rPr>
      <t xml:space="preserve"> This activity aligns with the Board's strategy and mission to improve staff competence, skills and abilities and provide high-quality child care to the Board area. The need for this activity was determined by survey results and Childcare Advisory Committee.
</t>
    </r>
    <r>
      <rPr>
        <b/>
        <sz val="12"/>
        <rFont val="Aptos Narrow"/>
        <family val="2"/>
        <scheme val="minor"/>
      </rPr>
      <t>Target Outreach:</t>
    </r>
    <r>
      <rPr>
        <sz val="12"/>
        <rFont val="Aptos Narrow"/>
        <family val="2"/>
        <scheme val="minor"/>
      </rPr>
      <t xml:space="preserve"> 200 staff in 50 early learning programs </t>
    </r>
  </si>
  <si>
    <t xml:space="preserve"> 70% retention of full and part-time staff for at least 6 months after receiving the wage supplement. 
An increase in Texas Rising Star scores in Categories 1 and 3 based on FY25. </t>
  </si>
  <si>
    <r>
      <rPr>
        <b/>
        <sz val="12"/>
        <rFont val="Aptos Narrow"/>
        <family val="2"/>
        <scheme val="minor"/>
      </rPr>
      <t>Activity</t>
    </r>
    <r>
      <rPr>
        <sz val="12"/>
        <rFont val="Aptos Narrow"/>
        <family val="2"/>
        <scheme val="minor"/>
      </rPr>
      <t xml:space="preserve">: CDA and 2-year Associate's degree scholarships at local community colleges will be available for all eligible teachers and administrators working in a Texas Rising Star-certified program. These scholarships will be available to those who do not have other scholarships opportunities available at the Community Colleges in the Board area.
</t>
    </r>
    <r>
      <rPr>
        <b/>
        <sz val="12"/>
        <rFont val="Aptos Narrow"/>
        <family val="2"/>
        <scheme val="minor"/>
      </rPr>
      <t>Alignment</t>
    </r>
    <r>
      <rPr>
        <sz val="12"/>
        <rFont val="Aptos Narrow"/>
        <family val="2"/>
        <scheme val="minor"/>
      </rPr>
      <t xml:space="preserve">: The Board's mission to support the workforce and increase the quality of life for residents is in alignment with this activity which seeks to increase the level of knowledge in early childhood education to include attainment of CDA and Associate of Arts degrees or other early childhood related certificates. 
</t>
    </r>
    <r>
      <rPr>
        <b/>
        <sz val="12"/>
        <rFont val="Aptos Narrow"/>
        <family val="2"/>
        <scheme val="minor"/>
      </rPr>
      <t>Target Outreach</t>
    </r>
    <r>
      <rPr>
        <sz val="12"/>
        <rFont val="Aptos Narrow"/>
        <family val="2"/>
        <scheme val="minor"/>
      </rPr>
      <t xml:space="preserve">:  12 early learning program staff </t>
    </r>
  </si>
  <si>
    <t>An increase in scoring for Category 1 teacher qualifications measure based on FY25.</t>
  </si>
  <si>
    <r>
      <rPr>
        <b/>
        <sz val="12"/>
        <rFont val="Aptos Narrow"/>
        <family val="2"/>
        <scheme val="minor"/>
      </rPr>
      <t>Activity</t>
    </r>
    <r>
      <rPr>
        <sz val="12"/>
        <rFont val="Aptos Narrow"/>
        <family val="2"/>
        <scheme val="minor"/>
      </rPr>
      <t xml:space="preserve">: The Board will provide targeted professional development for teachers of infants and toddlers for CCS programs. This training will especially utilize the skills and knowledge of the two Board-designated Infant Toddler Specialists, who will provide this support.
</t>
    </r>
    <r>
      <rPr>
        <b/>
        <sz val="12"/>
        <rFont val="Aptos Narrow"/>
        <family val="2"/>
        <scheme val="minor"/>
      </rPr>
      <t>Alignment</t>
    </r>
    <r>
      <rPr>
        <sz val="12"/>
        <rFont val="Aptos Narrow"/>
        <family val="2"/>
        <scheme val="minor"/>
      </rPr>
      <t xml:space="preserve">: This activity supports the Board's strategic plan of increasing the quality of child care in our area, especially in areas specifically related to infant and toddler care. 
</t>
    </r>
    <r>
      <rPr>
        <b/>
        <sz val="12"/>
        <rFont val="Aptos Narrow"/>
        <family val="2"/>
        <scheme val="minor"/>
      </rPr>
      <t>Target Outreach</t>
    </r>
    <r>
      <rPr>
        <sz val="12"/>
        <rFont val="Aptos Narrow"/>
        <family val="2"/>
        <scheme val="minor"/>
      </rPr>
      <t>: 900 staff from 180 early learning programs</t>
    </r>
  </si>
  <si>
    <t xml:space="preserve">The goal is to decrease the number of Child Care Regulation deficiencies related to infant and toddler care by 10%. </t>
  </si>
  <si>
    <r>
      <rPr>
        <b/>
        <sz val="12"/>
        <rFont val="Aptos Narrow"/>
        <family val="2"/>
        <scheme val="minor"/>
      </rPr>
      <t>Activity</t>
    </r>
    <r>
      <rPr>
        <sz val="12"/>
        <rFont val="Aptos Narrow"/>
        <family val="2"/>
        <scheme val="minor"/>
      </rPr>
      <t xml:space="preserve">: The Board plans to expand the availability of high-quality early learning programs to serve infants and/or toddlers by providing materials and equipment for new classrooms. Interested programs will submit an application indicating their justification for the request and number of infants/toddler slots they plan to add. 
</t>
    </r>
    <r>
      <rPr>
        <b/>
        <sz val="12"/>
        <rFont val="Aptos Narrow"/>
        <family val="2"/>
        <scheme val="minor"/>
      </rPr>
      <t>Alignment</t>
    </r>
    <r>
      <rPr>
        <sz val="12"/>
        <rFont val="Aptos Narrow"/>
        <family val="2"/>
        <scheme val="minor"/>
      </rPr>
      <t xml:space="preserve">: This activity aligns with the Board's strategic plan for increasing the quality and availability of infant and toddler care in our area. The need for this activity was determined by survey results and the Child Care Committee.
</t>
    </r>
    <r>
      <rPr>
        <b/>
        <sz val="12"/>
        <rFont val="Aptos Narrow"/>
        <family val="2"/>
        <scheme val="minor"/>
      </rPr>
      <t>Target Outreach</t>
    </r>
    <r>
      <rPr>
        <sz val="12"/>
        <rFont val="Aptos Narrow"/>
        <family val="2"/>
        <scheme val="minor"/>
      </rPr>
      <t>:  20 early learning programs</t>
    </r>
  </si>
  <si>
    <t>Infant &amp; toddler slots will increase by a minimum of 10% in the Board area compared to FY25.</t>
  </si>
  <si>
    <r>
      <rPr>
        <b/>
        <sz val="12"/>
        <rFont val="Aptos Narrow"/>
        <family val="2"/>
        <scheme val="minor"/>
      </rPr>
      <t xml:space="preserve">Activity: </t>
    </r>
    <r>
      <rPr>
        <sz val="12"/>
        <rFont val="Aptos Narrow"/>
        <family val="2"/>
        <scheme val="minor"/>
      </rPr>
      <t xml:space="preserve">The Board will provide targeted support based on each participating programs' accreditation status. Support includes application and/or renewal fees, technical assistance and consultation services for portfolio development, observations, and program reviews, targeted training, and materials and equipment purchases. 
</t>
    </r>
    <r>
      <rPr>
        <b/>
        <sz val="12"/>
        <rFont val="Aptos Narrow"/>
        <family val="2"/>
        <scheme val="minor"/>
      </rPr>
      <t>Alignment:</t>
    </r>
    <r>
      <rPr>
        <sz val="12"/>
        <rFont val="Aptos Narrow"/>
        <family val="2"/>
        <scheme val="minor"/>
      </rPr>
      <t xml:space="preserve"> For more than a decade, the Board has partnered with U.S. Army - Fort Hood Children and Youth Services Department. A research study in 2010 about the quality of life for both active duty and retired service families stationed there, provided data regarding the child care needs of these military families in the Board area. The findings concluded that there was a significant deficit in the number of child care programs who were accredited with the NAEYC, and eligible to provide adequate child care. The Board made a commitment following the release of this data to support programs in the voluntary pursuit of national accreditation, which includes Council on Accreditation for school age programs, NAEYC and NAFCC. 
</t>
    </r>
    <r>
      <rPr>
        <b/>
        <sz val="12"/>
        <rFont val="Aptos Narrow"/>
        <family val="2"/>
        <scheme val="minor"/>
      </rPr>
      <t xml:space="preserve">Target Outreach: </t>
    </r>
    <r>
      <rPr>
        <sz val="12"/>
        <rFont val="Aptos Narrow"/>
        <family val="2"/>
        <scheme val="minor"/>
      </rPr>
      <t>20 early learning programs</t>
    </r>
  </si>
  <si>
    <t>At least 75% of participating programs will demonstrate progress in their accreditation status by submitting an accreditation application or renewal, or successfully maintaining accreditation, as documented through completed applications, and accreditation results.</t>
  </si>
  <si>
    <r>
      <rPr>
        <b/>
        <sz val="12"/>
        <rFont val="Aptos Narrow"/>
        <family val="2"/>
        <scheme val="minor"/>
      </rPr>
      <t>Activity:</t>
    </r>
    <r>
      <rPr>
        <sz val="12"/>
        <rFont val="Aptos Narrow"/>
        <family val="2"/>
        <scheme val="minor"/>
      </rPr>
      <t xml:space="preserve"> The Board will sponsor classrooms to utilize the Minnesota Executive Function Scale (MEFS) to selected/limited programs who are participating in the ongoing Conscious Discipline social-emotional learning program. The Board will sponsor classrooms to utilize the Minnesota Executive Function Scale (MEFS) to selected/limited programs who are participating in the ongoing Conscious Discipline social-emotional learning program. This assessment tool will highlight strengths and areas of improvement for children aged 2 and up specifically in their executive function skills. The MEFS™ App provides an efficient and reliable way to directly assess Executive Functioning skills. The ease of use, child engagement, and immediate scoring compared to national norms makes the MEFS™ App ideal for Executive Function research with children. The MEFS™ App can be administered repeatedly to the same child to track changes over time. Existing Executive Function measures developed for research and clinical purposes are lengthy and/or require Ph.D. credentials. Some of these measures are not sensitive across the entire preschool age range. The MEFS™ App is the most reliable Executive Function measure for children as young as 24 months. (taken from their website). The Board will train and support both administrators and classroom teachers in implementing the assessment. Data from the assessment will be used to inform instruction in the classroom as well as to inform instructional approaches for mentors and training provided by the board surrounding Conscious Discipline. 
</t>
    </r>
    <r>
      <rPr>
        <b/>
        <sz val="12"/>
        <rFont val="Aptos Narrow"/>
        <family val="2"/>
        <scheme val="minor"/>
      </rPr>
      <t>Alignment:</t>
    </r>
    <r>
      <rPr>
        <sz val="12"/>
        <rFont val="Aptos Narrow"/>
        <family val="2"/>
        <scheme val="minor"/>
      </rPr>
      <t xml:space="preserve"> This activity is based on the Board's strategic plan to increase the availability of quality child care and to improve the quality of life for families. Assisting practitioners and administrators in handling challenging behaviors will decrease the number of dismissals and transfers from child care programs. 
</t>
    </r>
    <r>
      <rPr>
        <b/>
        <sz val="12"/>
        <rFont val="Aptos Narrow"/>
        <family val="2"/>
        <scheme val="minor"/>
      </rPr>
      <t xml:space="preserve">Target Outreach: </t>
    </r>
    <r>
      <rPr>
        <sz val="12"/>
        <rFont val="Aptos Narrow"/>
        <family val="2"/>
        <scheme val="minor"/>
      </rPr>
      <t>12 classrooms in 3 early learning programs</t>
    </r>
  </si>
  <si>
    <t>At least 20% of the classrooms (children) participating in the activity will demonstrate an increase in their executive functioning skills as measured by their scores on the MEFS.</t>
  </si>
  <si>
    <r>
      <rPr>
        <b/>
        <sz val="12"/>
        <rFont val="Aptos Narrow"/>
        <family val="2"/>
        <scheme val="minor"/>
      </rPr>
      <t>Activity</t>
    </r>
    <r>
      <rPr>
        <sz val="12"/>
        <rFont val="Aptos Narrow"/>
        <family val="2"/>
        <scheme val="minor"/>
      </rPr>
      <t xml:space="preserve">: CPR and first aid training will be provided at no cost to Texas Rising Star-certified programs on a regular basis at the 2 local Texas Workforce Centers (Killeen and Temple locations).
</t>
    </r>
    <r>
      <rPr>
        <b/>
        <sz val="12"/>
        <rFont val="Aptos Narrow"/>
        <family val="2"/>
        <scheme val="minor"/>
      </rPr>
      <t>Alignment</t>
    </r>
    <r>
      <rPr>
        <sz val="12"/>
        <rFont val="Aptos Narrow"/>
        <family val="2"/>
        <scheme val="minor"/>
      </rPr>
      <t xml:space="preserve">: This activity is being provided based on the Board's strategic plan to increase the availability of quality child care and to improve the quality of life for families. 
</t>
    </r>
    <r>
      <rPr>
        <b/>
        <sz val="12"/>
        <rFont val="Aptos Narrow"/>
        <family val="2"/>
        <scheme val="minor"/>
      </rPr>
      <t>Target Outreach</t>
    </r>
    <r>
      <rPr>
        <sz val="12"/>
        <rFont val="Aptos Narrow"/>
        <family val="2"/>
        <scheme val="minor"/>
      </rPr>
      <t>: 120 early learning program staff within 132 Texas Rising Star-certified programs</t>
    </r>
  </si>
  <si>
    <t>At least 75% of the participating programs will have at least one staff member complete the no-cost CPR and first aid training within FY26. 
Additionally, there will be a measurable decrease in preventable injury incidents reported at participating Texas Rising Star-certified programs within 12 months after the training, as monitored through self-reporting or Child Care Regulation deficiencies.</t>
  </si>
  <si>
    <r>
      <rPr>
        <b/>
        <sz val="12"/>
        <rFont val="Aptos Narrow"/>
        <family val="2"/>
        <scheme val="minor"/>
      </rPr>
      <t>Activity</t>
    </r>
    <r>
      <rPr>
        <sz val="12"/>
        <rFont val="Aptos Narrow"/>
        <family val="2"/>
        <scheme val="minor"/>
      </rPr>
      <t xml:space="preserve">: The Board will purchase Automatic External Defibrillator (AED) machines to support a healthy and safe environment. 
</t>
    </r>
    <r>
      <rPr>
        <b/>
        <sz val="12"/>
        <rFont val="Aptos Narrow"/>
        <family val="2"/>
        <scheme val="minor"/>
      </rPr>
      <t>Alignment</t>
    </r>
    <r>
      <rPr>
        <sz val="12"/>
        <rFont val="Aptos Narrow"/>
        <family val="2"/>
        <scheme val="minor"/>
      </rPr>
      <t xml:space="preserve">: The Board aims to provide a safe and healthy environment for children, families, and the workforce in accordance with the Board's strategic plan. 
</t>
    </r>
    <r>
      <rPr>
        <b/>
        <sz val="12"/>
        <rFont val="Aptos Narrow"/>
        <family val="2"/>
        <scheme val="minor"/>
      </rPr>
      <t>Target Outreach</t>
    </r>
    <r>
      <rPr>
        <sz val="12"/>
        <rFont val="Aptos Narrow"/>
        <family val="2"/>
        <scheme val="minor"/>
      </rPr>
      <t xml:space="preserve">: 132 Texas Rising Star-certified programs </t>
    </r>
  </si>
  <si>
    <r>
      <rPr>
        <b/>
        <sz val="12"/>
        <rFont val="Aptos Narrow"/>
        <family val="2"/>
        <scheme val="minor"/>
      </rPr>
      <t>Activity</t>
    </r>
    <r>
      <rPr>
        <sz val="12"/>
        <rFont val="Aptos Narrow"/>
        <family val="2"/>
        <scheme val="minor"/>
      </rPr>
      <t xml:space="preserve">: The Board will employ 6 mentors, a coordinator, and a support staff (salaries, benefits, and other personnel costs) who will provide mentoring assistance to CCS early learning programs.
</t>
    </r>
    <r>
      <rPr>
        <b/>
        <sz val="12"/>
        <rFont val="Aptos Narrow"/>
        <family val="2"/>
        <scheme val="minor"/>
      </rPr>
      <t>Alignment</t>
    </r>
    <r>
      <rPr>
        <sz val="12"/>
        <rFont val="Aptos Narrow"/>
        <family val="2"/>
        <scheme val="minor"/>
      </rPr>
      <t xml:space="preserve">: This activity aligns with the Board's mission to provide families with access to adequate, high-quality child care so that families may attend school, work, and increase their quality of life. 
</t>
    </r>
    <r>
      <rPr>
        <b/>
        <sz val="12"/>
        <rFont val="Aptos Narrow"/>
        <family val="2"/>
        <scheme val="minor"/>
      </rPr>
      <t>Target Outreach</t>
    </r>
    <r>
      <rPr>
        <sz val="12"/>
        <rFont val="Aptos Narrow"/>
        <family val="2"/>
        <scheme val="minor"/>
      </rPr>
      <t>: 180 early learning programs</t>
    </r>
  </si>
  <si>
    <t>At least 50% of Texas Rising Star-certified programs will either maintain or increase their certification star level.
There will be a 5% increase in the number of Texas Rising Star-certified programs by the end of FY26</t>
  </si>
  <si>
    <r>
      <rPr>
        <b/>
        <sz val="12"/>
        <rFont val="Aptos Narrow"/>
        <family val="2"/>
        <scheme val="minor"/>
      </rPr>
      <t>Activity</t>
    </r>
    <r>
      <rPr>
        <sz val="12"/>
        <rFont val="Aptos Narrow"/>
        <family val="2"/>
        <scheme val="minor"/>
      </rPr>
      <t xml:space="preserve">: The Board will provide materials, equipment, and resources to assist early learning programs in meeting Texas Rising Star requirements, including but not limited to, classroom furniture, developmentally appropriate learning materials, curriculum, outdoor equipment, gross motor equipment, supplemental materials for professional development and training, and resource books. 
</t>
    </r>
    <r>
      <rPr>
        <b/>
        <sz val="12"/>
        <rFont val="Aptos Narrow"/>
        <family val="2"/>
        <scheme val="minor"/>
      </rPr>
      <t>Alignment</t>
    </r>
    <r>
      <rPr>
        <sz val="12"/>
        <rFont val="Aptos Narrow"/>
        <family val="2"/>
        <scheme val="minor"/>
      </rPr>
      <t xml:space="preserve">: This activity aligns with the Board's strategic plan for increasing the quality of child care. The need for this activity was determined by data collected the previous year and the Child Care Advisory Committee.
</t>
    </r>
    <r>
      <rPr>
        <b/>
        <sz val="12"/>
        <rFont val="Aptos Narrow"/>
        <family val="2"/>
        <scheme val="minor"/>
      </rPr>
      <t>Target Outreach</t>
    </r>
    <r>
      <rPr>
        <sz val="12"/>
        <rFont val="Aptos Narrow"/>
        <family val="2"/>
        <scheme val="minor"/>
      </rPr>
      <t>:  180 early learning programs</t>
    </r>
  </si>
  <si>
    <t>Utilizing the program's CQIP and assessment scores, there will be demonstrable improvements in Texas Rising Star assessment scores, specifically in Categories 2 and 4.
Additionally, there will be an increase in the number of Texas Rising Star-certified programs by the end of FY26.</t>
  </si>
  <si>
    <r>
      <rPr>
        <b/>
        <sz val="12"/>
        <rFont val="Aptos Narrow"/>
        <family val="2"/>
        <scheme val="minor"/>
      </rPr>
      <t>Activity</t>
    </r>
    <r>
      <rPr>
        <sz val="12"/>
        <rFont val="Aptos Narrow"/>
        <family val="2"/>
        <scheme val="minor"/>
      </rPr>
      <t xml:space="preserve">: The Board plans to partner with local early childhood and family services partners to participate in and co-sponsor events aimed at bringing awareness of quality child care and relevant family resources to the local community. Activities and resources will include information on selecting high-quality Texas Rising Star-certified programs.
</t>
    </r>
    <r>
      <rPr>
        <b/>
        <sz val="12"/>
        <rFont val="Aptos Narrow"/>
        <family val="2"/>
        <scheme val="minor"/>
      </rPr>
      <t>Alignment</t>
    </r>
    <r>
      <rPr>
        <sz val="12"/>
        <rFont val="Aptos Narrow"/>
        <family val="2"/>
        <scheme val="minor"/>
      </rPr>
      <t xml:space="preserve">: This activity aligns with the Board's mission to provide families with access to adequate, high-quality child care so that families may attend school, work, and increase their quality of life. The need for this activity was determined by the Child Care Advisory Committee and requested by Central Texas AEYC group.
</t>
    </r>
    <r>
      <rPr>
        <b/>
        <sz val="12"/>
        <rFont val="Aptos Narrow"/>
        <family val="2"/>
        <scheme val="minor"/>
      </rPr>
      <t>Target Outreach</t>
    </r>
    <r>
      <rPr>
        <sz val="12"/>
        <rFont val="Aptos Narrow"/>
        <family val="2"/>
        <scheme val="minor"/>
      </rPr>
      <t>: 500 families</t>
    </r>
  </si>
  <si>
    <t>At least a 10% increase in successful placements of CCS children within Texas Rising Star-certified programs.
At least 5% of families participating will indicate positive feedback from family satisfaction survey results.</t>
  </si>
  <si>
    <r>
      <rPr>
        <b/>
        <sz val="12"/>
        <color rgb="FF000000"/>
        <rFont val="Aptos Narrow"/>
        <family val="2"/>
        <scheme val="minor"/>
      </rPr>
      <t>Activity</t>
    </r>
    <r>
      <rPr>
        <sz val="12"/>
        <color rgb="FF000000"/>
        <rFont val="Aptos Narrow"/>
        <family val="2"/>
        <scheme val="minor"/>
      </rPr>
      <t xml:space="preserve">: Staff salaries and benefits for 1 coordinator; 1 support staff; 5 full time mentors; 1 mentor who is also the Infant Toddler Specialist and 1 mentor who is also the TECPDS Specialist. The Support Staff will also serve as an additional (second) TECPDS specialist once certification is received. TECPDS Specialists will validate records monthly and provide virtual or onsite TECPDS assistance to participating programs, with services tracked through monthly reports. Currently the Board has 132 Texas Rising Star-certified programs and 48 Entry Level-designated programs (total of 180 programs). The Board will continue to outreach new early learning programs. 
</t>
    </r>
    <r>
      <rPr>
        <b/>
        <sz val="12"/>
        <color rgb="FF000000"/>
        <rFont val="Aptos Narrow"/>
        <family val="2"/>
        <scheme val="minor"/>
      </rPr>
      <t>Alignment</t>
    </r>
    <r>
      <rPr>
        <sz val="12"/>
        <color rgb="FF000000"/>
        <rFont val="Aptos Narrow"/>
        <family val="2"/>
        <scheme val="minor"/>
      </rPr>
      <t xml:space="preserve">: This activity aligns with the Board's strategic plan for increasing the quality of child care.
</t>
    </r>
    <r>
      <rPr>
        <b/>
        <sz val="12"/>
        <color rgb="FF000000"/>
        <rFont val="Aptos Narrow"/>
        <family val="2"/>
        <scheme val="minor"/>
      </rPr>
      <t>Target Outreach</t>
    </r>
    <r>
      <rPr>
        <sz val="12"/>
        <color rgb="FF000000"/>
        <rFont val="Aptos Narrow"/>
        <family val="2"/>
        <scheme val="minor"/>
      </rPr>
      <t>: 180 early learning programs</t>
    </r>
  </si>
  <si>
    <r>
      <t>Increase or maintain the number of certified programs by the end of FY26.</t>
    </r>
    <r>
      <rPr>
        <sz val="12"/>
        <color rgb="FFFF0000"/>
        <rFont val="Calibri (Body)"/>
      </rPr>
      <t xml:space="preserve"> </t>
    </r>
  </si>
  <si>
    <t>39</t>
  </si>
  <si>
    <t>The Workforce Solutions Middle Rio Grande Board (WFSMRGB) will use Child Care Quality (CCQ) funding to strengthen early childhood education across the region. These efforts focus on supporting early learning programs, professionalizing the child care workforce, and improving child outcomes through high-quality learning environments and evidence-based practices.
Key initiatives include professional development and training for early childhood educators, targeted technical assistance for early learning programs, and the purchase of developmentally appropriate curricula and classroom materials. WFSMRGB will also promote participation and advancement in the Texas Rising Star program to encourage continuous quality improvement.
These initiatives align with WFSMRGB’s strategic priorities by strengthening the regional workforce, expanding access to high-quality child care for families, and supporting the growth of a skilled early childhood education workforce. Through targeted investments in quality improvement and Texas Rising Star participation, WFSMRGB advances its long-term goals of economic stability, workforce readiness, and community growth.</t>
  </si>
  <si>
    <t>WFSMRGB assessed needs for Child Care Quality activities by reviewing data on early learning program capacity, Texas Rising Star participation, and workforce retention, along with survey input from educators, directors, and parents. Findings from prior initiatives and training evaluations informed activities designed to address gaps, strengthen the workforce, and improve early childhood education quality in alignment with WFSMRGB’s strategic plan.</t>
  </si>
  <si>
    <r>
      <rPr>
        <b/>
        <sz val="12"/>
        <rFont val="Aptos Narrow"/>
        <family val="2"/>
        <scheme val="minor"/>
      </rPr>
      <t xml:space="preserve">Activity: </t>
    </r>
    <r>
      <rPr>
        <sz val="12"/>
        <rFont val="Aptos Narrow"/>
        <family val="2"/>
        <scheme val="minor"/>
      </rPr>
      <t xml:space="preserve">WFSMRG will provide First Aid and CPR Certification training which ensures early learning educators are trained to respond effectively to emergencies. This activity was identified through a survey of early learning programs, which revealed a need for enhanced emergency preparedness. 
</t>
    </r>
    <r>
      <rPr>
        <b/>
        <sz val="12"/>
        <rFont val="Aptos Narrow"/>
        <family val="2"/>
        <scheme val="minor"/>
      </rPr>
      <t xml:space="preserve">Alignment: </t>
    </r>
    <r>
      <rPr>
        <sz val="12"/>
        <rFont val="Aptos Narrow"/>
        <family val="2"/>
        <scheme val="minor"/>
      </rPr>
      <t xml:space="preserve">This activity aligns with the Board’s strategic goal to support professional development and increase the quality of early childhood education across the region.
</t>
    </r>
    <r>
      <rPr>
        <b/>
        <sz val="12"/>
        <rFont val="Aptos Narrow"/>
        <family val="2"/>
        <scheme val="minor"/>
      </rPr>
      <t xml:space="preserve">Target Outreach: </t>
    </r>
    <r>
      <rPr>
        <sz val="12"/>
        <rFont val="Aptos Narrow"/>
        <family val="2"/>
        <scheme val="minor"/>
      </rPr>
      <t>120 early learning program educators</t>
    </r>
  </si>
  <si>
    <t xml:space="preserve">
Overall 20% reduction in Child Care Regulation (CCR) deficiencies related to CPR/First Aid compliance by the end of FY26. 
</t>
  </si>
  <si>
    <r>
      <rPr>
        <b/>
        <sz val="12"/>
        <color rgb="FF000000"/>
        <rFont val="Aptos Narrow"/>
        <family val="2"/>
        <scheme val="minor"/>
      </rPr>
      <t xml:space="preserve">Activity: </t>
    </r>
    <r>
      <rPr>
        <sz val="12"/>
        <color rgb="FF000000"/>
        <rFont val="Aptos Narrow"/>
        <family val="2"/>
        <scheme val="minor"/>
      </rPr>
      <t xml:space="preserve">Expanding high-quality early learning programs to serve infants and toddlers in the region by providing essential classroom equipment and supplies needed to safely open or increase infant and toddler slots. Support may include items such as cribs, cots, highchairs, diapering stations, age-appropriate manipulatives, soft seating, shelving, safety gates, outdoor gross-motor equipment designed for infants and toddlers, and other materials required to meet licensing, safety, and developmental standards for this age group. This initiative is designed to help early learning programs that currently have limited or no infant/toddler capacity but demonstrate the ability to expand if provided with necessary start-up or enhancement materials. The goal is to increase the number of infant and toddler slots available for families by ensuring early learning programs have the appropriate environment, furnishings, and materials to serve this population in a safe and high-quality manner. 
</t>
    </r>
    <r>
      <rPr>
        <b/>
        <sz val="12"/>
        <color rgb="FF000000"/>
        <rFont val="Aptos Narrow"/>
        <family val="2"/>
        <scheme val="minor"/>
      </rPr>
      <t xml:space="preserve">Alignment: </t>
    </r>
    <r>
      <rPr>
        <sz val="12"/>
        <color rgb="FF000000"/>
        <rFont val="Aptos Narrow"/>
        <family val="2"/>
        <scheme val="minor"/>
      </rPr>
      <t xml:space="preserve">This activity aligns with the Board’s strategic goal to strengthen the early childhood education system by increasing access to high-quality child care options for working families. By expanding infant and toddler care capacity, WFSMRG supports workforce participation, reduces child care gaps in high-need areas, and reinforces its commitment to ensuring that families have access to reliable, developmentally appropriate early learning environments. 
</t>
    </r>
    <r>
      <rPr>
        <b/>
        <sz val="12"/>
        <color rgb="FF000000"/>
        <rFont val="Aptos Narrow"/>
        <family val="2"/>
        <scheme val="minor"/>
      </rPr>
      <t>Target Outreach:</t>
    </r>
    <r>
      <rPr>
        <sz val="12"/>
        <color rgb="FF000000"/>
        <rFont val="Aptos Narrow"/>
        <family val="2"/>
        <scheme val="minor"/>
      </rPr>
      <t xml:space="preserve"> 5 early learning programs (at least 10 infant and 10 toddler slots)</t>
    </r>
  </si>
  <si>
    <t>Increase in the number of  infant and toddler scholarship slots will become available by the end of FY26.</t>
  </si>
  <si>
    <r>
      <rPr>
        <b/>
        <sz val="12"/>
        <rFont val="Aptos Narrow"/>
        <family val="2"/>
        <scheme val="minor"/>
      </rPr>
      <t xml:space="preserve">Activity: </t>
    </r>
    <r>
      <rPr>
        <sz val="12"/>
        <rFont val="Aptos Narrow"/>
        <family val="2"/>
        <scheme val="minor"/>
      </rPr>
      <t xml:space="preserve">Expanding high-quality early learning programs to serve infants and toddlers in the region by providing essential classroom equipment and supplies needed to safely open or increase infant and toddler slots. Support may include items such as cribs, cots, highchairs, diapering stations, age-appropriate manipulatives, soft seating, shelving, safety gates, outdoor gross-motor equipment designed for infants and toddlers, and other materials required to meet licensing, safety, and developmental standards for this age group. This initiative is designed to help early learning programs that currently have limited or no infant/toddler capacity but demonstrate the ability to expand if provided with necessary start-up or enhancement materials. The goal is to increase the number of infant and toddler slots available for families by ensuring early learning programs have the appropriate environment, furnishings, and materials to serve this population in a safe and high-quality manner. 
</t>
    </r>
    <r>
      <rPr>
        <b/>
        <sz val="12"/>
        <rFont val="Aptos Narrow"/>
        <family val="2"/>
        <scheme val="minor"/>
      </rPr>
      <t xml:space="preserve">Alignment: </t>
    </r>
    <r>
      <rPr>
        <sz val="12"/>
        <rFont val="Aptos Narrow"/>
        <family val="2"/>
        <scheme val="minor"/>
      </rPr>
      <t xml:space="preserve">This activity aligns with the Board’s strategic goal to strengthen the early childhood education system by increasing access to high-quality child care options for working families. By expanding infant and toddler care capacity, WFSMRG supports workforce participation, reduces child care gaps in high-need areas, and reinforces its commitment to ensuring that families have access to reliable, developmentally appropriate early learning environments. </t>
    </r>
    <r>
      <rPr>
        <b/>
        <sz val="12"/>
        <rFont val="Aptos Narrow"/>
        <family val="2"/>
        <scheme val="minor"/>
      </rPr>
      <t xml:space="preserve">
Target Outreach:</t>
    </r>
    <r>
      <rPr>
        <sz val="12"/>
        <rFont val="Aptos Narrow"/>
        <family val="2"/>
        <scheme val="minor"/>
      </rPr>
      <t xml:space="preserve"> 5 early learning programs (at least 10 infant and 10 toddler slots)</t>
    </r>
  </si>
  <si>
    <r>
      <rPr>
        <b/>
        <sz val="12"/>
        <rFont val="Aptos Narrow"/>
        <family val="2"/>
        <scheme val="minor"/>
      </rPr>
      <t>Activity</t>
    </r>
    <r>
      <rPr>
        <sz val="12"/>
        <rFont val="Aptos Narrow"/>
        <family val="2"/>
        <scheme val="minor"/>
      </rPr>
      <t xml:space="preserve">: WFSMRG will provide quality infant toddler specific training opportunities to child care staff to enhance the quality of teacher-child interactions and overall care within early learning programs. Training will focus on evidence-based practices that improve developmental outcomes for children and strengthen instructional skills of staff. This will also include training on Board-purchased curriculum to ensure understanding and implementation.
</t>
    </r>
    <r>
      <rPr>
        <b/>
        <sz val="12"/>
        <rFont val="Aptos Narrow"/>
        <family val="2"/>
        <scheme val="minor"/>
      </rPr>
      <t>Alignment</t>
    </r>
    <r>
      <rPr>
        <sz val="12"/>
        <rFont val="Aptos Narrow"/>
        <family val="2"/>
        <scheme val="minor"/>
      </rPr>
      <t xml:space="preserve">: This activity aligns with the Board’s strategic goal to support professional development and increase the quality of early childhood education across the region. By providing targeted training, WFSMRG ensures staff have the skills and knowledge to implement best practices in classroom interactions, contributing to better child outcomes and higher program quality ratings.
</t>
    </r>
    <r>
      <rPr>
        <b/>
        <sz val="12"/>
        <rFont val="Aptos Narrow"/>
        <family val="2"/>
        <scheme val="minor"/>
      </rPr>
      <t>Target Outreach</t>
    </r>
    <r>
      <rPr>
        <sz val="12"/>
        <rFont val="Aptos Narrow"/>
        <family val="2"/>
        <scheme val="minor"/>
      </rPr>
      <t>: 30 early learning program staff within 15 programs</t>
    </r>
  </si>
  <si>
    <t xml:space="preserve">
25% increase in Category 1: Staff Education and Category 2: Interactions scores at participating program's next assessment.</t>
  </si>
  <si>
    <r>
      <rPr>
        <b/>
        <sz val="12"/>
        <rFont val="Aptos Narrow"/>
        <family val="2"/>
        <scheme val="minor"/>
      </rPr>
      <t>Activity:</t>
    </r>
    <r>
      <rPr>
        <sz val="12"/>
        <rFont val="Aptos Narrow"/>
        <family val="2"/>
        <scheme val="minor"/>
      </rPr>
      <t xml:space="preserve"> Provide professional development for early learning program staff focused on infant and toddler developmental practices. Training topics will be determined through pre-surveys to address specific learning needs, and post-surveys will assess knowledge gained and effectiveness. Attendance will be tracked to ensure staff are actively participating and benefiting from the offered training. Implementation will begin in the third quarter and through the fourth quarter. 
</t>
    </r>
    <r>
      <rPr>
        <b/>
        <sz val="12"/>
        <rFont val="Aptos Narrow"/>
        <family val="2"/>
        <scheme val="minor"/>
      </rPr>
      <t xml:space="preserve">Alignment: </t>
    </r>
    <r>
      <rPr>
        <sz val="12"/>
        <rFont val="Aptos Narrow"/>
        <family val="2"/>
        <scheme val="minor"/>
      </rPr>
      <t xml:space="preserve">This activity aligns with the Board’s strategic goal to enhance the quality of early learning programs by improving staff knowledge and instructional skills in infant and toddler care. By targeting specific developmental practices, the Board supports program quality, child outcomes, and workforce development within the region.
</t>
    </r>
    <r>
      <rPr>
        <b/>
        <sz val="12"/>
        <rFont val="Aptos Narrow"/>
        <family val="2"/>
        <scheme val="minor"/>
      </rPr>
      <t xml:space="preserve">Target Outreach: </t>
    </r>
    <r>
      <rPr>
        <sz val="12"/>
        <rFont val="Aptos Narrow"/>
        <family val="2"/>
        <scheme val="minor"/>
      </rPr>
      <t>50  early learning program staff.</t>
    </r>
  </si>
  <si>
    <t xml:space="preserve">75% increase in knowledge and understanding, as indicated by pre- and post-survey results
</t>
  </si>
  <si>
    <r>
      <rPr>
        <b/>
        <sz val="12"/>
        <rFont val="Aptos Narrow"/>
        <family val="2"/>
        <scheme val="minor"/>
      </rPr>
      <t xml:space="preserve">Activity: </t>
    </r>
    <r>
      <rPr>
        <sz val="12"/>
        <rFont val="Aptos Narrow"/>
        <family val="2"/>
        <scheme val="minor"/>
      </rPr>
      <t xml:space="preserve">WFSMRG will assist in building the supply of high-quality early learning programs by providing technical assistance and financial support (reimbursement for accreditation or reaccreditation fees) to certified programs seeking to pursue or maintain accreditation from organizations approved in the Texas Rising Star Guidelines. This support will help offset the costs associated with annual reports and accreditation maintenance, promoting continuous high-quality care. I
</t>
    </r>
    <r>
      <rPr>
        <b/>
        <sz val="12"/>
        <rFont val="Aptos Narrow"/>
        <family val="2"/>
        <scheme val="minor"/>
      </rPr>
      <t xml:space="preserve">Alignment: </t>
    </r>
    <r>
      <rPr>
        <sz val="12"/>
        <rFont val="Aptos Narrow"/>
        <family val="2"/>
        <scheme val="minor"/>
      </rPr>
      <t xml:space="preserve">This initiative aligns with the Board’s strategic objective to enhance program quality through targeted support and capacity building. By reducing financial and technical barriers, WFSMRG strengthens early learning program quality, supports workforce development, and ensures families have access to high-quality, accredited care.
</t>
    </r>
    <r>
      <rPr>
        <b/>
        <sz val="12"/>
        <rFont val="Aptos Narrow"/>
        <family val="2"/>
        <scheme val="minor"/>
      </rPr>
      <t>Target Outreach:</t>
    </r>
    <r>
      <rPr>
        <sz val="12"/>
        <rFont val="Aptos Narrow"/>
        <family val="2"/>
        <scheme val="minor"/>
      </rPr>
      <t xml:space="preserve"> 3 early learning programs </t>
    </r>
  </si>
  <si>
    <t>5% increase in the number of early learning programs that maintain or obtain national accreditation in FY25 compared to FY26.</t>
  </si>
  <si>
    <r>
      <rPr>
        <b/>
        <sz val="12"/>
        <rFont val="Aptos Narrow"/>
        <family val="2"/>
        <scheme val="minor"/>
      </rPr>
      <t xml:space="preserve">Activity: </t>
    </r>
    <r>
      <rPr>
        <sz val="12"/>
        <rFont val="Aptos Narrow"/>
        <family val="2"/>
        <scheme val="minor"/>
      </rPr>
      <t xml:space="preserve">WFSMRG will provide individualized consultation and ongoing support services through a licensed mental health consultant to support the well-being and mental health of classroom teachers. Services include one-on-one consultations, stress management strategies, coping techniques, and guidance on building emotional resilience. By addressing stress, burnout, and mental health challenges, teachers are better equipped to provide high-quality care. Supporting teachers’ mental health also positively impacts the families and communities they serve, fostering healthier, happier, and safer learning environments.
</t>
    </r>
    <r>
      <rPr>
        <b/>
        <sz val="12"/>
        <rFont val="Aptos Narrow"/>
        <family val="2"/>
        <scheme val="minor"/>
      </rPr>
      <t>Alignment:</t>
    </r>
    <r>
      <rPr>
        <sz val="12"/>
        <rFont val="Aptos Narrow"/>
        <family val="2"/>
        <scheme val="minor"/>
      </rPr>
      <t xml:space="preserve"> This activity aligns with the Board’s strategic goal to support professional development and increase the quality of early childhood education across the region. By offering personalized mental health support and resources rather than formal training, WFSMRG ensures that educators are supported in their roles, which enhances classroom quality, improves child outcomes, and reinforces family confidence in early learning programs.
</t>
    </r>
    <r>
      <rPr>
        <b/>
        <sz val="12"/>
        <rFont val="Aptos Narrow"/>
        <family val="2"/>
        <scheme val="minor"/>
      </rPr>
      <t>Target Outreach:</t>
    </r>
    <r>
      <rPr>
        <sz val="12"/>
        <rFont val="Aptos Narrow"/>
        <family val="2"/>
        <scheme val="minor"/>
      </rPr>
      <t xml:space="preserve"> 20 early learning program staff </t>
    </r>
  </si>
  <si>
    <t xml:space="preserve">90% of participating early learning staff will indicate the mental health supports given were helpful and are satisfied with the support given.
</t>
  </si>
  <si>
    <r>
      <rPr>
        <b/>
        <sz val="12"/>
        <rFont val="Aptos Narrow"/>
        <family val="2"/>
        <scheme val="minor"/>
      </rPr>
      <t>Activity</t>
    </r>
    <r>
      <rPr>
        <sz val="12"/>
        <rFont val="Aptos Narrow"/>
        <family val="2"/>
        <scheme val="minor"/>
      </rPr>
      <t xml:space="preserve">: Provide a $2,000 incentive awards to early learning programs in prekindergarten partnerships with an ISD or a charter school. This will provide additional learning opportunities for children and additional quality child care options for families. 
</t>
    </r>
    <r>
      <rPr>
        <b/>
        <sz val="12"/>
        <rFont val="Aptos Narrow"/>
        <family val="2"/>
        <scheme val="minor"/>
      </rPr>
      <t>Alignment</t>
    </r>
    <r>
      <rPr>
        <sz val="12"/>
        <rFont val="Aptos Narrow"/>
        <family val="2"/>
        <scheme val="minor"/>
      </rPr>
      <t xml:space="preserve">: This activity aligns with the Board’s strategic goal to increase access to high-quality early learning programs and strengthen community partnerships. By supporting early learning programs that collaborate with local schools, WFSMRG enhances learning opportunities, promotes school readiness, and encourages sustainable high-quality child care options for families.
</t>
    </r>
    <r>
      <rPr>
        <b/>
        <sz val="12"/>
        <rFont val="Aptos Narrow"/>
        <family val="2"/>
        <scheme val="minor"/>
      </rPr>
      <t>Target Outreach</t>
    </r>
    <r>
      <rPr>
        <sz val="12"/>
        <rFont val="Aptos Narrow"/>
        <family val="2"/>
        <scheme val="minor"/>
      </rPr>
      <t>: 2 early learning programs</t>
    </r>
  </si>
  <si>
    <t>10% increase the number of Pre-K Partnerships with Texas Rising Star programs and sustain existing partnerships in FY26 as compared to FY25.</t>
  </si>
  <si>
    <r>
      <rPr>
        <b/>
        <sz val="12"/>
        <rFont val="Aptos Narrow"/>
        <family val="2"/>
        <scheme val="minor"/>
      </rPr>
      <t xml:space="preserve">Activity: </t>
    </r>
    <r>
      <rPr>
        <sz val="12"/>
        <rFont val="Aptos Narrow"/>
        <family val="2"/>
        <scheme val="minor"/>
      </rPr>
      <t xml:space="preserve">To encourage staff retention and quality improvement, WFSMRG will provide staff retention bonuses to early learning program staff based on their program’s Texas Rising Star certification level: Two-Star programs = $250 per staff member, Three-Star programs = $350 per staff member, and Four-Star programs = $400 per staff member. 
The incentive funds will be issued to the early learning program, which will be responsible for disbursing the bonuses to eligible staff who have maintained employment at the same program at 6 months and 12 months.
</t>
    </r>
    <r>
      <rPr>
        <b/>
        <sz val="12"/>
        <rFont val="Aptos Narrow"/>
        <family val="2"/>
        <scheme val="minor"/>
      </rPr>
      <t xml:space="preserve">Alignment: </t>
    </r>
    <r>
      <rPr>
        <sz val="12"/>
        <rFont val="Aptos Narrow"/>
        <family val="2"/>
        <scheme val="minor"/>
      </rPr>
      <t xml:space="preserve">This initiative aligns with the Board’s strategic goal to strengthen the early childhood education workforce by promoting staff retention, professional stability, and continuous quality improvement. By rewarding educators in Texas Rising Star-certified programs, WFSMRG supports quality enhancement efforts, workforce satisfaction, and the long-term sustainability of high-quality care across the region.
</t>
    </r>
    <r>
      <rPr>
        <b/>
        <sz val="12"/>
        <rFont val="Aptos Narrow"/>
        <family val="2"/>
        <scheme val="minor"/>
      </rPr>
      <t>Target Outreach:</t>
    </r>
    <r>
      <rPr>
        <sz val="12"/>
        <rFont val="Aptos Narrow"/>
        <family val="2"/>
        <scheme val="minor"/>
      </rPr>
      <t xml:space="preserve"> 40 Texas Rising Star early learning programs, representing an estimated 25 child care professionals, will be served through this initiative.</t>
    </r>
  </si>
  <si>
    <t>20% increase in staff retention rates within participating Texas Rising Star programs in FY26 compared to FY25.
10% growth in the number of early learning programs achieving or maintaining higher Texas Rising Star certification levels as a result of workforce stability and quality support in FY26 compared to FY25.</t>
  </si>
  <si>
    <r>
      <rPr>
        <b/>
        <sz val="12"/>
        <rFont val="Aptos Narrow"/>
        <family val="2"/>
        <scheme val="minor"/>
      </rPr>
      <t xml:space="preserve">Activity: </t>
    </r>
    <r>
      <rPr>
        <sz val="12"/>
        <rFont val="Aptos Narrow"/>
        <family val="2"/>
        <scheme val="minor"/>
      </rPr>
      <t xml:space="preserve">To encourage staff retention and quality improvement, WFSMRG will provide staff retention bonuses to early learning program staff based on their program’s Texas Rising Star certification level: Two-Star programs = $250 per staff member, Three-Star programs = $350 per staff member, and Four-Star programs = $400 per staff member. 
The incentive funds will be issued to the early learning program, which will be responsible for disbursing the bonuses to eligible staff who have maintained employment at the same program at 6 months and 12 months.
</t>
    </r>
    <r>
      <rPr>
        <b/>
        <sz val="12"/>
        <rFont val="Aptos Narrow"/>
        <family val="2"/>
        <scheme val="minor"/>
      </rPr>
      <t xml:space="preserve">Alignment: </t>
    </r>
    <r>
      <rPr>
        <sz val="12"/>
        <rFont val="Aptos Narrow"/>
        <family val="2"/>
        <scheme val="minor"/>
      </rPr>
      <t xml:space="preserve">This initiative aligns with the Board’s strategic goal to strengthen the early childhood education workforce by promoting staff retention, professional stability, and continuous quality improvement. By rewarding educators in Texas Rising Star-certified programs, WFSMRG supports quality enhancement efforts, workforce satisfaction, and the long-term sustainability of high-quality care across the region. The need for this activity was determined by high staff turnover rates, challenges in retaining qualified early childhood educators, and feedback from Texas Rising Star programs indicating the need for incentives to support staff retention and morale.
</t>
    </r>
    <r>
      <rPr>
        <b/>
        <sz val="12"/>
        <rFont val="Aptos Narrow"/>
        <family val="2"/>
        <scheme val="minor"/>
      </rPr>
      <t>Target Outreach:</t>
    </r>
    <r>
      <rPr>
        <sz val="12"/>
        <rFont val="Aptos Narrow"/>
        <family val="2"/>
        <scheme val="minor"/>
      </rPr>
      <t xml:space="preserve"> 40 Texas Rising Star early learning programs.</t>
    </r>
  </si>
  <si>
    <r>
      <rPr>
        <b/>
        <sz val="12"/>
        <rFont val="Aptos Narrow"/>
        <family val="2"/>
        <scheme val="minor"/>
      </rPr>
      <t xml:space="preserve">Activity: </t>
    </r>
    <r>
      <rPr>
        <sz val="12"/>
        <rFont val="Aptos Narrow"/>
        <family val="2"/>
        <scheme val="minor"/>
      </rPr>
      <t xml:space="preserve">WFSMRG will host professional development training on Conscious Discipline to support early learning program staff in developing self-regulation, social-emotional skills, communication, healthy behaviors, and conflict resolution strategies. This training equips staff to create emotionally safe and nurturing classroom environments for all children.  Implementation will begin in the second quarter and continue through the third and fourth quarters.
</t>
    </r>
    <r>
      <rPr>
        <b/>
        <sz val="12"/>
        <rFont val="Aptos Narrow"/>
        <family val="2"/>
        <scheme val="minor"/>
      </rPr>
      <t xml:space="preserve">Alignment: </t>
    </r>
    <r>
      <rPr>
        <sz val="12"/>
        <rFont val="Aptos Narrow"/>
        <family val="2"/>
        <scheme val="minor"/>
      </rPr>
      <t xml:space="preserve">This activity aligns with the Board’s strategic goal to support professional development and increase the quality of early childhood education across the region. The demonstrated need for this training is based on observations, staff feedback, and early learning program assessments indicating gaps in staff capacity to consistently implement strategies that support social-emotional development and positive teacher/child interactions.
</t>
    </r>
    <r>
      <rPr>
        <b/>
        <sz val="12"/>
        <rFont val="Aptos Narrow"/>
        <family val="2"/>
        <scheme val="minor"/>
      </rPr>
      <t>Target Outreach:</t>
    </r>
    <r>
      <rPr>
        <sz val="12"/>
        <rFont val="Aptos Narrow"/>
        <family val="2"/>
        <scheme val="minor"/>
      </rPr>
      <t xml:space="preserve"> 40 early learning program staff </t>
    </r>
  </si>
  <si>
    <t xml:space="preserve">90% of participant survey feedback will indicate an increase in knowledge and implementation of self-regulation, social-emotional skills, communication, healthy behaviors and conflict resolution strategies in their classrooms.
</t>
  </si>
  <si>
    <r>
      <rPr>
        <b/>
        <sz val="12"/>
        <rFont val="Aptos Narrow"/>
        <family val="2"/>
        <scheme val="minor"/>
      </rPr>
      <t>Activity:</t>
    </r>
    <r>
      <rPr>
        <sz val="12"/>
        <rFont val="Aptos Narrow"/>
        <family val="2"/>
        <scheme val="minor"/>
      </rPr>
      <t xml:space="preserve"> WFSMRG will provide a variety of ongoing professional development opportunities, both virtually and in-person, on a variety of topics that support Texas Rising Star and Child Care Regulation minimum standards. This will also include training on Board-purchased curriculum to ensure understanding and implementation. These sessions are designed to strengthen staff knowledge and skills to support high-quality early learning programs.
</t>
    </r>
    <r>
      <rPr>
        <b/>
        <sz val="12"/>
        <rFont val="Aptos Narrow"/>
        <family val="2"/>
        <scheme val="minor"/>
      </rPr>
      <t>Alignment</t>
    </r>
    <r>
      <rPr>
        <sz val="12"/>
        <rFont val="Aptos Narrow"/>
        <family val="2"/>
        <scheme val="minor"/>
      </rPr>
      <t xml:space="preserve">: This activity aligns with the Board’s strategic goal to support professional development and increase the quality of early childhood education across the region. The demonstrated need for this activity is based on early learning program assessments, staff feedback, and observations indicating gaps in understanding and consistent implementation of Texas Rising Star and CCR standards.
</t>
    </r>
    <r>
      <rPr>
        <b/>
        <sz val="12"/>
        <rFont val="Aptos Narrow"/>
        <family val="2"/>
        <scheme val="minor"/>
      </rPr>
      <t>Target Outreach:</t>
    </r>
    <r>
      <rPr>
        <sz val="12"/>
        <rFont val="Aptos Narrow"/>
        <family val="2"/>
        <scheme val="minor"/>
      </rPr>
      <t xml:space="preserve"> 150 unduplicated early learning program staff </t>
    </r>
  </si>
  <si>
    <t>25% increase in Category 1: Staff Education and Category 2: Interactions scores at participating program's next assessment.</t>
  </si>
  <si>
    <r>
      <rPr>
        <b/>
        <sz val="12"/>
        <rFont val="Aptos Narrow"/>
        <family val="2"/>
        <scheme val="minor"/>
      </rPr>
      <t>Activity</t>
    </r>
    <r>
      <rPr>
        <sz val="12"/>
        <rFont val="Aptos Narrow"/>
        <family val="2"/>
        <scheme val="minor"/>
      </rPr>
      <t xml:space="preserve">: WFSMRG will host a one-day, six-hour conference to provide quality training and professional development on a variety of topics related to leadership, administration, and business operations in child care settings. Sessions will be facilitated by subject matter experts and WFSMRG’s Business Coach to deliver content-specific, practical training.
</t>
    </r>
    <r>
      <rPr>
        <b/>
        <sz val="12"/>
        <rFont val="Aptos Narrow"/>
        <family val="2"/>
        <scheme val="minor"/>
      </rPr>
      <t>Alignment</t>
    </r>
    <r>
      <rPr>
        <sz val="12"/>
        <rFont val="Aptos Narrow"/>
        <family val="2"/>
        <scheme val="minor"/>
      </rPr>
      <t xml:space="preserve">: This activity aligns with the Board’s strategic goal to strengthen the early childhood workforce by supporting professional development.  By providing targeted leadership and business training, WFSMRG enhances program management, operational efficiency, and overall quality of care, which benefits children, staff, and families.
</t>
    </r>
    <r>
      <rPr>
        <b/>
        <sz val="12"/>
        <rFont val="Aptos Narrow"/>
        <family val="2"/>
        <scheme val="minor"/>
      </rPr>
      <t>Target Outreach</t>
    </r>
    <r>
      <rPr>
        <sz val="12"/>
        <rFont val="Aptos Narrow"/>
        <family val="2"/>
        <scheme val="minor"/>
      </rPr>
      <t>: 35 early learning program administrators</t>
    </r>
  </si>
  <si>
    <t>Post confernce surveys will indicate 50% of staff  who participated in the training have had an increase in leadership, and administration and business operation knowledge.</t>
  </si>
  <si>
    <r>
      <rPr>
        <b/>
        <sz val="12"/>
        <rFont val="Aptos Narrow"/>
        <family val="2"/>
        <scheme val="minor"/>
      </rPr>
      <t>Activity</t>
    </r>
    <r>
      <rPr>
        <sz val="12"/>
        <rFont val="Aptos Narrow"/>
        <family val="2"/>
        <scheme val="minor"/>
      </rPr>
      <t xml:space="preserve">: Early learning programs that receive literacy kits will participate in up to 2 training sessions to learn how to implement the kit into daily lesson plans and schedules. Both the tools and training will enhance literacy instruction, strengthen teacher-child interactions, and promote early school readiness.
</t>
    </r>
    <r>
      <rPr>
        <b/>
        <sz val="12"/>
        <rFont val="Aptos Narrow"/>
        <family val="2"/>
        <scheme val="minor"/>
      </rPr>
      <t>Alignment</t>
    </r>
    <r>
      <rPr>
        <sz val="12"/>
        <rFont val="Aptos Narrow"/>
        <family val="2"/>
        <scheme val="minor"/>
      </rPr>
      <t xml:space="preserve">: This activity aligns with the Board's strategic plan to equip staff with both the tools and training required to enhance literacy instruction, strengthen teacher-child interactions, and promote early school readiness. Texas Rising Star assessment data and feedback from early learning programs indicated a gap in access to structured, high-quality literacy resources that support daily instruction and family engagement. Many early learning programs lack affordable materials that provide interactive, developmentally appropriate literacy activities. 
</t>
    </r>
    <r>
      <rPr>
        <b/>
        <sz val="12"/>
        <rFont val="Aptos Narrow"/>
        <family val="2"/>
        <scheme val="minor"/>
      </rPr>
      <t>Target Outreach</t>
    </r>
    <r>
      <rPr>
        <sz val="12"/>
        <rFont val="Aptos Narrow"/>
        <family val="2"/>
        <scheme val="minor"/>
      </rPr>
      <t>: 50 early learning program staff within 40 early learning programs</t>
    </r>
  </si>
  <si>
    <t xml:space="preserve">In a post-activity survey, 90% of early learning programs will report this activity supported literacy instruction, teacher-child interaction and helped to promote early school readiness. </t>
  </si>
  <si>
    <r>
      <rPr>
        <b/>
        <sz val="12"/>
        <rFont val="Aptos Narrow"/>
        <family val="2"/>
        <scheme val="minor"/>
      </rPr>
      <t>Activity</t>
    </r>
    <r>
      <rPr>
        <sz val="12"/>
        <rFont val="Aptos Narrow"/>
        <family val="2"/>
        <scheme val="minor"/>
      </rPr>
      <t xml:space="preserve">: Southwest Texas College will provide training for early childhood educators to obtain a Child Development Associate (CDA) credential. Scholarships and/or stipends will be available to participants enrolled in early education courses. Book scholarships and stipends will be offered to staff of Texas Rising Star programs pursuing their CDA through CLI Engage (online).  Implementation will begin in the second quarter and continue through the third and fourth quarters.
</t>
    </r>
    <r>
      <rPr>
        <b/>
        <sz val="12"/>
        <rFont val="Aptos Narrow"/>
        <family val="2"/>
        <scheme val="minor"/>
      </rPr>
      <t>Alignment</t>
    </r>
    <r>
      <rPr>
        <sz val="12"/>
        <rFont val="Aptos Narrow"/>
        <family val="2"/>
        <scheme val="minor"/>
      </rPr>
      <t xml:space="preserve">: This activity aligns with the Board’s strategic goal to strengthen the early childhood workforce by supporting professional development and credential attainment. By providing financial support and training opportunities, WFSMRG enhances staff qualifications, promotes higher-quality care in Texas Rising Star programs, and contributes to workforce retention and advancement in early childhood education. The need for this activity was determined by Texas Rising Star staff criteria indicating a gap in credentialed early childhood educators and financial barriers preventing staff from obtaining the Child Development Associate (CDA) credential.
</t>
    </r>
    <r>
      <rPr>
        <b/>
        <sz val="12"/>
        <rFont val="Aptos Narrow"/>
        <family val="2"/>
        <scheme val="minor"/>
      </rPr>
      <t>Target Outreach</t>
    </r>
    <r>
      <rPr>
        <sz val="12"/>
        <rFont val="Aptos Narrow"/>
        <family val="2"/>
        <scheme val="minor"/>
      </rPr>
      <t>: 25 early learning program staff</t>
    </r>
  </si>
  <si>
    <t>100% of the early learning staff who enroll will achieve their CDA.</t>
  </si>
  <si>
    <r>
      <rPr>
        <b/>
        <sz val="12"/>
        <rFont val="Aptos Narrow"/>
        <family val="2"/>
        <scheme val="minor"/>
      </rPr>
      <t>Activity</t>
    </r>
    <r>
      <rPr>
        <sz val="12"/>
        <rFont val="Aptos Narrow"/>
        <family val="2"/>
        <scheme val="minor"/>
      </rPr>
      <t xml:space="preserve">: Southwest Texas College will provide training for early childhood educators to obtain a Child Development Associate (CDA) credential. Scholarships and/or stipends will be available to participants enrolled in early education courses. Book scholarships and stipends will be offered to staff of Texas Rising Star programs pursuing their CDA through CLI Engage (online).  Implementation will begin in the second quarter and continue through the third and fourth quarters.
</t>
    </r>
    <r>
      <rPr>
        <b/>
        <sz val="12"/>
        <rFont val="Aptos Narrow"/>
        <family val="2"/>
        <scheme val="minor"/>
      </rPr>
      <t>Alignment</t>
    </r>
    <r>
      <rPr>
        <sz val="12"/>
        <rFont val="Aptos Narrow"/>
        <family val="2"/>
        <scheme val="minor"/>
      </rPr>
      <t xml:space="preserve">: This activity aligns with the Board’s strategic goal to strengthen the early childhood workforce by supporting professional development and credential attainment. By providing financial support and training opportunities, WFSMRG enhances staff qualifications, promotes higher-quality care in Texas Rising Star programs, and contributes to workforce retention and advancement in early childhood education. 
</t>
    </r>
    <r>
      <rPr>
        <b/>
        <sz val="12"/>
        <rFont val="Aptos Narrow"/>
        <family val="2"/>
        <scheme val="minor"/>
      </rPr>
      <t>Target Outreach</t>
    </r>
    <r>
      <rPr>
        <sz val="12"/>
        <rFont val="Aptos Narrow"/>
        <family val="2"/>
        <scheme val="minor"/>
      </rPr>
      <t>: 25 early learning program staff</t>
    </r>
  </si>
  <si>
    <r>
      <rPr>
        <b/>
        <sz val="12"/>
        <rFont val="Aptos Narrow"/>
        <family val="2"/>
        <scheme val="minor"/>
      </rPr>
      <t xml:space="preserve">Activity: </t>
    </r>
    <r>
      <rPr>
        <sz val="12"/>
        <rFont val="Aptos Narrow"/>
        <family val="2"/>
        <scheme val="minor"/>
      </rPr>
      <t xml:space="preserve">Survey results from early learning programs indicated that staff have limited access to high-quality, specialized professional development opportunities. Based on these results, WFSMRG will offer conference payment (registration fees) to early learning program staff to attend local and state professional conferences such as Texas Rising Star Conference, TXAEYC Annual Conference, NAEYC Annual Conference, or Frog Street Splash. Providing these training opportunities will help staff enhance the quality of care, strengthen teacher-child interactions, and earn additional required CCR training hours. Many educators face financial or logistical barriers that prevent them from attending nationally recognized conferences, which provide essential training, networking, and exposure to evidence-based practices. Offering conference payments addresses this gap and ensures staff can enhance their skills and instructional quality.         
</t>
    </r>
    <r>
      <rPr>
        <b/>
        <sz val="12"/>
        <rFont val="Aptos Narrow"/>
        <family val="2"/>
        <scheme val="minor"/>
      </rPr>
      <t xml:space="preserve">Alignment: </t>
    </r>
    <r>
      <rPr>
        <sz val="12"/>
        <rFont val="Aptos Narrow"/>
        <family val="2"/>
        <scheme val="minor"/>
      </rPr>
      <t xml:space="preserve">This activity aligns with the Board’s strategic goal to strengthen the early childhood workforce by supporting professional development. By enabling staff to participate in nationally recognized conferences, WFSMRG promotes continuous learning, application of evidence-based practices, and improvement of instructional and caregiving skills, ultimately benefiting children and families.
</t>
    </r>
    <r>
      <rPr>
        <b/>
        <sz val="12"/>
        <rFont val="Aptos Narrow"/>
        <family val="2"/>
        <scheme val="minor"/>
      </rPr>
      <t xml:space="preserve">Target Outreach: </t>
    </r>
    <r>
      <rPr>
        <sz val="12"/>
        <rFont val="Aptos Narrow"/>
        <family val="2"/>
        <scheme val="minor"/>
      </rPr>
      <t xml:space="preserve">6 early learning staff </t>
    </r>
  </si>
  <si>
    <t xml:space="preserve">This activity will be considered successful if 100% of the targeted outreach utilize this opportunity, as participation in the past has been low. </t>
  </si>
  <si>
    <r>
      <t xml:space="preserve">Activity: </t>
    </r>
    <r>
      <rPr>
        <sz val="12"/>
        <rFont val="Aptos Narrow"/>
        <family val="2"/>
        <scheme val="minor"/>
      </rPr>
      <t xml:space="preserve"> Participants who complete their CDA will receive a $300 stipend upon submission of their completed certificate. Implementation will begin in the second quarter and continue through the third and fourth quarters. The intent of this activity is to increase the number of credentialed early childhood educators.</t>
    </r>
    <r>
      <rPr>
        <b/>
        <sz val="12"/>
        <rFont val="Aptos Narrow"/>
        <family val="2"/>
        <scheme val="minor"/>
      </rPr>
      <t xml:space="preserve">
Alignment: </t>
    </r>
    <r>
      <rPr>
        <sz val="12"/>
        <rFont val="Aptos Narrow"/>
        <family val="2"/>
        <scheme val="minor"/>
      </rPr>
      <t>This activity aligns with the Board’s strategic goal to strengthen the early childhood workforce by supporting professional development and credential attainment. By providing financial support and training opportunities, WFSMRG enhances staff qualifications, promotes higher-quality care in Texas Rising Star programs, and contributes to workforce retention and advancement in early childhood education. The need for this activity was determined by identifying the need to support CDA credential attainment by reducing financial barriers and providing incentives to encourage completion of training programs.</t>
    </r>
    <r>
      <rPr>
        <b/>
        <sz val="12"/>
        <rFont val="Aptos Narrow"/>
        <family val="2"/>
        <scheme val="minor"/>
      </rPr>
      <t xml:space="preserve">
Target Outreach:</t>
    </r>
    <r>
      <rPr>
        <sz val="12"/>
        <rFont val="Aptos Narrow"/>
        <family val="2"/>
        <scheme val="minor"/>
      </rPr>
      <t xml:space="preserve"> 25 early learning program staff</t>
    </r>
  </si>
  <si>
    <t>By the end of FY26, there will be an increase in the number of credentialed early educators in the Board area.</t>
  </si>
  <si>
    <r>
      <t xml:space="preserve">Activity: </t>
    </r>
    <r>
      <rPr>
        <sz val="12"/>
        <rFont val="Aptos Narrow"/>
        <family val="2"/>
        <scheme val="minor"/>
      </rPr>
      <t xml:space="preserve"> Participants who complete their CDA will receive a $300 stipend upon submission of their completed certificate. Implementation will begin in the second quarter and continue through the third and fourth quarters. The intent of this activity is to increase the number of credentialed early childhood educators.</t>
    </r>
    <r>
      <rPr>
        <b/>
        <sz val="12"/>
        <rFont val="Aptos Narrow"/>
        <family val="2"/>
        <scheme val="minor"/>
      </rPr>
      <t xml:space="preserve">
Alignment: </t>
    </r>
    <r>
      <rPr>
        <sz val="12"/>
        <rFont val="Aptos Narrow"/>
        <family val="2"/>
        <scheme val="minor"/>
      </rPr>
      <t>This activity aligns with the Board’s strategic goal to strengthen the early childhood workforce by supporting professional development and credential attainment. By providing financial support and training opportunities, WFSMRG enhances staff qualifications, promotes higher-quality care in Texas Rising Star programs, and contributes to workforce retention and advancement in early childhood education.</t>
    </r>
    <r>
      <rPr>
        <b/>
        <sz val="12"/>
        <rFont val="Aptos Narrow"/>
        <family val="2"/>
        <scheme val="minor"/>
      </rPr>
      <t xml:space="preserve">
Target Outreach:</t>
    </r>
    <r>
      <rPr>
        <sz val="12"/>
        <rFont val="Aptos Narrow"/>
        <family val="2"/>
        <scheme val="minor"/>
      </rPr>
      <t xml:space="preserve"> 25 early learning program staff</t>
    </r>
  </si>
  <si>
    <r>
      <rPr>
        <b/>
        <sz val="12"/>
        <rFont val="Aptos Narrow"/>
        <family val="2"/>
        <scheme val="minor"/>
      </rPr>
      <t xml:space="preserve">Activity: </t>
    </r>
    <r>
      <rPr>
        <sz val="12"/>
        <rFont val="Aptos Narrow"/>
        <family val="2"/>
        <scheme val="minor"/>
      </rPr>
      <t xml:space="preserve">WFSMRG will provide materials and equipment to early learning programs to support them in achieving or maintaining Texas Rising Star certification, as well as helping existing Two- and Three-Star programs reach higher star levels. Data from  Texas Rising Star assessments, Continuous Quality Improvement Plans, mentor observations, and teacher/administrator requests indicated that many early learning programs lack materials and equipment needed to meet points-based measures and attain higher star levels. 
</t>
    </r>
    <r>
      <rPr>
        <b/>
        <sz val="12"/>
        <rFont val="Aptos Narrow"/>
        <family val="2"/>
        <scheme val="minor"/>
      </rPr>
      <t xml:space="preserve">Alignment: </t>
    </r>
    <r>
      <rPr>
        <sz val="12"/>
        <rFont val="Aptos Narrow"/>
        <family val="2"/>
        <scheme val="minor"/>
      </rPr>
      <t xml:space="preserve">This initiative aligns with the Board’s strategic objective to enhance program quality through targeted support and capacity building. By addressing gaps in materials and equipment, WFSMRG ensures early learning programs can meet Texas Rising Star standards, improve learning environments, and provide higher-quality care for children, thereby supporting workforce development and family well-being in the region.
</t>
    </r>
    <r>
      <rPr>
        <b/>
        <sz val="12"/>
        <rFont val="Aptos Narrow"/>
        <family val="2"/>
        <scheme val="minor"/>
      </rPr>
      <t>Target Outreach:</t>
    </r>
    <r>
      <rPr>
        <sz val="12"/>
        <rFont val="Aptos Narrow"/>
        <family val="2"/>
        <scheme val="minor"/>
      </rPr>
      <t xml:space="preserve"> 42 early learning programs</t>
    </r>
  </si>
  <si>
    <t>25% increase in Category 4: Learning Environments scores at participating program's next assessment.
30% increase in of participating programs maintaining or achieving higher Texas Rising Star certification.</t>
  </si>
  <si>
    <r>
      <rPr>
        <b/>
        <sz val="12"/>
        <rFont val="Aptos Narrow"/>
        <family val="2"/>
        <scheme val="minor"/>
      </rPr>
      <t>Activity</t>
    </r>
    <r>
      <rPr>
        <sz val="12"/>
        <rFont val="Aptos Narrow"/>
        <family val="2"/>
        <scheme val="minor"/>
      </rPr>
      <t xml:space="preserve">: Provide resources for inclusion of children to early learning programs requesting consultation or training from the Inclusion Specialist, supported by community agency resources. The Inclusion Specialist and program manager will select appropriate resources based on observations and discussions with each early learning program. Early learning programs will receive follow-up implementation training to ensure effective use of the resources. This support designed to strengthen staff's capacity to meet the diverse developmental, behavioral, and learning needs of all children and improve classroom practices.
</t>
    </r>
    <r>
      <rPr>
        <b/>
        <sz val="12"/>
        <rFont val="Aptos Narrow"/>
        <family val="2"/>
        <scheme val="minor"/>
      </rPr>
      <t>Alignment</t>
    </r>
    <r>
      <rPr>
        <sz val="12"/>
        <rFont val="Aptos Narrow"/>
        <family val="2"/>
        <scheme val="minor"/>
      </rPr>
      <t xml:space="preserve">: This activity aligns with the Board’s strategic goal to promote high-quality early learning environments. By providing targeted resources and guidance, WFSMRG supports early learning programs in serving children of all abilities, strengthens staff capacity, and enhances the overall quality of care in Texas Rising Star programs.
</t>
    </r>
    <r>
      <rPr>
        <b/>
        <sz val="12"/>
        <rFont val="Aptos Narrow"/>
        <family val="2"/>
        <scheme val="minor"/>
      </rPr>
      <t>Target Outreach</t>
    </r>
    <r>
      <rPr>
        <sz val="12"/>
        <rFont val="Aptos Narrow"/>
        <family val="2"/>
        <scheme val="minor"/>
      </rPr>
      <t>: 25 early learning programs</t>
    </r>
  </si>
  <si>
    <t>As evidenced by mentor observations, 100% of the participating programs will demonstrate use of these materials and new skills while in the classroom.</t>
  </si>
  <si>
    <r>
      <t xml:space="preserve">Activity: </t>
    </r>
    <r>
      <rPr>
        <sz val="12"/>
        <rFont val="Aptos Narrow"/>
        <family val="2"/>
        <scheme val="minor"/>
      </rPr>
      <t xml:space="preserve">WFSMRG will fund 40% from CCQ 2% for ITSN/TECPEDS positions, including salary, benefits, and training costs, to support early learning programs. Staff will provide individualized  technical assistance, and professional development training. </t>
    </r>
    <r>
      <rPr>
        <b/>
        <sz val="12"/>
        <rFont val="Aptos Narrow"/>
        <family val="2"/>
        <scheme val="minor"/>
      </rPr>
      <t xml:space="preserve">
Alignment: </t>
    </r>
    <r>
      <rPr>
        <sz val="12"/>
        <rFont val="Aptos Narrow"/>
        <family val="2"/>
        <scheme val="minor"/>
      </rPr>
      <t>This initiative supports the Board’s strategic goal of improving the quality of child care services by strengthening infant and toddler training. Staff will also promote the accurate entry of ELP staff training plans and certificates into the TECPDS system</t>
    </r>
    <r>
      <rPr>
        <b/>
        <sz val="12"/>
        <rFont val="Aptos Narrow"/>
        <family val="2"/>
        <scheme val="minor"/>
      </rPr>
      <t xml:space="preserve">.
Target Outreach: 15 </t>
    </r>
    <r>
      <rPr>
        <sz val="12"/>
        <rFont val="Aptos Narrow"/>
        <family val="2"/>
        <scheme val="minor"/>
      </rPr>
      <t xml:space="preserve">early learning programs  </t>
    </r>
    <r>
      <rPr>
        <b/>
        <sz val="12"/>
        <rFont val="Aptos Narrow"/>
        <family val="2"/>
        <scheme val="minor"/>
      </rPr>
      <t xml:space="preserve"> </t>
    </r>
  </si>
  <si>
    <t xml:space="preserve">
100% of participating programs will receive individualized technical assistance, with a minimum of 2–4 documented contacts (on-site or virtual) per program.
At least 85% of early learning program staff engaged will complete one or more infant/toddler-focused training sessions supported through this initiative.
80% of participating programs will have staff training plans and certificates accurately entered and updated in the TECPDS system, as verified through system records.
</t>
  </si>
  <si>
    <r>
      <rPr>
        <b/>
        <sz val="12"/>
        <rFont val="Aptos Narrow"/>
        <family val="2"/>
        <scheme val="minor"/>
      </rPr>
      <t>Activity:</t>
    </r>
    <r>
      <rPr>
        <sz val="12"/>
        <rFont val="Aptos Narrow"/>
        <family val="2"/>
        <scheme val="minor"/>
      </rPr>
      <t xml:space="preserve"> WFSMRG will provide access to Frog Street’s Lilypad platform (a part of the curriculum) which provides teachers with access to lesson plans, classroom activities, music, digital books, and built-in instructional support. Early learning programs will receive Frog Street curriculum package renewal support, ensuring teachers can continue to access these digital tools and incorporate them into daily instruction to enhance learning quality and consistency.    
</t>
    </r>
    <r>
      <rPr>
        <b/>
        <sz val="12"/>
        <rFont val="Aptos Narrow"/>
        <family val="2"/>
        <scheme val="minor"/>
      </rPr>
      <t>Alignment:</t>
    </r>
    <r>
      <rPr>
        <sz val="12"/>
        <rFont val="Aptos Narrow"/>
        <family val="2"/>
        <scheme val="minor"/>
      </rPr>
      <t xml:space="preserve"> This activity aligns with the Board’s strategic goal to promote high-quality early learning environments. By supporting continued access to the Frog Street Lilypad platform, WFSMRG promotes consistent, research-based teaching practices that strengthen school readiness, family engagement, and positive child outcomes across CCS programs. The demonstrated need for this activity is based on program feedback, teacher requests, and technical assistance interactions indicating that continued access to the Frog Street Lilypad digital platform is essential for maintaining curriculum fidelity and instructional consistency. 
</t>
    </r>
    <r>
      <rPr>
        <b/>
        <sz val="12"/>
        <rFont val="Aptos Narrow"/>
        <family val="2"/>
        <scheme val="minor"/>
      </rPr>
      <t>Target Outreach:</t>
    </r>
    <r>
      <rPr>
        <sz val="12"/>
        <rFont val="Aptos Narrow"/>
        <family val="2"/>
        <scheme val="minor"/>
      </rPr>
      <t xml:space="preserve"> 15 early learning programs</t>
    </r>
  </si>
  <si>
    <t>At least 80% satisfaction rate and implementation among participating programs, as reported by teachers through surveys or feedback forms and confirmed by mentor observations when applicable.</t>
  </si>
  <si>
    <r>
      <rPr>
        <b/>
        <sz val="12"/>
        <rFont val="Aptos Narrow"/>
        <family val="2"/>
        <scheme val="minor"/>
      </rPr>
      <t xml:space="preserve">Activity: </t>
    </r>
    <r>
      <rPr>
        <sz val="12"/>
        <rFont val="Aptos Narrow"/>
        <family val="2"/>
        <scheme val="minor"/>
      </rPr>
      <t>WFSMRG will provide early learning programs with</t>
    </r>
    <r>
      <rPr>
        <b/>
        <sz val="12"/>
        <rFont val="Aptos Narrow"/>
        <family val="2"/>
        <scheme val="minor"/>
      </rPr>
      <t xml:space="preserve"> </t>
    </r>
    <r>
      <rPr>
        <sz val="12"/>
        <rFont val="Aptos Narrow"/>
        <family val="2"/>
        <scheme val="minor"/>
      </rPr>
      <t xml:space="preserve">literacy kits to support classroom routines, including transitions, calming activities, thematic lessons, and foundational skill development. The kits provide interactive activities such as songs, chants, and structured lesson components, as well as materials to support family engagement activities. 
</t>
    </r>
    <r>
      <rPr>
        <b/>
        <sz val="12"/>
        <rFont val="Aptos Narrow"/>
        <family val="2"/>
        <scheme val="minor"/>
      </rPr>
      <t xml:space="preserve">Alignment: </t>
    </r>
    <r>
      <rPr>
        <sz val="12"/>
        <rFont val="Aptos Narrow"/>
        <family val="2"/>
        <scheme val="minor"/>
      </rPr>
      <t>This activity aligns with the Board’s strategic goal to promote high-quality early learning environments.</t>
    </r>
    <r>
      <rPr>
        <b/>
        <sz val="12"/>
        <rFont val="Aptos Narrow"/>
        <family val="2"/>
        <scheme val="minor"/>
      </rPr>
      <t xml:space="preserve"> </t>
    </r>
    <r>
      <rPr>
        <sz val="12"/>
        <rFont val="Aptos Narrow"/>
        <family val="2"/>
        <scheme val="minor"/>
      </rPr>
      <t xml:space="preserve">By providing literacy kits and training on their use, WFSMRG helps staff strengthen teacher-child interactions, implement developmentally appropriate learning activities, and engage families in the educational process, contributing to improved classroom quality and child outcomes. Texas Rising Star assessment data and feedback from early learning programs indicated a gap in access to structured, high-quality literacy resources that support daily instruction and family engagement. This activity addresses that need by equipping staff with both the tools and training required to enhance literacy instruction, strengthen teacher-child interactions, and promote early school readiness.
</t>
    </r>
    <r>
      <rPr>
        <b/>
        <sz val="12"/>
        <rFont val="Aptos Narrow"/>
        <family val="2"/>
        <scheme val="minor"/>
      </rPr>
      <t xml:space="preserve">Target Outreach: </t>
    </r>
    <r>
      <rPr>
        <sz val="12"/>
        <rFont val="Aptos Narrow"/>
        <family val="2"/>
        <scheme val="minor"/>
      </rPr>
      <t>40 early learning programs</t>
    </r>
  </si>
  <si>
    <t>At least 60% of participating children will demonstrate improvement in early literacy skills and will show increased ability to follow classroom routines and transitions as measured by teacher observations.</t>
  </si>
  <si>
    <r>
      <t xml:space="preserve">Activity: </t>
    </r>
    <r>
      <rPr>
        <sz val="12"/>
        <rFont val="Aptos Narrow"/>
        <family val="2"/>
        <scheme val="minor"/>
      </rPr>
      <t xml:space="preserve">WFSMRG will fund 2.4 mentor positions, including salary, benefits, and training costs, to support early learning programs in attaining and maintaining Texas Rising Star certification. Mentors will provide individualized coaching, technical assistance, and professional development to enhance classroom practices, strengthen program operations, and promote continuous quality improvement. </t>
    </r>
    <r>
      <rPr>
        <b/>
        <sz val="12"/>
        <rFont val="Aptos Narrow"/>
        <family val="2"/>
        <scheme val="minor"/>
      </rPr>
      <t xml:space="preserve">
Alignment: </t>
    </r>
    <r>
      <rPr>
        <sz val="12"/>
        <rFont val="Aptos Narrow"/>
        <family val="2"/>
        <scheme val="minor"/>
      </rPr>
      <t>This initiative aligns with the Board’s strategic goal to increase the quality of child care services. By providing dedicated mentoring and support to Texas Rising Star programs, WFSMRG advances its mission to strengthen early learning quality, improve child outcomes, and expand access to high-quality care options for working families.</t>
    </r>
    <r>
      <rPr>
        <b/>
        <sz val="12"/>
        <rFont val="Aptos Narrow"/>
        <family val="2"/>
        <scheme val="minor"/>
      </rPr>
      <t xml:space="preserve">
Target Outreach: </t>
    </r>
    <r>
      <rPr>
        <sz val="12"/>
        <rFont val="Aptos Narrow"/>
        <family val="2"/>
        <scheme val="minor"/>
      </rPr>
      <t>45 early learning programs</t>
    </r>
  </si>
  <si>
    <t>100% of early learning programs will receive monthly mentoring services.
100% satisfaction survey results from participating Texas Rising Star programs.
20% increase in Texas Rising Star attainment or maintenance in FY26 when compared to FY25.</t>
  </si>
  <si>
    <t>1741</t>
  </si>
  <si>
    <r>
      <rPr>
        <sz val="12"/>
        <color theme="1"/>
        <rFont val="Aptos Narrow"/>
        <family val="2"/>
        <scheme val="minor"/>
      </rPr>
      <t xml:space="preserve">Both </t>
    </r>
    <r>
      <rPr>
        <sz val="12"/>
        <rFont val="Aptos Narrow"/>
        <family val="2"/>
        <scheme val="minor"/>
      </rPr>
      <t>are responsible for the development and implementation while the Financial Aid Payment Office is responsible for procuring vendors and issuing payment.</t>
    </r>
  </si>
  <si>
    <t>The FY26 CCQ Annual Expenditure Plan aligns with the Board’s Strategic Plan by expanding the supply and quality of early learning programs across the 13-county region. The Gulf Coast region’s 1,741 child care programs currently serve more than 35,000 income-eligible children, and the Board is committed to helping these programs deliver safe, nurturing, and high-quality learning experiences. The Board supports learning and professional development opportunities for child care teachers to improve their pedagogical practices; and engages families to support the teachers as their child’s first and primary teacher.</t>
  </si>
  <si>
    <t>In Summer 2025, the Board surveyed all Texas Rising Star programs to identify their needs and strengthen regional child care quality supports. Feedback from the Child Care Advisory Council also contributed to the development of the FY26 quality activities and services.
To measure the effectiveness of these efforts, the Board will use multiple data sources, including satisfaction surveys, increases in Texas Rising Star scores, improved business practices and staff retention, and higher levels of educational achievement.</t>
  </si>
  <si>
    <r>
      <rPr>
        <b/>
        <sz val="12"/>
        <color rgb="FF000000"/>
        <rFont val="Aptos Narrow"/>
        <family val="2"/>
        <scheme val="minor"/>
      </rPr>
      <t>Activity</t>
    </r>
    <r>
      <rPr>
        <sz val="12"/>
        <color rgb="FF000000"/>
        <rFont val="Aptos Narrow"/>
        <family val="2"/>
        <scheme val="minor"/>
      </rPr>
      <t xml:space="preserve">: The Board will provide Texas Rising Star certified and Entry Level Designated programs the opportunity to purchase infant and toddler classroom materials such as soft toys, gross motor climbers, push-and-pull toys, manipulatives, puzzles, and books using shopping links from procured/approved vendors. This $2,500 incentive will be available to 300 programs in the Quarter 1 and an additional 450 unduplicated programs by Quarter 3.
</t>
    </r>
    <r>
      <rPr>
        <b/>
        <sz val="12"/>
        <color rgb="FF000000"/>
        <rFont val="Aptos Narrow"/>
        <family val="2"/>
        <scheme val="minor"/>
      </rPr>
      <t>Alignment</t>
    </r>
    <r>
      <rPr>
        <sz val="12"/>
        <color rgb="FF000000"/>
        <rFont val="Aptos Narrow"/>
        <family val="2"/>
        <scheme val="minor"/>
      </rPr>
      <t xml:space="preserve">: The Board conducted a needs assessment and it revealed strong interest among child care programs in obtaining additional materials to enhance the quality of their infant and toddler classrooms. 
</t>
    </r>
    <r>
      <rPr>
        <b/>
        <sz val="12"/>
        <color rgb="FF000000"/>
        <rFont val="Aptos Narrow"/>
        <family val="2"/>
        <scheme val="minor"/>
      </rPr>
      <t>Target Outreach</t>
    </r>
    <r>
      <rPr>
        <sz val="12"/>
        <color rgb="FF000000"/>
        <rFont val="Aptos Narrow"/>
        <family val="2"/>
        <scheme val="minor"/>
      </rPr>
      <t>: 750 child care programs</t>
    </r>
  </si>
  <si>
    <r>
      <rPr>
        <sz val="12"/>
        <color rgb="FF000000"/>
        <rFont val="Aptos Narrow"/>
        <family val="2"/>
        <scheme val="minor"/>
      </rPr>
      <t>At least 85% of the infant and toddler programs receiving these classroom materials will score at or above their previous Texas Rising Star certification score during their FY26 annual monitoring.
At least 10% of Entry Level programs will score at least an average of 2</t>
    </r>
    <r>
      <rPr>
        <b/>
        <sz val="12"/>
        <color rgb="FF000000"/>
        <rFont val="Aptos Narrow"/>
        <family val="2"/>
        <scheme val="minor"/>
      </rPr>
      <t xml:space="preserve"> </t>
    </r>
    <r>
      <rPr>
        <sz val="12"/>
        <color rgb="FF000000"/>
        <rFont val="Aptos Narrow"/>
        <family val="2"/>
        <scheme val="minor"/>
      </rPr>
      <t>points for Category 4: Indoor/Outdoor Environments at their Initial Assessment.</t>
    </r>
  </si>
  <si>
    <r>
      <rPr>
        <b/>
        <sz val="12"/>
        <color rgb="FF000000"/>
        <rFont val="Aptos Narrow"/>
        <family val="2"/>
        <scheme val="minor"/>
      </rPr>
      <t xml:space="preserve">Activity: </t>
    </r>
    <r>
      <rPr>
        <sz val="12"/>
        <color rgb="FF000000"/>
        <rFont val="Aptos Narrow"/>
        <family val="2"/>
        <scheme val="minor"/>
      </rPr>
      <t xml:space="preserve">The Board will offer the Child Development Associate (CDA) course to infant and toddler teachers employed within Texas Rising Star programs. Teachers will have the option to take the course in-person, virtual, or self-paced format. 
</t>
    </r>
    <r>
      <rPr>
        <b/>
        <sz val="12"/>
        <color rgb="FF000000"/>
        <rFont val="Aptos Narrow"/>
        <family val="2"/>
        <scheme val="minor"/>
      </rPr>
      <t>Alignment:</t>
    </r>
    <r>
      <rPr>
        <sz val="12"/>
        <color rgb="FF000000"/>
        <rFont val="Aptos Narrow"/>
        <family val="2"/>
        <scheme val="minor"/>
      </rPr>
      <t xml:space="preserve"> Feedback from the Board's needs assessment indicated that many child care programs expressed strong interest in additional CDA course opportunities focused on infant and toddler development.
</t>
    </r>
    <r>
      <rPr>
        <b/>
        <sz val="12"/>
        <color rgb="FF000000"/>
        <rFont val="Aptos Narrow"/>
        <family val="2"/>
        <scheme val="minor"/>
      </rPr>
      <t xml:space="preserve">Target Outreach: </t>
    </r>
    <r>
      <rPr>
        <sz val="12"/>
        <color rgb="FF000000"/>
        <rFont val="Aptos Narrow"/>
        <family val="2"/>
        <scheme val="minor"/>
      </rPr>
      <t>150 infant and toddler teachers</t>
    </r>
  </si>
  <si>
    <t>At least 20% increased scores for Category 1: Staff Education and Training in child care programs who employed teachers receiving  CDA scholarships.</t>
  </si>
  <si>
    <r>
      <rPr>
        <b/>
        <sz val="12"/>
        <color rgb="FF000000"/>
        <rFont val="Aptos Narrow"/>
        <family val="2"/>
        <scheme val="minor"/>
      </rPr>
      <t>Activity</t>
    </r>
    <r>
      <rPr>
        <sz val="12"/>
        <color rgb="FF000000"/>
        <rFont val="Aptos Narrow"/>
        <family val="2"/>
        <scheme val="minor"/>
      </rPr>
      <t xml:space="preserve">: The Board will provide Frog Street Infant and Toddler curriculum training to programs that have been identified as facing challenges in accessing and implementing approved curriculum. This training will ensure teachers are equipped to effectively deliver the curriculum and enhance child development outcomes. 
</t>
    </r>
    <r>
      <rPr>
        <b/>
        <sz val="12"/>
        <color rgb="FF000000"/>
        <rFont val="Aptos Narrow"/>
        <family val="2"/>
        <scheme val="minor"/>
      </rPr>
      <t>Alignment</t>
    </r>
    <r>
      <rPr>
        <sz val="12"/>
        <color rgb="FF000000"/>
        <rFont val="Aptos Narrow"/>
        <family val="2"/>
        <scheme val="minor"/>
      </rPr>
      <t xml:space="preserve">: Feedback from the Board's needs assessment survey indicated that several programs experience barriers to accessing and implementing an approved curriculum. Teachers expressed strong interest in receiving targeted training to support curriculum implementation and improve monitoring and instructional quality. 
</t>
    </r>
    <r>
      <rPr>
        <b/>
        <sz val="12"/>
        <color rgb="FF000000"/>
        <rFont val="Aptos Narrow"/>
        <family val="2"/>
        <scheme val="minor"/>
      </rPr>
      <t>Target Outreach</t>
    </r>
    <r>
      <rPr>
        <sz val="12"/>
        <color rgb="FF000000"/>
        <rFont val="Aptos Narrow"/>
        <family val="2"/>
        <scheme val="minor"/>
      </rPr>
      <t>: 60 teachers</t>
    </r>
  </si>
  <si>
    <t>At least 50%  of participating programs will show measurable improvement in Category 2: Teacher/Child Interactions measures relating to instructional and learning indicators following curriculum training implementation.</t>
  </si>
  <si>
    <r>
      <rPr>
        <b/>
        <sz val="12"/>
        <color rgb="FF000000"/>
        <rFont val="Aptos Narrow"/>
        <family val="2"/>
        <scheme val="minor"/>
      </rPr>
      <t>Activity</t>
    </r>
    <r>
      <rPr>
        <sz val="12"/>
        <color rgb="FF000000"/>
        <rFont val="Aptos Narrow"/>
        <family val="2"/>
        <scheme val="minor"/>
      </rPr>
      <t xml:space="preserve">: The Board will provide 60 Frog Street curriculum kits (30 Infant and 30 Toddler) to child care programs identified as facing barriers to accessing and implementing an approved curriculum. Each kit includes all necessary materials to support teachers in delivering high-quality, developmentally appropriate instruction. 
</t>
    </r>
    <r>
      <rPr>
        <b/>
        <sz val="12"/>
        <color rgb="FF000000"/>
        <rFont val="Aptos Narrow"/>
        <family val="2"/>
        <scheme val="minor"/>
      </rPr>
      <t>Alignment</t>
    </r>
    <r>
      <rPr>
        <sz val="12"/>
        <color rgb="FF000000"/>
        <rFont val="Aptos Narrow"/>
        <family val="2"/>
        <scheme val="minor"/>
      </rPr>
      <t xml:space="preserve">: Feedback from the Board's needs assessment survey indicated that child care programs face challenges in obtaining approved curriculum materials. Providing these kits directly to programs addresses these barriers, supports curriculum fidelity, and enhances child learning outcomes. 
</t>
    </r>
    <r>
      <rPr>
        <b/>
        <sz val="12"/>
        <color rgb="FF000000"/>
        <rFont val="Aptos Narrow"/>
        <family val="2"/>
        <scheme val="minor"/>
      </rPr>
      <t>Target Outreach</t>
    </r>
    <r>
      <rPr>
        <sz val="12"/>
        <color rgb="FF000000"/>
        <rFont val="Aptos Narrow"/>
        <family val="2"/>
        <scheme val="minor"/>
      </rPr>
      <t>: 60 classrooms in at least 30 early learning programs</t>
    </r>
  </si>
  <si>
    <r>
      <t>At least 80% of Texas Rising Star–certified programs receiving curriculum will score at or above their current certification level during their annual monitoring.
At least 10</t>
    </r>
    <r>
      <rPr>
        <b/>
        <sz val="12"/>
        <rFont val="Aptos Narrow"/>
        <family val="2"/>
        <scheme val="minor"/>
      </rPr>
      <t>%</t>
    </r>
    <r>
      <rPr>
        <sz val="12"/>
        <rFont val="Aptos Narrow"/>
        <family val="2"/>
        <scheme val="minor"/>
      </rPr>
      <t xml:space="preserve"> of Entry Level programs will score 2</t>
    </r>
    <r>
      <rPr>
        <b/>
        <sz val="12"/>
        <rFont val="Aptos Narrow"/>
        <family val="2"/>
        <scheme val="minor"/>
      </rPr>
      <t xml:space="preserve"> </t>
    </r>
    <r>
      <rPr>
        <sz val="12"/>
        <rFont val="Aptos Narrow"/>
        <family val="2"/>
        <scheme val="minor"/>
      </rPr>
      <t>for the curriculum measure at their Initial Assessment.</t>
    </r>
  </si>
  <si>
    <r>
      <rPr>
        <b/>
        <sz val="12"/>
        <color rgb="FF000000"/>
        <rFont val="Aptos Narrow"/>
        <family val="2"/>
        <scheme val="minor"/>
      </rPr>
      <t xml:space="preserve">Activity: </t>
    </r>
    <r>
      <rPr>
        <sz val="12"/>
        <color rgb="FF000000"/>
        <rFont val="Aptos Narrow"/>
        <family val="2"/>
        <scheme val="minor"/>
      </rPr>
      <t xml:space="preserve">The Board will provide the opportunity for Texas Rising Star certified and Entry Level Designated programs serving infants and toddlers to purchase outdoor materials using shopping links from procured vendors. Each eligible child care program will receive $1,000. No large playground equipment will be permitted for purchase with these funds.
</t>
    </r>
    <r>
      <rPr>
        <b/>
        <sz val="12"/>
        <color rgb="FF000000"/>
        <rFont val="Aptos Narrow"/>
        <family val="2"/>
        <scheme val="minor"/>
      </rPr>
      <t>Alignment:</t>
    </r>
    <r>
      <rPr>
        <sz val="12"/>
        <color rgb="FF000000"/>
        <rFont val="Aptos Narrow"/>
        <family val="2"/>
        <scheme val="minor"/>
      </rPr>
      <t xml:space="preserve"> The Board conducted a needs assessment with all child care programs and several expressed interest in the need for infant and toddler outdoor materials to support learning.
</t>
    </r>
    <r>
      <rPr>
        <b/>
        <sz val="12"/>
        <color rgb="FF000000"/>
        <rFont val="Aptos Narrow"/>
        <family val="2"/>
        <scheme val="minor"/>
      </rPr>
      <t>Target Outreach:</t>
    </r>
    <r>
      <rPr>
        <sz val="12"/>
        <color rgb="FF000000"/>
        <rFont val="Aptos Narrow"/>
        <family val="2"/>
        <scheme val="minor"/>
      </rPr>
      <t xml:space="preserve"> 1000 child care programs</t>
    </r>
  </si>
  <si>
    <t>At least 85% of the infant and toddler programs receiving these classroom materials will score at or above their previous Texas Rising Star certification score during their FY26 annual monitoring.
At least 10% of Entry Level programs will score at least an average of 2 points for Category 4: Indoor/Outdoor Environments at their Initial Assessment.</t>
  </si>
  <si>
    <r>
      <rPr>
        <b/>
        <sz val="12"/>
        <color rgb="FF000000"/>
        <rFont val="Aptos Narrow"/>
        <family val="2"/>
        <scheme val="minor"/>
      </rPr>
      <t xml:space="preserve">Activity: </t>
    </r>
    <r>
      <rPr>
        <sz val="12"/>
        <color rgb="FF000000"/>
        <rFont val="Aptos Narrow"/>
        <family val="2"/>
        <scheme val="minor"/>
      </rPr>
      <t xml:space="preserve">The Board will provide Frog Street curriculum training to teaching staff in child care programs that have been identified as having barriers to accessing and implementing an approved curriculum. 
</t>
    </r>
    <r>
      <rPr>
        <b/>
        <sz val="12"/>
        <color rgb="FF000000"/>
        <rFont val="Aptos Narrow"/>
        <family val="2"/>
        <scheme val="minor"/>
      </rPr>
      <t xml:space="preserve">Alignment: </t>
    </r>
    <r>
      <rPr>
        <sz val="12"/>
        <color rgb="FF000000"/>
        <rFont val="Aptos Narrow"/>
        <family val="2"/>
        <scheme val="minor"/>
      </rPr>
      <t xml:space="preserve">The Board received feedback through a needs assessment survey that indicated several child care programs experienced barriers to accessing an approved curriculum and they expressed a high level of interest in the Board providing the curriculum.
</t>
    </r>
    <r>
      <rPr>
        <b/>
        <sz val="12"/>
        <color rgb="FF000000"/>
        <rFont val="Aptos Narrow"/>
        <family val="2"/>
        <scheme val="minor"/>
      </rPr>
      <t>Target Outreach:</t>
    </r>
    <r>
      <rPr>
        <sz val="12"/>
        <color rgb="FF000000"/>
        <rFont val="Aptos Narrow"/>
        <family val="2"/>
        <scheme val="minor"/>
      </rPr>
      <t xml:space="preserve"> 90 teachers</t>
    </r>
  </si>
  <si>
    <t>At least 80% of the participating programs will report through post-training surveys that teachers have successfully implemented the Board approved curriculum in their classrooms. Evidence of implementation will include use of the instructional strategies aligned with the curriculum and observed improvements in child development outcomes through mentor observations.</t>
  </si>
  <si>
    <r>
      <rPr>
        <b/>
        <sz val="12"/>
        <color rgb="FF000000"/>
        <rFont val="Aptos Narrow"/>
        <family val="2"/>
        <scheme val="minor"/>
      </rPr>
      <t xml:space="preserve">Activity: </t>
    </r>
    <r>
      <rPr>
        <sz val="12"/>
        <color rgb="FF000000"/>
        <rFont val="Aptos Narrow"/>
        <family val="2"/>
        <scheme val="minor"/>
      </rPr>
      <t xml:space="preserve">The Board will provide the Child Development Associate (CDA) course to 250 pre-school teachers employed within Texas Rising Star programs.
</t>
    </r>
    <r>
      <rPr>
        <b/>
        <sz val="12"/>
        <color rgb="FF000000"/>
        <rFont val="Aptos Narrow"/>
        <family val="2"/>
        <scheme val="minor"/>
      </rPr>
      <t xml:space="preserve">Alignment: </t>
    </r>
    <r>
      <rPr>
        <sz val="12"/>
        <color rgb="FF000000"/>
        <rFont val="Aptos Narrow"/>
        <family val="2"/>
        <scheme val="minor"/>
      </rPr>
      <t xml:space="preserve">The Board received feedback from child care programs on the needs assessment survey that they would like to see additional CDA courses offered for preschool and family child care programs.
</t>
    </r>
    <r>
      <rPr>
        <b/>
        <sz val="12"/>
        <color rgb="FF000000"/>
        <rFont val="Aptos Narrow"/>
        <family val="2"/>
        <scheme val="minor"/>
      </rPr>
      <t xml:space="preserve">Target Outreach: </t>
    </r>
    <r>
      <rPr>
        <sz val="12"/>
        <color rgb="FF000000"/>
        <rFont val="Aptos Narrow"/>
        <family val="2"/>
        <scheme val="minor"/>
      </rPr>
      <t>250 preschool and family child care teachers</t>
    </r>
  </si>
  <si>
    <t>At least 80% of participating teachers will complete the 120 hour course, and retain their employment at their child care program for at least six months following completion of the coursework.</t>
  </si>
  <si>
    <r>
      <rPr>
        <b/>
        <sz val="12"/>
        <color rgb="FF000000"/>
        <rFont val="Aptos Narrow"/>
        <family val="2"/>
        <scheme val="minor"/>
      </rPr>
      <t>Activity</t>
    </r>
    <r>
      <rPr>
        <sz val="12"/>
        <color rgb="FF000000"/>
        <rFont val="Aptos Narrow"/>
        <family val="2"/>
        <scheme val="minor"/>
      </rPr>
      <t xml:space="preserve">: The Board will provide scholarships for the Child Development Associate (CDA) assessment fees to eligible child care teachers employed within Texas Rising Star programs.
</t>
    </r>
    <r>
      <rPr>
        <b/>
        <sz val="12"/>
        <color rgb="FF000000"/>
        <rFont val="Aptos Narrow"/>
        <family val="2"/>
        <scheme val="minor"/>
      </rPr>
      <t>Alignment</t>
    </r>
    <r>
      <rPr>
        <sz val="12"/>
        <color rgb="FF000000"/>
        <rFont val="Aptos Narrow"/>
        <family val="2"/>
        <scheme val="minor"/>
      </rPr>
      <t xml:space="preserve">: The Board received feedback from child care programs on the needs assessment survey that would like to receive scholarship support for staff pursuing their CDA credential.
</t>
    </r>
    <r>
      <rPr>
        <b/>
        <sz val="12"/>
        <color rgb="FF000000"/>
        <rFont val="Aptos Narrow"/>
        <family val="2"/>
        <scheme val="minor"/>
      </rPr>
      <t>Target Outreach</t>
    </r>
    <r>
      <rPr>
        <sz val="12"/>
        <color rgb="FF000000"/>
        <rFont val="Aptos Narrow"/>
        <family val="2"/>
        <scheme val="minor"/>
      </rPr>
      <t>: 250 child care teachers</t>
    </r>
  </si>
  <si>
    <t>At least 20% increased scores for Category 1 for participating child care programs' next assessment who employed teachers receiving CDA credential.</t>
  </si>
  <si>
    <r>
      <rPr>
        <b/>
        <sz val="12"/>
        <color rgb="FF000000"/>
        <rFont val="Aptos Narrow"/>
        <family val="2"/>
        <scheme val="minor"/>
      </rPr>
      <t xml:space="preserve">Activity: </t>
    </r>
    <r>
      <rPr>
        <sz val="12"/>
        <color rgb="FF000000"/>
        <rFont val="Aptos Narrow"/>
        <family val="2"/>
        <scheme val="minor"/>
      </rPr>
      <t xml:space="preserve">The Board will provide $550 stipends to individuals who complete Child Development Associate (CDA) coursework and obtain their CDA. This opportunity will be available to staff employed within Texas Rising Star programs. 
</t>
    </r>
    <r>
      <rPr>
        <b/>
        <sz val="12"/>
        <color rgb="FF000000"/>
        <rFont val="Aptos Narrow"/>
        <family val="2"/>
        <scheme val="minor"/>
      </rPr>
      <t xml:space="preserve">Alignment: </t>
    </r>
    <r>
      <rPr>
        <sz val="12"/>
        <color rgb="FF000000"/>
        <rFont val="Aptos Narrow"/>
        <family val="2"/>
        <scheme val="minor"/>
      </rPr>
      <t xml:space="preserve">This activity aligns with the Board's strategic priority to promote educational achievements to build a strong workforce. Through needs assessments conducted by the Board, feedback indicated a strong need for continued support for scholarship support to complete the CDA credentials.
</t>
    </r>
    <r>
      <rPr>
        <b/>
        <sz val="12"/>
        <color rgb="FF000000"/>
        <rFont val="Aptos Narrow"/>
        <family val="2"/>
        <scheme val="minor"/>
      </rPr>
      <t xml:space="preserve">Target Outreach: </t>
    </r>
    <r>
      <rPr>
        <sz val="12"/>
        <color rgb="FF000000"/>
        <rFont val="Aptos Narrow"/>
        <family val="2"/>
        <scheme val="minor"/>
      </rPr>
      <t>150 child care teachers</t>
    </r>
  </si>
  <si>
    <t>At least 10% increase from FY25 of the number of participating staff will receive the stipend for completion of coursework or the CDA.
Additionally, 50% of these staff will retain employment with the child care program for at least 6 months following the completion of coursework or CDA.</t>
  </si>
  <si>
    <r>
      <rPr>
        <b/>
        <sz val="12"/>
        <color rgb="FF000000"/>
        <rFont val="Aptos Narrow"/>
        <family val="2"/>
        <scheme val="minor"/>
      </rPr>
      <t>Activity</t>
    </r>
    <r>
      <rPr>
        <sz val="12"/>
        <color rgb="FF000000"/>
        <rFont val="Aptos Narrow"/>
        <family val="2"/>
        <scheme val="minor"/>
      </rPr>
      <t xml:space="preserve">: The Board will offer a variety of trainings in English and Spanish to practitioners and administrators in the child care community. Topics requested by child care programs include: supporting children with special needs and challenging behaviors; positive teacher/child interactions; curriculum and lesson planning; health and safety practices; supporting families; leadership and management and staff supervision; business operations and marketing; supporting dual language learners; and staff resilience.
</t>
    </r>
    <r>
      <rPr>
        <b/>
        <sz val="12"/>
        <color rgb="FF000000"/>
        <rFont val="Aptos Narrow"/>
        <family val="2"/>
        <scheme val="minor"/>
      </rPr>
      <t>Alignment</t>
    </r>
    <r>
      <rPr>
        <sz val="12"/>
        <color rgb="FF000000"/>
        <rFont val="Aptos Narrow"/>
        <family val="2"/>
        <scheme val="minor"/>
      </rPr>
      <t xml:space="preserve">: The Board conducted a needs assessment with child care programs that indicated a need for various professional development offerings for directors, teachers and family child care programs. 
</t>
    </r>
    <r>
      <rPr>
        <b/>
        <sz val="12"/>
        <color rgb="FF000000"/>
        <rFont val="Aptos Narrow"/>
        <family val="2"/>
        <scheme val="minor"/>
      </rPr>
      <t>Target Outreach</t>
    </r>
    <r>
      <rPr>
        <sz val="12"/>
        <color rgb="FF000000"/>
        <rFont val="Aptos Narrow"/>
        <family val="2"/>
        <scheme val="minor"/>
      </rPr>
      <t>: 10,000 participants</t>
    </r>
  </si>
  <si>
    <t>85% of training attendees will report increased knowledge and skills gained from professional development.</t>
  </si>
  <si>
    <r>
      <rPr>
        <b/>
        <sz val="12"/>
        <color rgb="FF000000"/>
        <rFont val="Aptos Narrow"/>
        <family val="2"/>
        <scheme val="minor"/>
      </rPr>
      <t>Activity</t>
    </r>
    <r>
      <rPr>
        <sz val="12"/>
        <color rgb="FF000000"/>
        <rFont val="Aptos Narrow"/>
        <family val="2"/>
        <scheme val="minor"/>
      </rPr>
      <t xml:space="preserve">: The Board will provide conference scholarships to administrators and practitioners to supplement the costs for conference registration fees. This opportunity will be available to staff employed within Texas Rising Star programs. 
</t>
    </r>
    <r>
      <rPr>
        <b/>
        <sz val="12"/>
        <color rgb="FF000000"/>
        <rFont val="Aptos Narrow"/>
        <family val="2"/>
        <scheme val="minor"/>
      </rPr>
      <t>Alignment</t>
    </r>
    <r>
      <rPr>
        <sz val="12"/>
        <color rgb="FF000000"/>
        <rFont val="Aptos Narrow"/>
        <family val="2"/>
        <scheme val="minor"/>
      </rPr>
      <t xml:space="preserve">: The Board conducted a needs assessment with all Texas Rising Star programs and many programs indicated a need for assistance with conference attendance fees. 
</t>
    </r>
    <r>
      <rPr>
        <b/>
        <sz val="12"/>
        <color rgb="FF000000"/>
        <rFont val="Aptos Narrow"/>
        <family val="2"/>
        <scheme val="minor"/>
      </rPr>
      <t>Target Outreach</t>
    </r>
    <r>
      <rPr>
        <sz val="12"/>
        <color rgb="FF000000"/>
        <rFont val="Aptos Narrow"/>
        <family val="2"/>
        <scheme val="minor"/>
      </rPr>
      <t>: 650 individuals</t>
    </r>
  </si>
  <si>
    <t>At least 90% of participants receiving conference scholarships will increase their annual staff training hours to score MET as required for Texas Rising certification.</t>
  </si>
  <si>
    <r>
      <rPr>
        <b/>
        <sz val="12"/>
        <color rgb="FF000000"/>
        <rFont val="Aptos Narrow"/>
        <family val="2"/>
        <scheme val="minor"/>
      </rPr>
      <t xml:space="preserve">Activity: </t>
    </r>
    <r>
      <rPr>
        <sz val="12"/>
        <color rgb="FF000000"/>
        <rFont val="Aptos Narrow"/>
        <family val="2"/>
        <scheme val="minor"/>
      </rPr>
      <t xml:space="preserve">The Board will provide child care programs who obtain their initial certification and recertification a cash incentive of $1,000. Incentives can be used by programs to purchase teaching resources, incentivize staff, or provide additional staff development activities. 
</t>
    </r>
    <r>
      <rPr>
        <b/>
        <sz val="12"/>
        <color rgb="FF000000"/>
        <rFont val="Aptos Narrow"/>
        <family val="2"/>
        <scheme val="minor"/>
      </rPr>
      <t>Alignment:</t>
    </r>
    <r>
      <rPr>
        <sz val="12"/>
        <color rgb="FF000000"/>
        <rFont val="Aptos Narrow"/>
        <family val="2"/>
        <scheme val="minor"/>
      </rPr>
      <t xml:space="preserve"> This activity aligns with the Board's goal to support programs achievement of Texas Rising Star certification and achievement of higher star levels of certification. The Board conducted a Needs Assessment, and several child care programs indicated a need for stipends for programs with lower certifications to boost motivation. Several child care programs mentioned this incentive would inspire programs to increase their certification.
</t>
    </r>
    <r>
      <rPr>
        <b/>
        <sz val="12"/>
        <color rgb="FF000000"/>
        <rFont val="Aptos Narrow"/>
        <family val="2"/>
        <scheme val="minor"/>
      </rPr>
      <t xml:space="preserve">Target Outreach: </t>
    </r>
    <r>
      <rPr>
        <sz val="12"/>
        <color rgb="FF000000"/>
        <rFont val="Aptos Narrow"/>
        <family val="2"/>
        <scheme val="minor"/>
      </rPr>
      <t>300 child care programs</t>
    </r>
  </si>
  <si>
    <t>At least a 10% increase in the number of child care programs participating in Texas Rising Star and/or increasing their star levels by the end of FY26.</t>
  </si>
  <si>
    <r>
      <rPr>
        <b/>
        <sz val="12"/>
        <color rgb="FF000000"/>
        <rFont val="Aptos Narrow"/>
        <family val="2"/>
        <scheme val="minor"/>
      </rPr>
      <t>Activity</t>
    </r>
    <r>
      <rPr>
        <sz val="12"/>
        <color rgb="FF000000"/>
        <rFont val="Aptos Narrow"/>
        <family val="2"/>
        <scheme val="minor"/>
      </rPr>
      <t xml:space="preserve">: The Board will provide child care programs with the opportunity to order classroom materials and classroom equipment to assist the program with additional learning experiences to improve quality and to gain, increase, or maintain Texas Rising Star certification. 
</t>
    </r>
    <r>
      <rPr>
        <b/>
        <sz val="12"/>
        <color rgb="FF000000"/>
        <rFont val="Aptos Narrow"/>
        <family val="2"/>
        <scheme val="minor"/>
      </rPr>
      <t>Alignment</t>
    </r>
    <r>
      <rPr>
        <sz val="12"/>
        <color rgb="FF000000"/>
        <rFont val="Aptos Narrow"/>
        <family val="2"/>
        <scheme val="minor"/>
      </rPr>
      <t xml:space="preserve">: This activity aligns with the Board's goal to support programs achievement of Texas Rising Star certification and achievement of higher star levels of certification. The Board received feedback from the Advisory Council and conducted a Needs Assessment and several child care programs indicated a need for assistance with purchasing classroom materials and equipment.
</t>
    </r>
    <r>
      <rPr>
        <b/>
        <sz val="12"/>
        <color rgb="FF000000"/>
        <rFont val="Aptos Narrow"/>
        <family val="2"/>
        <scheme val="minor"/>
      </rPr>
      <t>Target Outreach</t>
    </r>
    <r>
      <rPr>
        <sz val="12"/>
        <color rgb="FF000000"/>
        <rFont val="Aptos Narrow"/>
        <family val="2"/>
        <scheme val="minor"/>
      </rPr>
      <t>: 1,915 programs</t>
    </r>
  </si>
  <si>
    <t>At least 80% of Texas Rising Star–certified programs receiving classroom materials will score at or above their current certification level during their FY26 annual monitoring.
At least 10% of Entry Level programs will score 2 for the curriculum measure at their Initial Assessment.</t>
  </si>
  <si>
    <r>
      <rPr>
        <b/>
        <sz val="12"/>
        <color rgb="FF000000"/>
        <rFont val="Aptos Narrow"/>
        <family val="2"/>
        <scheme val="minor"/>
      </rPr>
      <t>Activity</t>
    </r>
    <r>
      <rPr>
        <sz val="12"/>
        <color rgb="FF000000"/>
        <rFont val="Aptos Narrow"/>
        <family val="2"/>
        <scheme val="minor"/>
      </rPr>
      <t xml:space="preserve">: The Board will provide gift card incentives to families attending parent activities to help families navigate strategies and resources to implement early learning activities at home with the young children.
</t>
    </r>
    <r>
      <rPr>
        <b/>
        <sz val="12"/>
        <color rgb="FF000000"/>
        <rFont val="Aptos Narrow"/>
        <family val="2"/>
        <scheme val="minor"/>
      </rPr>
      <t>Alignment</t>
    </r>
    <r>
      <rPr>
        <sz val="12"/>
        <color rgb="FF000000"/>
        <rFont val="Aptos Narrow"/>
        <family val="2"/>
        <scheme val="minor"/>
      </rPr>
      <t xml:space="preserve">: This activity aligns with the Board's goal to support families as their children's first and most important teachers.
</t>
    </r>
    <r>
      <rPr>
        <b/>
        <sz val="12"/>
        <color rgb="FF000000"/>
        <rFont val="Aptos Narrow"/>
        <family val="2"/>
        <scheme val="minor"/>
      </rPr>
      <t>Target Outreach</t>
    </r>
    <r>
      <rPr>
        <sz val="12"/>
        <color rgb="FF000000"/>
        <rFont val="Aptos Narrow"/>
        <family val="2"/>
        <scheme val="minor"/>
      </rPr>
      <t>: 250 families from approximately 30 early learning programs</t>
    </r>
  </si>
  <si>
    <t>Achieve a satisfaction rate of at least 80% from parent feedback survey.</t>
  </si>
  <si>
    <r>
      <rPr>
        <b/>
        <sz val="12"/>
        <color rgb="FF000000"/>
        <rFont val="Aptos Narrow"/>
        <family val="2"/>
        <scheme val="minor"/>
      </rPr>
      <t xml:space="preserve">Activity: </t>
    </r>
    <r>
      <rPr>
        <sz val="12"/>
        <color rgb="FF000000"/>
        <rFont val="Aptos Narrow"/>
        <family val="2"/>
        <scheme val="minor"/>
      </rPr>
      <t xml:space="preserve">The Board will provide Texas Rising Star recognition materials to certified programs, including banners, decals, and brochures, to support parents and the community in identifying high-quality child care programs. These materials will be used as part of community outreach efforts to raise awareness of Texas Rising Star programs and promote enrollment in high-quality child care.
</t>
    </r>
    <r>
      <rPr>
        <b/>
        <sz val="12"/>
        <color rgb="FF000000"/>
        <rFont val="Aptos Narrow"/>
        <family val="2"/>
        <scheme val="minor"/>
      </rPr>
      <t xml:space="preserve">Alignment: </t>
    </r>
    <r>
      <rPr>
        <sz val="12"/>
        <color rgb="FF000000"/>
        <rFont val="Aptos Narrow"/>
        <family val="2"/>
        <scheme val="minor"/>
      </rPr>
      <t xml:space="preserve">This activity aligns with the Board's priority to increase the number of quality-rated Texas Rising Star programs in the region and to inform families about high-quality child care options, encouraging families to select Texas Rising Star–certified programs.
</t>
    </r>
    <r>
      <rPr>
        <b/>
        <sz val="12"/>
        <color rgb="FF000000"/>
        <rFont val="Aptos Narrow"/>
        <family val="2"/>
        <scheme val="minor"/>
      </rPr>
      <t xml:space="preserve">Target Outreach: </t>
    </r>
    <r>
      <rPr>
        <sz val="12"/>
        <color rgb="FF000000"/>
        <rFont val="Aptos Narrow"/>
        <family val="2"/>
        <scheme val="minor"/>
      </rPr>
      <t>500 certified programs</t>
    </r>
  </si>
  <si>
    <t>Recognition materials provided to Texas Rising Star–certified programs will increase parent and community awareness, resulting in higher enrollments at participating programs compared to FY25.</t>
  </si>
  <si>
    <r>
      <t xml:space="preserve">Activity: </t>
    </r>
    <r>
      <rPr>
        <sz val="12"/>
        <color rgb="FF000000"/>
        <rFont val="Aptos Narrow"/>
        <family val="2"/>
        <scheme val="minor"/>
      </rPr>
      <t xml:space="preserve">The Board will provide cash incentives of $1,150 per person to family child care programs, directors and school-age caregivers for attending and completing a of series professional development trainings specific to their needs. These opportunities include Business Development for Family Child Care; Director's Network Group and School-age specific professional development. </t>
    </r>
    <r>
      <rPr>
        <b/>
        <sz val="12"/>
        <color rgb="FF000000"/>
        <rFont val="Aptos Narrow"/>
        <family val="2"/>
        <scheme val="minor"/>
      </rPr>
      <t xml:space="preserve">
Alignment: </t>
    </r>
    <r>
      <rPr>
        <sz val="12"/>
        <color rgb="FF000000"/>
        <rFont val="Aptos Narrow"/>
        <family val="2"/>
        <scheme val="minor"/>
      </rPr>
      <t>This activity aligns with the Board's goal to provide differentiated professional development supports to address the varying needs of our child care program community in a series-based format.</t>
    </r>
    <r>
      <rPr>
        <b/>
        <sz val="12"/>
        <color rgb="FF000000"/>
        <rFont val="Aptos Narrow"/>
        <family val="2"/>
        <scheme val="minor"/>
      </rPr>
      <t xml:space="preserve">
Target Outreach: </t>
    </r>
    <r>
      <rPr>
        <sz val="12"/>
        <color rgb="FF000000"/>
        <rFont val="Aptos Narrow"/>
        <family val="2"/>
        <scheme val="minor"/>
      </rPr>
      <t>120 family child care programs; 40 directors; 200 school-age caregivers (360 programs total)</t>
    </r>
  </si>
  <si>
    <t>80% of participants successfully complete the professional development sessions, implement strategies and meet the annual staff training requirement for Category 1.</t>
  </si>
  <si>
    <r>
      <rPr>
        <b/>
        <sz val="12"/>
        <color rgb="FF000000"/>
        <rFont val="Aptos Narrow"/>
        <family val="2"/>
        <scheme val="minor"/>
      </rPr>
      <t>Activity</t>
    </r>
    <r>
      <rPr>
        <sz val="12"/>
        <color rgb="FF000000"/>
        <rFont val="Aptos Narrow"/>
        <family val="2"/>
        <scheme val="minor"/>
      </rPr>
      <t xml:space="preserve">: The Board will offer incentive gift cards to teachers who successfully implement Category 2 measures as verified by the Texas Rising Star mentors and Category 2 assessment results as a means to motivate and support staff retention.
</t>
    </r>
    <r>
      <rPr>
        <b/>
        <sz val="12"/>
        <color rgb="FF000000"/>
        <rFont val="Aptos Narrow"/>
        <family val="2"/>
        <scheme val="minor"/>
      </rPr>
      <t>Alignment</t>
    </r>
    <r>
      <rPr>
        <sz val="12"/>
        <color rgb="FF000000"/>
        <rFont val="Aptos Narrow"/>
        <family val="2"/>
        <scheme val="minor"/>
      </rPr>
      <t xml:space="preserve">: The Board asked the Advisory Council and mentor team for feedback and it was recommended to implement this activity for FY26.
</t>
    </r>
    <r>
      <rPr>
        <b/>
        <sz val="12"/>
        <color rgb="FF000000"/>
        <rFont val="Aptos Narrow"/>
        <family val="2"/>
        <scheme val="minor"/>
      </rPr>
      <t>Target Outreach</t>
    </r>
    <r>
      <rPr>
        <sz val="12"/>
        <color rgb="FF000000"/>
        <rFont val="Aptos Narrow"/>
        <family val="2"/>
        <scheme val="minor"/>
      </rPr>
      <t>: 1,500 Teachers</t>
    </r>
  </si>
  <si>
    <t>At least 75% of teachers receiving the incentive will remain with the program throughout the fiscal year and indicate increased motivation and morale after receiving the incentive.</t>
  </si>
  <si>
    <r>
      <rPr>
        <b/>
        <sz val="12"/>
        <color rgb="FF000000"/>
        <rFont val="Aptos Narrow"/>
        <family val="2"/>
        <scheme val="minor"/>
      </rPr>
      <t xml:space="preserve">Activity: </t>
    </r>
    <r>
      <rPr>
        <sz val="12"/>
        <color rgb="FF000000"/>
        <rFont val="Aptos Narrow"/>
        <family val="2"/>
        <scheme val="minor"/>
      </rPr>
      <t xml:space="preserve">The Board will provide Frog Street curriculum kits (preschool) to programs identified as facing barriers to accessing and implementing and improved curriculum. Each kit includes all necessary materials to support teachers in delivering high quality, developmentally appropriate instruction.
</t>
    </r>
    <r>
      <rPr>
        <b/>
        <sz val="12"/>
        <color rgb="FF000000"/>
        <rFont val="Aptos Narrow"/>
        <family val="2"/>
        <scheme val="minor"/>
      </rPr>
      <t xml:space="preserve">Alignment: </t>
    </r>
    <r>
      <rPr>
        <sz val="12"/>
        <color rgb="FF000000"/>
        <rFont val="Aptos Narrow"/>
        <family val="2"/>
        <scheme val="minor"/>
      </rPr>
      <t xml:space="preserve">Feedback from the Board's needs assessment survey indicated that child care programs face challenges in obtaining approved curriculum materials. Providing these kits directly to programs addresses these barriers, supports curriculum fidelity, and enhances child learning outcomes.
</t>
    </r>
    <r>
      <rPr>
        <b/>
        <sz val="12"/>
        <color rgb="FF000000"/>
        <rFont val="Aptos Narrow"/>
        <family val="2"/>
        <scheme val="minor"/>
      </rPr>
      <t xml:space="preserve">Target Outreach: </t>
    </r>
    <r>
      <rPr>
        <sz val="12"/>
        <color rgb="FF000000"/>
        <rFont val="Aptos Narrow"/>
        <family val="2"/>
        <scheme val="minor"/>
      </rPr>
      <t>90 classrooms within 89 child care programs</t>
    </r>
  </si>
  <si>
    <t>At least 80% of Texas Rising Star–certified programs receiving curriculum will score at or above their current certification level during their annual monitoring.
At least 10% of Entry Level programs will score 2 for the curriculum measure at their Initial Assessment.</t>
  </si>
  <si>
    <r>
      <rPr>
        <b/>
        <sz val="12"/>
        <color rgb="FF000000"/>
        <rFont val="Aptos Narrow"/>
        <family val="2"/>
        <scheme val="minor"/>
      </rPr>
      <t>Activity</t>
    </r>
    <r>
      <rPr>
        <sz val="12"/>
        <color rgb="FF000000"/>
        <rFont val="Aptos Narrow"/>
        <family val="2"/>
        <scheme val="minor"/>
      </rPr>
      <t xml:space="preserve">: The Board will provide classroom management materials to the child care participants at the annual Child Care Regulation conference.
</t>
    </r>
    <r>
      <rPr>
        <b/>
        <sz val="12"/>
        <color rgb="FF000000"/>
        <rFont val="Aptos Narrow"/>
        <family val="2"/>
        <scheme val="minor"/>
      </rPr>
      <t>Alignment</t>
    </r>
    <r>
      <rPr>
        <sz val="12"/>
        <color rgb="FF000000"/>
        <rFont val="Aptos Narrow"/>
        <family val="2"/>
        <scheme val="minor"/>
      </rPr>
      <t xml:space="preserve">: The activity supports the Board's goals to develop and partner with stakeholders to support improving child care quality and professional development learning. This activity is based on positive survey feedback and the number of applicants for the conference.
</t>
    </r>
    <r>
      <rPr>
        <b/>
        <sz val="12"/>
        <color rgb="FF000000"/>
        <rFont val="Aptos Narrow"/>
        <family val="2"/>
        <scheme val="minor"/>
      </rPr>
      <t>Target Outreach</t>
    </r>
    <r>
      <rPr>
        <sz val="12"/>
        <color rgb="FF000000"/>
        <rFont val="Aptos Narrow"/>
        <family val="2"/>
        <scheme val="minor"/>
      </rPr>
      <t>: 800 program attendees</t>
    </r>
  </si>
  <si>
    <t xml:space="preserve">80% of feedback from child care programs receiving these materials will indicate that it assisted the program in creating an environment where children can be successful in regulating their emotions.  </t>
  </si>
  <si>
    <r>
      <rPr>
        <b/>
        <sz val="12"/>
        <color rgb="FF000000"/>
        <rFont val="Aptos Narrow"/>
        <family val="2"/>
        <scheme val="minor"/>
      </rPr>
      <t xml:space="preserve">Activity: </t>
    </r>
    <r>
      <rPr>
        <sz val="12"/>
        <color rgb="FF000000"/>
        <rFont val="Aptos Narrow"/>
        <family val="2"/>
        <scheme val="minor"/>
      </rPr>
      <t xml:space="preserve">The Board will provide a $3,000 cash incentive to child care programs serving children with diagnosed disabilities. Incentives can be used by programs to purchase classroom materials and resources to provide an inclusive environment for children to be successful.
</t>
    </r>
    <r>
      <rPr>
        <b/>
        <sz val="12"/>
        <color rgb="FF000000"/>
        <rFont val="Aptos Narrow"/>
        <family val="2"/>
        <scheme val="minor"/>
      </rPr>
      <t xml:space="preserve">Alignment: </t>
    </r>
    <r>
      <rPr>
        <sz val="12"/>
        <color rgb="FF000000"/>
        <rFont val="Aptos Narrow"/>
        <family val="2"/>
        <scheme val="minor"/>
      </rPr>
      <t xml:space="preserve">Child care programs serving children with disabilities responded positively to the Board’s need assessment survey indicating the need for additional supports for classroom resources. Providing cash incentives for child care programs that serve children with diagnosed disabilities allows those programs to purchase targeted classroom materials and resources that promote inclusive caregiving.
</t>
    </r>
    <r>
      <rPr>
        <b/>
        <sz val="12"/>
        <color rgb="FF000000"/>
        <rFont val="Aptos Narrow"/>
        <family val="2"/>
        <scheme val="minor"/>
      </rPr>
      <t xml:space="preserve">Target Outreach: </t>
    </r>
    <r>
      <rPr>
        <sz val="12"/>
        <color rgb="FF000000"/>
        <rFont val="Aptos Narrow"/>
        <family val="2"/>
        <scheme val="minor"/>
      </rPr>
      <t xml:space="preserve">80 early learning programs </t>
    </r>
  </si>
  <si>
    <t>85% of recipients will indicate, through a post satisfaction survey, that there has been an increase in support provided to children.</t>
  </si>
  <si>
    <r>
      <rPr>
        <b/>
        <sz val="12"/>
        <color rgb="FF000000"/>
        <rFont val="Aptos Narrow"/>
        <family val="2"/>
        <scheme val="minor"/>
      </rPr>
      <t xml:space="preserve">Activity: </t>
    </r>
    <r>
      <rPr>
        <sz val="12"/>
        <color rgb="FF000000"/>
        <rFont val="Aptos Narrow"/>
        <family val="2"/>
        <scheme val="minor"/>
      </rPr>
      <t xml:space="preserve">This activity includes staff salaries and fringe benefits for 66 full time mentors, 3 Program Administrators, 3 Managers, and 11 support staff for the Board to support quality improvement activities. This includes operational costs. Additional staff will be funded with CCQ funds.
</t>
    </r>
    <r>
      <rPr>
        <b/>
        <sz val="12"/>
        <color rgb="FF000000"/>
        <rFont val="Aptos Narrow"/>
        <family val="2"/>
        <scheme val="minor"/>
      </rPr>
      <t xml:space="preserve">Alignment: </t>
    </r>
    <r>
      <rPr>
        <sz val="12"/>
        <color rgb="FF000000"/>
        <rFont val="Aptos Narrow"/>
        <family val="2"/>
        <scheme val="minor"/>
      </rPr>
      <t xml:space="preserve">This aligns with the Board's goal to increase a family's opportunity for access to quality child care. 
</t>
    </r>
    <r>
      <rPr>
        <b/>
        <sz val="12"/>
        <color rgb="FF000000"/>
        <rFont val="Aptos Narrow"/>
        <family val="2"/>
        <scheme val="minor"/>
      </rPr>
      <t>Target Outreach:</t>
    </r>
    <r>
      <rPr>
        <sz val="12"/>
        <color rgb="FF000000"/>
        <rFont val="Aptos Narrow"/>
        <family val="2"/>
        <scheme val="minor"/>
      </rPr>
      <t xml:space="preserve"> 1,877 child care programs</t>
    </r>
  </si>
  <si>
    <r>
      <rPr>
        <b/>
        <sz val="12"/>
        <color rgb="FF000000"/>
        <rFont val="Aptos Narrow"/>
        <family val="2"/>
        <scheme val="minor"/>
      </rPr>
      <t xml:space="preserve">Activity: </t>
    </r>
    <r>
      <rPr>
        <sz val="12"/>
        <color rgb="FF000000"/>
        <rFont val="Aptos Narrow"/>
        <family val="2"/>
        <scheme val="minor"/>
      </rPr>
      <t xml:space="preserve">This activity includes 11 staff salaries and fringe benefits for the Board's contractor to support quality improvement activities. This includes operational costs. Additional staff will be funded with CCQ mentor funds.
</t>
    </r>
    <r>
      <rPr>
        <b/>
        <sz val="12"/>
        <color rgb="FF000000"/>
        <rFont val="Aptos Narrow"/>
        <family val="2"/>
        <scheme val="minor"/>
      </rPr>
      <t xml:space="preserve">Alignment: </t>
    </r>
    <r>
      <rPr>
        <sz val="12"/>
        <color rgb="FF000000"/>
        <rFont val="Aptos Narrow"/>
        <family val="2"/>
        <scheme val="minor"/>
      </rPr>
      <t xml:space="preserve">This aligns with the Board's goal to increase a family's opportunity for access to quality child care.
</t>
    </r>
    <r>
      <rPr>
        <b/>
        <sz val="12"/>
        <color rgb="FF000000"/>
        <rFont val="Aptos Narrow"/>
        <family val="2"/>
        <scheme val="minor"/>
      </rPr>
      <t xml:space="preserve">Target Outreach: </t>
    </r>
    <r>
      <rPr>
        <sz val="12"/>
        <color rgb="FF000000"/>
        <rFont val="Aptos Narrow"/>
        <family val="2"/>
        <scheme val="minor"/>
      </rPr>
      <t>1,877 child care programs</t>
    </r>
  </si>
  <si>
    <t>Increase in the number of programs obtaining, maintaining, or increasing Texas Rising Star certification, along with outreach services to engage families through child care consumer education and at-home learning.</t>
  </si>
  <si>
    <r>
      <rPr>
        <b/>
        <sz val="12"/>
        <rFont val="Aptos Narrow"/>
        <family val="2"/>
        <scheme val="minor"/>
      </rPr>
      <t>Activity</t>
    </r>
    <r>
      <rPr>
        <sz val="12"/>
        <rFont val="Aptos Narrow"/>
        <family val="2"/>
        <scheme val="minor"/>
      </rPr>
      <t xml:space="preserve">: The Board will provide funds to Texas Rising Star-certified programs for wage supplementation. Eligible teachers within Texas Rising Star-certified programs must be employed full-time for at least six months, and earn $15/hour or less. Programs will receive $2,400 per eligible staff member. Programs will receive a one-month $15 per hour supplemental payment for each eligible teacher they employ.
</t>
    </r>
    <r>
      <rPr>
        <b/>
        <sz val="12"/>
        <rFont val="Aptos Narrow"/>
        <family val="2"/>
        <scheme val="minor"/>
      </rPr>
      <t>Alignment</t>
    </r>
    <r>
      <rPr>
        <sz val="12"/>
        <rFont val="Aptos Narrow"/>
        <family val="2"/>
        <scheme val="minor"/>
      </rPr>
      <t xml:space="preserve">: The Board conducted a needs assessment survey and several child care programs indicated the need for support with teacher wages, retention and business operations. This incentive aligns with the Board's goal to strengthen continuity of care for young children. 
</t>
    </r>
    <r>
      <rPr>
        <b/>
        <sz val="12"/>
        <rFont val="Aptos Narrow"/>
        <family val="2"/>
        <scheme val="minor"/>
      </rPr>
      <t>Target Outreach:</t>
    </r>
    <r>
      <rPr>
        <sz val="12"/>
        <rFont val="Aptos Narrow"/>
        <family val="2"/>
        <scheme val="minor"/>
      </rPr>
      <t xml:space="preserve"> 2,600 teachers</t>
    </r>
  </si>
  <si>
    <t>At least 80% of child care programs will indicate the incentive helped to stabilize their workforce by reducing staff turnover and strengthen continuity of care.</t>
  </si>
  <si>
    <r>
      <rPr>
        <b/>
        <sz val="12"/>
        <rFont val="Aptos Narrow"/>
        <family val="2"/>
        <scheme val="minor"/>
      </rPr>
      <t>Activity</t>
    </r>
    <r>
      <rPr>
        <sz val="12"/>
        <rFont val="Aptos Narrow"/>
        <family val="2"/>
        <scheme val="minor"/>
      </rPr>
      <t xml:space="preserve">: The Board will provide retention stipends to child care teachers. Eligible teachers must be employed full-time at a Texas Rising Star-certified program, must be employed with the program for at least 6 months, earn $15/hour or less, and have a valid Child Development Associate (CDA) credential. Selected teachers will be given $500 at the initial distribution and if still employed at the second distribution timeline, the teacher will received an additional $1,000.
</t>
    </r>
    <r>
      <rPr>
        <b/>
        <sz val="12"/>
        <rFont val="Aptos Narrow"/>
        <family val="2"/>
        <scheme val="minor"/>
      </rPr>
      <t>Alignment</t>
    </r>
    <r>
      <rPr>
        <sz val="12"/>
        <rFont val="Aptos Narrow"/>
        <family val="2"/>
        <scheme val="minor"/>
      </rPr>
      <t xml:space="preserve">: The Board conducted a needs assessment survey and several child care programs indicated the need for support with teacher retention. This incentive aligns with the Board's goal to strengthen continuity of care for young children. 
</t>
    </r>
    <r>
      <rPr>
        <b/>
        <sz val="12"/>
        <rFont val="Aptos Narrow"/>
        <family val="2"/>
        <scheme val="minor"/>
      </rPr>
      <t>Target Outreach:</t>
    </r>
    <r>
      <rPr>
        <sz val="12"/>
        <rFont val="Aptos Narrow"/>
        <family val="2"/>
        <scheme val="minor"/>
      </rPr>
      <t xml:space="preserve"> 100 teachers</t>
    </r>
  </si>
  <si>
    <t xml:space="preserve">At least 90% of teachers participating in the pilot retention program will retain employment at the time of the second distribution. </t>
  </si>
  <si>
    <r>
      <rPr>
        <b/>
        <sz val="12"/>
        <rFont val="Aptos Narrow"/>
        <family val="2"/>
        <scheme val="minor"/>
      </rPr>
      <t>Activity</t>
    </r>
    <r>
      <rPr>
        <sz val="12"/>
        <rFont val="Aptos Narrow"/>
        <family val="2"/>
        <scheme val="minor"/>
      </rPr>
      <t xml:space="preserve">: The Board will provide Texas Rising Star programs the opportunity to order up to $1,000 in classroom materials and equipment to support dual language learning. 
</t>
    </r>
    <r>
      <rPr>
        <b/>
        <sz val="12"/>
        <rFont val="Aptos Narrow"/>
        <family val="2"/>
        <scheme val="minor"/>
      </rPr>
      <t>Alignment</t>
    </r>
    <r>
      <rPr>
        <sz val="12"/>
        <rFont val="Aptos Narrow"/>
        <family val="2"/>
        <scheme val="minor"/>
      </rPr>
      <t xml:space="preserve">: This activity aligns with the Board's goal to support dual language learners. This is in response to needs assessment surveys and feedback from the advisory council acknowledging the growing needs of the child care programs.
</t>
    </r>
    <r>
      <rPr>
        <b/>
        <sz val="12"/>
        <rFont val="Aptos Narrow"/>
        <family val="2"/>
        <scheme val="minor"/>
      </rPr>
      <t>Target Outreach</t>
    </r>
    <r>
      <rPr>
        <sz val="12"/>
        <rFont val="Aptos Narrow"/>
        <family val="2"/>
        <scheme val="minor"/>
      </rPr>
      <t>: 750 child care programs</t>
    </r>
  </si>
  <si>
    <t>At least 85% of Texas Rising Star–certified programs receiving classroom materials will score at or above their current certification level during their FY26 annual monitoring.
At least 10% of Entry Level programs will score 2 for the curriculum measure at their Initial Assessment.</t>
  </si>
  <si>
    <r>
      <rPr>
        <b/>
        <sz val="12"/>
        <rFont val="Aptos Narrow"/>
        <family val="2"/>
        <scheme val="minor"/>
      </rPr>
      <t>Activity</t>
    </r>
    <r>
      <rPr>
        <sz val="12"/>
        <rFont val="Aptos Narrow"/>
        <family val="2"/>
        <scheme val="minor"/>
      </rPr>
      <t xml:space="preserve">: The Board will provide funds to Texas Rising Star-certified programs for wage supplementation. Eligible teachers within Texas Rising Star-certified programs must be employed full-time for at least six months, and earn $15/hour or less. Programs will receive $2,400 per eligible staff member. The Board will offer child care programs a one-month, $15 per hour supplemental payment for each eligible teacher they employ. 
</t>
    </r>
    <r>
      <rPr>
        <b/>
        <sz val="12"/>
        <rFont val="Aptos Narrow"/>
        <family val="2"/>
        <scheme val="minor"/>
      </rPr>
      <t>Alignment</t>
    </r>
    <r>
      <rPr>
        <sz val="12"/>
        <rFont val="Aptos Narrow"/>
        <family val="2"/>
        <scheme val="minor"/>
      </rPr>
      <t xml:space="preserve">: The Board conducted a needs assessment survey and several child care programs indicated the need for support with teacher wages, retention and business operations. This incentive aligns with the Board's goal to strengthen continuity of care for young children. 
</t>
    </r>
    <r>
      <rPr>
        <b/>
        <sz val="12"/>
        <rFont val="Aptos Narrow"/>
        <family val="2"/>
        <scheme val="minor"/>
      </rPr>
      <t>Target Outreach:</t>
    </r>
    <r>
      <rPr>
        <sz val="12"/>
        <rFont val="Aptos Narrow"/>
        <family val="2"/>
        <scheme val="minor"/>
      </rPr>
      <t xml:space="preserve"> 60 teachers</t>
    </r>
  </si>
  <si>
    <r>
      <rPr>
        <b/>
        <sz val="12"/>
        <rFont val="Aptos Narrow"/>
        <family val="2"/>
        <scheme val="minor"/>
      </rPr>
      <t xml:space="preserve">Activity: </t>
    </r>
    <r>
      <rPr>
        <sz val="12"/>
        <rFont val="Aptos Narrow"/>
        <family val="2"/>
        <scheme val="minor"/>
      </rPr>
      <t xml:space="preserve">Designated Infant Toddler Specialist will provide monthly mentoring hours, reflection conversations, 5 professional development training sessions and post training follow-up assignments to infant and toddler teachers. Cost for these activities are included in the Texas Rising Star Staff Personnel cost.
</t>
    </r>
    <r>
      <rPr>
        <b/>
        <sz val="12"/>
        <rFont val="Aptos Narrow"/>
        <family val="2"/>
        <scheme val="minor"/>
      </rPr>
      <t>Alignment</t>
    </r>
    <r>
      <rPr>
        <sz val="12"/>
        <rFont val="Aptos Narrow"/>
        <family val="2"/>
        <scheme val="minor"/>
      </rPr>
      <t xml:space="preserve">: This activity aligns with the Board's priority to support teachers in their ability to enhance the learning experiences of infants and toddlers.
</t>
    </r>
    <r>
      <rPr>
        <b/>
        <sz val="12"/>
        <rFont val="Aptos Narrow"/>
        <family val="2"/>
        <scheme val="minor"/>
      </rPr>
      <t>Target Outreach:</t>
    </r>
    <r>
      <rPr>
        <sz val="12"/>
        <rFont val="Aptos Narrow"/>
        <family val="2"/>
        <scheme val="minor"/>
      </rPr>
      <t xml:space="preserve"> 40 teachers (20 child care programs)</t>
    </r>
  </si>
  <si>
    <t>80% of teachers will meet the goals on their continuous quality improvement plan and increase the classroom scores for Category 2.</t>
  </si>
  <si>
    <r>
      <rPr>
        <b/>
        <sz val="12"/>
        <color rgb="FF000000"/>
        <rFont val="Calibri"/>
        <family val="2"/>
      </rPr>
      <t>Activity:</t>
    </r>
    <r>
      <rPr>
        <sz val="12"/>
        <color rgb="FF000000"/>
        <rFont val="Calibri"/>
        <family val="2"/>
      </rPr>
      <t xml:space="preserve"> Designated TECPDS Specialists will document training and issue certificates for Board -hosted professional development and validate professional development, education, and employment records for child care staff. Cost for these activities are included in the Texas Rising Star Personnel cost.
</t>
    </r>
    <r>
      <rPr>
        <b/>
        <sz val="12"/>
        <color rgb="FF000000"/>
        <rFont val="Calibri"/>
        <family val="2"/>
      </rPr>
      <t xml:space="preserve">Alignment: </t>
    </r>
    <r>
      <rPr>
        <sz val="12"/>
        <color rgb="FF000000"/>
        <rFont val="Calibri"/>
        <family val="2"/>
      </rPr>
      <t xml:space="preserve">This activity aligns with the Board's priority to support full usage of the TECPDS system for child care programs in the region.
</t>
    </r>
    <r>
      <rPr>
        <b/>
        <sz val="12"/>
        <color rgb="FF000000"/>
        <rFont val="Calibri"/>
        <family val="2"/>
      </rPr>
      <t xml:space="preserve">Target Outreach: </t>
    </r>
    <r>
      <rPr>
        <sz val="12"/>
        <color rgb="FF000000"/>
        <rFont val="Calibri"/>
        <family val="2"/>
      </rPr>
      <t>3,500 teachers (500 child care programs)</t>
    </r>
  </si>
  <si>
    <t>At least 90% of staff records for Texas Rising Star programs due for assessments will be validated in FY26.</t>
  </si>
  <si>
    <r>
      <rPr>
        <b/>
        <sz val="12"/>
        <color rgb="FF777777"/>
        <rFont val="Aptos Narrow"/>
        <family val="2"/>
        <scheme val="minor"/>
      </rPr>
      <t>Activity</t>
    </r>
    <r>
      <rPr>
        <sz val="12"/>
        <color rgb="FF777777"/>
        <rFont val="Aptos Narrow"/>
        <family val="2"/>
        <scheme val="minor"/>
      </rPr>
      <t xml:space="preserve">: National Accreditation Supports
</t>
    </r>
    <r>
      <rPr>
        <b/>
        <sz val="12"/>
        <color rgb="FF777777"/>
        <rFont val="Aptos Narrow"/>
        <family val="2"/>
        <scheme val="minor"/>
      </rPr>
      <t>Alignment</t>
    </r>
    <r>
      <rPr>
        <sz val="12"/>
        <color rgb="FF777777"/>
        <rFont val="Aptos Narrow"/>
        <family val="2"/>
        <scheme val="minor"/>
      </rPr>
      <t xml:space="preserve">: xx
</t>
    </r>
    <r>
      <rPr>
        <b/>
        <sz val="12"/>
        <color rgb="FF777777"/>
        <rFont val="Aptos Narrow"/>
        <family val="2"/>
        <scheme val="minor"/>
      </rPr>
      <t>Target Outreach</t>
    </r>
    <r>
      <rPr>
        <sz val="12"/>
        <color rgb="FF777777"/>
        <rFont val="Aptos Narrow"/>
        <family val="2"/>
        <scheme val="minor"/>
      </rPr>
      <t>: xx</t>
    </r>
  </si>
  <si>
    <t>This document contains dollar amounts that are subject to change.</t>
  </si>
  <si>
    <t xml:space="preserve">As of February 2026
</t>
  </si>
  <si>
    <r>
      <rPr>
        <b/>
        <sz val="12"/>
        <color rgb="FF6E6E6E"/>
        <rFont val="Aptos Narrow"/>
        <family val="2"/>
        <scheme val="minor"/>
      </rPr>
      <t>Activity</t>
    </r>
    <r>
      <rPr>
        <sz val="12"/>
        <color rgb="FF6E6E6E"/>
        <rFont val="Aptos Narrow"/>
        <family val="2"/>
        <scheme val="minor"/>
      </rPr>
      <t xml:space="preserve">: This activity will pay salary and fringe benefits for additional Child Care Quality staff to include the Early Education Apprenticeship Program (RAP) staff, 2 full time RAP mentors and the RAP coordinator (who will serve as a central liaison among apprentices, employers, and McLennan Community College), plus professional development, materials, office supplies, and travel. Mentorship is a critical component of the RAP. These RAP mentors provides on-the-job guidance, support and transfer of knowledge from experienced educators to apprentices. Mentors play a key role in bridging the gap between knowledge gained in coursework and practical application in the classroom. 
</t>
    </r>
    <r>
      <rPr>
        <b/>
        <sz val="12"/>
        <color rgb="FF6E6E6E"/>
        <rFont val="Aptos Narrow"/>
        <family val="2"/>
        <scheme val="minor"/>
      </rPr>
      <t>Alignment:</t>
    </r>
    <r>
      <rPr>
        <sz val="12"/>
        <color rgb="FF6E6E6E"/>
        <rFont val="Aptos Narrow"/>
        <family val="2"/>
        <scheme val="minor"/>
      </rPr>
      <t xml:space="preserve"> This activity aligns with the Board's strategic plan to provide targeted investments that address the need for professional development to strengthen workforce capacity, improve quality ratings, and creating career pathways.
</t>
    </r>
    <r>
      <rPr>
        <b/>
        <sz val="12"/>
        <color rgb="FF6E6E6E"/>
        <rFont val="Aptos Narrow"/>
        <family val="2"/>
        <scheme val="minor"/>
      </rPr>
      <t xml:space="preserve">Target Outreach: </t>
    </r>
    <r>
      <rPr>
        <sz val="12"/>
        <color rgb="FF6E6E6E"/>
        <rFont val="Aptos Narrow"/>
        <family val="2"/>
        <scheme val="minor"/>
      </rPr>
      <t xml:space="preserve"> 20 existing early educators
</t>
    </r>
    <r>
      <rPr>
        <i/>
        <sz val="12"/>
        <color rgb="FF6E6E6E"/>
        <rFont val="Aptos Narrow"/>
        <family val="2"/>
        <scheme val="minor"/>
      </rPr>
      <t>Note: The Board will administer the expenditure related to the RAP Coordinator.</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6" formatCode="&quot;$&quot;#,##0_);[Red]\(&quot;$&quot;#,##0\)"/>
    <numFmt numFmtId="8" formatCode="&quot;$&quot;#,##0.00_);[Red]\(&quot;$&quot;#,##0.00\)"/>
    <numFmt numFmtId="44" formatCode="_(&quot;$&quot;* #,##0.00_);_(&quot;$&quot;* \(#,##0.00\);_(&quot;$&quot;* &quot;-&quot;??_);_(@_)"/>
    <numFmt numFmtId="164" formatCode="&quot;$&quot;#,##0.00"/>
    <numFmt numFmtId="165" formatCode="&quot;$&quot;#,##0"/>
  </numFmts>
  <fonts count="80">
    <font>
      <sz val="11"/>
      <color theme="1"/>
      <name val="Aptos Narrow"/>
      <family val="2"/>
      <scheme val="minor"/>
    </font>
    <font>
      <sz val="11"/>
      <color theme="1"/>
      <name val="Aptos Narrow"/>
      <family val="2"/>
      <scheme val="minor"/>
    </font>
    <font>
      <sz val="18"/>
      <color theme="3"/>
      <name val="Aptos Display"/>
      <family val="2"/>
      <scheme val="major"/>
    </font>
    <font>
      <b/>
      <sz val="11"/>
      <color theme="3"/>
      <name val="Aptos Narrow"/>
      <family val="2"/>
      <scheme val="minor"/>
    </font>
    <font>
      <sz val="11"/>
      <color rgb="FF3F3F76"/>
      <name val="Aptos Narrow"/>
      <family val="2"/>
      <scheme val="minor"/>
    </font>
    <font>
      <b/>
      <sz val="11"/>
      <color theme="1"/>
      <name val="Aptos Narrow"/>
      <family val="2"/>
      <scheme val="minor"/>
    </font>
    <font>
      <sz val="12"/>
      <color theme="1"/>
      <name val="Aptos Narrow"/>
      <family val="2"/>
      <scheme val="minor"/>
    </font>
    <font>
      <sz val="12"/>
      <color theme="0"/>
      <name val="Aptos Narrow"/>
      <family val="2"/>
      <scheme val="minor"/>
    </font>
    <font>
      <b/>
      <sz val="14"/>
      <name val="Aptos Narrow"/>
      <family val="2"/>
      <scheme val="minor"/>
    </font>
    <font>
      <b/>
      <sz val="12"/>
      <color theme="0"/>
      <name val="Aptos Narrow"/>
      <family val="2"/>
      <scheme val="minor"/>
    </font>
    <font>
      <i/>
      <sz val="12"/>
      <color theme="2" tint="-0.499984740745262"/>
      <name val="Aptos Narrow"/>
      <family val="2"/>
      <scheme val="minor"/>
    </font>
    <font>
      <sz val="12"/>
      <name val="Aptos Narrow"/>
      <family val="2"/>
      <scheme val="minor"/>
    </font>
    <font>
      <i/>
      <sz val="12"/>
      <name val="Aptos Narrow"/>
      <family val="2"/>
      <scheme val="minor"/>
    </font>
    <font>
      <sz val="16"/>
      <color theme="1"/>
      <name val="Aptos Narrow"/>
      <family val="2"/>
      <scheme val="minor"/>
    </font>
    <font>
      <sz val="16"/>
      <color theme="0"/>
      <name val="Aptos Narrow"/>
      <family val="2"/>
      <scheme val="minor"/>
    </font>
    <font>
      <sz val="16"/>
      <name val="Aptos Narrow"/>
      <family val="2"/>
      <scheme val="minor"/>
    </font>
    <font>
      <i/>
      <sz val="16"/>
      <name val="Aptos Narrow"/>
      <family val="2"/>
      <scheme val="minor"/>
    </font>
    <font>
      <b/>
      <sz val="16"/>
      <color theme="0"/>
      <name val="Aptos Narrow"/>
      <family val="2"/>
      <scheme val="minor"/>
    </font>
    <font>
      <b/>
      <sz val="12"/>
      <name val="Aptos Narrow"/>
      <family val="2"/>
      <scheme val="minor"/>
    </font>
    <font>
      <sz val="11"/>
      <name val="Aptos Narrow"/>
      <family val="2"/>
      <scheme val="minor"/>
    </font>
    <font>
      <i/>
      <sz val="16"/>
      <color theme="0"/>
      <name val="Aptos Narrow"/>
      <family val="2"/>
      <scheme val="minor"/>
    </font>
    <font>
      <sz val="12"/>
      <color rgb="FF000000"/>
      <name val="Calibri"/>
      <family val="2"/>
    </font>
    <font>
      <sz val="14"/>
      <color theme="1"/>
      <name val="Aptos Narrow"/>
      <family val="2"/>
      <scheme val="minor"/>
    </font>
    <font>
      <i/>
      <sz val="14"/>
      <name val="Aptos Narrow"/>
      <family val="2"/>
      <scheme val="minor"/>
    </font>
    <font>
      <b/>
      <sz val="14"/>
      <name val="Calibri"/>
      <family val="2"/>
    </font>
    <font>
      <i/>
      <sz val="14"/>
      <name val="Calibri"/>
      <family val="2"/>
    </font>
    <font>
      <b/>
      <sz val="14"/>
      <color theme="0"/>
      <name val="Aptos Narrow"/>
      <family val="2"/>
      <scheme val="minor"/>
    </font>
    <font>
      <sz val="20"/>
      <color theme="3"/>
      <name val="Aptos Narrow"/>
      <family val="2"/>
      <scheme val="minor"/>
    </font>
    <font>
      <b/>
      <sz val="16"/>
      <color theme="3"/>
      <name val="Aptos Narrow"/>
      <family val="2"/>
      <scheme val="minor"/>
    </font>
    <font>
      <b/>
      <sz val="24"/>
      <color theme="3"/>
      <name val="Aptos Display"/>
      <family val="2"/>
      <scheme val="major"/>
    </font>
    <font>
      <b/>
      <sz val="12"/>
      <color rgb="FFC00000"/>
      <name val="Aptos Narrow"/>
      <family val="2"/>
      <scheme val="minor"/>
    </font>
    <font>
      <b/>
      <sz val="12"/>
      <color theme="1"/>
      <name val="Aptos Narrow"/>
      <family val="2"/>
      <scheme val="minor"/>
    </font>
    <font>
      <i/>
      <sz val="12"/>
      <color theme="1"/>
      <name val="Aptos Narrow"/>
      <family val="2"/>
      <scheme val="minor"/>
    </font>
    <font>
      <i/>
      <sz val="12"/>
      <color theme="2" tint="-0.49995422223578601"/>
      <name val="Aptos Narrow"/>
      <family val="2"/>
      <scheme val="minor"/>
    </font>
    <font>
      <sz val="12"/>
      <color rgb="FF7030A0"/>
      <name val="Aptos Narrow"/>
      <family val="2"/>
      <scheme val="minor"/>
    </font>
    <font>
      <sz val="12"/>
      <color rgb="FF000000"/>
      <name val="Aptos Narrow"/>
      <family val="2"/>
      <scheme val="minor"/>
    </font>
    <font>
      <i/>
      <sz val="12"/>
      <name val="Calibri"/>
      <family val="2"/>
    </font>
    <font>
      <sz val="12"/>
      <color rgb="FFC00000"/>
      <name val="Aptos Narrow"/>
      <family val="2"/>
      <scheme val="minor"/>
    </font>
    <font>
      <b/>
      <sz val="12"/>
      <color rgb="FF000000"/>
      <name val="Aptos Narrow"/>
      <family val="2"/>
      <scheme val="minor"/>
    </font>
    <font>
      <strike/>
      <sz val="12"/>
      <name val="Aptos Narrow"/>
      <family val="2"/>
      <scheme val="minor"/>
    </font>
    <font>
      <sz val="12"/>
      <name val="Calibri"/>
      <family val="2"/>
    </font>
    <font>
      <sz val="12"/>
      <color theme="1" tint="4.9989318521683403E-2"/>
      <name val="Aptos Narrow"/>
      <family val="2"/>
      <scheme val="minor"/>
    </font>
    <font>
      <b/>
      <sz val="18"/>
      <name val="Aptos Narrow"/>
      <family val="2"/>
      <scheme val="minor"/>
    </font>
    <font>
      <b/>
      <sz val="14"/>
      <color rgb="FF000000"/>
      <name val="Calibri"/>
      <family val="2"/>
    </font>
    <font>
      <i/>
      <sz val="14"/>
      <color rgb="FF000000"/>
      <name val="Calibri"/>
      <family val="2"/>
    </font>
    <font>
      <sz val="11"/>
      <color rgb="FF242424"/>
      <name val="Aptos Narrow"/>
      <family val="2"/>
    </font>
    <font>
      <sz val="11"/>
      <color theme="1"/>
      <name val="Calibri"/>
      <family val="2"/>
      <charset val="1"/>
    </font>
    <font>
      <b/>
      <sz val="12"/>
      <color rgb="FF000000"/>
      <name val="Calibri"/>
      <family val="2"/>
    </font>
    <font>
      <sz val="12"/>
      <color rgb="FFC00000"/>
      <name val="Calibri"/>
      <family val="2"/>
    </font>
    <font>
      <b/>
      <sz val="12"/>
      <name val="Calibri"/>
      <family val="2"/>
    </font>
    <font>
      <sz val="12"/>
      <color theme="1"/>
      <name val="Calibri"/>
      <family val="2"/>
    </font>
    <font>
      <b/>
      <sz val="12"/>
      <color rgb="FFC00000"/>
      <name val="Calibri"/>
      <family val="2"/>
    </font>
    <font>
      <u/>
      <sz val="12"/>
      <name val="Aptos Narrow"/>
      <family val="2"/>
      <scheme val="minor"/>
    </font>
    <font>
      <u/>
      <sz val="12"/>
      <color rgb="FF000000"/>
      <name val="Aptos Narrow"/>
      <family val="2"/>
      <scheme val="minor"/>
    </font>
    <font>
      <sz val="12"/>
      <color theme="4"/>
      <name val="Aptos Narrow"/>
      <family val="2"/>
      <scheme val="minor"/>
    </font>
    <font>
      <sz val="12"/>
      <color rgb="FFFF0000"/>
      <name val="Calibri (Body)"/>
    </font>
    <font>
      <b/>
      <i/>
      <sz val="12"/>
      <color theme="0"/>
      <name val="Aptos Narrow"/>
      <family val="2"/>
      <scheme val="minor"/>
    </font>
    <font>
      <sz val="8"/>
      <color theme="1"/>
      <name val="Aptos Narrow"/>
      <family val="2"/>
      <scheme val="minor"/>
    </font>
    <font>
      <b/>
      <sz val="8"/>
      <color theme="1"/>
      <name val="Aptos Narrow"/>
      <family val="2"/>
      <scheme val="minor"/>
    </font>
    <font>
      <sz val="8"/>
      <name val="Aptos Narrow"/>
      <family val="2"/>
      <scheme val="minor"/>
    </font>
    <font>
      <i/>
      <sz val="24"/>
      <color theme="0"/>
      <name val="Aptos Narrow"/>
      <family val="2"/>
      <scheme val="minor"/>
    </font>
    <font>
      <sz val="12"/>
      <color rgb="FF000000"/>
      <name val="Aptos Narrow"/>
      <family val="2"/>
      <scheme val="minor"/>
    </font>
    <font>
      <b/>
      <sz val="12"/>
      <color theme="3"/>
      <name val="Aptos Display"/>
      <family val="2"/>
      <scheme val="major"/>
    </font>
    <font>
      <b/>
      <sz val="12"/>
      <color theme="3"/>
      <name val="Aptos Narrow"/>
      <family val="2"/>
      <scheme val="minor"/>
    </font>
    <font>
      <sz val="12"/>
      <color theme="3"/>
      <name val="Aptos Narrow"/>
      <family val="2"/>
      <scheme val="minor"/>
    </font>
    <font>
      <sz val="12"/>
      <color theme="3"/>
      <name val="Aptos Display"/>
      <family val="2"/>
      <scheme val="major"/>
    </font>
    <font>
      <i/>
      <sz val="12"/>
      <color rgb="FF777777"/>
      <name val="Aptos Narrow"/>
      <family val="2"/>
      <scheme val="minor"/>
    </font>
    <font>
      <b/>
      <sz val="12"/>
      <color rgb="FF777777"/>
      <name val="Aptos Narrow"/>
      <family val="2"/>
      <scheme val="minor"/>
    </font>
    <font>
      <b/>
      <sz val="16"/>
      <color rgb="FF777777"/>
      <name val="Aptos Narrow"/>
      <family val="2"/>
      <scheme val="minor"/>
    </font>
    <font>
      <sz val="12"/>
      <color rgb="FF777777"/>
      <name val="Aptos Narrow"/>
      <family val="2"/>
      <scheme val="minor"/>
    </font>
    <font>
      <i/>
      <strike/>
      <sz val="12"/>
      <color rgb="FF777777"/>
      <name val="Aptos Narrow"/>
      <family val="2"/>
      <scheme val="minor"/>
    </font>
    <font>
      <b/>
      <i/>
      <sz val="12"/>
      <color rgb="FF777777"/>
      <name val="Aptos Narrow"/>
      <family val="2"/>
      <scheme val="minor"/>
    </font>
    <font>
      <b/>
      <sz val="16"/>
      <name val="Aptos Narrow"/>
      <family val="2"/>
      <scheme val="minor"/>
    </font>
    <font>
      <sz val="12"/>
      <color theme="2" tint="-0.499984740745262"/>
      <name val="Aptos Narrow"/>
      <family val="2"/>
      <scheme val="minor"/>
    </font>
    <font>
      <sz val="12"/>
      <color rgb="FF6E6E6E"/>
      <name val="Aptos Narrow"/>
      <family val="2"/>
      <scheme val="minor"/>
    </font>
    <font>
      <b/>
      <sz val="12"/>
      <color rgb="FF6E6E6E"/>
      <name val="Aptos Narrow"/>
      <family val="2"/>
      <scheme val="minor"/>
    </font>
    <font>
      <i/>
      <sz val="12"/>
      <color rgb="FF6E6E6E"/>
      <name val="Aptos Narrow"/>
      <family val="2"/>
      <scheme val="minor"/>
    </font>
    <font>
      <i/>
      <sz val="12"/>
      <color rgb="FFDC3939"/>
      <name val="Aptos Narrow"/>
      <family val="2"/>
      <scheme val="minor"/>
    </font>
    <font>
      <b/>
      <i/>
      <sz val="12"/>
      <name val="Aptos Narrow"/>
      <family val="2"/>
      <scheme val="minor"/>
    </font>
    <font>
      <b/>
      <sz val="16"/>
      <color rgb="FF000000"/>
      <name val="Aptos Narrow"/>
      <family val="2"/>
      <scheme val="minor"/>
    </font>
  </fonts>
  <fills count="33">
    <fill>
      <patternFill patternType="none"/>
    </fill>
    <fill>
      <patternFill patternType="gray125"/>
    </fill>
    <fill>
      <patternFill patternType="solid">
        <fgColor rgb="FFFFCC99"/>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499984740745262"/>
        <bgColor indexed="64"/>
      </patternFill>
    </fill>
    <fill>
      <patternFill patternType="solid">
        <fgColor theme="1"/>
        <bgColor indexed="64"/>
      </patternFill>
    </fill>
    <fill>
      <patternFill patternType="solid">
        <fgColor rgb="FFFEF5F0"/>
        <bgColor indexed="64"/>
      </patternFill>
    </fill>
    <fill>
      <patternFill patternType="solid">
        <fgColor theme="9" tint="0.39997558519241921"/>
        <bgColor indexed="64"/>
      </patternFill>
    </fill>
    <fill>
      <patternFill patternType="solid">
        <fgColor theme="4" tint="0.79998168889431442"/>
        <bgColor indexed="64"/>
      </patternFill>
    </fill>
    <fill>
      <patternFill patternType="solid">
        <fgColor rgb="FFFFFF99"/>
        <bgColor indexed="64"/>
      </patternFill>
    </fill>
    <fill>
      <patternFill patternType="solid">
        <fgColor theme="9" tint="-0.24994659260841701"/>
        <bgColor indexed="64"/>
      </patternFill>
    </fill>
    <fill>
      <patternFill patternType="solid">
        <fgColor rgb="FFFFCC99"/>
        <bgColor indexed="64"/>
      </patternFill>
    </fill>
    <fill>
      <patternFill patternType="solid">
        <fgColor theme="4" tint="-0.49995422223578601"/>
        <bgColor indexed="64"/>
      </patternFill>
    </fill>
    <fill>
      <patternFill patternType="solid">
        <fgColor rgb="FFFFF9F3"/>
        <bgColor indexed="64"/>
      </patternFill>
    </fill>
    <fill>
      <patternFill patternType="solid">
        <fgColor theme="4" tint="0.79995117038483843"/>
        <bgColor indexed="64"/>
      </patternFill>
    </fill>
    <fill>
      <patternFill patternType="solid">
        <fgColor theme="9" tint="0.59999389629810485"/>
        <bgColor indexed="64"/>
      </patternFill>
    </fill>
    <fill>
      <patternFill patternType="solid">
        <fgColor rgb="FFFEF5F0"/>
        <bgColor rgb="FF000000"/>
      </patternFill>
    </fill>
    <fill>
      <patternFill patternType="solid">
        <fgColor rgb="FFFFFF00"/>
        <bgColor indexed="64"/>
      </patternFill>
    </fill>
    <fill>
      <patternFill patternType="solid">
        <fgColor rgb="FF8BC5FF"/>
        <bgColor indexed="64"/>
      </patternFill>
    </fill>
    <fill>
      <patternFill patternType="solid">
        <fgColor rgb="FFF8CAAE"/>
        <bgColor indexed="64"/>
      </patternFill>
    </fill>
    <fill>
      <patternFill patternType="solid">
        <fgColor rgb="FFEEFFBD"/>
        <bgColor indexed="64"/>
      </patternFill>
    </fill>
    <fill>
      <patternFill patternType="solid">
        <fgColor rgb="FFEEDDFF"/>
        <bgColor indexed="64"/>
      </patternFill>
    </fill>
    <fill>
      <patternFill patternType="solid">
        <fgColor rgb="FFCCFFFF"/>
        <bgColor indexed="64"/>
      </patternFill>
    </fill>
    <fill>
      <patternFill patternType="solid">
        <fgColor rgb="FFFFCCFF"/>
        <bgColor indexed="64"/>
      </patternFill>
    </fill>
    <fill>
      <patternFill patternType="solid">
        <fgColor theme="9" tint="0.79998168889431442"/>
        <bgColor indexed="64"/>
      </patternFill>
    </fill>
    <fill>
      <patternFill patternType="solid">
        <fgColor theme="0"/>
        <bgColor indexed="64"/>
      </patternFill>
    </fill>
    <fill>
      <patternFill patternType="solid">
        <fgColor theme="5" tint="0.79998168889431442"/>
        <bgColor indexed="64"/>
      </patternFill>
    </fill>
    <fill>
      <patternFill patternType="solid">
        <fgColor rgb="FFFDF5F1"/>
        <bgColor indexed="64"/>
      </patternFill>
    </fill>
    <fill>
      <patternFill patternType="solid">
        <fgColor theme="6" tint="-0.499984740745262"/>
        <bgColor indexed="64"/>
      </patternFill>
    </fill>
    <fill>
      <patternFill patternType="solid">
        <fgColor theme="0" tint="-0.14999847407452621"/>
        <bgColor indexed="64"/>
      </patternFill>
    </fill>
    <fill>
      <patternFill patternType="solid">
        <fgColor rgb="FFD4D4D4"/>
        <bgColor indexed="64"/>
      </patternFill>
    </fill>
    <fill>
      <patternFill patternType="solid">
        <fgColor theme="9" tint="-0.499984740745262"/>
        <bgColor indexed="64"/>
      </patternFill>
    </fill>
  </fills>
  <borders count="40">
    <border>
      <left/>
      <right/>
      <top/>
      <bottom/>
      <diagonal/>
    </border>
    <border>
      <left style="thin">
        <color rgb="FF7F7F7F"/>
      </left>
      <right style="thin">
        <color rgb="FF7F7F7F"/>
      </right>
      <top style="thin">
        <color rgb="FF7F7F7F"/>
      </top>
      <bottom style="thin">
        <color rgb="FF7F7F7F"/>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right/>
      <top style="thin">
        <color indexed="64"/>
      </top>
      <bottom/>
      <diagonal/>
    </border>
    <border>
      <left/>
      <right/>
      <top style="thin">
        <color indexed="64"/>
      </top>
      <bottom style="thin">
        <color indexed="64"/>
      </bottom>
      <diagonal/>
    </border>
    <border>
      <left/>
      <right/>
      <top/>
      <bottom style="thin">
        <color indexed="64"/>
      </bottom>
      <diagonal/>
    </border>
    <border>
      <left/>
      <right/>
      <top style="thin">
        <color theme="1"/>
      </top>
      <bottom style="thin">
        <color indexed="64"/>
      </bottom>
      <diagonal/>
    </border>
    <border>
      <left style="thin">
        <color theme="1"/>
      </left>
      <right style="thin">
        <color indexed="64"/>
      </right>
      <top style="thin">
        <color indexed="64"/>
      </top>
      <bottom style="thin">
        <color indexed="64"/>
      </bottom>
      <diagonal/>
    </border>
    <border>
      <left/>
      <right style="thin">
        <color auto="1"/>
      </right>
      <top/>
      <bottom/>
      <diagonal/>
    </border>
    <border>
      <left style="thin">
        <color rgb="FF000000"/>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style="thin">
        <color indexed="64"/>
      </right>
      <top/>
      <bottom/>
      <diagonal/>
    </border>
    <border>
      <left style="thin">
        <color indexed="64"/>
      </left>
      <right style="medium">
        <color indexed="64"/>
      </right>
      <top/>
      <bottom style="medium">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top/>
      <bottom style="medium">
        <color indexed="64"/>
      </bottom>
      <diagonal/>
    </border>
    <border>
      <left style="medium">
        <color indexed="64"/>
      </left>
      <right style="medium">
        <color indexed="64"/>
      </right>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right style="medium">
        <color indexed="64"/>
      </right>
      <top style="medium">
        <color indexed="64"/>
      </top>
      <bottom style="thin">
        <color indexed="64"/>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right style="medium">
        <color indexed="64"/>
      </right>
      <top style="thin">
        <color indexed="64"/>
      </top>
      <bottom style="medium">
        <color indexed="64"/>
      </bottom>
      <diagonal/>
    </border>
    <border>
      <left/>
      <right style="medium">
        <color indexed="64"/>
      </right>
      <top/>
      <bottom style="thin">
        <color indexed="64"/>
      </bottom>
      <diagonal/>
    </border>
    <border>
      <left/>
      <right style="medium">
        <color indexed="64"/>
      </right>
      <top/>
      <bottom/>
      <diagonal/>
    </border>
  </borders>
  <cellStyleXfs count="11">
    <xf numFmtId="0" fontId="0" fillId="0" borderId="0"/>
    <xf numFmtId="44" fontId="1" fillId="0" borderId="0" applyFont="0" applyFill="0" applyBorder="0" applyAlignment="0" applyProtection="0"/>
    <xf numFmtId="9" fontId="1" fillId="0" borderId="0" applyFon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4" fillId="2" borderId="1" applyNumberFormat="0" applyAlignment="0" applyProtection="0"/>
    <xf numFmtId="0" fontId="1" fillId="3" borderId="0" applyNumberFormat="0" applyBorder="0" applyAlignment="0" applyProtection="0"/>
    <xf numFmtId="0" fontId="1" fillId="4" borderId="0" applyNumberFormat="0" applyBorder="0" applyAlignment="0" applyProtection="0"/>
    <xf numFmtId="0" fontId="26" fillId="5" borderId="0">
      <alignment horizontal="left" vertical="center"/>
      <protection locked="0"/>
    </xf>
    <xf numFmtId="0" fontId="4" fillId="12" borderId="1" applyNumberFormat="0" applyAlignment="0" applyProtection="0"/>
    <xf numFmtId="0" fontId="26" fillId="13" borderId="0">
      <alignment horizontal="left" vertical="center"/>
      <protection locked="0"/>
    </xf>
  </cellStyleXfs>
  <cellXfs count="484">
    <xf numFmtId="0" fontId="0" fillId="0" borderId="0" xfId="0"/>
    <xf numFmtId="0" fontId="6" fillId="0" borderId="0" xfId="0" applyFont="1" applyProtection="1">
      <protection locked="0"/>
    </xf>
    <xf numFmtId="0" fontId="7" fillId="0" borderId="0" xfId="0" applyFont="1" applyProtection="1">
      <protection locked="0" hidden="1"/>
    </xf>
    <xf numFmtId="0" fontId="6" fillId="0" borderId="0" xfId="0" applyFont="1" applyAlignment="1">
      <alignment shrinkToFit="1"/>
    </xf>
    <xf numFmtId="0" fontId="6" fillId="0" borderId="0" xfId="0" applyFont="1" applyAlignment="1" applyProtection="1">
      <alignment horizontal="center"/>
      <protection locked="0"/>
    </xf>
    <xf numFmtId="49" fontId="8" fillId="0" borderId="0" xfId="0" applyNumberFormat="1" applyFont="1" applyAlignment="1" applyProtection="1">
      <alignment horizontal="center" vertical="center" wrapText="1"/>
      <protection locked="0"/>
    </xf>
    <xf numFmtId="44" fontId="6" fillId="0" borderId="5" xfId="1" applyFont="1" applyFill="1" applyBorder="1" applyAlignment="1" applyProtection="1">
      <alignment horizontal="center"/>
    </xf>
    <xf numFmtId="44" fontId="6" fillId="0" borderId="6" xfId="1" applyFont="1" applyFill="1" applyBorder="1" applyAlignment="1" applyProtection="1">
      <alignment horizontal="center"/>
    </xf>
    <xf numFmtId="44" fontId="6" fillId="0" borderId="6" xfId="1" applyFont="1" applyFill="1" applyBorder="1" applyProtection="1"/>
    <xf numFmtId="0" fontId="10" fillId="0" borderId="0" xfId="0" applyFont="1" applyAlignment="1" applyProtection="1">
      <alignment horizontal="left" vertical="top" wrapText="1"/>
      <protection locked="0"/>
    </xf>
    <xf numFmtId="44" fontId="11" fillId="0" borderId="6" xfId="1" applyFont="1" applyFill="1" applyBorder="1" applyAlignment="1" applyProtection="1">
      <alignment horizontal="left" vertical="top" wrapText="1"/>
    </xf>
    <xf numFmtId="0" fontId="6" fillId="0" borderId="0" xfId="0" applyFont="1" applyAlignment="1" applyProtection="1">
      <alignment vertical="center"/>
      <protection locked="0"/>
    </xf>
    <xf numFmtId="0" fontId="11" fillId="0" borderId="0" xfId="5" applyFont="1" applyFill="1" applyBorder="1" applyAlignment="1" applyProtection="1">
      <alignment horizontal="left" vertical="center" wrapText="1"/>
      <protection locked="0"/>
    </xf>
    <xf numFmtId="0" fontId="12" fillId="0" borderId="0" xfId="0" applyFont="1" applyAlignment="1" applyProtection="1">
      <alignment horizontal="left" vertical="center" wrapText="1"/>
      <protection locked="0"/>
    </xf>
    <xf numFmtId="44" fontId="11" fillId="0" borderId="5" xfId="1" applyFont="1" applyFill="1" applyBorder="1" applyAlignment="1" applyProtection="1">
      <alignment horizontal="center" vertical="center" wrapText="1"/>
    </xf>
    <xf numFmtId="44" fontId="11" fillId="0" borderId="6" xfId="1" applyFont="1" applyFill="1" applyBorder="1" applyAlignment="1" applyProtection="1">
      <alignment horizontal="center" vertical="center" wrapText="1"/>
    </xf>
    <xf numFmtId="44" fontId="11" fillId="0" borderId="6" xfId="1" applyFont="1" applyFill="1" applyBorder="1" applyAlignment="1" applyProtection="1">
      <alignment horizontal="left" vertical="center" wrapText="1"/>
    </xf>
    <xf numFmtId="0" fontId="13" fillId="0" borderId="0" xfId="0" applyFont="1" applyAlignment="1" applyProtection="1">
      <alignment vertical="center"/>
      <protection locked="0"/>
    </xf>
    <xf numFmtId="0" fontId="13" fillId="0" borderId="0" xfId="0" applyFont="1" applyProtection="1">
      <protection locked="0"/>
    </xf>
    <xf numFmtId="0" fontId="14" fillId="0" borderId="0" xfId="0" applyFont="1" applyProtection="1">
      <protection locked="0" hidden="1"/>
    </xf>
    <xf numFmtId="0" fontId="15" fillId="0" borderId="0" xfId="5" applyFont="1" applyFill="1" applyBorder="1" applyAlignment="1" applyProtection="1">
      <alignment horizontal="left" vertical="center" wrapText="1"/>
      <protection locked="0"/>
    </xf>
    <xf numFmtId="0" fontId="16" fillId="0" borderId="0" xfId="0" applyFont="1" applyAlignment="1" applyProtection="1">
      <alignment horizontal="left" vertical="center" wrapText="1"/>
      <protection locked="0"/>
    </xf>
    <xf numFmtId="0" fontId="7" fillId="6" borderId="0" xfId="0" applyFont="1" applyFill="1" applyProtection="1">
      <protection locked="0" hidden="1"/>
    </xf>
    <xf numFmtId="0" fontId="11" fillId="6" borderId="0" xfId="5" applyFont="1" applyFill="1" applyBorder="1" applyAlignment="1" applyProtection="1">
      <alignment horizontal="left" vertical="center" wrapText="1"/>
      <protection locked="0"/>
    </xf>
    <xf numFmtId="0" fontId="12" fillId="6" borderId="0" xfId="0" applyFont="1" applyFill="1" applyAlignment="1">
      <alignment horizontal="left" vertical="center" shrinkToFit="1"/>
    </xf>
    <xf numFmtId="0" fontId="12" fillId="6" borderId="0" xfId="0" applyFont="1" applyFill="1" applyAlignment="1">
      <alignment horizontal="center" vertical="center" wrapText="1"/>
    </xf>
    <xf numFmtId="44" fontId="12" fillId="6" borderId="0" xfId="1" applyFont="1" applyFill="1" applyBorder="1" applyAlignment="1" applyProtection="1">
      <alignment horizontal="left" vertical="center" wrapText="1"/>
    </xf>
    <xf numFmtId="0" fontId="12" fillId="6" borderId="0" xfId="0" applyFont="1" applyFill="1" applyAlignment="1">
      <alignment horizontal="left" vertical="center" wrapText="1"/>
    </xf>
    <xf numFmtId="0" fontId="12" fillId="0" borderId="0" xfId="0" applyFont="1" applyAlignment="1">
      <alignment horizontal="left" vertical="center" shrinkToFit="1"/>
    </xf>
    <xf numFmtId="0" fontId="12" fillId="0" borderId="0" xfId="0" applyFont="1" applyAlignment="1" applyProtection="1">
      <alignment horizontal="center" vertical="center" wrapText="1"/>
      <protection locked="0"/>
    </xf>
    <xf numFmtId="44" fontId="12" fillId="0" borderId="0" xfId="1" applyFont="1" applyFill="1" applyBorder="1" applyAlignment="1" applyProtection="1">
      <alignment horizontal="left" vertical="center" wrapText="1"/>
      <protection locked="0"/>
    </xf>
    <xf numFmtId="0" fontId="11" fillId="7" borderId="6" xfId="5" applyFont="1" applyFill="1" applyBorder="1" applyAlignment="1" applyProtection="1">
      <alignment horizontal="left" vertical="center" wrapText="1"/>
      <protection locked="0"/>
    </xf>
    <xf numFmtId="0" fontId="11" fillId="7" borderId="6" xfId="0" applyFont="1" applyFill="1" applyBorder="1" applyAlignment="1" applyProtection="1">
      <alignment horizontal="left" vertical="center" wrapText="1"/>
      <protection locked="0"/>
    </xf>
    <xf numFmtId="0" fontId="12" fillId="7" borderId="7" xfId="0" applyFont="1" applyFill="1" applyBorder="1" applyAlignment="1" applyProtection="1">
      <alignment horizontal="center" vertical="center" wrapText="1"/>
      <protection locked="0"/>
    </xf>
    <xf numFmtId="44" fontId="12" fillId="7" borderId="7" xfId="1" applyFont="1" applyFill="1" applyBorder="1" applyAlignment="1" applyProtection="1">
      <alignment horizontal="center" vertical="center" wrapText="1"/>
      <protection locked="0"/>
    </xf>
    <xf numFmtId="44" fontId="12" fillId="7" borderId="6" xfId="1" applyFont="1" applyFill="1" applyBorder="1" applyAlignment="1" applyProtection="1">
      <alignment horizontal="center" vertical="center" wrapText="1"/>
      <protection locked="0"/>
    </xf>
    <xf numFmtId="0" fontId="12" fillId="7" borderId="7" xfId="0" applyFont="1" applyFill="1" applyBorder="1" applyAlignment="1" applyProtection="1">
      <alignment horizontal="left" vertical="center" wrapText="1"/>
      <protection locked="0"/>
    </xf>
    <xf numFmtId="0" fontId="19" fillId="7" borderId="7" xfId="0" applyFont="1" applyFill="1" applyBorder="1" applyAlignment="1" applyProtection="1">
      <alignment horizontal="left" vertical="center"/>
      <protection locked="0"/>
    </xf>
    <xf numFmtId="0" fontId="12" fillId="6" borderId="11" xfId="0" applyFont="1" applyFill="1" applyBorder="1" applyAlignment="1">
      <alignment horizontal="left" vertical="center" shrinkToFit="1"/>
    </xf>
    <xf numFmtId="0" fontId="18" fillId="7" borderId="6" xfId="0" applyFont="1" applyFill="1" applyBorder="1" applyAlignment="1" applyProtection="1">
      <alignment horizontal="left" vertical="center" wrapText="1"/>
      <protection locked="0"/>
    </xf>
    <xf numFmtId="0" fontId="12" fillId="6" borderId="12" xfId="0" applyFont="1" applyFill="1" applyBorder="1" applyAlignment="1">
      <alignment horizontal="left" vertical="center" shrinkToFit="1"/>
    </xf>
    <xf numFmtId="0" fontId="12" fillId="6" borderId="5" xfId="0" applyFont="1" applyFill="1" applyBorder="1" applyAlignment="1">
      <alignment horizontal="left" vertical="center" shrinkToFit="1"/>
    </xf>
    <xf numFmtId="44" fontId="12" fillId="8" borderId="7" xfId="1" applyFont="1" applyFill="1" applyBorder="1" applyAlignment="1" applyProtection="1">
      <alignment horizontal="center" vertical="center" wrapText="1"/>
      <protection locked="0"/>
    </xf>
    <xf numFmtId="0" fontId="11" fillId="7" borderId="6" xfId="0" applyFont="1" applyFill="1" applyBorder="1" applyAlignment="1" applyProtection="1">
      <alignment vertical="center" wrapText="1"/>
      <protection locked="0"/>
    </xf>
    <xf numFmtId="0" fontId="18" fillId="6" borderId="5" xfId="0" applyFont="1" applyFill="1" applyBorder="1" applyAlignment="1">
      <alignment horizontal="center" vertical="center" shrinkToFit="1"/>
    </xf>
    <xf numFmtId="0" fontId="11" fillId="0" borderId="0" xfId="0" applyFont="1" applyProtection="1">
      <protection locked="0"/>
    </xf>
    <xf numFmtId="0" fontId="11" fillId="0" borderId="0" xfId="0" applyFont="1" applyProtection="1">
      <protection locked="0" hidden="1"/>
    </xf>
    <xf numFmtId="0" fontId="6" fillId="0" borderId="0" xfId="0" applyFont="1"/>
    <xf numFmtId="0" fontId="7" fillId="0" borderId="0" xfId="0" applyFont="1" applyProtection="1">
      <protection hidden="1"/>
    </xf>
    <xf numFmtId="0" fontId="17" fillId="5" borderId="4" xfId="0" applyFont="1" applyFill="1" applyBorder="1" applyAlignment="1">
      <alignment horizontal="center" vertical="center"/>
    </xf>
    <xf numFmtId="0" fontId="17" fillId="5" borderId="0" xfId="0" applyFont="1" applyFill="1" applyAlignment="1">
      <alignment horizontal="center" vertical="center" wrapText="1"/>
    </xf>
    <xf numFmtId="0" fontId="17" fillId="5" borderId="13" xfId="0" applyFont="1" applyFill="1" applyBorder="1" applyAlignment="1">
      <alignment horizontal="center" vertical="center" wrapText="1"/>
    </xf>
    <xf numFmtId="0" fontId="17" fillId="5" borderId="13" xfId="0" applyFont="1" applyFill="1" applyBorder="1" applyAlignment="1">
      <alignment horizontal="center" vertical="center"/>
    </xf>
    <xf numFmtId="0" fontId="10" fillId="0" borderId="0" xfId="0" applyFont="1" applyAlignment="1">
      <alignment horizontal="left" vertical="top" shrinkToFit="1"/>
    </xf>
    <xf numFmtId="0" fontId="10" fillId="0" borderId="0" xfId="0" applyFont="1" applyAlignment="1" applyProtection="1">
      <alignment horizontal="center" vertical="top" wrapText="1"/>
      <protection locked="0"/>
    </xf>
    <xf numFmtId="0" fontId="21" fillId="7" borderId="6" xfId="0" applyFont="1" applyFill="1" applyBorder="1" applyAlignment="1" applyProtection="1">
      <alignment vertical="center" wrapText="1"/>
      <protection locked="0" hidden="1"/>
    </xf>
    <xf numFmtId="49" fontId="11" fillId="7" borderId="6" xfId="0" applyNumberFormat="1" applyFont="1" applyFill="1" applyBorder="1" applyAlignment="1" applyProtection="1">
      <alignment horizontal="left" vertical="top" wrapText="1"/>
      <protection locked="0"/>
    </xf>
    <xf numFmtId="49" fontId="18" fillId="6" borderId="5" xfId="0" applyNumberFormat="1" applyFont="1" applyFill="1" applyBorder="1" applyAlignment="1">
      <alignment horizontal="left" vertical="top" shrinkToFit="1"/>
    </xf>
    <xf numFmtId="49" fontId="18" fillId="6" borderId="6" xfId="0" applyNumberFormat="1" applyFont="1" applyFill="1" applyBorder="1" applyAlignment="1">
      <alignment horizontal="center" vertical="top" wrapText="1"/>
    </xf>
    <xf numFmtId="49" fontId="11" fillId="7" borderId="6" xfId="0" applyNumberFormat="1" applyFont="1" applyFill="1" applyBorder="1" applyAlignment="1" applyProtection="1">
      <alignment horizontal="center" vertical="center" wrapText="1"/>
      <protection locked="0"/>
    </xf>
    <xf numFmtId="49" fontId="12" fillId="7" borderId="6" xfId="0" applyNumberFormat="1" applyFont="1" applyFill="1" applyBorder="1" applyAlignment="1" applyProtection="1">
      <alignment horizontal="center" vertical="center" wrapText="1"/>
      <protection locked="0"/>
    </xf>
    <xf numFmtId="0" fontId="22" fillId="0" borderId="0" xfId="0" applyFont="1" applyAlignment="1">
      <alignment horizontal="center" vertical="center"/>
    </xf>
    <xf numFmtId="49" fontId="8" fillId="9" borderId="6" xfId="0" applyNumberFormat="1" applyFont="1" applyFill="1" applyBorder="1" applyAlignment="1">
      <alignment horizontal="center" vertical="center" wrapText="1"/>
    </xf>
    <xf numFmtId="49" fontId="24" fillId="9" borderId="6" xfId="0" applyNumberFormat="1" applyFont="1" applyFill="1" applyBorder="1" applyAlignment="1">
      <alignment horizontal="center" vertical="center" wrapText="1"/>
    </xf>
    <xf numFmtId="49" fontId="8" fillId="6" borderId="5" xfId="0" applyNumberFormat="1" applyFont="1" applyFill="1" applyBorder="1" applyAlignment="1">
      <alignment horizontal="center" vertical="center" shrinkToFit="1"/>
    </xf>
    <xf numFmtId="49" fontId="24" fillId="6" borderId="6" xfId="0" applyNumberFormat="1" applyFont="1" applyFill="1" applyBorder="1" applyAlignment="1">
      <alignment horizontal="center" vertical="center" wrapText="1"/>
    </xf>
    <xf numFmtId="49" fontId="8" fillId="9" borderId="6" xfId="0" applyNumberFormat="1" applyFont="1" applyFill="1" applyBorder="1" applyAlignment="1">
      <alignment horizontal="center" vertical="top" wrapText="1"/>
    </xf>
    <xf numFmtId="0" fontId="7" fillId="5" borderId="0" xfId="0" applyFont="1" applyFill="1" applyProtection="1">
      <protection hidden="1"/>
    </xf>
    <xf numFmtId="0" fontId="26" fillId="5" borderId="0" xfId="8" applyProtection="1">
      <alignment horizontal="left" vertical="center"/>
    </xf>
    <xf numFmtId="0" fontId="26" fillId="5" borderId="0" xfId="8" applyAlignment="1" applyProtection="1">
      <alignment horizontal="left" vertical="center" shrinkToFit="1"/>
    </xf>
    <xf numFmtId="0" fontId="26" fillId="5" borderId="12" xfId="8" applyBorder="1" applyAlignment="1" applyProtection="1">
      <alignment horizontal="center" vertical="center"/>
    </xf>
    <xf numFmtId="0" fontId="26" fillId="5" borderId="12" xfId="8" applyBorder="1" applyProtection="1">
      <alignment horizontal="left" vertical="center"/>
    </xf>
    <xf numFmtId="0" fontId="17" fillId="5" borderId="13" xfId="8" applyFont="1" applyBorder="1" applyProtection="1">
      <alignment horizontal="left" vertical="center"/>
    </xf>
    <xf numFmtId="0" fontId="6" fillId="0" borderId="0" xfId="0" applyFont="1" applyAlignment="1">
      <alignment vertical="top"/>
    </xf>
    <xf numFmtId="0" fontId="7" fillId="0" borderId="0" xfId="0" applyFont="1" applyAlignment="1" applyProtection="1">
      <alignment vertical="top"/>
      <protection hidden="1"/>
    </xf>
    <xf numFmtId="0" fontId="2" fillId="0" borderId="0" xfId="3" applyBorder="1" applyAlignment="1" applyProtection="1">
      <alignment horizontal="center" vertical="top"/>
    </xf>
    <xf numFmtId="0" fontId="2" fillId="0" borderId="0" xfId="3" applyBorder="1" applyAlignment="1" applyProtection="1">
      <alignment horizontal="left" vertical="top" shrinkToFit="1"/>
    </xf>
    <xf numFmtId="0" fontId="2" fillId="0" borderId="13" xfId="3" applyBorder="1" applyAlignment="1" applyProtection="1">
      <alignment horizontal="center" vertical="top"/>
    </xf>
    <xf numFmtId="0" fontId="2" fillId="0" borderId="13" xfId="3" applyBorder="1" applyAlignment="1" applyProtection="1">
      <alignment horizontal="left" vertical="top"/>
    </xf>
    <xf numFmtId="0" fontId="27" fillId="0" borderId="0" xfId="4" applyFont="1" applyFill="1" applyBorder="1" applyAlignment="1" applyProtection="1">
      <alignment horizontal="left"/>
    </xf>
    <xf numFmtId="0" fontId="13" fillId="0" borderId="0" xfId="0" applyFont="1" applyAlignment="1">
      <alignment vertical="top"/>
    </xf>
    <xf numFmtId="0" fontId="14" fillId="0" borderId="0" xfId="0" applyFont="1" applyAlignment="1" applyProtection="1">
      <alignment vertical="top"/>
      <protection hidden="1"/>
    </xf>
    <xf numFmtId="0" fontId="28" fillId="0" borderId="0" xfId="4" applyFont="1" applyBorder="1" applyAlignment="1" applyProtection="1">
      <alignment horizontal="left"/>
    </xf>
    <xf numFmtId="0" fontId="28" fillId="0" borderId="0" xfId="4" applyFont="1" applyBorder="1" applyAlignment="1" applyProtection="1">
      <alignment horizontal="left" shrinkToFit="1"/>
    </xf>
    <xf numFmtId="0" fontId="28" fillId="0" borderId="0" xfId="4" applyFont="1" applyBorder="1" applyAlignment="1" applyProtection="1">
      <alignment horizontal="center"/>
    </xf>
    <xf numFmtId="0" fontId="29" fillId="0" borderId="0" xfId="3" applyFont="1" applyFill="1" applyBorder="1" applyAlignment="1" applyProtection="1">
      <alignment horizontal="left" vertical="top"/>
    </xf>
    <xf numFmtId="44" fontId="11" fillId="0" borderId="6" xfId="1" applyFont="1" applyFill="1" applyBorder="1" applyAlignment="1" applyProtection="1">
      <alignment horizontal="center" vertical="top" wrapText="1"/>
    </xf>
    <xf numFmtId="0" fontId="6" fillId="7" borderId="6" xfId="0" applyFont="1" applyFill="1" applyBorder="1" applyAlignment="1" applyProtection="1">
      <alignment vertical="center" wrapText="1"/>
      <protection locked="0"/>
    </xf>
    <xf numFmtId="0" fontId="11" fillId="7" borderId="3" xfId="0" applyFont="1" applyFill="1" applyBorder="1" applyAlignment="1" applyProtection="1">
      <alignment horizontal="left" vertical="center" wrapText="1"/>
      <protection locked="0"/>
    </xf>
    <xf numFmtId="0" fontId="11" fillId="7" borderId="6" xfId="5" applyFont="1" applyFill="1" applyBorder="1" applyAlignment="1" applyProtection="1">
      <alignment vertical="center" wrapText="1"/>
      <protection locked="0"/>
    </xf>
    <xf numFmtId="0" fontId="6" fillId="7" borderId="6" xfId="0" applyFont="1" applyFill="1" applyBorder="1" applyAlignment="1" applyProtection="1">
      <alignment horizontal="left" vertical="center" wrapText="1"/>
      <protection locked="0"/>
    </xf>
    <xf numFmtId="0" fontId="32" fillId="7" borderId="7" xfId="0" applyFont="1" applyFill="1" applyBorder="1" applyAlignment="1" applyProtection="1">
      <alignment horizontal="center" vertical="center" wrapText="1"/>
      <protection locked="0"/>
    </xf>
    <xf numFmtId="44" fontId="32" fillId="7" borderId="7" xfId="1" applyFont="1" applyFill="1" applyBorder="1" applyAlignment="1" applyProtection="1">
      <alignment horizontal="center" vertical="center" wrapText="1"/>
      <protection locked="0"/>
    </xf>
    <xf numFmtId="0" fontId="32" fillId="7" borderId="7" xfId="0" applyFont="1" applyFill="1" applyBorder="1" applyAlignment="1" applyProtection="1">
      <alignment horizontal="left" vertical="center" wrapText="1"/>
      <protection locked="0"/>
    </xf>
    <xf numFmtId="0" fontId="0" fillId="7" borderId="7" xfId="0" applyFill="1" applyBorder="1" applyAlignment="1" applyProtection="1">
      <alignment horizontal="left" vertical="center"/>
      <protection locked="0"/>
    </xf>
    <xf numFmtId="0" fontId="6" fillId="7" borderId="6" xfId="5" applyFont="1" applyFill="1" applyBorder="1" applyAlignment="1" applyProtection="1">
      <alignment vertical="center" wrapText="1"/>
      <protection locked="0"/>
    </xf>
    <xf numFmtId="0" fontId="11" fillId="7" borderId="6" xfId="0" applyFont="1" applyFill="1" applyBorder="1" applyAlignment="1" applyProtection="1">
      <alignment horizontal="left" vertical="top" wrapText="1"/>
      <protection locked="0"/>
    </xf>
    <xf numFmtId="49" fontId="18" fillId="7" borderId="6" xfId="0" applyNumberFormat="1" applyFont="1" applyFill="1" applyBorder="1" applyAlignment="1" applyProtection="1">
      <alignment horizontal="center" vertical="top" wrapText="1"/>
      <protection locked="0"/>
    </xf>
    <xf numFmtId="0" fontId="11" fillId="7" borderId="3" xfId="5" applyFont="1" applyFill="1" applyBorder="1" applyAlignment="1" applyProtection="1">
      <alignment vertical="center" wrapText="1"/>
      <protection locked="0"/>
    </xf>
    <xf numFmtId="44" fontId="9" fillId="11" borderId="2" xfId="1" applyFont="1" applyFill="1" applyBorder="1" applyAlignment="1" applyProtection="1">
      <alignment horizontal="right" shrinkToFit="1"/>
    </xf>
    <xf numFmtId="44" fontId="9" fillId="11" borderId="3" xfId="1" applyFont="1" applyFill="1" applyBorder="1" applyAlignment="1" applyProtection="1">
      <alignment horizontal="center"/>
    </xf>
    <xf numFmtId="44" fontId="9" fillId="11" borderId="3" xfId="1" applyFont="1" applyFill="1" applyBorder="1" applyAlignment="1" applyProtection="1">
      <alignment horizontal="right"/>
    </xf>
    <xf numFmtId="0" fontId="9" fillId="11" borderId="4" xfId="0" applyFont="1" applyFill="1" applyBorder="1" applyAlignment="1">
      <alignment horizontal="right"/>
    </xf>
    <xf numFmtId="0" fontId="33" fillId="0" borderId="0" xfId="0" applyFont="1" applyAlignment="1" applyProtection="1">
      <alignment horizontal="left" vertical="top" wrapText="1"/>
      <protection locked="0"/>
    </xf>
    <xf numFmtId="0" fontId="11" fillId="0" borderId="0" xfId="9" applyFont="1" applyFill="1" applyBorder="1" applyAlignment="1" applyProtection="1">
      <alignment horizontal="left" vertical="center" wrapText="1"/>
      <protection locked="0"/>
    </xf>
    <xf numFmtId="0" fontId="7" fillId="6" borderId="0" xfId="0" applyFont="1" applyFill="1" applyAlignment="1" applyProtection="1">
      <alignment vertical="center"/>
      <protection locked="0" hidden="1"/>
    </xf>
    <xf numFmtId="0" fontId="11" fillId="6" borderId="0" xfId="9" applyFont="1" applyFill="1" applyBorder="1" applyAlignment="1" applyProtection="1">
      <alignment horizontal="left" vertical="center" wrapText="1"/>
      <protection locked="0"/>
    </xf>
    <xf numFmtId="0" fontId="7" fillId="0" borderId="0" xfId="0" applyFont="1" applyAlignment="1" applyProtection="1">
      <alignment vertical="center"/>
      <protection locked="0" hidden="1"/>
    </xf>
    <xf numFmtId="0" fontId="11" fillId="7" borderId="6" xfId="9" applyFont="1" applyFill="1" applyBorder="1" applyAlignment="1">
      <alignment vertical="center" wrapText="1"/>
    </xf>
    <xf numFmtId="0" fontId="11" fillId="7" borderId="6" xfId="0" applyFont="1" applyFill="1" applyBorder="1" applyAlignment="1">
      <alignment horizontal="left" vertical="center" wrapText="1"/>
    </xf>
    <xf numFmtId="0" fontId="12" fillId="7" borderId="7" xfId="0" applyFont="1" applyFill="1" applyBorder="1" applyAlignment="1">
      <alignment horizontal="center" vertical="center" wrapText="1"/>
    </xf>
    <xf numFmtId="44" fontId="12" fillId="7" borderId="7" xfId="1" applyFont="1" applyFill="1" applyBorder="1" applyAlignment="1">
      <alignment horizontal="center" vertical="center" wrapText="1"/>
    </xf>
    <xf numFmtId="44" fontId="12" fillId="7" borderId="6" xfId="1" applyFont="1" applyFill="1" applyBorder="1" applyAlignment="1">
      <alignment horizontal="center" vertical="center" wrapText="1"/>
    </xf>
    <xf numFmtId="0" fontId="12" fillId="7" borderId="7" xfId="0" applyFont="1" applyFill="1" applyBorder="1" applyAlignment="1">
      <alignment horizontal="left" vertical="center" wrapText="1"/>
    </xf>
    <xf numFmtId="0" fontId="19" fillId="7" borderId="15" xfId="0" applyFont="1" applyFill="1" applyBorder="1" applyAlignment="1">
      <alignment horizontal="left" vertical="center"/>
    </xf>
    <xf numFmtId="0" fontId="11" fillId="14" borderId="3" xfId="9" applyFont="1" applyFill="1" applyBorder="1" applyAlignment="1" applyProtection="1">
      <alignment vertical="center" wrapText="1"/>
      <protection locked="0"/>
    </xf>
    <xf numFmtId="0" fontId="11" fillId="7" borderId="6" xfId="9" applyFont="1" applyFill="1" applyBorder="1" applyAlignment="1" applyProtection="1">
      <alignment vertical="center" wrapText="1"/>
      <protection locked="0"/>
    </xf>
    <xf numFmtId="0" fontId="0" fillId="14" borderId="6" xfId="0" applyFill="1" applyBorder="1" applyAlignment="1">
      <alignment horizontal="left" vertical="center" wrapText="1"/>
    </xf>
    <xf numFmtId="0" fontId="6" fillId="14" borderId="6" xfId="0" applyFont="1" applyFill="1" applyBorder="1" applyAlignment="1" applyProtection="1">
      <alignment horizontal="left" vertical="center" wrapText="1"/>
      <protection locked="0"/>
    </xf>
    <xf numFmtId="0" fontId="0" fillId="14" borderId="0" xfId="0" applyFill="1" applyAlignment="1">
      <alignment horizontal="left" vertical="center" wrapText="1"/>
    </xf>
    <xf numFmtId="0" fontId="11" fillId="14" borderId="0" xfId="9" applyFont="1" applyFill="1" applyBorder="1" applyAlignment="1" applyProtection="1">
      <alignment vertical="center" wrapText="1"/>
      <protection locked="0"/>
    </xf>
    <xf numFmtId="0" fontId="11" fillId="14" borderId="6" xfId="0" applyFont="1" applyFill="1" applyBorder="1" applyAlignment="1" applyProtection="1">
      <alignment horizontal="left" vertical="center" wrapText="1"/>
      <protection locked="0"/>
    </xf>
    <xf numFmtId="0" fontId="12" fillId="14" borderId="7" xfId="0" applyFont="1" applyFill="1" applyBorder="1" applyAlignment="1" applyProtection="1">
      <alignment horizontal="center" vertical="center" wrapText="1"/>
      <protection locked="0"/>
    </xf>
    <xf numFmtId="44" fontId="12" fillId="14" borderId="7" xfId="1" applyFont="1" applyFill="1" applyBorder="1" applyAlignment="1" applyProtection="1">
      <alignment horizontal="center" vertical="center" wrapText="1"/>
      <protection locked="0"/>
    </xf>
    <xf numFmtId="0" fontId="12" fillId="14" borderId="7" xfId="0" applyFont="1" applyFill="1" applyBorder="1" applyAlignment="1" applyProtection="1">
      <alignment horizontal="left" vertical="center" wrapText="1"/>
      <protection locked="0"/>
    </xf>
    <xf numFmtId="0" fontId="19" fillId="14" borderId="7" xfId="0" applyFont="1" applyFill="1" applyBorder="1" applyAlignment="1" applyProtection="1">
      <alignment horizontal="left" vertical="center"/>
      <protection locked="0"/>
    </xf>
    <xf numFmtId="0" fontId="11" fillId="14" borderId="6" xfId="9" applyFont="1" applyFill="1" applyBorder="1" applyAlignment="1" applyProtection="1">
      <alignment vertical="center" wrapText="1"/>
      <protection locked="0"/>
    </xf>
    <xf numFmtId="0" fontId="6" fillId="14" borderId="6" xfId="9" applyFont="1" applyFill="1" applyBorder="1" applyAlignment="1" applyProtection="1">
      <alignment horizontal="left" vertical="center" wrapText="1"/>
      <protection locked="0" hidden="1"/>
    </xf>
    <xf numFmtId="0" fontId="12" fillId="14" borderId="7" xfId="0" applyFont="1" applyFill="1" applyBorder="1" applyAlignment="1" applyProtection="1">
      <alignment horizontal="center" vertical="center" wrapText="1"/>
      <protection locked="0" hidden="1"/>
    </xf>
    <xf numFmtId="44" fontId="12" fillId="8" borderId="7" xfId="1" applyFont="1" applyFill="1" applyBorder="1" applyAlignment="1" applyProtection="1">
      <alignment horizontal="center" vertical="center" wrapText="1"/>
      <protection locked="0" hidden="1"/>
    </xf>
    <xf numFmtId="44" fontId="12" fillId="14" borderId="7" xfId="1" applyFont="1" applyFill="1" applyBorder="1" applyAlignment="1" applyProtection="1">
      <alignment horizontal="center" vertical="center" wrapText="1"/>
      <protection locked="0" hidden="1"/>
    </xf>
    <xf numFmtId="0" fontId="12" fillId="14" borderId="7" xfId="0" applyFont="1" applyFill="1" applyBorder="1" applyAlignment="1" applyProtection="1">
      <alignment horizontal="left" vertical="center" wrapText="1"/>
      <protection locked="0" hidden="1"/>
    </xf>
    <xf numFmtId="0" fontId="19" fillId="14" borderId="7" xfId="0" applyFont="1" applyFill="1" applyBorder="1" applyAlignment="1" applyProtection="1">
      <alignment horizontal="left" vertical="center"/>
      <protection locked="0" hidden="1"/>
    </xf>
    <xf numFmtId="0" fontId="11" fillId="14" borderId="6" xfId="9" applyFont="1" applyFill="1" applyBorder="1" applyAlignment="1" applyProtection="1">
      <alignment horizontal="left" vertical="center" wrapText="1"/>
      <protection locked="0" hidden="1"/>
    </xf>
    <xf numFmtId="0" fontId="0" fillId="14" borderId="0" xfId="0" applyFill="1" applyAlignment="1">
      <alignment wrapText="1"/>
    </xf>
    <xf numFmtId="0" fontId="34" fillId="0" borderId="0" xfId="0" applyFont="1" applyProtection="1">
      <protection locked="0" hidden="1"/>
    </xf>
    <xf numFmtId="0" fontId="0" fillId="14" borderId="0" xfId="0" applyFill="1" applyAlignment="1">
      <alignment vertical="center" wrapText="1"/>
    </xf>
    <xf numFmtId="0" fontId="6" fillId="14" borderId="6" xfId="0" applyFont="1" applyFill="1" applyBorder="1" applyAlignment="1" applyProtection="1">
      <alignment vertical="center" wrapText="1"/>
      <protection locked="0"/>
    </xf>
    <xf numFmtId="0" fontId="17" fillId="13" borderId="4" xfId="0" applyFont="1" applyFill="1" applyBorder="1" applyAlignment="1">
      <alignment vertical="center"/>
    </xf>
    <xf numFmtId="0" fontId="17" fillId="13" borderId="0" xfId="0" applyFont="1" applyFill="1" applyAlignment="1">
      <alignment horizontal="center" vertical="center" wrapText="1"/>
    </xf>
    <xf numFmtId="0" fontId="17" fillId="13" borderId="13" xfId="0" applyFont="1" applyFill="1" applyBorder="1" applyAlignment="1">
      <alignment horizontal="center" vertical="center" wrapText="1"/>
    </xf>
    <xf numFmtId="0" fontId="17" fillId="13" borderId="13" xfId="0" applyFont="1" applyFill="1" applyBorder="1" applyAlignment="1">
      <alignment horizontal="center" vertical="center"/>
    </xf>
    <xf numFmtId="0" fontId="33" fillId="0" borderId="0" xfId="0" applyFont="1" applyAlignment="1">
      <alignment horizontal="left" vertical="top" shrinkToFit="1"/>
    </xf>
    <xf numFmtId="0" fontId="33" fillId="0" borderId="0" xfId="0" applyFont="1" applyAlignment="1" applyProtection="1">
      <alignment horizontal="center" vertical="top" wrapText="1"/>
      <protection locked="0"/>
    </xf>
    <xf numFmtId="49" fontId="11" fillId="7" borderId="6" xfId="0" applyNumberFormat="1" applyFont="1" applyFill="1" applyBorder="1" applyAlignment="1" applyProtection="1">
      <alignment horizontal="center" vertical="top" wrapText="1"/>
      <protection locked="0"/>
    </xf>
    <xf numFmtId="49" fontId="8" fillId="15" borderId="6" xfId="0" applyNumberFormat="1" applyFont="1" applyFill="1" applyBorder="1" applyAlignment="1">
      <alignment vertical="center" wrapText="1"/>
    </xf>
    <xf numFmtId="49" fontId="24" fillId="15" borderId="6" xfId="0" applyNumberFormat="1" applyFont="1" applyFill="1" applyBorder="1" applyAlignment="1">
      <alignment horizontal="center" vertical="center" wrapText="1"/>
    </xf>
    <xf numFmtId="49" fontId="8" fillId="15" borderId="6" xfId="0" applyNumberFormat="1" applyFont="1" applyFill="1" applyBorder="1" applyAlignment="1">
      <alignment horizontal="center" vertical="top" wrapText="1"/>
    </xf>
    <xf numFmtId="49" fontId="8" fillId="15" borderId="6" xfId="0" applyNumberFormat="1" applyFont="1" applyFill="1" applyBorder="1" applyAlignment="1">
      <alignment horizontal="center" vertical="center" wrapText="1"/>
    </xf>
    <xf numFmtId="0" fontId="7" fillId="13" borderId="0" xfId="0" applyFont="1" applyFill="1" applyAlignment="1" applyProtection="1">
      <alignment vertical="center"/>
      <protection hidden="1"/>
    </xf>
    <xf numFmtId="0" fontId="26" fillId="13" borderId="0" xfId="10" applyProtection="1">
      <alignment horizontal="left" vertical="center"/>
    </xf>
    <xf numFmtId="0" fontId="26" fillId="13" borderId="0" xfId="10" applyAlignment="1" applyProtection="1">
      <alignment horizontal="left" vertical="center" shrinkToFit="1"/>
    </xf>
    <xf numFmtId="0" fontId="26" fillId="13" borderId="12" xfId="10" applyBorder="1" applyAlignment="1" applyProtection="1">
      <alignment horizontal="center" vertical="center"/>
    </xf>
    <xf numFmtId="0" fontId="26" fillId="13" borderId="12" xfId="10" applyBorder="1" applyProtection="1">
      <alignment horizontal="left" vertical="center"/>
    </xf>
    <xf numFmtId="0" fontId="17" fillId="13" borderId="13" xfId="10" applyFont="1" applyBorder="1" applyProtection="1">
      <alignment horizontal="left" vertical="center"/>
    </xf>
    <xf numFmtId="0" fontId="7" fillId="0" borderId="0" xfId="0" applyFont="1" applyAlignment="1" applyProtection="1">
      <alignment vertical="center"/>
      <protection hidden="1"/>
    </xf>
    <xf numFmtId="0" fontId="14" fillId="0" borderId="0" xfId="0" applyFont="1" applyAlignment="1" applyProtection="1">
      <alignment vertical="center"/>
      <protection hidden="1"/>
    </xf>
    <xf numFmtId="44" fontId="35" fillId="0" borderId="6" xfId="1" applyFont="1" applyFill="1" applyBorder="1" applyAlignment="1" applyProtection="1">
      <alignment horizontal="left"/>
    </xf>
    <xf numFmtId="44" fontId="35" fillId="0" borderId="6" xfId="1" applyFont="1" applyFill="1" applyBorder="1" applyAlignment="1" applyProtection="1">
      <alignment horizontal="left" vertical="top" wrapText="1"/>
    </xf>
    <xf numFmtId="44" fontId="35" fillId="0" borderId="6" xfId="1" applyFont="1" applyFill="1" applyBorder="1" applyAlignment="1" applyProtection="1">
      <alignment horizontal="left" vertical="center" wrapText="1"/>
    </xf>
    <xf numFmtId="0" fontId="11" fillId="7" borderId="3" xfId="5" applyFont="1" applyFill="1" applyBorder="1" applyAlignment="1" applyProtection="1">
      <alignment horizontal="left" vertical="center" wrapText="1"/>
      <protection locked="0"/>
    </xf>
    <xf numFmtId="44" fontId="12" fillId="14" borderId="6" xfId="1" applyFont="1" applyFill="1" applyBorder="1" applyAlignment="1" applyProtection="1">
      <alignment horizontal="center" vertical="center" wrapText="1"/>
      <protection locked="0"/>
    </xf>
    <xf numFmtId="44" fontId="6" fillId="0" borderId="0" xfId="0" applyNumberFormat="1" applyFont="1" applyAlignment="1">
      <alignment shrinkToFit="1"/>
    </xf>
    <xf numFmtId="44" fontId="12" fillId="7" borderId="5" xfId="1" applyFont="1" applyFill="1" applyBorder="1" applyAlignment="1" applyProtection="1">
      <alignment horizontal="left" vertical="center" wrapText="1"/>
      <protection locked="0"/>
    </xf>
    <xf numFmtId="0" fontId="36" fillId="17" borderId="7" xfId="0" applyFont="1" applyFill="1" applyBorder="1" applyAlignment="1">
      <alignment vertical="center" wrapText="1"/>
    </xf>
    <xf numFmtId="0" fontId="19" fillId="17" borderId="17" xfId="0" applyFont="1" applyFill="1" applyBorder="1" applyAlignment="1" applyProtection="1">
      <alignment vertical="center"/>
      <protection locked="0"/>
    </xf>
    <xf numFmtId="0" fontId="12" fillId="7" borderId="4" xfId="0" applyFont="1" applyFill="1" applyBorder="1" applyAlignment="1" applyProtection="1">
      <alignment horizontal="center" vertical="center" wrapText="1"/>
      <protection locked="0"/>
    </xf>
    <xf numFmtId="44" fontId="12" fillId="7" borderId="4" xfId="1" applyFont="1" applyFill="1" applyBorder="1" applyAlignment="1" applyProtection="1">
      <alignment horizontal="center" vertical="center" wrapText="1"/>
      <protection locked="0"/>
    </xf>
    <xf numFmtId="0" fontId="12" fillId="7" borderId="4" xfId="0" applyFont="1" applyFill="1" applyBorder="1" applyAlignment="1" applyProtection="1">
      <alignment horizontal="left" vertical="center" wrapText="1"/>
      <protection locked="0"/>
    </xf>
    <xf numFmtId="0" fontId="19" fillId="7" borderId="4" xfId="0" applyFont="1" applyFill="1" applyBorder="1" applyAlignment="1" applyProtection="1">
      <alignment horizontal="left" vertical="center"/>
      <protection locked="0"/>
    </xf>
    <xf numFmtId="0" fontId="11" fillId="7" borderId="3" xfId="0" applyFont="1" applyFill="1" applyBorder="1" applyAlignment="1" applyProtection="1">
      <alignment vertical="center" wrapText="1"/>
      <protection locked="0"/>
    </xf>
    <xf numFmtId="0" fontId="11" fillId="7" borderId="6" xfId="5" applyFont="1" applyFill="1" applyBorder="1" applyAlignment="1" applyProtection="1">
      <alignment wrapText="1"/>
      <protection locked="0"/>
    </xf>
    <xf numFmtId="0" fontId="11" fillId="7" borderId="3" xfId="5" applyFont="1" applyFill="1" applyBorder="1" applyAlignment="1" applyProtection="1">
      <alignment horizontal="left" vertical="top" wrapText="1"/>
      <protection locked="0"/>
    </xf>
    <xf numFmtId="0" fontId="11" fillId="7" borderId="6" xfId="5" applyFont="1" applyFill="1" applyBorder="1" applyAlignment="1" applyProtection="1">
      <alignment horizontal="left" vertical="top" wrapText="1"/>
      <protection locked="0"/>
    </xf>
    <xf numFmtId="0" fontId="35" fillId="7" borderId="6" xfId="0" applyFont="1" applyFill="1" applyBorder="1" applyAlignment="1" applyProtection="1">
      <alignment horizontal="left" vertical="center" wrapText="1"/>
      <protection locked="0"/>
    </xf>
    <xf numFmtId="0" fontId="38" fillId="7" borderId="6" xfId="0" applyFont="1" applyFill="1" applyBorder="1" applyAlignment="1" applyProtection="1">
      <alignment horizontal="left" vertical="center" wrapText="1"/>
      <protection locked="0"/>
    </xf>
    <xf numFmtId="0" fontId="11" fillId="18" borderId="0" xfId="0" applyFont="1" applyFill="1" applyProtection="1">
      <protection locked="0"/>
    </xf>
    <xf numFmtId="0" fontId="40" fillId="7" borderId="6" xfId="0" applyFont="1" applyFill="1" applyBorder="1" applyAlignment="1" applyProtection="1">
      <alignment vertical="center" wrapText="1"/>
      <protection locked="0"/>
    </xf>
    <xf numFmtId="0" fontId="11" fillId="7" borderId="6" xfId="0" applyFont="1" applyFill="1" applyBorder="1" applyAlignment="1" applyProtection="1">
      <alignment wrapText="1"/>
      <protection locked="0"/>
    </xf>
    <xf numFmtId="6" fontId="6" fillId="0" borderId="0" xfId="0" applyNumberFormat="1" applyFont="1" applyProtection="1">
      <protection locked="0"/>
    </xf>
    <xf numFmtId="164" fontId="42" fillId="8" borderId="6" xfId="0" applyNumberFormat="1" applyFont="1" applyFill="1" applyBorder="1" applyAlignment="1" applyProtection="1">
      <alignment horizontal="center" vertical="center" wrapText="1"/>
      <protection locked="0"/>
    </xf>
    <xf numFmtId="0" fontId="0" fillId="7" borderId="0" xfId="0" applyFill="1" applyAlignment="1">
      <alignment vertical="center" wrapText="1"/>
    </xf>
    <xf numFmtId="0" fontId="6" fillId="7" borderId="6" xfId="0" applyFont="1" applyFill="1" applyBorder="1" applyAlignment="1" applyProtection="1">
      <alignment wrapText="1"/>
      <protection locked="0"/>
    </xf>
    <xf numFmtId="0" fontId="0" fillId="7" borderId="6" xfId="0" applyFill="1" applyBorder="1" applyAlignment="1">
      <alignment vertical="center" wrapText="1"/>
    </xf>
    <xf numFmtId="0" fontId="11" fillId="7" borderId="0" xfId="5" applyFont="1" applyFill="1" applyBorder="1" applyAlignment="1" applyProtection="1">
      <alignment vertical="center" wrapText="1"/>
      <protection locked="0"/>
    </xf>
    <xf numFmtId="0" fontId="11" fillId="0" borderId="0" xfId="0" applyFont="1" applyAlignment="1" applyProtection="1">
      <alignment vertical="center" wrapText="1"/>
      <protection locked="0"/>
    </xf>
    <xf numFmtId="8" fontId="12" fillId="7" borderId="7" xfId="1" applyNumberFormat="1" applyFont="1" applyFill="1" applyBorder="1" applyAlignment="1" applyProtection="1">
      <alignment horizontal="center" vertical="center" wrapText="1"/>
      <protection locked="0"/>
    </xf>
    <xf numFmtId="44" fontId="6" fillId="0" borderId="0" xfId="0" applyNumberFormat="1" applyFont="1" applyProtection="1">
      <protection locked="0"/>
    </xf>
    <xf numFmtId="0" fontId="18" fillId="7" borderId="3" xfId="0" applyFont="1" applyFill="1" applyBorder="1" applyAlignment="1" applyProtection="1">
      <alignment vertical="top" wrapText="1"/>
      <protection locked="0"/>
    </xf>
    <xf numFmtId="0" fontId="12" fillId="7" borderId="6" xfId="0" applyFont="1" applyFill="1" applyBorder="1" applyAlignment="1" applyProtection="1">
      <alignment horizontal="left" vertical="center" wrapText="1"/>
      <protection locked="0"/>
    </xf>
    <xf numFmtId="0" fontId="19" fillId="7" borderId="6" xfId="0" applyFont="1" applyFill="1" applyBorder="1" applyAlignment="1" applyProtection="1">
      <alignment horizontal="left" vertical="center"/>
      <protection locked="0"/>
    </xf>
    <xf numFmtId="0" fontId="11" fillId="7" borderId="6" xfId="0" applyFont="1" applyFill="1" applyBorder="1" applyAlignment="1" applyProtection="1">
      <alignment vertical="top" wrapText="1"/>
      <protection locked="0" hidden="1"/>
    </xf>
    <xf numFmtId="49" fontId="43" fillId="9" borderId="6" xfId="0" applyNumberFormat="1" applyFont="1" applyFill="1" applyBorder="1" applyAlignment="1">
      <alignment horizontal="center" vertical="center" wrapText="1"/>
    </xf>
    <xf numFmtId="3" fontId="6" fillId="0" borderId="0" xfId="0" applyNumberFormat="1" applyFont="1" applyAlignment="1" applyProtection="1">
      <alignment horizontal="center"/>
      <protection locked="0"/>
    </xf>
    <xf numFmtId="0" fontId="45" fillId="0" borderId="0" xfId="0" applyFont="1"/>
    <xf numFmtId="3" fontId="46" fillId="0" borderId="0" xfId="0" applyNumberFormat="1" applyFont="1"/>
    <xf numFmtId="0" fontId="11" fillId="14" borderId="6" xfId="5" applyFont="1" applyFill="1" applyBorder="1" applyAlignment="1" applyProtection="1">
      <alignment vertical="center" wrapText="1"/>
      <protection locked="0"/>
    </xf>
    <xf numFmtId="0" fontId="21" fillId="7" borderId="6" xfId="0" applyFont="1" applyFill="1" applyBorder="1" applyAlignment="1" applyProtection="1">
      <alignment horizontal="left" vertical="center" wrapText="1"/>
      <protection locked="0"/>
    </xf>
    <xf numFmtId="0" fontId="21" fillId="14" borderId="6" xfId="0" applyFont="1" applyFill="1" applyBorder="1" applyAlignment="1" applyProtection="1">
      <alignment horizontal="left" vertical="center" wrapText="1"/>
      <protection locked="0"/>
    </xf>
    <xf numFmtId="0" fontId="40" fillId="7" borderId="6" xfId="0" applyFont="1" applyFill="1" applyBorder="1" applyAlignment="1" applyProtection="1">
      <alignment horizontal="left" vertical="center" wrapText="1"/>
      <protection locked="0"/>
    </xf>
    <xf numFmtId="0" fontId="11" fillId="14" borderId="6" xfId="0" applyFont="1" applyFill="1" applyBorder="1" applyAlignment="1" applyProtection="1">
      <alignment vertical="center" wrapText="1"/>
      <protection locked="0"/>
    </xf>
    <xf numFmtId="49" fontId="11" fillId="14" borderId="6" xfId="0" applyNumberFormat="1" applyFont="1" applyFill="1" applyBorder="1" applyAlignment="1" applyProtection="1">
      <alignment horizontal="left" vertical="top" wrapText="1"/>
      <protection locked="0"/>
    </xf>
    <xf numFmtId="0" fontId="12" fillId="7" borderId="6" xfId="0" applyFont="1" applyFill="1" applyBorder="1" applyAlignment="1" applyProtection="1">
      <alignment horizontal="center" vertical="center" wrapText="1"/>
      <protection locked="0"/>
    </xf>
    <xf numFmtId="8" fontId="12" fillId="7" borderId="6" xfId="1" applyNumberFormat="1" applyFont="1" applyFill="1" applyBorder="1" applyAlignment="1" applyProtection="1">
      <alignment horizontal="center" vertical="center" wrapText="1"/>
      <protection locked="0"/>
    </xf>
    <xf numFmtId="0" fontId="18" fillId="7" borderId="0" xfId="0" applyFont="1" applyFill="1" applyAlignment="1">
      <alignment vertical="center" wrapText="1"/>
    </xf>
    <xf numFmtId="6" fontId="12" fillId="7" borderId="4" xfId="1" applyNumberFormat="1" applyFont="1" applyFill="1" applyBorder="1" applyAlignment="1" applyProtection="1">
      <alignment horizontal="center" vertical="center" wrapText="1"/>
      <protection locked="0"/>
    </xf>
    <xf numFmtId="0" fontId="38" fillId="7" borderId="6" xfId="0" applyFont="1" applyFill="1" applyBorder="1" applyAlignment="1">
      <alignment vertical="center" wrapText="1"/>
    </xf>
    <xf numFmtId="0" fontId="38" fillId="7" borderId="6" xfId="0" applyFont="1" applyFill="1" applyBorder="1" applyAlignment="1">
      <alignment horizontal="left" vertical="center" wrapText="1"/>
    </xf>
    <xf numFmtId="0" fontId="11" fillId="7" borderId="3" xfId="0" applyFont="1" applyFill="1" applyBorder="1" applyAlignment="1">
      <alignment vertical="center" wrapText="1"/>
    </xf>
    <xf numFmtId="0" fontId="11" fillId="7" borderId="0" xfId="0" applyFont="1" applyFill="1" applyAlignment="1">
      <alignment vertical="center" wrapText="1"/>
    </xf>
    <xf numFmtId="0" fontId="35" fillId="7" borderId="6" xfId="0" applyFont="1" applyFill="1" applyBorder="1" applyAlignment="1">
      <alignment vertical="center" wrapText="1"/>
    </xf>
    <xf numFmtId="0" fontId="11" fillId="7" borderId="0" xfId="0" applyFont="1" applyFill="1" applyAlignment="1" applyProtection="1">
      <alignment horizontal="left" vertical="center" wrapText="1"/>
      <protection locked="0"/>
    </xf>
    <xf numFmtId="0" fontId="0" fillId="0" borderId="0" xfId="0" applyAlignment="1">
      <alignment horizontal="left" vertical="center" wrapText="1" indent="1"/>
    </xf>
    <xf numFmtId="0" fontId="35" fillId="7" borderId="7" xfId="0" applyFont="1" applyFill="1" applyBorder="1" applyAlignment="1">
      <alignment horizontal="left" vertical="center" wrapText="1"/>
    </xf>
    <xf numFmtId="0" fontId="11" fillId="14" borderId="6" xfId="5" applyFont="1" applyFill="1" applyBorder="1" applyAlignment="1" applyProtection="1">
      <alignment horizontal="left" vertical="top" wrapText="1"/>
      <protection locked="0"/>
    </xf>
    <xf numFmtId="0" fontId="11" fillId="14" borderId="6" xfId="5" applyFont="1" applyFill="1" applyBorder="1" applyAlignment="1" applyProtection="1">
      <alignment horizontal="left" vertical="center" wrapText="1"/>
      <protection locked="0"/>
    </xf>
    <xf numFmtId="0" fontId="37" fillId="7" borderId="6" xfId="0" applyFont="1" applyFill="1" applyBorder="1" applyAlignment="1" applyProtection="1">
      <alignment vertical="center" wrapText="1"/>
      <protection locked="0"/>
    </xf>
    <xf numFmtId="0" fontId="10" fillId="0" borderId="0" xfId="0" applyFont="1" applyAlignment="1" applyProtection="1">
      <alignment horizontal="left" vertical="center" wrapText="1"/>
      <protection locked="0"/>
    </xf>
    <xf numFmtId="0" fontId="7" fillId="5" borderId="0" xfId="0" applyFont="1" applyFill="1" applyAlignment="1" applyProtection="1">
      <alignment vertical="center"/>
      <protection hidden="1"/>
    </xf>
    <xf numFmtId="0" fontId="11" fillId="7" borderId="6" xfId="5" applyFont="1" applyFill="1" applyBorder="1" applyAlignment="1" applyProtection="1">
      <alignment vertical="top" wrapText="1"/>
      <protection locked="0"/>
    </xf>
    <xf numFmtId="0" fontId="37" fillId="0" borderId="0" xfId="0" applyFont="1" applyProtection="1">
      <protection locked="0"/>
    </xf>
    <xf numFmtId="0" fontId="18" fillId="7" borderId="3" xfId="0" applyFont="1" applyFill="1" applyBorder="1" applyAlignment="1" applyProtection="1">
      <alignment horizontal="left" vertical="center" wrapText="1"/>
      <protection locked="0"/>
    </xf>
    <xf numFmtId="44" fontId="12" fillId="8" borderId="6" xfId="1" applyFont="1" applyFill="1" applyBorder="1" applyAlignment="1" applyProtection="1">
      <alignment horizontal="center" vertical="center" wrapText="1"/>
      <protection locked="0"/>
    </xf>
    <xf numFmtId="0" fontId="35" fillId="7" borderId="6" xfId="5" applyFont="1" applyFill="1" applyBorder="1" applyAlignment="1" applyProtection="1">
      <alignment vertical="center" wrapText="1"/>
      <protection locked="0"/>
    </xf>
    <xf numFmtId="0" fontId="19" fillId="7" borderId="0" xfId="0" applyFont="1" applyFill="1" applyAlignment="1">
      <alignment vertical="center" wrapText="1"/>
    </xf>
    <xf numFmtId="44" fontId="12" fillId="7" borderId="3" xfId="1" applyFont="1" applyFill="1" applyBorder="1" applyAlignment="1" applyProtection="1">
      <alignment horizontal="center" vertical="center" wrapText="1"/>
      <protection locked="0"/>
    </xf>
    <xf numFmtId="0" fontId="40" fillId="7" borderId="6" xfId="0" applyFont="1" applyFill="1" applyBorder="1" applyAlignment="1">
      <alignment vertical="center" wrapText="1"/>
    </xf>
    <xf numFmtId="0" fontId="21" fillId="7" borderId="0" xfId="0" applyFont="1" applyFill="1" applyAlignment="1">
      <alignment vertical="top" wrapText="1"/>
    </xf>
    <xf numFmtId="0" fontId="11" fillId="7" borderId="18" xfId="5" applyFont="1" applyFill="1" applyBorder="1" applyAlignment="1" applyProtection="1">
      <alignment vertical="center" wrapText="1"/>
      <protection locked="0"/>
    </xf>
    <xf numFmtId="0" fontId="38" fillId="7" borderId="2" xfId="0" applyFont="1" applyFill="1" applyBorder="1" applyAlignment="1" applyProtection="1">
      <alignment horizontal="left" vertical="center" wrapText="1"/>
      <protection locked="0"/>
    </xf>
    <xf numFmtId="0" fontId="6" fillId="7" borderId="0" xfId="0" applyFont="1" applyFill="1" applyAlignment="1">
      <alignment horizontal="left" vertical="center" wrapText="1"/>
    </xf>
    <xf numFmtId="0" fontId="35" fillId="7" borderId="6" xfId="0" applyFont="1" applyFill="1" applyBorder="1" applyAlignment="1" applyProtection="1">
      <alignment vertical="center" wrapText="1"/>
      <protection locked="0"/>
    </xf>
    <xf numFmtId="0" fontId="57" fillId="0" borderId="0" xfId="0" applyFont="1"/>
    <xf numFmtId="0" fontId="57" fillId="0" borderId="0" xfId="0" applyFont="1" applyAlignment="1">
      <alignment horizontal="center"/>
    </xf>
    <xf numFmtId="9" fontId="57" fillId="0" borderId="0" xfId="0" applyNumberFormat="1" applyFont="1"/>
    <xf numFmtId="0" fontId="6" fillId="0" borderId="0" xfId="0" applyFont="1" applyAlignment="1">
      <alignment horizontal="left"/>
    </xf>
    <xf numFmtId="0" fontId="18" fillId="16" borderId="5" xfId="8" applyFont="1" applyFill="1" applyBorder="1" applyAlignment="1">
      <alignment horizontal="center" vertical="center"/>
      <protection locked="0"/>
    </xf>
    <xf numFmtId="0" fontId="18" fillId="19" borderId="7" xfId="8" applyFont="1" applyFill="1" applyBorder="1" applyAlignment="1">
      <alignment horizontal="center" vertical="center"/>
      <protection locked="0"/>
    </xf>
    <xf numFmtId="0" fontId="18" fillId="19" borderId="12" xfId="8" applyFont="1" applyFill="1" applyBorder="1" applyAlignment="1">
      <alignment horizontal="center" vertical="center"/>
      <protection locked="0"/>
    </xf>
    <xf numFmtId="0" fontId="18" fillId="19" borderId="5" xfId="8" applyFont="1" applyFill="1" applyBorder="1" applyAlignment="1">
      <alignment horizontal="center" vertical="center"/>
      <protection locked="0"/>
    </xf>
    <xf numFmtId="0" fontId="18" fillId="20" borderId="7" xfId="8" applyFont="1" applyFill="1" applyBorder="1" applyAlignment="1">
      <alignment horizontal="center" vertical="center" wrapText="1"/>
      <protection locked="0"/>
    </xf>
    <xf numFmtId="0" fontId="18" fillId="20" borderId="12" xfId="8" applyFont="1" applyFill="1" applyBorder="1" applyAlignment="1">
      <alignment horizontal="center" vertical="center" wrapText="1"/>
      <protection locked="0"/>
    </xf>
    <xf numFmtId="0" fontId="18" fillId="20" borderId="5" xfId="8" applyFont="1" applyFill="1" applyBorder="1" applyAlignment="1">
      <alignment horizontal="center" vertical="center" wrapText="1"/>
      <protection locked="0"/>
    </xf>
    <xf numFmtId="0" fontId="18" fillId="21" borderId="7" xfId="8" applyFont="1" applyFill="1" applyBorder="1" applyAlignment="1">
      <alignment horizontal="center" vertical="center" wrapText="1"/>
      <protection locked="0"/>
    </xf>
    <xf numFmtId="0" fontId="18" fillId="21" borderId="12" xfId="8" applyFont="1" applyFill="1" applyBorder="1" applyAlignment="1">
      <alignment horizontal="center" vertical="center" wrapText="1"/>
      <protection locked="0"/>
    </xf>
    <xf numFmtId="0" fontId="18" fillId="21" borderId="5" xfId="8" applyFont="1" applyFill="1" applyBorder="1" applyAlignment="1">
      <alignment horizontal="center" vertical="center" wrapText="1"/>
      <protection locked="0"/>
    </xf>
    <xf numFmtId="0" fontId="18" fillId="22" borderId="10" xfId="8" applyFont="1" applyFill="1" applyBorder="1" applyAlignment="1">
      <alignment horizontal="center" vertical="center"/>
      <protection locked="0"/>
    </xf>
    <xf numFmtId="0" fontId="18" fillId="22" borderId="8" xfId="8" applyFont="1" applyFill="1" applyBorder="1" applyAlignment="1">
      <alignment horizontal="center" vertical="center"/>
      <protection locked="0"/>
    </xf>
    <xf numFmtId="0" fontId="18" fillId="10" borderId="7" xfId="8" applyFont="1" applyFill="1" applyBorder="1" applyAlignment="1">
      <alignment horizontal="center" vertical="center" wrapText="1"/>
      <protection locked="0"/>
    </xf>
    <xf numFmtId="0" fontId="18" fillId="10" borderId="12" xfId="8" applyFont="1" applyFill="1" applyBorder="1" applyAlignment="1">
      <alignment horizontal="center" vertical="center" wrapText="1"/>
      <protection locked="0"/>
    </xf>
    <xf numFmtId="0" fontId="18" fillId="10" borderId="5" xfId="8" applyFont="1" applyFill="1" applyBorder="1" applyAlignment="1">
      <alignment horizontal="center" vertical="center" wrapText="1"/>
      <protection locked="0"/>
    </xf>
    <xf numFmtId="0" fontId="18" fillId="23" borderId="7" xfId="8" applyFont="1" applyFill="1" applyBorder="1" applyAlignment="1">
      <alignment horizontal="center" vertical="center" wrapText="1"/>
      <protection locked="0"/>
    </xf>
    <xf numFmtId="0" fontId="18" fillId="23" borderId="12" xfId="8" applyFont="1" applyFill="1" applyBorder="1" applyAlignment="1">
      <alignment horizontal="center" vertical="center" wrapText="1"/>
      <protection locked="0"/>
    </xf>
    <xf numFmtId="0" fontId="18" fillId="23" borderId="5" xfId="8" applyFont="1" applyFill="1" applyBorder="1" applyAlignment="1">
      <alignment horizontal="center" vertical="center" wrapText="1"/>
      <protection locked="0"/>
    </xf>
    <xf numFmtId="0" fontId="18" fillId="24" borderId="10" xfId="8" applyFont="1" applyFill="1" applyBorder="1" applyAlignment="1">
      <alignment horizontal="center" vertical="center"/>
      <protection locked="0"/>
    </xf>
    <xf numFmtId="0" fontId="18" fillId="24" borderId="13" xfId="8" applyFont="1" applyFill="1" applyBorder="1" applyAlignment="1">
      <alignment horizontal="center" vertical="center"/>
      <protection locked="0"/>
    </xf>
    <xf numFmtId="0" fontId="18" fillId="24" borderId="8" xfId="8" applyFont="1" applyFill="1" applyBorder="1" applyAlignment="1">
      <alignment horizontal="center" vertical="center"/>
      <protection locked="0"/>
    </xf>
    <xf numFmtId="0" fontId="58" fillId="0" borderId="0" xfId="0" applyFont="1"/>
    <xf numFmtId="165" fontId="31" fillId="16" borderId="19" xfId="0" applyNumberFormat="1" applyFont="1" applyFill="1" applyBorder="1"/>
    <xf numFmtId="9" fontId="6" fillId="16" borderId="9" xfId="2" applyFont="1" applyFill="1" applyBorder="1"/>
    <xf numFmtId="165" fontId="31" fillId="16" borderId="16" xfId="0" applyNumberFormat="1" applyFont="1" applyFill="1" applyBorder="1"/>
    <xf numFmtId="9" fontId="6" fillId="16" borderId="20" xfId="2" applyFont="1" applyFill="1" applyBorder="1"/>
    <xf numFmtId="165" fontId="31" fillId="16" borderId="21" xfId="0" applyNumberFormat="1" applyFont="1" applyFill="1" applyBorder="1"/>
    <xf numFmtId="9" fontId="6" fillId="16" borderId="8" xfId="2" applyFont="1" applyFill="1" applyBorder="1"/>
    <xf numFmtId="165" fontId="31" fillId="16" borderId="22" xfId="0" applyNumberFormat="1" applyFont="1" applyFill="1" applyBorder="1"/>
    <xf numFmtId="0" fontId="11" fillId="16" borderId="5" xfId="7" applyFont="1" applyFill="1" applyBorder="1"/>
    <xf numFmtId="0" fontId="11" fillId="16" borderId="6" xfId="7" applyFont="1" applyFill="1" applyBorder="1" applyAlignment="1">
      <alignment horizontal="center"/>
    </xf>
    <xf numFmtId="9" fontId="6" fillId="0" borderId="20" xfId="2" applyFont="1" applyFill="1" applyBorder="1"/>
    <xf numFmtId="165" fontId="6" fillId="25" borderId="22" xfId="1" applyNumberFormat="1" applyFont="1" applyFill="1" applyBorder="1"/>
    <xf numFmtId="165" fontId="6" fillId="0" borderId="22" xfId="0" applyNumberFormat="1" applyFont="1" applyBorder="1"/>
    <xf numFmtId="165" fontId="6" fillId="0" borderId="21" xfId="0" applyNumberFormat="1" applyFont="1" applyBorder="1"/>
    <xf numFmtId="9" fontId="6" fillId="0" borderId="23" xfId="2" applyFont="1" applyFill="1" applyBorder="1"/>
    <xf numFmtId="44" fontId="6" fillId="0" borderId="22" xfId="1" applyFont="1" applyBorder="1"/>
    <xf numFmtId="44" fontId="6" fillId="0" borderId="24" xfId="1" applyFont="1" applyBorder="1"/>
    <xf numFmtId="9" fontId="6" fillId="0" borderId="25" xfId="2" applyFont="1" applyFill="1" applyBorder="1"/>
    <xf numFmtId="165" fontId="6" fillId="0" borderId="26" xfId="0" applyNumberFormat="1" applyFont="1" applyBorder="1"/>
    <xf numFmtId="9" fontId="6" fillId="0" borderId="27" xfId="2" applyFont="1" applyFill="1" applyBorder="1"/>
    <xf numFmtId="165" fontId="6" fillId="25" borderId="9" xfId="1" applyNumberFormat="1" applyFont="1" applyFill="1" applyBorder="1"/>
    <xf numFmtId="44" fontId="6" fillId="0" borderId="9" xfId="1" applyFont="1" applyBorder="1"/>
    <xf numFmtId="0" fontId="11" fillId="0" borderId="5" xfId="7" applyFont="1" applyFill="1" applyBorder="1"/>
    <xf numFmtId="0" fontId="11" fillId="0" borderId="6" xfId="7" applyFont="1" applyFill="1" applyBorder="1" applyAlignment="1">
      <alignment horizontal="center"/>
    </xf>
    <xf numFmtId="0" fontId="59" fillId="0" borderId="0" xfId="0" applyFont="1"/>
    <xf numFmtId="44" fontId="11" fillId="0" borderId="9" xfId="1" applyFont="1" applyBorder="1"/>
    <xf numFmtId="165" fontId="11" fillId="0" borderId="26" xfId="0" applyNumberFormat="1" applyFont="1" applyBorder="1"/>
    <xf numFmtId="9" fontId="6" fillId="0" borderId="29" xfId="2" applyFont="1" applyFill="1" applyBorder="1"/>
    <xf numFmtId="44" fontId="11" fillId="0" borderId="6" xfId="1" applyFont="1" applyBorder="1"/>
    <xf numFmtId="9" fontId="6" fillId="0" borderId="8" xfId="2" applyFont="1" applyFill="1" applyBorder="1"/>
    <xf numFmtId="44" fontId="6" fillId="0" borderId="6" xfId="1" applyFont="1" applyBorder="1"/>
    <xf numFmtId="165" fontId="6" fillId="0" borderId="30" xfId="0" applyNumberFormat="1" applyFont="1" applyBorder="1"/>
    <xf numFmtId="0" fontId="11" fillId="0" borderId="8" xfId="7" applyFont="1" applyFill="1" applyBorder="1"/>
    <xf numFmtId="0" fontId="11" fillId="0" borderId="9" xfId="7" applyFont="1" applyFill="1" applyBorder="1" applyAlignment="1">
      <alignment horizontal="center"/>
    </xf>
    <xf numFmtId="0" fontId="58" fillId="0" borderId="0" xfId="0" applyFont="1" applyAlignment="1">
      <alignment horizontal="center" vertical="center" wrapText="1"/>
    </xf>
    <xf numFmtId="0" fontId="31" fillId="16" borderId="31" xfId="0" applyFont="1" applyFill="1" applyBorder="1" applyAlignment="1">
      <alignment horizontal="center" vertical="center" wrapText="1"/>
    </xf>
    <xf numFmtId="9" fontId="31" fillId="9" borderId="23" xfId="6" applyNumberFormat="1" applyFont="1" applyFill="1" applyBorder="1" applyAlignment="1">
      <alignment horizontal="center" vertical="center" wrapText="1"/>
    </xf>
    <xf numFmtId="0" fontId="31" fillId="25" borderId="24" xfId="6" applyFont="1" applyFill="1" applyBorder="1" applyAlignment="1">
      <alignment horizontal="center" vertical="center" wrapText="1"/>
    </xf>
    <xf numFmtId="0" fontId="31" fillId="9" borderId="24" xfId="6" applyFont="1" applyFill="1" applyBorder="1" applyAlignment="1">
      <alignment horizontal="center" vertical="center" wrapText="1"/>
    </xf>
    <xf numFmtId="0" fontId="31" fillId="9" borderId="21" xfId="6" applyFont="1" applyFill="1" applyBorder="1" applyAlignment="1">
      <alignment horizontal="center" vertical="center" wrapText="1"/>
    </xf>
    <xf numFmtId="9" fontId="31" fillId="9" borderId="32" xfId="6" applyNumberFormat="1" applyFont="1" applyFill="1" applyBorder="1" applyAlignment="1">
      <alignment horizontal="center" vertical="center" wrapText="1"/>
    </xf>
    <xf numFmtId="0" fontId="18" fillId="9" borderId="27" xfId="7" applyFont="1" applyFill="1" applyBorder="1" applyAlignment="1">
      <alignment horizontal="center" vertical="top" wrapText="1"/>
    </xf>
    <xf numFmtId="0" fontId="18" fillId="9" borderId="22" xfId="7" applyFont="1" applyFill="1" applyBorder="1" applyAlignment="1">
      <alignment horizontal="center" vertical="top" wrapText="1"/>
    </xf>
    <xf numFmtId="0" fontId="57" fillId="26" borderId="0" xfId="0" applyFont="1" applyFill="1"/>
    <xf numFmtId="0" fontId="18" fillId="16" borderId="33" xfId="8" applyFont="1" applyFill="1" applyBorder="1" applyAlignment="1">
      <alignment horizontal="center" vertical="center"/>
      <protection locked="0"/>
    </xf>
    <xf numFmtId="165" fontId="6" fillId="0" borderId="25" xfId="2" applyNumberFormat="1" applyFont="1" applyFill="1" applyBorder="1"/>
    <xf numFmtId="165" fontId="6" fillId="0" borderId="20" xfId="2" applyNumberFormat="1" applyFont="1" applyFill="1" applyBorder="1"/>
    <xf numFmtId="0" fontId="18" fillId="27" borderId="34" xfId="8" applyFont="1" applyFill="1" applyBorder="1" applyAlignment="1">
      <alignment horizontal="center" vertical="center"/>
      <protection locked="0"/>
    </xf>
    <xf numFmtId="9" fontId="31" fillId="27" borderId="37" xfId="6" applyNumberFormat="1" applyFont="1" applyFill="1" applyBorder="1" applyAlignment="1">
      <alignment horizontal="center" vertical="center" wrapText="1"/>
    </xf>
    <xf numFmtId="165" fontId="6" fillId="27" borderId="38" xfId="2" applyNumberFormat="1" applyFont="1" applyFill="1" applyBorder="1"/>
    <xf numFmtId="165" fontId="6" fillId="27" borderId="39" xfId="2" applyNumberFormat="1" applyFont="1" applyFill="1" applyBorder="1"/>
    <xf numFmtId="0" fontId="18" fillId="27" borderId="12" xfId="8" applyFont="1" applyFill="1" applyBorder="1" applyAlignment="1">
      <alignment horizontal="center" vertical="center"/>
      <protection locked="0"/>
    </xf>
    <xf numFmtId="0" fontId="57" fillId="27" borderId="0" xfId="0" applyFont="1" applyFill="1"/>
    <xf numFmtId="165" fontId="31" fillId="27" borderId="19" xfId="2" applyNumberFormat="1" applyFont="1" applyFill="1" applyBorder="1"/>
    <xf numFmtId="165" fontId="6" fillId="16" borderId="28" xfId="0" applyNumberFormat="1" applyFont="1" applyFill="1" applyBorder="1"/>
    <xf numFmtId="44" fontId="12" fillId="28" borderId="7" xfId="1" applyFont="1" applyFill="1" applyBorder="1" applyAlignment="1" applyProtection="1">
      <alignment horizontal="center" vertical="center" wrapText="1"/>
      <protection locked="0"/>
    </xf>
    <xf numFmtId="0" fontId="11" fillId="7" borderId="0" xfId="0" applyFont="1" applyFill="1" applyAlignment="1">
      <alignment wrapText="1"/>
    </xf>
    <xf numFmtId="0" fontId="61" fillId="7" borderId="6" xfId="0" applyFont="1" applyFill="1" applyBorder="1" applyAlignment="1" applyProtection="1">
      <alignment horizontal="left" vertical="center" wrapText="1"/>
      <protection locked="0"/>
    </xf>
    <xf numFmtId="44" fontId="12" fillId="8" borderId="4" xfId="1" applyFont="1" applyFill="1" applyBorder="1" applyAlignment="1" applyProtection="1">
      <alignment horizontal="center" vertical="center" wrapText="1"/>
      <protection locked="0"/>
    </xf>
    <xf numFmtId="0" fontId="62" fillId="0" borderId="0" xfId="3" applyFont="1" applyFill="1" applyBorder="1" applyAlignment="1" applyProtection="1">
      <alignment horizontal="left" vertical="top"/>
    </xf>
    <xf numFmtId="0" fontId="63" fillId="0" borderId="0" xfId="4" applyFont="1" applyBorder="1" applyAlignment="1" applyProtection="1">
      <alignment horizontal="left"/>
    </xf>
    <xf numFmtId="0" fontId="63" fillId="0" borderId="0" xfId="4" applyFont="1" applyBorder="1" applyAlignment="1" applyProtection="1">
      <alignment horizontal="center"/>
    </xf>
    <xf numFmtId="0" fontId="63" fillId="0" borderId="0" xfId="4" applyFont="1" applyBorder="1" applyAlignment="1" applyProtection="1">
      <alignment horizontal="left" shrinkToFit="1"/>
    </xf>
    <xf numFmtId="0" fontId="64" fillId="0" borderId="0" xfId="4" applyFont="1" applyFill="1" applyBorder="1" applyAlignment="1" applyProtection="1">
      <alignment horizontal="left"/>
    </xf>
    <xf numFmtId="0" fontId="65" fillId="0" borderId="13" xfId="3" applyFont="1" applyBorder="1" applyAlignment="1" applyProtection="1">
      <alignment horizontal="left" vertical="top"/>
    </xf>
    <xf numFmtId="0" fontId="65" fillId="0" borderId="13" xfId="3" applyFont="1" applyBorder="1" applyAlignment="1" applyProtection="1">
      <alignment horizontal="center" vertical="top"/>
    </xf>
    <xf numFmtId="0" fontId="65" fillId="0" borderId="0" xfId="3" applyFont="1" applyBorder="1" applyAlignment="1" applyProtection="1">
      <alignment horizontal="left" vertical="top" shrinkToFit="1"/>
    </xf>
    <xf numFmtId="0" fontId="65" fillId="0" borderId="0" xfId="3" applyFont="1" applyBorder="1" applyAlignment="1" applyProtection="1">
      <alignment horizontal="center" vertical="top"/>
    </xf>
    <xf numFmtId="0" fontId="9" fillId="5" borderId="13" xfId="8" applyFont="1" applyBorder="1" applyProtection="1">
      <alignment horizontal="left" vertical="center"/>
    </xf>
    <xf numFmtId="0" fontId="9" fillId="5" borderId="12" xfId="8" applyFont="1" applyBorder="1" applyProtection="1">
      <alignment horizontal="left" vertical="center"/>
    </xf>
    <xf numFmtId="0" fontId="9" fillId="5" borderId="12" xfId="8" applyFont="1" applyBorder="1" applyAlignment="1" applyProtection="1">
      <alignment horizontal="center" vertical="center"/>
    </xf>
    <xf numFmtId="0" fontId="9" fillId="5" borderId="0" xfId="8" applyFont="1" applyAlignment="1" applyProtection="1">
      <alignment horizontal="left" vertical="center" shrinkToFit="1"/>
    </xf>
    <xf numFmtId="0" fontId="9" fillId="5" borderId="0" xfId="8" applyFont="1" applyProtection="1">
      <alignment horizontal="left" vertical="center"/>
    </xf>
    <xf numFmtId="49" fontId="18" fillId="9" borderId="6" xfId="0" applyNumberFormat="1" applyFont="1" applyFill="1" applyBorder="1" applyAlignment="1">
      <alignment horizontal="center" vertical="center" wrapText="1"/>
    </xf>
    <xf numFmtId="49" fontId="18" fillId="9" borderId="6" xfId="0" applyNumberFormat="1" applyFont="1" applyFill="1" applyBorder="1" applyAlignment="1">
      <alignment horizontal="center" vertical="top" wrapText="1"/>
    </xf>
    <xf numFmtId="49" fontId="49" fillId="6" borderId="6" xfId="0" applyNumberFormat="1" applyFont="1" applyFill="1" applyBorder="1" applyAlignment="1">
      <alignment horizontal="center" vertical="center" wrapText="1"/>
    </xf>
    <xf numFmtId="49" fontId="18" fillId="6" borderId="5" xfId="0" applyNumberFormat="1" applyFont="1" applyFill="1" applyBorder="1" applyAlignment="1">
      <alignment horizontal="center" vertical="center" shrinkToFit="1"/>
    </xf>
    <xf numFmtId="49" fontId="49" fillId="9" borderId="6" xfId="0" applyNumberFormat="1" applyFont="1" applyFill="1" applyBorder="1" applyAlignment="1">
      <alignment horizontal="center" vertical="center" wrapText="1"/>
    </xf>
    <xf numFmtId="0" fontId="6" fillId="0" borderId="0" xfId="0" applyFont="1" applyAlignment="1">
      <alignment horizontal="center" vertical="center"/>
    </xf>
    <xf numFmtId="0" fontId="9" fillId="5" borderId="13" xfId="0" applyFont="1" applyFill="1" applyBorder="1" applyAlignment="1">
      <alignment horizontal="center" vertical="center"/>
    </xf>
    <xf numFmtId="0" fontId="9" fillId="5" borderId="13" xfId="0" applyFont="1" applyFill="1" applyBorder="1" applyAlignment="1">
      <alignment horizontal="center" vertical="center" wrapText="1"/>
    </xf>
    <xf numFmtId="0" fontId="9" fillId="5" borderId="0" xfId="0" applyFont="1" applyFill="1" applyAlignment="1">
      <alignment horizontal="center" vertical="center" wrapText="1"/>
    </xf>
    <xf numFmtId="0" fontId="9" fillId="5" borderId="4" xfId="0" applyFont="1" applyFill="1" applyBorder="1" applyAlignment="1">
      <alignment horizontal="center" vertical="center"/>
    </xf>
    <xf numFmtId="0" fontId="11" fillId="7" borderId="7" xfId="0" applyFont="1" applyFill="1" applyBorder="1" applyAlignment="1" applyProtection="1">
      <alignment horizontal="left" vertical="center"/>
      <protection locked="0"/>
    </xf>
    <xf numFmtId="0" fontId="11" fillId="7" borderId="4" xfId="0" applyFont="1" applyFill="1" applyBorder="1" applyAlignment="1" applyProtection="1">
      <alignment horizontal="left" vertical="center"/>
      <protection locked="0"/>
    </xf>
    <xf numFmtId="0" fontId="11" fillId="7" borderId="19" xfId="5" applyFont="1" applyFill="1" applyBorder="1" applyAlignment="1" applyProtection="1">
      <alignment horizontal="left" vertical="center" wrapText="1"/>
      <protection locked="0"/>
    </xf>
    <xf numFmtId="3" fontId="6" fillId="0" borderId="0" xfId="0" applyNumberFormat="1" applyFont="1" applyProtection="1">
      <protection locked="0"/>
    </xf>
    <xf numFmtId="49" fontId="6" fillId="0" borderId="0" xfId="0" applyNumberFormat="1" applyFont="1" applyAlignment="1" applyProtection="1">
      <alignment horizontal="center"/>
      <protection locked="0"/>
    </xf>
    <xf numFmtId="49" fontId="18" fillId="0" borderId="0" xfId="0" applyNumberFormat="1" applyFont="1" applyAlignment="1" applyProtection="1">
      <alignment horizontal="center" vertical="center" wrapText="1"/>
      <protection locked="0"/>
    </xf>
    <xf numFmtId="165" fontId="6" fillId="0" borderId="6" xfId="0" applyNumberFormat="1" applyFont="1" applyBorder="1"/>
    <xf numFmtId="44" fontId="11" fillId="0" borderId="26" xfId="1" applyFont="1" applyFill="1" applyBorder="1" applyAlignment="1" applyProtection="1">
      <alignment horizontal="center" vertical="center" wrapText="1"/>
    </xf>
    <xf numFmtId="44" fontId="11" fillId="0" borderId="9" xfId="1" applyFont="1" applyFill="1" applyBorder="1" applyAlignment="1" applyProtection="1">
      <alignment horizontal="center" vertical="center" wrapText="1"/>
    </xf>
    <xf numFmtId="44" fontId="11" fillId="0" borderId="9" xfId="1" applyFont="1" applyFill="1" applyBorder="1" applyAlignment="1" applyProtection="1">
      <alignment horizontal="left" vertical="center" wrapText="1"/>
    </xf>
    <xf numFmtId="44" fontId="11" fillId="0" borderId="26" xfId="1" applyFont="1" applyFill="1" applyBorder="1" applyAlignment="1" applyProtection="1">
      <alignment horizontal="left" vertical="top" wrapText="1"/>
    </xf>
    <xf numFmtId="44" fontId="6" fillId="0" borderId="26" xfId="1" applyFont="1" applyFill="1" applyBorder="1" applyProtection="1"/>
    <xf numFmtId="49" fontId="42" fillId="7" borderId="6" xfId="0" applyNumberFormat="1" applyFont="1" applyFill="1" applyBorder="1" applyAlignment="1" applyProtection="1">
      <alignment horizontal="center" vertical="center" wrapText="1"/>
      <protection locked="0"/>
    </xf>
    <xf numFmtId="44" fontId="42" fillId="16" borderId="6" xfId="0" applyNumberFormat="1" applyFont="1" applyFill="1" applyBorder="1" applyAlignment="1">
      <alignment horizontal="center" vertical="center"/>
    </xf>
    <xf numFmtId="0" fontId="66" fillId="6" borderId="12" xfId="0" applyFont="1" applyFill="1" applyBorder="1" applyAlignment="1">
      <alignment horizontal="left" vertical="center" shrinkToFit="1"/>
    </xf>
    <xf numFmtId="44" fontId="66" fillId="6" borderId="12" xfId="1" applyFont="1" applyFill="1" applyBorder="1" applyAlignment="1" applyProtection="1">
      <alignment horizontal="left" vertical="center" shrinkToFit="1"/>
    </xf>
    <xf numFmtId="0" fontId="66" fillId="6" borderId="5" xfId="0" applyFont="1" applyFill="1" applyBorder="1" applyAlignment="1">
      <alignment horizontal="left" vertical="center" shrinkToFit="1"/>
    </xf>
    <xf numFmtId="0" fontId="66" fillId="6" borderId="11" xfId="0" applyFont="1" applyFill="1" applyBorder="1" applyAlignment="1">
      <alignment horizontal="left" vertical="center" shrinkToFit="1"/>
    </xf>
    <xf numFmtId="0" fontId="66" fillId="6" borderId="0" xfId="0" applyFont="1" applyFill="1" applyAlignment="1">
      <alignment horizontal="left" vertical="center" shrinkToFit="1"/>
    </xf>
    <xf numFmtId="0" fontId="67" fillId="6" borderId="5" xfId="0" applyFont="1" applyFill="1" applyBorder="1" applyAlignment="1">
      <alignment horizontal="center" vertical="center" shrinkToFit="1"/>
    </xf>
    <xf numFmtId="0" fontId="68" fillId="6" borderId="12" xfId="0" applyFont="1" applyFill="1" applyBorder="1" applyAlignment="1">
      <alignment horizontal="center" shrinkToFit="1"/>
    </xf>
    <xf numFmtId="0" fontId="69" fillId="6" borderId="0" xfId="5" applyFont="1" applyFill="1" applyBorder="1" applyAlignment="1" applyProtection="1">
      <alignment horizontal="left" vertical="center" wrapText="1"/>
      <protection locked="0"/>
    </xf>
    <xf numFmtId="44" fontId="66" fillId="6" borderId="5" xfId="1" applyFont="1" applyFill="1" applyBorder="1" applyAlignment="1" applyProtection="1">
      <alignment horizontal="left" vertical="center" shrinkToFit="1"/>
    </xf>
    <xf numFmtId="0" fontId="66" fillId="6" borderId="12" xfId="0" applyFont="1" applyFill="1" applyBorder="1" applyAlignment="1" applyProtection="1">
      <alignment horizontal="left" vertical="center" shrinkToFit="1"/>
      <protection locked="0" hidden="1"/>
    </xf>
    <xf numFmtId="0" fontId="66" fillId="6" borderId="14" xfId="0" applyFont="1" applyFill="1" applyBorder="1" applyAlignment="1">
      <alignment horizontal="left" vertical="center" shrinkToFit="1"/>
    </xf>
    <xf numFmtId="0" fontId="67" fillId="6" borderId="5" xfId="0" applyFont="1" applyFill="1" applyBorder="1" applyAlignment="1" applyProtection="1">
      <alignment horizontal="center" vertical="center" shrinkToFit="1"/>
      <protection locked="0" hidden="1"/>
    </xf>
    <xf numFmtId="0" fontId="67" fillId="6" borderId="12" xfId="0" applyFont="1" applyFill="1" applyBorder="1" applyAlignment="1">
      <alignment horizontal="center" vertical="center" shrinkToFit="1"/>
    </xf>
    <xf numFmtId="0" fontId="67" fillId="6" borderId="12" xfId="0" applyFont="1" applyFill="1" applyBorder="1" applyAlignment="1">
      <alignment horizontal="center" shrinkToFit="1"/>
    </xf>
    <xf numFmtId="44" fontId="66" fillId="6" borderId="0" xfId="1" applyFont="1" applyFill="1" applyBorder="1" applyAlignment="1" applyProtection="1">
      <alignment horizontal="left" vertical="center" shrinkToFit="1"/>
    </xf>
    <xf numFmtId="0" fontId="66" fillId="6" borderId="6" xfId="0" applyFont="1" applyFill="1" applyBorder="1" applyAlignment="1">
      <alignment horizontal="left" vertical="center" shrinkToFit="1"/>
    </xf>
    <xf numFmtId="0" fontId="66" fillId="6" borderId="4" xfId="0" applyFont="1" applyFill="1" applyBorder="1" applyAlignment="1">
      <alignment horizontal="left" vertical="center" shrinkToFit="1"/>
    </xf>
    <xf numFmtId="0" fontId="70" fillId="6" borderId="12" xfId="0" applyFont="1" applyFill="1" applyBorder="1" applyAlignment="1">
      <alignment horizontal="left" vertical="center" shrinkToFit="1"/>
    </xf>
    <xf numFmtId="0" fontId="71" fillId="6" borderId="0" xfId="0" applyFont="1" applyFill="1" applyAlignment="1">
      <alignment horizontal="left" vertical="center" shrinkToFit="1"/>
    </xf>
    <xf numFmtId="0" fontId="71" fillId="6" borderId="6" xfId="0" applyFont="1" applyFill="1" applyBorder="1" applyAlignment="1">
      <alignment horizontal="left" vertical="center" shrinkToFit="1"/>
    </xf>
    <xf numFmtId="0" fontId="6" fillId="0" borderId="11" xfId="0" applyFont="1" applyBorder="1" applyAlignment="1">
      <alignment horizontal="left" vertical="center" wrapText="1"/>
    </xf>
    <xf numFmtId="0" fontId="6" fillId="0" borderId="4" xfId="0" applyFont="1" applyBorder="1" applyAlignment="1">
      <alignment horizontal="left" vertical="top" wrapText="1"/>
    </xf>
    <xf numFmtId="0" fontId="73" fillId="0" borderId="19" xfId="0" applyFont="1" applyBorder="1" applyProtection="1">
      <protection locked="0" hidden="1"/>
    </xf>
    <xf numFmtId="0" fontId="74" fillId="7" borderId="3" xfId="0" applyFont="1" applyFill="1" applyBorder="1" applyAlignment="1" applyProtection="1">
      <alignment horizontal="left" vertical="center" wrapText="1"/>
      <protection locked="0"/>
    </xf>
    <xf numFmtId="0" fontId="77" fillId="6" borderId="12" xfId="0" applyFont="1" applyFill="1" applyBorder="1" applyAlignment="1">
      <alignment horizontal="left" vertical="center" shrinkToFit="1"/>
    </xf>
    <xf numFmtId="0" fontId="77" fillId="6" borderId="5" xfId="0" applyFont="1" applyFill="1" applyBorder="1" applyAlignment="1">
      <alignment horizontal="left" vertical="center" shrinkToFit="1"/>
    </xf>
    <xf numFmtId="0" fontId="77" fillId="6" borderId="11" xfId="0" applyFont="1" applyFill="1" applyBorder="1" applyAlignment="1">
      <alignment horizontal="left" vertical="center" shrinkToFit="1"/>
    </xf>
    <xf numFmtId="44" fontId="9" fillId="29" borderId="2" xfId="1" applyFont="1" applyFill="1" applyBorder="1" applyAlignment="1" applyProtection="1">
      <alignment horizontal="right" shrinkToFit="1"/>
    </xf>
    <xf numFmtId="0" fontId="9" fillId="29" borderId="4" xfId="0" applyFont="1" applyFill="1" applyBorder="1" applyAlignment="1">
      <alignment horizontal="right"/>
    </xf>
    <xf numFmtId="44" fontId="9" fillId="29" borderId="3" xfId="1" applyFont="1" applyFill="1" applyBorder="1" applyAlignment="1" applyProtection="1">
      <alignment horizontal="right"/>
    </xf>
    <xf numFmtId="44" fontId="9" fillId="29" borderId="3" xfId="1" applyFont="1" applyFill="1" applyBorder="1" applyAlignment="1" applyProtection="1">
      <alignment horizontal="center"/>
    </xf>
    <xf numFmtId="0" fontId="11" fillId="30" borderId="7" xfId="0" applyFont="1" applyFill="1" applyBorder="1"/>
    <xf numFmtId="44" fontId="11" fillId="30" borderId="6" xfId="1" applyFont="1" applyFill="1" applyBorder="1" applyAlignment="1" applyProtection="1">
      <alignment horizontal="center" vertical="center" wrapText="1"/>
    </xf>
    <xf numFmtId="44" fontId="11" fillId="30" borderId="6" xfId="1" applyFont="1" applyFill="1" applyBorder="1" applyAlignment="1" applyProtection="1">
      <alignment horizontal="left" vertical="center" wrapText="1"/>
    </xf>
    <xf numFmtId="44" fontId="11" fillId="30" borderId="5" xfId="1" applyFont="1" applyFill="1" applyBorder="1" applyAlignment="1" applyProtection="1">
      <alignment horizontal="center" vertical="center" wrapText="1"/>
    </xf>
    <xf numFmtId="0" fontId="11" fillId="30" borderId="7" xfId="0" applyFont="1" applyFill="1" applyBorder="1" applyAlignment="1">
      <alignment vertical="center" wrapText="1"/>
    </xf>
    <xf numFmtId="44" fontId="11" fillId="30" borderId="6" xfId="1" applyFont="1" applyFill="1" applyBorder="1" applyAlignment="1" applyProtection="1">
      <alignment horizontal="left" vertical="top" wrapText="1"/>
    </xf>
    <xf numFmtId="44" fontId="11" fillId="30" borderId="6" xfId="1" applyFont="1" applyFill="1" applyBorder="1" applyAlignment="1" applyProtection="1">
      <alignment horizontal="center" vertical="top" wrapText="1"/>
    </xf>
    <xf numFmtId="44" fontId="11" fillId="30" borderId="5" xfId="1" applyFont="1" applyFill="1" applyBorder="1" applyAlignment="1" applyProtection="1">
      <alignment horizontal="center" vertical="top" wrapText="1"/>
    </xf>
    <xf numFmtId="0" fontId="11" fillId="30" borderId="7" xfId="0" applyFont="1" applyFill="1" applyBorder="1" applyAlignment="1">
      <alignment vertical="center"/>
    </xf>
    <xf numFmtId="44" fontId="11" fillId="30" borderId="6" xfId="1" applyFont="1" applyFill="1" applyBorder="1" applyProtection="1"/>
    <xf numFmtId="44" fontId="11" fillId="30" borderId="6" xfId="1" applyFont="1" applyFill="1" applyBorder="1" applyAlignment="1" applyProtection="1">
      <alignment horizontal="center"/>
    </xf>
    <xf numFmtId="44" fontId="11" fillId="30" borderId="5" xfId="1" applyFont="1" applyFill="1" applyBorder="1" applyAlignment="1" applyProtection="1">
      <alignment horizontal="center"/>
    </xf>
    <xf numFmtId="0" fontId="72" fillId="30" borderId="10" xfId="0" applyFont="1" applyFill="1" applyBorder="1" applyAlignment="1">
      <alignment horizontal="left" vertical="center" wrapText="1"/>
    </xf>
    <xf numFmtId="0" fontId="72" fillId="30" borderId="9" xfId="0" applyFont="1" applyFill="1" applyBorder="1" applyAlignment="1">
      <alignment horizontal="center" vertical="center" wrapText="1"/>
    </xf>
    <xf numFmtId="44" fontId="72" fillId="30" borderId="9" xfId="1" applyFont="1" applyFill="1" applyBorder="1" applyAlignment="1" applyProtection="1">
      <alignment horizontal="center" vertical="center" wrapText="1"/>
    </xf>
    <xf numFmtId="0" fontId="72" fillId="30" borderId="8" xfId="0" applyFont="1" applyFill="1" applyBorder="1" applyAlignment="1">
      <alignment horizontal="center" vertical="center" wrapText="1"/>
    </xf>
    <xf numFmtId="0" fontId="72" fillId="30" borderId="8" xfId="0" applyFont="1" applyFill="1" applyBorder="1" applyAlignment="1">
      <alignment horizontal="center" vertical="center" shrinkToFit="1"/>
    </xf>
    <xf numFmtId="44" fontId="12" fillId="31" borderId="5" xfId="1" applyFont="1" applyFill="1" applyBorder="1" applyAlignment="1" applyProtection="1">
      <alignment horizontal="left" vertical="center" shrinkToFit="1"/>
    </xf>
    <xf numFmtId="44" fontId="12" fillId="31" borderId="5" xfId="1" applyFont="1" applyFill="1" applyBorder="1" applyAlignment="1" applyProtection="1">
      <alignment horizontal="left" vertical="top" shrinkToFit="1"/>
    </xf>
    <xf numFmtId="0" fontId="11" fillId="31" borderId="7" xfId="0" applyFont="1" applyFill="1" applyBorder="1"/>
    <xf numFmtId="44" fontId="11" fillId="31" borderId="6" xfId="1" applyFont="1" applyFill="1" applyBorder="1" applyAlignment="1" applyProtection="1">
      <alignment horizontal="center" vertical="center" wrapText="1"/>
    </xf>
    <xf numFmtId="44" fontId="11" fillId="31" borderId="6" xfId="1" applyFont="1" applyFill="1" applyBorder="1" applyAlignment="1" applyProtection="1">
      <alignment horizontal="left" vertical="center" wrapText="1"/>
    </xf>
    <xf numFmtId="44" fontId="11" fillId="31" borderId="5" xfId="1" applyFont="1" applyFill="1" applyBorder="1" applyAlignment="1" applyProtection="1">
      <alignment horizontal="center" vertical="center" wrapText="1"/>
    </xf>
    <xf numFmtId="0" fontId="11" fillId="31" borderId="7" xfId="0" applyFont="1" applyFill="1" applyBorder="1" applyAlignment="1">
      <alignment vertical="center" wrapText="1"/>
    </xf>
    <xf numFmtId="44" fontId="11" fillId="31" borderId="6" xfId="1" applyFont="1" applyFill="1" applyBorder="1" applyAlignment="1" applyProtection="1">
      <alignment horizontal="left" vertical="top" wrapText="1"/>
    </xf>
    <xf numFmtId="44" fontId="11" fillId="31" borderId="6" xfId="1" applyFont="1" applyFill="1" applyBorder="1" applyAlignment="1" applyProtection="1">
      <alignment horizontal="center" vertical="top" wrapText="1"/>
    </xf>
    <xf numFmtId="44" fontId="11" fillId="31" borderId="5" xfId="1" applyFont="1" applyFill="1" applyBorder="1" applyAlignment="1" applyProtection="1">
      <alignment horizontal="center" vertical="top" wrapText="1"/>
    </xf>
    <xf numFmtId="0" fontId="11" fillId="31" borderId="7" xfId="0" applyFont="1" applyFill="1" applyBorder="1" applyAlignment="1">
      <alignment vertical="center"/>
    </xf>
    <xf numFmtId="44" fontId="11" fillId="31" borderId="6" xfId="1" applyFont="1" applyFill="1" applyBorder="1" applyProtection="1"/>
    <xf numFmtId="44" fontId="11" fillId="31" borderId="6" xfId="1" applyFont="1" applyFill="1" applyBorder="1" applyAlignment="1" applyProtection="1">
      <alignment horizontal="center"/>
    </xf>
    <xf numFmtId="44" fontId="11" fillId="31" borderId="5" xfId="1" applyFont="1" applyFill="1" applyBorder="1" applyAlignment="1" applyProtection="1">
      <alignment horizontal="center"/>
    </xf>
    <xf numFmtId="0" fontId="72" fillId="31" borderId="10" xfId="0" applyFont="1" applyFill="1" applyBorder="1" applyAlignment="1">
      <alignment horizontal="left" vertical="center" wrapText="1"/>
    </xf>
    <xf numFmtId="0" fontId="72" fillId="31" borderId="9" xfId="0" applyFont="1" applyFill="1" applyBorder="1" applyAlignment="1">
      <alignment horizontal="center" vertical="center" wrapText="1"/>
    </xf>
    <xf numFmtId="44" fontId="72" fillId="31" borderId="9" xfId="1" applyFont="1" applyFill="1" applyBorder="1" applyAlignment="1" applyProtection="1">
      <alignment horizontal="center" vertical="center" wrapText="1"/>
    </xf>
    <xf numFmtId="0" fontId="72" fillId="31" borderId="8" xfId="0" applyFont="1" applyFill="1" applyBorder="1" applyAlignment="1">
      <alignment horizontal="center" vertical="center" wrapText="1"/>
    </xf>
    <xf numFmtId="0" fontId="72" fillId="31" borderId="8" xfId="0" applyFont="1" applyFill="1" applyBorder="1" applyAlignment="1">
      <alignment horizontal="center" vertical="center" shrinkToFit="1"/>
    </xf>
    <xf numFmtId="44" fontId="11" fillId="31" borderId="5" xfId="1" applyFont="1" applyFill="1" applyBorder="1" applyAlignment="1" applyProtection="1">
      <alignment shrinkToFit="1"/>
    </xf>
    <xf numFmtId="44" fontId="11" fillId="31" borderId="5" xfId="1" applyFont="1" applyFill="1" applyBorder="1" applyAlignment="1" applyProtection="1">
      <alignment horizontal="left" vertical="center" wrapText="1"/>
    </xf>
    <xf numFmtId="44" fontId="11" fillId="31" borderId="5" xfId="1" applyFont="1" applyFill="1" applyBorder="1" applyAlignment="1" applyProtection="1">
      <alignment horizontal="left" vertical="top" wrapText="1"/>
    </xf>
    <xf numFmtId="44" fontId="11" fillId="31" borderId="6" xfId="1" applyFont="1" applyFill="1" applyBorder="1" applyAlignment="1" applyProtection="1">
      <alignment horizontal="left"/>
    </xf>
    <xf numFmtId="44" fontId="11" fillId="31" borderId="5" xfId="1" applyFont="1" applyFill="1" applyBorder="1" applyAlignment="1" applyProtection="1">
      <alignment horizontal="left"/>
    </xf>
    <xf numFmtId="0" fontId="11" fillId="31" borderId="10" xfId="0" applyFont="1" applyFill="1" applyBorder="1" applyAlignment="1">
      <alignment horizontal="left" vertical="center" wrapText="1"/>
    </xf>
    <xf numFmtId="0" fontId="11" fillId="31" borderId="9" xfId="0" applyFont="1" applyFill="1" applyBorder="1" applyAlignment="1">
      <alignment horizontal="center" vertical="center" wrapText="1"/>
    </xf>
    <xf numFmtId="44" fontId="11" fillId="31" borderId="9" xfId="1" applyFont="1" applyFill="1" applyBorder="1" applyAlignment="1" applyProtection="1">
      <alignment horizontal="center" vertical="center" wrapText="1"/>
    </xf>
    <xf numFmtId="0" fontId="11" fillId="31" borderId="8" xfId="0" applyFont="1" applyFill="1" applyBorder="1" applyAlignment="1">
      <alignment horizontal="center" vertical="center" wrapText="1"/>
    </xf>
    <xf numFmtId="0" fontId="11" fillId="31" borderId="8" xfId="0" applyFont="1" applyFill="1" applyBorder="1" applyAlignment="1">
      <alignment horizontal="center" vertical="center" shrinkToFit="1"/>
    </xf>
    <xf numFmtId="44" fontId="18" fillId="31" borderId="5" xfId="1" applyFont="1" applyFill="1" applyBorder="1" applyAlignment="1" applyProtection="1">
      <alignment horizontal="left" vertical="center" shrinkToFit="1"/>
    </xf>
    <xf numFmtId="44" fontId="18" fillId="31" borderId="5" xfId="1" applyFont="1" applyFill="1" applyBorder="1" applyAlignment="1" applyProtection="1">
      <alignment horizontal="left" vertical="top" shrinkToFit="1"/>
    </xf>
    <xf numFmtId="44" fontId="18" fillId="31" borderId="5" xfId="1" applyFont="1" applyFill="1" applyBorder="1" applyAlignment="1" applyProtection="1">
      <alignment shrinkToFit="1"/>
    </xf>
    <xf numFmtId="44" fontId="78" fillId="31" borderId="5" xfId="1" applyFont="1" applyFill="1" applyBorder="1" applyAlignment="1" applyProtection="1">
      <alignment horizontal="left" vertical="center" shrinkToFit="1"/>
    </xf>
    <xf numFmtId="44" fontId="78" fillId="31" borderId="5" xfId="1" applyFont="1" applyFill="1" applyBorder="1" applyAlignment="1" applyProtection="1">
      <alignment horizontal="left" vertical="top" shrinkToFit="1"/>
    </xf>
    <xf numFmtId="44" fontId="18" fillId="31" borderId="5" xfId="1" applyFont="1" applyFill="1" applyBorder="1" applyAlignment="1" applyProtection="1">
      <alignment vertical="center" shrinkToFit="1"/>
    </xf>
    <xf numFmtId="0" fontId="79" fillId="30" borderId="10" xfId="0" applyFont="1" applyFill="1" applyBorder="1" applyAlignment="1">
      <alignment horizontal="left" vertical="center" wrapText="1"/>
    </xf>
    <xf numFmtId="0" fontId="79" fillId="30" borderId="9" xfId="0" applyFont="1" applyFill="1" applyBorder="1" applyAlignment="1">
      <alignment horizontal="center" vertical="center" wrapText="1"/>
    </xf>
    <xf numFmtId="44" fontId="79" fillId="30" borderId="9" xfId="1" applyFont="1" applyFill="1" applyBorder="1" applyAlignment="1" applyProtection="1">
      <alignment horizontal="center" vertical="center" wrapText="1"/>
    </xf>
    <xf numFmtId="0" fontId="79" fillId="30" borderId="8" xfId="0" applyFont="1" applyFill="1" applyBorder="1" applyAlignment="1">
      <alignment horizontal="center" vertical="center" wrapText="1"/>
    </xf>
    <xf numFmtId="0" fontId="79" fillId="30" borderId="8" xfId="0" applyFont="1" applyFill="1" applyBorder="1" applyAlignment="1">
      <alignment horizontal="center" vertical="center" shrinkToFit="1"/>
    </xf>
    <xf numFmtId="0" fontId="35" fillId="30" borderId="7" xfId="0" applyFont="1" applyFill="1" applyBorder="1"/>
    <xf numFmtId="44" fontId="35" fillId="30" borderId="6" xfId="1" applyFont="1" applyFill="1" applyBorder="1" applyAlignment="1" applyProtection="1">
      <alignment horizontal="center" vertical="center" wrapText="1"/>
    </xf>
    <xf numFmtId="44" fontId="35" fillId="30" borderId="6" xfId="1" applyFont="1" applyFill="1" applyBorder="1" applyAlignment="1" applyProtection="1">
      <alignment horizontal="left" vertical="center" wrapText="1"/>
    </xf>
    <xf numFmtId="44" fontId="35" fillId="30" borderId="5" xfId="1" applyFont="1" applyFill="1" applyBorder="1" applyAlignment="1" applyProtection="1">
      <alignment horizontal="center" vertical="center" wrapText="1"/>
    </xf>
    <xf numFmtId="44" fontId="38" fillId="30" borderId="5" xfId="1" applyFont="1" applyFill="1" applyBorder="1" applyAlignment="1" applyProtection="1">
      <alignment horizontal="left" vertical="center" shrinkToFit="1"/>
    </xf>
    <xf numFmtId="0" fontId="35" fillId="30" borderId="7" xfId="0" applyFont="1" applyFill="1" applyBorder="1" applyAlignment="1">
      <alignment vertical="center" wrapText="1"/>
    </xf>
    <xf numFmtId="44" fontId="35" fillId="30" borderId="6" xfId="1" applyFont="1" applyFill="1" applyBorder="1" applyAlignment="1" applyProtection="1">
      <alignment horizontal="left" vertical="top" wrapText="1"/>
    </xf>
    <xf numFmtId="44" fontId="35" fillId="30" borderId="6" xfId="1" applyFont="1" applyFill="1" applyBorder="1" applyAlignment="1" applyProtection="1">
      <alignment horizontal="center" vertical="top" wrapText="1"/>
    </xf>
    <xf numFmtId="44" fontId="35" fillId="30" borderId="5" xfId="1" applyFont="1" applyFill="1" applyBorder="1" applyAlignment="1" applyProtection="1">
      <alignment horizontal="center" vertical="top" wrapText="1"/>
    </xf>
    <xf numFmtId="44" fontId="38" fillId="30" borderId="5" xfId="1" applyFont="1" applyFill="1" applyBorder="1" applyAlignment="1" applyProtection="1">
      <alignment horizontal="left" vertical="top" shrinkToFit="1"/>
    </xf>
    <xf numFmtId="0" fontId="35" fillId="30" borderId="7" xfId="0" applyFont="1" applyFill="1" applyBorder="1" applyAlignment="1">
      <alignment vertical="center"/>
    </xf>
    <xf numFmtId="44" fontId="35" fillId="30" borderId="6" xfId="1" applyFont="1" applyFill="1" applyBorder="1" applyProtection="1"/>
    <xf numFmtId="44" fontId="35" fillId="30" borderId="6" xfId="1" applyFont="1" applyFill="1" applyBorder="1" applyAlignment="1" applyProtection="1">
      <alignment horizontal="center"/>
    </xf>
    <xf numFmtId="44" fontId="35" fillId="30" borderId="5" xfId="1" applyFont="1" applyFill="1" applyBorder="1" applyAlignment="1" applyProtection="1">
      <alignment horizontal="center"/>
    </xf>
    <xf numFmtId="44" fontId="38" fillId="30" borderId="5" xfId="1" applyFont="1" applyFill="1" applyBorder="1" applyAlignment="1" applyProtection="1">
      <alignment shrinkToFit="1"/>
    </xf>
    <xf numFmtId="0" fontId="9" fillId="32" borderId="4" xfId="0" applyFont="1" applyFill="1" applyBorder="1" applyAlignment="1">
      <alignment horizontal="right"/>
    </xf>
    <xf numFmtId="44" fontId="9" fillId="32" borderId="3" xfId="1" applyFont="1" applyFill="1" applyBorder="1" applyAlignment="1" applyProtection="1">
      <alignment horizontal="right"/>
    </xf>
    <xf numFmtId="44" fontId="9" fillId="32" borderId="3" xfId="1" applyFont="1" applyFill="1" applyBorder="1" applyAlignment="1" applyProtection="1">
      <alignment horizontal="center"/>
    </xf>
    <xf numFmtId="44" fontId="9" fillId="32" borderId="2" xfId="1" applyFont="1" applyFill="1" applyBorder="1" applyAlignment="1" applyProtection="1">
      <alignment horizontal="right" shrinkToFit="1"/>
    </xf>
    <xf numFmtId="44" fontId="56" fillId="32" borderId="2" xfId="1" applyFont="1" applyFill="1" applyBorder="1" applyAlignment="1" applyProtection="1">
      <alignment horizontal="right" shrinkToFit="1"/>
    </xf>
    <xf numFmtId="0" fontId="18" fillId="19" borderId="36" xfId="8" applyFont="1" applyFill="1" applyBorder="1" applyAlignment="1">
      <alignment horizontal="center" vertical="center"/>
      <protection locked="0"/>
    </xf>
    <xf numFmtId="0" fontId="18" fillId="19" borderId="35" xfId="8" applyFont="1" applyFill="1" applyBorder="1" applyAlignment="1">
      <alignment horizontal="center" vertical="center"/>
      <protection locked="0"/>
    </xf>
    <xf numFmtId="0" fontId="18" fillId="19" borderId="34" xfId="8" applyFont="1" applyFill="1" applyBorder="1" applyAlignment="1">
      <alignment horizontal="center" vertical="center"/>
      <protection locked="0"/>
    </xf>
    <xf numFmtId="0" fontId="18" fillId="20" borderId="36" xfId="8" applyFont="1" applyFill="1" applyBorder="1" applyAlignment="1">
      <alignment horizontal="center" vertical="center" wrapText="1"/>
      <protection locked="0"/>
    </xf>
    <xf numFmtId="0" fontId="18" fillId="20" borderId="35" xfId="8" applyFont="1" applyFill="1" applyBorder="1" applyAlignment="1">
      <alignment horizontal="center" vertical="center" wrapText="1"/>
      <protection locked="0"/>
    </xf>
    <xf numFmtId="0" fontId="18" fillId="20" borderId="34" xfId="8" applyFont="1" applyFill="1" applyBorder="1" applyAlignment="1">
      <alignment horizontal="center" vertical="center" wrapText="1"/>
      <protection locked="0"/>
    </xf>
    <xf numFmtId="0" fontId="18" fillId="9" borderId="5" xfId="8" applyFont="1" applyFill="1" applyBorder="1" applyAlignment="1">
      <alignment horizontal="center" vertical="center"/>
      <protection locked="0"/>
    </xf>
    <xf numFmtId="0" fontId="18" fillId="9" borderId="12" xfId="8" applyFont="1" applyFill="1" applyBorder="1" applyAlignment="1">
      <alignment horizontal="center" vertical="center"/>
      <protection locked="0"/>
    </xf>
    <xf numFmtId="0" fontId="18" fillId="24" borderId="36" xfId="8" applyFont="1" applyFill="1" applyBorder="1" applyAlignment="1">
      <alignment horizontal="center" vertical="center"/>
      <protection locked="0"/>
    </xf>
    <xf numFmtId="0" fontId="18" fillId="24" borderId="35" xfId="8" applyFont="1" applyFill="1" applyBorder="1" applyAlignment="1">
      <alignment horizontal="center" vertical="center"/>
      <protection locked="0"/>
    </xf>
    <xf numFmtId="0" fontId="18" fillId="24" borderId="34" xfId="8" applyFont="1" applyFill="1" applyBorder="1" applyAlignment="1">
      <alignment horizontal="center" vertical="center"/>
      <protection locked="0"/>
    </xf>
    <xf numFmtId="0" fontId="18" fillId="22" borderId="36" xfId="8" applyFont="1" applyFill="1" applyBorder="1" applyAlignment="1">
      <alignment horizontal="center" vertical="center"/>
      <protection locked="0"/>
    </xf>
    <xf numFmtId="0" fontId="18" fillId="22" borderId="34" xfId="8" applyFont="1" applyFill="1" applyBorder="1" applyAlignment="1">
      <alignment horizontal="center" vertical="center"/>
      <protection locked="0"/>
    </xf>
    <xf numFmtId="0" fontId="18" fillId="21" borderId="36" xfId="8" applyFont="1" applyFill="1" applyBorder="1" applyAlignment="1">
      <alignment horizontal="center" vertical="center" wrapText="1"/>
      <protection locked="0"/>
    </xf>
    <xf numFmtId="0" fontId="18" fillId="21" borderId="35" xfId="8" applyFont="1" applyFill="1" applyBorder="1" applyAlignment="1">
      <alignment horizontal="center" vertical="center" wrapText="1"/>
      <protection locked="0"/>
    </xf>
    <xf numFmtId="0" fontId="18" fillId="21" borderId="34" xfId="8" applyFont="1" applyFill="1" applyBorder="1" applyAlignment="1">
      <alignment horizontal="center" vertical="center" wrapText="1"/>
      <protection locked="0"/>
    </xf>
    <xf numFmtId="0" fontId="18" fillId="23" borderId="36" xfId="8" applyFont="1" applyFill="1" applyBorder="1" applyAlignment="1">
      <alignment horizontal="center" vertical="center" wrapText="1"/>
      <protection locked="0"/>
    </xf>
    <xf numFmtId="0" fontId="18" fillId="23" borderId="35" xfId="8" applyFont="1" applyFill="1" applyBorder="1" applyAlignment="1">
      <alignment horizontal="center" vertical="center" wrapText="1"/>
      <protection locked="0"/>
    </xf>
    <xf numFmtId="0" fontId="18" fillId="23" borderId="34" xfId="8" applyFont="1" applyFill="1" applyBorder="1" applyAlignment="1">
      <alignment horizontal="center" vertical="center" wrapText="1"/>
      <protection locked="0"/>
    </xf>
    <xf numFmtId="0" fontId="18" fillId="10" borderId="36" xfId="8" applyFont="1" applyFill="1" applyBorder="1" applyAlignment="1">
      <alignment horizontal="center" vertical="center" wrapText="1"/>
      <protection locked="0"/>
    </xf>
    <xf numFmtId="0" fontId="18" fillId="10" borderId="35" xfId="8" applyFont="1" applyFill="1" applyBorder="1" applyAlignment="1">
      <alignment horizontal="center" vertical="center" wrapText="1"/>
      <protection locked="0"/>
    </xf>
    <xf numFmtId="0" fontId="18" fillId="10" borderId="34" xfId="8" applyFont="1" applyFill="1" applyBorder="1" applyAlignment="1">
      <alignment horizontal="center" vertical="center" wrapText="1"/>
      <protection locked="0"/>
    </xf>
  </cellXfs>
  <cellStyles count="11">
    <cellStyle name="20% - Accent1" xfId="6" builtinId="30"/>
    <cellStyle name="40% - Accent1" xfId="7" builtinId="31"/>
    <cellStyle name="Currency" xfId="1" builtinId="4"/>
    <cellStyle name="Heading 4" xfId="4" builtinId="19"/>
    <cellStyle name="Input" xfId="5" builtinId="20"/>
    <cellStyle name="Input 2" xfId="9" xr:uid="{B32915DA-E221-4839-A442-C980F72F2FEA}"/>
    <cellStyle name="Normal" xfId="0" builtinId="0"/>
    <cellStyle name="Percent" xfId="2" builtinId="5"/>
    <cellStyle name="Quality Category Heading" xfId="8" xr:uid="{70FB0DE2-93F6-463E-A3EA-0141FD709F8D}"/>
    <cellStyle name="Quality Category Heading 2" xfId="10" xr:uid="{E3F08B86-7E62-4F68-BCE6-86BB4CD2296F}"/>
    <cellStyle name="Title" xfId="3" builtinId="15"/>
  </cellStyles>
  <dxfs count="691">
    <dxf>
      <font>
        <color rgb="FF9C0006"/>
      </font>
      <fill>
        <patternFill>
          <bgColor rgb="FFFFC7CE"/>
        </patternFill>
      </fill>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color auto="1"/>
        <name val="Aptos Narrow"/>
        <family val="2"/>
        <scheme val="minor"/>
      </font>
      <fill>
        <patternFill patternType="solid">
          <fgColor indexed="64"/>
          <bgColor rgb="FFFEF5F0"/>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sz val="12"/>
        <color auto="1"/>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border outline="0">
        <right style="thin">
          <color indexed="64"/>
        </right>
      </border>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scheme val="minor"/>
      </font>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dxf>
    <dxf>
      <font>
        <strike val="0"/>
        <outline val="0"/>
        <shadow val="0"/>
        <u val="none"/>
        <vertAlign val="baseline"/>
        <sz val="12"/>
        <color auto="1"/>
        <name val="Aptos Narrow"/>
        <scheme val="minor"/>
      </font>
      <fill>
        <patternFill patternType="solid">
          <fgColor indexed="64"/>
          <bgColor rgb="FFFEF5F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color auto="1"/>
        <name val="Aptos Narrow"/>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scheme val="minor"/>
      </font>
      <alignment horizontal="center" textRotation="0" indent="0" justifyLastLine="0" shrinkToFit="0" readingOrder="0"/>
      <protection locked="0"/>
    </dxf>
    <dxf>
      <font>
        <strike val="0"/>
        <outline val="0"/>
        <shadow val="0"/>
        <u val="none"/>
        <vertAlign val="baseline"/>
        <name val="Aptos Narrow"/>
        <scheme val="minor"/>
      </font>
      <alignment horizontal="center" textRotation="0" indent="0" justifyLastLine="0" shrinkToFit="0" readingOrder="0"/>
      <protection locked="0"/>
    </dxf>
    <dxf>
      <font>
        <strike val="0"/>
        <outline val="0"/>
        <shadow val="0"/>
        <u val="none"/>
        <vertAlign val="baseline"/>
        <name val="Aptos Narrow"/>
        <scheme val="minor"/>
      </font>
      <protection locked="0"/>
    </dxf>
    <dxf>
      <font>
        <strike val="0"/>
        <outline val="0"/>
        <shadow val="0"/>
        <u val="none"/>
        <vertAlign val="baseline"/>
        <name val="Aptos Narrow"/>
        <scheme val="minor"/>
      </font>
      <protection locked="0"/>
    </dxf>
    <dxf>
      <font>
        <strike val="0"/>
        <outline val="0"/>
        <shadow val="0"/>
        <u val="none"/>
        <vertAlign val="baseline"/>
        <name val="Aptos Narrow"/>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scheme val="none"/>
      </font>
      <protection locked="0"/>
    </dxf>
    <dxf>
      <border outline="0">
        <bottom style="thin">
          <color rgb="FF000000"/>
        </bottom>
      </border>
    </dxf>
    <dxf>
      <font>
        <b/>
        <i val="0"/>
        <strike val="0"/>
        <condense val="0"/>
        <extend val="0"/>
        <outline val="0"/>
        <shadow val="0"/>
        <u val="none"/>
        <vertAlign val="baseline"/>
        <sz val="16"/>
        <color theme="0"/>
        <name val="Aptos Narrow"/>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fill>
        <patternFill patternType="solid">
          <fgColor indexed="64"/>
          <bgColor rgb="FFFEF5F0"/>
        </patternFill>
      </fill>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border outline="0">
        <right style="thin">
          <color indexed="64"/>
        </right>
      </border>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fill>
        <patternFill patternType="solid">
          <fgColor indexed="64"/>
          <bgColor rgb="FFD4D4D4"/>
        </patternFill>
      </fill>
      <alignment vertical="center" textRotation="0" wrapText="0" inden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right style="thin">
          <color indexed="64"/>
        </right>
        <top style="thin">
          <color indexed="64"/>
        </top>
        <bottom style="thin">
          <color indexed="64"/>
        </bottom>
      </border>
      <protection locked="0" hidden="0"/>
    </dxf>
    <dxf>
      <font>
        <strike val="0"/>
        <outline val="0"/>
        <shadow val="0"/>
        <u val="none"/>
        <vertAlign val="baseline"/>
        <sz val="12"/>
        <color rgb="FF777777"/>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right style="thin">
          <color indexed="64"/>
        </right>
        <top style="thin">
          <color indexed="64"/>
        </top>
        <bottom style="thin">
          <color indexed="64"/>
        </bottom>
      </border>
      <protection locked="0" hidden="0"/>
    </dxf>
    <dxf>
      <font>
        <strike val="0"/>
        <outline val="0"/>
        <shadow val="0"/>
        <u val="none"/>
        <vertAlign val="baseline"/>
        <sz val="12"/>
        <color rgb="FF777777"/>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b val="0"/>
        <i val="0"/>
        <strike val="0"/>
        <outline val="0"/>
        <shadow val="0"/>
        <u val="none"/>
        <vertAlign val="baseline"/>
        <sz val="12"/>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b val="0"/>
        <i val="0"/>
        <strike val="0"/>
        <outline val="0"/>
        <shadow val="0"/>
        <u val="none"/>
        <vertAlign val="baseline"/>
        <sz val="12"/>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b val="0"/>
        <i val="0"/>
        <strike val="0"/>
        <outline val="0"/>
        <shadow val="0"/>
        <u val="none"/>
        <vertAlign val="baseline"/>
        <sz val="12"/>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b val="0"/>
        <strike val="0"/>
        <outline val="0"/>
        <shadow val="0"/>
        <u val="none"/>
        <vertAlign val="baseline"/>
        <sz val="12"/>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b val="0"/>
        <strike val="0"/>
        <outline val="0"/>
        <shadow val="0"/>
        <u val="none"/>
        <vertAlign val="baseline"/>
        <sz val="12"/>
        <color auto="1"/>
        <name val="Aptos Narrow"/>
        <family val="2"/>
        <scheme val="minor"/>
      </font>
      <fill>
        <patternFill patternType="none">
          <fgColor indexed="64"/>
          <bgColor rgb="FFD4D4D4"/>
        </patternFill>
      </fill>
      <protection locked="1" hidden="0"/>
    </dxf>
    <dxf>
      <border>
        <bottom style="thin">
          <color rgb="FF000000"/>
        </bottom>
      </border>
    </dxf>
    <dxf>
      <font>
        <b val="0"/>
        <i val="0"/>
        <strike val="0"/>
        <condense val="0"/>
        <extend val="0"/>
        <outline val="0"/>
        <shadow val="0"/>
        <u val="none"/>
        <vertAlign val="baseline"/>
        <sz val="12"/>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sz val="12"/>
        <name val="Aptos Narrow"/>
        <family val="2"/>
        <scheme val="minor"/>
      </font>
      <border diagonalUp="0" diagonalDown="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sz val="12"/>
        <name val="Aptos Narrow"/>
        <family val="2"/>
        <scheme val="minor"/>
      </font>
      <alignment horizontal="center" textRotation="0" indent="0" justifyLastLine="0" shrinkToFit="0" readingOrder="0"/>
      <protection locked="0"/>
    </dxf>
    <dxf>
      <font>
        <strike val="0"/>
        <outline val="0"/>
        <shadow val="0"/>
        <u val="none"/>
        <vertAlign val="baseline"/>
        <sz val="12"/>
        <name val="Aptos Narrow"/>
        <family val="2"/>
        <scheme val="minor"/>
      </font>
      <alignment horizontal="center" textRotation="0" indent="0" justifyLastLine="0" shrinkToFit="0" readingOrder="0"/>
      <protection locked="0"/>
    </dxf>
    <dxf>
      <font>
        <strike val="0"/>
        <outline val="0"/>
        <shadow val="0"/>
        <u val="none"/>
        <vertAlign val="baseline"/>
        <sz val="12"/>
        <name val="Aptos Narrow"/>
        <family val="2"/>
        <scheme val="minor"/>
      </font>
      <protection locked="0"/>
    </dxf>
    <dxf>
      <font>
        <strike val="0"/>
        <outline val="0"/>
        <shadow val="0"/>
        <u val="none"/>
        <vertAlign val="baseline"/>
        <sz val="12"/>
        <name val="Aptos Narrow"/>
        <family val="2"/>
        <scheme val="minor"/>
      </font>
      <protection locked="0"/>
    </dxf>
    <dxf>
      <font>
        <strike val="0"/>
        <outline val="0"/>
        <shadow val="0"/>
        <u val="none"/>
        <vertAlign val="baseline"/>
        <sz val="12"/>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sz val="12"/>
        <name val="Calibri"/>
        <family val="2"/>
        <scheme val="none"/>
      </font>
      <protection locked="0"/>
    </dxf>
    <dxf>
      <border outline="0">
        <bottom style="thin">
          <color rgb="FF000000"/>
        </bottom>
      </border>
    </dxf>
    <dxf>
      <font>
        <b/>
        <i val="0"/>
        <strike val="0"/>
        <condense val="0"/>
        <extend val="0"/>
        <outline val="0"/>
        <shadow val="0"/>
        <u val="none"/>
        <vertAlign val="baseline"/>
        <sz val="12"/>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style="thin">
          <color indexed="64"/>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right style="thin">
          <color indexed="64"/>
        </right>
        <top style="thin">
          <color indexed="64"/>
        </top>
        <bottom style="thin">
          <color indexed="64"/>
        </bottom>
      </border>
      <protection locked="0" hidden="0"/>
    </dxf>
    <dxf>
      <font>
        <strike val="0"/>
        <outline val="0"/>
        <shadow val="0"/>
        <u val="none"/>
        <vertAlign val="baseline"/>
        <sz val="12"/>
        <color rgb="FF777777"/>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left"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sz val="12"/>
        <color auto="1"/>
        <name val="Aptos Narrow"/>
        <family val="2"/>
        <scheme val="minor"/>
      </font>
      <fill>
        <patternFill patternType="none">
          <fgColor indexed="64"/>
          <bgColor rgb="FFD4D4D4"/>
        </patternFill>
      </fill>
      <alignment horizontal="left" textRotation="0" indent="0" justifyLastLine="0" shrinkToFit="0" readingOrder="0"/>
      <border diagonalUp="0" diagonalDown="0" outline="0">
        <left/>
        <right style="thin">
          <color indexed="64"/>
        </right>
        <top style="thin">
          <color indexed="64"/>
        </top>
        <bottom style="thin">
          <color indexed="64"/>
        </bottom>
      </border>
      <protection locked="1" hidden="0"/>
    </dxf>
    <dxf>
      <font>
        <i val="0"/>
        <strike val="0"/>
        <outline val="0"/>
        <shadow val="0"/>
        <u val="none"/>
        <vertAlign val="baseline"/>
        <sz val="12"/>
        <color auto="1"/>
        <name val="Aptos Narrow"/>
        <family val="2"/>
        <scheme val="minor"/>
      </font>
      <fill>
        <patternFill patternType="none">
          <fgColor indexed="64"/>
          <bgColor rgb="FFD4D4D4"/>
        </patternFill>
      </fill>
      <alignment horizontal="left" textRotation="0" indent="0" justifyLastLine="0" shrinkToFit="0" readingOrder="0"/>
      <border diagonalUp="0" diagonalDown="0" outline="0">
        <left/>
        <right style="thin">
          <color indexed="64"/>
        </right>
        <top style="thin">
          <color indexed="64"/>
        </top>
        <bottom style="thin">
          <color indexed="64"/>
        </bottom>
      </border>
      <protection locked="1" hidden="0"/>
    </dxf>
    <dxf>
      <font>
        <i val="0"/>
        <strike val="0"/>
        <outline val="0"/>
        <shadow val="0"/>
        <u val="none"/>
        <vertAlign val="baseline"/>
        <sz val="12"/>
        <color auto="1"/>
        <name val="Aptos Narrow"/>
        <family val="2"/>
        <scheme val="minor"/>
      </font>
      <fill>
        <patternFill patternType="none">
          <fgColor indexed="64"/>
          <bgColor rgb="FFD4D4D4"/>
        </patternFill>
      </fill>
      <alignment horizontal="left"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style="thin">
          <color indexed="64"/>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left"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sz val="12"/>
        <color auto="1"/>
        <name val="Aptos Narrow"/>
        <family val="2"/>
        <scheme val="minor"/>
      </font>
      <fill>
        <patternFill patternType="none">
          <fgColor indexed="64"/>
          <bgColor rgb="FFD4D4D4"/>
        </patternFill>
      </fill>
      <alignment horizontal="left" textRotation="0" indent="0" justifyLastLine="0" shrinkToFit="0" readingOrder="0"/>
      <border diagonalUp="0" diagonalDown="0" outline="0">
        <left/>
        <right style="thin">
          <color indexed="64"/>
        </right>
        <top style="thin">
          <color indexed="64"/>
        </top>
        <bottom style="thin">
          <color indexed="64"/>
        </bottom>
      </border>
      <protection locked="1" hidden="0"/>
    </dxf>
    <dxf>
      <font>
        <i val="0"/>
        <strike val="0"/>
        <outline val="0"/>
        <shadow val="0"/>
        <u val="none"/>
        <vertAlign val="baseline"/>
        <sz val="12"/>
        <color auto="1"/>
        <name val="Aptos Narrow"/>
        <family val="2"/>
        <scheme val="minor"/>
      </font>
      <fill>
        <patternFill patternType="none">
          <fgColor indexed="64"/>
          <bgColor rgb="FFD4D4D4"/>
        </patternFill>
      </fill>
      <alignment horizontal="left" textRotation="0" indent="0" justifyLastLine="0" shrinkToFit="0" readingOrder="0"/>
      <border diagonalUp="0" diagonalDown="0" outline="0">
        <left/>
        <right style="thin">
          <color indexed="64"/>
        </right>
        <top style="thin">
          <color indexed="64"/>
        </top>
        <bottom style="thin">
          <color indexed="64"/>
        </bottom>
      </border>
      <protection locked="1" hidden="0"/>
    </dxf>
    <dxf>
      <font>
        <i val="0"/>
        <strike val="0"/>
        <outline val="0"/>
        <shadow val="0"/>
        <u val="none"/>
        <vertAlign val="baseline"/>
        <sz val="12"/>
        <color auto="1"/>
        <name val="Aptos Narrow"/>
        <family val="2"/>
        <scheme val="minor"/>
      </font>
      <fill>
        <patternFill patternType="none">
          <fgColor indexed="64"/>
          <bgColor rgb="FFD4D4D4"/>
        </patternFill>
      </fill>
      <alignment horizontal="left" textRotation="0" indent="0" justifyLastLine="0" shrinkToFit="0" readingOrder="0"/>
      <border diagonalUp="0" diagonalDown="0" outline="0">
        <left style="thin">
          <color indexed="64"/>
        </left>
        <right style="thin">
          <color indexed="64"/>
        </right>
        <top style="thin">
          <color indexed="64"/>
        </top>
        <bottom style="thin">
          <color indexed="64"/>
        </bottom>
      </border>
      <protection locked="1" hidden="0"/>
    </dxf>
    <dxf>
      <font>
        <strike val="0"/>
        <outline val="0"/>
        <shadow val="0"/>
        <u val="none"/>
        <vertAlign val="baseline"/>
        <sz val="12"/>
        <color auto="1"/>
        <name val="Aptos Narrow"/>
        <family val="2"/>
        <scheme val="minor"/>
      </font>
      <fill>
        <patternFill patternType="none">
          <fgColor indexed="64"/>
          <bgColor rgb="FFD4D4D4"/>
        </patternFill>
      </fill>
      <border diagonalUp="0" diagonalDown="0" outline="0">
        <left/>
        <right style="thin">
          <color indexed="64"/>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u val="none"/>
        <name val="Calibri"/>
        <family val="2"/>
      </font>
      <alignment horizontal="general" vertical="bottom" textRotation="0" wrapText="1" shrinkToFit="0" readingOrder="0"/>
      <border>
        <left style="thin">
          <color auto="1"/>
        </left>
        <right style="thin">
          <color auto="1"/>
        </right>
        <top style="thin">
          <color auto="1"/>
        </top>
        <bottom style="thin">
          <color auto="1"/>
        </bottom>
      </border>
      <protection locked="0" hidden="1"/>
    </dxf>
    <dxf>
      <font>
        <strike val="0"/>
        <u val="none"/>
        <sz val="12"/>
        <color auto="1"/>
        <name val="Calibri"/>
        <family val="2"/>
      </font>
      <fill>
        <patternFill patternType="solid">
          <bgColor rgb="FFFEF5F0"/>
        </patternFill>
      </fill>
      <alignment horizontal="left" vertical="center" textRotation="0" wrapText="1" shrinkToFit="0" readingOrder="0"/>
      <border>
        <left style="thin">
          <color auto="1"/>
        </left>
        <right style="thin">
          <color auto="1"/>
        </right>
        <top style="thin">
          <color auto="1"/>
        </top>
        <bottom style="thin">
          <color auto="1"/>
        </bottom>
      </border>
      <protection locked="0" hidden="1"/>
    </dxf>
    <dxf>
      <font>
        <strike val="0"/>
        <u val="none"/>
        <color auto="1"/>
        <name val="Calibri"/>
        <family val="2"/>
      </font>
      <fill>
        <patternFill patternType="solid">
          <bgColor theme="1"/>
        </patternFill>
      </fill>
      <alignment textRotation="0" wrapText="0" shrinkToFit="1" readingOrder="0"/>
      <protection locked="0" hidden="1"/>
    </dxf>
    <dxf>
      <font>
        <strike val="0"/>
        <u val="none"/>
        <name val="Calibri"/>
        <family val="2"/>
      </font>
      <alignment horizontal="center" textRotation="0" shrinkToFit="0" readingOrder="0"/>
      <protection locked="0" hidden="1"/>
    </dxf>
    <dxf>
      <font>
        <strike val="0"/>
        <u val="none"/>
        <name val="Calibri"/>
        <family val="2"/>
      </font>
      <alignment horizontal="center" textRotation="0" shrinkToFit="0" readingOrder="0"/>
      <protection locked="0" hidden="1"/>
    </dxf>
    <dxf>
      <font>
        <strike val="0"/>
        <u val="none"/>
        <name val="Calibri"/>
        <family val="2"/>
      </font>
      <protection locked="0" hidden="1"/>
    </dxf>
    <dxf>
      <font>
        <strike val="0"/>
        <u val="none"/>
        <name val="Calibri"/>
        <family val="2"/>
      </font>
      <protection locked="0" hidden="1"/>
    </dxf>
    <dxf>
      <font>
        <strike val="0"/>
        <u val="none"/>
        <name val="Calibri"/>
        <family val="2"/>
      </font>
      <protection locked="0" hidden="1"/>
    </dxf>
    <dxf>
      <border>
        <right style="thin">
          <color auto="1"/>
        </right>
        <top style="thin">
          <color auto="1"/>
        </top>
        <bottom style="thin">
          <color auto="1"/>
        </bottom>
      </border>
    </dxf>
    <dxf>
      <font>
        <strike val="0"/>
        <u val="none"/>
        <name val="Calibri"/>
        <family val="2"/>
      </font>
      <protection locked="0" hidden="1"/>
    </dxf>
    <dxf>
      <border>
        <bottom style="thin">
          <color auto="1"/>
        </bottom>
      </border>
    </dxf>
    <dxf>
      <font>
        <b/>
        <i val="0"/>
        <strike val="0"/>
        <u val="none"/>
        <sz val="16"/>
        <color theme="0"/>
        <name val="Calibri"/>
        <family val="2"/>
      </font>
      <fill>
        <patternFill patternType="solid">
          <bgColor theme="4" tint="-0.49995422223578601"/>
        </patternFill>
      </fill>
      <protection locked="0" hidden="1"/>
    </dxf>
    <dxf>
      <font>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none">
          <fgColor indexed="64"/>
          <bgColor rgb="FFD4D4D4"/>
        </patternFill>
      </fill>
      <alignment horizontal="center" vertical="center" textRotation="0" wrapText="1" indent="0" justifyLastLine="0" shrinkToFit="0" readingOrder="0"/>
      <border diagonalUp="0" diagonalDown="0" outline="0">
        <left/>
        <right style="thin">
          <color indexed="64"/>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none">
          <fgColor indexed="64"/>
          <bgColor rgb="FFD4D4D4"/>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none">
          <fgColor indexed="64"/>
          <bgColor rgb="FFD4D4D4"/>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indexed="64"/>
          <bgColor rgb="FFD4D4D4"/>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rgb="FFD4D4D4"/>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auto="1"/>
        <name val="Aptos Narrow"/>
        <family val="2"/>
        <scheme val="minor"/>
      </font>
      <numFmt numFmtId="34" formatCode="_(&quot;$&quot;* #,##0.00_);_(&quot;$&quot;* \(#,##0.00\);_(&quot;$&quot;* &quot;-&quot;??_);_(@_)"/>
      <fill>
        <patternFill patternType="solid">
          <fgColor indexed="64"/>
          <bgColor rgb="FFD4D4D4"/>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auto="1"/>
        <name val="Aptos Narrow"/>
        <family val="2"/>
        <scheme val="minor"/>
      </font>
      <fill>
        <patternFill patternType="solid">
          <fgColor indexed="64"/>
          <bgColor theme="0" tint="-0.14999847407452621"/>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solid">
          <fgColor indexed="64"/>
          <bgColor theme="0" tint="-0.14999847407452621"/>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solid">
          <fgColor indexed="64"/>
          <bgColor theme="0" tint="-0.14999847407452621"/>
        </patternFill>
      </fill>
      <border diagonalUp="0" diagonalDown="0" outline="0">
        <left/>
        <right/>
        <top style="thin">
          <color indexed="64"/>
        </top>
        <bottom style="thin">
          <color indexed="64"/>
        </bottom>
      </border>
      <protection locked="1" hidden="0"/>
    </dxf>
    <dxf>
      <font>
        <i val="0"/>
        <strike val="0"/>
        <outline val="0"/>
        <shadow val="0"/>
        <u val="none"/>
        <vertAlign val="baseline"/>
        <color auto="1"/>
        <name val="Aptos Narrow"/>
        <family val="2"/>
        <scheme val="minor"/>
      </font>
      <fill>
        <patternFill patternType="solid">
          <fgColor indexed="64"/>
          <bgColor theme="0" tint="-0.14999847407452621"/>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auto="1"/>
        <name val="Aptos Narrow"/>
        <family val="2"/>
        <scheme val="minor"/>
      </font>
      <fill>
        <patternFill patternType="solid">
          <fgColor indexed="64"/>
          <bgColor theme="0" tint="-0.14999847407452621"/>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auto="1"/>
        <name val="Aptos Narrow"/>
        <family val="2"/>
        <scheme val="minor"/>
      </font>
      <fill>
        <patternFill patternType="none">
          <fgColor rgb="FF000000"/>
          <bgColor auto="1"/>
        </patternFill>
      </fill>
      <protection locked="1" hidden="0"/>
    </dxf>
    <dxf>
      <border>
        <bottom style="thin">
          <color rgb="FF000000"/>
        </bottom>
      </border>
    </dxf>
    <dxf>
      <font>
        <b/>
        <i val="0"/>
        <strike val="0"/>
        <condense val="0"/>
        <extend val="0"/>
        <outline val="0"/>
        <shadow val="0"/>
        <u val="none"/>
        <vertAlign val="baseline"/>
        <sz val="16"/>
        <color auto="1"/>
        <name val="Aptos Narrow"/>
        <family val="2"/>
        <scheme val="minor"/>
      </font>
      <fill>
        <patternFill patternType="solid">
          <fgColor indexed="64"/>
          <bgColor theme="0" tint="-0.14999847407452621"/>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i val="0"/>
        <strike val="0"/>
        <outline val="0"/>
        <shadow val="0"/>
        <u val="none"/>
        <vertAlign val="baseline"/>
        <sz val="12"/>
        <color rgb="FF000000"/>
        <name val="Aptos Narrow"/>
        <family val="2"/>
        <scheme val="minor"/>
      </font>
      <numFmt numFmtId="34" formatCode="_(&quot;$&quot;* #,##0.00_);_(&quot;$&quot;* \(#,##0.00\);_(&quot;$&quot;* &quot;-&quot;??_);_(@_)"/>
      <fill>
        <patternFill patternType="solid">
          <fgColor indexed="64"/>
          <bgColor theme="0" tint="-0.14999847407452621"/>
        </patternFill>
      </fill>
      <alignment textRotation="0" wrapText="0" justifyLastLine="0" shrinkToFit="1" readingOrder="0"/>
      <border diagonalUp="0" diagonalDown="0" outline="0">
        <left/>
        <right/>
        <top style="thin">
          <color indexed="64"/>
        </top>
        <bottom style="thin">
          <color indexed="64"/>
        </bottom>
      </border>
      <protection locked="1" hidden="0"/>
    </dxf>
    <dxf>
      <font>
        <b val="0"/>
        <i val="0"/>
        <strike val="0"/>
        <condense val="0"/>
        <extend val="0"/>
        <outline val="0"/>
        <shadow val="0"/>
        <u val="none"/>
        <vertAlign val="baseline"/>
        <sz val="12"/>
        <color rgb="FF000000"/>
        <name val="Aptos Narrow"/>
        <family val="2"/>
        <scheme val="minor"/>
      </font>
      <fill>
        <patternFill patternType="solid">
          <fgColor indexed="64"/>
          <bgColor theme="0" tint="-0.14999847407452621"/>
        </patternFill>
      </fill>
      <alignment horizontal="center" vertical="center" textRotation="0" wrapText="1"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rgb="FF000000"/>
        <name val="Aptos Narrow"/>
        <family val="2"/>
        <scheme val="minor"/>
      </font>
      <fill>
        <patternFill patternType="solid">
          <fgColor indexed="64"/>
          <bgColor theme="0" tint="-0.14999847407452621"/>
        </patternFill>
      </fill>
      <alignment horizontal="center" textRotation="0" indent="0" justifyLastLine="0" shrinkToFit="0" readingOrder="0"/>
      <border diagonalUp="0" diagonalDown="0" outline="0">
        <left/>
        <right/>
        <top style="thin">
          <color indexed="64"/>
        </top>
        <bottom style="thin">
          <color indexed="64"/>
        </bottom>
      </border>
      <protection locked="1" hidden="0"/>
    </dxf>
    <dxf>
      <font>
        <i val="0"/>
        <strike val="0"/>
        <outline val="0"/>
        <shadow val="0"/>
        <u val="none"/>
        <vertAlign val="baseline"/>
        <color rgb="FF000000"/>
        <name val="Aptos Narrow"/>
        <family val="2"/>
        <scheme val="minor"/>
      </font>
      <fill>
        <patternFill patternType="solid">
          <fgColor indexed="64"/>
          <bgColor theme="0" tint="-0.14999847407452621"/>
        </patternFill>
      </fill>
      <border diagonalUp="0" diagonalDown="0" outline="0">
        <left/>
        <right/>
        <top style="thin">
          <color indexed="64"/>
        </top>
        <bottom style="thin">
          <color indexed="64"/>
        </bottom>
      </border>
      <protection locked="1" hidden="0"/>
    </dxf>
    <dxf>
      <font>
        <i val="0"/>
        <strike val="0"/>
        <outline val="0"/>
        <shadow val="0"/>
        <u val="none"/>
        <vertAlign val="baseline"/>
        <color rgb="FF000000"/>
        <name val="Aptos Narrow"/>
        <family val="2"/>
        <scheme val="minor"/>
      </font>
      <fill>
        <patternFill patternType="solid">
          <fgColor indexed="64"/>
          <bgColor theme="0" tint="-0.14999847407452621"/>
        </patternFill>
      </fill>
      <border diagonalUp="0" diagonalDown="0" outline="0">
        <left style="thin">
          <color indexed="64"/>
        </left>
        <right/>
        <top style="thin">
          <color indexed="64"/>
        </top>
        <bottom style="thin">
          <color indexed="64"/>
        </bottom>
      </border>
      <protection locked="1" hidden="0"/>
    </dxf>
    <dxf>
      <font>
        <strike val="0"/>
        <outline val="0"/>
        <shadow val="0"/>
        <u val="none"/>
        <vertAlign val="baseline"/>
        <color rgb="FF000000"/>
        <name val="Aptos Narrow"/>
        <family val="2"/>
        <scheme val="minor"/>
      </font>
      <fill>
        <patternFill patternType="solid">
          <fgColor indexed="64"/>
          <bgColor theme="0" tint="-0.14999847407452621"/>
        </patternFill>
      </fill>
      <border diagonalUp="0" diagonalDown="0" outline="0">
        <left/>
        <right/>
        <top style="thin">
          <color indexed="64"/>
        </top>
        <bottom style="thin">
          <color indexed="64"/>
        </bottom>
      </border>
      <protection locked="1" hidden="0"/>
    </dxf>
    <dxf>
      <border>
        <top style="thin">
          <color rgb="FF000000"/>
        </top>
      </border>
    </dxf>
    <dxf>
      <border diagonalUp="0" diagonalDown="0">
        <left style="thin">
          <color rgb="FF000000"/>
        </left>
        <right style="thin">
          <color rgb="FF000000"/>
        </right>
        <top style="thin">
          <color rgb="FF000000"/>
        </top>
        <bottom style="thin">
          <color rgb="FF000000"/>
        </bottom>
      </border>
    </dxf>
    <dxf>
      <font>
        <strike val="0"/>
        <outline val="0"/>
        <shadow val="0"/>
        <u val="none"/>
        <vertAlign val="baseline"/>
        <color rgb="FF000000"/>
        <name val="Aptos Narrow"/>
        <family val="2"/>
        <scheme val="minor"/>
      </font>
      <fill>
        <patternFill patternType="solid">
          <fgColor indexed="64"/>
          <bgColor theme="0" tint="-0.14999847407452621"/>
        </patternFill>
      </fill>
      <protection locked="1" hidden="0"/>
    </dxf>
    <dxf>
      <border>
        <bottom style="thin">
          <color rgb="FF000000"/>
        </bottom>
      </border>
    </dxf>
    <dxf>
      <font>
        <b/>
        <i val="0"/>
        <strike val="0"/>
        <condense val="0"/>
        <extend val="0"/>
        <outline val="0"/>
        <shadow val="0"/>
        <u val="none"/>
        <vertAlign val="baseline"/>
        <sz val="16"/>
        <color rgb="FF000000"/>
        <name val="Aptos Narrow"/>
        <family val="2"/>
        <scheme val="minor"/>
      </font>
      <fill>
        <patternFill patternType="solid">
          <fgColor indexed="64"/>
          <bgColor theme="0" tint="-0.14999847407452621"/>
        </patternFill>
      </fill>
      <alignment horizontal="left" vertical="center" textRotation="0" wrapText="1" indent="0" justifyLastLine="0" shrinkToFit="0" readingOrder="0"/>
      <border diagonalUp="0" diagonalDown="0" outline="0">
        <left style="thin">
          <color indexed="64"/>
        </left>
        <right style="thin">
          <color indexed="64"/>
        </right>
        <top/>
        <bottom/>
      </border>
      <protection locked="1" hidden="0"/>
    </dxf>
    <dxf>
      <font>
        <strike val="0"/>
        <outline val="0"/>
        <shadow val="0"/>
        <u val="none"/>
        <vertAlign val="baseline"/>
        <name val="Aptos Narrow"/>
        <family val="2"/>
        <scheme val="minor"/>
      </font>
      <alignmen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strike val="0"/>
        <outline val="0"/>
        <shadow val="0"/>
        <u val="none"/>
        <vertAlign val="baseline"/>
        <sz val="12"/>
        <color auto="1"/>
        <name val="Aptos Narrow"/>
        <family val="2"/>
        <scheme val="minor"/>
      </font>
      <fill>
        <patternFill patternType="solid">
          <fgColor indexed="64"/>
          <bgColor rgb="FFFEF5F0"/>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Aptos Narrow"/>
        <family val="2"/>
        <scheme val="minor"/>
      </font>
      <fill>
        <patternFill patternType="solid">
          <fgColor indexed="64"/>
          <bgColor theme="1"/>
        </patternFill>
      </fill>
      <alignment textRotation="0" wrapText="0" justifyLastLine="0" shrinkToFit="1" readingOrder="0"/>
      <protection locked="1" hidden="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alignment horizontal="center" textRotation="0" indent="0" justifyLastLine="0" shrinkToFit="0" readingOrder="0"/>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font>
        <strike val="0"/>
        <outline val="0"/>
        <shadow val="0"/>
        <u val="none"/>
        <vertAlign val="baseline"/>
        <name val="Aptos Narrow"/>
        <family val="2"/>
        <scheme val="minor"/>
      </font>
      <protection locked="0"/>
    </dxf>
    <dxf>
      <border outline="0">
        <right style="thin">
          <color rgb="FF000000"/>
        </right>
        <top style="thin">
          <color rgb="FF000000"/>
        </top>
        <bottom style="thin">
          <color rgb="FF000000"/>
        </bottom>
      </border>
    </dxf>
    <dxf>
      <font>
        <strike val="0"/>
        <outline val="0"/>
        <shadow val="0"/>
        <u val="none"/>
        <vertAlign val="baseline"/>
        <name val="Calibri"/>
        <family val="2"/>
        <scheme val="none"/>
      </font>
      <protection locked="0"/>
    </dxf>
    <dxf>
      <border outline="0">
        <bottom style="thin">
          <color rgb="FF000000"/>
        </bottom>
      </border>
    </dxf>
    <dxf>
      <font>
        <b/>
        <i val="0"/>
        <strike val="0"/>
        <condense val="0"/>
        <extend val="0"/>
        <outline val="0"/>
        <shadow val="0"/>
        <u val="none"/>
        <vertAlign val="baseline"/>
        <sz val="16"/>
        <color theme="0"/>
        <name val="Aptos Narrow"/>
        <family val="2"/>
        <scheme val="minor"/>
      </font>
      <fill>
        <patternFill patternType="solid">
          <fgColor indexed="64"/>
          <bgColor theme="4" tint="-0.499984740745262"/>
        </patternFill>
      </fill>
      <protection locked="1"/>
    </dxf>
    <dxf>
      <font>
        <b val="0"/>
        <i val="0"/>
        <strike val="0"/>
        <condense val="0"/>
        <extend val="0"/>
        <outline val="0"/>
        <shadow val="0"/>
        <u val="none"/>
        <vertAlign val="baseline"/>
        <sz val="12"/>
        <color theme="1"/>
        <name val="Aptos Narrow"/>
        <family val="2"/>
        <scheme val="minor"/>
      </font>
      <numFmt numFmtId="165" formatCode="&quot;$&quot;#,##0"/>
      <fill>
        <patternFill patternType="none">
          <fgColor indexed="64"/>
          <bgColor theme="5" tint="0.79998168889431442"/>
        </patternFill>
      </fill>
      <border diagonalUp="0" diagonalDown="0" outline="0">
        <left/>
        <right style="medium">
          <color indexed="64"/>
        </right>
        <top/>
        <bottom style="thin">
          <color indexed="64"/>
        </bottom>
      </border>
    </dxf>
    <dxf>
      <font>
        <b/>
        <i val="0"/>
        <strike val="0"/>
        <condense val="0"/>
        <extend val="0"/>
        <outline val="0"/>
        <shadow val="0"/>
        <u val="none"/>
        <vertAlign val="baseline"/>
        <sz val="12"/>
        <color theme="1"/>
        <name val="Aptos Narrow"/>
        <family val="2"/>
        <scheme val="minor"/>
      </font>
      <numFmt numFmtId="165" formatCode="&quot;$&quot;#,##0"/>
      <fill>
        <patternFill patternType="solid">
          <fgColor indexed="64"/>
          <bgColor theme="9" tint="0.59999389629810485"/>
        </patternFill>
      </fill>
      <border diagonalUp="0" diagonalDown="0">
        <left style="medium">
          <color indexed="64"/>
        </left>
        <right style="medium">
          <color indexed="64"/>
        </right>
        <top/>
        <bottom style="thin">
          <color indexed="64"/>
        </bottom>
        <vertical/>
        <horizontal/>
      </border>
    </dxf>
    <dxf>
      <font>
        <strike val="0"/>
        <outline val="0"/>
        <shadow val="0"/>
        <u val="none"/>
        <vertAlign val="baseline"/>
        <sz val="12"/>
        <name val="Aptos Narrow"/>
        <family val="2"/>
        <scheme val="minor"/>
      </font>
      <numFmt numFmtId="165" formatCode="&quot;$&quot;#,##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fill>
        <patternFill>
          <fgColor indexed="64"/>
          <bgColor theme="9" tint="0.79998168889431442"/>
        </patternFill>
      </fill>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border diagonalUp="0" diagonalDown="0">
        <left style="thin">
          <color indexed="64"/>
        </left>
        <right style="thin">
          <color indexed="64"/>
        </right>
        <top/>
        <bottom style="thin">
          <color indexed="64"/>
        </bottom>
        <vertical/>
        <horizontal/>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3" formatCode="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fill>
        <patternFill>
          <fgColor indexed="64"/>
          <bgColor theme="9" tint="0.79998168889431442"/>
        </patternFill>
      </fill>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3" formatCode="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fill>
        <patternFill patternType="solid">
          <fgColor indexed="64"/>
          <bgColor theme="9" tint="0.79998168889431442"/>
        </patternFill>
      </fill>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3" formatCode="0%"/>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3" formatCode="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fill>
        <patternFill patternType="solid">
          <fgColor indexed="64"/>
          <bgColor theme="9" tint="0.79998168889431442"/>
        </patternFill>
      </fill>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3" formatCode="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fill>
        <patternFill>
          <fgColor indexed="64"/>
          <bgColor theme="9" tint="0.79998168889431442"/>
        </patternFill>
      </fill>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strike val="0"/>
        <outline val="0"/>
        <shadow val="0"/>
        <u val="none"/>
        <vertAlign val="baseline"/>
        <sz val="12"/>
        <name val="Aptos Narrow"/>
        <family val="2"/>
        <scheme val="minor"/>
      </font>
      <numFmt numFmtId="13" formatCode="0%"/>
      <border diagonalUp="0" diagonalDown="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theme="1"/>
        <name val="Aptos Narrow"/>
        <family val="2"/>
        <scheme val="minor"/>
      </font>
      <numFmt numFmtId="165" formatCode="&quot;$&quot;#,##0"/>
      <fill>
        <patternFill>
          <fgColor indexed="64"/>
          <bgColor theme="9" tint="0.79998168889431442"/>
        </patternFill>
      </fill>
      <border diagonalUp="0" diagonalDown="0">
        <left style="thin">
          <color indexed="64"/>
        </left>
        <right style="thin">
          <color indexed="64"/>
        </right>
        <top/>
        <bottom style="thin">
          <color indexed="64"/>
        </bottom>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vertical/>
        <horizontal/>
      </border>
    </dxf>
    <dxf>
      <font>
        <b val="0"/>
        <i val="0"/>
        <strike val="0"/>
        <condense val="0"/>
        <extend val="0"/>
        <outline val="0"/>
        <shadow val="0"/>
        <u val="none"/>
        <vertAlign val="baseline"/>
        <sz val="12"/>
        <color theme="1"/>
        <name val="Aptos Narrow"/>
        <family val="2"/>
        <scheme val="minor"/>
      </font>
      <border diagonalUp="0" diagonalDown="0">
        <left style="thin">
          <color indexed="64"/>
        </left>
        <right style="thin">
          <color indexed="64"/>
        </right>
        <top/>
        <bottom style="thin">
          <color indexed="64"/>
        </bottom>
      </border>
    </dxf>
    <dxf>
      <font>
        <strike val="0"/>
        <outline val="0"/>
        <shadow val="0"/>
        <u val="none"/>
        <vertAlign val="baseline"/>
        <sz val="12"/>
        <name val="Aptos Narrow"/>
        <family val="2"/>
        <scheme val="minor"/>
      </font>
      <numFmt numFmtId="165" formatCode="&quot;$&quot;#,##0"/>
      <border diagonalUp="0" diagonalDown="0">
        <left style="medium">
          <color indexed="64"/>
        </left>
        <right style="thin">
          <color indexed="64"/>
        </right>
        <top style="thin">
          <color indexed="64"/>
        </top>
        <bottom style="thin">
          <color indexed="64"/>
        </bottom>
      </border>
    </dxf>
    <dxf>
      <font>
        <b val="0"/>
        <i val="0"/>
        <strike val="0"/>
        <condense val="0"/>
        <extend val="0"/>
        <outline val="0"/>
        <shadow val="0"/>
        <u val="none"/>
        <vertAlign val="baseline"/>
        <sz val="12"/>
        <color auto="1"/>
        <name val="Aptos Narrow"/>
        <family val="2"/>
        <scheme val="minor"/>
      </font>
      <fill>
        <patternFill patternType="none">
          <fgColor indexed="64"/>
          <bgColor auto="1"/>
        </patternFill>
      </fil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auto="1"/>
        <name val="Aptos Narrow"/>
        <family val="2"/>
        <scheme val="minor"/>
      </font>
      <fill>
        <patternFill patternType="none">
          <fgColor indexed="64"/>
          <bgColor auto="1"/>
        </patternFill>
      </fill>
      <alignment horizontal="center" textRotation="0" indent="0" justifyLastLine="0" shrinkToFit="0" readingOrder="0"/>
      <border diagonalUp="0" diagonalDown="0" outline="0">
        <left style="thin">
          <color indexed="64"/>
        </left>
        <right style="thin">
          <color indexed="64"/>
        </right>
        <top style="thin">
          <color indexed="64"/>
        </top>
        <bottom style="thin">
          <color indexed="64"/>
        </bottom>
      </border>
    </dxf>
    <dxf>
      <border outline="0">
        <left style="medium">
          <color rgb="FF000000"/>
        </left>
        <right style="medium">
          <color rgb="FF000000"/>
        </right>
        <bottom style="medium">
          <color rgb="FF000000"/>
        </bottom>
      </border>
    </dxf>
    <dxf>
      <font>
        <strike val="0"/>
        <outline val="0"/>
        <shadow val="0"/>
        <u val="none"/>
        <vertAlign val="baseline"/>
        <sz val="12"/>
        <name val="Calibri"/>
        <family val="2"/>
        <scheme val="none"/>
      </font>
    </dxf>
    <dxf>
      <border>
        <bottom style="medium">
          <color rgb="FF000000"/>
        </bottom>
      </border>
    </dxf>
    <dxf>
      <font>
        <b/>
        <i val="0"/>
        <strike val="0"/>
        <condense val="0"/>
        <extend val="0"/>
        <outline val="0"/>
        <shadow val="0"/>
        <u val="none"/>
        <vertAlign val="baseline"/>
        <sz val="12"/>
        <color theme="1"/>
        <name val="Aptos Narrow"/>
        <family val="2"/>
        <scheme val="minor"/>
      </font>
      <fill>
        <patternFill patternType="solid">
          <fgColor indexed="64"/>
          <bgColor theme="4" tint="0.79998168889431442"/>
        </patternFill>
      </fill>
      <alignment horizontal="center" vertical="center" textRotation="0" wrapText="1" indent="0" justifyLastLine="0" shrinkToFit="0" readingOrder="0"/>
    </dxf>
    <dxf>
      <fill>
        <patternFill>
          <bgColor theme="4" tint="0.79998168889431442"/>
        </patternFill>
      </fill>
    </dxf>
    <dxf>
      <fill>
        <patternFill>
          <bgColor theme="0"/>
        </patternFill>
      </fill>
    </dxf>
    <dxf>
      <font>
        <color theme="0"/>
      </font>
      <fill>
        <patternFill>
          <bgColor theme="4" tint="-0.499984740745262"/>
        </patternFill>
      </fill>
    </dxf>
  </dxfs>
  <tableStyles count="1" defaultTableStyle="TableStyleMedium2" defaultPivotStyle="PivotStyleLight16">
    <tableStyle name="Table Style 2" pivot="0" count="3" xr9:uid="{2DA87DFD-B704-44AE-9567-8D9A2B58DAB5}">
      <tableStyleElement type="firstColumn" dxfId="690"/>
      <tableStyleElement type="firstRowStripe" dxfId="689"/>
      <tableStyleElement type="secondRowStripe" dxfId="688"/>
    </tableStyle>
  </tableStyles>
  <colors>
    <mruColors>
      <color rgb="FFFDF5F1"/>
      <color rgb="FFFEFAF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externalLink" Target="externalLinks/externalLink5.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63" Type="http://schemas.openxmlformats.org/officeDocument/2006/relationships/sharedStrings" Target="sharedStrings.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66" Type="http://schemas.openxmlformats.org/officeDocument/2006/relationships/customXml" Target="../customXml/item2.xml"/><Relationship Id="rId5" Type="http://schemas.openxmlformats.org/officeDocument/2006/relationships/worksheet" Target="worksheets/sheet5.xml"/><Relationship Id="rId61" Type="http://schemas.openxmlformats.org/officeDocument/2006/relationships/theme" Target="theme/theme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calcChain" Target="calcChain.xml"/><Relationship Id="rId8" Type="http://schemas.openxmlformats.org/officeDocument/2006/relationships/worksheet" Target="worksheets/sheet8.xml"/><Relationship Id="rId51" Type="http://schemas.openxmlformats.org/officeDocument/2006/relationships/externalLink" Target="externalLinks/externalLink22.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customXml" Target="../customXml/item3.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5/Q1%20(Oct%202024-Dec%202024)/Borderplex%20FY25%20CCQ%20Q1%20Report%20Needs%20Revisions.xlsx" TargetMode="External"/><Relationship Id="rId1" Type="http://schemas.openxmlformats.org/officeDocument/2006/relationships/externalLinkPath" Target="/sites/ccel/ppqi/Child%20Care%20Quality%20Funds%20Reporting/CCQ%20FFY2025/Q1%20(Oct%202024-Dec%202024)/Borderplex%20FY25%20CCQ%20Q1%20Report%20Needs%20Revisions.xlsx" TargetMode="External"/></Relationships>
</file>

<file path=xl/externalLinks/_rels/externalLink2.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5%20Tarrant%20FY26%20CCQ%20Q1_FINAL.xlsx" TargetMode="External"/><Relationship Id="rId1" Type="http://schemas.openxmlformats.org/officeDocument/2006/relationships/externalLinkPath" Target="/sites/ccel/ppqi/Child%20Care%20Quality%20Funds%20Reporting/CCQ%20FFY2026/FY26%20CCQ%20Reports/FY26%20CCQ%20Q1%20Reports/05%20Tarrant%20FY26%20CCQ%20Q1_FINAL.xlsx" TargetMode="External"/></Relationships>
</file>

<file path=xl/externalLinks/_rels/externalLink3.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5/Complete%20FY25%20Annual%20Expenditure%20Plans/Lower%20Rio%20FY25%20Annual%20Expenditure%20Plan%20Complete.xlsx" TargetMode="External"/><Relationship Id="rId1" Type="http://schemas.openxmlformats.org/officeDocument/2006/relationships/externalLinkPath" Target="/sites/ccel/ppqi/Child%20Care%20Quality%20Funds%20Reporting/CCQ%20FFY2025/Complete%20FY25%20Annual%20Expenditure%20Plans/Lower%20Rio%20FY25%20Annual%20Expenditure%20Plan%20Complete.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sites/ccel/ppqi/Child%20Care%20Quality%20Funds%20Reporting/CCQ%20FFY2023/FY23%20Annual%20Expenditure%20Plans/Alamo%20FY23%20Annual%20Expenditure%20Plan.xlsx" TargetMode="External"/></Relationships>
</file>

<file path=xl/externalLinks/_rels/externalLink5.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1%20Panhandle%20FY26%20CCQ%20Q1_FINAL.xlsx" TargetMode="External"/><Relationship Id="rId1" Type="http://schemas.openxmlformats.org/officeDocument/2006/relationships/externalLinkPath" Target="/sites/ccel/ppqi/Child%20Care%20Quality%20Funds%20Reporting/CCQ%20FFY2026/FY26%20CCQ%20Reports/FY26%20CCQ%20Q1%20Reports/01%20Panhandle%20FY26%20CCQ%20Q1_FINAL.xlsx" TargetMode="External"/></Relationships>
</file>

<file path=xl/externalLinks/_rels/externalLink6.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2%20South%20Plains%20FY26%20CCQ%20Q1_FINAL.xlsx" TargetMode="External"/><Relationship Id="rId1" Type="http://schemas.openxmlformats.org/officeDocument/2006/relationships/externalLinkPath" Target="/sites/ccel/ppqi/Child%20Care%20Quality%20Funds%20Reporting/CCQ%20FFY2026/FY26%20CCQ%20Reports/FY26%20CCQ%20Q1%20Reports/02%20South%20Plains%20FY26%20CCQ%20Q1_FINAL.xlsx" TargetMode="External"/></Relationships>
</file>

<file path=xl/externalLinks/_rels/externalLink7.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3%20North%20Texas%20FY26%20CCQ%20Q1_FINAL.xlsx" TargetMode="External"/><Relationship Id="rId1" Type="http://schemas.openxmlformats.org/officeDocument/2006/relationships/externalLinkPath" Target="/sites/ccel/ppqi/Child%20Care%20Quality%20Funds%20Reporting/CCQ%20FFY2026/FY26%20CCQ%20Reports/FY26%20CCQ%20Q1%20Reports/03%20North%20Texas%20FY26%20CCQ%20Q1_FINAL.xlsx" TargetMode="External"/></Relationships>
</file>

<file path=xl/externalLinks/_rels/externalLink8.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4%20North%20Central%20FY26%20CCQ%20Q1_FINAL.xlsx" TargetMode="External"/><Relationship Id="rId1" Type="http://schemas.openxmlformats.org/officeDocument/2006/relationships/externalLinkPath" Target="/sites/ccel/ppqi/Child%20Care%20Quality%20Funds%20Reporting/CCQ%20FFY2026/FY26%20CCQ%20Reports/FY26%20CCQ%20Q1%20Reports/04%20North%20Central%20FY26%20CCQ%20Q1_FINAL.xlsx" TargetMode="External"/></Relationships>
</file>

<file path=xl/externalLinks/_rels/externalLink9.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6%20Dallas%20FY26%20CCQ%20Q1_FINAL.xlsx" TargetMode="External"/><Relationship Id="rId1" Type="http://schemas.openxmlformats.org/officeDocument/2006/relationships/externalLinkPath" Target="/sites/ccel/ppqi/Child%20Care%20Quality%20Funds%20Reporting/CCQ%20FFY2026/FY26%20CCQ%20Reports/FY26%20CCQ%20Q1%20Reports/06%20Dallas%20FY26%20CCQ%20Q1_FINAL.xlsx" TargetMode="External"/></Relationships>
</file>

<file path=xl/externalLinks/_rels/externalLink10.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7%20Northeast%20FY26%20CCQ%20Q1_FINAL.xlsx" TargetMode="External"/><Relationship Id="rId1" Type="http://schemas.openxmlformats.org/officeDocument/2006/relationships/externalLinkPath" Target="/sites/ccel/ppqi/Child%20Care%20Quality%20Funds%20Reporting/CCQ%20FFY2026/FY26%20CCQ%20Reports/FY26%20CCQ%20Q1%20Reports/07%20Northeast%20FY26%20CCQ%20Q1_FINAL.xlsx" TargetMode="External"/></Relationships>
</file>

<file path=xl/externalLinks/_rels/externalLink11.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8%20East%20Texas%20FY26%20CCQ%20Q1_FINAL.xlsx" TargetMode="External"/><Relationship Id="rId1" Type="http://schemas.openxmlformats.org/officeDocument/2006/relationships/externalLinkPath" Target="/sites/ccel/ppqi/Child%20Care%20Quality%20Funds%20Reporting/CCQ%20FFY2026/FY26%20CCQ%20Reports/FY26%20CCQ%20Q1%20Reports/08%20East%20Texas%20FY26%20CCQ%20Q1_FINAL.xlsx" TargetMode="External"/></Relationships>
</file>

<file path=xl/externalLinks/_rels/externalLink12.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09%20West%20Central%20FY26%20CCQ%20Q1_FINAL.xlsx" TargetMode="External"/><Relationship Id="rId1" Type="http://schemas.openxmlformats.org/officeDocument/2006/relationships/externalLinkPath" Target="/sites/ccel/ppqi/Child%20Care%20Quality%20Funds%20Reporting/CCQ%20FFY2026/FY26%20CCQ%20Reports/FY26%20CCQ%20Q1%20Reports/09%20West%20Central%20FY26%20CCQ%20Q1_FINAL.xlsx" TargetMode="External"/></Relationships>
</file>

<file path=xl/externalLinks/_rels/externalLink13.xml.rels><?xml version="1.0" encoding="UTF-8" standalone="yes"?>
<Relationships xmlns="http://schemas.openxmlformats.org/package/2006/relationships"><Relationship Id="rId2" Type="http://schemas.openxmlformats.org/officeDocument/2006/relationships/externalLinkPath" Target="https://twcgov-my.sharepoint.com/personal/madelynn_martinez_twc_texas_gov/Documents/Desktop/CCQ/FY26%20CCQ/FY26%20Annual%20Expenditure%20Plans/FY26%20CCQ%20Q1/Q2%20Templates/Borderplex%20Q2%20Template%20NEW.xlsx" TargetMode="External"/><Relationship Id="rId1" Type="http://schemas.openxmlformats.org/officeDocument/2006/relationships/externalLinkPath" Target="/personal/madelynn_martinez_twc_texas_gov/Documents/Desktop/CCQ/FY26%20CCQ/FY26%20Annual%20Expenditure%20Plans/FY26%20CCQ%20Q1/Q2%20Templates/Borderplex%20Q2%20Template%20NEW.xlsx" TargetMode="External"/></Relationships>
</file>

<file path=xl/externalLinks/_rels/externalLink14.xml.rels><?xml version="1.0" encoding="UTF-8" standalone="yes"?>
<Relationships xmlns="http://schemas.openxmlformats.org/package/2006/relationships"><Relationship Id="rId2" Type="http://schemas.openxmlformats.org/officeDocument/2006/relationships/externalLinkPath" Target="https://twcgov-my.sharepoint.com/personal/madelynn_martinez_twc_texas_gov/Documents/Desktop/CCQ/FY26%20CCQ/FY26%20Annual%20Expenditure%20Plans/FY26%20CCQ%20Q1/Q2%20Templates/Permian%20Basin%20FY26%20Q2%20Template%204.30.26.xlsx" TargetMode="External"/><Relationship Id="rId1" Type="http://schemas.openxmlformats.org/officeDocument/2006/relationships/externalLinkPath" Target="/personal/madelynn_martinez_twc_texas_gov/Documents/Desktop/CCQ/FY26%20CCQ/FY26%20Annual%20Expenditure%20Plans/FY26%20CCQ%20Q1/Q2%20Templates/Permian%20Basin%20FY26%20Q2%20Template%204.30.26.xlsx" TargetMode="External"/></Relationships>
</file>

<file path=xl/externalLinks/_rels/externalLink15.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2%20Concho%20Valley%20FY26%20CCQ%20Q1_FINAL.xlsx" TargetMode="External"/><Relationship Id="rId1" Type="http://schemas.openxmlformats.org/officeDocument/2006/relationships/externalLinkPath" Target="/sites/ccel/ppqi/Child%20Care%20Quality%20Funds%20Reporting/CCQ%20FFY2026/FY26%20CCQ%20Reports/FY26%20CCQ%20Q1%20Reports/12%20Concho%20Valley%20FY26%20CCQ%20Q1_FINAL.xlsx" TargetMode="External"/></Relationships>
</file>

<file path=xl/externalLinks/_rels/externalLink16.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3%20Heart%20of%20Texas%20FY26%20CCQ%20Q1_FINAL.xlsx" TargetMode="External"/><Relationship Id="rId1" Type="http://schemas.openxmlformats.org/officeDocument/2006/relationships/externalLinkPath" Target="/sites/ccel/ppqi/Child%20Care%20Quality%20Funds%20Reporting/CCQ%20FFY2026/FY26%20CCQ%20Reports/FY26%20CCQ%20Q1%20Reports/13%20Heart%20of%20Texas%20FY26%20CCQ%20Q1_FINAL.xlsx" TargetMode="External"/></Relationships>
</file>

<file path=xl/externalLinks/_rels/externalLink17.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4%20Capital%20Area%20FY25%20CCQ%20Q1_FINAL.xlsx" TargetMode="External"/><Relationship Id="rId1" Type="http://schemas.openxmlformats.org/officeDocument/2006/relationships/externalLinkPath" Target="/sites/ccel/ppqi/Child%20Care%20Quality%20Funds%20Reporting/CCQ%20FFY2026/FY26%20CCQ%20Reports/FY26%20CCQ%20Q1%20Reports/14%20Capital%20Area%20FY25%20CCQ%20Q1_FINAL.xlsx" TargetMode="External"/></Relationships>
</file>

<file path=xl/externalLinks/_rels/externalLink18.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5%20Rural%20Capital%20FY26%20CCQ%20Q1_FINAL.xlsx" TargetMode="External"/><Relationship Id="rId1" Type="http://schemas.openxmlformats.org/officeDocument/2006/relationships/externalLinkPath" Target="/sites/ccel/ppqi/Child%20Care%20Quality%20Funds%20Reporting/CCQ%20FFY2026/FY26%20CCQ%20Reports/FY26%20CCQ%20Q1%20Reports/15%20Rural%20Capital%20FY26%20CCQ%20Q1_FINAL.xlsx" TargetMode="External"/></Relationships>
</file>

<file path=xl/externalLinks/_rels/externalLink19.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6%20Brazos%20Valley%20FY26%20CCQ%20Q1_FINAL.xlsx" TargetMode="External"/><Relationship Id="rId1" Type="http://schemas.openxmlformats.org/officeDocument/2006/relationships/externalLinkPath" Target="/sites/ccel/ppqi/Child%20Care%20Quality%20Funds%20Reporting/CCQ%20FFY2026/FY26%20CCQ%20Reports/FY26%20CCQ%20Q1%20Reports/16%20Brazos%20Valley%20FY26%20CCQ%20Q1_FINAL.xlsx" TargetMode="External"/></Relationships>
</file>

<file path=xl/externalLinks/_rels/externalLink20.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7%20Deep%20East%20FY26%20CCQ%20Q1_FINAL.xlsx" TargetMode="External"/><Relationship Id="rId1" Type="http://schemas.openxmlformats.org/officeDocument/2006/relationships/externalLinkPath" Target="/sites/ccel/ppqi/Child%20Care%20Quality%20Funds%20Reporting/CCQ%20FFY2026/FY26%20CCQ%20Reports/FY26%20CCQ%20Q1%20Reports/17%20Deep%20East%20FY26%20CCQ%20Q1_FINAL.xlsx" TargetMode="External"/></Relationships>
</file>

<file path=xl/externalLinks/_rels/externalLink21.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8%20Southeast%20FY26%20CCQ%20Q1%20FINAL.xlsx" TargetMode="External"/><Relationship Id="rId1" Type="http://schemas.openxmlformats.org/officeDocument/2006/relationships/externalLinkPath" Target="/sites/ccel/ppqi/Child%20Care%20Quality%20Funds%20Reporting/CCQ%20FFY2026/FY26%20CCQ%20Reports/FY26%20CCQ%20Q1%20Reports/18%20Southeast%20FY26%20CCQ%20Q1%20FINAL.xlsx" TargetMode="External"/></Relationships>
</file>

<file path=xl/externalLinks/_rels/externalLink22.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19%20Golden%20Crescent%20FY26%20CCQ%20Q1_FINAL.xlsx" TargetMode="External"/><Relationship Id="rId1" Type="http://schemas.openxmlformats.org/officeDocument/2006/relationships/externalLinkPath" Target="/sites/ccel/ppqi/Child%20Care%20Quality%20Funds%20Reporting/CCQ%20FFY2026/FY26%20CCQ%20Reports/FY26%20CCQ%20Q1%20Reports/19%20Golden%20Crescent%20FY26%20CCQ%20Q1_FINAL.xlsx" TargetMode="External"/></Relationships>
</file>

<file path=xl/externalLinks/_rels/externalLink23.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0%20Alamo%20FY26%20CCQ%20Q1_FINAL.xlsx" TargetMode="External"/><Relationship Id="rId1" Type="http://schemas.openxmlformats.org/officeDocument/2006/relationships/externalLinkPath" Target="/sites/ccel/ppqi/Child%20Care%20Quality%20Funds%20Reporting/CCQ%20FFY2026/FY26%20CCQ%20Reports/FY26%20CCQ%20Q1%20Reports/20%20Alamo%20FY26%20CCQ%20Q1_FINAL.xlsx" TargetMode="External"/></Relationships>
</file>

<file path=xl/externalLinks/_rels/externalLink24.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1%20South%20Texas%20FY26%20CCQ%20Q1_FINAL.xlsx" TargetMode="External"/><Relationship Id="rId1" Type="http://schemas.openxmlformats.org/officeDocument/2006/relationships/externalLinkPath" Target="/sites/ccel/ppqi/Child%20Care%20Quality%20Funds%20Reporting/CCQ%20FFY2026/FY26%20CCQ%20Reports/FY26%20CCQ%20Q1%20Reports/21%20South%20Texas%20FY26%20CCQ%20Q1_FINAL.xlsx" TargetMode="External"/></Relationships>
</file>

<file path=xl/externalLinks/_rels/externalLink25.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2%20Coastal%20Bend%20FY6%20CCQ%20Q1_FINAL.xlsx" TargetMode="External"/><Relationship Id="rId1" Type="http://schemas.openxmlformats.org/officeDocument/2006/relationships/externalLinkPath" Target="/sites/ccel/ppqi/Child%20Care%20Quality%20Funds%20Reporting/CCQ%20FFY2026/FY26%20CCQ%20Reports/FY26%20CCQ%20Q1%20Reports/22%20Coastal%20Bend%20FY6%20CCQ%20Q1_FINAL.xlsx" TargetMode="External"/></Relationships>
</file>

<file path=xl/externalLinks/_rels/externalLink26.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3%20Lower%20Rio%20FY26%20CCQ%20Q1_FINAL.xlsx" TargetMode="External"/><Relationship Id="rId1" Type="http://schemas.openxmlformats.org/officeDocument/2006/relationships/externalLinkPath" Target="/sites/ccel/ppqi/Child%20Care%20Quality%20Funds%20Reporting/CCQ%20FFY2026/FY26%20CCQ%20Reports/FY26%20CCQ%20Q1%20Reports/23%20Lower%20Rio%20FY26%20CCQ%20Q1_FINAL.xlsx" TargetMode="External"/></Relationships>
</file>

<file path=xl/externalLinks/_rels/externalLink27.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4%20Cameron%20FY26%20CCQ%20Q1_FINAL.xlsx" TargetMode="External"/><Relationship Id="rId1" Type="http://schemas.openxmlformats.org/officeDocument/2006/relationships/externalLinkPath" Target="/sites/ccel/ppqi/Child%20Care%20Quality%20Funds%20Reporting/CCQ%20FFY2026/FY26%20CCQ%20Reports/FY26%20CCQ%20Q1%20Reports/24%20Cameron%20FY26%20CCQ%20Q1_FINAL.xlsx" TargetMode="External"/></Relationships>
</file>

<file path=xl/externalLinks/_rels/externalLink28.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5%20Texoma%20FY26%20CCQ%20Q1_FINAL.xlsx" TargetMode="External"/><Relationship Id="rId1" Type="http://schemas.openxmlformats.org/officeDocument/2006/relationships/externalLinkPath" Target="/sites/ccel/ppqi/Child%20Care%20Quality%20Funds%20Reporting/CCQ%20FFY2026/FY26%20CCQ%20Reports/FY26%20CCQ%20Q1%20Reports/25%20Texoma%20FY26%20CCQ%20Q1_FINAL.xlsx" TargetMode="External"/></Relationships>
</file>

<file path=xl/externalLinks/_rels/externalLink29.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6%20Central%20Texas%20FY26%20CCQ%20Q1%20Final%20.xlsx" TargetMode="External"/><Relationship Id="rId1" Type="http://schemas.openxmlformats.org/officeDocument/2006/relationships/externalLinkPath" Target="/sites/ccel/ppqi/Child%20Care%20Quality%20Funds%20Reporting/CCQ%20FFY2026/FY26%20CCQ%20Reports/FY26%20CCQ%20Q1%20Reports/26%20Central%20Texas%20FY26%20CCQ%20Q1%20Final%20.xlsx" TargetMode="External"/></Relationships>
</file>

<file path=xl/externalLinks/_rels/externalLink30.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7%20Middle%20Rio%20FY26%20CCQ%20Q1_FINAL.xlsx" TargetMode="External"/><Relationship Id="rId1" Type="http://schemas.openxmlformats.org/officeDocument/2006/relationships/externalLinkPath" Target="/sites/ccel/ppqi/Child%20Care%20Quality%20Funds%20Reporting/CCQ%20FFY2026/FY26%20CCQ%20Reports/FY26%20CCQ%20Q1%20Reports/27%20Middle%20Rio%20FY26%20CCQ%20Q1_FINAL.xlsx" TargetMode="External"/></Relationships>
</file>

<file path=xl/externalLinks/_rels/externalLink31.xml.rels><?xml version="1.0" encoding="UTF-8" standalone="yes"?>
<Relationships xmlns="http://schemas.openxmlformats.org/package/2006/relationships"><Relationship Id="rId2" Type="http://schemas.openxmlformats.org/officeDocument/2006/relationships/externalLinkPath" Target="https://twcgov.sharepoint.com/sites/ccel/ppqi/Child%20Care%20Quality%20Funds%20Reporting/CCQ%20FFY2026/FY26%20CCQ%20Reports/FY26%20CCQ%20Q1%20Reports/28%20Gulf%20Coast%20FY26%20CCQ%20Q1_FINAL.xlsx" TargetMode="External"/><Relationship Id="rId1" Type="http://schemas.openxmlformats.org/officeDocument/2006/relationships/externalLinkPath" Target="/sites/ccel/ppqi/Child%20Care%20Quality%20Funds%20Reporting/CCQ%20FFY2026/FY26%20CCQ%20Reports/FY26%20CCQ%20Q1%20Reports/28%20Gulf%20Coast%20FY26%20CCQ%20Q1_FINAL.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structions"/>
      <sheetName val="Examples &amp; Definitions"/>
      <sheetName val="Texas Rising Star Staff"/>
      <sheetName val="Annual Expenditure Plan"/>
      <sheetName val="Quarterly Data"/>
      <sheetName val="Quarterly Narrative"/>
      <sheetName val="Hidden-TWC Staff"/>
      <sheetName val="Drop-Down Pick Lists"/>
      <sheetName val="WD Letter Revisions"/>
    </sheetNames>
    <sheetDataSet>
      <sheetData sheetId="0"/>
      <sheetData sheetId="1" refreshError="1"/>
      <sheetData sheetId="2" refreshError="1"/>
      <sheetData sheetId="3" refreshError="1"/>
      <sheetData sheetId="4"/>
      <sheetData sheetId="5" refreshError="1"/>
      <sheetData sheetId="6" refreshError="1"/>
      <sheetData sheetId="7" refreshError="1"/>
      <sheetData sheetId="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VTHZMFMJNEWZFYLPJ2MNS2MB2Y">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Narrative"/>
      <sheetName val="Hidden-TWC Staff"/>
      <sheetName val="WD Letter Revisions"/>
      <sheetName val="Quarterly Data"/>
      <sheetName val="EOY Report"/>
      <sheetName val="Drop-Down Pick Lists"/>
      <sheetName val="05 Tarrant FY26 CCQ Q1_FINAL"/>
    </sheetNames>
    <sheetDataSet>
      <sheetData sheetId="0">
        <row r="8">
          <cell r="B8" t="str">
            <v>Workforce Solutions for Tarrant County</v>
          </cell>
        </row>
        <row r="9">
          <cell r="B9">
            <v>2026</v>
          </cell>
        </row>
      </sheetData>
      <sheetData sheetId="1"/>
      <sheetData sheetId="2"/>
      <sheetData sheetId="3"/>
      <sheetData sheetId="4"/>
      <sheetData sheetId="5"/>
      <sheetData sheetId="6">
        <row r="5">
          <cell r="A5" t="str">
            <v>Professional Development</v>
          </cell>
        </row>
      </sheetData>
      <sheetData sheetId="7"/>
      <sheetData sheetId="8"/>
      <sheetData sheetId="9"/>
      <sheetData sheetId="10"/>
      <sheetData sheetId="11"/>
      <sheetData sheetId="12"/>
      <sheetData sheetId="13"/>
      <sheetData sheetId="14"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structions"/>
      <sheetName val="Examples &amp; Definitions"/>
      <sheetName val="Texas Rising Star Staff"/>
      <sheetName val="Annual Expenditure Plan"/>
      <sheetName val="Quarterly Data"/>
      <sheetName val="Quarterly Narrative"/>
      <sheetName val="Hidden-TWC Staff"/>
      <sheetName val="Drop-Down Pick Lists"/>
      <sheetName val="WD Letter Revisions"/>
    </sheetNames>
    <sheetDataSet>
      <sheetData sheetId="0">
        <row r="8">
          <cell r="B8" t="str">
            <v>Workforce Solutions Lower Rio Grande Valley</v>
          </cell>
        </row>
      </sheetData>
      <sheetData sheetId="1"/>
      <sheetData sheetId="2"/>
      <sheetData sheetId="3"/>
      <sheetData sheetId="4"/>
      <sheetData sheetId="5"/>
      <sheetData sheetId="6"/>
      <sheetData sheetId="7"/>
      <sheetData sheetId="8"/>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Examples &amp; Definitions"/>
      <sheetName val="TRS Staffing"/>
      <sheetName val="Annual Expenditure Plan"/>
      <sheetName val="Quarterly Data"/>
      <sheetName val="Quarterly Narrative"/>
      <sheetName val="Hidden-TWC Staff"/>
      <sheetName val="Drop-Down Pick Lists"/>
      <sheetName val="YTD Summary"/>
      <sheetName val="WD Letter Revisions"/>
      <sheetName val="Alamo FY23 Annual Expenditure P"/>
    </sheetNames>
    <sheetDataSet>
      <sheetData sheetId="0"/>
      <sheetData sheetId="1"/>
      <sheetData sheetId="2"/>
      <sheetData sheetId="3"/>
      <sheetData sheetId="4"/>
      <sheetData sheetId="5"/>
      <sheetData sheetId="6"/>
      <sheetData sheetId="7"/>
      <sheetData sheetId="8"/>
      <sheetData sheetId="9"/>
      <sheetData sheetId="1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VFOVKIIEGXGRD33T3K26SCTTCV">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01 Panhandle FY26 CCQ Q1_FINAL"/>
    </sheetNames>
    <sheetDataSet>
      <sheetData sheetId="0">
        <row r="8">
          <cell r="B8" t="str">
            <v>Workforce Solutions Panhandle</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T52XYKBVUY2NCYZNMNQUPIMPC3">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Data"/>
      <sheetName val="Quarterly Narrative"/>
      <sheetName val="Hidden-TWC Staff"/>
      <sheetName val="WD Letter Revisions"/>
      <sheetName val="EOY Report"/>
      <sheetName val="Drop-Down Pick Lists"/>
      <sheetName val="02 South Plains FY26 CCQ Q1_FIN"/>
    </sheetNames>
    <sheetDataSet>
      <sheetData sheetId="0">
        <row r="8">
          <cell r="B8" t="str">
            <v>Workforce Solutions South Plains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U7BDWEQHC2F5CYWZDW6QLP4VJQ">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Narrative"/>
      <sheetName val="Hidden-TWC Staff"/>
      <sheetName val="WD Letter Revisions"/>
      <sheetName val="Quarterly Data"/>
      <sheetName val="EOY Report"/>
      <sheetName val="Drop-Down Pick Lists"/>
      <sheetName val="03 North Texas FY26 CCQ Q1_FINA"/>
    </sheetNames>
    <sheetDataSet>
      <sheetData sheetId="0">
        <row r="8">
          <cell r="B8" t="str">
            <v>Workforce Solutions North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SW2GBUBP4645AZQVL3EGB74P76">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04 North Central FY26 CCQ Q1_FI"/>
    </sheetNames>
    <sheetDataSet>
      <sheetData sheetId="0">
        <row r="8">
          <cell r="B8" t="str">
            <v>Workforce Solutions for North Central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T2IT3LQPJW65D2SHNEUTHUOUH3">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Narrative"/>
      <sheetName val="Hidden-TWC Staff"/>
      <sheetName val="WD Letter Revisions"/>
      <sheetName val="Quarterly Data"/>
      <sheetName val="EOY Report"/>
      <sheetName val="Drop-Down Pick Lists"/>
      <sheetName val="06 Dallas FY26 CCQ Q1_FINAL"/>
    </sheetNames>
    <sheetDataSet>
      <sheetData sheetId="0">
        <row r="8">
          <cell r="B8" t="str">
            <v>Workforce Solutions Greater Dallas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RRLIVWRDWRNRGLRUMI23ZCXJSU">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07 Northeast FY26 CCQ Q1_FINAL"/>
    </sheetNames>
    <sheetDataSet>
      <sheetData sheetId="0">
        <row r="8">
          <cell r="B8" t="str">
            <v>Workforce Solutions Northeast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WBXAOH7M3BMZE2WH2U5TWMTOSX">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uarterly Narrative"/>
      <sheetName val="Hidden-TWC Staff"/>
      <sheetName val="WD Letter Revisions"/>
      <sheetName val="Q2 Narrative"/>
      <sheetName val="Quarterly Data"/>
      <sheetName val="EOY Report"/>
      <sheetName val="Drop-Down Pick Lists"/>
      <sheetName val="08 East Texas FY26 CCQ Q1_FINAL"/>
    </sheetNames>
    <sheetDataSet>
      <sheetData sheetId="0">
        <row r="8">
          <cell r="B8" t="str">
            <v>Workforce Solutions East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SNMOONVRD56FFKYMKTYOUTY3JN">
      <xxl21:absoluteUrl r:id="rId2"/>
    </xxl21:alternateUrls>
    <sheetNames>
      <sheetName val="Instructions"/>
      <sheetName val="Examples &amp; Definitions"/>
      <sheetName val="Texas Rising Star Staff"/>
      <sheetName val="Annual Exp Plan"/>
      <sheetName val="TWC Hidden - Funding"/>
      <sheetName val="Annual Expenditure Plan"/>
      <sheetName val="Quarterly Data"/>
      <sheetName val="Q1 Narrative "/>
      <sheetName val="Q2 Narrative "/>
      <sheetName val="Q3 Narrative "/>
      <sheetName val="Q4 Narrative "/>
      <sheetName val="Quarterly Narrative"/>
      <sheetName val="Hidden-TWC Staff"/>
      <sheetName val="WD Letter Revisions"/>
      <sheetName val="EOY Report"/>
      <sheetName val="Drop-Down Pick Lists"/>
      <sheetName val="09 West Central FY26 CCQ Q1_FIN"/>
    </sheetNames>
    <sheetDataSet>
      <sheetData sheetId="0">
        <row r="8">
          <cell r="B8" t="str">
            <v>Workforce Solutions of West Central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Borderplex Q2 Template NEW"/>
    </sheetNames>
    <sheetDataSet>
      <sheetData sheetId="0">
        <row r="8">
          <cell r="B8" t="str">
            <v>Workforce Solutions Borderplex</v>
          </cell>
        </row>
        <row r="9">
          <cell r="B9">
            <v>2026</v>
          </cell>
        </row>
      </sheetData>
      <sheetData sheetId="1" refreshError="1"/>
      <sheetData sheetId="2" refreshError="1"/>
      <sheetData sheetId="3" refreshError="1"/>
      <sheetData sheetId="4"/>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uarterly Narrative"/>
      <sheetName val="Hidden-TWC Staff"/>
      <sheetName val="WD Letter Revisions"/>
      <sheetName val="Q2 Narrative"/>
      <sheetName val="EOY Report"/>
      <sheetName val="Quarterly Data"/>
      <sheetName val="Drop-Down Pick Lists"/>
      <sheetName val="Permian Basin FY26 Q2 Template "/>
    </sheetNames>
    <sheetDataSet>
      <sheetData sheetId="0">
        <row r="8">
          <cell r="B8" t="str">
            <v>Workforce Solutions Permian Basin</v>
          </cell>
        </row>
        <row r="9">
          <cell r="B9">
            <v>2026</v>
          </cell>
        </row>
      </sheetData>
      <sheetData sheetId="1" refreshError="1"/>
      <sheetData sheetId="2" refreshError="1"/>
      <sheetData sheetId="3" refreshError="1"/>
      <sheetData sheetId="4"/>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Q7QK5TVLOICFHJ7CO4HXIBOFFD">
      <xxl21:absoluteUrl r:id="rId2"/>
    </xxl21:alternateUrls>
    <sheetNames>
      <sheetName val="Instructions"/>
      <sheetName val="Examples &amp; Definitions"/>
      <sheetName val="Texas Rising Star Staff"/>
      <sheetName val="Annual Exp Plan"/>
      <sheetName val="TWC Hidden - Funding"/>
      <sheetName val="Annual Expenditure Plan"/>
      <sheetName val="Quarterly Data"/>
      <sheetName val="Q1 Narrative "/>
      <sheetName val="Q2 Narrative "/>
      <sheetName val="Q3 Narrative"/>
      <sheetName val="Quarterly Narrative"/>
      <sheetName val="Hidden-TWC Staff"/>
      <sheetName val="WD Letter Revisions"/>
      <sheetName val="Q4 Narrative"/>
      <sheetName val="EOY Report"/>
      <sheetName val="Drop-Down Pick Lists"/>
      <sheetName val="12 Concho Valley FY26 CCQ Q1_FI"/>
    </sheetNames>
    <sheetDataSet>
      <sheetData sheetId="0">
        <row r="8">
          <cell r="B8" t="str">
            <v>Workforce Solutions Concho Valley</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R5RVFOUM3BL5H3D5F3SGEH4T2B">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13 Heart of Texas FY26 CCQ Q1_F"/>
    </sheetNames>
    <sheetDataSet>
      <sheetData sheetId="0">
        <row r="8">
          <cell r="B8" t="str">
            <v>Workforce Solutions for the Heart of Texas</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R3CASSLT7IPRCKRFAZRUBA64F3">
      <xxl21:absoluteUrl r:id="rId2"/>
    </xxl21:alternateUrls>
    <sheetNames>
      <sheetName val="Instructions"/>
      <sheetName val="Examples &amp; Definitions"/>
      <sheetName val="Texas Rising Star Staff"/>
      <sheetName val="Annual Exp Plan"/>
      <sheetName val="TWC Hidden - Funding"/>
      <sheetName val="Annual Expenditure Plan"/>
      <sheetName val="Quarterly Narrative"/>
      <sheetName val="Hidden-TWC Staff"/>
      <sheetName val="WD Letter Revisions"/>
      <sheetName val="Q1 Narrative "/>
      <sheetName val="Quarterly Data"/>
      <sheetName val="EOY Report"/>
      <sheetName val="Drop-Down Pick Lists"/>
      <sheetName val="14 Capital Area FY25 CCQ Q1_FIN"/>
    </sheetNames>
    <sheetDataSet>
      <sheetData sheetId="0">
        <row r="8">
          <cell r="B8" t="str">
            <v>Workforce Solutions Capital Area</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TWGIEAFAAIPNGJGI5LZ2H2R4HQ">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Narrative"/>
      <sheetName val="Hidden-TWC Staff"/>
      <sheetName val="WD Letter Revisions"/>
      <sheetName val="Quarterly Data"/>
      <sheetName val="EOY Report"/>
      <sheetName val="Drop-Down Pick Lists"/>
      <sheetName val="15 Rural Capital FY26 CCQ Q1_FI"/>
    </sheetNames>
    <sheetDataSet>
      <sheetData sheetId="0">
        <row r="8">
          <cell r="B8" t="str">
            <v>Workforce Solutions Rural Capital Area</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Q3PG4D7HYA7ZFZTX4QQ253CM2U">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Data"/>
      <sheetName val="Quarterly Narrative"/>
      <sheetName val="Hidden-TWC Staff"/>
      <sheetName val="WD Letter Revisions"/>
      <sheetName val="EOY Report"/>
      <sheetName val="Drop-Down Pick Lists"/>
      <sheetName val="16 Brazos Valley FY26 CCQ Q1_FI"/>
    </sheetNames>
    <sheetDataSet>
      <sheetData sheetId="0">
        <row r="8">
          <cell r="B8" t="str">
            <v>Workforce Solutions Brazos Valley</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WZQZ73CPK2EFDYEGEKEZKANUUG">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17 Deep East FY26 CCQ Q1_FINAL"/>
    </sheetNames>
    <sheetDataSet>
      <sheetData sheetId="0">
        <row r="8">
          <cell r="B8" t="str">
            <v>Workforce Solutions Deep East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W2PGN2QHU5WFC2NBEFGCF22U3H">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Narrative"/>
      <sheetName val="Hidden-TWC Staff"/>
      <sheetName val="WD Letter Revisions"/>
      <sheetName val="Quarterly Data"/>
      <sheetName val="EOY Report"/>
      <sheetName val="Drop-Down Pick Lists"/>
      <sheetName val="18 Southeast FY26 CCQ Q1 FINAL"/>
    </sheetNames>
    <sheetDataSet>
      <sheetData sheetId="0">
        <row r="8">
          <cell r="B8" t="str">
            <v>Workforce Solutions Southeast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TM54RTJJ3S6BEZQXI4SO2H7CE5">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Narrative"/>
      <sheetName val="Hidden-TWC Staff"/>
      <sheetName val="WD Letter Revisions"/>
      <sheetName val="Quarterly Data"/>
      <sheetName val="EOY Report"/>
      <sheetName val="Drop-Down Pick Lists"/>
      <sheetName val="19 Golden Crescent FY26 CCQ Q1_"/>
    </sheetNames>
    <sheetDataSet>
      <sheetData sheetId="0">
        <row r="8">
          <cell r="B8" t="str">
            <v>Workforce Solutions Golden Crescent</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QAZEW7CWOJ6BFKJV3B735IWCAE">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20 Alamo FY26 CCQ Q1_FINAL"/>
    </sheetNames>
    <sheetDataSet>
      <sheetData sheetId="0">
        <row r="8">
          <cell r="B8" t="str">
            <v>Workforce Solutions Alamo</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WCEICSJP6BFNG36E75RJGUVYJG">
      <xxl21:absoluteUrl r:id="rId2"/>
    </xxl21:alternateUrls>
    <sheetNames>
      <sheetName val="Instructions"/>
      <sheetName val="Examples &amp; Definitions"/>
      <sheetName val="Annual Exp Plan"/>
      <sheetName val="Texas Rising Star Staff"/>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21 South Texas FY26 CCQ Q1_FINA"/>
    </sheetNames>
    <sheetDataSet>
      <sheetData sheetId="0">
        <row r="8">
          <cell r="B8" t="str">
            <v>Workforce Solutions for South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V2G6PBC7CRKBDKHL442A3WUU63">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Data"/>
      <sheetName val="Quarterly Narrative"/>
      <sheetName val="Hidden-TWC Staff"/>
      <sheetName val="WD Letter Revisions"/>
      <sheetName val="EOY Report"/>
      <sheetName val="Drop-Down Pick Lists"/>
      <sheetName val="22 Coastal Bend FY6 CCQ Q1_FINA"/>
    </sheetNames>
    <sheetDataSet>
      <sheetData sheetId="0">
        <row r="8">
          <cell r="B8" t="str">
            <v>Workforce Solutions of the Coastal Bend</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SL77FRX4KNSFBZRVUTP4XO35E5">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uarterly Narrative"/>
      <sheetName val="Hidden-TWC Staff"/>
      <sheetName val="WD Letter Revisions"/>
      <sheetName val="Q2 Narrative "/>
      <sheetName val="Quarterly Data"/>
      <sheetName val="EOY Report"/>
      <sheetName val="Drop-Down Pick Lists"/>
      <sheetName val="23 Lower Rio FY26 CCQ Q1_FINAL"/>
    </sheetNames>
    <sheetDataSet>
      <sheetData sheetId="0">
        <row r="8">
          <cell r="B8" t="str">
            <v>Workforce Solutions Lower Rio Grande Valley</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TQ5XNSMYEJLFGI57GZRU5RIAS2">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Narrative"/>
      <sheetName val="Hidden-TWC Staff"/>
      <sheetName val="WD Letter Revisions"/>
      <sheetName val="Quarterly Data"/>
      <sheetName val="EOY Report"/>
      <sheetName val="Drop-Down Pick Lists"/>
      <sheetName val="24 Cameron FY26 CCQ Q1_FINAL"/>
    </sheetNames>
    <sheetDataSet>
      <sheetData sheetId="0">
        <row r="8">
          <cell r="B8" t="str">
            <v>Workforce Solutions Cameron</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WTDUSC2HRHIVF3HTLXYXTGKRIZ">
      <xxl21:absoluteUrl r:id="rId2"/>
    </xxl21:alternateUrls>
    <sheetNames>
      <sheetName val="Instructions"/>
      <sheetName val="Examples &amp; Definitions"/>
      <sheetName val="Annual Exp Plan"/>
      <sheetName val="Texas Rising Star Staff"/>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25 Texoma FY26 CCQ Q1_FINAL"/>
    </sheetNames>
    <sheetDataSet>
      <sheetData sheetId="0">
        <row r="8">
          <cell r="B8" t="str">
            <v>Workforce Solutions Texoma</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VSYJ7IOGH6SJEJUKQV4RA2OOV5">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Data"/>
      <sheetName val="Quarterly Narrative"/>
      <sheetName val="Hidden-TWC Staff"/>
      <sheetName val="WD Letter Revisions"/>
      <sheetName val="EOY Report"/>
      <sheetName val="Drop-Down Pick Lists"/>
      <sheetName val="26 Central Texas FY26 CCQ Q1 Fi"/>
    </sheetNames>
    <sheetDataSet>
      <sheetData sheetId="0">
        <row r="8">
          <cell r="B8" t="str">
            <v>Workforce Solutions of Central Texas</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VMW5X3BSAKIJGIDDO6VRDL6DNB">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
      <sheetName val="Quarterly Data"/>
      <sheetName val="Quarterly Narrative"/>
      <sheetName val="Hidden-TWC Staff"/>
      <sheetName val="WD Letter Revisions"/>
      <sheetName val="EOY Report"/>
      <sheetName val="Drop-Down Pick Lists"/>
      <sheetName val="27 Middle Rio FY26 CCQ Q1_FINAL"/>
    </sheetNames>
    <sheetDataSet>
      <sheetData sheetId="0">
        <row r="8">
          <cell r="B8" t="str">
            <v>Workforce Solutions Middle Rio Grande</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driveId="b!HxDN3EQTrUuus6a_ZGdFmen0nHtCldtGvmLtO2CQRWKHSrxpsa4qTohEZqrmQ6ai" itemId="01UEHFLVS2IECAWUB2FNGZALOFSJPQA5ME">
      <xxl21:absoluteUrl r:id="rId2"/>
    </xxl21:alternateUrls>
    <sheetNames>
      <sheetName val="Instructions"/>
      <sheetName val="Examples &amp; Definitions"/>
      <sheetName val="Texas Rising Star Staff"/>
      <sheetName val="Annual Exp Plan"/>
      <sheetName val="TWC Hidden - Funding"/>
      <sheetName val="Annual Expenditure Plan"/>
      <sheetName val="Q1 Narrative "/>
      <sheetName val="Q2 Narrative"/>
      <sheetName val="Quarterly Data"/>
      <sheetName val="Quarterly Narrative"/>
      <sheetName val="Hidden-TWC Staff"/>
      <sheetName val="WD Letter Revisions"/>
      <sheetName val="EOY Report"/>
      <sheetName val="Drop-Down Pick Lists"/>
      <sheetName val="28 Gulf Coast FY26 CCQ Q1_FINAL"/>
    </sheetNames>
    <sheetDataSet>
      <sheetData sheetId="0">
        <row r="8">
          <cell r="B8" t="str">
            <v>Workforce Solutions Gulf Coast</v>
          </cell>
        </row>
        <row r="9">
          <cell r="B9">
            <v>2026</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A2FA425-84D8-4029-BEF6-1B341CCCE36D}" name="Table208834" displayName="Table208834" ref="A2:AM30" totalsRowShown="0" headerRowDxfId="687" dataDxfId="685" headerRowBorderDxfId="686" tableBorderDxfId="684" headerRowCellStyle="20% - Accent1">
  <autoFilter ref="A2:AM30" xr:uid="{7DC0A715-D245-4392-8F5F-46A05D943E3C}"/>
  <sortState xmlns:xlrd2="http://schemas.microsoft.com/office/spreadsheetml/2017/richdata2" ref="A3:AM30">
    <sortCondition ref="A3:A30"/>
  </sortState>
  <tableColumns count="39">
    <tableColumn id="1" xr3:uid="{C60ECBFE-D8C1-40F7-8FF3-D3646BF0A737}" name="Board _x000a_Number" dataDxfId="683" dataCellStyle="40% - Accent1"/>
    <tableColumn id="2" xr3:uid="{B1483447-F641-410C-89A1-B28EA1206E0C}" name="Board" dataDxfId="682" dataCellStyle="40% - Accent1"/>
    <tableColumn id="3" xr3:uid="{C7E633BE-E07D-430A-B1BC-3EF9FCDBA86C}" name="Infant Toddler  Planned  Expenditures CCQ" dataDxfId="681"/>
    <tableColumn id="18" xr3:uid="{884A09A5-D5AA-4FFC-BFC9-401155253509}" name="Infant Toddler Planned Expenditures CQF" dataDxfId="680" dataCellStyle="Currency"/>
    <tableColumn id="34" xr3:uid="{E052D8DD-2C2A-4EAE-9F91-5B599CA74BE6}" name="Infant Toddler Planned Expenditures Other" dataDxfId="679" dataCellStyle="Currency"/>
    <tableColumn id="23" xr3:uid="{544A8E0B-E58A-4E92-8023-CC0A8EB6DF1C}" name="Infant Toddler Total Planned" dataDxfId="678" dataCellStyle="Currency">
      <calculatedColumnFormula>Table208834[[#This Row],[Infant Toddler  Planned  Expenditures CCQ]]+Table208834[[#This Row],[Infant Toddler Planned Expenditures CQF]]+Table208834[[#This Row],[Infant Toddler Planned Expenditures Other]]</calculatedColumnFormula>
    </tableColumn>
    <tableColumn id="4" xr3:uid="{BB013DF1-5759-4BC1-B984-A62BD19BFC39}" name="I/T % of Total Planned" dataDxfId="677" dataCellStyle="Percent">
      <calculatedColumnFormula>Table208834[[#This Row],[Infant Toddler Total Planned]]/Table208834[[#This Row],[Total Planned Expenditures]]</calculatedColumnFormula>
    </tableColumn>
    <tableColumn id="5" xr3:uid="{F3DB3610-AF04-4061-899C-4A41CA65C6E5}" name="Professional Development Planned Expenditures CCQ" dataDxfId="676"/>
    <tableColumn id="19" xr3:uid="{998655B0-882D-4843-8A38-FB3A64396E8A}" name="Professional Development Planned Expenditures CQF" dataDxfId="675" dataCellStyle="Currency"/>
    <tableColumn id="31" xr3:uid="{323EA138-CB0A-4F6A-9831-6350EA8E1AAD}" name="Professional Development Planned Expenditures Other" dataDxfId="674" dataCellStyle="Currency"/>
    <tableColumn id="24" xr3:uid="{A0868805-D001-4804-9DA1-213A6B018390}" name="PD Total Planned" dataDxfId="673" dataCellStyle="Currency">
      <calculatedColumnFormula>Table208834[[#This Row],[Professional Development Planned Expenditures CCQ]]+Table208834[[#This Row],[Professional Development Planned Expenditures CQF]]+Table208834[[#This Row],[Professional Development Planned Expenditures Other]]</calculatedColumnFormula>
    </tableColumn>
    <tableColumn id="6" xr3:uid="{418154F4-E594-4545-A2F0-104FC393E697}" name="PD % of Total Planned" dataDxfId="672" dataCellStyle="Percent">
      <calculatedColumnFormula>Table208834[[#This Row],[PD Total Planned]]/Table208834[[#This Row],[Total Planned Expenditures]]</calculatedColumnFormula>
    </tableColumn>
    <tableColumn id="7" xr3:uid="{B89CCFDA-B8FB-4796-BDDB-29F2C8EE5C66}" name="Texas Rising Star Planned Expenditures CCQ" dataDxfId="671"/>
    <tableColumn id="20" xr3:uid="{435A44BF-CF3E-49F7-BA44-03F6D8F4875B}" name="Texas Rising Star Planned Expenditures CQF" dataDxfId="670" dataCellStyle="Currency"/>
    <tableColumn id="21" xr3:uid="{3C5EB1E9-A737-4831-860C-7506F8F35760}" name="Texas Rising Star Expenditures Mentor Funding" dataDxfId="669" dataCellStyle="Currency"/>
    <tableColumn id="32" xr3:uid="{20F8F2E2-970D-4E14-8647-E8EE5B7537F5}" name="Texas Rising Star Planned Expenditures Other" dataDxfId="668" dataCellStyle="Currency"/>
    <tableColumn id="35" xr3:uid="{838AA2FD-B2D7-498D-BF0C-2424D16CD9D4}" name="Texas Rising Star Planned Expenditures Mentor" dataDxfId="667" dataCellStyle="Currency"/>
    <tableColumn id="25" xr3:uid="{191A79E8-B09C-4663-A043-B46EEF8B135C}" name="Texas Rising Star Total Planned" dataDxfId="666" dataCellStyle="Currency">
      <calculatedColumnFormula>Table208834[[#This Row],[Texas Rising Star Planned Expenditures Mentor]]+Table208834[[#This Row],[Texas Rising Star Planned Expenditures Other]]+Table208834[[#This Row],[Texas Rising Star Planned Expenditures CQF]]+Table208834[[#This Row],[Texas Rising Star Planned Expenditures CCQ]]</calculatedColumnFormula>
    </tableColumn>
    <tableColumn id="8" xr3:uid="{C158FF40-F6FB-4585-8644-32668F8ECA4D}" name="TRS % of Total Planned" dataDxfId="665" dataCellStyle="Percent">
      <calculatedColumnFormula>Table208834[[#This Row],[Texas Rising Star Total Planned]]/Table208834[[#This Row],[Total Planned Expenditures]]</calculatedColumnFormula>
    </tableColumn>
    <tableColumn id="9" xr3:uid="{21C142B7-2CCF-4A10-B273-AAC56BC74709}" name="Health &amp; Safety Planned Expenditures CCQ " dataDxfId="664"/>
    <tableColumn id="10" xr3:uid="{8822A3F6-7C58-4862-B923-A50C7812A7B8}" name="H/S % of Total" dataDxfId="663" dataCellStyle="Percent">
      <calculatedColumnFormula>Table208834[[#This Row],[Health &amp; Safety Planned Expenditures CCQ ]]/Table208834[[#This Row],[Total Planned Expenditures]]</calculatedColumnFormula>
    </tableColumn>
    <tableColumn id="11" xr3:uid="{E35EF9D7-A6CC-4B64-896B-0A27BBD037B8}" name="Eval &amp; Assessment Planned Expenditures CCQ" dataDxfId="662"/>
    <tableColumn id="22" xr3:uid="{857A45C7-103B-4B01-B771-BCB7CF1B2D97}" name="Eval &amp; Assessment Planned Expenditures CQF" dataDxfId="661" dataCellStyle="Currency"/>
    <tableColumn id="37" xr3:uid="{16708742-7CE7-496D-BA11-2778518E9E63}" name="Eval &amp; Assessment Planned Expenditures Other" dataDxfId="660" dataCellStyle="Currency"/>
    <tableColumn id="26" xr3:uid="{E69915C7-256C-4B8C-8C8A-4FBFFF49DCD4}" name="Eval/Assess Total Planned" dataDxfId="659" dataCellStyle="Currency">
      <calculatedColumnFormula>Table208834[[#This Row],[Eval &amp; Assessment Planned Expenditures CCQ]]+Table208834[[#This Row],[Eval &amp; Assessment Planned Expenditures CQF]]+Table208834[[#This Row],[Eval &amp; Assessment Planned Expenditures Other]]</calculatedColumnFormula>
    </tableColumn>
    <tableColumn id="12" xr3:uid="{3764D896-FA82-4501-9210-437E735FC675}" name="Eval % of Total Planned" dataDxfId="658" dataCellStyle="Percent">
      <calculatedColumnFormula>Table208834[[#This Row],[Eval/Assess Total Planned]]/Table208834[[#This Row],[Total Planned Expenditures]]</calculatedColumnFormula>
    </tableColumn>
    <tableColumn id="13" xr3:uid="{CBA57CCF-38CC-49D5-AD68-37127F91E007}" name="National Accreditation Planned Expenditures CCQ" dataDxfId="657"/>
    <tableColumn id="27" xr3:uid="{23F7A2EF-35E7-4D04-8F20-7811B8995C94}" name="National Accreditation Planned Expenditures CQF" dataDxfId="656" dataCellStyle="Currency"/>
    <tableColumn id="38" xr3:uid="{813E18CD-9062-4B3E-AE04-9DDBAD5C26B9}" name="National Accreditation Planned Expenditures Other" dataDxfId="655" dataCellStyle="Currency"/>
    <tableColumn id="28" xr3:uid="{430E7891-21F4-4D07-BFAF-8499950806C7}" name="National Accreditation Total Planned" dataDxfId="654" dataCellStyle="Currency">
      <calculatedColumnFormula>Table208834[[#This Row],[National Accreditation Planned Expenditures CCQ]]+Table208834[[#This Row],[National Accreditation Planned Expenditures CQF]]+Table208834[[#This Row],[National Accreditation Planned Expenditures Other]]</calculatedColumnFormula>
    </tableColumn>
    <tableColumn id="14" xr3:uid="{B9484791-60DA-4741-A348-A9F235998405}" name="NA % of Total Planned" dataDxfId="653">
      <calculatedColumnFormula>Table208834[[#This Row],[National Accreditation Total Planned]]/Table208834[[#This Row],[Total Planned Expenditures]]</calculatedColumnFormula>
    </tableColumn>
    <tableColumn id="15" xr3:uid="{C3CC4F99-CB20-4CD8-B029-E74CBE3FD197}" name="Other Activities Planned Expenditures CCQ" dataDxfId="652"/>
    <tableColumn id="29" xr3:uid="{99BD4A55-1110-44E5-B545-B8443D2A53CE}" name="Other Activities Planned Expenditures CQF" dataDxfId="651"/>
    <tableColumn id="33" xr3:uid="{3CCF2504-CBFD-45AC-939A-926F1505F62C}" name="Other Activities Planned Expenditures Other" dataDxfId="650" dataCellStyle="Currency"/>
    <tableColumn id="36" xr3:uid="{408B5FEB-8125-4BAD-9C89-5F44C4AB1120}" name="Other Activities Planned Expenditures Other2" dataDxfId="649" dataCellStyle="Currency"/>
    <tableColumn id="30" xr3:uid="{B1124C50-30CD-4B3D-9854-ED50A3F0E90B}" name="Other Total Planned" dataDxfId="648">
      <calculatedColumnFormula>Table208834[[#This Row],[Other Activities Planned Expenditures CCQ]]+Table208834[[#This Row],[Other Activities Planned Expenditures CQF]]+Table208834[[#This Row],[Other Activities Planned Expenditures Other2]]</calculatedColumnFormula>
    </tableColumn>
    <tableColumn id="16" xr3:uid="{FEA6A25E-D36C-4BBE-A85B-66BE34B72525}" name="Other % of Total Planned" dataDxfId="647" dataCellStyle="Percent">
      <calculatedColumnFormula>Table208834[[#This Row],[Other Total Planned]]/Table208834[[#This Row],[Total Planned Expenditures]]</calculatedColumnFormula>
    </tableColumn>
    <tableColumn id="40" xr3:uid="{013808A6-77F7-4DB6-86A6-7A60DFD29EEE}" name="Total Planned Expenditures" dataDxfId="646" dataCellStyle="Percent">
      <calculatedColumnFormula>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calculatedColumnFormula>
    </tableColumn>
    <tableColumn id="39" xr3:uid="{7420CE01-CFBF-47D5-B274-D4FEEEAE983C}" name="Total Allotted CCQ, CQF and Mentor)" dataDxfId="645" dataCellStyle="Percent"/>
  </tableColumns>
  <tableStyleInfo name="Table Style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B1EE90F-070A-41BC-9CDE-29A9AE94EE6C}" name="Table915" displayName="Table915" ref="A7:H32" totalsRowShown="0" headerRowDxfId="644" dataDxfId="642" headerRowBorderDxfId="643" tableBorderDxfId="641">
  <autoFilter ref="A7:H32" xr:uid="{697C663A-9034-4E14-94F1-4CC5035A5E1B}"/>
  <sortState xmlns:xlrd2="http://schemas.microsoft.com/office/spreadsheetml/2017/richdata2" ref="A8:H32">
    <sortCondition ref="A7:A32"/>
  </sortState>
  <tableColumns count="8">
    <tableColumn id="8" xr3:uid="{43DB081E-B690-4A74-8299-26249BA521F5}" name="Activity Category" dataDxfId="640"/>
    <tableColumn id="1" xr3:uid="{8911E787-FD5A-4933-8A42-55BC92A15838}" name="Activity Type/Name" dataDxfId="639"/>
    <tableColumn id="2" xr3:uid="{E8528728-515E-41EA-8B59-9D2A6724A0CA}" name="Planned Expenditures" dataDxfId="638" dataCellStyle="Currency"/>
    <tableColumn id="3" xr3:uid="{237A87A4-A099-4619-91E4-691C9B710AAC}" name="Funding Type _x000a_(CCQ 2, CCQ Mentor, CQF, Other)" dataDxfId="637"/>
    <tableColumn id="4" xr3:uid="{7ED5C6A8-AC5E-4BDC-A815-82B422C7F935}" name="Quarter Activity Initiated" dataDxfId="636"/>
    <tableColumn id="5" xr3:uid="{6383753E-4C74-4431-9680-CD6A76F085A6}" name="Column1" dataDxfId="635"/>
    <tableColumn id="6" xr3:uid="{029AB77A-8844-4217-B62D-A98FD55D0CC8}" name="Activity Description_x000a_(Description must include alignment to the need or Board strategy and target outreach)" dataDxfId="634"/>
    <tableColumn id="7" xr3:uid="{268A65FE-155C-4FC2-967E-B3ABC5C8A312}" name="Measurable Outcome(s)" dataDxfId="633"/>
  </tableColumns>
  <tableStyleInfo name="TableStyleLight8"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D5CC9356-068A-4EAC-82FF-2A1F2E6E129D}" name="Table1216" displayName="Table1216" ref="A35:F42" totalsRowShown="0" headerRowDxfId="632" dataDxfId="630" headerRowBorderDxfId="631" tableBorderDxfId="629" totalsRowBorderDxfId="628">
  <autoFilter ref="A35:F42" xr:uid="{E27AD3D8-1BA4-42B7-BCDE-EF7A22CDB03C}"/>
  <tableColumns count="6">
    <tableColumn id="1" xr3:uid="{47692C35-1419-41B2-AAA2-18F9C78D271B}" name="Planned Estimated Funding Totals" dataDxfId="627"/>
    <tableColumn id="2" xr3:uid="{EB6DED07-1D6D-4EA1-959D-FE34E41493FD}" name="CCQ" dataDxfId="626" dataCellStyle="Currency"/>
    <tableColumn id="3" xr3:uid="{1DE1E7F8-A0EF-41EF-A896-5032FA3A0E55}" name="CCQ Mentor" dataDxfId="625" dataCellStyle="Currency"/>
    <tableColumn id="4" xr3:uid="{9F0F45E5-DD82-4628-9997-AD595E00ACF9}" name="CQF" dataDxfId="624" dataCellStyle="Currency"/>
    <tableColumn id="6" xr3:uid="{E2E06A1E-5ECE-4DD7-8E22-20C1C5422B92}" name="Other" dataDxfId="623" dataCellStyle="Currency"/>
    <tableColumn id="5" xr3:uid="{4096EB48-6383-4B0B-8C69-3E1E93D99951}" name="TOTAL" dataDxfId="622" dataCellStyle="Currency">
      <calculatedColumnFormula>SUM(Table1216[[#This Row],[CCQ]:[Other]])</calculatedColumnFormula>
    </tableColumn>
  </tableColumns>
  <tableStyleInfo name="TableStyleMedium14"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31AE02B1-9144-4CB9-8501-50D52DADEB2D}" name="Table9154" displayName="Table9154" ref="A7:H33" totalsRowShown="0" headerRowDxfId="621" dataDxfId="619" headerRowBorderDxfId="620" tableBorderDxfId="618">
  <autoFilter ref="A7:H33" xr:uid="{697C663A-9034-4E14-94F1-4CC5035A5E1B}"/>
  <sortState xmlns:xlrd2="http://schemas.microsoft.com/office/spreadsheetml/2017/richdata2" ref="A8:H33">
    <sortCondition ref="A7:A33"/>
  </sortState>
  <tableColumns count="8">
    <tableColumn id="8" xr3:uid="{4C1E83B7-AC1B-4D67-8C60-173E5C60F0B2}" name="Activity Category" dataDxfId="617"/>
    <tableColumn id="1" xr3:uid="{D129C8E4-5793-41F7-938D-C8E6B6BA56C4}" name="Activity Type/Name" dataDxfId="616"/>
    <tableColumn id="2" xr3:uid="{28A495BE-6552-4F9A-A4DF-B31B56E79335}" name="Planned Expenditures" dataDxfId="615" dataCellStyle="Currency"/>
    <tableColumn id="3" xr3:uid="{4736136E-AC79-4FB6-B634-79472B0AC943}" name="Funding Type _x000a_(CCQ 2, CCQ Mentor, CQF, Other)" dataDxfId="614"/>
    <tableColumn id="4" xr3:uid="{402CF5C1-64BA-44D3-B8CC-F500BBD0C9D1}" name="Quarter Activity Initiated" dataDxfId="613"/>
    <tableColumn id="5" xr3:uid="{B4BC88CF-F26C-45DD-8382-4FECCBF2C30B}" name="Column1" dataDxfId="612"/>
    <tableColumn id="6" xr3:uid="{395DB47A-5F10-42E6-81A3-72D342EBD943}" name="Activity Description_x000a_(Description must include alignment to the need or Board strategy and target outreach)" dataDxfId="611"/>
    <tableColumn id="7" xr3:uid="{CDDE2547-A1CB-4175-919C-84FAFA99B2AF}" name="Measurable Outcome(s)" dataDxfId="610"/>
  </tableColumns>
  <tableStyleInfo name="TableStyleLight8"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CE7D8808-CB45-4408-9AFC-B6001A93E62A}" name="Table12165" displayName="Table12165" ref="A36:F43" totalsRowShown="0" headerRowDxfId="609" dataDxfId="607" headerRowBorderDxfId="608" tableBorderDxfId="606" totalsRowBorderDxfId="605">
  <autoFilter ref="A36:F43" xr:uid="{E27AD3D8-1BA4-42B7-BCDE-EF7A22CDB03C}"/>
  <tableColumns count="6">
    <tableColumn id="1" xr3:uid="{91C3810C-6468-4CA7-925C-1491A9543BAB}" name="Planned Estimated Funding Totals" dataDxfId="604"/>
    <tableColumn id="2" xr3:uid="{6F444654-67F7-4A86-8602-D31F51C78F10}" name="CCQ" dataDxfId="603" dataCellStyle="Currency"/>
    <tableColumn id="3" xr3:uid="{B1AF79E8-3615-4C17-A497-225643AC6486}" name="CCQ Mentor" dataDxfId="602" dataCellStyle="Currency"/>
    <tableColumn id="4" xr3:uid="{A021FD2F-9E76-477D-8ADA-A37D9C348637}" name="CQF" dataDxfId="601" dataCellStyle="Currency"/>
    <tableColumn id="6" xr3:uid="{170C42F2-6980-48C2-AFE1-BBED00CDE947}" name="Other" dataDxfId="600" dataCellStyle="Currency"/>
    <tableColumn id="5" xr3:uid="{06C76A9C-8EE7-4EA2-AE4D-F31FF44B63A1}" name="TOTAL" dataDxfId="599" dataCellStyle="Currency">
      <calculatedColumnFormula>SUM(Table12165[[#This Row],[CCQ]:[Other]])</calculatedColumnFormula>
    </tableColumn>
  </tableColumns>
  <tableStyleInfo name="TableStyleMedium14"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9C4CC66C-509A-40E0-B637-BC50F4A78F83}" name="Table9156" displayName="Table9156" ref="A7:H24" totalsRowShown="0" headerRowDxfId="598" dataDxfId="596" headerRowBorderDxfId="597" tableBorderDxfId="595">
  <autoFilter ref="A7:H24" xr:uid="{697C663A-9034-4E14-94F1-4CC5035A5E1B}"/>
  <sortState xmlns:xlrd2="http://schemas.microsoft.com/office/spreadsheetml/2017/richdata2" ref="A8:H24">
    <sortCondition ref="A7:A24"/>
  </sortState>
  <tableColumns count="8">
    <tableColumn id="8" xr3:uid="{DE1A949A-9CE4-44CB-A0FE-491991EEF202}" name="Activity Category" dataDxfId="594"/>
    <tableColumn id="1" xr3:uid="{17145FCB-DB02-4ABD-9F0D-018A794BAFB2}" name="Activity Type/Name" dataDxfId="593"/>
    <tableColumn id="2" xr3:uid="{C92082C5-00E1-4218-8397-F03E4A2AC6FB}" name="Planned Expenditures" dataDxfId="592" dataCellStyle="Currency"/>
    <tableColumn id="3" xr3:uid="{6A51A843-DF09-4D0D-96AB-7A47CD767DD1}" name="Funding Type _x000a_(CCQ 2, CCQ Mentor, CQF, Other)" dataDxfId="591"/>
    <tableColumn id="4" xr3:uid="{C1917C5B-AA0C-4DFC-8650-E13C9D21FA77}" name="Quarter Activity Initiated" dataDxfId="590"/>
    <tableColumn id="5" xr3:uid="{A53E9C22-E37F-4091-8F02-E787359EF38B}" name="Column1" dataDxfId="589"/>
    <tableColumn id="6" xr3:uid="{634EE4CF-FB44-4739-995D-97FBD441CD1E}" name="Activity Description_x000a_(Description must include alignment to the need or Board strategy and target outreach)" dataDxfId="588"/>
    <tableColumn id="7" xr3:uid="{9B74E2F5-524F-41BF-9B0B-E53630F3ED02}" name="Measurable Outcome(s)" dataDxfId="587"/>
  </tableColumns>
  <tableStyleInfo name="TableStyleLight8"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7F52E475-A0D1-40F9-85D4-14A426A5A246}" name="Table12167" displayName="Table12167" ref="A27:F34" totalsRowShown="0" headerRowDxfId="586" dataDxfId="584" headerRowBorderDxfId="585" tableBorderDxfId="583" totalsRowBorderDxfId="582">
  <autoFilter ref="A27:F34" xr:uid="{E27AD3D8-1BA4-42B7-BCDE-EF7A22CDB03C}"/>
  <tableColumns count="6">
    <tableColumn id="1" xr3:uid="{62CAB552-05D1-4C93-86ED-09BFA49D0481}" name="Planned Estimated Funding Totals" dataDxfId="581"/>
    <tableColumn id="2" xr3:uid="{ADD94CCA-4E15-4300-AA05-ECFC2A0A6CE1}" name="CCQ" dataDxfId="580" dataCellStyle="Currency"/>
    <tableColumn id="3" xr3:uid="{A203FB0E-6B61-4F98-972D-5D95A80D74BB}" name="CCQ Mentor" dataDxfId="579" dataCellStyle="Currency"/>
    <tableColumn id="4" xr3:uid="{3E0EBADE-5183-41B6-BAFE-1D734DFA2E49}" name="CQF" dataDxfId="578" dataCellStyle="Currency"/>
    <tableColumn id="6" xr3:uid="{71AA4D72-7C32-49A0-991E-C7E54B1904D6}" name="Other" dataDxfId="577" dataCellStyle="Currency"/>
    <tableColumn id="5" xr3:uid="{52B9924D-D13E-405A-A96C-89D0E0FE1C1B}" name="TOTAL" dataDxfId="576" dataCellStyle="Currency">
      <calculatedColumnFormula>SUM(Table12167[[#This Row],[CCQ]:[Other]])</calculatedColumnFormula>
    </tableColumn>
  </tableColumns>
  <tableStyleInfo name="TableStyleMedium14"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ADF6EFEC-C8E2-40B5-8589-F5966CED89B6}" name="Table9158" displayName="Table9158" ref="A7:H34" totalsRowShown="0" headerRowDxfId="575" dataDxfId="573" headerRowBorderDxfId="574" tableBorderDxfId="572">
  <autoFilter ref="A7:H34" xr:uid="{00000000-0009-0000-0100-000009000000}"/>
  <sortState xmlns:xlrd2="http://schemas.microsoft.com/office/spreadsheetml/2017/richdata2" ref="A8:H34">
    <sortCondition ref="A7:A34"/>
  </sortState>
  <tableColumns count="8">
    <tableColumn id="8" xr3:uid="{69EDAC5F-D046-4BAD-BCB6-A1425CBEB6FB}" name="Activity Category" dataDxfId="571"/>
    <tableColumn id="1" xr3:uid="{AFCA22F9-458B-41ED-BDBE-A40DE891D951}" name="Activity Type/Name" dataDxfId="570"/>
    <tableColumn id="2" xr3:uid="{D83A5622-2485-4B62-9637-79A2DD05DD15}" name="Planned Expenditures" dataDxfId="569" dataCellStyle="Currency"/>
    <tableColumn id="3" xr3:uid="{FA9F40DF-6069-4B3E-BC45-BCFC23ECB913}" name="Funding Type _x000a_(CCQ 2, CCQ Mentor, CQF, Other)" dataDxfId="568"/>
    <tableColumn id="4" xr3:uid="{B57EA2EB-2C15-4FC1-85AE-5153C3CE0263}" name="Quarter Activity Initiated" dataDxfId="567"/>
    <tableColumn id="5" xr3:uid="{D8BAD2E0-4481-4E15-B14E-F153AE497D7B}" name="Column1" dataDxfId="566"/>
    <tableColumn id="6" xr3:uid="{43DE8841-4EEB-481E-B694-54920CDDC3B1}" name="Activity Description_x000a_(Description must include alignment to the need or Board strategy and target outreach)" dataDxfId="565"/>
    <tableColumn id="7" xr3:uid="{C9A63386-2F7A-4BB8-899F-DEC0D932D4FD}" name="Measurable Outcome(s)" dataDxfId="564"/>
  </tableColumns>
  <tableStyleInfo name="TableStyleLight8"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48ECE755-0599-4186-B611-1A4D7CE48E6A}" name="Table12169" displayName="Table12169" ref="A37:F44" totalsRowShown="0" headerRowDxfId="563" dataDxfId="561" headerRowBorderDxfId="562" tableBorderDxfId="560" totalsRowBorderDxfId="559">
  <autoFilter ref="A37:F44" xr:uid="{37E1BB58-1BED-446A-80EF-069493CC84BF}"/>
  <tableColumns count="6">
    <tableColumn id="1" xr3:uid="{E0C5CE0C-4D76-4133-A192-6B749EB73710}" name="Planned Estimated Funding Totals" dataDxfId="558"/>
    <tableColumn id="2" xr3:uid="{24380AA5-2656-4442-B0CD-9DCFD1ED00AC}" name="CCQ" dataDxfId="557" dataCellStyle="Currency"/>
    <tableColumn id="3" xr3:uid="{3AF191B5-1FEC-4FAF-9F70-89684F28695A}" name="CCQ Mentor" dataDxfId="556" dataCellStyle="Currency"/>
    <tableColumn id="4" xr3:uid="{62BD823F-EEBC-468F-A254-904534EEAB60}" name="CQF" dataDxfId="555" dataCellStyle="Currency"/>
    <tableColumn id="6" xr3:uid="{6A1CE4BB-C362-45E0-8F65-4384B43AA1DD}" name="Other" dataDxfId="554" dataCellStyle="Currency"/>
    <tableColumn id="5" xr3:uid="{A665712D-DB5E-4F20-A228-1EDA59241075}" name="TOTAL" dataDxfId="553" dataCellStyle="Currency">
      <calculatedColumnFormula>SUM(Table12169[[#This Row],[CCQ]:[Other]])</calculatedColumnFormula>
    </tableColumn>
  </tableColumns>
  <tableStyleInfo name="TableStyleMedium14"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531253-1C0A-4BE2-A4C8-5827283AA61B}" name="Table91510" displayName="Table91510" ref="A7:H28" totalsRowShown="0" headerRowDxfId="552" dataDxfId="550" headerRowBorderDxfId="551" tableBorderDxfId="549">
  <autoFilter ref="A7:H28" xr:uid="{697C663A-9034-4E14-94F1-4CC5035A5E1B}"/>
  <sortState xmlns:xlrd2="http://schemas.microsoft.com/office/spreadsheetml/2017/richdata2" ref="A8:H28">
    <sortCondition ref="A7:A28"/>
  </sortState>
  <tableColumns count="8">
    <tableColumn id="8" xr3:uid="{356601E9-2AA0-4B73-886F-CACF38E29982}" name="Activity Category" dataDxfId="548"/>
    <tableColumn id="1" xr3:uid="{80EE0A01-FAEE-445D-822E-C3C87AF9F943}" name="Activity Type/Name" dataDxfId="547"/>
    <tableColumn id="2" xr3:uid="{F63D3F5D-0C67-4339-A228-80EA697C25E6}" name="Planned Expenditures" dataDxfId="546" dataCellStyle="Currency"/>
    <tableColumn id="3" xr3:uid="{1E3404AC-B631-493A-BD40-2D84BE1F3F87}" name="Funding Type _x000a_(CCQ 2, CCQ Mentor, CQF, Other)" dataDxfId="545"/>
    <tableColumn id="4" xr3:uid="{A7183B40-972F-45DB-A64C-3FA631152674}" name="Quarter Activity Initiated" dataDxfId="544"/>
    <tableColumn id="5" xr3:uid="{D1879B5F-5339-46D9-ADD0-BA0DC7929252}" name="Column1" dataDxfId="543"/>
    <tableColumn id="6" xr3:uid="{F85F4749-35A5-490E-A9A7-16709AB4FE96}" name="Activity Description_x000a_(Description must include alignment to the need or Board strategy and target outreach)" dataDxfId="542"/>
    <tableColumn id="7" xr3:uid="{06871AA6-A380-4A18-ACB9-B8C986C8F9FD}" name="Measurable Outcome(s)" dataDxfId="541"/>
  </tableColumns>
  <tableStyleInfo name="TableStyleLight8"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4C67939D-6C2D-42B3-B190-79045F847971}" name="Table121611" displayName="Table121611" ref="A31:F38" totalsRowShown="0" headerRowDxfId="540" dataDxfId="538" headerRowBorderDxfId="539" tableBorderDxfId="537" totalsRowBorderDxfId="536">
  <autoFilter ref="A31:F38" xr:uid="{E27AD3D8-1BA4-42B7-BCDE-EF7A22CDB03C}"/>
  <tableColumns count="6">
    <tableColumn id="1" xr3:uid="{3EF57812-ECFE-4AFA-95ED-22FF26E23761}" name="Planned Estimated Funding Totals" dataDxfId="535"/>
    <tableColumn id="2" xr3:uid="{994BB856-06FD-4B1E-8C50-45866D20EB45}" name="CCQ" dataDxfId="534" dataCellStyle="Currency"/>
    <tableColumn id="3" xr3:uid="{495F33FA-5412-41E4-B3BF-DAC6A565EB50}" name="CCQ Mentor" dataDxfId="533" dataCellStyle="Currency"/>
    <tableColumn id="4" xr3:uid="{738FBFA5-303E-4DE9-8027-6A85CC05BA52}" name="CQF" dataDxfId="532" dataCellStyle="Currency"/>
    <tableColumn id="6" xr3:uid="{8D9D6071-5CF4-4037-90DD-3524C66CF08D}" name="Other" dataDxfId="531" dataCellStyle="Currency"/>
    <tableColumn id="5" xr3:uid="{6C000913-CD52-445D-99AC-713C00B59E8F}" name="TOTAL" dataDxfId="530" dataCellStyle="Currency">
      <calculatedColumnFormula>SUM(Table121611[[#This Row],[CCQ]:[Other]])</calculatedColumnFormula>
    </tableColumn>
  </tableColumns>
  <tableStyleInfo name="TableStyleMedium14"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E058A2BB-AB9F-42D7-A2E2-214029DBD03B}" name="Table91512" displayName="Table91512" ref="A7:H31" totalsRowShown="0" headerRowDxfId="529" dataDxfId="527" headerRowBorderDxfId="528" tableBorderDxfId="526">
  <autoFilter ref="A7:H31" xr:uid="{697C663A-9034-4E14-94F1-4CC5035A5E1B}"/>
  <sortState xmlns:xlrd2="http://schemas.microsoft.com/office/spreadsheetml/2017/richdata2" ref="A8:H30">
    <sortCondition ref="A7:A30"/>
  </sortState>
  <tableColumns count="8">
    <tableColumn id="8" xr3:uid="{67F00F2A-AB1B-4368-BD20-38BD13ECF49B}" name="Activity Category" dataDxfId="525"/>
    <tableColumn id="1" xr3:uid="{D589DB17-E3D0-4EF0-AE6B-00CC77EB8617}" name="Activity Type/Name" dataDxfId="524"/>
    <tableColumn id="2" xr3:uid="{39375CA1-026C-4476-BFA8-79EDB2C2E265}" name="Planned Expenditures" dataDxfId="523" dataCellStyle="Currency"/>
    <tableColumn id="3" xr3:uid="{C9760FC6-C6F7-4444-93E3-B437BF1CB644}" name="Funding Type _x000a_(CCQ 2, CCQ Mentor, CQF, Other)" dataDxfId="522"/>
    <tableColumn id="4" xr3:uid="{78047712-2E1D-48B2-ABBE-4F35884C0A61}" name="Quarter Activity Initiated" dataDxfId="521"/>
    <tableColumn id="5" xr3:uid="{7DB75787-442F-4061-B8A5-07CAFBA23D0C}" name="Column1" dataDxfId="520"/>
    <tableColumn id="6" xr3:uid="{34BE3C32-DD33-429F-9ADF-444594BBDD1C}" name="Activity Description_x000a_(Description must include alignment to the need or Board strategy and target outreach)" dataDxfId="519"/>
    <tableColumn id="7" xr3:uid="{B0347FE6-EBAD-4B0F-81AF-8DCE7AF47909}" name="Measurable Outcome(s)" dataDxfId="518"/>
  </tableColumns>
  <tableStyleInfo name="TableStyleLight8"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4A065841-2CF0-4812-82C1-409152A14D8E}" name="Table121613" displayName="Table121613" ref="A33:F40" totalsRowShown="0" headerRowDxfId="517" dataDxfId="515" headerRowBorderDxfId="516" tableBorderDxfId="514" totalsRowBorderDxfId="513">
  <autoFilter ref="A33:F40" xr:uid="{E27AD3D8-1BA4-42B7-BCDE-EF7A22CDB03C}"/>
  <tableColumns count="6">
    <tableColumn id="1" xr3:uid="{BF7FB1EB-5E5D-4EBA-B523-9227F67882C7}" name="Planned Estimated Funding Totals" dataDxfId="512"/>
    <tableColumn id="2" xr3:uid="{50B360A0-3BD7-4DA4-A652-61D2350D2F17}" name="CCQ" dataDxfId="511" dataCellStyle="Currency"/>
    <tableColumn id="3" xr3:uid="{E0F8CD17-C776-4B88-9ED1-662A989F930C}" name="CCQ Mentor" dataDxfId="510" dataCellStyle="Currency"/>
    <tableColumn id="4" xr3:uid="{D6F282F8-A209-498A-AAC0-A60EC618CEB7}" name="CQF" dataDxfId="509" dataCellStyle="Currency"/>
    <tableColumn id="6" xr3:uid="{6FA2EB86-CC22-489A-99A5-E95E613778B6}" name="Other" dataDxfId="508" dataCellStyle="Currency"/>
    <tableColumn id="5" xr3:uid="{7D7CBDD4-2763-47A2-9BBF-8B998635A45D}" name="TOTAL" dataDxfId="507" dataCellStyle="Currency">
      <calculatedColumnFormula>SUM(Table121613[[#This Row],[CCQ]:[Other]])</calculatedColumnFormula>
    </tableColumn>
  </tableColumns>
  <tableStyleInfo name="TableStyleMedium14"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D1B4F307-B070-4D35-A5D7-C5C54ADFAC93}" name="Table91514" displayName="Table91514" ref="A7:H36" totalsRowShown="0" headerRowDxfId="506" dataDxfId="504" headerRowBorderDxfId="505" tableBorderDxfId="503">
  <autoFilter ref="A7:H36" xr:uid="{697C663A-9034-4E14-94F1-4CC5035A5E1B}"/>
  <sortState xmlns:xlrd2="http://schemas.microsoft.com/office/spreadsheetml/2017/richdata2" ref="A8:H35">
    <sortCondition ref="A7:A35"/>
  </sortState>
  <tableColumns count="8">
    <tableColumn id="8" xr3:uid="{D774BEF6-6933-49EA-ABAE-60F71EACFBE6}" name="Activity Category" dataDxfId="502"/>
    <tableColumn id="1" xr3:uid="{BCA08663-4DA9-492D-A7D8-C65B752FE360}" name="Activity Type/Name" dataDxfId="501"/>
    <tableColumn id="2" xr3:uid="{D60408E9-52C9-41FB-8A7A-6BB929A2EB80}" name="Planned Expenditures" dataDxfId="500" dataCellStyle="Currency"/>
    <tableColumn id="3" xr3:uid="{D90F1421-F94F-4523-AC0D-3C2DD9A5669C}" name="Funding Type _x000a_(CCQ 2, CCQ Mentor, CQF, Other)" dataDxfId="499"/>
    <tableColumn id="4" xr3:uid="{C4D20E6E-4E64-4C8F-BDCB-48D62C68B5AA}" name="Quarter Activity Initiated" dataDxfId="498"/>
    <tableColumn id="5" xr3:uid="{E98D6BE2-8CD3-4E63-A96D-A358A62A460B}" name="Column1" dataDxfId="497"/>
    <tableColumn id="6" xr3:uid="{D6F62B8B-1FE4-45E0-8BFD-6E08B2CE0E84}" name="Activity Description_x000a_(Description must include alignment to the need or Board strategy and target outreach)" dataDxfId="496"/>
    <tableColumn id="7" xr3:uid="{0586C229-2572-4249-AAFC-319F8E12A4C5}" name="Measurable Outcome(s)" dataDxfId="495"/>
  </tableColumns>
  <tableStyleInfo name="TableStyleLight8"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2A34425-FC85-465E-8AA0-7DBF8746FD3C}" name="Table121615" displayName="Table121615" ref="A39:F46" totalsRowShown="0" headerRowDxfId="494" dataDxfId="492" headerRowBorderDxfId="493" tableBorderDxfId="491" totalsRowBorderDxfId="490">
  <autoFilter ref="A39:F46" xr:uid="{E27AD3D8-1BA4-42B7-BCDE-EF7A22CDB03C}"/>
  <tableColumns count="6">
    <tableColumn id="1" xr3:uid="{77C5A8B8-01F5-4585-8965-6BBBB8913C7A}" name="Planned Estimated Funding Totals" dataDxfId="489"/>
    <tableColumn id="2" xr3:uid="{B352B0C4-EE7C-481C-B848-721C0BF98E2D}" name="CCQ" dataDxfId="488" dataCellStyle="Currency"/>
    <tableColumn id="3" xr3:uid="{5EC7F4A2-F981-4200-9060-54B7FE8D8ADF}" name="CCQ Mentor" dataDxfId="487" dataCellStyle="Currency"/>
    <tableColumn id="4" xr3:uid="{5BE9AD01-2F4D-4DFD-90C7-6D04BB6AAB95}" name="CQF" dataDxfId="486" dataCellStyle="Currency"/>
    <tableColumn id="6" xr3:uid="{51C641D8-E6D0-412E-804A-E959B39AA1CD}" name="Other" dataDxfId="485" dataCellStyle="Currency"/>
    <tableColumn id="5" xr3:uid="{9275815D-0224-448C-9B72-A47B5D775AF6}" name="TOTAL" dataDxfId="484" dataCellStyle="Currency">
      <calculatedColumnFormula>SUM(Table121615[[#This Row],[CCQ]:[Other]])</calculatedColumnFormula>
    </tableColumn>
  </tableColumns>
  <tableStyleInfo name="TableStyleMedium14"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93D143FE-FF17-466D-AECB-BADAE0E29138}" name="Table91516" displayName="Table91516" ref="A7:H27" totalsRowShown="0" headerRowDxfId="483" dataDxfId="481" headerRowBorderDxfId="482" tableBorderDxfId="480">
  <autoFilter ref="A7:H27" xr:uid="{697C663A-9034-4E14-94F1-4CC5035A5E1B}">
    <filterColumn colId="3">
      <filters>
        <filter val="CCQ"/>
      </filters>
    </filterColumn>
  </autoFilter>
  <sortState xmlns:xlrd2="http://schemas.microsoft.com/office/spreadsheetml/2017/richdata2" ref="A8:H27">
    <sortCondition ref="A7:A27"/>
  </sortState>
  <tableColumns count="8">
    <tableColumn id="8" xr3:uid="{78BD4D3B-3CF5-45C4-B0F1-B8DAB47CDC32}" name="Activity Category" dataDxfId="479"/>
    <tableColumn id="1" xr3:uid="{3FCD1C25-D0EC-4D8F-A6F2-C7F44D16D2B6}" name="Activity Type/Name" dataDxfId="478"/>
    <tableColumn id="2" xr3:uid="{8FECFBE4-4461-4908-9B13-E52050D714A7}" name="Planned Expenditures" dataDxfId="477" dataCellStyle="Currency"/>
    <tableColumn id="3" xr3:uid="{DA01E287-10B2-4EE1-AC91-E9600B7C39AF}" name="Funding Type _x000a_(CCQ 2, CCQ Mentor, CQF, Other)" dataDxfId="476"/>
    <tableColumn id="4" xr3:uid="{4E7026C0-DC89-4B2E-B0C4-FC00E4632223}" name="Quarter Activity Initiated" dataDxfId="475"/>
    <tableColumn id="5" xr3:uid="{7F4EE1A3-22FE-4F64-B287-D8A0F9DE8680}" name="Column1" dataDxfId="474"/>
    <tableColumn id="6" xr3:uid="{BE3CD380-B58B-479F-AAE2-504511DB08CD}" name="Activity Description_x000a_(Description must include alignment to the need or Board strategy and target outreach)" dataDxfId="473"/>
    <tableColumn id="7" xr3:uid="{0BFFDCEA-B762-4283-89D3-CC1CCBBA8C28}" name="Measurable Outcome(s)" dataDxfId="472"/>
  </tableColumns>
  <tableStyleInfo name="TableStyleLight8"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FC5EB47B-37F3-4F46-BD7A-B35666113EF6}" name="Table121617" displayName="Table121617" ref="A30:F37" totalsRowShown="0" headerRowDxfId="471" dataDxfId="469" headerRowBorderDxfId="470" tableBorderDxfId="468" totalsRowBorderDxfId="467">
  <autoFilter ref="A30:F37" xr:uid="{E27AD3D8-1BA4-42B7-BCDE-EF7A22CDB03C}"/>
  <tableColumns count="6">
    <tableColumn id="1" xr3:uid="{BADED2BB-6BB9-41CB-9C7E-5F874302BFD1}" name="Planned Estimated Funding Totals" dataDxfId="466"/>
    <tableColumn id="2" xr3:uid="{C12D511F-3604-4981-9EF0-AF94496FC5A4}" name="CCQ" dataDxfId="465" dataCellStyle="Currency"/>
    <tableColumn id="3" xr3:uid="{F72EE951-897E-42E5-BA53-9350683F4168}" name="CCQ Mentor" dataDxfId="464" dataCellStyle="Currency"/>
    <tableColumn id="4" xr3:uid="{C60BA5EE-89B2-42ED-BDB9-C5FBC98397F6}" name="CQF" dataDxfId="463" dataCellStyle="Currency"/>
    <tableColumn id="6" xr3:uid="{AC4AE2CE-E257-4292-8857-1AB979159EF1}" name="Other" dataDxfId="462" dataCellStyle="Currency"/>
    <tableColumn id="5" xr3:uid="{CA433299-AEF7-4806-B0F4-C8B27026E143}" name="TOTAL" dataDxfId="461" dataCellStyle="Currency">
      <calculatedColumnFormula>SUM(Table121617[[#This Row],[CCQ]:[Other]])</calculatedColumnFormula>
    </tableColumn>
  </tableColumns>
  <tableStyleInfo name="TableStyleMedium14"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7DEFE57D-DEF9-4C23-AC2C-7FEED29365B1}" name="Table91518" displayName="Table91518" ref="A7:H21" totalsRowShown="0" headerRowDxfId="460" dataDxfId="458" headerRowBorderDxfId="459" tableBorderDxfId="457">
  <autoFilter ref="A7:H21" xr:uid="{697C663A-9034-4E14-94F1-4CC5035A5E1B}"/>
  <sortState xmlns:xlrd2="http://schemas.microsoft.com/office/spreadsheetml/2017/richdata2" ref="A8:H21">
    <sortCondition ref="A8:A21"/>
  </sortState>
  <tableColumns count="8">
    <tableColumn id="8" xr3:uid="{B889677F-18C3-4A75-807C-31862D56364E}" name="Activity Category" dataDxfId="456"/>
    <tableColumn id="1" xr3:uid="{6917A51D-D10A-4BD1-823E-814F1B868812}" name="Activity Type/Name" dataDxfId="455"/>
    <tableColumn id="2" xr3:uid="{5673BD36-EA7C-4748-A0ED-F0A62F37585D}" name="Planned Expenditures" dataDxfId="454" dataCellStyle="Currency"/>
    <tableColumn id="3" xr3:uid="{54555D85-E8CC-4519-ADD9-66A71CD225FD}" name="Funding Type _x000a_(CCQ 2, CCQ Mentor, CQF, Other)" dataDxfId="453"/>
    <tableColumn id="4" xr3:uid="{A7D3FEFA-1F6B-4A2A-B8BA-5BDC00305A8E}" name="Quarter Activity Initiated" dataDxfId="452"/>
    <tableColumn id="5" xr3:uid="{AF154B30-80C3-4E37-BF17-3372D159821A}" name="Column1" dataDxfId="451"/>
    <tableColumn id="6" xr3:uid="{B0FF2B9A-7A88-436D-864D-25169D036D47}" name="Activity Description_x000a_(Description must include alignment to the need or Board strategy and target outreach)" dataDxfId="450"/>
    <tableColumn id="7" xr3:uid="{847D23C8-CB95-45D5-8AB6-19EB160CE76C}" name="Measurable Outcome(s)" dataDxfId="449"/>
  </tableColumns>
  <tableStyleInfo name="TableStyleLight8"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CD0A036A-8632-4499-ADEC-9EA0F2C5DCC6}" name="Table121619" displayName="Table121619" ref="A24:F31" totalsRowShown="0" headerRowDxfId="448" dataDxfId="446" headerRowBorderDxfId="447" tableBorderDxfId="445" totalsRowBorderDxfId="444">
  <autoFilter ref="A24:F31" xr:uid="{E27AD3D8-1BA4-42B7-BCDE-EF7A22CDB03C}"/>
  <tableColumns count="6">
    <tableColumn id="1" xr3:uid="{89D793F0-7379-42B4-87C7-B3A55098B9C8}" name="Planned Estimated Funding Totals" dataDxfId="443"/>
    <tableColumn id="2" xr3:uid="{D92EE170-38FF-41D4-AD02-529E8C9129ED}" name="CCQ" dataDxfId="442" dataCellStyle="Currency"/>
    <tableColumn id="3" xr3:uid="{D07B79AA-A08C-45D5-9005-08CD357D6409}" name="CCQ Mentor" dataDxfId="441" dataCellStyle="Currency"/>
    <tableColumn id="4" xr3:uid="{9A3DFFF3-3336-4CC1-87AE-78FCCF5B9365}" name="CQF" dataDxfId="440" dataCellStyle="Currency"/>
    <tableColumn id="6" xr3:uid="{6A4B3EBD-D3FF-4351-AE8A-558E4702D43D}" name="Other" dataDxfId="439" dataCellStyle="Currency"/>
    <tableColumn id="5" xr3:uid="{031C7951-C34E-4274-AC4F-E081E1584BA3}" name="TOTAL" dataDxfId="438" dataCellStyle="Currency">
      <calculatedColumnFormula>SUM(Table121619[[#This Row],[CCQ]:[Other]])</calculatedColumnFormula>
    </tableColumn>
  </tableColumns>
  <tableStyleInfo name="TableStyleMedium14"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989696F7-8FDE-420E-9E3A-0B3BE5CE26BA}" name="Table91520" displayName="Table91520" ref="A7:H52" totalsRowShown="0" headerRowDxfId="437" dataDxfId="435" headerRowBorderDxfId="436" tableBorderDxfId="434">
  <autoFilter ref="A7:H52" xr:uid="{697C663A-9034-4E14-94F1-4CC5035A5E1B}">
    <filterColumn colId="4">
      <filters>
        <filter val="Quarter 1"/>
        <filter val="Quarter 2"/>
        <filter val="Quarter 4"/>
      </filters>
    </filterColumn>
  </autoFilter>
  <sortState xmlns:xlrd2="http://schemas.microsoft.com/office/spreadsheetml/2017/richdata2" ref="A8:H52">
    <sortCondition ref="A7:A52"/>
  </sortState>
  <tableColumns count="8">
    <tableColumn id="8" xr3:uid="{AE421273-E902-4223-84DE-EB231EAE5AB9}" name="Activity Category" dataDxfId="433"/>
    <tableColumn id="1" xr3:uid="{38871EB0-A77E-4AB4-B4C8-F95A17974E30}" name="Activity Type/Name" dataDxfId="432"/>
    <tableColumn id="2" xr3:uid="{951DB4F4-B389-4C20-B7CA-9B946D10A384}" name="Planned Expenditures" dataDxfId="431" dataCellStyle="Currency"/>
    <tableColumn id="3" xr3:uid="{59929F6E-D79F-4378-984B-0E7ECCBB0845}" name="Funding Type _x000a_(CCQ, CCQ Mentor, CQF, Other)" dataDxfId="430"/>
    <tableColumn id="4" xr3:uid="{7A5214D9-6EC9-4626-9A19-703F51CDFCBE}" name="Quarter Activity Initiated" dataDxfId="429"/>
    <tableColumn id="5" xr3:uid="{63BA10F2-205C-4AA1-8F75-F951B4867EF8}" name="Column1" dataDxfId="428"/>
    <tableColumn id="6" xr3:uid="{3AA9DBC2-687F-4A0E-8BA5-821164481AE4}" name="Activity Description_x000a_(Description must include alignment to the need or Board strategy and target outreach)" dataDxfId="427"/>
    <tableColumn id="7" xr3:uid="{F7583E8F-378A-401A-AD39-4A298E98E90D}" name="Measurable Outcome(s)" dataDxfId="426"/>
  </tableColumns>
  <tableStyleInfo name="TableStyleLight8"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65CF98AA-3F0F-4597-B3A7-5F7BB30A6320}" name="Table121621" displayName="Table121621" ref="A55:F62" totalsRowShown="0" headerRowDxfId="425" dataDxfId="423" headerRowBorderDxfId="424" tableBorderDxfId="422" totalsRowBorderDxfId="421">
  <autoFilter ref="A55:F62" xr:uid="{E27AD3D8-1BA4-42B7-BCDE-EF7A22CDB03C}"/>
  <tableColumns count="6">
    <tableColumn id="1" xr3:uid="{07380791-EF07-4128-8007-1DAF334F2337}" name="Planned Estimated Funding Totals" dataDxfId="420"/>
    <tableColumn id="2" xr3:uid="{D63F7D87-F751-4BDC-83AF-4E965B65F3E0}" name="CCQ" dataDxfId="419" dataCellStyle="Currency"/>
    <tableColumn id="3" xr3:uid="{A8C0E6A8-375E-45A9-AE94-E50568119C7A}" name="CCQ Mentor" dataDxfId="418" dataCellStyle="Currency"/>
    <tableColumn id="4" xr3:uid="{AE3C847C-0AD3-438C-BD55-208929716573}" name="CQF" dataDxfId="417" dataCellStyle="Currency"/>
    <tableColumn id="6" xr3:uid="{8276CD78-2DE2-4F6F-B1AA-25153C8EF355}" name="Other" dataDxfId="416" dataCellStyle="Currency"/>
    <tableColumn id="5" xr3:uid="{A1E9D9C6-421F-4B87-B8B8-08BEE1A21B26}" name="TOTAL" dataDxfId="415" dataCellStyle="Currency">
      <calculatedColumnFormula>SUM(Table121621[[#This Row],[CCQ]:[Other]])</calculatedColumnFormula>
    </tableColumn>
  </tableColumns>
  <tableStyleInfo name="TableStyleMedium14"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EE351C7A-A949-48D7-9494-92ED77CE3E85}" name="Table91522" displayName="Table91522" ref="A7:H29" totalsRowShown="0" headerRowDxfId="414" dataDxfId="412" headerRowBorderDxfId="413" tableBorderDxfId="411">
  <autoFilter ref="A7:H29" xr:uid="{697C663A-9034-4E14-94F1-4CC5035A5E1B}"/>
  <sortState xmlns:xlrd2="http://schemas.microsoft.com/office/spreadsheetml/2017/richdata2" ref="A8:H29">
    <sortCondition ref="A7:A29"/>
  </sortState>
  <tableColumns count="8">
    <tableColumn id="8" xr3:uid="{A2DE8700-81B7-481D-A2FE-8E55CFD378CD}" name="Activity Category" dataDxfId="410"/>
    <tableColumn id="1" xr3:uid="{64198151-AB70-42B1-9EF9-726DAE760D5A}" name="Activity Type/Name" dataDxfId="409"/>
    <tableColumn id="2" xr3:uid="{E19B672B-1DD6-4937-A8D2-3B2FC5259754}" name="Planned Expenditures" dataDxfId="408" dataCellStyle="Currency"/>
    <tableColumn id="3" xr3:uid="{35CDBAC2-9E67-44E9-AFB0-4276300E8FFA}" name="Funding Type _x000a_(CCQ 2, CCQ Mentor, CQF, Other)" dataDxfId="407"/>
    <tableColumn id="4" xr3:uid="{FBBDBB19-BA50-4ED9-B08D-F91811040B54}" name="Quarter Activity Initiated" dataDxfId="406"/>
    <tableColumn id="5" xr3:uid="{13A46465-D32A-487B-A73C-2E286EC2B024}" name="Column1" dataDxfId="405"/>
    <tableColumn id="6" xr3:uid="{4943C82F-40E8-4839-936E-E147DBB518F5}" name="Activity Description_x000a_(Description must include alignment to the need or Board strategy and target outreach)" dataDxfId="404"/>
    <tableColumn id="7" xr3:uid="{FE64A477-53DD-44B0-90C2-3C03C6FC9D60}" name="Measurable Outcome(s)" dataDxfId="403"/>
  </tableColumns>
  <tableStyleInfo name="TableStyleLight8"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987A5654-3B71-4CC2-BB3F-B600BC2CDFB5}" name="Table121623" displayName="Table121623" ref="A32:F39" totalsRowShown="0" headerRowDxfId="402" dataDxfId="400" headerRowBorderDxfId="401" tableBorderDxfId="399" totalsRowBorderDxfId="398">
  <autoFilter ref="A32:F39" xr:uid="{E27AD3D8-1BA4-42B7-BCDE-EF7A22CDB03C}"/>
  <tableColumns count="6">
    <tableColumn id="1" xr3:uid="{D12123B9-26AA-4AA0-81D7-9FF2FD1C9514}" name="Planned Estimated Funding Totals" dataDxfId="397"/>
    <tableColumn id="2" xr3:uid="{A3DADDFE-9F64-424E-8398-9B997300003C}" name="CCQ" dataDxfId="396" dataCellStyle="Currency"/>
    <tableColumn id="3" xr3:uid="{5A255401-8B5F-4306-9BA6-C4655B1A12B4}" name="CCQ Mentor" dataDxfId="395" dataCellStyle="Currency"/>
    <tableColumn id="4" xr3:uid="{4C31E045-8A94-4FBC-B94A-7AF6765594FB}" name="CQF" dataDxfId="394" dataCellStyle="Currency"/>
    <tableColumn id="6" xr3:uid="{288E3502-BD26-4647-A83C-9A771FF7B632}" name="Other" dataDxfId="393" dataCellStyle="Currency"/>
    <tableColumn id="5" xr3:uid="{1D11E07B-5209-429E-A270-959B42160680}" name="TOTAL" dataDxfId="392" dataCellStyle="Currency">
      <calculatedColumnFormula>SUM(Table121623[[#This Row],[CCQ]:[Other]])</calculatedColumnFormula>
    </tableColumn>
  </tableColumns>
  <tableStyleInfo name="TableStyleMedium14"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8C2B421D-F648-4967-A2A4-B36CA6549421}" name="Table91524" displayName="Table91524" ref="A7:H20" totalsRowShown="0" headerRowDxfId="391" dataDxfId="389" headerRowBorderDxfId="390" tableBorderDxfId="388">
  <autoFilter ref="A7:H20" xr:uid="{697C663A-9034-4E14-94F1-4CC5035A5E1B}"/>
  <sortState xmlns:xlrd2="http://schemas.microsoft.com/office/spreadsheetml/2017/richdata2" ref="A8:H20">
    <sortCondition ref="A7:A20"/>
  </sortState>
  <tableColumns count="8">
    <tableColumn id="8" xr3:uid="{F1F5B69B-7671-4739-85F1-A4B47140F92D}" name="Activity Category" dataDxfId="387"/>
    <tableColumn id="1" xr3:uid="{8840D9E9-981D-4178-96BA-4BA9D80E3B24}" name="Activity Type/Name" dataDxfId="386"/>
    <tableColumn id="2" xr3:uid="{EB26F46A-62FB-453A-A50F-A498F4CAE9DC}" name="Planned Expenditures" dataDxfId="385" dataCellStyle="Currency"/>
    <tableColumn id="3" xr3:uid="{2A692D33-5648-49BA-8A66-99883205BF55}" name="Funding Type _x000a_(CCQ 2, CCQ Mentor, CQF, Other)" dataDxfId="384"/>
    <tableColumn id="4" xr3:uid="{DAA6A865-EB31-4197-8377-2AD4CA1228C3}" name="Quarter Activity Initiated" dataDxfId="383"/>
    <tableColumn id="5" xr3:uid="{9420BCE4-BC9C-413C-976A-3CCA096588BE}" name="Column1" dataDxfId="382"/>
    <tableColumn id="6" xr3:uid="{E10704FC-2167-40CD-8221-E41E69B20689}" name="Activity Description_x000a_(Description must include alignment to the need or Board strategy and target outreach)" dataDxfId="381"/>
    <tableColumn id="7" xr3:uid="{BAB2866C-6FAB-4DFF-A7FF-AD96D09C3B5C}" name="Measurable Outcome(s)" dataDxfId="380"/>
  </tableColumns>
  <tableStyleInfo name="TableStyleLight8"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ECF29592-2832-4003-92A8-E8040A4645E7}" name="Table121625" displayName="Table121625" ref="A23:F30" totalsRowShown="0" headerRowDxfId="379" dataDxfId="377" headerRowBorderDxfId="378" tableBorderDxfId="376" totalsRowBorderDxfId="375">
  <autoFilter ref="A23:F30" xr:uid="{E27AD3D8-1BA4-42B7-BCDE-EF7A22CDB03C}"/>
  <tableColumns count="6">
    <tableColumn id="1" xr3:uid="{8266620D-4F2E-459F-B7FC-0BB82FDC8C1F}" name="Planned Estimated Funding Totals" dataDxfId="374"/>
    <tableColumn id="2" xr3:uid="{2BC22723-2B17-422A-B6CB-2CCE5F2F917D}" name="CCQ" dataDxfId="373" dataCellStyle="Currency"/>
    <tableColumn id="3" xr3:uid="{37180B26-822D-46CC-AB26-60FCFA339003}" name="CCQ Mentor" dataDxfId="372" dataCellStyle="Currency"/>
    <tableColumn id="4" xr3:uid="{A4CF3B41-9D3C-4752-9E86-3F79D524005C}" name="CQF" dataDxfId="371" dataCellStyle="Currency"/>
    <tableColumn id="6" xr3:uid="{6E4CF274-65B5-4231-A24B-BBDB28FB3B68}" name="Other" dataDxfId="370" dataCellStyle="Currency"/>
    <tableColumn id="5" xr3:uid="{AF29F368-F3B7-4ED7-AD4D-F6DB62D664E9}" name="TOTAL" dataDxfId="369" dataCellStyle="Currency">
      <calculatedColumnFormula>SUM(Table121625[[#This Row],[CCQ]:[Other]])</calculatedColumnFormula>
    </tableColumn>
  </tableColumns>
  <tableStyleInfo name="TableStyleMedium14"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9773679E-407A-43D6-97BA-25F53ABA3435}" name="Table91556" displayName="Table91556" ref="A7:H31" totalsRowShown="0" headerRowDxfId="368" dataDxfId="366" headerRowBorderDxfId="367" tableBorderDxfId="365">
  <autoFilter ref="A7:H31" xr:uid="{697C663A-9034-4E14-94F1-4CC5035A5E1B}"/>
  <sortState xmlns:xlrd2="http://schemas.microsoft.com/office/spreadsheetml/2017/richdata2" ref="A8:H28">
    <sortCondition ref="A7:A28"/>
  </sortState>
  <tableColumns count="8">
    <tableColumn id="8" xr3:uid="{72076E77-71DA-4821-93A5-1937D7643104}" name="Activity Category" dataDxfId="364"/>
    <tableColumn id="1" xr3:uid="{360CA90B-AAF7-477D-AE30-AF731B15F7CF}" name="Activity Type/Name" dataDxfId="363"/>
    <tableColumn id="2" xr3:uid="{E1177B85-EDBA-4042-B424-425026BF8237}" name="Planned Expenditures" dataDxfId="362" dataCellStyle="Currency"/>
    <tableColumn id="3" xr3:uid="{676C2CE6-D5D0-4424-857D-D2C019FDC05A}" name="Funding Type _x000a_(CCQ 2, CCQ Mentor, CQF, Other)" dataDxfId="361"/>
    <tableColumn id="4" xr3:uid="{883633BF-51E9-4D1B-979A-BC82821F0B1A}" name="Quarter Activity Initiated" dataDxfId="360"/>
    <tableColumn id="5" xr3:uid="{23354B56-67A0-4B7C-8B2A-CEA0FC5E57D9}" name="Column1" dataDxfId="359"/>
    <tableColumn id="6" xr3:uid="{F5EA55D1-D9E0-4905-8A99-38C985284E21}" name="Activity Description_x000a_(Description must include alignment to the need or Board strategy and target outreach)" dataDxfId="358"/>
    <tableColumn id="7" xr3:uid="{29F59FE5-786F-4B08-ABC4-C45555104400}" name="Measurable Outcome(s)" dataDxfId="357"/>
  </tableColumns>
  <tableStyleInfo name="TableStyleLight8"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1AD05697-C914-4736-9D30-9CBBE542E0E0}" name="Table121657" displayName="Table121657" ref="A33:F40" totalsRowShown="0" headerRowDxfId="356" dataDxfId="354" headerRowBorderDxfId="355" tableBorderDxfId="353" totalsRowBorderDxfId="352">
  <autoFilter ref="A33:F40" xr:uid="{E27AD3D8-1BA4-42B7-BCDE-EF7A22CDB03C}"/>
  <tableColumns count="6">
    <tableColumn id="1" xr3:uid="{C5631A29-C001-478C-A266-AE5E4B430C3E}" name="Planned Estimated Funding Totals" dataDxfId="351"/>
    <tableColumn id="2" xr3:uid="{F12A355B-AEB0-418C-854E-8FF93B4113EE}" name="CCQ" dataDxfId="350" dataCellStyle="Currency"/>
    <tableColumn id="3" xr3:uid="{F6FABE19-4608-4832-8470-103025A0D21F}" name="CCQ Mentor" dataDxfId="349" dataCellStyle="Currency"/>
    <tableColumn id="4" xr3:uid="{7E58478E-EDD5-443C-B609-63FEB781FEFA}" name="CQF" dataDxfId="348" dataCellStyle="Currency"/>
    <tableColumn id="6" xr3:uid="{D020C607-9365-41FD-B5B0-6DCBD07F4A1D}" name="Other" dataDxfId="347" dataCellStyle="Currency"/>
    <tableColumn id="5" xr3:uid="{F6235077-B57B-4599-8A3B-CCCF8299ACC9}" name="TOTAL" dataDxfId="346" dataCellStyle="Currency">
      <calculatedColumnFormula>SUM(Table121657[[#This Row],[CCQ]:[Other]])</calculatedColumnFormula>
    </tableColumn>
  </tableColumns>
  <tableStyleInfo name="TableStyleMedium14"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E684546F-0D7C-44DC-A9EB-E67E5DA728BC}" name="Table91526" displayName="Table91526" ref="A7:H38" totalsRowShown="0" headerRowDxfId="345" dataDxfId="343" headerRowBorderDxfId="344" tableBorderDxfId="342">
  <autoFilter ref="A7:H38" xr:uid="{697C663A-9034-4E14-94F1-4CC5035A5E1B}"/>
  <sortState xmlns:xlrd2="http://schemas.microsoft.com/office/spreadsheetml/2017/richdata2" ref="A8:H38">
    <sortCondition ref="A7:A38"/>
  </sortState>
  <tableColumns count="8">
    <tableColumn id="8" xr3:uid="{3919B858-BA27-4583-99BA-A51442029570}" name="Activity Category" dataDxfId="341"/>
    <tableColumn id="1" xr3:uid="{C3AD9D41-E281-493F-A0FC-D613D44789AA}" name="Activity Type/Name" dataDxfId="340"/>
    <tableColumn id="2" xr3:uid="{14A35BFE-DD37-4279-8CEF-FB9220BBD6B6}" name="Planned Expenditures" dataDxfId="339" dataCellStyle="Currency"/>
    <tableColumn id="3" xr3:uid="{C3E1FE4A-C140-4A4E-AEB3-57C1A35CB684}" name="Funding Type _x000a_(CCQ 2, CCQ Mentor, CQF, Other)" dataDxfId="338"/>
    <tableColumn id="4" xr3:uid="{B3B86DC0-A278-48B1-A772-BBD0407F335D}" name="Quarter Activity Initiated" dataDxfId="337"/>
    <tableColumn id="5" xr3:uid="{9C3ED899-7501-46BF-82A1-E2380B55EE57}" name="Column1" dataDxfId="336"/>
    <tableColumn id="6" xr3:uid="{E61F8E65-1B97-4B51-884A-A69E35614445}" name="Activity Description_x000a_(Description must include alignment to the need or Board strategy and target outreach)" dataDxfId="335"/>
    <tableColumn id="7" xr3:uid="{E919ABD1-16BB-4705-BD9F-092547A9864A}" name="Measurable Outcome(s)" dataDxfId="334"/>
  </tableColumns>
  <tableStyleInfo name="TableStyleLight8"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870DF2D5-8C41-49EF-9233-2C1C98E5C50C}" name="Table121627" displayName="Table121627" ref="A41:F48" totalsRowShown="0" headerRowDxfId="333" dataDxfId="331" headerRowBorderDxfId="332" tableBorderDxfId="330" totalsRowBorderDxfId="329">
  <autoFilter ref="A41:F48" xr:uid="{E27AD3D8-1BA4-42B7-BCDE-EF7A22CDB03C}"/>
  <tableColumns count="6">
    <tableColumn id="1" xr3:uid="{B344618A-9787-49C0-ACF6-8B4190BACF94}" name="Planned Estimated Funding Totals" dataDxfId="328"/>
    <tableColumn id="2" xr3:uid="{831250D1-FD60-4850-AA88-D3FC668675EE}" name="CCQ" dataDxfId="327" dataCellStyle="Currency"/>
    <tableColumn id="3" xr3:uid="{C748A3E2-AEFC-4AC1-A51E-73761C38E329}" name="CCQ Mentor" dataDxfId="326" dataCellStyle="Currency"/>
    <tableColumn id="4" xr3:uid="{19C6799C-F05B-45B4-895E-6FF4EF2BC574}" name="CQF" dataDxfId="325" dataCellStyle="Currency"/>
    <tableColumn id="6" xr3:uid="{34EC6ED4-0E83-4DD7-872E-FE25A5BD9252}" name="Other" dataDxfId="324" dataCellStyle="Currency"/>
    <tableColumn id="5" xr3:uid="{70976C1E-30A3-406F-BAB6-792272E52F7A}" name="TOTAL" dataDxfId="323" dataCellStyle="Currency">
      <calculatedColumnFormula>SUM(Table121627[[#This Row],[CCQ]:[Other]])</calculatedColumnFormula>
    </tableColumn>
  </tableColumns>
  <tableStyleInfo name="TableStyleMedium14"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CF9B5D52-0838-4D19-A708-6554BA0FDFEF}" name="Table91528" displayName="Table91528" ref="A7:H25" totalsRowShown="0" headerRowDxfId="322" dataDxfId="320" headerRowBorderDxfId="321" tableBorderDxfId="319">
  <autoFilter ref="A7:H25" xr:uid="{697C663A-9034-4E14-94F1-4CC5035A5E1B}"/>
  <sortState xmlns:xlrd2="http://schemas.microsoft.com/office/spreadsheetml/2017/richdata2" ref="A8:H25">
    <sortCondition ref="A7:A25"/>
  </sortState>
  <tableColumns count="8">
    <tableColumn id="8" xr3:uid="{3F4D36F7-8A55-49C2-9225-07071013F568}" name="Activity Category" dataDxfId="318"/>
    <tableColumn id="1" xr3:uid="{3CA66889-E98E-4842-BCA3-050E19E43031}" name="Activity Type/Name" dataDxfId="317"/>
    <tableColumn id="2" xr3:uid="{95392F47-FE5D-42A2-9667-1BE9E152C42C}" name="Planned Expenditures" dataDxfId="316" dataCellStyle="Currency"/>
    <tableColumn id="3" xr3:uid="{E4200837-598B-427B-B757-8287644ED3E8}" name="Funding Type _x000a_(CCQ 2, CCQ Mentor, CQF, Other)" dataDxfId="315"/>
    <tableColumn id="4" xr3:uid="{7F51B044-10B4-4D2C-BD83-14B7805A3E6C}" name="Quarter Activity Initiated" dataDxfId="314"/>
    <tableColumn id="5" xr3:uid="{52B76F80-C295-4E15-B34F-176C43C3343F}" name="Column1" dataDxfId="313"/>
    <tableColumn id="6" xr3:uid="{98E9D8EC-CF27-4AFB-9380-4F9587942D91}" name="Activity Description_x000a_(Description must include alignment to the need or Board strategy and target outreach)" dataDxfId="312"/>
    <tableColumn id="7" xr3:uid="{83325691-99BA-4C30-8D1C-0319E2754EA9}" name="Measurable Outcome(s)" dataDxfId="311"/>
  </tableColumns>
  <tableStyleInfo name="TableStyleLight8"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58925DD1-9F3E-40F9-8900-D2C9467D5F32}" name="Table121629" displayName="Table121629" ref="A28:F35" totalsRowShown="0" headerRowDxfId="310" dataDxfId="308" headerRowBorderDxfId="309" tableBorderDxfId="307" totalsRowBorderDxfId="306">
  <autoFilter ref="A28:F35" xr:uid="{E27AD3D8-1BA4-42B7-BCDE-EF7A22CDB03C}"/>
  <tableColumns count="6">
    <tableColumn id="1" xr3:uid="{FD609A3F-D46B-43FF-80AB-9843C30DFD3E}" name="Planned Estimated Funding Totals" dataDxfId="305"/>
    <tableColumn id="2" xr3:uid="{369BD014-8465-4B0B-A84F-3B4561922AC8}" name="CCQ" dataDxfId="304" dataCellStyle="Currency"/>
    <tableColumn id="3" xr3:uid="{04634631-ED1F-4DD0-BF25-BB4D4CD58D16}" name="CCQ Mentor" dataDxfId="303" dataCellStyle="Currency"/>
    <tableColumn id="4" xr3:uid="{E1277A40-AF03-4CC3-AF5C-2C093674DF1F}" name="CQF" dataDxfId="302" dataCellStyle="Currency"/>
    <tableColumn id="6" xr3:uid="{DF39FD3E-2223-40AB-A48A-96820D7CB837}" name="Other" dataDxfId="301" dataCellStyle="Currency"/>
    <tableColumn id="5" xr3:uid="{FEB46C04-B3A5-490C-8523-09A765AC18BE}" name="TOTAL" dataDxfId="300" dataCellStyle="Currency">
      <calculatedColumnFormula>SUM(Table121629[[#This Row],[CCQ]:[Other]])</calculatedColumnFormula>
    </tableColumn>
  </tableColumns>
  <tableStyleInfo name="TableStyleMedium14"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2E2F5904-7856-42B4-8EF4-6FBC34630A6C}" name="Table91530" displayName="Table91530" ref="A7:H27" totalsRowShown="0" headerRowDxfId="299" dataDxfId="297" headerRowBorderDxfId="298" tableBorderDxfId="296">
  <autoFilter ref="A7:H27" xr:uid="{697C663A-9034-4E14-94F1-4CC5035A5E1B}"/>
  <sortState xmlns:xlrd2="http://schemas.microsoft.com/office/spreadsheetml/2017/richdata2" ref="A8:H27">
    <sortCondition ref="A7:A27"/>
  </sortState>
  <tableColumns count="8">
    <tableColumn id="8" xr3:uid="{0BAA26B3-A193-4C4D-B750-1FB3A87DD369}" name="Activity Category" dataDxfId="295"/>
    <tableColumn id="1" xr3:uid="{2BBAE7FB-524B-48E0-8659-537C3D0E26D8}" name="Activity Type/Name" dataDxfId="294"/>
    <tableColumn id="2" xr3:uid="{BB786C2D-4140-4D47-A82E-F96F2C6DB9D4}" name="Planned Expenditures" dataDxfId="293" dataCellStyle="Currency"/>
    <tableColumn id="3" xr3:uid="{2C9AE83F-B8B6-4036-8E8B-FC5DB16DCCB8}" name="Funding Type _x000a_(CCQ 2, CCQ Mentor, CQF, Other)" dataDxfId="292"/>
    <tableColumn id="4" xr3:uid="{68CDDD9D-0FA5-49A2-A4EE-C4C6A7EE661C}" name="Quarter Activity Initiated" dataDxfId="291"/>
    <tableColumn id="5" xr3:uid="{CC5E8234-5AB5-4B13-B5F2-D42E56095BA6}" name="Column1" dataDxfId="290"/>
    <tableColumn id="6" xr3:uid="{AA9C7BA6-D725-4E80-86E5-D6850B144D1B}" name="Activity Description_x000a_(Description must include alignment to the need or Board strategy and target outreach)" dataDxfId="289"/>
    <tableColumn id="7" xr3:uid="{1F209202-900D-423D-BF67-8BCC2F775657}" name="Measurable Outcome(s)" dataDxfId="288"/>
  </tableColumns>
  <tableStyleInfo name="TableStyleLight8"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2F0C979F-9EFF-47E5-9EEB-638D5E98C13C}" name="Table121631" displayName="Table121631" ref="A30:F37" totalsRowShown="0" headerRowDxfId="287" dataDxfId="285" headerRowBorderDxfId="286" tableBorderDxfId="284" totalsRowBorderDxfId="283">
  <autoFilter ref="A30:F37" xr:uid="{E27AD3D8-1BA4-42B7-BCDE-EF7A22CDB03C}"/>
  <tableColumns count="6">
    <tableColumn id="1" xr3:uid="{6B431A17-F3BE-4CA0-B242-1C262608F426}" name="Planned Estimated Funding Totals" dataDxfId="282"/>
    <tableColumn id="2" xr3:uid="{7D0A89EF-E87F-4CB4-AAED-8EB9FA4F818F}" name="CCQ" dataDxfId="281" dataCellStyle="Currency"/>
    <tableColumn id="3" xr3:uid="{D6BB62B8-EC26-4D1A-8C7F-1DD076CCA3FC}" name="CCQ Mentor" dataDxfId="280" dataCellStyle="Currency"/>
    <tableColumn id="4" xr3:uid="{9BAE942B-94BF-453A-8AD8-7665BA837726}" name="CQF" dataDxfId="279" dataCellStyle="Currency"/>
    <tableColumn id="6" xr3:uid="{16CC6D9B-65AE-4EBA-BFB4-190B8955B187}" name="Other" dataDxfId="278" dataCellStyle="Currency"/>
    <tableColumn id="5" xr3:uid="{FEF71FDA-3724-4C70-B124-6888449D678F}" name="TOTAL" dataDxfId="277" dataCellStyle="Currency">
      <calculatedColumnFormula>SUM(Table121631[[#This Row],[CCQ]:[Other]])</calculatedColumnFormula>
    </tableColumn>
  </tableColumns>
  <tableStyleInfo name="TableStyleMedium14"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9C45CF4C-119C-4807-AD77-A636DAC7FCFA}" name="Table91532" displayName="Table91532" ref="A7:H31" totalsRowShown="0" headerRowDxfId="276" dataDxfId="274" headerRowBorderDxfId="275" tableBorderDxfId="273">
  <autoFilter ref="A7:H31" xr:uid="{697C663A-9034-4E14-94F1-4CC5035A5E1B}"/>
  <sortState xmlns:xlrd2="http://schemas.microsoft.com/office/spreadsheetml/2017/richdata2" ref="A8:H29">
    <sortCondition ref="A7:A29"/>
  </sortState>
  <tableColumns count="8">
    <tableColumn id="8" xr3:uid="{239A7793-9ADA-4817-8801-792BE72781C5}" name="Activity Category" dataDxfId="272"/>
    <tableColumn id="1" xr3:uid="{C765DD76-47F2-4159-B876-BE24A62A41AD}" name="Activity Type/Name" dataDxfId="271"/>
    <tableColumn id="2" xr3:uid="{509567A5-75EA-4D51-923E-B81EAC987A41}" name="Planned Expenditures" dataDxfId="270" dataCellStyle="Currency"/>
    <tableColumn id="3" xr3:uid="{4BD08E3C-B9D6-48DD-A0F0-E197FC4195CF}" name="Funding Type _x000a_(CCQ 2, CCQ Mentor, CQF, Other)" dataDxfId="269"/>
    <tableColumn id="4" xr3:uid="{E7FA2F08-6CA4-4DB5-A7E9-D12C8682D83C}" name="Quarter Activity Initiated" dataDxfId="268"/>
    <tableColumn id="5" xr3:uid="{61C2F22C-B9C1-4FF7-8D86-EE9AA0583901}" name="Column1" dataDxfId="267"/>
    <tableColumn id="6" xr3:uid="{E1EF1ACF-D3C4-4553-BBFA-E5EA347A831F}" name="Activity Description_x000a_(Description must include alignment to the need or Board strategy and target outreach)" dataDxfId="266"/>
    <tableColumn id="7" xr3:uid="{FA0985A3-E62D-4792-BF35-D4954426A971}" name="Measurable Outcome(s)" dataDxfId="265"/>
  </tableColumns>
  <tableStyleInfo name="TableStyleLight8"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D18F9AC7-84B6-4910-B23E-5C119CFFE82F}" name="Table121633" displayName="Table121633" ref="A34:F41" totalsRowShown="0" headerRowDxfId="264" dataDxfId="262" headerRowBorderDxfId="263" tableBorderDxfId="261" totalsRowBorderDxfId="260">
  <autoFilter ref="A34:F41" xr:uid="{E27AD3D8-1BA4-42B7-BCDE-EF7A22CDB03C}"/>
  <tableColumns count="6">
    <tableColumn id="1" xr3:uid="{9BEFF486-DA3C-44B6-B020-157625ADE20E}" name="Planned Estimated Funding Totals" dataDxfId="259"/>
    <tableColumn id="2" xr3:uid="{3BE03305-325F-4AF1-9BEB-4BB22D30710C}" name="CCQ" dataDxfId="258" dataCellStyle="Currency"/>
    <tableColumn id="3" xr3:uid="{D4533C36-641D-407D-8E7D-E5BFC2A4B9A6}" name="CCQ Mentor" dataDxfId="257" dataCellStyle="Currency"/>
    <tableColumn id="4" xr3:uid="{802AEC1D-AAC7-47CD-810F-7AC4E946BA15}" name="CQF" dataDxfId="256" dataCellStyle="Currency"/>
    <tableColumn id="6" xr3:uid="{8CA64610-3114-4C85-B0B4-99D1B8068A5F}" name="Other" dataDxfId="255" dataCellStyle="Currency"/>
    <tableColumn id="5" xr3:uid="{0C1A8257-DAE8-4062-9AC0-85BAEDDA3AFC}" name="TOTAL" dataDxfId="254" dataCellStyle="Currency">
      <calculatedColumnFormula>SUM(Table121633[[#This Row],[CCQ]:[Other]])</calculatedColumnFormula>
    </tableColumn>
  </tableColumns>
  <tableStyleInfo name="TableStyleMedium14"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B5CA8876-843C-4F13-A23F-89BE4A5D9054}" name="Table91534" displayName="Table91534" ref="A7:H21" totalsRowShown="0" headerRowDxfId="253" dataDxfId="251" headerRowBorderDxfId="252" tableBorderDxfId="250">
  <autoFilter ref="A7:H21" xr:uid="{697C663A-9034-4E14-94F1-4CC5035A5E1B}"/>
  <sortState xmlns:xlrd2="http://schemas.microsoft.com/office/spreadsheetml/2017/richdata2" ref="A8:H21">
    <sortCondition ref="A7:A21"/>
  </sortState>
  <tableColumns count="8">
    <tableColumn id="8" xr3:uid="{088A7C72-F805-4C3B-84D9-F8B1F9DC8224}" name="Activity Category" dataDxfId="249"/>
    <tableColumn id="1" xr3:uid="{276B4068-6944-4DFE-829C-57F34AE3BFEF}" name="Activity Type/Name" dataDxfId="248"/>
    <tableColumn id="2" xr3:uid="{1B2DC602-C7D8-4197-B0CC-A1F09B448467}" name="Planned Expenditures" dataDxfId="247" dataCellStyle="Currency"/>
    <tableColumn id="3" xr3:uid="{79E1EA09-B336-4B07-A9B3-6B0155CEAE1D}" name="Funding Type _x000a_(CCQ 2, CCQ Mentor, CQF, Other)" dataDxfId="246"/>
    <tableColumn id="4" xr3:uid="{E0909BD9-54BC-4195-A361-A0A253C1457F}" name="Quarter Activity Initiated" dataDxfId="245"/>
    <tableColumn id="5" xr3:uid="{DA685036-8FAC-4685-AB69-DAC1DB9736E0}" name="Column1" dataDxfId="244"/>
    <tableColumn id="6" xr3:uid="{E24E3EFB-E72E-48DA-B1E6-28B221B6B662}" name="Activity Description_x000a_(Description must include alignment to the need or Board strategy and target outreach)" dataDxfId="243"/>
    <tableColumn id="7" xr3:uid="{7833EB60-504B-434B-AE58-7A6233B48E9F}" name="Measurable Outcome(s)" dataDxfId="242"/>
  </tableColumns>
  <tableStyleInfo name="TableStyleLight8"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AB0F591F-6A0C-4638-AFAE-7AC82A6AB445}" name="Table121635" displayName="Table121635" ref="A24:F31" totalsRowShown="0" headerRowDxfId="241" dataDxfId="239" headerRowBorderDxfId="240" tableBorderDxfId="238" totalsRowBorderDxfId="237">
  <autoFilter ref="A24:F31" xr:uid="{E27AD3D8-1BA4-42B7-BCDE-EF7A22CDB03C}"/>
  <tableColumns count="6">
    <tableColumn id="1" xr3:uid="{CF4675F1-7100-4D81-975B-38CDC379995F}" name="Planned Estimated Funding Totals" dataDxfId="236"/>
    <tableColumn id="2" xr3:uid="{D32D1614-3A54-42F5-B2F7-20479AF27E3E}" name="CCQ" dataDxfId="235" dataCellStyle="Currency"/>
    <tableColumn id="3" xr3:uid="{C9BE37AB-9C03-49C6-B55C-98373A0CF81B}" name="CCQ Mentor" dataDxfId="234" dataCellStyle="Currency"/>
    <tableColumn id="4" xr3:uid="{6EEB5C72-A5BC-4468-894E-7C2A89754019}" name="CQF" dataDxfId="233" dataCellStyle="Currency"/>
    <tableColumn id="6" xr3:uid="{9E8BBD4C-C13C-45FF-8C66-B58FDD113E85}" name="Other" dataDxfId="232" dataCellStyle="Currency"/>
    <tableColumn id="5" xr3:uid="{085D9C0F-440C-40C4-9F2C-E6BC48B9658D}" name="TOTAL" dataDxfId="231" dataCellStyle="Currency">
      <calculatedColumnFormula>SUM(Table121635[[#This Row],[CCQ]:[Other]])</calculatedColumnFormula>
    </tableColumn>
  </tableColumns>
  <tableStyleInfo name="TableStyleMedium14"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DCDAF8AD-BE11-4BEC-9D66-096BB417BDB3}" name="Table91536" displayName="Table91536" ref="A7:H31" totalsRowShown="0" headerRowDxfId="230" dataDxfId="228" headerRowBorderDxfId="229" tableBorderDxfId="227">
  <autoFilter ref="A7:H31" xr:uid="{697C663A-9034-4E14-94F1-4CC5035A5E1B}"/>
  <sortState xmlns:xlrd2="http://schemas.microsoft.com/office/spreadsheetml/2017/richdata2" ref="A8:H29">
    <sortCondition ref="A7:A29"/>
  </sortState>
  <tableColumns count="8">
    <tableColumn id="8" xr3:uid="{9C010AA4-A2E1-4E6C-84A6-896453C87B1B}" name="Activity Category" dataDxfId="226"/>
    <tableColumn id="1" xr3:uid="{9DD38F66-A0F7-4F9E-92D5-1B6A63763DF9}" name="Activity Type/Name" dataDxfId="225"/>
    <tableColumn id="2" xr3:uid="{C8483316-63C7-4442-9047-44985C54CF52}" name="Planned Expenditures" dataDxfId="224" dataCellStyle="Currency"/>
    <tableColumn id="3" xr3:uid="{082B1D2A-ABE6-4FB3-A01B-2ED1A1631DFD}" name="Funding Type _x000a_(CCQ 2, CCQ Mentor, CQF, Other)" dataDxfId="223"/>
    <tableColumn id="4" xr3:uid="{064D0ED3-35DF-4205-BFCC-C7D37DA25712}" name="Quarter Activity Initiated" dataDxfId="222"/>
    <tableColumn id="5" xr3:uid="{FDBC72E3-20AC-4C63-97CE-07F336A613F9}" name="Column1" dataDxfId="221"/>
    <tableColumn id="6" xr3:uid="{E76122F3-82DF-472C-8B84-B25967AFC83B}" name="Activity Description_x000a_(Description must include alignment to the need or Board strategy and target outreach)" dataDxfId="220"/>
    <tableColumn id="7" xr3:uid="{D9D726E7-E4F6-4413-87B6-1DA466A3889C}" name="Measurable Outcome(s)" dataDxfId="219"/>
  </tableColumns>
  <tableStyleInfo name="TableStyleLight8"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894A08FC-3AA0-44E0-A776-3CE64842A045}" name="Table121637" displayName="Table121637" ref="A34:F41" totalsRowShown="0" headerRowDxfId="218" dataDxfId="216" headerRowBorderDxfId="217" tableBorderDxfId="215" totalsRowBorderDxfId="214">
  <autoFilter ref="A34:F41" xr:uid="{E27AD3D8-1BA4-42B7-BCDE-EF7A22CDB03C}"/>
  <tableColumns count="6">
    <tableColumn id="1" xr3:uid="{2510056E-A1A1-485D-82B4-A4AC3F904F5C}" name="Planned Estimated Funding Totals" dataDxfId="213"/>
    <tableColumn id="2" xr3:uid="{A2C709FD-DA35-45C0-8C8C-E4E7CEFD32E7}" name="CCQ" dataDxfId="212" dataCellStyle="Currency"/>
    <tableColumn id="3" xr3:uid="{680DDFCA-E9BF-4018-A9E8-6DFA6041A991}" name="CCQ Mentor" dataDxfId="211" dataCellStyle="Currency"/>
    <tableColumn id="4" xr3:uid="{D0C9CAFC-A850-4308-9BEC-9912C01E92BD}" name="CQF" dataDxfId="210" dataCellStyle="Currency"/>
    <tableColumn id="6" xr3:uid="{3612B4D1-5591-4D4E-A1C9-CD0067C354AB}" name="Other" dataDxfId="209" dataCellStyle="Currency"/>
    <tableColumn id="5" xr3:uid="{850AC257-A6A3-48E9-AC0E-6E5ABF86B3FA}" name="TOTAL" dataDxfId="208" dataCellStyle="Currency">
      <calculatedColumnFormula>SUM(Table121637[[#This Row],[CCQ]:[Other]])</calculatedColumnFormula>
    </tableColumn>
  </tableColumns>
  <tableStyleInfo name="TableStyleMedium14"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E17B842-DDD2-47E0-9B72-B7FEA6149573}" name="Table91538" displayName="Table91538" ref="A7:H36" totalsRowShown="0" headerRowDxfId="207" dataDxfId="205" headerRowBorderDxfId="206" tableBorderDxfId="204">
  <autoFilter ref="A7:H36" xr:uid="{697C663A-9034-4E14-94F1-4CC5035A5E1B}"/>
  <sortState xmlns:xlrd2="http://schemas.microsoft.com/office/spreadsheetml/2017/richdata2" ref="A8:H36">
    <sortCondition ref="A7:A36"/>
  </sortState>
  <tableColumns count="8">
    <tableColumn id="8" xr3:uid="{3476A854-8DE7-4BA1-A15E-140C2E4C6835}" name="Activity Category" dataDxfId="203"/>
    <tableColumn id="1" xr3:uid="{8F43CB49-A369-48D7-8110-3B5422C336A8}" name="Activity Type/Name" dataDxfId="202"/>
    <tableColumn id="2" xr3:uid="{D9362FCD-C97E-4D2B-A2D0-B04B00EA23D5}" name="Planned Expenditures" dataDxfId="201" dataCellStyle="Currency"/>
    <tableColumn id="3" xr3:uid="{9D9E3DAE-8EC1-4CB4-9C24-AD0B8BFF48F5}" name="Funding Type _x000a_(CCQ 2, CCQ Mentor, CQF, Other)" dataDxfId="200"/>
    <tableColumn id="4" xr3:uid="{05B63356-F1FC-4C3E-B699-9A61257F1553}" name="Quarter Activity Initiated" dataDxfId="199"/>
    <tableColumn id="5" xr3:uid="{474FA0E6-7112-48F2-BD1D-2C4088E5AECB}" name="Column1" dataDxfId="198"/>
    <tableColumn id="6" xr3:uid="{4C03CAE8-E387-4154-A96E-D19A4798F38F}" name="Activity Description_x000a_(Description must include alignment to the need or Board strategy and target outreach)" dataDxfId="197"/>
    <tableColumn id="7" xr3:uid="{0669ED18-C422-4361-A2D3-6F2C97A365B7}" name="Measurable Outcome(s)" dataDxfId="196"/>
  </tableColumns>
  <tableStyleInfo name="TableStyleLight8"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AA800B06-C421-4D6E-9F10-CCBFBA205E1C}" name="Table121639" displayName="Table121639" ref="A39:F46" totalsRowShown="0" headerRowDxfId="195" dataDxfId="193" headerRowBorderDxfId="194" tableBorderDxfId="192" totalsRowBorderDxfId="191">
  <autoFilter ref="A39:F46" xr:uid="{E27AD3D8-1BA4-42B7-BCDE-EF7A22CDB03C}"/>
  <tableColumns count="6">
    <tableColumn id="1" xr3:uid="{FFFEF8D9-5CF5-4EB2-9D19-35B8A30815A1}" name="Planned Estimated Funding Totals" dataDxfId="190"/>
    <tableColumn id="2" xr3:uid="{A9F3CB3D-980B-4A8F-BF3C-209863A1585F}" name="CCQ" dataDxfId="189" dataCellStyle="Currency"/>
    <tableColumn id="3" xr3:uid="{879A2AA3-02D8-4E6A-BD8D-436A767B58CF}" name="CCQ Mentor" dataDxfId="188" dataCellStyle="Currency"/>
    <tableColumn id="4" xr3:uid="{8118F9D2-7208-476D-9844-C29E56C7B72B}" name="CQF" dataDxfId="187" dataCellStyle="Currency"/>
    <tableColumn id="6" xr3:uid="{07D380B3-C595-408B-A369-C1F04AE6FD82}" name="Other" dataDxfId="186" dataCellStyle="Currency"/>
    <tableColumn id="5" xr3:uid="{42E3A854-2701-4EBD-89F3-EB8F13F96B5A}" name="TOTAL" dataDxfId="185" dataCellStyle="Currency">
      <calculatedColumnFormula>SUM(Table121639[[#This Row],[CCQ]:[Other]])</calculatedColumnFormula>
    </tableColumn>
  </tableColumns>
  <tableStyleInfo name="TableStyleMedium14"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C33631F6-C992-432A-B12F-8705D165F06C}" name="Table91540" displayName="Table91540" ref="A7:H20" totalsRowShown="0" headerRowDxfId="184" dataDxfId="182" headerRowBorderDxfId="183" tableBorderDxfId="181">
  <autoFilter ref="A7:H20" xr:uid="{00000000-0009-0000-0100-000009000000}"/>
  <sortState xmlns:xlrd2="http://schemas.microsoft.com/office/spreadsheetml/2017/richdata2" ref="A8:H20">
    <sortCondition ref="A7:A20"/>
  </sortState>
  <tableColumns count="8">
    <tableColumn id="8" xr3:uid="{8524687D-4895-4F10-B0D4-17A2D8365EF8}" name="Activity Category" dataDxfId="180"/>
    <tableColumn id="1" xr3:uid="{AC562656-BAD4-431E-8757-38240C7B36BF}" name="Activity Type/Name" dataDxfId="179"/>
    <tableColumn id="2" xr3:uid="{F6FED289-75BB-47F2-943C-6890E026F9D6}" name="Planned Expenditures" dataDxfId="178" dataCellStyle="Currency"/>
    <tableColumn id="3" xr3:uid="{01652243-26D3-4F0E-A189-4C722E8231EF}" name="Funding Type _x000a_(CCQ 2, CCQ Mentor, CQF, Other)" dataDxfId="177"/>
    <tableColumn id="4" xr3:uid="{AB72D428-5CBD-47EA-B1A2-49DAC82C167E}" name="Quarter Activity Initiated" dataDxfId="176"/>
    <tableColumn id="5" xr3:uid="{EDF54F04-9E91-4788-B978-0A41B50A0FD8}" name="Column1" dataDxfId="175"/>
    <tableColumn id="6" xr3:uid="{165BEB92-3669-4B9F-A934-EFAA042DE214}" name="Activity Description_x000a_(Description must include alignment to the need or Board strategy and target outreach)" dataDxfId="174"/>
    <tableColumn id="7" xr3:uid="{C84267E4-A27A-445B-AFEF-455ECA064E6A}" name="Measurable Outcome(s)" dataDxfId="173"/>
  </tableColumns>
  <tableStyleInfo name="TableStyleLight8"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1804C6F4-8557-44D7-A522-AB279D7E7108}" name="Table121641" displayName="Table121641" ref="A23:F30" totalsRowShown="0" headerRowDxfId="172" dataDxfId="170" headerRowBorderDxfId="171" tableBorderDxfId="169" totalsRowBorderDxfId="168">
  <autoFilter ref="A23:F30" xr:uid="{00000000-0009-0000-0100-00000C000000}"/>
  <tableColumns count="6">
    <tableColumn id="1" xr3:uid="{9805483D-9B0D-40FB-8E9C-78BA3D58E836}" name="Planned Estimated Funding Totals" dataDxfId="167"/>
    <tableColumn id="2" xr3:uid="{9F0A8F49-A529-4D9D-A3E6-247FC01A82DC}" name="CCQ" dataDxfId="166" dataCellStyle="Currency"/>
    <tableColumn id="3" xr3:uid="{B116F83F-6C7F-44A7-AECC-6C5BF9799FD4}" name="CCQ Mentor" dataDxfId="165" dataCellStyle="Currency"/>
    <tableColumn id="4" xr3:uid="{7037590E-FED7-4E0B-8CC3-0F78E2B9BACE}" name="CQF" dataDxfId="164" dataCellStyle="Currency"/>
    <tableColumn id="6" xr3:uid="{A4C6F627-CBD1-4E63-8F58-A30075474812}" name="Other" dataDxfId="163" dataCellStyle="Currency"/>
    <tableColumn id="5" xr3:uid="{2964C731-0579-40AC-802E-4B2F4D671CDD}" name="TOTAL" dataDxfId="162" dataCellStyle="Currency">
      <calculatedColumnFormula>SUM(Table121641[[#This Row],[CCQ]:[Other]])</calculatedColumnFormula>
    </tableColumn>
  </tableColumns>
  <tableStyleInfo name="TableStyleMedium14"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F49C878-627D-4F82-888D-44C1289F5AD1}" name="Table91542" displayName="Table91542" ref="A7:H23" totalsRowShown="0" headerRowDxfId="161" dataDxfId="159" headerRowBorderDxfId="160" tableBorderDxfId="158">
  <autoFilter ref="A7:H23" xr:uid="{697C663A-9034-4E14-94F1-4CC5035A5E1B}"/>
  <sortState xmlns:xlrd2="http://schemas.microsoft.com/office/spreadsheetml/2017/richdata2" ref="A8:H20">
    <sortCondition ref="A7:A23"/>
  </sortState>
  <tableColumns count="8">
    <tableColumn id="8" xr3:uid="{2633836C-79D8-4A5A-91B1-C1A06776A110}" name="Activity Category" dataDxfId="157"/>
    <tableColumn id="1" xr3:uid="{1A0E9063-C31E-4F13-B891-A3D88960F068}" name="Activity Type/Name" dataDxfId="156"/>
    <tableColumn id="2" xr3:uid="{D3814DDB-DCEB-4517-BD66-1497CB3DD705}" name="Planned Expenditures" dataDxfId="155" dataCellStyle="Currency"/>
    <tableColumn id="3" xr3:uid="{D7B6DFD3-1F95-4827-A45D-4E222F0A28FC}" name="Funding Type _x000a_(CCQ 2, CCQ Mentor, CQF, Other)" dataDxfId="154"/>
    <tableColumn id="4" xr3:uid="{5FAE1E83-4ADE-45D1-8083-FC9AE67CA239}" name="Quarter Activity Initiated" dataDxfId="153"/>
    <tableColumn id="5" xr3:uid="{3E3D3006-B822-4CDF-9E8F-CE1545AC8A6E}" name="Column1" dataDxfId="152"/>
    <tableColumn id="6" xr3:uid="{BFA5FDFB-CAAB-4858-BC21-536F13CA6637}" name="Activity Description_x000a_(Description must include alignment to the need or Board strategy and target outreach)" dataDxfId="151"/>
    <tableColumn id="7" xr3:uid="{97ECDE38-1A76-47A2-AE1A-87EE8E3EAE23}" name="Measurable Outcome(s)" dataDxfId="150"/>
  </tableColumns>
  <tableStyleInfo name="TableStyleLight8"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C232D002-A6EA-4189-9133-B6FDAA7EA0FE}" name="Table121643" displayName="Table121643" ref="A26:F33" totalsRowShown="0" headerRowDxfId="149" dataDxfId="147" headerRowBorderDxfId="148" tableBorderDxfId="146" totalsRowBorderDxfId="145">
  <autoFilter ref="A26:F33" xr:uid="{E27AD3D8-1BA4-42B7-BCDE-EF7A22CDB03C}"/>
  <tableColumns count="6">
    <tableColumn id="1" xr3:uid="{8754D39B-07EB-4773-9A72-FB29AC987088}" name="Planned Estimated Funding Totals" dataDxfId="144"/>
    <tableColumn id="2" xr3:uid="{8F50FE73-2CF4-499F-B3A8-140AC71F3D3C}" name="CCQ" dataDxfId="143" dataCellStyle="Currency"/>
    <tableColumn id="3" xr3:uid="{043F0D9B-0A57-4686-AD13-346CB0F9F202}" name="CCQ Mentor" dataDxfId="142" dataCellStyle="Currency"/>
    <tableColumn id="4" xr3:uid="{C29F0BB9-5A62-4DBB-A935-A5C6360F8B55}" name="CQF" dataDxfId="141" dataCellStyle="Currency"/>
    <tableColumn id="6" xr3:uid="{7A772F60-0DBB-4EE2-89ED-7B616BB4DB13}" name="Other" dataDxfId="140" dataCellStyle="Currency"/>
    <tableColumn id="5" xr3:uid="{FB76BCC7-A296-40CA-B5BB-8437AFCCF168}" name="TOTAL" dataDxfId="139" dataCellStyle="Currency">
      <calculatedColumnFormula>SUM(Table121643[[#This Row],[CCQ]:[Other]])</calculatedColumnFormula>
    </tableColumn>
  </tableColumns>
  <tableStyleInfo name="TableStyleMedium14"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419DFD1F-5DBE-4222-9E07-9C0A44D436B0}" name="Table91544" displayName="Table91544" ref="A7:H33" totalsRowShown="0" headerRowDxfId="138" dataDxfId="136" headerRowBorderDxfId="137" tableBorderDxfId="135">
  <autoFilter ref="A7:H33" xr:uid="{697C663A-9034-4E14-94F1-4CC5035A5E1B}"/>
  <sortState xmlns:xlrd2="http://schemas.microsoft.com/office/spreadsheetml/2017/richdata2" ref="A8:H33">
    <sortCondition ref="A7:A33"/>
  </sortState>
  <tableColumns count="8">
    <tableColumn id="8" xr3:uid="{964CE2CD-A618-4780-91CE-4D22AE7ADC9E}" name="Activity Category" dataDxfId="134"/>
    <tableColumn id="1" xr3:uid="{5C65A8C5-1006-4A1A-AF56-10AD6D00A34A}" name="Activity Type/Name" dataDxfId="133"/>
    <tableColumn id="2" xr3:uid="{F44BE87A-2753-40E3-A3E6-C6EAF8AF49A5}" name="Planned Expenditures" dataDxfId="132" dataCellStyle="Currency"/>
    <tableColumn id="3" xr3:uid="{F0D8B282-4DCF-42A3-ACFF-DB5E77119779}" name="Funding Type _x000a_(CCQ 2, CCQ Mentor, CQF, Other)" dataDxfId="131"/>
    <tableColumn id="4" xr3:uid="{D3742FA3-53F5-426B-9196-F9058DED49E7}" name="Quarter Activity Initiated" dataDxfId="130"/>
    <tableColumn id="5" xr3:uid="{33FF13F7-F330-4F80-87D7-B0655A302EFB}" name="Column1" dataDxfId="129"/>
    <tableColumn id="6" xr3:uid="{7F711DE3-5180-4C53-8977-21B70350320E}" name="Activity Description_x000a_(Description must include alignment to the need or Board strategy and target outreach)" dataDxfId="128"/>
    <tableColumn id="7" xr3:uid="{1A594512-A0C5-4106-8279-C2EEE22AD380}" name="Measurable Outcome(s)" dataDxfId="127"/>
  </tableColumns>
  <tableStyleInfo name="TableStyleLight8"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61AC1248-024A-4091-85B1-0AACF9B57DB6}" name="Table121645" displayName="Table121645" ref="A36:F43" totalsRowShown="0" headerRowDxfId="126" dataDxfId="124" headerRowBorderDxfId="125" tableBorderDxfId="123" totalsRowBorderDxfId="122">
  <autoFilter ref="A36:F43" xr:uid="{E27AD3D8-1BA4-42B7-BCDE-EF7A22CDB03C}"/>
  <tableColumns count="6">
    <tableColumn id="1" xr3:uid="{3FD1D7D7-BA67-4ED2-A0D8-86A4AD96A7E7}" name="Planned Estimated Funding Totals" dataDxfId="121"/>
    <tableColumn id="2" xr3:uid="{11668EF7-A560-45CD-8CCB-59FE48F67D58}" name="CCQ" dataDxfId="120" dataCellStyle="Currency"/>
    <tableColumn id="3" xr3:uid="{3802121E-A7A6-4E90-8E06-B18BABB31660}" name="CCQ Mentor" dataDxfId="119" dataCellStyle="Currency"/>
    <tableColumn id="4" xr3:uid="{67ACAE75-A8D5-4F36-83D2-E0CA36276F06}" name="CQF" dataDxfId="118" dataCellStyle="Currency"/>
    <tableColumn id="6" xr3:uid="{E18FA9AF-D619-498F-9727-A7B4356B32CE}" name="Other" dataDxfId="117" dataCellStyle="Currency"/>
    <tableColumn id="5" xr3:uid="{1933B473-8DD1-4C77-8BB6-BE820CC70102}" name="TOTAL" dataDxfId="116" dataCellStyle="Currency">
      <calculatedColumnFormula>SUM(Table121645[[#This Row],[CCQ]:[Other]])</calculatedColumnFormula>
    </tableColumn>
  </tableColumns>
  <tableStyleInfo name="TableStyleMedium14"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4CAAE5A-F536-484F-9E69-9582FE3883AD}" name="Table91546" displayName="Table91546" ref="A7:H31" totalsRowShown="0" headerRowDxfId="115" dataDxfId="113" headerRowBorderDxfId="114" tableBorderDxfId="112">
  <autoFilter ref="A7:H31" xr:uid="{697C663A-9034-4E14-94F1-4CC5035A5E1B}"/>
  <sortState xmlns:xlrd2="http://schemas.microsoft.com/office/spreadsheetml/2017/richdata2" ref="A8:H31">
    <sortCondition ref="A7:A31"/>
  </sortState>
  <tableColumns count="8">
    <tableColumn id="8" xr3:uid="{F98A3667-76C5-457D-ABA2-558751318990}" name="Activity Category" dataDxfId="111"/>
    <tableColumn id="1" xr3:uid="{92688D68-6A5E-48DF-8FEA-382740F8D9F6}" name="Activity Type/Name" dataDxfId="110"/>
    <tableColumn id="2" xr3:uid="{553FA2AD-E35A-4165-B3A8-5D1DF1D13FF4}" name="Planned Expenditures" dataDxfId="109" dataCellStyle="Currency"/>
    <tableColumn id="3" xr3:uid="{08D17535-5E10-42EC-8F70-AB72C5DF5FEF}" name="Funding Type _x000a_(CCQ 2, CCQ Mentor, CQF, Other)" dataDxfId="108"/>
    <tableColumn id="4" xr3:uid="{0D38EF50-502B-4737-9C68-366F26D45BA3}" name="Quarter Activity Initiated" dataDxfId="107"/>
    <tableColumn id="5" xr3:uid="{479D3D75-566A-41D6-AC30-706D56DD7375}" name="Column1" dataDxfId="106"/>
    <tableColumn id="6" xr3:uid="{B28755DD-DEB9-4529-A341-C624210CA1DE}" name="Activity Description_x000a_(Description must include alignment to the need or Board strategy and target outreach)" dataDxfId="105"/>
    <tableColumn id="7" xr3:uid="{96E57051-A447-4629-8125-EF7BB9C2D177}" name="Measurable Outcome(s)" dataDxfId="104"/>
  </tableColumns>
  <tableStyleInfo name="TableStyleLight8"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DA532F6A-85CC-46AF-9A5B-242F5235B186}" name="Table121647" displayName="Table121647" ref="A34:F41" totalsRowShown="0" headerRowDxfId="103" dataDxfId="101" headerRowBorderDxfId="102" tableBorderDxfId="100" totalsRowBorderDxfId="99">
  <autoFilter ref="A34:F41" xr:uid="{E27AD3D8-1BA4-42B7-BCDE-EF7A22CDB03C}"/>
  <tableColumns count="6">
    <tableColumn id="1" xr3:uid="{0CEF9C38-A9C2-4610-BC5B-61722A8C5D0E}" name="Planned Estimated Funding Totals" dataDxfId="98"/>
    <tableColumn id="2" xr3:uid="{75F4E248-AE37-48DB-A0C1-550CF9C3C5A5}" name="CCQ" dataDxfId="97" dataCellStyle="Currency"/>
    <tableColumn id="3" xr3:uid="{95E3AA87-1399-4CE2-82CA-7FC89EA8237E}" name="CCQ Mentor" dataDxfId="96" dataCellStyle="Currency"/>
    <tableColumn id="4" xr3:uid="{6A42B6BA-6EB0-430B-9F57-667AE04E9496}" name="CQF" dataDxfId="95" dataCellStyle="Currency"/>
    <tableColumn id="6" xr3:uid="{77EEC792-D2E8-47BD-BCF1-B90F4FE9F33A}" name="Other" dataDxfId="94" dataCellStyle="Currency"/>
    <tableColumn id="5" xr3:uid="{5EA4CD23-5706-47B7-8360-351E0AD1FD48}" name="TOTAL" dataDxfId="93" dataCellStyle="Currency">
      <calculatedColumnFormula>SUM(Table121647[[#This Row],[CCQ]:[Other]])</calculatedColumnFormula>
    </tableColumn>
  </tableColumns>
  <tableStyleInfo name="TableStyleMedium14"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AD13A2EA-CC20-4E7D-9EAF-7A362A295D64}" name="Table91548" displayName="Table91548" ref="A7:H34" totalsRowShown="0" headerRowDxfId="92" dataDxfId="90" headerRowBorderDxfId="91" tableBorderDxfId="89">
  <autoFilter ref="A7:H34" xr:uid="{697C663A-9034-4E14-94F1-4CC5035A5E1B}"/>
  <sortState xmlns:xlrd2="http://schemas.microsoft.com/office/spreadsheetml/2017/richdata2" ref="A8:H33">
    <sortCondition ref="A7:A33"/>
  </sortState>
  <tableColumns count="8">
    <tableColumn id="8" xr3:uid="{873E75B1-C6B9-4D55-9F85-1CC52A0860A5}" name="Activity Category" dataDxfId="88"/>
    <tableColumn id="1" xr3:uid="{E3FD520E-B466-4753-9C73-6BD4B64BD144}" name="Activity Type/Name" dataDxfId="87"/>
    <tableColumn id="2" xr3:uid="{BACE148A-7D45-4035-9DCD-100866213923}" name="Planned Expenditures" dataDxfId="86" dataCellStyle="Currency"/>
    <tableColumn id="3" xr3:uid="{3688CAC2-A8EF-42FE-9440-326ED62AF09C}" name="Funding Type _x000a_(CCQ 2, CCQ Mentor, CQF, Other)" dataDxfId="85"/>
    <tableColumn id="4" xr3:uid="{A7981A58-44F0-4F59-808C-595843880128}" name="Quarter Activity Initiated" dataDxfId="84"/>
    <tableColumn id="5" xr3:uid="{17039344-8778-4AB7-854E-8FAD9563AA57}" name="Column1" dataDxfId="83"/>
    <tableColumn id="6" xr3:uid="{1A9A0734-FAD1-4A8E-9F0F-E550E1A7412B}" name="Activity Description_x000a_(Description must include alignment to the need or Board strategy and target outreach)" dataDxfId="82"/>
    <tableColumn id="7" xr3:uid="{F974C70F-C74E-4EF8-8AA1-881FC3093BDB}" name="Measurable Outcome(s)" dataDxfId="81"/>
  </tableColumns>
  <tableStyleInfo name="TableStyleLight8"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F92AFA1-25CC-48C1-95F0-30DB8DF7C50D}" name="Table121649" displayName="Table121649" ref="A37:F44" totalsRowShown="0" headerRowDxfId="80" dataDxfId="78" headerRowBorderDxfId="79" tableBorderDxfId="77" totalsRowBorderDxfId="76">
  <autoFilter ref="A37:F44" xr:uid="{E27AD3D8-1BA4-42B7-BCDE-EF7A22CDB03C}"/>
  <tableColumns count="6">
    <tableColumn id="1" xr3:uid="{4082D3E9-AB77-4D0B-AA0F-BB73B8E01798}" name="Planned Estimated Funding Totals" dataDxfId="75"/>
    <tableColumn id="2" xr3:uid="{A9E46B15-D4A9-4F28-A069-8FF209AB501A}" name="CCQ" dataDxfId="74" dataCellStyle="Currency"/>
    <tableColumn id="3" xr3:uid="{D332A7CB-648C-4B94-8C95-DD6B9F3578AE}" name="CCQ Mentor" dataDxfId="73" dataCellStyle="Currency"/>
    <tableColumn id="4" xr3:uid="{99F9DBB6-DC1C-401A-849E-D4F8214DA959}" name="CQF" dataDxfId="72" dataCellStyle="Currency"/>
    <tableColumn id="6" xr3:uid="{3A5BD446-8569-4706-9431-FBDE715B9085}" name="Other" dataDxfId="71" dataCellStyle="Currency"/>
    <tableColumn id="5" xr3:uid="{F8F92096-C288-43FF-977D-8197C8FDC1E7}" name="TOTAL" dataDxfId="70" dataCellStyle="Currency">
      <calculatedColumnFormula>SUM(Table121649[[#This Row],[CCQ]:[Other]])</calculatedColumnFormula>
    </tableColumn>
  </tableColumns>
  <tableStyleInfo name="TableStyleMedium14"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73FB6C74-43B0-4E08-8860-C21E4607252F}" name="Table91550" displayName="Table91550" ref="A7:H21" totalsRowShown="0" headerRowDxfId="69" dataDxfId="67" headerRowBorderDxfId="68" tableBorderDxfId="66">
  <autoFilter ref="A7:H21" xr:uid="{697C663A-9034-4E14-94F1-4CC5035A5E1B}"/>
  <sortState xmlns:xlrd2="http://schemas.microsoft.com/office/spreadsheetml/2017/richdata2" ref="A8:H21">
    <sortCondition ref="A7:A21"/>
  </sortState>
  <tableColumns count="8">
    <tableColumn id="8" xr3:uid="{3388BA45-23E9-415F-B202-8ED38E434F5A}" name="Activity Category" dataDxfId="65"/>
    <tableColumn id="1" xr3:uid="{464DE483-195D-444E-8239-C0BA1AB9CFF2}" name="Activity Type/Name" dataDxfId="64"/>
    <tableColumn id="2" xr3:uid="{4853E4E1-6E88-4DDF-9D4C-C325BDB1E5AE}" name="Planned Expenditures" dataDxfId="63" dataCellStyle="Currency"/>
    <tableColumn id="3" xr3:uid="{3CC521CB-98FE-42E8-8FC8-93DFF825083C}" name="Funding Type _x000a_(CCQ 2, CCQ Mentor, CQF, Other)" dataDxfId="62"/>
    <tableColumn id="4" xr3:uid="{499243FE-332C-40BA-8D89-E882C7DA492A}" name="Quarter Activity Initiated" dataDxfId="61"/>
    <tableColumn id="5" xr3:uid="{09F75B31-EEFF-431E-B012-05421A924867}" name="Column1" dataDxfId="60"/>
    <tableColumn id="6" xr3:uid="{7BB94354-DFE7-41F7-8E46-871B27FF21C0}" name="Activity Description_x000a_(Description must include alignment to the need or Board strategy and target outreach)" dataDxfId="59"/>
    <tableColumn id="7" xr3:uid="{86A97445-6FD6-4D43-8D30-4250304B3250}" name="Measurable Outcome(s)" dataDxfId="58"/>
  </tableColumns>
  <tableStyleInfo name="TableStyleLight8"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2D0DE554-F1D5-42F9-9967-E6DEF2E9C790}" name="Table121651" displayName="Table121651" ref="A24:F31" totalsRowShown="0" headerRowDxfId="57" dataDxfId="55" headerRowBorderDxfId="56" tableBorderDxfId="54" totalsRowBorderDxfId="53">
  <autoFilter ref="A24:F31" xr:uid="{E27AD3D8-1BA4-42B7-BCDE-EF7A22CDB03C}"/>
  <tableColumns count="6">
    <tableColumn id="1" xr3:uid="{9CB177C7-E571-4A15-98F2-2496F2345B4E}" name="Planned Estimated Funding Totals" dataDxfId="52"/>
    <tableColumn id="2" xr3:uid="{119EA8FF-D607-4F6A-82A7-698B28457464}" name="CCQ" dataDxfId="51" dataCellStyle="Currency"/>
    <tableColumn id="3" xr3:uid="{CD7BEEAB-94A6-4B3D-AEB1-D16330F1BA57}" name="CCQ Mentor" dataDxfId="50" dataCellStyle="Currency">
      <calculatedColumnFormula>SUMIFS(Table91550[Planned Expenditures],Table91550[Funding Type 
(CCQ 2, CCQ Mentor, CQF, Other)],"CCQ Mentor",Table91550[Activity Category],"Infant &amp; Toddler")</calculatedColumnFormula>
    </tableColumn>
    <tableColumn id="4" xr3:uid="{516F8A46-A313-4D95-BC35-524A5BB67947}" name="CQF" dataDxfId="49" dataCellStyle="Currency"/>
    <tableColumn id="6" xr3:uid="{CDD56C07-D2ED-4C6C-8F0B-BCAE7127B83B}" name="Other" dataDxfId="48" dataCellStyle="Currency"/>
    <tableColumn id="5" xr3:uid="{6B69E5AD-E493-43C2-9792-97902675E669}" name="TOTAL" dataDxfId="47" dataCellStyle="Currency">
      <calculatedColumnFormula>SUM(Table121651[[#This Row],[CCQ]:[Other]])</calculatedColumnFormula>
    </tableColumn>
  </tableColumns>
  <tableStyleInfo name="TableStyleMedium14"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738AE94-E5AA-4F97-80E8-0D116DB822E1}" name="Table91552" displayName="Table91552" ref="A7:H34" totalsRowShown="0" headerRowDxfId="46" dataDxfId="44" headerRowBorderDxfId="45" tableBorderDxfId="43">
  <autoFilter ref="A7:H34" xr:uid="{697C663A-9034-4E14-94F1-4CC5035A5E1B}"/>
  <sortState xmlns:xlrd2="http://schemas.microsoft.com/office/spreadsheetml/2017/richdata2" ref="A8:H34">
    <sortCondition ref="A7:A34"/>
  </sortState>
  <tableColumns count="8">
    <tableColumn id="8" xr3:uid="{EB3DDD61-928D-4024-BFEE-E6C9EC651FDE}" name="Activity Category" dataDxfId="42"/>
    <tableColumn id="1" xr3:uid="{6689701E-B90D-4577-96F9-969920077E06}" name="Activity Type/Name" dataDxfId="41"/>
    <tableColumn id="2" xr3:uid="{B0049D88-2618-4AFF-961D-FFC68961B8A0}" name="Planned Expenditures" dataDxfId="40" dataCellStyle="Currency"/>
    <tableColumn id="3" xr3:uid="{680C100C-B190-4A48-B7D5-063A6471B789}" name="Funding Type _x000a_(CCQ 2, CCQ Mentor, CQF, Other)" dataDxfId="39"/>
    <tableColumn id="4" xr3:uid="{AD4D7115-2AE6-4330-B2A1-074DE3A8C45B}" name="Quarter Activity Initiated" dataDxfId="38"/>
    <tableColumn id="5" xr3:uid="{7485D5A4-1E09-4EC1-8759-2F92C649DDC8}" name="Column1" dataDxfId="37"/>
    <tableColumn id="6" xr3:uid="{E8D93E1D-C0C7-46F4-9793-FAE12C78FE61}" name="Activity Description_x000a_(Description must include alignment to the need or Board strategy and target outreach)" dataDxfId="36"/>
    <tableColumn id="7" xr3:uid="{B9804B38-D3F6-4B17-BFF4-A3F23CD75C72}" name="Measurable Outcome(s)" dataDxfId="35"/>
  </tableColumns>
  <tableStyleInfo name="TableStyleLight8"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CD1CB2F2-D4AD-4D27-806D-24249EB83BBB}" name="Table121653" displayName="Table121653" ref="A37:F44" totalsRowShown="0" headerRowDxfId="34" dataDxfId="32" headerRowBorderDxfId="33" tableBorderDxfId="31" totalsRowBorderDxfId="30">
  <autoFilter ref="A37:F44" xr:uid="{E27AD3D8-1BA4-42B7-BCDE-EF7A22CDB03C}"/>
  <tableColumns count="6">
    <tableColumn id="1" xr3:uid="{AD4C9462-2491-496A-A266-F6D5528BF016}" name="Planned Estimated Funding Totals" dataDxfId="29"/>
    <tableColumn id="2" xr3:uid="{7FD8F627-83D8-420F-BB92-5EE6D592DE00}" name="CCQ" dataDxfId="28" dataCellStyle="Currency"/>
    <tableColumn id="3" xr3:uid="{DA9BF1CD-7E57-4E0F-9D54-C5DCE92C4CE8}" name="CCQ Mentor" dataDxfId="27" dataCellStyle="Currency"/>
    <tableColumn id="4" xr3:uid="{99387449-4447-4F6D-A999-B6AC49459232}" name="CQF" dataDxfId="26" dataCellStyle="Currency"/>
    <tableColumn id="6" xr3:uid="{1DCF70DF-BA2D-4A31-9414-949868BFEAD9}" name="Other" dataDxfId="25" dataCellStyle="Currency"/>
    <tableColumn id="5" xr3:uid="{D29600A9-85E4-4D43-8E4C-EADA46C11664}" name="TOTAL" dataDxfId="24" dataCellStyle="Currency">
      <calculatedColumnFormula>SUM(Table121653[[#This Row],[CCQ]:[Other]])</calculatedColumnFormula>
    </tableColumn>
  </tableColumns>
  <tableStyleInfo name="TableStyleMedium14"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4340517A-66AD-4F17-9DEB-E626347D7EF9}" name="Table91554" displayName="Table91554" ref="A7:H35" totalsRowShown="0" headerRowDxfId="23" dataDxfId="21" headerRowBorderDxfId="22" tableBorderDxfId="20">
  <autoFilter ref="A7:H35" xr:uid="{697C663A-9034-4E14-94F1-4CC5035A5E1B}"/>
  <sortState xmlns:xlrd2="http://schemas.microsoft.com/office/spreadsheetml/2017/richdata2" ref="A8:H29">
    <sortCondition ref="A7:A29"/>
  </sortState>
  <tableColumns count="8">
    <tableColumn id="8" xr3:uid="{3F29CDFB-814D-42B8-910D-302661E86652}" name="Activity Category" dataDxfId="19"/>
    <tableColumn id="1" xr3:uid="{C6E8B80C-C183-4606-9BBF-7CDD2FC59CBE}" name="Activity Type/Name" dataDxfId="18"/>
    <tableColumn id="2" xr3:uid="{97E1E966-52D6-4016-9668-35A2D274DA3D}" name="Planned Expenditures" dataDxfId="17" dataCellStyle="Currency"/>
    <tableColumn id="3" xr3:uid="{A4614861-BE70-44F6-BED8-BFE588BC59F4}" name="Funding Type _x000a_(CCQ 2, CCQ Mentor, CQF, Other)" dataDxfId="16"/>
    <tableColumn id="4" xr3:uid="{71956E21-EE62-4628-81B4-A502BD3EDCE5}" name="Quarter Activity Initiated" dataDxfId="15"/>
    <tableColumn id="5" xr3:uid="{240BF98E-B1D0-434D-8443-0E69C45A3850}" name="Column1" dataDxfId="14"/>
    <tableColumn id="6" xr3:uid="{D57D2F60-CF29-4BD0-B96E-B90C85BB87A9}" name="Activity Description_x000a_(Description must include alignment to the need or Board strategy and target outreach)" dataDxfId="13"/>
    <tableColumn id="7" xr3:uid="{98F3E7BD-1922-4B8B-AB23-A3B8CA37669A}" name="Measurable Outcome(s)" dataDxfId="12"/>
  </tableColumns>
  <tableStyleInfo name="TableStyleLight8"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8BC6D58A-1BFE-4C46-AD38-D5C355D6DED5}" name="Table121655" displayName="Table121655" ref="A38:F45" totalsRowShown="0" headerRowDxfId="11" dataDxfId="9" headerRowBorderDxfId="10" tableBorderDxfId="8" totalsRowBorderDxfId="7">
  <autoFilter ref="A38:F45" xr:uid="{E27AD3D8-1BA4-42B7-BCDE-EF7A22CDB03C}"/>
  <tableColumns count="6">
    <tableColumn id="1" xr3:uid="{99C26ACB-AB1D-4FFF-BE09-9C98019B17A4}" name="Planned Estimated Funding Totals" dataDxfId="6"/>
    <tableColumn id="2" xr3:uid="{8470EEB2-4A94-4EFF-9CA9-294FE35D168B}" name="CCQ" dataDxfId="5" dataCellStyle="Currency"/>
    <tableColumn id="3" xr3:uid="{8DD6A85E-0C55-4354-A2FA-7F806E7409D5}" name="CCQ Mentor" dataDxfId="4" dataCellStyle="Currency"/>
    <tableColumn id="4" xr3:uid="{9B850525-2CEF-4492-A7F9-D6138F602084}" name="CQF" dataDxfId="3" dataCellStyle="Currency"/>
    <tableColumn id="6" xr3:uid="{211C850F-C5F3-4FE3-BE6E-DC89758647BB}" name="Other" dataDxfId="2" dataCellStyle="Currency"/>
    <tableColumn id="5" xr3:uid="{7B8B770F-9828-4841-A6EC-29FC16E68997}" name="TOTAL" dataDxfId="1" dataCellStyle="Currency">
      <calculatedColumnFormula>SUM(Table121655[[#This Row],[CCQ]:[Other]])</calculatedColumnFormula>
    </tableColumn>
  </tableColumns>
  <tableStyleInfo name="TableStyleMedium14"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table" Target="../tables/table3.xml"/><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table" Target="../tables/table5.xml"/><Relationship Id="rId2" Type="http://schemas.openxmlformats.org/officeDocument/2006/relationships/table" Target="../tables/table4.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7.xml"/><Relationship Id="rId2" Type="http://schemas.openxmlformats.org/officeDocument/2006/relationships/table" Target="../tables/table6.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table" Target="../tables/table9.xml"/><Relationship Id="rId2" Type="http://schemas.openxmlformats.org/officeDocument/2006/relationships/table" Target="../tables/table8.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table" Target="../tables/table11.xml"/><Relationship Id="rId2" Type="http://schemas.openxmlformats.org/officeDocument/2006/relationships/table" Target="../tables/table10.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table" Target="../tables/table13.xml"/><Relationship Id="rId2" Type="http://schemas.openxmlformats.org/officeDocument/2006/relationships/table" Target="../tables/table12.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table" Target="../tables/table15.xml"/><Relationship Id="rId2" Type="http://schemas.openxmlformats.org/officeDocument/2006/relationships/table" Target="../tables/table14.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table" Target="../tables/table17.xml"/><Relationship Id="rId2" Type="http://schemas.openxmlformats.org/officeDocument/2006/relationships/table" Target="../tables/table1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table" Target="../tables/table19.xml"/><Relationship Id="rId2" Type="http://schemas.openxmlformats.org/officeDocument/2006/relationships/table" Target="../tables/table18.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table" Target="../tables/table21.xml"/><Relationship Id="rId2" Type="http://schemas.openxmlformats.org/officeDocument/2006/relationships/table" Target="../tables/table2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table" Target="../tables/table25.xml"/><Relationship Id="rId2" Type="http://schemas.openxmlformats.org/officeDocument/2006/relationships/table" Target="../tables/table24.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table" Target="../tables/table27.xml"/><Relationship Id="rId2" Type="http://schemas.openxmlformats.org/officeDocument/2006/relationships/table" Target="../tables/table26.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3" Type="http://schemas.openxmlformats.org/officeDocument/2006/relationships/table" Target="../tables/table29.xml"/><Relationship Id="rId2" Type="http://schemas.openxmlformats.org/officeDocument/2006/relationships/table" Target="../tables/table28.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table" Target="../tables/table31.xml"/><Relationship Id="rId2" Type="http://schemas.openxmlformats.org/officeDocument/2006/relationships/table" Target="../tables/table30.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3" Type="http://schemas.openxmlformats.org/officeDocument/2006/relationships/table" Target="../tables/table33.xml"/><Relationship Id="rId2" Type="http://schemas.openxmlformats.org/officeDocument/2006/relationships/table" Target="../tables/table32.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3" Type="http://schemas.openxmlformats.org/officeDocument/2006/relationships/table" Target="../tables/table35.xml"/><Relationship Id="rId2" Type="http://schemas.openxmlformats.org/officeDocument/2006/relationships/table" Target="../tables/table34.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3" Type="http://schemas.openxmlformats.org/officeDocument/2006/relationships/table" Target="../tables/table37.xml"/><Relationship Id="rId2" Type="http://schemas.openxmlformats.org/officeDocument/2006/relationships/table" Target="../tables/table36.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3" Type="http://schemas.openxmlformats.org/officeDocument/2006/relationships/table" Target="../tables/table39.xml"/><Relationship Id="rId2" Type="http://schemas.openxmlformats.org/officeDocument/2006/relationships/table" Target="../tables/table38.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3" Type="http://schemas.openxmlformats.org/officeDocument/2006/relationships/table" Target="../tables/table41.xml"/><Relationship Id="rId2" Type="http://schemas.openxmlformats.org/officeDocument/2006/relationships/table" Target="../tables/table40.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3" Type="http://schemas.openxmlformats.org/officeDocument/2006/relationships/table" Target="../tables/table43.xml"/><Relationship Id="rId2" Type="http://schemas.openxmlformats.org/officeDocument/2006/relationships/table" Target="../tables/table42.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3" Type="http://schemas.openxmlformats.org/officeDocument/2006/relationships/table" Target="../tables/table45.xml"/><Relationship Id="rId2" Type="http://schemas.openxmlformats.org/officeDocument/2006/relationships/table" Target="../tables/table44.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3" Type="http://schemas.openxmlformats.org/officeDocument/2006/relationships/table" Target="../tables/table47.xml"/><Relationship Id="rId2" Type="http://schemas.openxmlformats.org/officeDocument/2006/relationships/table" Target="../tables/table46.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table" Target="../tables/table49.xml"/><Relationship Id="rId2" Type="http://schemas.openxmlformats.org/officeDocument/2006/relationships/table" Target="../tables/table48.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3" Type="http://schemas.openxmlformats.org/officeDocument/2006/relationships/table" Target="../tables/table51.xml"/><Relationship Id="rId2" Type="http://schemas.openxmlformats.org/officeDocument/2006/relationships/table" Target="../tables/table50.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3" Type="http://schemas.openxmlformats.org/officeDocument/2006/relationships/table" Target="../tables/table53.xml"/><Relationship Id="rId2" Type="http://schemas.openxmlformats.org/officeDocument/2006/relationships/table" Target="../tables/table5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3" Type="http://schemas.openxmlformats.org/officeDocument/2006/relationships/table" Target="../tables/table55.xml"/><Relationship Id="rId2" Type="http://schemas.openxmlformats.org/officeDocument/2006/relationships/table" Target="../tables/table54.xml"/><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57.xml"/><Relationship Id="rId2" Type="http://schemas.openxmlformats.org/officeDocument/2006/relationships/table" Target="../tables/table56.xml"/><Relationship Id="rId1" Type="http://schemas.openxmlformats.org/officeDocument/2006/relationships/printerSettings" Target="../printerSettings/printerSettings2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AAEFA9-8E30-4179-93A8-C36E830FB2CC}">
  <sheetPr>
    <tabColor theme="4" tint="-0.499984740745262"/>
  </sheetPr>
  <dimension ref="A1:AO33"/>
  <sheetViews>
    <sheetView showGridLines="0" showWhiteSpace="0" topLeftCell="A12" zoomScale="93" zoomScaleNormal="70" zoomScalePageLayoutView="115" workbookViewId="0">
      <selection activeCell="C32" sqref="C32"/>
    </sheetView>
  </sheetViews>
  <sheetFormatPr defaultColWidth="0" defaultRowHeight="0" customHeight="1" zeroHeight="1" outlineLevelCol="1"/>
  <cols>
    <col min="1" max="1" width="10.33203125" style="233" customWidth="1"/>
    <col min="2" max="2" width="29.53125" style="232" customWidth="1"/>
    <col min="3" max="3" width="24.53125" style="232" customWidth="1"/>
    <col min="4" max="5" width="22.33203125" style="232" customWidth="1"/>
    <col min="6" max="6" width="21.53125" style="232" customWidth="1"/>
    <col min="7" max="7" width="11" style="232" customWidth="1"/>
    <col min="8" max="8" width="23" style="232" customWidth="1"/>
    <col min="9" max="10" width="23.6640625" style="232" customWidth="1"/>
    <col min="11" max="11" width="24.46484375" style="232" customWidth="1"/>
    <col min="12" max="12" width="13.6640625" style="232" bestFit="1" customWidth="1"/>
    <col min="13" max="13" width="23.53125" style="232" customWidth="1"/>
    <col min="14" max="14" width="22.6640625" style="232" customWidth="1"/>
    <col min="15" max="15" width="25.33203125" style="232" hidden="1" customWidth="1"/>
    <col min="16" max="17" width="21.6640625" style="232" customWidth="1"/>
    <col min="18" max="18" width="22.1328125" style="232" customWidth="1"/>
    <col min="19" max="19" width="13.6640625" style="232" bestFit="1" customWidth="1"/>
    <col min="20" max="20" width="18.6640625" style="232" bestFit="1" customWidth="1"/>
    <col min="21" max="21" width="11.33203125" style="232" customWidth="1"/>
    <col min="22" max="22" width="18.6640625" style="232" bestFit="1" customWidth="1"/>
    <col min="23" max="24" width="22.6640625" style="232" customWidth="1"/>
    <col min="25" max="25" width="18.6640625" style="232" customWidth="1"/>
    <col min="26" max="26" width="17.46484375" style="232" customWidth="1"/>
    <col min="27" max="27" width="30.1328125" style="232" bestFit="1" customWidth="1"/>
    <col min="28" max="28" width="22.86328125" style="232" bestFit="1" customWidth="1"/>
    <col min="29" max="29" width="22.86328125" style="232" customWidth="1"/>
    <col min="30" max="30" width="18.86328125" style="232" customWidth="1"/>
    <col min="31" max="31" width="13.46484375" style="232" bestFit="1" customWidth="1"/>
    <col min="32" max="32" width="25.33203125" style="232" customWidth="1"/>
    <col min="33" max="33" width="21.33203125" style="232" customWidth="1"/>
    <col min="34" max="34" width="18.6640625" style="232" hidden="1" customWidth="1"/>
    <col min="35" max="35" width="18.6640625" style="232" customWidth="1"/>
    <col min="36" max="36" width="21.6640625" style="232" customWidth="1"/>
    <col min="37" max="37" width="50.1328125" style="232" customWidth="1"/>
    <col min="38" max="38" width="19.33203125" style="232" customWidth="1"/>
    <col min="39" max="39" width="25" style="309" customWidth="1"/>
    <col min="40" max="40" width="0" style="232" hidden="1" customWidth="1" outlineLevel="1"/>
    <col min="41" max="41" width="0" style="232" hidden="1" customWidth="1" collapsed="1"/>
    <col min="42" max="42" width="0" style="232" hidden="1" customWidth="1"/>
    <col min="43" max="16384" width="0" style="232" hidden="1"/>
  </cols>
  <sheetData>
    <row r="1" spans="1:39" s="300" customFormat="1" ht="15.6" customHeight="1">
      <c r="A1" s="468"/>
      <c r="B1" s="469"/>
      <c r="C1" s="470" t="s">
        <v>0</v>
      </c>
      <c r="D1" s="471"/>
      <c r="E1" s="471"/>
      <c r="F1" s="471"/>
      <c r="G1" s="472"/>
      <c r="H1" s="478" t="s">
        <v>1</v>
      </c>
      <c r="I1" s="479"/>
      <c r="J1" s="479"/>
      <c r="K1" s="479"/>
      <c r="L1" s="480"/>
      <c r="M1" s="481" t="s">
        <v>2</v>
      </c>
      <c r="N1" s="482"/>
      <c r="O1" s="482"/>
      <c r="P1" s="482"/>
      <c r="Q1" s="482"/>
      <c r="R1" s="482"/>
      <c r="S1" s="483"/>
      <c r="T1" s="473" t="s">
        <v>3</v>
      </c>
      <c r="U1" s="474"/>
      <c r="V1" s="475" t="s">
        <v>4</v>
      </c>
      <c r="W1" s="476"/>
      <c r="X1" s="476"/>
      <c r="Y1" s="476"/>
      <c r="Z1" s="477"/>
      <c r="AA1" s="465" t="s">
        <v>5</v>
      </c>
      <c r="AB1" s="466"/>
      <c r="AC1" s="466"/>
      <c r="AD1" s="466"/>
      <c r="AE1" s="467"/>
      <c r="AF1" s="462" t="s">
        <v>6</v>
      </c>
      <c r="AG1" s="463"/>
      <c r="AH1" s="463"/>
      <c r="AI1" s="463"/>
      <c r="AJ1" s="463"/>
      <c r="AK1" s="464"/>
      <c r="AL1" s="301"/>
      <c r="AM1" s="304"/>
    </row>
    <row r="2" spans="1:39" s="291" customFormat="1" ht="63.4" thickBot="1">
      <c r="A2" s="299" t="s">
        <v>7</v>
      </c>
      <c r="B2" s="298" t="s">
        <v>8</v>
      </c>
      <c r="C2" s="296" t="s">
        <v>9</v>
      </c>
      <c r="D2" s="295" t="s">
        <v>10</v>
      </c>
      <c r="E2" s="295" t="s">
        <v>11</v>
      </c>
      <c r="F2" s="294" t="s">
        <v>12</v>
      </c>
      <c r="G2" s="293" t="s">
        <v>13</v>
      </c>
      <c r="H2" s="296" t="s">
        <v>14</v>
      </c>
      <c r="I2" s="295" t="s">
        <v>15</v>
      </c>
      <c r="J2" s="295" t="s">
        <v>16</v>
      </c>
      <c r="K2" s="294" t="s">
        <v>17</v>
      </c>
      <c r="L2" s="293" t="s">
        <v>18</v>
      </c>
      <c r="M2" s="296" t="s">
        <v>19</v>
      </c>
      <c r="N2" s="295" t="s">
        <v>20</v>
      </c>
      <c r="O2" s="295" t="s">
        <v>21</v>
      </c>
      <c r="P2" s="295" t="s">
        <v>22</v>
      </c>
      <c r="Q2" s="295" t="s">
        <v>23</v>
      </c>
      <c r="R2" s="294" t="s">
        <v>24</v>
      </c>
      <c r="S2" s="297" t="s">
        <v>25</v>
      </c>
      <c r="T2" s="296" t="s">
        <v>26</v>
      </c>
      <c r="U2" s="293" t="s">
        <v>27</v>
      </c>
      <c r="V2" s="296" t="s">
        <v>28</v>
      </c>
      <c r="W2" s="295" t="s">
        <v>29</v>
      </c>
      <c r="X2" s="295" t="s">
        <v>30</v>
      </c>
      <c r="Y2" s="294" t="s">
        <v>31</v>
      </c>
      <c r="Z2" s="293" t="s">
        <v>32</v>
      </c>
      <c r="AA2" s="296" t="s">
        <v>33</v>
      </c>
      <c r="AB2" s="295" t="s">
        <v>34</v>
      </c>
      <c r="AC2" s="295" t="s">
        <v>35</v>
      </c>
      <c r="AD2" s="294" t="s">
        <v>36</v>
      </c>
      <c r="AE2" s="293" t="s">
        <v>37</v>
      </c>
      <c r="AF2" s="296" t="s">
        <v>38</v>
      </c>
      <c r="AG2" s="295" t="s">
        <v>39</v>
      </c>
      <c r="AH2" s="295" t="s">
        <v>40</v>
      </c>
      <c r="AI2" s="295" t="s">
        <v>41</v>
      </c>
      <c r="AJ2" s="294" t="s">
        <v>42</v>
      </c>
      <c r="AK2" s="293" t="s">
        <v>43</v>
      </c>
      <c r="AL2" s="292" t="s">
        <v>44</v>
      </c>
      <c r="AM2" s="305" t="s">
        <v>45</v>
      </c>
    </row>
    <row r="3" spans="1:39" ht="15.75">
      <c r="A3" s="290">
        <v>1</v>
      </c>
      <c r="B3" s="289" t="s">
        <v>46</v>
      </c>
      <c r="C3" s="288">
        <v>24000</v>
      </c>
      <c r="D3" s="15">
        <f>SUMIFS(Table915[Planned Expenditures],Table915[Funding Type 
(CCQ 2, CCQ Mentor, CQF, Other)],"CQF",Table915[Activity Category],"Infant &amp; Toddler")</f>
        <v>250000</v>
      </c>
      <c r="E3" s="278">
        <v>0</v>
      </c>
      <c r="F3" s="277">
        <f>Table208834[[#This Row],[Infant Toddler  Planned  Expenditures CCQ]]+Table208834[[#This Row],[Infant Toddler Planned Expenditures CQF]]+Table208834[[#This Row],[Infant Toddler Planned Expenditures Other]]</f>
        <v>274000</v>
      </c>
      <c r="G3" s="274">
        <f>Table208834[[#This Row],[Infant Toddler Total Planned]]/Table208834[[#This Row],[Total Planned Expenditures]]</f>
        <v>0.15947756546437655</v>
      </c>
      <c r="H3" s="15">
        <f>SUMIFS(Table915[Planned Expenditures],Table915[Funding Type 
(CCQ 2, CCQ Mentor, CQF, Other)],"CCQ",Table915[Activity Category],"Professional Development")</f>
        <v>79000</v>
      </c>
      <c r="I3" s="15">
        <f>SUMIFS(Table915[Planned Expenditures],Table915[Funding Type 
(CCQ 2, CCQ Mentor, CQF, Other)],"CQF",Table915[Activity Category],"Professional Development")</f>
        <v>153877</v>
      </c>
      <c r="J3" s="278">
        <v>0</v>
      </c>
      <c r="K3" s="277">
        <f>Table208834[[#This Row],[Professional Development Planned Expenditures CCQ]]+Table208834[[#This Row],[Professional Development Planned Expenditures CQF]]+Table208834[[#This Row],[Professional Development Planned Expenditures Other]]</f>
        <v>232877</v>
      </c>
      <c r="L3" s="274">
        <f>Table208834[[#This Row],[PD Total Planned]]/Table208834[[#This Row],[Total Planned Expenditures]]</f>
        <v>0.13554254384177963</v>
      </c>
      <c r="M3" s="15">
        <f>SUMIFS(Table915[Planned Expenditures],Table915[Funding Type 
(CCQ 2, CCQ Mentor, CQF, Other)],"CCQ",Table915[Activity Category],"Texas Rising Star/QRIS (except PD)")</f>
        <v>325583</v>
      </c>
      <c r="N3" s="15">
        <f>SUMIFS(Table915[Planned Expenditures],Table915[Funding Type 
(CCQ 2, CCQ Mentor, CQF, Other)],"CQF",Table915[Activity Category],"Texas Rising Star/QRIS (except PD)")</f>
        <v>265000</v>
      </c>
      <c r="O3" s="278">
        <v>0</v>
      </c>
      <c r="P3" s="278">
        <v>0</v>
      </c>
      <c r="Q3" s="16">
        <f>SUMIFS(Table915[Planned Expenditures],Table915[Funding Type 
(CCQ 2, CCQ Mentor, CQF, Other)],"CCQ Mentor",Table915[Activity Category],"Texas Rising Star/QRIS (except PD)")</f>
        <v>478650</v>
      </c>
      <c r="R3" s="277">
        <f>Table208834[[#This Row],[Texas Rising Star Planned Expenditures Mentor]]+Table208834[[#This Row],[Texas Rising Star Planned Expenditures Other]]+Table208834[[#This Row],[Texas Rising Star Planned Expenditures CQF]]+Table208834[[#This Row],[Texas Rising Star Planned Expenditures CCQ]]</f>
        <v>1069233</v>
      </c>
      <c r="S3" s="286">
        <f>Table208834[[#This Row],[Texas Rising Star Total Planned]]/Table208834[[#This Row],[Total Planned Expenditures]]</f>
        <v>0.62233093340938594</v>
      </c>
      <c r="T3" s="288">
        <v>0</v>
      </c>
      <c r="U3" s="274">
        <f>Table208834[[#This Row],[Health &amp; Safety Planned Expenditures CCQ ]]/Table208834[[#This Row],[Total Planned Expenditures]]</f>
        <v>0</v>
      </c>
      <c r="V3" s="15">
        <f>SUMIFS(Table915[Planned Expenditures],Table915[Funding Type 
(CCQ 2, CCQ Mentor, CQF, Other)],"CCQ",Table915[Activity Category],"Evaluation &amp; Assessment")</f>
        <v>22000</v>
      </c>
      <c r="W3" s="278">
        <v>0</v>
      </c>
      <c r="X3" s="278">
        <v>0</v>
      </c>
      <c r="Y3" s="277">
        <f>Table208834[[#This Row],[Eval &amp; Assessment Planned Expenditures CCQ]]+Table208834[[#This Row],[Eval &amp; Assessment Planned Expenditures CQF]]+Table208834[[#This Row],[Eval &amp; Assessment Planned Expenditures Other]]</f>
        <v>22000</v>
      </c>
      <c r="Z3" s="274">
        <f>Table208834[[#This Row],[Eval/Assess Total Planned]]/Table208834[[#This Row],[Total Planned Expenditures]]</f>
        <v>1.2804768029986438E-2</v>
      </c>
      <c r="AA3" s="288">
        <v>0</v>
      </c>
      <c r="AB3" s="278">
        <v>0</v>
      </c>
      <c r="AC3" s="278">
        <v>0</v>
      </c>
      <c r="AD3" s="277">
        <f>Table208834[[#This Row],[National Accreditation Planned Expenditures CCQ]]+Table208834[[#This Row],[National Accreditation Planned Expenditures CQF]]+Table208834[[#This Row],[National Accreditation Planned Expenditures Other]]</f>
        <v>0</v>
      </c>
      <c r="AE3" s="284">
        <f>Table208834[[#This Row],[National Accreditation Total Planned]]/Table208834[[#This Row],[Total Planned Expenditures]]</f>
        <v>0</v>
      </c>
      <c r="AF3" s="8">
        <f>SUMIFS(Table915[Planned Expenditures],Table915[Funding Type 
(CCQ 2, CCQ Mentor, CQF, Other)],"CCQ",Table915[Activity Category],"Other (Shared Services, Pre-K Partnerships) ")</f>
        <v>15000</v>
      </c>
      <c r="AG3" s="7">
        <f>SUMIFS(Table915[Planned Expenditures],Table915[Funding Type 
(CCQ 2, CCQ Mentor, CQF, Other)],"CQF",Table915[Activity Category],"Other (Shared Services, Pre-K Partnerships) ")</f>
        <v>105000</v>
      </c>
      <c r="AH3" s="278">
        <v>0</v>
      </c>
      <c r="AI3" s="278">
        <v>0</v>
      </c>
      <c r="AJ3" s="277">
        <f>Table208834[[#This Row],[Other Activities Planned Expenditures CCQ]]+Table208834[[#This Row],[Other Activities Planned Expenditures CQF]]+Table208834[[#This Row],[Other Activities Planned Expenditures Other2]]</f>
        <v>120000</v>
      </c>
      <c r="AK3" s="302">
        <f>Table208834[[#This Row],[Other Total Planned]]/Table208834[[#This Row],[Total Planned Expenditures]]</f>
        <v>6.9844189254471487E-2</v>
      </c>
      <c r="AL3"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1718110</v>
      </c>
      <c r="AM3" s="306">
        <v>1737081</v>
      </c>
    </row>
    <row r="4" spans="1:39" ht="15.75">
      <c r="A4" s="280">
        <v>2</v>
      </c>
      <c r="B4" s="279" t="s">
        <v>47</v>
      </c>
      <c r="C4" s="275">
        <v>0</v>
      </c>
      <c r="D4" s="15">
        <f>SUMIFS(Table9154[Planned Expenditures],Table9154[Funding Type 
(CCQ 2, CCQ Mentor, CQF, Other)],"CQF",Table9154[Activity Category],"Infant &amp; Toddler")</f>
        <v>287500</v>
      </c>
      <c r="E4" s="278"/>
      <c r="F4" s="277">
        <f>Table208834[[#This Row],[Infant Toddler  Planned  Expenditures CCQ]]+Table208834[[#This Row],[Infant Toddler Planned Expenditures CQF]]+Table208834[[#This Row],[Infant Toddler Planned Expenditures Other]]</f>
        <v>287500</v>
      </c>
      <c r="G4" s="274">
        <f>Table208834[[#This Row],[Infant Toddler Total Planned]]/Table208834[[#This Row],[Total Planned Expenditures]]</f>
        <v>0.1327863612934454</v>
      </c>
      <c r="H4" s="275">
        <v>0</v>
      </c>
      <c r="I4" s="15">
        <f>SUMIFS(Table9154[Planned Expenditures],Table9154[Funding Type 
(CCQ 2, CCQ Mentor, CQF, Other)],"CQF",Table9154[Activity Category],"Professional Development")</f>
        <v>182500</v>
      </c>
      <c r="J4" s="278">
        <v>0</v>
      </c>
      <c r="K4" s="277">
        <f>Table208834[[#This Row],[Professional Development Planned Expenditures CCQ]]+Table208834[[#This Row],[Professional Development Planned Expenditures CQF]]+Table208834[[#This Row],[Professional Development Planned Expenditures Other]]</f>
        <v>182500</v>
      </c>
      <c r="L4" s="274">
        <f>Table208834[[#This Row],[PD Total Planned]]/Table208834[[#This Row],[Total Planned Expenditures]]</f>
        <v>8.4290472821056645E-2</v>
      </c>
      <c r="M4" s="15">
        <f>SUMIFS(Table9154[Planned Expenditures],Table9154[Funding Type 
(CCQ 2, CCQ Mentor, CQF, Other)],"CCQ",Table9154[Activity Category],"Texas Rising Star/QRIS (except PD)")</f>
        <v>120000</v>
      </c>
      <c r="N4" s="15">
        <f>SUMIFS(Table9154[Planned Expenditures],Table9154[Funding Type 
(CCQ 2, CCQ Mentor, CQF, Other)],"CQF",Table9154[Activity Category],"Texas Rising Star/QRIS (except PD)")</f>
        <v>820132</v>
      </c>
      <c r="O4" s="278">
        <v>0</v>
      </c>
      <c r="P4" s="278">
        <v>0</v>
      </c>
      <c r="Q4" s="16">
        <f>SUMIFS(Table9154[Planned Expenditures],Table9154[Funding Type 
(CCQ 2, CCQ Mentor, CQF, Other)],"CCQ Mentor",Table9154[Activity Category],"Texas Rising Star/QRIS (except PD)")</f>
        <v>565000</v>
      </c>
      <c r="R4" s="277">
        <f>Table208834[[#This Row],[Texas Rising Star Planned Expenditures Mentor]]+Table208834[[#This Row],[Texas Rising Star Planned Expenditures Other]]+Table208834[[#This Row],[Texas Rising Star Planned Expenditures CQF]]+Table208834[[#This Row],[Texas Rising Star Planned Expenditures CCQ]]</f>
        <v>1505132</v>
      </c>
      <c r="S4" s="286">
        <f>Table208834[[#This Row],[Texas Rising Star Total Planned]]/Table208834[[#This Row],[Total Planned Expenditures]]</f>
        <v>0.69516870103069928</v>
      </c>
      <c r="T4" s="15">
        <f>SUMIFS(Table9154[Planned Expenditures],Table9154[Funding Type 
(CCQ 2, CCQ Mentor, CQF, Other)],"CCQ",Table9154[Activity Category],"Health &amp; Safety (except PD)")</f>
        <v>180000</v>
      </c>
      <c r="U4" s="274">
        <f>Table208834[[#This Row],[Health &amp; Safety Planned Expenditures CCQ ]]/Table208834[[#This Row],[Total Planned Expenditures]]</f>
        <v>8.3135808809809281E-2</v>
      </c>
      <c r="V4" s="275">
        <v>0</v>
      </c>
      <c r="W4" s="278">
        <v>0</v>
      </c>
      <c r="X4" s="278">
        <v>0</v>
      </c>
      <c r="Y4" s="277">
        <f>Table208834[[#This Row],[Eval &amp; Assessment Planned Expenditures CCQ]]+Table208834[[#This Row],[Eval &amp; Assessment Planned Expenditures CQF]]+Table208834[[#This Row],[Eval &amp; Assessment Planned Expenditures Other]]</f>
        <v>0</v>
      </c>
      <c r="Z4" s="274">
        <f>Table208834[[#This Row],[Eval/Assess Total Planned]]/Table208834[[#This Row],[Total Planned Expenditures]]</f>
        <v>0</v>
      </c>
      <c r="AA4" s="275">
        <v>0</v>
      </c>
      <c r="AB4" s="86">
        <f>SUMIFS(Table9154[Planned Expenditures],Table9154[Funding Type 
(CCQ 2, CCQ Mentor, CQF, Other)],"CQF",Table9154[Activity Category],"National Accreditation")</f>
        <v>10000</v>
      </c>
      <c r="AC4" s="278">
        <v>0</v>
      </c>
      <c r="AD4" s="277">
        <f>Table208834[[#This Row],[National Accreditation Planned Expenditures CCQ]]+Table208834[[#This Row],[National Accreditation Planned Expenditures CQF]]+Table208834[[#This Row],[National Accreditation Planned Expenditures Other]]</f>
        <v>10000</v>
      </c>
      <c r="AE4" s="284">
        <f>Table208834[[#This Row],[National Accreditation Total Planned]]/Table208834[[#This Row],[Total Planned Expenditures]]</f>
        <v>4.6186560449894051E-3</v>
      </c>
      <c r="AF4" s="275">
        <v>0</v>
      </c>
      <c r="AG4" s="278">
        <v>0</v>
      </c>
      <c r="AH4" s="278">
        <v>0</v>
      </c>
      <c r="AI4" s="278"/>
      <c r="AJ4" s="277">
        <f>Table208834[[#This Row],[Other Activities Planned Expenditures CCQ]]+Table208834[[#This Row],[Other Activities Planned Expenditures CQF]]+Table208834[[#This Row],[Other Activities Planned Expenditures Other2]]</f>
        <v>0</v>
      </c>
      <c r="AK4" s="302">
        <f>Table208834[[#This Row],[Other Total Planned]]/Table208834[[#This Row],[Total Planned Expenditures]]</f>
        <v>0</v>
      </c>
      <c r="AL4"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2165132</v>
      </c>
      <c r="AM4" s="306">
        <v>2165132</v>
      </c>
    </row>
    <row r="5" spans="1:39" ht="15.75">
      <c r="A5" s="280">
        <v>3</v>
      </c>
      <c r="B5" s="279" t="s">
        <v>48</v>
      </c>
      <c r="C5" s="15">
        <f>SUMIFS(Table9156[Planned Expenditures],Table9156[Funding Type 
(CCQ 2, CCQ Mentor, CQF, Other)],"CCQ",Table9156[Activity Category],"Infant &amp; Toddler")</f>
        <v>55000</v>
      </c>
      <c r="D5" s="15">
        <f>SUMIFS(Table9156[Planned Expenditures],Table9156[Funding Type 
(CCQ 2, CCQ Mentor, CQF, Other)],"CQF",Table9156[Activity Category],"Infant &amp; Toddler")</f>
        <v>31500</v>
      </c>
      <c r="E5" s="278"/>
      <c r="F5" s="277">
        <f>Table208834[[#This Row],[Infant Toddler  Planned  Expenditures CCQ]]+Table208834[[#This Row],[Infant Toddler Planned Expenditures CQF]]+Table208834[[#This Row],[Infant Toddler Planned Expenditures Other]]</f>
        <v>86500</v>
      </c>
      <c r="G5" s="274">
        <f>Table208834[[#This Row],[Infant Toddler Total Planned]]/Table208834[[#This Row],[Total Planned Expenditures]]</f>
        <v>7.0801762431848186E-2</v>
      </c>
      <c r="H5" s="15">
        <f>SUMIFS(Table9156[Planned Expenditures],Table9156[Funding Type 
(CCQ 2, CCQ Mentor, CQF, Other)],"CCQ",Table9156[Activity Category],"Professional Development")</f>
        <v>18800</v>
      </c>
      <c r="I5" s="15">
        <f>SUMIFS(Table9156[Planned Expenditures],Table9156[Funding Type 
(CCQ 2, CCQ Mentor, CQF, Other)],"CQF",Table9156[Activity Category],"Professional Development")</f>
        <v>31500</v>
      </c>
      <c r="J5" s="278"/>
      <c r="K5" s="277">
        <f>Table208834[[#This Row],[Professional Development Planned Expenditures CCQ]]+Table208834[[#This Row],[Professional Development Planned Expenditures CQF]]+Table208834[[#This Row],[Professional Development Planned Expenditures Other]]</f>
        <v>50300</v>
      </c>
      <c r="L5" s="274">
        <f>Table208834[[#This Row],[PD Total Planned]]/Table208834[[#This Row],[Total Planned Expenditures]]</f>
        <v>4.1171429483490909E-2</v>
      </c>
      <c r="M5" s="15">
        <f>SUMIFS(Table9156[Planned Expenditures],Table9156[Funding Type 
(CCQ 2, CCQ Mentor, CQF, Other)],"CCQ",Table9156[Activity Category],"Texas Rising Star/QRIS (except PD)")</f>
        <v>137040</v>
      </c>
      <c r="N5" s="15">
        <f>SUMIFS(Table9156[Planned Expenditures],Table9156[Funding Type 
(CCQ 2, CCQ Mentor, CQF, Other)],"CQF",Table9156[Activity Category],"Texas Rising Star/QRIS (except PD)")</f>
        <v>530334</v>
      </c>
      <c r="O5" s="278">
        <v>0</v>
      </c>
      <c r="P5" s="278">
        <v>0</v>
      </c>
      <c r="Q5" s="16">
        <f>SUMIFS(Table9156[Planned Expenditures],Table9156[Funding Type 
(CCQ 2, CCQ Mentor, CQF, Other)],"CCQ Mentor",Table9156[Activity Category],"Texas Rising Star/QRIS (except PD)")</f>
        <v>417547</v>
      </c>
      <c r="R5" s="277">
        <f>Table208834[[#This Row],[Texas Rising Star Planned Expenditures Mentor]]+Table208834[[#This Row],[Texas Rising Star Planned Expenditures Other]]+Table208834[[#This Row],[Texas Rising Star Planned Expenditures CQF]]+Table208834[[#This Row],[Texas Rising Star Planned Expenditures CCQ]]</f>
        <v>1084921</v>
      </c>
      <c r="S5" s="286">
        <f>Table208834[[#This Row],[Texas Rising Star Total Planned]]/Table208834[[#This Row],[Total Planned Expenditures]]</f>
        <v>0.88802680808466095</v>
      </c>
      <c r="T5" s="275">
        <v>0</v>
      </c>
      <c r="U5" s="274">
        <f>Table208834[[#This Row],[Health &amp; Safety Planned Expenditures CCQ ]]/Table208834[[#This Row],[Total Planned Expenditures]]</f>
        <v>0</v>
      </c>
      <c r="V5" s="275">
        <v>0</v>
      </c>
      <c r="W5" s="278">
        <v>0</v>
      </c>
      <c r="X5" s="278">
        <v>0</v>
      </c>
      <c r="Y5" s="277">
        <f>Table208834[[#This Row],[Eval &amp; Assessment Planned Expenditures CCQ]]+Table208834[[#This Row],[Eval &amp; Assessment Planned Expenditures CQF]]+Table208834[[#This Row],[Eval &amp; Assessment Planned Expenditures Other]]</f>
        <v>0</v>
      </c>
      <c r="Z5" s="274">
        <f>Table208834[[#This Row],[Eval/Assess Total Planned]]/Table208834[[#This Row],[Total Planned Expenditures]]</f>
        <v>0</v>
      </c>
      <c r="AA5" s="275">
        <v>0</v>
      </c>
      <c r="AB5" s="287">
        <v>0</v>
      </c>
      <c r="AC5" s="278">
        <v>0</v>
      </c>
      <c r="AD5" s="277">
        <f>Table208834[[#This Row],[National Accreditation Planned Expenditures CCQ]]+Table208834[[#This Row],[National Accreditation Planned Expenditures CQF]]+Table208834[[#This Row],[National Accreditation Planned Expenditures Other]]</f>
        <v>0</v>
      </c>
      <c r="AE5" s="284">
        <f>Table208834[[#This Row],[National Accreditation Total Planned]]/Table208834[[#This Row],[Total Planned Expenditures]]</f>
        <v>0</v>
      </c>
      <c r="AF5" s="275">
        <v>0</v>
      </c>
      <c r="AG5" s="278">
        <v>0</v>
      </c>
      <c r="AH5" s="278">
        <v>0</v>
      </c>
      <c r="AI5" s="278"/>
      <c r="AJ5" s="277">
        <f>Table208834[[#This Row],[Other Activities Planned Expenditures CCQ]]+Table208834[[#This Row],[Other Activities Planned Expenditures CQF]]+Table208834[[#This Row],[Other Activities Planned Expenditures Other2]]</f>
        <v>0</v>
      </c>
      <c r="AK5" s="302">
        <f>Table208834[[#This Row],[Other Total Planned]]/Table208834[[#This Row],[Total Planned Expenditures]]</f>
        <v>0</v>
      </c>
      <c r="AL5"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1221721</v>
      </c>
      <c r="AM5" s="306">
        <v>1221721</v>
      </c>
    </row>
    <row r="6" spans="1:39" ht="15.75">
      <c r="A6" s="280">
        <v>4</v>
      </c>
      <c r="B6" s="279" t="s">
        <v>49</v>
      </c>
      <c r="C6" s="275">
        <v>0</v>
      </c>
      <c r="D6" s="159">
        <f>SUMIFS(Table9158[Planned Expenditures],Table9158[Funding Type 
(CCQ 2, CCQ Mentor, CQF, Other)],"CQF",Table9158[Activity Category],"Infant &amp; Toddler")</f>
        <v>800000</v>
      </c>
      <c r="E6" s="278">
        <v>0</v>
      </c>
      <c r="F6" s="277">
        <f>Table208834[[#This Row],[Infant Toddler  Planned  Expenditures CCQ]]+Table208834[[#This Row],[Infant Toddler Planned Expenditures CQF]]+Table208834[[#This Row],[Infant Toddler Planned Expenditures Other]]</f>
        <v>800000</v>
      </c>
      <c r="G6" s="274">
        <f>Table208834[[#This Row],[Infant Toddler Total Planned]]/Table208834[[#This Row],[Total Planned Expenditures]]</f>
        <v>7.395588845566145E-2</v>
      </c>
      <c r="H6" s="159">
        <f>SUMIFS(Table9158[Planned Expenditures],Table9158[Funding Type 
(CCQ 2, CCQ Mentor, CQF, Other)],"CCQ",Table9158[Activity Category],"Professional Development")</f>
        <v>40000</v>
      </c>
      <c r="I6" s="159">
        <f>SUMIFS(Table9158[Planned Expenditures],Table9158[Funding Type 
(CCQ 2, CCQ Mentor, CQF, Other)],"CQF",Table9158[Activity Category],"Professional Development")</f>
        <v>418000</v>
      </c>
      <c r="J6" s="278">
        <v>0</v>
      </c>
      <c r="K6" s="277">
        <f>Table208834[[#This Row],[Professional Development Planned Expenditures CCQ]]+Table208834[[#This Row],[Professional Development Planned Expenditures CQF]]+Table208834[[#This Row],[Professional Development Planned Expenditures Other]]</f>
        <v>458000</v>
      </c>
      <c r="L6" s="274">
        <f>Table208834[[#This Row],[PD Total Planned]]/Table208834[[#This Row],[Total Planned Expenditures]]</f>
        <v>4.2339746140866184E-2</v>
      </c>
      <c r="M6" s="159">
        <f>SUMIFS(Table9158[Planned Expenditures],Table9158[Funding Type 
(CCQ 2, CCQ Mentor, CQF, Other)],"CCQ",Table9158[Activity Category],"Texas Rising Star/QRIS (except PD)")</f>
        <v>2020556</v>
      </c>
      <c r="N6" s="159">
        <f>SUMIFS(Table9158[Planned Expenditures],Table9158[Funding Type 
(CCQ 2, CCQ Mentor, CQF, Other)],"CQF",Table9158[Activity Category],"Texas Rising Star/QRIS (except PD)")</f>
        <v>1285000</v>
      </c>
      <c r="O6" s="278">
        <v>0</v>
      </c>
      <c r="P6" s="278">
        <v>0</v>
      </c>
      <c r="Q6" s="159">
        <f>SUMIFS(Table9158[Planned Expenditures],Table9158[Funding Type 
(CCQ 2, CCQ Mentor, CQF, Other)],"CCQ Mentor",Table9158[Activity Category],"Texas Rising Star/QRIS (except PD)")</f>
        <v>2812444</v>
      </c>
      <c r="R6" s="277">
        <f>Table208834[[#This Row],[Texas Rising Star Planned Expenditures Mentor]]+Table208834[[#This Row],[Texas Rising Star Planned Expenditures Other]]+Table208834[[#This Row],[Texas Rising Star Planned Expenditures CQF]]+Table208834[[#This Row],[Texas Rising Star Planned Expenditures CCQ]]</f>
        <v>6118000</v>
      </c>
      <c r="S6" s="286">
        <f>Table208834[[#This Row],[Texas Rising Star Total Planned]]/Table208834[[#This Row],[Total Planned Expenditures]]</f>
        <v>0.56557765696467099</v>
      </c>
      <c r="T6" s="275">
        <v>0</v>
      </c>
      <c r="U6" s="274">
        <f>Table208834[[#This Row],[Health &amp; Safety Planned Expenditures CCQ ]]/Table208834[[#This Row],[Total Planned Expenditures]]</f>
        <v>0</v>
      </c>
      <c r="V6" s="275">
        <v>0</v>
      </c>
      <c r="W6" s="278">
        <v>0</v>
      </c>
      <c r="X6" s="278">
        <v>0</v>
      </c>
      <c r="Y6" s="277">
        <f>Table208834[[#This Row],[Eval &amp; Assessment Planned Expenditures CCQ]]+Table208834[[#This Row],[Eval &amp; Assessment Planned Expenditures CQF]]+Table208834[[#This Row],[Eval &amp; Assessment Planned Expenditures Other]]</f>
        <v>0</v>
      </c>
      <c r="Z6" s="274">
        <f>Table208834[[#This Row],[Eval/Assess Total Planned]]/Table208834[[#This Row],[Total Planned Expenditures]]</f>
        <v>0</v>
      </c>
      <c r="AA6" s="275">
        <v>0</v>
      </c>
      <c r="AB6" s="287">
        <v>0</v>
      </c>
      <c r="AC6" s="278">
        <v>0</v>
      </c>
      <c r="AD6" s="277">
        <f>Table208834[[#This Row],[National Accreditation Planned Expenditures CCQ]]+Table208834[[#This Row],[National Accreditation Planned Expenditures CQF]]+Table208834[[#This Row],[National Accreditation Planned Expenditures Other]]</f>
        <v>0</v>
      </c>
      <c r="AE6" s="284">
        <f>Table208834[[#This Row],[National Accreditation Total Planned]]/Table208834[[#This Row],[Total Planned Expenditures]]</f>
        <v>0</v>
      </c>
      <c r="AF6" s="275">
        <v>0</v>
      </c>
      <c r="AG6" s="157">
        <f>SUMIFS(Table9158[Planned Expenditures],Table9158[Funding Type 
(CCQ 2, CCQ Mentor, CQF, Other)],"CQF",Table9158[Activity Category],"Other (Shared Services, Pre-K Partnerships) ")</f>
        <v>3441259</v>
      </c>
      <c r="AH6" s="278">
        <v>0</v>
      </c>
      <c r="AI6" s="278"/>
      <c r="AJ6" s="277">
        <f>Table208834[[#This Row],[Other Activities Planned Expenditures CCQ]]+Table208834[[#This Row],[Other Activities Planned Expenditures CQF]]+Table208834[[#This Row],[Other Activities Planned Expenditures Other2]]</f>
        <v>3441259</v>
      </c>
      <c r="AK6" s="302">
        <f>Table208834[[#This Row],[Other Total Planned]]/Table208834[[#This Row],[Total Planned Expenditures]]</f>
        <v>0.31812670843880136</v>
      </c>
      <c r="AL6"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10817259</v>
      </c>
      <c r="AM6" s="306">
        <v>10817259</v>
      </c>
    </row>
    <row r="7" spans="1:39" ht="15.75">
      <c r="A7" s="280">
        <v>5</v>
      </c>
      <c r="B7" s="279" t="s">
        <v>50</v>
      </c>
      <c r="C7" s="275">
        <v>0</v>
      </c>
      <c r="D7" s="159">
        <f>SUMIFS(Table91510[Planned Expenditures],Table91510[Funding Type 
(CCQ 2, CCQ Mentor, CQF, Other)],"CQF",Table91510[Activity Category],"Infant &amp; Toddler")</f>
        <v>250000</v>
      </c>
      <c r="E7" s="278">
        <v>0</v>
      </c>
      <c r="F7" s="277">
        <f>Table208834[[#This Row],[Infant Toddler  Planned  Expenditures CCQ]]+Table208834[[#This Row],[Infant Toddler Planned Expenditures CQF]]+Table208834[[#This Row],[Infant Toddler Planned Expenditures Other]]</f>
        <v>250000</v>
      </c>
      <c r="G7" s="274">
        <f>Table208834[[#This Row],[Infant Toddler Total Planned]]/Table208834[[#This Row],[Total Planned Expenditures]]</f>
        <v>2.7985525715947715E-2</v>
      </c>
      <c r="H7" s="275">
        <v>0</v>
      </c>
      <c r="I7" s="159">
        <f>SUMIFS(Table91510[Planned Expenditures],Table91510[Funding Type 
(CCQ 2, CCQ Mentor, CQF, Other)],"CQF",Table91510[Activity Category],"Professional Development")</f>
        <v>645066</v>
      </c>
      <c r="J7" s="278">
        <v>0</v>
      </c>
      <c r="K7" s="277">
        <f>Table208834[[#This Row],[Professional Development Planned Expenditures CCQ]]+Table208834[[#This Row],[Professional Development Planned Expenditures CQF]]+Table208834[[#This Row],[Professional Development Planned Expenditures Other]]</f>
        <v>645066</v>
      </c>
      <c r="L7" s="274">
        <f>Table208834[[#This Row],[PD Total Planned]]/Table208834[[#This Row],[Total Planned Expenditures]]</f>
        <v>7.2210044525934117E-2</v>
      </c>
      <c r="M7" s="159">
        <f>SUMIFS(Table91510[Planned Expenditures],Table91510[Funding Type 
(CCQ 2, CCQ Mentor, CQF, Other)],"CCQ",Table91510[Activity Category],"Texas Rising Star/QRIS (except PD)")</f>
        <v>1999837</v>
      </c>
      <c r="N7" s="159">
        <f>SUMIFS(Table91510[Planned Expenditures],Table91510[Funding Type 
(CCQ 2, CCQ Mentor, CQF, Other)],"CQF",Table91510[Activity Category],"Texas Rising Star/QRIS (except PD)")</f>
        <v>1578000</v>
      </c>
      <c r="O7" s="278">
        <v>0</v>
      </c>
      <c r="P7" s="278">
        <v>0</v>
      </c>
      <c r="Q7" s="159">
        <f>SUMIFS(Table91510[Planned Expenditures],Table91510[Funding Type 
(CCQ 2, CCQ Mentor, CQF, Other)],"CCQ Mentor",Table91510[Activity Category],"Texas Rising Star/QRIS (except PD)")</f>
        <v>2247553</v>
      </c>
      <c r="R7" s="277">
        <f>Table208834[[#This Row],[Texas Rising Star Planned Expenditures Mentor]]+Table208834[[#This Row],[Texas Rising Star Planned Expenditures Other]]+Table208834[[#This Row],[Texas Rising Star Planned Expenditures CQF]]+Table208834[[#This Row],[Texas Rising Star Planned Expenditures CCQ]]</f>
        <v>5825390</v>
      </c>
      <c r="S7" s="286">
        <f>Table208834[[#This Row],[Texas Rising Star Total Planned]]/Table208834[[#This Row],[Total Planned Expenditures]]</f>
        <v>0.65210640660169861</v>
      </c>
      <c r="T7" s="275">
        <v>0</v>
      </c>
      <c r="U7" s="274">
        <f>Table208834[[#This Row],[Health &amp; Safety Planned Expenditures CCQ ]]/Table208834[[#This Row],[Total Planned Expenditures]]</f>
        <v>0</v>
      </c>
      <c r="V7" s="275">
        <v>0</v>
      </c>
      <c r="W7" s="159">
        <f>SUMIFS(Table91510[Planned Expenditures],Table91510[Funding Type 
(CCQ 2, CCQ Mentor, CQF, Other)],"CQF",Table91510[Activity Category],"Evaluation &amp; Assessment")</f>
        <v>137733.34</v>
      </c>
      <c r="X7" s="278">
        <v>0</v>
      </c>
      <c r="Y7" s="277">
        <f>Table208834[[#This Row],[Eval &amp; Assessment Planned Expenditures CCQ]]+Table208834[[#This Row],[Eval &amp; Assessment Planned Expenditures CQF]]+Table208834[[#This Row],[Eval &amp; Assessment Planned Expenditures Other]]</f>
        <v>137733.34</v>
      </c>
      <c r="Z7" s="274">
        <f>Table208834[[#This Row],[Eval/Assess Total Planned]]/Table208834[[#This Row],[Total Planned Expenditures]]</f>
        <v>1.541815971405348E-2</v>
      </c>
      <c r="AA7" s="275">
        <v>0</v>
      </c>
      <c r="AB7" s="158">
        <f>SUMIFS(Table91510[Planned Expenditures],Table91510[Funding Type 
(CCQ 2, CCQ Mentor, CQF, Other)],"CQF",Table91510[Activity Category],"National Accreditation")</f>
        <v>10000</v>
      </c>
      <c r="AC7" s="278">
        <v>0</v>
      </c>
      <c r="AD7" s="277">
        <f>Table208834[[#This Row],[National Accreditation Planned Expenditures CCQ]]+Table208834[[#This Row],[National Accreditation Planned Expenditures CQF]]+Table208834[[#This Row],[National Accreditation Planned Expenditures Other]]</f>
        <v>10000</v>
      </c>
      <c r="AE7" s="284">
        <f>Table208834[[#This Row],[National Accreditation Total Planned]]/Table208834[[#This Row],[Total Planned Expenditures]]</f>
        <v>1.1194210286379087E-3</v>
      </c>
      <c r="AF7" s="275">
        <v>0</v>
      </c>
      <c r="AG7" s="157">
        <f>SUMIFS(Table91510[Planned Expenditures],Table91510[Funding Type 
(CCQ 2, CCQ Mentor, CQF, Other)],"CQF",Table91510[Activity Category],"Other (Shared Services, Pre-K Partnerships) ")</f>
        <v>2065000</v>
      </c>
      <c r="AH7" s="278">
        <v>0</v>
      </c>
      <c r="AI7" s="278"/>
      <c r="AJ7" s="277">
        <f>Table208834[[#This Row],[Other Activities Planned Expenditures CCQ]]+Table208834[[#This Row],[Other Activities Planned Expenditures CQF]]+Table208834[[#This Row],[Other Activities Planned Expenditures Other2]]</f>
        <v>2065000</v>
      </c>
      <c r="AK7" s="302">
        <f>Table208834[[#This Row],[Other Total Planned]]/Table208834[[#This Row],[Total Planned Expenditures]]</f>
        <v>0.23116044241372813</v>
      </c>
      <c r="AL7"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8933189.3399999999</v>
      </c>
      <c r="AM7" s="306">
        <v>8930456</v>
      </c>
    </row>
    <row r="8" spans="1:39" ht="15.75">
      <c r="A8" s="280">
        <v>6</v>
      </c>
      <c r="B8" s="279" t="s">
        <v>51</v>
      </c>
      <c r="C8" s="275">
        <v>0</v>
      </c>
      <c r="D8" s="15">
        <f>SUMIFS(Table91512[Planned Expenditures],Table91512[Funding Type 
(CCQ 2, CCQ Mentor, CQF, Other)],"CQF",Table91512[Activity Category],"Infant &amp; Toddler")</f>
        <v>1000000</v>
      </c>
      <c r="E8" s="278"/>
      <c r="F8" s="277">
        <f>Table208834[[#This Row],[Infant Toddler  Planned  Expenditures CCQ]]+Table208834[[#This Row],[Infant Toddler Planned Expenditures CQF]]+Table208834[[#This Row],[Infant Toddler Planned Expenditures Other]]</f>
        <v>1000000</v>
      </c>
      <c r="G8" s="274">
        <f>Table208834[[#This Row],[Infant Toddler Total Planned]]/Table208834[[#This Row],[Total Planned Expenditures]]</f>
        <v>9.4858939539662845E-2</v>
      </c>
      <c r="H8" s="15">
        <f>SUMIFS(Table91512[Planned Expenditures],Table91512[Funding Type 
(CCQ 2, CCQ Mentor, CQF, Other)],"CCQ",Table91512[Activity Category],"Professional Development")</f>
        <v>790075</v>
      </c>
      <c r="I8" s="15">
        <f>SUMIFS(Table91512[Planned Expenditures],Table91512[Funding Type 
(CCQ 2, CCQ Mentor, CQF, Other)],"CQF",Table91512[Activity Category],"Professional Development")</f>
        <v>564603</v>
      </c>
      <c r="J8" s="278">
        <v>0</v>
      </c>
      <c r="K8" s="277">
        <f>Table208834[[#This Row],[Professional Development Planned Expenditures CCQ]]+Table208834[[#This Row],[Professional Development Planned Expenditures CQF]]+Table208834[[#This Row],[Professional Development Planned Expenditures Other]]</f>
        <v>1354678</v>
      </c>
      <c r="L8" s="274">
        <f>Table208834[[#This Row],[PD Total Planned]]/Table208834[[#This Row],[Total Planned Expenditures]]</f>
        <v>0.12850331849771138</v>
      </c>
      <c r="M8" s="15">
        <f>SUMIFS(Table91512[Planned Expenditures],Table91512[Funding Type 
(CCQ 2, CCQ Mentor, CQF, Other)],"CCQ",Table91512[Activity Category],"Texas Rising Star/QRIS (except PD)")</f>
        <v>1936867</v>
      </c>
      <c r="N8" s="15">
        <f>SUMIFS(Table91512[Planned Expenditures],Table91512[Funding Type 
(CCQ 2, CCQ Mentor, CQF, Other)],"CQF",Table91512[Activity Category],"Texas Rising Star/QRIS (except PD)")</f>
        <v>3101814</v>
      </c>
      <c r="O8" s="278">
        <v>0</v>
      </c>
      <c r="P8" s="278">
        <v>0</v>
      </c>
      <c r="Q8" s="16">
        <f>SUMIFS(Table91512[Planned Expenditures],Table91512[Funding Type 
(CCQ 2, CCQ Mentor, CQF, Other)],"CCQ Mentor",Table91512[Activity Category],"Texas Rising Star/QRIS (except PD)")</f>
        <v>2454081</v>
      </c>
      <c r="R8" s="277">
        <f>Table208834[[#This Row],[Texas Rising Star Planned Expenditures Mentor]]+Table208834[[#This Row],[Texas Rising Star Planned Expenditures Other]]+Table208834[[#This Row],[Texas Rising Star Planned Expenditures CQF]]+Table208834[[#This Row],[Texas Rising Star Planned Expenditures CCQ]]</f>
        <v>7492762</v>
      </c>
      <c r="S8" s="286">
        <f>Table208834[[#This Row],[Texas Rising Star Total Planned]]/Table208834[[#This Row],[Total Planned Expenditures]]</f>
        <v>0.71075545754308322</v>
      </c>
      <c r="T8" s="275">
        <v>0</v>
      </c>
      <c r="U8" s="274">
        <f>Table208834[[#This Row],[Health &amp; Safety Planned Expenditures CCQ ]]/Table208834[[#This Row],[Total Planned Expenditures]]</f>
        <v>0</v>
      </c>
      <c r="V8" s="275">
        <v>0</v>
      </c>
      <c r="W8" s="15">
        <f>SUMIFS(Table91512[Planned Expenditures],Table91512[Funding Type 
(CCQ 2, CCQ Mentor, CQF, Other)],"CQF",Table91512[Activity Category],"Evaluation &amp; Assessment")</f>
        <v>77750</v>
      </c>
      <c r="X8" s="278">
        <v>0</v>
      </c>
      <c r="Y8" s="277">
        <f>Table208834[[#This Row],[Eval &amp; Assessment Planned Expenditures CCQ]]+Table208834[[#This Row],[Eval &amp; Assessment Planned Expenditures CQF]]+Table208834[[#This Row],[Eval &amp; Assessment Planned Expenditures Other]]</f>
        <v>77750</v>
      </c>
      <c r="Z8" s="274">
        <f>Table208834[[#This Row],[Eval/Assess Total Planned]]/Table208834[[#This Row],[Total Planned Expenditures]]</f>
        <v>7.3752825492087865E-3</v>
      </c>
      <c r="AA8" s="275">
        <v>0</v>
      </c>
      <c r="AB8" s="86">
        <f>SUMIFS(Table91512[Planned Expenditures],Table91512[Funding Type 
(CCQ 2, CCQ Mentor, CQF, Other)],"CQF",Table91512[Activity Category],"National Accreditation")</f>
        <v>400000</v>
      </c>
      <c r="AC8" s="278">
        <v>0</v>
      </c>
      <c r="AD8" s="277">
        <f>Table208834[[#This Row],[National Accreditation Planned Expenditures CCQ]]+Table208834[[#This Row],[National Accreditation Planned Expenditures CQF]]+Table208834[[#This Row],[National Accreditation Planned Expenditures Other]]</f>
        <v>400000</v>
      </c>
      <c r="AE8" s="284">
        <f>Table208834[[#This Row],[National Accreditation Total Planned]]/Table208834[[#This Row],[Total Planned Expenditures]]</f>
        <v>3.794357581586514E-2</v>
      </c>
      <c r="AF8" s="8">
        <f>SUMIFS(Table91512[Planned Expenditures],Table91512[Funding Type 
(CCQ 2, CCQ Mentor, CQF, Other)],"CCQ",Table91512[Activity Category],"Other (Shared Services, Pre-K Partnerships) ")</f>
        <v>216779</v>
      </c>
      <c r="AG8" s="278">
        <v>0</v>
      </c>
      <c r="AH8" s="278">
        <v>0</v>
      </c>
      <c r="AI8" s="278"/>
      <c r="AJ8" s="277">
        <f>Table208834[[#This Row],[Other Activities Planned Expenditures CCQ]]+Table208834[[#This Row],[Other Activities Planned Expenditures CQF]]+Table208834[[#This Row],[Other Activities Planned Expenditures Other2]]</f>
        <v>216779</v>
      </c>
      <c r="AK8" s="302">
        <f>Table208834[[#This Row],[Other Total Planned]]/Table208834[[#This Row],[Total Planned Expenditures]]</f>
        <v>2.0563426054468571E-2</v>
      </c>
      <c r="AL8"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10541969</v>
      </c>
      <c r="AM8" s="306">
        <v>10541969</v>
      </c>
    </row>
    <row r="9" spans="1:39" ht="15.75">
      <c r="A9" s="280">
        <v>7</v>
      </c>
      <c r="B9" s="279" t="s">
        <v>52</v>
      </c>
      <c r="C9" s="275">
        <v>0</v>
      </c>
      <c r="D9" s="15">
        <f>SUMIFS(Table91514[Planned Expenditures],Table91514[Funding Type 
(CCQ 2, CCQ Mentor, CQF, Other)],"CQF",Table91514[Activity Category],"Infant &amp; Toddler")</f>
        <v>17000</v>
      </c>
      <c r="E9" s="278"/>
      <c r="F9" s="277">
        <f>Table208834[[#This Row],[Infant Toddler  Planned  Expenditures CCQ]]+Table208834[[#This Row],[Infant Toddler Planned Expenditures CQF]]+Table208834[[#This Row],[Infant Toddler Planned Expenditures Other]]</f>
        <v>17000</v>
      </c>
      <c r="G9" s="274">
        <f>Table208834[[#This Row],[Infant Toddler Total Planned]]/Table208834[[#This Row],[Total Planned Expenditures]]</f>
        <v>1.2883436847453925E-2</v>
      </c>
      <c r="H9" s="275">
        <v>0</v>
      </c>
      <c r="I9" s="15">
        <f>SUMIFS(Table91514[Planned Expenditures],Table91514[Funding Type 
(CCQ 2, CCQ Mentor, CQF, Other)],"CQF",Table91514[Activity Category],"Professional Development")</f>
        <v>260300</v>
      </c>
      <c r="J9" s="278">
        <v>0</v>
      </c>
      <c r="K9" s="277">
        <f>Table208834[[#This Row],[Professional Development Planned Expenditures CCQ]]+Table208834[[#This Row],[Professional Development Planned Expenditures CQF]]+Table208834[[#This Row],[Professional Development Planned Expenditures Other]]</f>
        <v>260300</v>
      </c>
      <c r="L9" s="274">
        <f>Table208834[[#This Row],[PD Total Planned]]/Table208834[[#This Row],[Total Planned Expenditures]]</f>
        <v>0.1972681536113092</v>
      </c>
      <c r="M9" s="15">
        <f>SUMIFS(Table91514[Planned Expenditures],Table91514[Funding Type 
(CCQ 2, CCQ Mentor, CQF, Other)],"CCQ",Table91514[Activity Category],"Texas Rising Star/QRIS (except PD)")</f>
        <v>234715.68</v>
      </c>
      <c r="N9" s="15">
        <f>SUMIFS(Table91514[Planned Expenditures],Table91514[Funding Type 
(CCQ 2, CCQ Mentor, CQF, Other)],"CQF",Table91514[Activity Category],"Texas Rising Star/QRIS (except PD)")</f>
        <v>145631</v>
      </c>
      <c r="O9" s="278">
        <v>0</v>
      </c>
      <c r="P9" s="278">
        <v>0</v>
      </c>
      <c r="Q9" s="16">
        <f>SUMIFS(Table91514[Planned Expenditures],Table91514[Funding Type 
(CCQ 2, CCQ Mentor, CQF, Other)],"CCQ Mentor",Table91514[Activity Category],"Texas Rising Star/QRIS (except PD)")</f>
        <v>423857</v>
      </c>
      <c r="R9" s="277">
        <f>Table208834[[#This Row],[Texas Rising Star Planned Expenditures Mentor]]+Table208834[[#This Row],[Texas Rising Star Planned Expenditures Other]]+Table208834[[#This Row],[Texas Rising Star Planned Expenditures CQF]]+Table208834[[#This Row],[Texas Rising Star Planned Expenditures CCQ]]</f>
        <v>804203.67999999993</v>
      </c>
      <c r="S9" s="286">
        <f>Table208834[[#This Row],[Texas Rising Star Total Planned]]/Table208834[[#This Row],[Total Planned Expenditures]]</f>
        <v>0.60946513669235547</v>
      </c>
      <c r="T9" s="15">
        <f>SUMIFS(Table91514[Planned Expenditures],Table91514[Funding Type 
(CCQ 2, CCQ Mentor, CQF, Other)],"CCQ",Table91514[Activity Category],"Health &amp; Safety (except PD)")</f>
        <v>58000</v>
      </c>
      <c r="U9" s="274">
        <f>Table208834[[#This Row],[Health &amp; Safety Planned Expenditures CCQ ]]/Table208834[[#This Row],[Total Planned Expenditures]]</f>
        <v>4.3955255126607508E-2</v>
      </c>
      <c r="V9" s="275">
        <v>0</v>
      </c>
      <c r="W9" s="15">
        <f>SUMIFS(Table91514[Planned Expenditures],Table91514[Funding Type 
(CCQ 2, CCQ Mentor, CQF, Other)],"CQF",Table91514[Activity Category],"Evaluation &amp; Assessment")</f>
        <v>6000</v>
      </c>
      <c r="X9" s="278">
        <v>0</v>
      </c>
      <c r="Y9" s="277">
        <f>Table208834[[#This Row],[Eval &amp; Assessment Planned Expenditures CCQ]]+Table208834[[#This Row],[Eval &amp; Assessment Planned Expenditures CQF]]+Table208834[[#This Row],[Eval &amp; Assessment Planned Expenditures Other]]</f>
        <v>6000</v>
      </c>
      <c r="Z9" s="274">
        <f>Table208834[[#This Row],[Eval/Assess Total Planned]]/Table208834[[#This Row],[Total Planned Expenditures]]</f>
        <v>4.5470953579249147E-3</v>
      </c>
      <c r="AA9" s="275">
        <v>0</v>
      </c>
      <c r="AB9" s="287">
        <v>0</v>
      </c>
      <c r="AC9" s="278">
        <v>0</v>
      </c>
      <c r="AD9" s="277">
        <f>Table208834[[#This Row],[National Accreditation Planned Expenditures CCQ]]+Table208834[[#This Row],[National Accreditation Planned Expenditures CQF]]+Table208834[[#This Row],[National Accreditation Planned Expenditures Other]]</f>
        <v>0</v>
      </c>
      <c r="AE9" s="284">
        <f>Table208834[[#This Row],[National Accreditation Total Planned]]/Table208834[[#This Row],[Total Planned Expenditures]]</f>
        <v>0</v>
      </c>
      <c r="AF9" s="8">
        <f>SUMIFS(Table91514[Planned Expenditures],Table91514[Funding Type 
(CCQ 2, CCQ Mentor, CQF, Other)],"CCQ",Table91514[Activity Category],"Other (Shared Services, Pre-K Partnerships) ")</f>
        <v>51300</v>
      </c>
      <c r="AG9" s="7">
        <f>SUMIFS(Table91514[Planned Expenditures],Table91514[Funding Type 
(CCQ 2, CCQ Mentor, CQF, Other)],"CQF",Table91514[Activity Category],"Other (Shared Services, Pre-K Partnerships) ")</f>
        <v>122720</v>
      </c>
      <c r="AH9" s="278">
        <v>0</v>
      </c>
      <c r="AI9" s="278"/>
      <c r="AJ9" s="277">
        <f>Table208834[[#This Row],[Other Activities Planned Expenditures CCQ]]+Table208834[[#This Row],[Other Activities Planned Expenditures CQF]]+Table208834[[#This Row],[Other Activities Planned Expenditures Other2]]</f>
        <v>174020</v>
      </c>
      <c r="AK9" s="302">
        <f>Table208834[[#This Row],[Other Total Planned]]/Table208834[[#This Row],[Total Planned Expenditures]]</f>
        <v>0.13188092236434892</v>
      </c>
      <c r="AL9"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1319523.68</v>
      </c>
      <c r="AM9" s="306">
        <v>1196088</v>
      </c>
    </row>
    <row r="10" spans="1:39" ht="15.75">
      <c r="A10" s="280">
        <v>8</v>
      </c>
      <c r="B10" s="279" t="s">
        <v>53</v>
      </c>
      <c r="C10" s="15">
        <f>SUMIFS(Table91516[Planned Expenditures],Table91516[Funding Type 
(CCQ 2, CCQ Mentor, CQF, Other)],"CCQ",Table91516[Activity Category],"Infant &amp; Toddler")</f>
        <v>200000</v>
      </c>
      <c r="D10" s="15">
        <f>SUMIFS(Table91516[Planned Expenditures],Table91516[Funding Type 
(CCQ 2, CCQ Mentor, CQF, Other)],"CQF",Table91516[Activity Category],"Infant &amp; Toddler")</f>
        <v>300000</v>
      </c>
      <c r="E10" s="278"/>
      <c r="F10" s="277">
        <f>Table208834[[#This Row],[Infant Toddler  Planned  Expenditures CCQ]]+Table208834[[#This Row],[Infant Toddler Planned Expenditures CQF]]+Table208834[[#This Row],[Infant Toddler Planned Expenditures Other]]</f>
        <v>500000</v>
      </c>
      <c r="G10" s="274">
        <f>Table208834[[#This Row],[Infant Toddler Total Planned]]/Table208834[[#This Row],[Total Planned Expenditures]]</f>
        <v>0.1401361001804953</v>
      </c>
      <c r="H10" s="15">
        <f>SUMIFS(Table91516[Planned Expenditures],Table91516[Funding Type 
(CCQ 2, CCQ Mentor, CQF, Other)],"CCQ",Table91516[Activity Category],"Professional Development")</f>
        <v>50000</v>
      </c>
      <c r="I10" s="15">
        <f>SUMIFS(Table91516[Planned Expenditures],Table91516[Funding Type 
(CCQ 2, CCQ Mentor, CQF, Other)],"CQF",Table91516[Activity Category],"Professional Development")</f>
        <v>215000</v>
      </c>
      <c r="J10" s="278">
        <v>0</v>
      </c>
      <c r="K10" s="277">
        <f>Table208834[[#This Row],[Professional Development Planned Expenditures CCQ]]+Table208834[[#This Row],[Professional Development Planned Expenditures CQF]]+Table208834[[#This Row],[Professional Development Planned Expenditures Other]]</f>
        <v>265000</v>
      </c>
      <c r="L10" s="274">
        <f>Table208834[[#This Row],[PD Total Planned]]/Table208834[[#This Row],[Total Planned Expenditures]]</f>
        <v>7.427213309566251E-2</v>
      </c>
      <c r="M10" s="15">
        <f>SUMIFS(Table91516[Planned Expenditures],Table91516[Funding Type 
(CCQ 2, CCQ Mentor, CQF, Other)],"CCQ",Table91516[Activity Category],"Texas Rising Star/QRIS (except PD)")</f>
        <v>532000</v>
      </c>
      <c r="N10" s="15">
        <f>SUMIFS(Table91516[Planned Expenditures],Table91516[Funding Type 
(CCQ 2, CCQ Mentor, CQF, Other)],"CQF",Table91516[Activity Category],"Texas Rising Star/QRIS (except PD)")</f>
        <v>717213</v>
      </c>
      <c r="O10" s="278">
        <v>0</v>
      </c>
      <c r="P10" s="278">
        <v>0</v>
      </c>
      <c r="Q10" s="16">
        <f>SUMIFS(Table91516[Planned Expenditures],Table91516[Funding Type 
(CCQ 2, CCQ Mentor, CQF, Other)],"CCQ Mentor",Table91516[Activity Category],"Texas Rising Star/QRIS (except PD)")</f>
        <v>934819</v>
      </c>
      <c r="R10" s="277">
        <f>Table208834[[#This Row],[Texas Rising Star Planned Expenditures Mentor]]+Table208834[[#This Row],[Texas Rising Star Planned Expenditures Other]]+Table208834[[#This Row],[Texas Rising Star Planned Expenditures CQF]]+Table208834[[#This Row],[Texas Rising Star Planned Expenditures CCQ]]</f>
        <v>2184032</v>
      </c>
      <c r="S10" s="286">
        <f>Table208834[[#This Row],[Texas Rising Star Total Planned]]/Table208834[[#This Row],[Total Planned Expenditures]]</f>
        <v>0.61212345429881498</v>
      </c>
      <c r="T10" s="15">
        <f>SUMIFS(Table91516[Planned Expenditures],Table91516[Funding Type 
(CCQ 2, CCQ Mentor, CQF, Other)],"CCQ",Table91516[Activity Category],"Health &amp; Safety (except PD)")</f>
        <v>98928</v>
      </c>
      <c r="U10" s="274">
        <f>Table208834[[#This Row],[Health &amp; Safety Planned Expenditures CCQ ]]/Table208834[[#This Row],[Total Planned Expenditures]]</f>
        <v>2.7726768237312079E-2</v>
      </c>
      <c r="V10" s="275">
        <v>0</v>
      </c>
      <c r="W10" s="278">
        <v>0</v>
      </c>
      <c r="X10" s="278">
        <v>0</v>
      </c>
      <c r="Y10" s="277">
        <f>Table208834[[#This Row],[Eval &amp; Assessment Planned Expenditures CCQ]]+Table208834[[#This Row],[Eval &amp; Assessment Planned Expenditures CQF]]+Table208834[[#This Row],[Eval &amp; Assessment Planned Expenditures Other]]</f>
        <v>0</v>
      </c>
      <c r="Z10" s="274">
        <f>Table208834[[#This Row],[Eval/Assess Total Planned]]/Table208834[[#This Row],[Total Planned Expenditures]]</f>
        <v>0</v>
      </c>
      <c r="AA10" s="275">
        <v>0</v>
      </c>
      <c r="AB10" s="287">
        <v>0</v>
      </c>
      <c r="AC10" s="278">
        <v>0</v>
      </c>
      <c r="AD10" s="277">
        <f>Table208834[[#This Row],[National Accreditation Planned Expenditures CCQ]]+Table208834[[#This Row],[National Accreditation Planned Expenditures CQF]]+Table208834[[#This Row],[National Accreditation Planned Expenditures Other]]</f>
        <v>0</v>
      </c>
      <c r="AE10" s="284">
        <f>Table208834[[#This Row],[National Accreditation Total Planned]]/Table208834[[#This Row],[Total Planned Expenditures]]</f>
        <v>0</v>
      </c>
      <c r="AF10" s="275">
        <v>0</v>
      </c>
      <c r="AG10" s="7">
        <f>SUMIFS(Table91516[Planned Expenditures],Table91516[Funding Type 
(CCQ 2, CCQ Mentor, CQF, Other)],"CQF",Table91516[Activity Category],"Other (Shared Services, Pre-K Partnerships) ")</f>
        <v>520000</v>
      </c>
      <c r="AH10" s="278">
        <v>0</v>
      </c>
      <c r="AI10" s="278"/>
      <c r="AJ10" s="277">
        <f>Table208834[[#This Row],[Other Activities Planned Expenditures CCQ]]+Table208834[[#This Row],[Other Activities Planned Expenditures CQF]]+Table208834[[#This Row],[Other Activities Planned Expenditures Other2]]</f>
        <v>520000</v>
      </c>
      <c r="AK10" s="302">
        <f>Table208834[[#This Row],[Other Total Planned]]/Table208834[[#This Row],[Total Planned Expenditures]]</f>
        <v>0.14574154418771512</v>
      </c>
      <c r="AL10"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3567960</v>
      </c>
      <c r="AM10" s="306">
        <v>3567960</v>
      </c>
    </row>
    <row r="11" spans="1:39" ht="15.75">
      <c r="A11" s="280">
        <v>9</v>
      </c>
      <c r="B11" s="279" t="s">
        <v>54</v>
      </c>
      <c r="C11" s="15">
        <f>SUMIFS(Table91518[Planned Expenditures],Table91518[Funding Type 
(CCQ 2, CCQ Mentor, CQF, Other)],"CCQ",Table91518[Activity Category],"Infant &amp; Toddler")</f>
        <v>47377</v>
      </c>
      <c r="D11" s="278">
        <v>0</v>
      </c>
      <c r="E11" s="278"/>
      <c r="F11" s="277">
        <f>Table208834[[#This Row],[Infant Toddler  Planned  Expenditures CCQ]]+Table208834[[#This Row],[Infant Toddler Planned Expenditures CQF]]+Table208834[[#This Row],[Infant Toddler Planned Expenditures Other]]</f>
        <v>47377</v>
      </c>
      <c r="G11" s="274">
        <f>Table208834[[#This Row],[Infant Toddler Total Planned]]/Table208834[[#This Row],[Total Planned Expenditures]]</f>
        <v>3.2473042515099755E-2</v>
      </c>
      <c r="H11" s="15">
        <f>SUMIFS(Table91518[Planned Expenditures],Table91518[Funding Type 
(CCQ 2, CCQ Mentor, CQF, Other)],"CCQ",Table91518[Activity Category],"Professional Development")</f>
        <v>155308</v>
      </c>
      <c r="I11" s="278">
        <v>0</v>
      </c>
      <c r="J11" s="278">
        <v>0</v>
      </c>
      <c r="K11" s="277">
        <f>Table208834[[#This Row],[Professional Development Planned Expenditures CCQ]]+Table208834[[#This Row],[Professional Development Planned Expenditures CQF]]+Table208834[[#This Row],[Professional Development Planned Expenditures Other]]</f>
        <v>155308</v>
      </c>
      <c r="L11" s="274">
        <f>Table208834[[#This Row],[PD Total Planned]]/Table208834[[#This Row],[Total Planned Expenditures]]</f>
        <v>0.1064508788427953</v>
      </c>
      <c r="M11" s="15">
        <f>SUMIFS(Table91518[Planned Expenditures],Table91518[Funding Type 
(CCQ 2, CCQ Mentor, CQF, Other)],"CCQ",Table91518[Activity Category],"Texas Rising Star/QRIS (except PD)")</f>
        <v>106911</v>
      </c>
      <c r="N11" s="15">
        <f>SUMIFS(Table91518[Planned Expenditures],Table91518[Funding Type 
(CCQ 2, CCQ Mentor, CQF, Other)],"CQF",Table91518[Activity Category],"Texas Rising Star/QRIS (except PD)")</f>
        <v>150218</v>
      </c>
      <c r="O11" s="278">
        <v>0</v>
      </c>
      <c r="P11" s="278">
        <v>0</v>
      </c>
      <c r="Q11" s="16">
        <f>SUMIFS(Table91518[Planned Expenditures],Table91518[Funding Type 
(CCQ 2, CCQ Mentor, CQF, Other)],"CCQ Mentor",Table91518[Activity Category],"Texas Rising Star/QRIS (except PD)")</f>
        <v>459150</v>
      </c>
      <c r="R11" s="277">
        <f>Table208834[[#This Row],[Texas Rising Star Planned Expenditures Mentor]]+Table208834[[#This Row],[Texas Rising Star Planned Expenditures Other]]+Table208834[[#This Row],[Texas Rising Star Planned Expenditures CQF]]+Table208834[[#This Row],[Texas Rising Star Planned Expenditures CCQ]]</f>
        <v>716279</v>
      </c>
      <c r="S11" s="286">
        <f>Table208834[[#This Row],[Texas Rising Star Total Planned]]/Table208834[[#This Row],[Total Planned Expenditures]]</f>
        <v>0.4909504278378356</v>
      </c>
      <c r="T11" s="275">
        <v>0</v>
      </c>
      <c r="U11" s="274">
        <f>Table208834[[#This Row],[Health &amp; Safety Planned Expenditures CCQ ]]/Table208834[[#This Row],[Total Planned Expenditures]]</f>
        <v>0</v>
      </c>
      <c r="V11" s="275">
        <v>0</v>
      </c>
      <c r="W11" s="278">
        <v>0</v>
      </c>
      <c r="X11" s="278">
        <v>0</v>
      </c>
      <c r="Y11" s="277">
        <f>Table208834[[#This Row],[Eval &amp; Assessment Planned Expenditures CCQ]]+Table208834[[#This Row],[Eval &amp; Assessment Planned Expenditures CQF]]+Table208834[[#This Row],[Eval &amp; Assessment Planned Expenditures Other]]</f>
        <v>0</v>
      </c>
      <c r="Z11" s="274">
        <f>Table208834[[#This Row],[Eval/Assess Total Planned]]/Table208834[[#This Row],[Total Planned Expenditures]]</f>
        <v>0</v>
      </c>
      <c r="AA11" s="275">
        <v>0</v>
      </c>
      <c r="AB11" s="287">
        <v>0</v>
      </c>
      <c r="AC11" s="278">
        <v>0</v>
      </c>
      <c r="AD11" s="277">
        <f>Table208834[[#This Row],[National Accreditation Planned Expenditures CCQ]]+Table208834[[#This Row],[National Accreditation Planned Expenditures CQF]]+Table208834[[#This Row],[National Accreditation Planned Expenditures Other]]</f>
        <v>0</v>
      </c>
      <c r="AE11" s="284">
        <f>Table208834[[#This Row],[National Accreditation Total Planned]]/Table208834[[#This Row],[Total Planned Expenditures]]</f>
        <v>0</v>
      </c>
      <c r="AF11" s="275">
        <v>0</v>
      </c>
      <c r="AG11" s="7">
        <f>SUMIFS(Table91518[Planned Expenditures],Table91518[Funding Type 
(CCQ 2, CCQ Mentor, CQF, Other)],"CQF",Table91518[Activity Category],"Other (Shared Services, Pre-K Partnerships) ")</f>
        <v>540000</v>
      </c>
      <c r="AH11" s="278">
        <v>0</v>
      </c>
      <c r="AI11" s="278"/>
      <c r="AJ11" s="277">
        <f>Table208834[[#This Row],[Other Activities Planned Expenditures CCQ]]+Table208834[[#This Row],[Other Activities Planned Expenditures CQF]]+Table208834[[#This Row],[Other Activities Planned Expenditures Other2]]</f>
        <v>540000</v>
      </c>
      <c r="AK11" s="302">
        <f>Table208834[[#This Row],[Other Total Planned]]/Table208834[[#This Row],[Total Planned Expenditures]]</f>
        <v>0.37012565080426935</v>
      </c>
      <c r="AL11"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1458964</v>
      </c>
      <c r="AM11" s="306">
        <v>1458884</v>
      </c>
    </row>
    <row r="12" spans="1:39" ht="15.75">
      <c r="A12" s="280">
        <v>10</v>
      </c>
      <c r="B12" s="279" t="s">
        <v>55</v>
      </c>
      <c r="C12" s="15">
        <f>SUMIFS(Table91520[Planned Expenditures],Table91520[Funding Type 
(CCQ, CCQ Mentor, CQF, Other)],"CCQ",Table91520[Activity Category],"Infant &amp; Toddler")</f>
        <v>7500</v>
      </c>
      <c r="D12" s="15">
        <f>SUMIFS(Table91520[Planned Expenditures],Table91520[Funding Type 
(CCQ, CCQ Mentor, CQF, Other)],"CQF",Table91520[Activity Category],"Infant &amp; Toddler")</f>
        <v>257066</v>
      </c>
      <c r="E12" s="278"/>
      <c r="F12" s="277">
        <f>Table208834[[#This Row],[Infant Toddler  Planned  Expenditures CCQ]]+Table208834[[#This Row],[Infant Toddler Planned Expenditures CQF]]+Table208834[[#This Row],[Infant Toddler Planned Expenditures Other]]</f>
        <v>264566</v>
      </c>
      <c r="G12" s="274">
        <f>Table208834[[#This Row],[Infant Toddler Total Planned]]/Table208834[[#This Row],[Total Planned Expenditures]]</f>
        <v>6.2181619045156802E-2</v>
      </c>
      <c r="H12" s="15">
        <f>SUMIFS(Table91520[Planned Expenditures],Table91520[Funding Type 
(CCQ, CCQ Mentor, CQF, Other)],"CCQ",Table91520[Activity Category],"Professional Development")</f>
        <v>262500</v>
      </c>
      <c r="I12" s="15">
        <f>SUMIFS(Table91520[Planned Expenditures],Table91520[Funding Type 
(CCQ, CCQ Mentor, CQF, Other)],"CQF",Table91520[Activity Category],"Professional Development")</f>
        <v>130000</v>
      </c>
      <c r="J12" s="278">
        <v>0</v>
      </c>
      <c r="K12" s="277">
        <f>Table208834[[#This Row],[Professional Development Planned Expenditures CCQ]]+Table208834[[#This Row],[Professional Development Planned Expenditures CQF]]+Table208834[[#This Row],[Professional Development Planned Expenditures Other]]</f>
        <v>392500</v>
      </c>
      <c r="L12" s="274">
        <f>Table208834[[#This Row],[PD Total Planned]]/Table208834[[#This Row],[Total Planned Expenditures]]</f>
        <v>9.2250272050165352E-2</v>
      </c>
      <c r="M12" s="15">
        <f>SUMIFS(Table91520[Planned Expenditures],Table91520[Funding Type 
(CCQ, CCQ Mentor, CQF, Other)],"CCQ",Table91520[Activity Category],"Texas Rising Star/QRIS (except PD)")</f>
        <v>790259</v>
      </c>
      <c r="N12" s="15">
        <f>SUMIFS(Table91520[Planned Expenditures],Table91520[Funding Type 
(CCQ, CCQ Mentor, CQF, Other)],"CQF",Table91520[Activity Category],"Texas Rising Star/QRIS (except PD)")</f>
        <v>750000</v>
      </c>
      <c r="O12" s="278">
        <v>0</v>
      </c>
      <c r="P12" s="278">
        <v>0</v>
      </c>
      <c r="Q12" s="278">
        <v>1062405</v>
      </c>
      <c r="R12" s="277">
        <f>Table208834[[#This Row],[Texas Rising Star Planned Expenditures Mentor]]+Table208834[[#This Row],[Texas Rising Star Planned Expenditures Other]]+Table208834[[#This Row],[Texas Rising Star Planned Expenditures CQF]]+Table208834[[#This Row],[Texas Rising Star Planned Expenditures CCQ]]</f>
        <v>2602664</v>
      </c>
      <c r="S12" s="286">
        <f>Table208834[[#This Row],[Texas Rising Star Total Planned]]/Table208834[[#This Row],[Total Planned Expenditures]]</f>
        <v>0.61171073135075549</v>
      </c>
      <c r="T12" s="15">
        <f>SUMIFS(Table91520[Planned Expenditures],Table91520[Funding Type 
(CCQ, CCQ Mentor, CQF, Other)],"CCQ",Table91520[Activity Category],"Health &amp; Safety (except PD)")</f>
        <v>45000</v>
      </c>
      <c r="U12" s="274">
        <f>Table208834[[#This Row],[Health &amp; Safety Planned Expenditures CCQ ]]/Table208834[[#This Row],[Total Planned Expenditures]]</f>
        <v>1.0576464311483924E-2</v>
      </c>
      <c r="V12" s="275">
        <v>0</v>
      </c>
      <c r="W12" s="278">
        <v>0</v>
      </c>
      <c r="X12" s="278">
        <v>0</v>
      </c>
      <c r="Y12" s="277">
        <f>Table208834[[#This Row],[Eval &amp; Assessment Planned Expenditures CCQ]]+Table208834[[#This Row],[Eval &amp; Assessment Planned Expenditures CQF]]+Table208834[[#This Row],[Eval &amp; Assessment Planned Expenditures Other]]</f>
        <v>0</v>
      </c>
      <c r="Z12" s="274">
        <f>Table208834[[#This Row],[Eval/Assess Total Planned]]/Table208834[[#This Row],[Total Planned Expenditures]]</f>
        <v>0</v>
      </c>
      <c r="AA12" s="275">
        <v>0</v>
      </c>
      <c r="AB12" s="287">
        <v>0</v>
      </c>
      <c r="AC12" s="278">
        <v>0</v>
      </c>
      <c r="AD12" s="277">
        <f>Table208834[[#This Row],[National Accreditation Planned Expenditures CCQ]]+Table208834[[#This Row],[National Accreditation Planned Expenditures CQF]]+Table208834[[#This Row],[National Accreditation Planned Expenditures Other]]</f>
        <v>0</v>
      </c>
      <c r="AE12" s="284">
        <f>Table208834[[#This Row],[National Accreditation Total Planned]]/Table208834[[#This Row],[Total Planned Expenditures]]</f>
        <v>0</v>
      </c>
      <c r="AF12" s="8">
        <f>SUMIFS(Table91520[Planned Expenditures],Table91520[Funding Type 
(CCQ, CCQ Mentor, CQF, Other)],"CCQ",Table91520[Activity Category],"Other (Shared Services, Pre-K Partnerships) ")</f>
        <v>50000</v>
      </c>
      <c r="AG12" s="7">
        <f>SUMIFS(Table91520[Planned Expenditures],Table91520[Funding Type 
(CCQ, CCQ Mentor, CQF, Other)],"CQF",Table91520[Activity Category],"Other (Shared Services, Pre-K Partnerships) ")</f>
        <v>900000</v>
      </c>
      <c r="AH12" s="278">
        <v>0</v>
      </c>
      <c r="AI12" s="278"/>
      <c r="AJ12" s="277">
        <f>Table208834[[#This Row],[Other Activities Planned Expenditures CCQ]]+Table208834[[#This Row],[Other Activities Planned Expenditures CQF]]+Table208834[[#This Row],[Other Activities Planned Expenditures Other2]]</f>
        <v>950000</v>
      </c>
      <c r="AK12" s="302">
        <f>Table208834[[#This Row],[Other Total Planned]]/Table208834[[#This Row],[Total Planned Expenditures]]</f>
        <v>0.22328091324243843</v>
      </c>
      <c r="AL12"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4254730</v>
      </c>
      <c r="AM12" s="306">
        <v>4254730</v>
      </c>
    </row>
    <row r="13" spans="1:39" ht="15.75">
      <c r="A13" s="280">
        <v>11</v>
      </c>
      <c r="B13" s="279" t="s">
        <v>56</v>
      </c>
      <c r="C13" s="15">
        <f>SUMIFS(Table91522[Planned Expenditures],Table91522[Funding Type 
(CCQ 2, CCQ Mentor, CQF, Other)],"CCQ",Table91522[Activity Category],"Infant &amp; Toddler")</f>
        <v>25000</v>
      </c>
      <c r="D13" s="278">
        <v>0</v>
      </c>
      <c r="E13" s="278"/>
      <c r="F13" s="277">
        <f>Table208834[[#This Row],[Infant Toddler  Planned  Expenditures CCQ]]+Table208834[[#This Row],[Infant Toddler Planned Expenditures CQF]]+Table208834[[#This Row],[Infant Toddler Planned Expenditures Other]]</f>
        <v>25000</v>
      </c>
      <c r="G13" s="274">
        <f>Table208834[[#This Row],[Infant Toddler Total Planned]]/Table208834[[#This Row],[Total Planned Expenditures]]</f>
        <v>1.3253079750672461E-2</v>
      </c>
      <c r="H13" s="15">
        <f>SUMIFS(Table91522[Planned Expenditures],Table91522[Funding Type 
(CCQ 2, CCQ Mentor, CQF, Other)],"CCQ",Table91522[Activity Category],"Professional Development")</f>
        <v>216322</v>
      </c>
      <c r="I13" s="278">
        <v>0</v>
      </c>
      <c r="J13" s="278">
        <v>0</v>
      </c>
      <c r="K13" s="277">
        <f>Table208834[[#This Row],[Professional Development Planned Expenditures CCQ]]+Table208834[[#This Row],[Professional Development Planned Expenditures CQF]]+Table208834[[#This Row],[Professional Development Planned Expenditures Other]]</f>
        <v>216322</v>
      </c>
      <c r="L13" s="274">
        <f>Table208834[[#This Row],[PD Total Planned]]/Table208834[[#This Row],[Total Planned Expenditures]]</f>
        <v>0.11467730871299872</v>
      </c>
      <c r="M13" s="15">
        <f>SUMIFS(Table91522[Planned Expenditures],Table91522[Funding Type 
(CCQ 2, CCQ Mentor, CQF, Other)],"CCQ",Table91522[Activity Category],"Texas Rising Star/QRIS (except PD)")</f>
        <v>211000</v>
      </c>
      <c r="N13" s="278">
        <v>0</v>
      </c>
      <c r="O13" s="278">
        <v>0</v>
      </c>
      <c r="P13" s="278">
        <v>0</v>
      </c>
      <c r="Q13" s="16">
        <f>SUMIFS(Table91522[Planned Expenditures],Table91522[Funding Type 
(CCQ 2, CCQ Mentor, CQF, Other)],"CCQ Mentor",Table91522[Activity Category],"Texas Rising Star/QRIS (except PD)")</f>
        <v>524318</v>
      </c>
      <c r="R13" s="277">
        <f>Table208834[[#This Row],[Texas Rising Star Planned Expenditures Mentor]]+Table208834[[#This Row],[Texas Rising Star Planned Expenditures Other]]+Table208834[[#This Row],[Texas Rising Star Planned Expenditures CQF]]+Table208834[[#This Row],[Texas Rising Star Planned Expenditures CCQ]]</f>
        <v>735318</v>
      </c>
      <c r="S13" s="286">
        <f>Table208834[[#This Row],[Texas Rising Star Total Planned]]/Table208834[[#This Row],[Total Planned Expenditures]]</f>
        <v>0.38980912384419891</v>
      </c>
      <c r="T13" s="15">
        <f>SUMIFS(Table91522[Planned Expenditures],Table91522[Funding Type 
(CCQ 2, CCQ Mentor, CQF, Other)],"CCQ",Table91522[Activity Category],"Health &amp; Safety (except PD)")</f>
        <v>20000</v>
      </c>
      <c r="U13" s="274">
        <f>Table208834[[#This Row],[Health &amp; Safety Planned Expenditures CCQ ]]/Table208834[[#This Row],[Total Planned Expenditures]]</f>
        <v>1.0602463800537969E-2</v>
      </c>
      <c r="V13" s="275">
        <v>0</v>
      </c>
      <c r="W13" s="278">
        <v>0</v>
      </c>
      <c r="X13" s="278">
        <v>0</v>
      </c>
      <c r="Y13" s="277">
        <f>Table208834[[#This Row],[Eval &amp; Assessment Planned Expenditures CCQ]]+Table208834[[#This Row],[Eval &amp; Assessment Planned Expenditures CQF]]+Table208834[[#This Row],[Eval &amp; Assessment Planned Expenditures Other]]</f>
        <v>0</v>
      </c>
      <c r="Z13" s="274">
        <f>Table208834[[#This Row],[Eval/Assess Total Planned]]/Table208834[[#This Row],[Total Planned Expenditures]]</f>
        <v>0</v>
      </c>
      <c r="AA13" s="275">
        <v>0</v>
      </c>
      <c r="AB13" s="287">
        <v>0</v>
      </c>
      <c r="AC13" s="278">
        <v>0</v>
      </c>
      <c r="AD13" s="277">
        <f>Table208834[[#This Row],[National Accreditation Planned Expenditures CCQ]]+Table208834[[#This Row],[National Accreditation Planned Expenditures CQF]]+Table208834[[#This Row],[National Accreditation Planned Expenditures Other]]</f>
        <v>0</v>
      </c>
      <c r="AE13" s="284">
        <f>Table208834[[#This Row],[National Accreditation Total Planned]]/Table208834[[#This Row],[Total Planned Expenditures]]</f>
        <v>0</v>
      </c>
      <c r="AF13" s="8">
        <f>SUMIFS(Table91522[Planned Expenditures],Table91522[Funding Type 
(CCQ 2, CCQ Mentor, CQF, Other)],"CCQ",Table91522[Activity Category],"Other (Shared Services, Pre-K Partnerships) ")</f>
        <v>54000</v>
      </c>
      <c r="AG13" s="7">
        <f>SUMIFS(Table91522[Planned Expenditures],Table91522[Funding Type 
(CCQ 2, CCQ Mentor, CQF, Other)],"CQF",Table91522[Activity Category],"Other (Shared Services, Pre-K Partnerships) ")</f>
        <v>835714</v>
      </c>
      <c r="AH13" s="278">
        <v>0</v>
      </c>
      <c r="AI13" s="278"/>
      <c r="AJ13" s="277">
        <f>Table208834[[#This Row],[Other Activities Planned Expenditures CCQ]]+Table208834[[#This Row],[Other Activities Planned Expenditures CQF]]+Table208834[[#This Row],[Other Activities Planned Expenditures Other2]]</f>
        <v>889714</v>
      </c>
      <c r="AK13" s="302">
        <f>Table208834[[#This Row],[Other Total Planned]]/Table208834[[#This Row],[Total Planned Expenditures]]</f>
        <v>0.47165802389159195</v>
      </c>
      <c r="AL13"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1886354</v>
      </c>
      <c r="AM13" s="306">
        <v>1886354</v>
      </c>
    </row>
    <row r="14" spans="1:39" ht="15.75">
      <c r="A14" s="280">
        <v>12</v>
      </c>
      <c r="B14" s="279" t="s">
        <v>57</v>
      </c>
      <c r="C14" s="15">
        <f>SUMIFS(Table91524[Planned Expenditures],Table91524[Funding Type 
(CCQ 2, CCQ Mentor, CQF, Other)],"CCQ",Table91524[Activity Category],"Infant &amp; Toddler")</f>
        <v>43012.5</v>
      </c>
      <c r="D14" s="278">
        <v>0</v>
      </c>
      <c r="E14" s="278"/>
      <c r="F14" s="277">
        <f>Table208834[[#This Row],[Infant Toddler  Planned  Expenditures CCQ]]+Table208834[[#This Row],[Infant Toddler Planned Expenditures CQF]]+Table208834[[#This Row],[Infant Toddler Planned Expenditures Other]]</f>
        <v>43012.5</v>
      </c>
      <c r="G14" s="274">
        <f>Table208834[[#This Row],[Infant Toddler Total Planned]]/Table208834[[#This Row],[Total Planned Expenditures]]</f>
        <v>4.6026991801015722E-2</v>
      </c>
      <c r="H14" s="15">
        <f>SUMIFS(Table91524[Planned Expenditures],Table91524[Funding Type 
(CCQ 2, CCQ Mentor, CQF, Other)],"CCQ",Table91524[Activity Category],"Professional Development")</f>
        <v>31592.5</v>
      </c>
      <c r="I14" s="278">
        <v>0</v>
      </c>
      <c r="J14" s="278">
        <v>0</v>
      </c>
      <c r="K14" s="277">
        <f>Table208834[[#This Row],[Professional Development Planned Expenditures CCQ]]+Table208834[[#This Row],[Professional Development Planned Expenditures CQF]]+Table208834[[#This Row],[Professional Development Planned Expenditures Other]]</f>
        <v>31592.5</v>
      </c>
      <c r="L14" s="274">
        <f>Table208834[[#This Row],[PD Total Planned]]/Table208834[[#This Row],[Total Planned Expenditures]]</f>
        <v>3.3806631525105241E-2</v>
      </c>
      <c r="M14" s="15">
        <f>SUMIFS(Table91524[Planned Expenditures],Table91524[Funding Type 
(CCQ 2, CCQ Mentor, CQF, Other)],"CCQ",Table91524[Activity Category],"Texas Rising Star/QRIS (except PD)")</f>
        <v>59111</v>
      </c>
      <c r="N14" s="15">
        <f>SUMIFS(Table91524[Planned Expenditures],Table91524[Funding Type 
(CCQ 2, CCQ Mentor, CQF, Other)],"CQF",Table91524[Activity Category],"Texas Rising Star/QRIS (except PD)")</f>
        <v>260000</v>
      </c>
      <c r="O14" s="278">
        <v>0</v>
      </c>
      <c r="P14" s="278">
        <v>0</v>
      </c>
      <c r="Q14" s="16">
        <f>SUMIFS(Table91524[Planned Expenditures],Table91524[Funding Type 
(CCQ 2, CCQ Mentor, CQF, Other)],"CCQ Mentor",Table91524[Activity Category],"Texas Rising Star/QRIS (except PD)")</f>
        <v>351319</v>
      </c>
      <c r="R14" s="277">
        <f>Table208834[[#This Row],[Texas Rising Star Planned Expenditures Mentor]]+Table208834[[#This Row],[Texas Rising Star Planned Expenditures Other]]+Table208834[[#This Row],[Texas Rising Star Planned Expenditures CQF]]+Table208834[[#This Row],[Texas Rising Star Planned Expenditures CCQ]]</f>
        <v>670430</v>
      </c>
      <c r="S14" s="286">
        <f>Table208834[[#This Row],[Texas Rising Star Total Planned]]/Table208834[[#This Row],[Total Planned Expenditures]]</f>
        <v>0.71741647458657298</v>
      </c>
      <c r="T14" s="275">
        <v>0</v>
      </c>
      <c r="U14" s="274">
        <f>Table208834[[#This Row],[Health &amp; Safety Planned Expenditures CCQ ]]/Table208834[[#This Row],[Total Planned Expenditures]]</f>
        <v>0</v>
      </c>
      <c r="V14" s="275">
        <v>0</v>
      </c>
      <c r="W14" s="278">
        <v>0</v>
      </c>
      <c r="X14" s="278">
        <v>0</v>
      </c>
      <c r="Y14" s="277">
        <f>Table208834[[#This Row],[Eval &amp; Assessment Planned Expenditures CCQ]]+Table208834[[#This Row],[Eval &amp; Assessment Planned Expenditures CQF]]+Table208834[[#This Row],[Eval &amp; Assessment Planned Expenditures Other]]</f>
        <v>0</v>
      </c>
      <c r="Z14" s="274">
        <f>Table208834[[#This Row],[Eval/Assess Total Planned]]/Table208834[[#This Row],[Total Planned Expenditures]]</f>
        <v>0</v>
      </c>
      <c r="AA14" s="275">
        <v>0</v>
      </c>
      <c r="AB14" s="287">
        <v>0</v>
      </c>
      <c r="AC14" s="278">
        <v>0</v>
      </c>
      <c r="AD14" s="277">
        <f>Table208834[[#This Row],[National Accreditation Planned Expenditures CCQ]]+Table208834[[#This Row],[National Accreditation Planned Expenditures CQF]]+Table208834[[#This Row],[National Accreditation Planned Expenditures Other]]</f>
        <v>0</v>
      </c>
      <c r="AE14" s="284">
        <f>Table208834[[#This Row],[National Accreditation Total Planned]]/Table208834[[#This Row],[Total Planned Expenditures]]</f>
        <v>0</v>
      </c>
      <c r="AF14" s="275">
        <v>0</v>
      </c>
      <c r="AG14" s="7">
        <f>SUMIFS(Table91524[Planned Expenditures],Table91524[Funding Type 
(CCQ 2, CCQ Mentor, CQF, Other)],"CQF",Table91524[Activity Category],"Other (Shared Services, Pre-K Partnerships) ")</f>
        <v>189471</v>
      </c>
      <c r="AH14" s="278">
        <v>0</v>
      </c>
      <c r="AI14" s="278"/>
      <c r="AJ14" s="277">
        <f>Table208834[[#This Row],[Other Activities Planned Expenditures CCQ]]+Table208834[[#This Row],[Other Activities Planned Expenditures CQF]]+Table208834[[#This Row],[Other Activities Planned Expenditures Other2]]</f>
        <v>189471</v>
      </c>
      <c r="AK14" s="302">
        <f>Table208834[[#This Row],[Other Total Planned]]/Table208834[[#This Row],[Total Planned Expenditures]]</f>
        <v>0.20274990208730603</v>
      </c>
      <c r="AL14"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934506</v>
      </c>
      <c r="AM14" s="306">
        <v>934506</v>
      </c>
    </row>
    <row r="15" spans="1:39" ht="15.75">
      <c r="A15" s="280">
        <v>13</v>
      </c>
      <c r="B15" s="279" t="s">
        <v>58</v>
      </c>
      <c r="C15" s="275">
        <v>0</v>
      </c>
      <c r="D15" s="278">
        <v>70000</v>
      </c>
      <c r="E15" s="278"/>
      <c r="F15" s="277">
        <f>Table208834[[#This Row],[Infant Toddler  Planned  Expenditures CCQ]]+Table208834[[#This Row],[Infant Toddler Planned Expenditures CQF]]+Table208834[[#This Row],[Infant Toddler Planned Expenditures Other]]</f>
        <v>70000</v>
      </c>
      <c r="G15" s="274">
        <f>Table208834[[#This Row],[Infant Toddler Total Planned]]/Table208834[[#This Row],[Total Planned Expenditures]]</f>
        <v>3.9271282089546375E-2</v>
      </c>
      <c r="H15" s="275">
        <v>108500</v>
      </c>
      <c r="I15" s="278">
        <v>113100</v>
      </c>
      <c r="J15" s="278">
        <v>20000</v>
      </c>
      <c r="K15" s="277">
        <f>Table208834[[#This Row],[Professional Development Planned Expenditures CCQ]]+Table208834[[#This Row],[Professional Development Planned Expenditures CQF]]+Table208834[[#This Row],[Professional Development Planned Expenditures Other]]</f>
        <v>241600</v>
      </c>
      <c r="L15" s="274">
        <f>Table208834[[#This Row],[PD Total Planned]]/Table208834[[#This Row],[Total Planned Expenditures]]</f>
        <v>0.13554202504049151</v>
      </c>
      <c r="M15" s="275">
        <v>357409</v>
      </c>
      <c r="N15" s="278">
        <v>408407</v>
      </c>
      <c r="O15" s="278">
        <v>0</v>
      </c>
      <c r="P15" s="278">
        <v>0</v>
      </c>
      <c r="Q15" s="278">
        <v>495057</v>
      </c>
      <c r="R15" s="277">
        <f>Table208834[[#This Row],[Texas Rising Star Planned Expenditures Mentor]]+Table208834[[#This Row],[Texas Rising Star Planned Expenditures Other]]+Table208834[[#This Row],[Texas Rising Star Planned Expenditures CQF]]+Table208834[[#This Row],[Texas Rising Star Planned Expenditures CCQ]]</f>
        <v>1260873</v>
      </c>
      <c r="S15" s="286">
        <f>Table208834[[#This Row],[Texas Rising Star Total Planned]]/Table208834[[#This Row],[Total Planned Expenditures]]</f>
        <v>0.70737284660132305</v>
      </c>
      <c r="T15" s="275">
        <v>0</v>
      </c>
      <c r="U15" s="274">
        <f>Table208834[[#This Row],[Health &amp; Safety Planned Expenditures CCQ ]]/Table208834[[#This Row],[Total Planned Expenditures]]</f>
        <v>0</v>
      </c>
      <c r="V15" s="275">
        <v>0</v>
      </c>
      <c r="W15" s="278">
        <v>5000</v>
      </c>
      <c r="X15" s="278">
        <v>0</v>
      </c>
      <c r="Y15" s="277">
        <f>Table208834[[#This Row],[Eval &amp; Assessment Planned Expenditures CCQ]]+Table208834[[#This Row],[Eval &amp; Assessment Planned Expenditures CQF]]+Table208834[[#This Row],[Eval &amp; Assessment Planned Expenditures Other]]</f>
        <v>5000</v>
      </c>
      <c r="Z15" s="274">
        <f>Table208834[[#This Row],[Eval/Assess Total Planned]]/Table208834[[#This Row],[Total Planned Expenditures]]</f>
        <v>2.8050915778247412E-3</v>
      </c>
      <c r="AA15" s="275">
        <v>0</v>
      </c>
      <c r="AB15" s="287">
        <v>5000</v>
      </c>
      <c r="AC15" s="278">
        <v>0</v>
      </c>
      <c r="AD15" s="277">
        <f>Table208834[[#This Row],[National Accreditation Planned Expenditures CCQ]]+Table208834[[#This Row],[National Accreditation Planned Expenditures CQF]]+Table208834[[#This Row],[National Accreditation Planned Expenditures Other]]</f>
        <v>5000</v>
      </c>
      <c r="AE15" s="284">
        <f>Table208834[[#This Row],[National Accreditation Total Planned]]/Table208834[[#This Row],[Total Planned Expenditures]]</f>
        <v>2.8050915778247412E-3</v>
      </c>
      <c r="AF15" s="275">
        <v>0</v>
      </c>
      <c r="AG15" s="278">
        <v>200000</v>
      </c>
      <c r="AH15" s="278">
        <v>0</v>
      </c>
      <c r="AI15" s="278"/>
      <c r="AJ15" s="277">
        <f>Table208834[[#This Row],[Other Activities Planned Expenditures CCQ]]+Table208834[[#This Row],[Other Activities Planned Expenditures CQF]]+Table208834[[#This Row],[Other Activities Planned Expenditures Other2]]</f>
        <v>200000</v>
      </c>
      <c r="AK15" s="302">
        <f>Table208834[[#This Row],[Other Total Planned]]/Table208834[[#This Row],[Total Planned Expenditures]]</f>
        <v>0.11220366311298965</v>
      </c>
      <c r="AL15"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1782473</v>
      </c>
      <c r="AM15" s="306">
        <v>1719210</v>
      </c>
    </row>
    <row r="16" spans="1:39" ht="15.75">
      <c r="A16" s="280">
        <v>14</v>
      </c>
      <c r="B16" s="279" t="s">
        <v>59</v>
      </c>
      <c r="C16" s="15">
        <f>SUMIFS(Table91526[Planned Expenditures],Table91526[Funding Type 
(CCQ 2, CCQ Mentor, CQF, Other)],"CCQ",Table91526[Activity Category],"Infant &amp; Toddler")</f>
        <v>215000</v>
      </c>
      <c r="D16" s="15">
        <f>SUMIFS(Table91526[Planned Expenditures],Table91526[Funding Type 
(CCQ 2, CCQ Mentor, CQF, Other)],"CQF",Table91526[Activity Category],"Infant &amp; Toddler")</f>
        <v>150000</v>
      </c>
      <c r="E16" s="278"/>
      <c r="F16" s="277">
        <f>Table208834[[#This Row],[Infant Toddler  Planned  Expenditures CCQ]]+Table208834[[#This Row],[Infant Toddler Planned Expenditures CQF]]+Table208834[[#This Row],[Infant Toddler Planned Expenditures Other]]</f>
        <v>365000</v>
      </c>
      <c r="G16" s="274">
        <f>Table208834[[#This Row],[Infant Toddler Total Planned]]/Table208834[[#This Row],[Total Planned Expenditures]]</f>
        <v>5.7283431356008677E-2</v>
      </c>
      <c r="H16" s="15">
        <f>SUMIFS(Table91526[Planned Expenditures],Table91526[Funding Type 
(CCQ 2, CCQ Mentor, CQF, Other)],"CCQ",Table91526[Activity Category],"Professional Development")</f>
        <v>343666</v>
      </c>
      <c r="I16" s="15">
        <f>SUMIFS(Table91526[Planned Expenditures],Table91526[Funding Type 
(CCQ 2, CCQ Mentor, CQF, Other)],"CQF",Table91526[Activity Category],"Professional Development")</f>
        <v>259000</v>
      </c>
      <c r="J16" s="278">
        <v>0</v>
      </c>
      <c r="K16" s="277">
        <f>Table208834[[#This Row],[Professional Development Planned Expenditures CCQ]]+Table208834[[#This Row],[Professional Development Planned Expenditures CQF]]+Table208834[[#This Row],[Professional Development Planned Expenditures Other]]</f>
        <v>602666</v>
      </c>
      <c r="L16" s="274">
        <f>Table208834[[#This Row],[PD Total Planned]]/Table208834[[#This Row],[Total Planned Expenditures]]</f>
        <v>9.4582949155069387E-2</v>
      </c>
      <c r="M16" s="15">
        <f>SUMIFS(Table91526[Planned Expenditures],Table91526[Funding Type 
(CCQ 2, CCQ Mentor, CQF, Other)],"CCQ",Table91526[Activity Category],"Texas Rising Star/QRIS (except PD)")</f>
        <v>338589</v>
      </c>
      <c r="N16" s="15">
        <f>SUMIFS(Table91526[Planned Expenditures],Table91526[Funding Type 
(CCQ 2, CCQ Mentor, CQF, Other)],"CQF",Table91526[Activity Category],"Texas Rising Star/QRIS (except PD)")</f>
        <v>825000</v>
      </c>
      <c r="O16" s="278">
        <v>0</v>
      </c>
      <c r="P16" s="14">
        <f>SUMIFS(Table91526[Planned Expenditures],Table91526[Funding Type 
(CCQ 2, CCQ Mentor, CQF, Other)],"Other",Table91526[Activity Category],"Texas Rising Star/QRIS (except PD)")</f>
        <v>20000</v>
      </c>
      <c r="Q16" s="16">
        <f>SUMIFS(Table91526[Planned Expenditures],Table91526[Funding Type 
(CCQ 2, CCQ Mentor, CQF, Other)],"CCQ Mentor",Table91526[Activity Category],"Texas Rising Star/QRIS (except PD)")</f>
        <v>1439570</v>
      </c>
      <c r="R16" s="277">
        <f>Table208834[[#This Row],[Texas Rising Star Planned Expenditures Mentor]]+Table208834[[#This Row],[Texas Rising Star Planned Expenditures Other]]+Table208834[[#This Row],[Texas Rising Star Planned Expenditures CQF]]+Table208834[[#This Row],[Texas Rising Star Planned Expenditures CCQ]]</f>
        <v>2623159</v>
      </c>
      <c r="S16" s="286">
        <f>Table208834[[#This Row],[Texas Rising Star Total Planned]]/Table208834[[#This Row],[Total Planned Expenditures]]</f>
        <v>0.41168095482848321</v>
      </c>
      <c r="T16" s="15">
        <f>SUMIFS(Table91526[Planned Expenditures],Table91526[Funding Type 
(CCQ 2, CCQ Mentor, CQF, Other)],"CCQ",Table91526[Activity Category],"Health &amp; Safety (except PD)")</f>
        <v>30000</v>
      </c>
      <c r="U16" s="274">
        <f>Table208834[[#This Row],[Health &amp; Safety Planned Expenditures CCQ ]]/Table208834[[#This Row],[Total Planned Expenditures]]</f>
        <v>4.7082272347404395E-3</v>
      </c>
      <c r="V16" s="15">
        <f>SUMIFS(Table91526[Planned Expenditures],Table91526[Funding Type 
(CCQ 2, CCQ Mentor, CQF, Other)],"CCQ",Table91526[Activity Category],"Evaluation &amp; Assessment")</f>
        <v>6000</v>
      </c>
      <c r="W16" s="278">
        <v>0</v>
      </c>
      <c r="X16" s="278">
        <v>0</v>
      </c>
      <c r="Y16" s="277">
        <f>Table208834[[#This Row],[Eval &amp; Assessment Planned Expenditures CCQ]]+Table208834[[#This Row],[Eval &amp; Assessment Planned Expenditures CQF]]+Table208834[[#This Row],[Eval &amp; Assessment Planned Expenditures Other]]</f>
        <v>6000</v>
      </c>
      <c r="Z16" s="274">
        <f>Table208834[[#This Row],[Eval/Assess Total Planned]]/Table208834[[#This Row],[Total Planned Expenditures]]</f>
        <v>9.4164544694808788E-4</v>
      </c>
      <c r="AA16" s="275">
        <v>0</v>
      </c>
      <c r="AB16" s="86">
        <f>SUMIFS(Table91526[Planned Expenditures],Table91526[Funding Type 
(CCQ 2, CCQ Mentor, CQF, Other)],"CQF",Table91526[Activity Category],"National Accreditation")</f>
        <v>20000</v>
      </c>
      <c r="AC16" s="278">
        <v>0</v>
      </c>
      <c r="AD16" s="277">
        <f>Table208834[[#This Row],[National Accreditation Planned Expenditures CCQ]]+Table208834[[#This Row],[National Accreditation Planned Expenditures CQF]]+Table208834[[#This Row],[National Accreditation Planned Expenditures Other]]</f>
        <v>20000</v>
      </c>
      <c r="AE16" s="284">
        <f>Table208834[[#This Row],[National Accreditation Total Planned]]/Table208834[[#This Row],[Total Planned Expenditures]]</f>
        <v>3.138818156493626E-3</v>
      </c>
      <c r="AF16" s="275">
        <v>0</v>
      </c>
      <c r="AG16" s="7">
        <f>SUMIFS(Table91526[Planned Expenditures],Table91526[Funding Type 
(CCQ 2, CCQ Mentor, CQF, Other)],"CQF",Table91526[Activity Category],"Other (Shared Services, Pre-K Partnerships) ")</f>
        <v>1625000</v>
      </c>
      <c r="AH16" s="278">
        <v>0</v>
      </c>
      <c r="AI16" s="6">
        <f>SUMIFS(Table91526[Planned Expenditures],Table91526[Funding Type 
(CCQ 2, CCQ Mentor, CQF, Other)],"Other",Table91526[Activity Category],"Other (Shared Services, Pre-K Partnerships) ")</f>
        <v>1100000</v>
      </c>
      <c r="AJ16" s="277">
        <f>Table208834[[#This Row],[Other Activities Planned Expenditures CCQ]]+Table208834[[#This Row],[Other Activities Planned Expenditures CQF]]+Table208834[[#This Row],[Other Activities Planned Expenditures Other2]]</f>
        <v>2725000</v>
      </c>
      <c r="AK16" s="302">
        <f>Table208834[[#This Row],[Other Total Planned]]/Table208834[[#This Row],[Total Planned Expenditures]]</f>
        <v>0.42766397382225657</v>
      </c>
      <c r="AL16"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6371825</v>
      </c>
      <c r="AM16" s="306">
        <v>5252234</v>
      </c>
    </row>
    <row r="17" spans="1:39" ht="15.75">
      <c r="A17" s="280">
        <v>15</v>
      </c>
      <c r="B17" s="279" t="s">
        <v>67</v>
      </c>
      <c r="C17" s="346">
        <v>0</v>
      </c>
      <c r="D17" s="15">
        <f>SUMIFS(Table91528[Planned Expenditures],Table91528[Funding Type 
(CCQ 2, CCQ Mentor, CQF, Other)],"CQF",Table91528[Activity Category],"Infant &amp; Toddler")</f>
        <v>700000</v>
      </c>
      <c r="E17" s="278"/>
      <c r="F17" s="277">
        <f>Table208834[[#This Row],[Infant Toddler  Planned  Expenditures CCQ]]+Table208834[[#This Row],[Infant Toddler Planned Expenditures CQF]]+Table208834[[#This Row],[Infant Toddler Planned Expenditures Other]]</f>
        <v>700000</v>
      </c>
      <c r="G17" s="274">
        <f>Table208834[[#This Row],[Infant Toddler Total Planned]]/Table208834[[#This Row],[Total Planned Expenditures]]</f>
        <v>0.14730500237266272</v>
      </c>
      <c r="H17" s="346">
        <v>0</v>
      </c>
      <c r="I17" s="15">
        <f>SUMIFS(Table91528[Planned Expenditures],Table91528[Funding Type 
(CCQ 2, CCQ Mentor, CQF, Other)],"CQF",Table91528[Activity Category],"Professional Development")</f>
        <v>416000</v>
      </c>
      <c r="J17" s="278">
        <v>0</v>
      </c>
      <c r="K17" s="277">
        <f>Table208834[[#This Row],[Professional Development Planned Expenditures CCQ]]+Table208834[[#This Row],[Professional Development Planned Expenditures CQF]]+Table208834[[#This Row],[Professional Development Planned Expenditures Other]]</f>
        <v>416000</v>
      </c>
      <c r="L17" s="274">
        <f>Table208834[[#This Row],[PD Total Planned]]/Table208834[[#This Row],[Total Planned Expenditures]]</f>
        <v>8.7541258552896697E-2</v>
      </c>
      <c r="M17" s="15">
        <f>SUMIFS(Table91528[Planned Expenditures],Table91528[Funding Type 
(CCQ 2, CCQ Mentor, CQF, Other)],"CCQ",Table91528[Activity Category],"Texas Rising Star/QRIS (except PD)")</f>
        <v>84000</v>
      </c>
      <c r="N17" s="15">
        <f>SUMIFS(Table91528[Planned Expenditures],Table91528[Funding Type 
(CCQ 2, CCQ Mentor, CQF, Other)],"CQF",Table91528[Activity Category],"Texas Rising Star/QRIS (except PD)")</f>
        <v>359666.25</v>
      </c>
      <c r="O17" s="278">
        <v>0</v>
      </c>
      <c r="P17" s="278">
        <v>0</v>
      </c>
      <c r="Q17" s="16">
        <f>SUMIFS(Table91528[Planned Expenditures],Table91528[Funding Type 
(CCQ 2, CCQ Mentor, CQF, Other)],"CCQ Mentor",Table91528[Activity Category],"Texas Rising Star/QRIS (except PD)")</f>
        <v>1553707</v>
      </c>
      <c r="R17" s="277">
        <f>Table208834[[#This Row],[Texas Rising Star Planned Expenditures Mentor]]+Table208834[[#This Row],[Texas Rising Star Planned Expenditures Other]]+Table208834[[#This Row],[Texas Rising Star Planned Expenditures CQF]]+Table208834[[#This Row],[Texas Rising Star Planned Expenditures CCQ]]</f>
        <v>1997373.25</v>
      </c>
      <c r="S17" s="286">
        <f>Table208834[[#This Row],[Texas Rising Star Total Planned]]/Table208834[[#This Row],[Total Planned Expenditures]]</f>
        <v>0.42031867332906148</v>
      </c>
      <c r="T17" s="15">
        <f>SUMIFS(Table91528[Planned Expenditures],Table91528[Funding Type 
(CCQ 2, CCQ Mentor, CQF, Other)],"CCQ",Table91528[Activity Category],"Health &amp; Safety (except PD)")</f>
        <v>112973</v>
      </c>
      <c r="U17" s="274">
        <f>Table208834[[#This Row],[Health &amp; Safety Planned Expenditures CCQ ]]/Table208834[[#This Row],[Total Planned Expenditures]]</f>
        <v>2.3773554332924034E-2</v>
      </c>
      <c r="V17" s="275">
        <v>0</v>
      </c>
      <c r="W17" s="348">
        <f>SUMIFS(Table91528[Planned Expenditures],Table91528[Funding Type 
(CCQ 2, CCQ Mentor, CQF, Other)],"CQF",Table91528[Activity Category],"Evaluation &amp; Assessment")</f>
        <v>800</v>
      </c>
      <c r="X17" s="278">
        <v>0</v>
      </c>
      <c r="Y17" s="277">
        <f>Table208834[[#This Row],[Eval &amp; Assessment Planned Expenditures CCQ]]+Table208834[[#This Row],[Eval &amp; Assessment Planned Expenditures CQF]]+Table208834[[#This Row],[Eval &amp; Assessment Planned Expenditures Other]]</f>
        <v>800</v>
      </c>
      <c r="Z17" s="274">
        <f>Table208834[[#This Row],[Eval/Assess Total Planned]]/Table208834[[#This Row],[Total Planned Expenditures]]</f>
        <v>1.6834857414018596E-4</v>
      </c>
      <c r="AA17" s="346">
        <v>0</v>
      </c>
      <c r="AB17" s="287">
        <v>0</v>
      </c>
      <c r="AC17" s="278">
        <v>0</v>
      </c>
      <c r="AD17" s="277">
        <f>Table208834[[#This Row],[National Accreditation Planned Expenditures CCQ]]+Table208834[[#This Row],[National Accreditation Planned Expenditures CQF]]+Table208834[[#This Row],[National Accreditation Planned Expenditures Other]]</f>
        <v>0</v>
      </c>
      <c r="AE17" s="284">
        <f>Table208834[[#This Row],[National Accreditation Total Planned]]/Table208834[[#This Row],[Total Planned Expenditures]]</f>
        <v>0</v>
      </c>
      <c r="AF17" s="351">
        <f>SUMIFS(Table91528[Planned Expenditures],Table91528[Funding Type 
(CCQ 2, CCQ Mentor, CQF, Other)],"CCQ",Table91528[Activity Category],"Other (Shared Services, Pre-K Partnerships) ")</f>
        <v>359527</v>
      </c>
      <c r="AG17" s="7">
        <f>SUMIFS(Table91528[Planned Expenditures],Table91528[Funding Type 
(CCQ 2, CCQ Mentor, CQF, Other)],"CQF",Table91528[Activity Category],"Other (Shared Services, Pre-K Partnerships) ")</f>
        <v>1165371.75</v>
      </c>
      <c r="AH17" s="278">
        <v>0</v>
      </c>
      <c r="AI17" s="278"/>
      <c r="AJ17" s="277">
        <f>Table208834[[#This Row],[Other Activities Planned Expenditures CCQ]]+Table208834[[#This Row],[Other Activities Planned Expenditures CQF]]+Table208834[[#This Row],[Other Activities Planned Expenditures Other2]]</f>
        <v>1524898.75</v>
      </c>
      <c r="AK17" s="302">
        <f>Table208834[[#This Row],[Other Total Planned]]/Table208834[[#This Row],[Total Planned Expenditures]]</f>
        <v>0.32089316283831487</v>
      </c>
      <c r="AL17"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4752045</v>
      </c>
      <c r="AM17" s="306">
        <v>2683802</v>
      </c>
    </row>
    <row r="18" spans="1:39" ht="15.75">
      <c r="A18" s="280">
        <v>16</v>
      </c>
      <c r="B18" s="279" t="s">
        <v>60</v>
      </c>
      <c r="C18" s="15">
        <f>SUMIFS(Table91530[Planned Expenditures],Table91530[Funding Type 
(CCQ 2, CCQ Mentor, CQF, Other)],"CCQ",Table91530[Activity Category],"Infant &amp; Toddler")</f>
        <v>253735.39</v>
      </c>
      <c r="D18" s="348">
        <f>SUMIFS(Table91530[Planned Expenditures],Table91530[Funding Type 
(CCQ 2, CCQ Mentor, CQF, Other)],"CQF",Table91530[Activity Category],"Infant &amp; Toddler")</f>
        <v>239688.15</v>
      </c>
      <c r="E18" s="278"/>
      <c r="F18" s="277">
        <f>Table208834[[#This Row],[Infant Toddler  Planned  Expenditures CCQ]]+Table208834[[#This Row],[Infant Toddler Planned Expenditures CQF]]+Table208834[[#This Row],[Infant Toddler Planned Expenditures Other]]</f>
        <v>493423.54000000004</v>
      </c>
      <c r="G18" s="274">
        <f>Table208834[[#This Row],[Infant Toddler Total Planned]]/Table208834[[#This Row],[Total Planned Expenditures]]</f>
        <v>0.29441225515663466</v>
      </c>
      <c r="H18" s="347">
        <f>SUMIFS(Table91530[Planned Expenditures],Table91530[Funding Type 
(CCQ 2, CCQ Mentor, CQF, Other)],"CCQ",Table91530[Activity Category],"Professional Development")</f>
        <v>5552.69</v>
      </c>
      <c r="I18" s="15">
        <f>SUMIFS(Table91530[Planned Expenditures],Table91530[Funding Type 
(CCQ 2, CCQ Mentor, CQF, Other)],"CQF",Table91530[Activity Category],"Professional Development")</f>
        <v>351926.85000000003</v>
      </c>
      <c r="J18" s="278">
        <v>0</v>
      </c>
      <c r="K18" s="277">
        <f>Table208834[[#This Row],[Professional Development Planned Expenditures CCQ]]+Table208834[[#This Row],[Professional Development Planned Expenditures CQF]]+Table208834[[#This Row],[Professional Development Planned Expenditures Other]]</f>
        <v>357479.54000000004</v>
      </c>
      <c r="L18" s="274">
        <f>Table208834[[#This Row],[PD Total Planned]]/Table208834[[#This Row],[Total Planned Expenditures]]</f>
        <v>0.21329820937151964</v>
      </c>
      <c r="M18" s="15">
        <f>SUMIFS(Table91530[Planned Expenditures],Table91530[Funding Type 
(CCQ 2, CCQ Mentor, CQF, Other)],"CCQ",Table91530[Activity Category],"Texas Rising Star/QRIS (except PD)")</f>
        <v>3331.61</v>
      </c>
      <c r="N18" s="15">
        <f>SUMIFS(Table91530[Planned Expenditures],Table91530[Funding Type 
(CCQ 2, CCQ Mentor, CQF, Other)],"CQF",Table91530[Activity Category],"Texas Rising Star/QRIS (except PD)")</f>
        <v>157995.62</v>
      </c>
      <c r="O18" s="278">
        <v>0</v>
      </c>
      <c r="P18" s="278">
        <v>0</v>
      </c>
      <c r="Q18" s="16">
        <f>SUMIFS(Table91530[Planned Expenditures],Table91530[Funding Type 
(CCQ 2, CCQ Mentor, CQF, Other)],"CCQ Mentor",Table91530[Activity Category],"Texas Rising Star/QRIS (except PD)")</f>
        <v>532426.77</v>
      </c>
      <c r="R18" s="277">
        <f>Table208834[[#This Row],[Texas Rising Star Planned Expenditures Mentor]]+Table208834[[#This Row],[Texas Rising Star Planned Expenditures Other]]+Table208834[[#This Row],[Texas Rising Star Planned Expenditures CQF]]+Table208834[[#This Row],[Texas Rising Star Planned Expenditures CCQ]]</f>
        <v>693754</v>
      </c>
      <c r="S18" s="286">
        <f>Table208834[[#This Row],[Texas Rising Star Total Planned]]/Table208834[[#This Row],[Total Planned Expenditures]]</f>
        <v>0.41394393073329233</v>
      </c>
      <c r="T18" s="15">
        <f>SUMIFS(Table91530[Planned Expenditures],Table91530[Funding Type 
(CCQ 2, CCQ Mentor, CQF, Other)],"CCQ",Table91530[Activity Category],"Health &amp; Safety (except PD)")</f>
        <v>53305.75</v>
      </c>
      <c r="U18" s="274">
        <f>Table208834[[#This Row],[Health &amp; Safety Planned Expenditures CCQ ]]/Table208834[[#This Row],[Total Planned Expenditures]]</f>
        <v>3.1806074899296002E-2</v>
      </c>
      <c r="V18" s="275">
        <v>0</v>
      </c>
      <c r="W18" s="278">
        <v>0</v>
      </c>
      <c r="X18" s="278">
        <v>0</v>
      </c>
      <c r="Y18" s="277">
        <f>Table208834[[#This Row],[Eval &amp; Assessment Planned Expenditures CCQ]]+Table208834[[#This Row],[Eval &amp; Assessment Planned Expenditures CQF]]+Table208834[[#This Row],[Eval &amp; Assessment Planned Expenditures Other]]</f>
        <v>0</v>
      </c>
      <c r="Z18" s="274">
        <f>Table208834[[#This Row],[Eval/Assess Total Planned]]/Table208834[[#This Row],[Total Planned Expenditures]]</f>
        <v>0</v>
      </c>
      <c r="AA18" s="10">
        <f>SUMIFS(Table91530[Planned Expenditures],Table91530[Funding Type 
(CCQ 2, CCQ Mentor, CQF, Other)],"CCQ",Table91530[Activity Category],"National Accreditation")</f>
        <v>2998.45</v>
      </c>
      <c r="AB18" s="287">
        <v>0</v>
      </c>
      <c r="AC18" s="278">
        <v>0</v>
      </c>
      <c r="AD18" s="277">
        <f>Table208834[[#This Row],[National Accreditation Planned Expenditures CCQ]]+Table208834[[#This Row],[National Accreditation Planned Expenditures CQF]]+Table208834[[#This Row],[National Accreditation Planned Expenditures Other]]</f>
        <v>2998.45</v>
      </c>
      <c r="AE18" s="284">
        <f>Table208834[[#This Row],[National Accreditation Total Planned]]/Table208834[[#This Row],[Total Planned Expenditures]]</f>
        <v>1.789092645386175E-3</v>
      </c>
      <c r="AF18" s="346">
        <v>0</v>
      </c>
      <c r="AG18" s="7">
        <f>SUMIFS(Table91530[Planned Expenditures],Table91530[Funding Type 
(CCQ 2, CCQ Mentor, CQF, Other)],"CQF",Table91530[Activity Category],"Other (Shared Services, Pre-K Partnerships) ")</f>
        <v>75000</v>
      </c>
      <c r="AH18" s="278">
        <v>0</v>
      </c>
      <c r="AI18" s="278"/>
      <c r="AJ18" s="277">
        <f>Table208834[[#This Row],[Other Activities Planned Expenditures CCQ]]+Table208834[[#This Row],[Other Activities Planned Expenditures CQF]]+Table208834[[#This Row],[Other Activities Planned Expenditures Other2]]</f>
        <v>75000</v>
      </c>
      <c r="AK18" s="302">
        <f>Table208834[[#This Row],[Other Total Planned]]/Table208834[[#This Row],[Total Planned Expenditures]]</f>
        <v>4.4750437193871208E-2</v>
      </c>
      <c r="AL18"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1675961.28</v>
      </c>
      <c r="AM18" s="306">
        <v>4752045</v>
      </c>
    </row>
    <row r="19" spans="1:39" ht="15.75">
      <c r="A19" s="280">
        <v>17</v>
      </c>
      <c r="B19" s="279" t="s">
        <v>61</v>
      </c>
      <c r="C19" s="347">
        <f>SUMIFS(Table91532[Planned Expenditures],Table91532[Funding Type 
(CCQ 2, CCQ Mentor, CQF, Other)],"CCQ",Table91532[Activity Category],"Infant &amp; Toddler")</f>
        <v>130000</v>
      </c>
      <c r="D19" s="287">
        <v>0</v>
      </c>
      <c r="E19" s="278"/>
      <c r="F19" s="277">
        <f>Table208834[[#This Row],[Infant Toddler  Planned  Expenditures CCQ]]+Table208834[[#This Row],[Infant Toddler Planned Expenditures CQF]]+Table208834[[#This Row],[Infant Toddler Planned Expenditures Other]]</f>
        <v>130000</v>
      </c>
      <c r="G19" s="274">
        <f>Table208834[[#This Row],[Infant Toddler Total Planned]]/Table208834[[#This Row],[Total Planned Expenditures]]</f>
        <v>8.1919177279401109E-2</v>
      </c>
      <c r="H19" s="346">
        <v>0</v>
      </c>
      <c r="I19" s="15">
        <f>SUMIFS(Table91532[Planned Expenditures],Table91532[Funding Type 
(CCQ 2, CCQ Mentor, CQF, Other)],"CQF",Table91532[Activity Category],"Professional Development")</f>
        <v>331331</v>
      </c>
      <c r="J19" s="278">
        <v>0</v>
      </c>
      <c r="K19" s="277">
        <f>Table208834[[#This Row],[Professional Development Planned Expenditures CCQ]]+Table208834[[#This Row],[Professional Development Planned Expenditures CQF]]+Table208834[[#This Row],[Professional Development Planned Expenditures Other]]</f>
        <v>331331</v>
      </c>
      <c r="L19" s="274">
        <f>Table208834[[#This Row],[PD Total Planned]]/Table208834[[#This Row],[Total Planned Expenditures]]</f>
        <v>0.20878740713200961</v>
      </c>
      <c r="M19" s="15">
        <f>SUMIFS(Table91532[Planned Expenditures],Table91532[Funding Type 
(CCQ 2, CCQ Mentor, CQF, Other)],"CCQ",Table91532[Activity Category],"Texas Rising Star/QRIS (except PD)")</f>
        <v>114500</v>
      </c>
      <c r="N19" s="15">
        <f>SUMIFS(Table91532[Planned Expenditures],Table91532[Funding Type 
(CCQ 2, CCQ Mentor, CQF, Other)],"CQF",Table91532[Activity Category],"Texas Rising Star/QRIS (except PD)")</f>
        <v>111487</v>
      </c>
      <c r="O19" s="278">
        <v>0</v>
      </c>
      <c r="P19" s="278">
        <v>0</v>
      </c>
      <c r="Q19" s="16">
        <f>SUMIFS(Table91532[Planned Expenditures],Table91532[Funding Type 
(CCQ 2, CCQ Mentor, CQF, Other)],"CCQ Mentor", Table91532[Activity Category],"Texas Rising Star/QRIS (except PD)")</f>
        <v>460076</v>
      </c>
      <c r="R19" s="277">
        <f>Table208834[[#This Row],[Texas Rising Star Planned Expenditures Mentor]]+Table208834[[#This Row],[Texas Rising Star Planned Expenditures Other]]+Table208834[[#This Row],[Texas Rising Star Planned Expenditures CQF]]+Table208834[[#This Row],[Texas Rising Star Planned Expenditures CCQ]]</f>
        <v>686063</v>
      </c>
      <c r="S19" s="286">
        <f>Table208834[[#This Row],[Texas Rising Star Total Planned]]/Table208834[[#This Row],[Total Planned Expenditures]]</f>
        <v>0.43232089632182896</v>
      </c>
      <c r="T19" s="15">
        <f>SUMIFS(Table91532[Planned Expenditures],Table91532[Funding Type 
(CCQ 2, CCQ Mentor, CQF, Other)],"CCQ",Table91532[Activity Category],"Health &amp; Safety (except PD)")</f>
        <v>182036</v>
      </c>
      <c r="U19" s="274">
        <f>Table208834[[#This Row],[Health &amp; Safety Planned Expenditures CCQ ]]/Table208834[[#This Row],[Total Planned Expenditures]]</f>
        <v>0.11470953350179278</v>
      </c>
      <c r="V19" s="275">
        <v>0</v>
      </c>
      <c r="W19" s="278">
        <v>0</v>
      </c>
      <c r="X19" s="278">
        <v>0</v>
      </c>
      <c r="Y19" s="277">
        <f>Table208834[[#This Row],[Eval &amp; Assessment Planned Expenditures CCQ]]+Table208834[[#This Row],[Eval &amp; Assessment Planned Expenditures CQF]]+Table208834[[#This Row],[Eval &amp; Assessment Planned Expenditures Other]]</f>
        <v>0</v>
      </c>
      <c r="Z19" s="274">
        <f>Table208834[[#This Row],[Eval/Assess Total Planned]]/Table208834[[#This Row],[Total Planned Expenditures]]</f>
        <v>0</v>
      </c>
      <c r="AA19" s="350">
        <f>SUMIFS(Table91532[Planned Expenditures],Table91532[Funding Type 
(CCQ 2, CCQ Mentor, CQF, Other)],"CCQ",Table91532[Activity Category],"National Accreditation")</f>
        <v>5000</v>
      </c>
      <c r="AB19" s="287">
        <v>0</v>
      </c>
      <c r="AC19" s="278">
        <v>0</v>
      </c>
      <c r="AD19" s="277">
        <f>Table208834[[#This Row],[National Accreditation Planned Expenditures CCQ]]+Table208834[[#This Row],[National Accreditation Planned Expenditures CQF]]+Table208834[[#This Row],[National Accreditation Planned Expenditures Other]]</f>
        <v>5000</v>
      </c>
      <c r="AE19" s="284">
        <f>Table208834[[#This Row],[National Accreditation Total Planned]]/Table208834[[#This Row],[Total Planned Expenditures]]</f>
        <v>3.1507375876692733E-3</v>
      </c>
      <c r="AF19" s="8">
        <f>SUMIFS(Table91532[Planned Expenditures],Table91532[Funding Type 
(CCQ 2, CCQ Mentor, CQF, Other)],"CCQ",Table91532[Activity Category],"Other (Shared Services, Pre-K Partnerships) ")</f>
        <v>2500</v>
      </c>
      <c r="AG19" s="7">
        <f>SUMIFS(Table91532[Planned Expenditures],Table91532[Funding Type 
(CCQ 2, CCQ Mentor, CQF, Other)],"CQF",Table91532[Activity Category],"Other (Shared Services, Pre-K Partnerships) ")</f>
        <v>250000</v>
      </c>
      <c r="AH19" s="278">
        <v>0</v>
      </c>
      <c r="AI19" s="278"/>
      <c r="AJ19" s="277">
        <f>Table208834[[#This Row],[Other Activities Planned Expenditures CCQ]]+Table208834[[#This Row],[Other Activities Planned Expenditures CQF]]+Table208834[[#This Row],[Other Activities Planned Expenditures Other2]]</f>
        <v>252500</v>
      </c>
      <c r="AK19" s="302">
        <f>Table208834[[#This Row],[Other Total Planned]]/Table208834[[#This Row],[Total Planned Expenditures]]</f>
        <v>0.1591122481772983</v>
      </c>
      <c r="AL19"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1586930</v>
      </c>
      <c r="AM19" s="306">
        <v>1685334</v>
      </c>
    </row>
    <row r="20" spans="1:39" ht="15.75">
      <c r="A20" s="280">
        <v>18</v>
      </c>
      <c r="B20" s="279" t="s">
        <v>62</v>
      </c>
      <c r="C20" s="346">
        <v>0</v>
      </c>
      <c r="D20" s="15">
        <f>SUMIFS(Table91534[Planned Expenditures],Table91534[Funding Type 
(CCQ 2, CCQ Mentor, CQF, Other)],"CQF",Table91534[Activity Category],"Infant &amp; Toddler")</f>
        <v>119699</v>
      </c>
      <c r="E20" s="278"/>
      <c r="F20" s="277">
        <f>Table208834[[#This Row],[Infant Toddler  Planned  Expenditures CCQ]]+Table208834[[#This Row],[Infant Toddler Planned Expenditures CQF]]+Table208834[[#This Row],[Infant Toddler Planned Expenditures Other]]</f>
        <v>119699</v>
      </c>
      <c r="G20" s="274">
        <f>Table208834[[#This Row],[Infant Toddler Total Planned]]/Table208834[[#This Row],[Total Planned Expenditures]]</f>
        <v>6.2193511245325059E-2</v>
      </c>
      <c r="H20" s="15">
        <f>SUMIFS(Table91534[Planned Expenditures],Table91534[Funding Type 
(CCQ 2, CCQ Mentor, CQF, Other)],"CCQ",Table91534[Activity Category],"Professional Development")</f>
        <v>52634</v>
      </c>
      <c r="I20" s="15">
        <f>SUMIFS(Table91534[Planned Expenditures],Table91534[Funding Type 
(CCQ 2, CCQ Mentor, CQF, Other)],"CQF",Table91534[Activity Category],"Professional Development")</f>
        <v>13800</v>
      </c>
      <c r="J20" s="278">
        <v>0</v>
      </c>
      <c r="K20" s="277">
        <f>Table208834[[#This Row],[Professional Development Planned Expenditures CCQ]]+Table208834[[#This Row],[Professional Development Planned Expenditures CQF]]+Table208834[[#This Row],[Professional Development Planned Expenditures Other]]</f>
        <v>66434</v>
      </c>
      <c r="L20" s="274">
        <f>Table208834[[#This Row],[PD Total Planned]]/Table208834[[#This Row],[Total Planned Expenditures]]</f>
        <v>3.4517946900742065E-2</v>
      </c>
      <c r="M20" s="15">
        <f>SUMIFS(Table91534[Planned Expenditures],Table91534[Funding Type 
(CCQ 2, CCQ Mentor, CQF, Other)],"CCQ",Table91534[Activity Category],"Texas Rising Star/QRIS (except PD)")</f>
        <v>337468</v>
      </c>
      <c r="N20" s="15">
        <f>SUMIFS(Table91534[Planned Expenditures],Table91534[Funding Type 
(CCQ 2, CCQ Mentor, CQF, Other)],"CQF",Table91534[Activity Category],"Texas Rising Star/QRIS (except PD)")</f>
        <v>287772</v>
      </c>
      <c r="O20" s="278">
        <v>0</v>
      </c>
      <c r="P20" s="278">
        <v>0</v>
      </c>
      <c r="Q20" s="349">
        <f>SUMIFS(Table91534[Planned Expenditures],Table91534[Funding Type 
(CCQ 2, CCQ Mentor, CQF, Other)],"CCQ Mentor",Table91534[Activity Category],"Texas Rising Star/QRIS (except PD)")</f>
        <v>565612</v>
      </c>
      <c r="R20" s="277">
        <f>Table208834[[#This Row],[Texas Rising Star Planned Expenditures Mentor]]+Table208834[[#This Row],[Texas Rising Star Planned Expenditures Other]]+Table208834[[#This Row],[Texas Rising Star Planned Expenditures CQF]]+Table208834[[#This Row],[Texas Rising Star Planned Expenditures CCQ]]</f>
        <v>1190852</v>
      </c>
      <c r="S20" s="286">
        <f>Table208834[[#This Row],[Texas Rising Star Total Planned]]/Table208834[[#This Row],[Total Planned Expenditures]]</f>
        <v>0.6187459147822274</v>
      </c>
      <c r="T20" s="347">
        <f>SUMIFS(Table91534[Planned Expenditures],Table91534[Funding Type 
(CCQ 2, CCQ Mentor, CQF, Other)],"CCQ",Table91534[Activity Category],"Health &amp; Safety (except PD)")</f>
        <v>13500</v>
      </c>
      <c r="U20" s="274">
        <f>Table208834[[#This Row],[Health &amp; Safety Planned Expenditures CCQ ]]/Table208834[[#This Row],[Total Planned Expenditures]]</f>
        <v>7.0143643790832695E-3</v>
      </c>
      <c r="V20" s="275">
        <v>0</v>
      </c>
      <c r="W20" s="287">
        <v>0</v>
      </c>
      <c r="X20" s="278">
        <v>0</v>
      </c>
      <c r="Y20" s="277">
        <f>Table208834[[#This Row],[Eval &amp; Assessment Planned Expenditures CCQ]]+Table208834[[#This Row],[Eval &amp; Assessment Planned Expenditures CQF]]+Table208834[[#This Row],[Eval &amp; Assessment Planned Expenditures Other]]</f>
        <v>0</v>
      </c>
      <c r="Z20" s="274">
        <f>Table208834[[#This Row],[Eval/Assess Total Planned]]/Table208834[[#This Row],[Total Planned Expenditures]]</f>
        <v>0</v>
      </c>
      <c r="AA20" s="275">
        <v>0</v>
      </c>
      <c r="AB20" s="287">
        <v>0</v>
      </c>
      <c r="AC20" s="278">
        <v>0</v>
      </c>
      <c r="AD20" s="277">
        <f>Table208834[[#This Row],[National Accreditation Planned Expenditures CCQ]]+Table208834[[#This Row],[National Accreditation Planned Expenditures CQF]]+Table208834[[#This Row],[National Accreditation Planned Expenditures Other]]</f>
        <v>0</v>
      </c>
      <c r="AE20" s="284">
        <f>Table208834[[#This Row],[National Accreditation Total Planned]]/Table208834[[#This Row],[Total Planned Expenditures]]</f>
        <v>0</v>
      </c>
      <c r="AF20" s="351">
        <f>SUMIFS(Table91534[Planned Expenditures],Table91534[Funding Type 
(CCQ 2, CCQ Mentor, CQF, Other)],"CCQ",Table91534[Activity Category],"Other (Shared Services, Pre-K Partnerships) ")</f>
        <v>27500</v>
      </c>
      <c r="AG20" s="7">
        <f>SUMIFS(Table91534[Planned Expenditures],Table91534[Funding Type 
(CCQ 2, CCQ Mentor, CQF, Other)],"CQF",Table91534[Activity Category],"Other (Shared Services, Pre-K Partnerships) ")</f>
        <v>506637</v>
      </c>
      <c r="AH20" s="278">
        <v>0</v>
      </c>
      <c r="AI20" s="278"/>
      <c r="AJ20" s="277">
        <f>Table208834[[#This Row],[Other Activities Planned Expenditures CCQ]]+Table208834[[#This Row],[Other Activities Planned Expenditures CQF]]+Table208834[[#This Row],[Other Activities Planned Expenditures Other2]]</f>
        <v>534137</v>
      </c>
      <c r="AK20" s="302">
        <f>Table208834[[#This Row],[Other Total Planned]]/Table208834[[#This Row],[Total Planned Expenditures]]</f>
        <v>0.27752826269262226</v>
      </c>
      <c r="AL20"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1924622</v>
      </c>
      <c r="AM20" s="306">
        <v>1586930</v>
      </c>
    </row>
    <row r="21" spans="1:39" ht="15.75">
      <c r="A21" s="280">
        <v>19</v>
      </c>
      <c r="B21" s="279" t="s">
        <v>63</v>
      </c>
      <c r="C21" s="15">
        <f>SUMIFS(Table91536[Planned Expenditures],Table91536[Funding Type 
(CCQ 2, CCQ Mentor, CQF, Other)],"CCQ",Table91536[Activity Category],"Infant &amp; Toddler")</f>
        <v>24500</v>
      </c>
      <c r="D21" s="348">
        <f>SUMIFS(Table91536[Planned Expenditures],Table91536[Funding Type 
(CCQ 2, CCQ Mentor, CQF, Other)],"CQF",Table91536[Activity Category],"Infant &amp; Toddler")</f>
        <v>47000</v>
      </c>
      <c r="E21" s="278">
        <v>0</v>
      </c>
      <c r="F21" s="277">
        <f>Table208834[[#This Row],[Infant Toddler  Planned  Expenditures CCQ]]+Table208834[[#This Row],[Infant Toddler Planned Expenditures CQF]]+Table208834[[#This Row],[Infant Toddler Planned Expenditures Other]]</f>
        <v>71500</v>
      </c>
      <c r="G21" s="274">
        <f>Table208834[[#This Row],[Infant Toddler Total Planned]]/Table208834[[#This Row],[Total Planned Expenditures]]</f>
        <v>8.2165019535738917E-2</v>
      </c>
      <c r="H21" s="15">
        <f>SUMIFS(Table91536[Planned Expenditures],Table91536[Funding Type 
(CCQ 2, CCQ Mentor, CQF, Other)],"CCQ",Table91536[Activity Category],"Professional Development")</f>
        <v>69000</v>
      </c>
      <c r="I21" s="15">
        <f>SUMIFS(Table91536[Planned Expenditures],Table91536[Funding Type 
(CCQ 2, CCQ Mentor, CQF, Other)],"CQF",Table91536[Activity Category],"Professional Development")</f>
        <v>166000</v>
      </c>
      <c r="J21" s="278">
        <v>0</v>
      </c>
      <c r="K21" s="277">
        <f>Table208834[[#This Row],[Professional Development Planned Expenditures CCQ]]+Table208834[[#This Row],[Professional Development Planned Expenditures CQF]]+Table208834[[#This Row],[Professional Development Planned Expenditures Other]]</f>
        <v>235000</v>
      </c>
      <c r="L21" s="274">
        <f>Table208834[[#This Row],[PD Total Planned]]/Table208834[[#This Row],[Total Planned Expenditures]]</f>
        <v>0.27005286141116985</v>
      </c>
      <c r="M21" s="15">
        <f>SUMIFS(Table91536[Planned Expenditures],Table91536[Funding Type 
(CCQ 2, CCQ Mentor, CQF, Other)],"CCQ",Table91536[Activity Category],"Texas Rising Star/QRIS (except PD)")</f>
        <v>128600</v>
      </c>
      <c r="N21" s="15">
        <f>SUMIFS(Table91536[Planned Expenditures],Table91536[Funding Type 
(CCQ 2, CCQ Mentor, CQF, Other)],"CQF",Table91536[Activity Category],"Texas Rising Star/QRIS (except PD)")</f>
        <v>142400</v>
      </c>
      <c r="O21" s="278">
        <v>0</v>
      </c>
      <c r="P21" s="278">
        <v>0</v>
      </c>
      <c r="Q21" s="287">
        <v>175000</v>
      </c>
      <c r="R21" s="277">
        <f>Table208834[[#This Row],[Texas Rising Star Planned Expenditures Mentor]]+Table208834[[#This Row],[Texas Rising Star Planned Expenditures Other]]+Table208834[[#This Row],[Texas Rising Star Planned Expenditures CQF]]+Table208834[[#This Row],[Texas Rising Star Planned Expenditures CCQ]]</f>
        <v>446000</v>
      </c>
      <c r="S21" s="286">
        <f>Table208834[[#This Row],[Texas Rising Star Total Planned]]/Table208834[[#This Row],[Total Planned Expenditures]]</f>
        <v>0.51252585612502877</v>
      </c>
      <c r="T21" s="346">
        <v>0</v>
      </c>
      <c r="U21" s="274">
        <f>Table208834[[#This Row],[Health &amp; Safety Planned Expenditures CCQ ]]/Table208834[[#This Row],[Total Planned Expenditures]]</f>
        <v>0</v>
      </c>
      <c r="V21" s="346">
        <v>0</v>
      </c>
      <c r="W21" s="348">
        <f>SUMIFS(Table91536[Planned Expenditures],Table91536[Funding Type 
(CCQ 2, CCQ Mentor, CQF, Other)],"CQF",Table91536[Activity Category],"Evaluation &amp; Assessment")</f>
        <v>17700</v>
      </c>
      <c r="X21" s="278">
        <v>0</v>
      </c>
      <c r="Y21" s="277">
        <f>Table208834[[#This Row],[Eval &amp; Assessment Planned Expenditures CCQ]]+Table208834[[#This Row],[Eval &amp; Assessment Planned Expenditures CQF]]+Table208834[[#This Row],[Eval &amp; Assessment Planned Expenditures Other]]</f>
        <v>17700</v>
      </c>
      <c r="Z21" s="274">
        <f>Table208834[[#This Row],[Eval/Assess Total Planned]]/Table208834[[#This Row],[Total Planned Expenditures]]</f>
        <v>2.0340151689266835E-2</v>
      </c>
      <c r="AA21" s="346">
        <v>0</v>
      </c>
      <c r="AB21" s="287">
        <v>0</v>
      </c>
      <c r="AC21" s="278">
        <v>0</v>
      </c>
      <c r="AD21" s="277">
        <f>Table208834[[#This Row],[National Accreditation Planned Expenditures CCQ]]+Table208834[[#This Row],[National Accreditation Planned Expenditures CQF]]+Table208834[[#This Row],[National Accreditation Planned Expenditures Other]]</f>
        <v>0</v>
      </c>
      <c r="AE21" s="284">
        <f>Table208834[[#This Row],[National Accreditation Total Planned]]/Table208834[[#This Row],[Total Planned Expenditures]]</f>
        <v>0</v>
      </c>
      <c r="AF21" s="346">
        <v>0</v>
      </c>
      <c r="AG21" s="7">
        <f>SUMIFS(Table91536[Planned Expenditures],Table91536[Funding Type 
(CCQ 2, CCQ Mentor, CQF, Other)],"CQF",Table91536[Activity Category],"Other (Shared Services, Pre-K Partnerships) ")</f>
        <v>100000</v>
      </c>
      <c r="AH21" s="278">
        <v>0</v>
      </c>
      <c r="AI21" s="278"/>
      <c r="AJ21" s="277">
        <f>Table208834[[#This Row],[Other Activities Planned Expenditures CCQ]]+Table208834[[#This Row],[Other Activities Planned Expenditures CQF]]+Table208834[[#This Row],[Other Activities Planned Expenditures Other2]]</f>
        <v>100000</v>
      </c>
      <c r="AK21" s="302">
        <f>Table208834[[#This Row],[Other Total Planned]]/Table208834[[#This Row],[Total Planned Expenditures]]</f>
        <v>0.11491611123879568</v>
      </c>
      <c r="AL21"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870200</v>
      </c>
      <c r="AM21" s="306">
        <v>1921122</v>
      </c>
    </row>
    <row r="22" spans="1:39" ht="15.75">
      <c r="A22" s="280">
        <v>20</v>
      </c>
      <c r="B22" s="279" t="s">
        <v>64</v>
      </c>
      <c r="C22" s="347">
        <f>SUMIFS(Table91538[Planned Expenditures],Table91538[Funding Type 
(CCQ 2, CCQ Mentor, CQF, Other)],"CCQ",Table91538[Activity Category],"Infant &amp; Toddler")</f>
        <v>630000</v>
      </c>
      <c r="D22" s="287">
        <v>0</v>
      </c>
      <c r="E22" s="278"/>
      <c r="F22" s="277">
        <f>Table208834[[#This Row],[Infant Toddler  Planned  Expenditures CCQ]]+Table208834[[#This Row],[Infant Toddler Planned Expenditures CQF]]+Table208834[[#This Row],[Infant Toddler Planned Expenditures Other]]</f>
        <v>630000</v>
      </c>
      <c r="G22" s="274">
        <f>Table208834[[#This Row],[Infant Toddler Total Planned]]/Table208834[[#This Row],[Total Planned Expenditures]]</f>
        <v>6.4776368840345683E-2</v>
      </c>
      <c r="H22" s="347">
        <f>SUMIFS(Table91538[Planned Expenditures],Table91538[Funding Type 
(CCQ 2, CCQ Mentor, CQF, Other)],"CCQ",Table91538[Activity Category],"Professional Development")</f>
        <v>108000</v>
      </c>
      <c r="I22" s="15">
        <f>SUMIFS(Table91538[Planned Expenditures],Table91538[Funding Type 
(CCQ 2, CCQ Mentor, CQF, Other)],"CQF",Table91538[Activity Category],"Professional Development")</f>
        <v>45000</v>
      </c>
      <c r="J22" s="278">
        <v>0</v>
      </c>
      <c r="K22" s="277">
        <f>Table208834[[#This Row],[Professional Development Planned Expenditures CCQ]]+Table208834[[#This Row],[Professional Development Planned Expenditures CQF]]+Table208834[[#This Row],[Professional Development Planned Expenditures Other]]</f>
        <v>153000</v>
      </c>
      <c r="L22" s="274">
        <f>Table208834[[#This Row],[PD Total Planned]]/Table208834[[#This Row],[Total Planned Expenditures]]</f>
        <v>1.573140386122681E-2</v>
      </c>
      <c r="M22" s="15">
        <f>SUMIFS(Table91538[Planned Expenditures],Table91538[Funding Type 
(CCQ 2, CCQ Mentor, CQF, Other)],"CCQ",Table91538[Activity Category],"Texas Rising Star/QRIS (except PD)")</f>
        <v>1629028</v>
      </c>
      <c r="N22" s="348">
        <f>SUMIFS(Table91538[Planned Expenditures],Table91538[Funding Type 
(CCQ 2, CCQ Mentor, CQF, Other)],"CQF",Table91538[Activity Category],"Texas Rising Star/QRIS (except PD)")</f>
        <v>1405000</v>
      </c>
      <c r="O22" s="278">
        <v>0</v>
      </c>
      <c r="P22" s="278">
        <v>0</v>
      </c>
      <c r="Q22" s="16">
        <f>SUMIFS(Table91538[Planned Expenditures],Table91538[Funding Type 
(CCQ 2, CCQ Mentor, CQF, Other)],"CCQ Mentor",Table91538[Activity Category],"Texas Rising Star/QRIS (except PD)")</f>
        <v>2269741</v>
      </c>
      <c r="R22" s="277">
        <f>Table208834[[#This Row],[Texas Rising Star Planned Expenditures Mentor]]+Table208834[[#This Row],[Texas Rising Star Planned Expenditures Other]]+Table208834[[#This Row],[Texas Rising Star Planned Expenditures CQF]]+Table208834[[#This Row],[Texas Rising Star Planned Expenditures CCQ]]</f>
        <v>5303769</v>
      </c>
      <c r="S22" s="286">
        <f>Table208834[[#This Row],[Texas Rising Star Total Planned]]/Table208834[[#This Row],[Total Planned Expenditures]]</f>
        <v>0.54533158252062119</v>
      </c>
      <c r="T22" s="15">
        <f>SUMIFS(Table91538[Planned Expenditures],Table91538[Funding Type 
(CCQ 2, CCQ Mentor, CQF, Other)],"CCQ",Table91538[Activity Category],"Health &amp; Safety (except PD)")</f>
        <v>10000</v>
      </c>
      <c r="U22" s="274">
        <f>Table208834[[#This Row],[Health &amp; Safety Planned Expenditures CCQ ]]/Table208834[[#This Row],[Total Planned Expenditures]]</f>
        <v>1.0281963307991377E-3</v>
      </c>
      <c r="V22" s="347">
        <f>SUMIFS(Table91538[Planned Expenditures],Table91538[Funding Type 
(CCQ 2, CCQ Mentor, CQF, Other)],"CCQ",Table91538[Activity Category],"Evaluation &amp; Assessment")</f>
        <v>40000</v>
      </c>
      <c r="W22" s="278">
        <v>0</v>
      </c>
      <c r="X22" s="278">
        <v>0</v>
      </c>
      <c r="Y22" s="277">
        <f>Table208834[[#This Row],[Eval &amp; Assessment Planned Expenditures CCQ]]+Table208834[[#This Row],[Eval &amp; Assessment Planned Expenditures CQF]]+Table208834[[#This Row],[Eval &amp; Assessment Planned Expenditures Other]]</f>
        <v>40000</v>
      </c>
      <c r="Z22" s="274">
        <f>Table208834[[#This Row],[Eval/Assess Total Planned]]/Table208834[[#This Row],[Total Planned Expenditures]]</f>
        <v>4.112785323196551E-3</v>
      </c>
      <c r="AA22" s="350">
        <f>SUMIFS(Table91538[Planned Expenditures],Table91538[Funding Type 
(CCQ 2, CCQ Mentor, CQF, Other)],"CCQ",Table91538[Activity Category],"National Accreditation")</f>
        <v>229000</v>
      </c>
      <c r="AB22" s="287">
        <v>0</v>
      </c>
      <c r="AC22" s="278">
        <v>0</v>
      </c>
      <c r="AD22" s="277">
        <f>Table208834[[#This Row],[National Accreditation Planned Expenditures CCQ]]+Table208834[[#This Row],[National Accreditation Planned Expenditures CQF]]+Table208834[[#This Row],[National Accreditation Planned Expenditures Other]]</f>
        <v>229000</v>
      </c>
      <c r="AE22" s="284">
        <f>Table208834[[#This Row],[National Accreditation Total Planned]]/Table208834[[#This Row],[Total Planned Expenditures]]</f>
        <v>2.3545695975300256E-2</v>
      </c>
      <c r="AF22" s="351">
        <f>SUMIFS(Table91538[Planned Expenditures],Table91538[Funding Type 
(CCQ 2, CCQ Mentor, CQF, Other)],"CCQ",Table91538[Activity Category],"Other (Shared Services, Pre-K Partnerships) ")</f>
        <v>60000</v>
      </c>
      <c r="AG22" s="7">
        <f>SUMIFS(Table91538[Planned Expenditures],Table91538[Funding Type 
(CCQ 2, CCQ Mentor, CQF, Other)],"CQF",Table91538[Activity Category],"Other (Shared Services, Pre-K Partnerships) ")</f>
        <v>3300000</v>
      </c>
      <c r="AH22" s="278">
        <v>0</v>
      </c>
      <c r="AI22" s="278"/>
      <c r="AJ22" s="277">
        <f>Table208834[[#This Row],[Other Activities Planned Expenditures CCQ]]+Table208834[[#This Row],[Other Activities Planned Expenditures CQF]]+Table208834[[#This Row],[Other Activities Planned Expenditures Other2]]</f>
        <v>3360000</v>
      </c>
      <c r="AK22" s="302">
        <f>Table208834[[#This Row],[Other Total Planned]]/Table208834[[#This Row],[Total Planned Expenditures]]</f>
        <v>0.34547396714851031</v>
      </c>
      <c r="AL22"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9725769</v>
      </c>
      <c r="AM22" s="306">
        <v>1026735</v>
      </c>
    </row>
    <row r="23" spans="1:39" ht="15.75">
      <c r="A23" s="280">
        <v>21</v>
      </c>
      <c r="B23" s="279" t="s">
        <v>65</v>
      </c>
      <c r="C23" s="275">
        <v>0</v>
      </c>
      <c r="D23" s="15">
        <f>SUMIFS(Table91540[Planned Expenditures],Table91540[Funding Type 
(CCQ 2, CCQ Mentor, CQF, Other)],"CQF",Table91540[Activity Category],"Infant &amp; Toddler")</f>
        <v>250519</v>
      </c>
      <c r="E23" s="278"/>
      <c r="F23" s="277">
        <f>Table208834[[#This Row],[Infant Toddler  Planned  Expenditures CCQ]]+Table208834[[#This Row],[Infant Toddler Planned Expenditures CQF]]+Table208834[[#This Row],[Infant Toddler Planned Expenditures Other]]</f>
        <v>250519</v>
      </c>
      <c r="G23" s="274">
        <f>Table208834[[#This Row],[Infant Toddler Total Planned]]/Table208834[[#This Row],[Total Planned Expenditures]]</f>
        <v>0.13188528482428738</v>
      </c>
      <c r="H23" s="275">
        <v>0</v>
      </c>
      <c r="I23" s="15">
        <f>SUMIFS(Table91540[Planned Expenditures],Table91540[Funding Type 
(CCQ 2, CCQ Mentor, CQF, Other)],"CQF",Table91540[Activity Category],"Professional Development")</f>
        <v>210000</v>
      </c>
      <c r="J23" s="278">
        <v>0</v>
      </c>
      <c r="K23" s="277">
        <f>Table208834[[#This Row],[Professional Development Planned Expenditures CCQ]]+Table208834[[#This Row],[Professional Development Planned Expenditures CQF]]+Table208834[[#This Row],[Professional Development Planned Expenditures Other]]</f>
        <v>210000</v>
      </c>
      <c r="L23" s="274">
        <f>Table208834[[#This Row],[PD Total Planned]]/Table208834[[#This Row],[Total Planned Expenditures]]</f>
        <v>0.11055412888084476</v>
      </c>
      <c r="M23" s="15">
        <f>SUMIFS(Table91540[Planned Expenditures],Table91540[Funding Type 
(CCQ 2, CCQ Mentor, CQF, Other)],"CCQ",Table91540[Activity Category],"Texas Rising Star/QRIS (except PD)")</f>
        <v>138015</v>
      </c>
      <c r="N23" s="287">
        <v>0</v>
      </c>
      <c r="O23" s="278">
        <v>0</v>
      </c>
      <c r="P23" s="278">
        <v>0</v>
      </c>
      <c r="Q23" s="16">
        <f>SUMIFS(Table91540[Planned Expenditures],Table91540[Funding Type 
(CCQ 2, CCQ Mentor, CQF, Other)],"CCQ Mentor",Table91540[Activity Category],"Texas Rising Star/QRIS (except PD)")</f>
        <v>855988</v>
      </c>
      <c r="R23" s="277">
        <f>Table208834[[#This Row],[Texas Rising Star Planned Expenditures Mentor]]+Table208834[[#This Row],[Texas Rising Star Planned Expenditures Other]]+Table208834[[#This Row],[Texas Rising Star Planned Expenditures CQF]]+Table208834[[#This Row],[Texas Rising Star Planned Expenditures CCQ]]</f>
        <v>994003</v>
      </c>
      <c r="S23" s="286">
        <f>Table208834[[#This Row],[Texas Rising Star Total Planned]]/Table208834[[#This Row],[Total Planned Expenditures]]</f>
        <v>0.52329112271403011</v>
      </c>
      <c r="T23" s="347">
        <f>SUMIFS(Table91540[Planned Expenditures],Table91540[Funding Type 
(CCQ 2, CCQ Mentor, CQF, Other)],"CCQ",Table91540[Activity Category],"Health &amp; Safety (except PD)")</f>
        <v>19000</v>
      </c>
      <c r="U23" s="274">
        <f>Table208834[[#This Row],[Health &amp; Safety Planned Expenditures CCQ ]]/Table208834[[#This Row],[Total Planned Expenditures]]</f>
        <v>1.0002516422552621E-2</v>
      </c>
      <c r="V23" s="275">
        <v>0</v>
      </c>
      <c r="W23" s="287">
        <v>0</v>
      </c>
      <c r="X23" s="278">
        <v>0</v>
      </c>
      <c r="Y23" s="277">
        <f>Table208834[[#This Row],[Eval &amp; Assessment Planned Expenditures CCQ]]+Table208834[[#This Row],[Eval &amp; Assessment Planned Expenditures CQF]]+Table208834[[#This Row],[Eval &amp; Assessment Planned Expenditures Other]]</f>
        <v>0</v>
      </c>
      <c r="Z23" s="274">
        <f>Table208834[[#This Row],[Eval/Assess Total Planned]]/Table208834[[#This Row],[Total Planned Expenditures]]</f>
        <v>0</v>
      </c>
      <c r="AA23" s="275">
        <v>0</v>
      </c>
      <c r="AB23" s="287">
        <v>0</v>
      </c>
      <c r="AC23" s="278">
        <v>0</v>
      </c>
      <c r="AD23" s="277">
        <f>Table208834[[#This Row],[National Accreditation Planned Expenditures CCQ]]+Table208834[[#This Row],[National Accreditation Planned Expenditures CQF]]+Table208834[[#This Row],[National Accreditation Planned Expenditures Other]]</f>
        <v>0</v>
      </c>
      <c r="AE23" s="284">
        <f>Table208834[[#This Row],[National Accreditation Total Planned]]/Table208834[[#This Row],[Total Planned Expenditures]]</f>
        <v>0</v>
      </c>
      <c r="AF23" s="346">
        <v>0</v>
      </c>
      <c r="AG23" s="7">
        <f>SUMIFS(Table91540[Planned Expenditures],Table91540[Funding Type 
(CCQ 2, CCQ Mentor, CQF, Other)],"CQF",Table91540[Activity Category],"Other (Shared Services, Pre-K Partnerships) ")</f>
        <v>426000</v>
      </c>
      <c r="AH23" s="278">
        <v>0</v>
      </c>
      <c r="AI23" s="278"/>
      <c r="AJ23" s="277">
        <f>Table208834[[#This Row],[Other Activities Planned Expenditures CCQ]]+Table208834[[#This Row],[Other Activities Planned Expenditures CQF]]+Table208834[[#This Row],[Other Activities Planned Expenditures Other2]]</f>
        <v>426000</v>
      </c>
      <c r="AK23" s="302">
        <f>Table208834[[#This Row],[Other Total Planned]]/Table208834[[#This Row],[Total Planned Expenditures]]</f>
        <v>0.22426694715828507</v>
      </c>
      <c r="AL23"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1899522</v>
      </c>
      <c r="AM23" s="306">
        <v>9728371</v>
      </c>
    </row>
    <row r="24" spans="1:39" ht="15.75">
      <c r="A24" s="280">
        <v>22</v>
      </c>
      <c r="B24" s="279" t="s">
        <v>66</v>
      </c>
      <c r="C24" s="275">
        <v>0</v>
      </c>
      <c r="D24" s="15">
        <f>SUMIFS(Table91542[Planned Expenditures],Table91542[Funding Type 
(CCQ 2, CCQ Mentor, CQF, Other)],"CQF",Table91542[Activity Category],"Infant &amp; Toddler")</f>
        <v>30000</v>
      </c>
      <c r="E24" s="278"/>
      <c r="F24" s="277">
        <f>Table208834[[#This Row],[Infant Toddler  Planned  Expenditures CCQ]]+Table208834[[#This Row],[Infant Toddler Planned Expenditures CQF]]+Table208834[[#This Row],[Infant Toddler Planned Expenditures Other]]</f>
        <v>30000</v>
      </c>
      <c r="G24" s="274">
        <f>Table208834[[#This Row],[Infant Toddler Total Planned]]/Table208834[[#This Row],[Total Planned Expenditures]]</f>
        <v>1.109548702160883E-2</v>
      </c>
      <c r="H24" s="275">
        <v>0</v>
      </c>
      <c r="I24" s="15">
        <f>SUMIFS(Table91542[Planned Expenditures],Table91542[Funding Type 
(CCQ 2, CCQ Mentor, CQF, Other)],"CQF",Table91542[Activity Category],"Professional Development")</f>
        <v>545824</v>
      </c>
      <c r="J24" s="278">
        <v>0</v>
      </c>
      <c r="K24" s="277">
        <f>Table208834[[#This Row],[Professional Development Planned Expenditures CCQ]]+Table208834[[#This Row],[Professional Development Planned Expenditures CQF]]+Table208834[[#This Row],[Professional Development Planned Expenditures Other]]</f>
        <v>545824</v>
      </c>
      <c r="L24" s="274">
        <f>Table208834[[#This Row],[PD Total Planned]]/Table208834[[#This Row],[Total Planned Expenditures]]</f>
        <v>0.2018727702694206</v>
      </c>
      <c r="M24" s="15">
        <f>SUMIFS(Table91542[Planned Expenditures],Table91542[Funding Type 
(CCQ 2, CCQ Mentor, CQF, Other)],"CCQ",Table91542[Activity Category],"Texas Rising Star/QRIS (except PD)")</f>
        <v>20000</v>
      </c>
      <c r="N24" s="15">
        <f>SUMIFS(Table91542[Planned Expenditures],Table91542[Funding Type 
(CCQ 2, CCQ Mentor, CQF, Other)],"CQF",Table91542[Activity Category],"Texas Rising Star/QRIS (except PD)")</f>
        <v>254000</v>
      </c>
      <c r="O24" s="278">
        <v>0</v>
      </c>
      <c r="P24" s="278">
        <v>0</v>
      </c>
      <c r="Q24" s="16">
        <f>SUMIFS(Table91542[Planned Expenditures],Table91542[Funding Type 
(CCQ 2, CCQ Mentor, CQF, Other)],"CCQ Mentor",Table91542[Activity Category],"Texas Rising Star/QRIS (except PD)")</f>
        <v>800878</v>
      </c>
      <c r="R24" s="277">
        <f>Table208834[[#This Row],[Texas Rising Star Planned Expenditures Mentor]]+Table208834[[#This Row],[Texas Rising Star Planned Expenditures Other]]+Table208834[[#This Row],[Texas Rising Star Planned Expenditures CQF]]+Table208834[[#This Row],[Texas Rising Star Planned Expenditures CCQ]]</f>
        <v>1074878</v>
      </c>
      <c r="S24" s="286">
        <f>Table208834[[#This Row],[Texas Rising Star Total Planned]]/Table208834[[#This Row],[Total Planned Expenditures]]</f>
        <v>0.39754316329376188</v>
      </c>
      <c r="T24" s="346">
        <v>0</v>
      </c>
      <c r="U24" s="274">
        <f>Table208834[[#This Row],[Health &amp; Safety Planned Expenditures CCQ ]]/Table208834[[#This Row],[Total Planned Expenditures]]</f>
        <v>0</v>
      </c>
      <c r="V24" s="275">
        <v>0</v>
      </c>
      <c r="W24" s="15">
        <f>SUMIFS(Table91542[Planned Expenditures],Table91542[Funding Type 
(CCQ 2, CCQ Mentor, CQF, Other)],"CQF",Table91542[Activity Category],"Evaluation &amp; Assessment")</f>
        <v>53100</v>
      </c>
      <c r="X24" s="278">
        <v>0</v>
      </c>
      <c r="Y24" s="277">
        <f>Table208834[[#This Row],[Eval &amp; Assessment Planned Expenditures CCQ]]+Table208834[[#This Row],[Eval &amp; Assessment Planned Expenditures CQF]]+Table208834[[#This Row],[Eval &amp; Assessment Planned Expenditures Other]]</f>
        <v>53100</v>
      </c>
      <c r="Z24" s="274">
        <f>Table208834[[#This Row],[Eval/Assess Total Planned]]/Table208834[[#This Row],[Total Planned Expenditures]]</f>
        <v>1.9639012028247631E-2</v>
      </c>
      <c r="AA24" s="275">
        <v>0</v>
      </c>
      <c r="AB24" s="287">
        <v>0</v>
      </c>
      <c r="AC24" s="278">
        <v>0</v>
      </c>
      <c r="AD24" s="277">
        <f>Table208834[[#This Row],[National Accreditation Planned Expenditures CCQ]]+Table208834[[#This Row],[National Accreditation Planned Expenditures CQF]]+Table208834[[#This Row],[National Accreditation Planned Expenditures Other]]</f>
        <v>0</v>
      </c>
      <c r="AE24" s="284">
        <f>Table208834[[#This Row],[National Accreditation Total Planned]]/Table208834[[#This Row],[Total Planned Expenditures]]</f>
        <v>0</v>
      </c>
      <c r="AF24" s="8">
        <f>SUMIFS(Table91542[Planned Expenditures],Table91542[Funding Type 
(CCQ 2, CCQ Mentor, CQF, Other)],"CCQ",Table91542[Activity Category],"Other (Shared Services, Pre-K Partnerships) ")</f>
        <v>633808.02</v>
      </c>
      <c r="AG24" s="7">
        <f>SUMIFS(Table91542[Planned Expenditures],Table91542[Funding Type 
(CCQ 2, CCQ Mentor, CQF, Other)],"CQF",Table91542[Activity Category],"Other (Shared Services, Pre-K Partnerships) ")</f>
        <v>366191.98</v>
      </c>
      <c r="AH24" s="278">
        <v>0</v>
      </c>
      <c r="AI24" s="278"/>
      <c r="AJ24" s="277">
        <f>Table208834[[#This Row],[Other Activities Planned Expenditures CCQ]]+Table208834[[#This Row],[Other Activities Planned Expenditures CQF]]+Table208834[[#This Row],[Other Activities Planned Expenditures Other2]]</f>
        <v>1000000</v>
      </c>
      <c r="AK24" s="302">
        <f>Table208834[[#This Row],[Other Total Planned]]/Table208834[[#This Row],[Total Planned Expenditures]]</f>
        <v>0.36984956738696101</v>
      </c>
      <c r="AL24"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2703802</v>
      </c>
      <c r="AM24" s="306">
        <v>1899522</v>
      </c>
    </row>
    <row r="25" spans="1:39" ht="15.75">
      <c r="A25" s="280">
        <v>23</v>
      </c>
      <c r="B25" s="279" t="s">
        <v>68</v>
      </c>
      <c r="C25" s="15">
        <f>SUMIFS(Table91544[Planned Expenditures],Table91544[Funding Type 
(CCQ 2, CCQ Mentor, CQF, Other)],"CCQ",Table91544[Activity Category],"Infant &amp; Toddler")</f>
        <v>236000</v>
      </c>
      <c r="D25" s="278">
        <v>0</v>
      </c>
      <c r="E25" s="278"/>
      <c r="F25" s="277">
        <f>Table208834[[#This Row],[Infant Toddler  Planned  Expenditures CCQ]]+Table208834[[#This Row],[Infant Toddler Planned Expenditures CQF]]+Table208834[[#This Row],[Infant Toddler Planned Expenditures Other]]</f>
        <v>236000</v>
      </c>
      <c r="G25" s="274">
        <f>Table208834[[#This Row],[Infant Toddler Total Planned]]/Table208834[[#This Row],[Total Planned Expenditures]]</f>
        <v>3.6739963412600843E-2</v>
      </c>
      <c r="H25" s="15">
        <f>SUMIFS(Table91544[Planned Expenditures],Table91544[Funding Type 
(CCQ 2, CCQ Mentor, CQF, Other)],"CCQ",Table91544[Activity Category],"Professional Development")</f>
        <v>334180</v>
      </c>
      <c r="I25" s="278">
        <v>0</v>
      </c>
      <c r="J25" s="278"/>
      <c r="K25" s="277">
        <f>Table208834[[#This Row],[Professional Development Planned Expenditures CCQ]]+Table208834[[#This Row],[Professional Development Planned Expenditures CQF]]+Table208834[[#This Row],[Professional Development Planned Expenditures Other]]</f>
        <v>334180</v>
      </c>
      <c r="L25" s="274">
        <f>Table208834[[#This Row],[PD Total Planned]]/Table208834[[#This Row],[Total Planned Expenditures]]</f>
        <v>5.2024410903487077E-2</v>
      </c>
      <c r="M25" s="15">
        <f>SUMIFS(Table91544[Planned Expenditures],Table91544[Funding Type 
(CCQ 2, CCQ Mentor, CQF, Other)],"CCQ",Table91544[Activity Category],"Texas Rising Star/QRIS (except PD)")</f>
        <v>1262924</v>
      </c>
      <c r="N25" s="278">
        <v>0</v>
      </c>
      <c r="O25" s="278">
        <v>0</v>
      </c>
      <c r="P25" s="278">
        <v>0</v>
      </c>
      <c r="Q25" s="16">
        <f>SUMIFS(Table91544[Planned Expenditures],Table91544[Funding Type 
(CCQ 2, CCQ Mentor, CQF, Other)],"CCQ Mentor",Table91544[Activity Category],"Texas Rising Star/QRIS (except PD)")</f>
        <v>1414262</v>
      </c>
      <c r="R25" s="277">
        <f>Table208834[[#This Row],[Texas Rising Star Planned Expenditures Mentor]]+Table208834[[#This Row],[Texas Rising Star Planned Expenditures Other]]+Table208834[[#This Row],[Texas Rising Star Planned Expenditures CQF]]+Table208834[[#This Row],[Texas Rising Star Planned Expenditures CCQ]]</f>
        <v>2677186</v>
      </c>
      <c r="S25" s="286">
        <f>Table208834[[#This Row],[Texas Rising Star Total Planned]]/Table208834[[#This Row],[Total Planned Expenditures]]</f>
        <v>0.41677845630816607</v>
      </c>
      <c r="T25" s="275">
        <v>0</v>
      </c>
      <c r="U25" s="274">
        <f>Table208834[[#This Row],[Health &amp; Safety Planned Expenditures CCQ ]]/Table208834[[#This Row],[Total Planned Expenditures]]</f>
        <v>0</v>
      </c>
      <c r="V25" s="275">
        <v>0</v>
      </c>
      <c r="W25" s="278">
        <v>0</v>
      </c>
      <c r="X25" s="278">
        <v>0</v>
      </c>
      <c r="Y25" s="277">
        <f>Table208834[[#This Row],[Eval &amp; Assessment Planned Expenditures CCQ]]+Table208834[[#This Row],[Eval &amp; Assessment Planned Expenditures CQF]]+Table208834[[#This Row],[Eval &amp; Assessment Planned Expenditures Other]]</f>
        <v>0</v>
      </c>
      <c r="Z25" s="274">
        <f>Table208834[[#This Row],[Eval/Assess Total Planned]]/Table208834[[#This Row],[Total Planned Expenditures]]</f>
        <v>0</v>
      </c>
      <c r="AA25" s="275">
        <v>0</v>
      </c>
      <c r="AB25" s="287">
        <v>0</v>
      </c>
      <c r="AC25" s="278">
        <v>0</v>
      </c>
      <c r="AD25" s="277">
        <f>Table208834[[#This Row],[National Accreditation Planned Expenditures CCQ]]+Table208834[[#This Row],[National Accreditation Planned Expenditures CQF]]+Table208834[[#This Row],[National Accreditation Planned Expenditures Other]]</f>
        <v>0</v>
      </c>
      <c r="AE25" s="284">
        <f>Table208834[[#This Row],[National Accreditation Total Planned]]/Table208834[[#This Row],[Total Planned Expenditures]]</f>
        <v>0</v>
      </c>
      <c r="AF25" s="8">
        <f>SUMIFS(Table91544[Planned Expenditures],Table91544[Funding Type 
(CCQ 2, CCQ Mentor, CQF, Other)],"CCQ",Table91544[Activity Category],"Other (Shared Services, Pre-K Partnerships) ")</f>
        <v>128563</v>
      </c>
      <c r="AG25" s="7">
        <f>SUMIFS(Table91544[Planned Expenditures],Table91544[Funding Type 
(CCQ 2, CCQ Mentor, CQF, Other)],"CQF",Table91544[Activity Category],"Other (Shared Services, Pre-K Partnerships) ")</f>
        <v>3047594</v>
      </c>
      <c r="AH25" s="278">
        <v>0</v>
      </c>
      <c r="AI25" s="278"/>
      <c r="AJ25" s="277">
        <f>Table208834[[#This Row],[Other Activities Planned Expenditures CCQ]]+Table208834[[#This Row],[Other Activities Planned Expenditures CQF]]+Table208834[[#This Row],[Other Activities Planned Expenditures Other2]]</f>
        <v>3176157</v>
      </c>
      <c r="AK25" s="302">
        <f>Table208834[[#This Row],[Other Total Planned]]/Table208834[[#This Row],[Total Planned Expenditures]]</f>
        <v>0.49445716937574596</v>
      </c>
      <c r="AL25"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6423523</v>
      </c>
      <c r="AM25" s="306">
        <v>6423523</v>
      </c>
    </row>
    <row r="26" spans="1:39" ht="15.75">
      <c r="A26" s="280">
        <v>24</v>
      </c>
      <c r="B26" s="279" t="s">
        <v>69</v>
      </c>
      <c r="C26" s="15">
        <f>SUMIFS(Table91546[Planned Expenditures],Table91546[Funding Type 
(CCQ 2, CCQ Mentor, CQF, Other)],"CCQ",Table91546[Activity Category],"Infant &amp; Toddler")</f>
        <v>35000</v>
      </c>
      <c r="D26" s="15">
        <f>SUMIFS(Table91546[Planned Expenditures],Table91546[Funding Type 
(CCQ 2, CCQ Mentor, CQF, Other)],"CQF",Table91546[Activity Category],"Infant &amp; Toddler")</f>
        <v>990000</v>
      </c>
      <c r="E26" s="278"/>
      <c r="F26" s="277">
        <f>Table208834[[#This Row],[Infant Toddler  Planned  Expenditures CCQ]]+Table208834[[#This Row],[Infant Toddler Planned Expenditures CQF]]+Table208834[[#This Row],[Infant Toddler Planned Expenditures Other]]</f>
        <v>1025000</v>
      </c>
      <c r="G26" s="274">
        <f>Table208834[[#This Row],[Infant Toddler Total Planned]]/Table208834[[#This Row],[Total Planned Expenditures]]</f>
        <v>0.40526552601883753</v>
      </c>
      <c r="H26" s="15">
        <f>SUMIFS(Table91546[Planned Expenditures],Table91546[Funding Type 
(CCQ 2, CCQ Mentor, CQF, Other)],"CCQ",Table91546[Activity Category],"Professional Development")</f>
        <v>215000</v>
      </c>
      <c r="I26" s="15">
        <f>SUMIFS(Table91546[Planned Expenditures],Table91546[Funding Type 
(CCQ 2, CCQ Mentor, CQF, Other)],"CQF",Table91546[Activity Category],"Professional Development")</f>
        <v>30000</v>
      </c>
      <c r="J26" s="278">
        <v>0</v>
      </c>
      <c r="K26" s="277">
        <f>Table208834[[#This Row],[Professional Development Planned Expenditures CCQ]]+Table208834[[#This Row],[Professional Development Planned Expenditures CQF]]+Table208834[[#This Row],[Professional Development Planned Expenditures Other]]</f>
        <v>245000</v>
      </c>
      <c r="L26" s="274">
        <f>Table208834[[#This Row],[PD Total Planned]]/Table208834[[#This Row],[Total Planned Expenditures]]</f>
        <v>9.6868345243527026E-2</v>
      </c>
      <c r="M26" s="15">
        <f>SUMIFS(Table91546[Planned Expenditures],Table91546[Funding Type 
(CCQ 2, CCQ Mentor, CQF, Other)],"CCQ",Table91546[Activity Category],"Texas Rising Star/QRIS (except PD)")</f>
        <v>474211</v>
      </c>
      <c r="N26" s="15">
        <f>SUMIFS(Table91546[Planned Expenditures],Table91546[Funding Type 
(CCQ 2, CCQ Mentor, CQF, Other)],"CQF",Table91546[Activity Category],"Texas Rising Star/QRIS (except PD)")</f>
        <v>123030</v>
      </c>
      <c r="O26" s="278">
        <v>0</v>
      </c>
      <c r="P26" s="278">
        <v>0</v>
      </c>
      <c r="Q26" s="16">
        <f>SUMIFS(Table91546[Planned Expenditures],Table91546[Funding Type 
(CCQ 2, CCQ Mentor, CQF, Other)],"CCQ Mentor",Table91546[Activity Category],"Texas Rising Star/QRIS (except PD)")</f>
        <v>661965</v>
      </c>
      <c r="R26" s="277">
        <f>Table208834[[#This Row],[Texas Rising Star Planned Expenditures Mentor]]+Table208834[[#This Row],[Texas Rising Star Planned Expenditures Other]]+Table208834[[#This Row],[Texas Rising Star Planned Expenditures CQF]]+Table208834[[#This Row],[Texas Rising Star Planned Expenditures CCQ]]</f>
        <v>1259206</v>
      </c>
      <c r="S26" s="286">
        <f>Table208834[[#This Row],[Texas Rising Star Total Planned]]/Table208834[[#This Row],[Total Planned Expenditures]]</f>
        <v>0.49786612873763547</v>
      </c>
      <c r="T26" s="275">
        <v>0</v>
      </c>
      <c r="U26" s="274">
        <f>Table208834[[#This Row],[Health &amp; Safety Planned Expenditures CCQ ]]/Table208834[[#This Row],[Total Planned Expenditures]]</f>
        <v>0</v>
      </c>
      <c r="V26" s="275">
        <v>0</v>
      </c>
      <c r="W26" s="278">
        <v>0</v>
      </c>
      <c r="X26" s="278">
        <v>0</v>
      </c>
      <c r="Y26" s="277">
        <f>Table208834[[#This Row],[Eval &amp; Assessment Planned Expenditures CCQ]]+Table208834[[#This Row],[Eval &amp; Assessment Planned Expenditures CQF]]+Table208834[[#This Row],[Eval &amp; Assessment Planned Expenditures Other]]</f>
        <v>0</v>
      </c>
      <c r="Z26" s="274">
        <f>Table208834[[#This Row],[Eval/Assess Total Planned]]/Table208834[[#This Row],[Total Planned Expenditures]]</f>
        <v>0</v>
      </c>
      <c r="AA26" s="275">
        <v>0</v>
      </c>
      <c r="AB26" s="287">
        <v>0</v>
      </c>
      <c r="AC26" s="278">
        <v>0</v>
      </c>
      <c r="AD26" s="277">
        <f>Table208834[[#This Row],[National Accreditation Planned Expenditures CCQ]]+Table208834[[#This Row],[National Accreditation Planned Expenditures CQF]]+Table208834[[#This Row],[National Accreditation Planned Expenditures Other]]</f>
        <v>0</v>
      </c>
      <c r="AE26" s="284">
        <f>Table208834[[#This Row],[National Accreditation Total Planned]]/Table208834[[#This Row],[Total Planned Expenditures]]</f>
        <v>0</v>
      </c>
      <c r="AF26" s="275">
        <v>0</v>
      </c>
      <c r="AG26" s="278">
        <v>0</v>
      </c>
      <c r="AH26" s="278">
        <v>0</v>
      </c>
      <c r="AI26" s="278"/>
      <c r="AJ26" s="277">
        <f>Table208834[[#This Row],[Other Activities Planned Expenditures CCQ]]+Table208834[[#This Row],[Other Activities Planned Expenditures CQF]]+Table208834[[#This Row],[Other Activities Planned Expenditures Other2]]</f>
        <v>0</v>
      </c>
      <c r="AK26" s="302">
        <f>Table208834[[#This Row],[Other Total Planned]]/Table208834[[#This Row],[Total Planned Expenditures]]</f>
        <v>0</v>
      </c>
      <c r="AL26"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2529206</v>
      </c>
      <c r="AM26" s="306">
        <v>2529206</v>
      </c>
    </row>
    <row r="27" spans="1:39" ht="15.75">
      <c r="A27" s="280">
        <v>25</v>
      </c>
      <c r="B27" s="279" t="s">
        <v>70</v>
      </c>
      <c r="C27" s="275">
        <v>0</v>
      </c>
      <c r="D27" s="15">
        <f>SUMIFS(Table91548[Planned Expenditures],Table91548[Funding Type 
(CCQ 2, CCQ Mentor, CQF, Other)],"CQF",Table91548[Activity Category],"Infant &amp; Toddler")</f>
        <v>32500</v>
      </c>
      <c r="E27" s="278"/>
      <c r="F27" s="277">
        <f>Table208834[[#This Row],[Infant Toddler  Planned  Expenditures CCQ]]+Table208834[[#This Row],[Infant Toddler Planned Expenditures CQF]]+Table208834[[#This Row],[Infant Toddler Planned Expenditures Other]]</f>
        <v>32500</v>
      </c>
      <c r="G27" s="274">
        <f>Table208834[[#This Row],[Infant Toddler Total Planned]]/Table208834[[#This Row],[Total Planned Expenditures]]</f>
        <v>3.361125532350575E-2</v>
      </c>
      <c r="H27" s="275">
        <v>0</v>
      </c>
      <c r="I27" s="15">
        <f>SUMIFS(Table91548[Planned Expenditures],Table91548[Funding Type 
(CCQ 2, CCQ Mentor, CQF, Other)],"CQF",Table91548[Activity Category],"Professional Development")</f>
        <v>114120</v>
      </c>
      <c r="J27" s="278">
        <v>0</v>
      </c>
      <c r="K27" s="277">
        <f>Table208834[[#This Row],[Professional Development Planned Expenditures CCQ]]+Table208834[[#This Row],[Professional Development Planned Expenditures CQF]]+Table208834[[#This Row],[Professional Development Planned Expenditures Other]]</f>
        <v>114120</v>
      </c>
      <c r="L27" s="274">
        <f>Table208834[[#This Row],[PD Total Planned]]/Table208834[[#This Row],[Total Planned Expenditures]]</f>
        <v>0.11802204484672234</v>
      </c>
      <c r="M27" s="15">
        <f>SUMIFS(Table91548[Planned Expenditures],Table91548[Funding Type 
(CCQ 2, CCQ Mentor, CQF, Other)],"CCQ",Table91548[Activity Category],"Texas Rising Star/QRIS (except PD)")</f>
        <v>163047</v>
      </c>
      <c r="N27" s="15">
        <f>SUMIFS(Table91548[Planned Expenditures],Table91548[Funding Type 
(CCQ 2, CCQ Mentor, CQF, Other)],"CQF",Table91548[Activity Category],"Texas Rising Star/QRIS (except PD)")</f>
        <v>281338</v>
      </c>
      <c r="O27" s="278">
        <v>0</v>
      </c>
      <c r="P27" s="16">
        <v>0</v>
      </c>
      <c r="Q27" s="16">
        <f>SUMIFS(Table91548[Planned Expenditures],Table91548[Funding Type 
(CCQ 2, CCQ Mentor, CQF, Other)],"CCQ Mentor",Table91548[Activity Category],"Texas Rising Star/QRIS (except PD)")</f>
        <v>342803</v>
      </c>
      <c r="R27" s="277">
        <f>Table208834[[#This Row],[Texas Rising Star Planned Expenditures Mentor]]+Table208834[[#This Row],[Texas Rising Star Planned Expenditures Other]]+Table208834[[#This Row],[Texas Rising Star Planned Expenditures CQF]]+Table208834[[#This Row],[Texas Rising Star Planned Expenditures CCQ]]</f>
        <v>787188</v>
      </c>
      <c r="S27" s="286">
        <f>Table208834[[#This Row],[Texas Rising Star Total Planned]]/Table208834[[#This Row],[Total Planned Expenditures]]</f>
        <v>0.81410390324922588</v>
      </c>
      <c r="T27" s="15">
        <f>SUMIFS(Table91548[Planned Expenditures],Table91548[Funding Type 
(CCQ 2, CCQ Mentor, CQF, Other)],"CCQ",Table91548[Activity Category],"Health &amp; Safety (except PD)")</f>
        <v>19630</v>
      </c>
      <c r="U27" s="274">
        <f>Table208834[[#This Row],[Health &amp; Safety Planned Expenditures CCQ ]]/Table208834[[#This Row],[Total Planned Expenditures]]</f>
        <v>2.030119821539747E-2</v>
      </c>
      <c r="V27" s="15">
        <f>SUMIFS(Table91548[Planned Expenditures],Table91548[Funding Type 
(CCQ 2, CCQ Mentor, CQF, Other)],"CCQ",Table91548[Activity Category],"Evaluation &amp; Assessment")</f>
        <v>11000</v>
      </c>
      <c r="W27" s="278">
        <v>0</v>
      </c>
      <c r="X27" s="278">
        <v>0</v>
      </c>
      <c r="Y27" s="277">
        <f>Table208834[[#This Row],[Eval &amp; Assessment Planned Expenditures CCQ]]+Table208834[[#This Row],[Eval &amp; Assessment Planned Expenditures CQF]]+Table208834[[#This Row],[Eval &amp; Assessment Planned Expenditures Other]]</f>
        <v>11000</v>
      </c>
      <c r="Z27" s="274">
        <f>Table208834[[#This Row],[Eval/Assess Total Planned]]/Table208834[[#This Row],[Total Planned Expenditures]]</f>
        <v>1.1376117186417329E-2</v>
      </c>
      <c r="AA27" s="275">
        <v>0</v>
      </c>
      <c r="AB27" s="86">
        <f>SUMIFS(Table91548[Planned Expenditures],Table91548[Funding Type 
(CCQ 2, CCQ Mentor, CQF, Other)],"CQF",Table91548[Activity Category],"National Accreditation")</f>
        <v>2500</v>
      </c>
      <c r="AC27" s="278">
        <v>0</v>
      </c>
      <c r="AD27" s="277">
        <f>Table208834[[#This Row],[National Accreditation Planned Expenditures CCQ]]+Table208834[[#This Row],[National Accreditation Planned Expenditures CQF]]+Table208834[[#This Row],[National Accreditation Planned Expenditures Other]]</f>
        <v>2500</v>
      </c>
      <c r="AE27" s="284">
        <f>Table208834[[#This Row],[National Accreditation Total Planned]]/Table208834[[#This Row],[Total Planned Expenditures]]</f>
        <v>2.5854811787312114E-3</v>
      </c>
      <c r="AF27" s="275">
        <v>0</v>
      </c>
      <c r="AG27" s="278">
        <v>0</v>
      </c>
      <c r="AH27" s="278">
        <v>0</v>
      </c>
      <c r="AI27" s="278"/>
      <c r="AJ27" s="277">
        <f>Table208834[[#This Row],[Other Activities Planned Expenditures CCQ]]+Table208834[[#This Row],[Other Activities Planned Expenditures CQF]]+Table208834[[#This Row],[Other Activities Planned Expenditures Other2]]</f>
        <v>0</v>
      </c>
      <c r="AK27" s="302">
        <f>Table208834[[#This Row],[Other Total Planned]]/Table208834[[#This Row],[Total Planned Expenditures]]</f>
        <v>0</v>
      </c>
      <c r="AL27"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966938</v>
      </c>
      <c r="AM27" s="306">
        <v>966938</v>
      </c>
    </row>
    <row r="28" spans="1:39" ht="15.75">
      <c r="A28" s="280">
        <v>26</v>
      </c>
      <c r="B28" s="279" t="s">
        <v>71</v>
      </c>
      <c r="C28" s="15">
        <f>SUMIFS(Table91550[Planned Expenditures],Table91550[Funding Type 
(CCQ 2, CCQ Mentor, CQF, Other)],"CCQ",Table91550[Activity Category],"Infant &amp; Toddler")</f>
        <v>50000</v>
      </c>
      <c r="D28" s="15">
        <f>SUMIFS(Table91550[Planned Expenditures],Table91550[Funding Type 
(CCQ 2, CCQ Mentor, CQF, Other)],"CQF",Table91550[Activity Category],"Infant &amp; Toddler")</f>
        <v>100000</v>
      </c>
      <c r="E28" s="278"/>
      <c r="F28" s="277">
        <f>Table208834[[#This Row],[Infant Toddler  Planned  Expenditures CCQ]]+Table208834[[#This Row],[Infant Toddler Planned Expenditures CQF]]+Table208834[[#This Row],[Infant Toddler Planned Expenditures Other]]</f>
        <v>150000</v>
      </c>
      <c r="G28" s="274">
        <f>Table208834[[#This Row],[Infant Toddler Total Planned]]/Table208834[[#This Row],[Total Planned Expenditures]]</f>
        <v>5.1961278455295114E-2</v>
      </c>
      <c r="H28" s="15">
        <f>SUMIFS(Table91550[Planned Expenditures],Table91550[Funding Type 
(CCQ 2, CCQ Mentor, CQF, Other)],"CCQ",Table91550[Activity Category],"Professional Development")</f>
        <v>150000</v>
      </c>
      <c r="I28" s="15">
        <f>SUMIFS(Table91550[Planned Expenditures],Table91550[Funding Type 
(CCQ 2, CCQ Mentor, CQF, Other)],"CQF",Table91550[Activity Category],"Professional Development")</f>
        <v>319341</v>
      </c>
      <c r="J28" s="278">
        <v>0</v>
      </c>
      <c r="K28" s="277">
        <f>Table208834[[#This Row],[Professional Development Planned Expenditures CCQ]]+Table208834[[#This Row],[Professional Development Planned Expenditures CQF]]+Table208834[[#This Row],[Professional Development Planned Expenditures Other]]</f>
        <v>469341</v>
      </c>
      <c r="L28" s="274">
        <f>Table208834[[#This Row],[PD Total Planned]]/Table208834[[#This Row],[Total Planned Expenditures]]</f>
        <v>0.16258372260991111</v>
      </c>
      <c r="M28" s="15">
        <f>SUMIFS(Table91550[Planned Expenditures],Table91550[Funding Type 
(CCQ 2, CCQ Mentor, CQF, Other)],"CCQ",Table91550[Activity Category],"Texas Rising Star/QRIS (except PD)")</f>
        <v>26150</v>
      </c>
      <c r="N28" s="15">
        <f>SUMIFS(Table91550[Planned Expenditures],Table91550[Funding Type 
(CCQ 2, CCQ Mentor, CQF, Other)],"CQF",Table91550[Activity Category],"Texas Rising Star/QRIS (except PD)")</f>
        <v>800000</v>
      </c>
      <c r="O28" s="278">
        <v>0</v>
      </c>
      <c r="P28" s="278">
        <v>0</v>
      </c>
      <c r="Q28" s="16">
        <f>SUMIFS(Table91550[Planned Expenditures],Table91550[Funding Type 
(CCQ 2, CCQ Mentor, CQF, Other)],"CCQ Mentor",Table91550[Activity Category],"Texas Rising Star/QRIS (except PD)")</f>
        <v>808120</v>
      </c>
      <c r="R28" s="277">
        <f>Table208834[[#This Row],[Texas Rising Star Planned Expenditures Mentor]]+Table208834[[#This Row],[Texas Rising Star Planned Expenditures Other]]+Table208834[[#This Row],[Texas Rising Star Planned Expenditures CQF]]+Table208834[[#This Row],[Texas Rising Star Planned Expenditures CCQ]]</f>
        <v>1634270</v>
      </c>
      <c r="S28" s="286">
        <f>Table208834[[#This Row],[Texas Rising Star Total Planned]]/Table208834[[#This Row],[Total Planned Expenditures]]</f>
        <v>0.56612505694090098</v>
      </c>
      <c r="T28" s="15">
        <f>SUMIFS(Table91550[Planned Expenditures],Table91550[Funding Type 
(CCQ 2, CCQ Mentor, CQF, Other)],"CCQ",Table91550[Activity Category],"Health &amp; Safety (except PD)")</f>
        <v>259754</v>
      </c>
      <c r="U28" s="274">
        <f>Table208834[[#This Row],[Health &amp; Safety Planned Expenditures CCQ ]]/Table208834[[#This Row],[Total Planned Expenditures]]</f>
        <v>8.998099949251151E-2</v>
      </c>
      <c r="V28" s="15">
        <f>SUMIFS(Table91550[Planned Expenditures],Table91550[Funding Type 
(CCQ 2, CCQ Mentor, CQF, Other)],"CCQ",Table91550[Activity Category],"Evaluation &amp; Assessment")</f>
        <v>12000</v>
      </c>
      <c r="W28" s="278">
        <v>0</v>
      </c>
      <c r="X28" s="278">
        <v>0</v>
      </c>
      <c r="Y28" s="277">
        <f>Table208834[[#This Row],[Eval &amp; Assessment Planned Expenditures CCQ]]+Table208834[[#This Row],[Eval &amp; Assessment Planned Expenditures CQF]]+Table208834[[#This Row],[Eval &amp; Assessment Planned Expenditures Other]]</f>
        <v>12000</v>
      </c>
      <c r="Z28" s="274">
        <f>Table208834[[#This Row],[Eval/Assess Total Planned]]/Table208834[[#This Row],[Total Planned Expenditures]]</f>
        <v>4.1569022764236093E-3</v>
      </c>
      <c r="AA28" s="10">
        <f>SUMIFS(Table91550[Planned Expenditures],Table91550[Funding Type 
(CCQ 2, CCQ Mentor, CQF, Other)],"CCQ",Table91550[Activity Category],"National Accreditation")</f>
        <v>111400</v>
      </c>
      <c r="AB28" s="287">
        <v>0</v>
      </c>
      <c r="AC28" s="278">
        <v>0</v>
      </c>
      <c r="AD28" s="277">
        <f>Table208834[[#This Row],[National Accreditation Planned Expenditures CCQ]]+Table208834[[#This Row],[National Accreditation Planned Expenditures CQF]]+Table208834[[#This Row],[National Accreditation Planned Expenditures Other]]</f>
        <v>111400</v>
      </c>
      <c r="AE28" s="284">
        <f>Table208834[[#This Row],[National Accreditation Total Planned]]/Table208834[[#This Row],[Total Planned Expenditures]]</f>
        <v>3.8589909466132506E-2</v>
      </c>
      <c r="AF28" s="275">
        <v>0</v>
      </c>
      <c r="AG28" s="7">
        <f>SUMIFS(Table91550[Planned Expenditures],Table91550[Funding Type 
(CCQ 2, CCQ Mentor, CQF, Other)],"CQF",Table91550[Activity Category],"Other (Shared Services, Pre-K Partnerships) ")</f>
        <v>250000</v>
      </c>
      <c r="AH28" s="278">
        <v>0</v>
      </c>
      <c r="AI28" s="278"/>
      <c r="AJ28" s="277">
        <f>Table208834[[#This Row],[Other Activities Planned Expenditures CCQ]]+Table208834[[#This Row],[Other Activities Planned Expenditures CQF]]+Table208834[[#This Row],[Other Activities Planned Expenditures Other2]]</f>
        <v>250000</v>
      </c>
      <c r="AK28" s="302">
        <f>Table208834[[#This Row],[Other Total Planned]]/Table208834[[#This Row],[Total Planned Expenditures]]</f>
        <v>8.6602130758825197E-2</v>
      </c>
      <c r="AL28"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2886765</v>
      </c>
      <c r="AM28" s="306">
        <v>2886765</v>
      </c>
    </row>
    <row r="29" spans="1:39" s="281" customFormat="1" ht="15.75">
      <c r="A29" s="280">
        <v>27</v>
      </c>
      <c r="B29" s="279" t="s">
        <v>72</v>
      </c>
      <c r="C29" s="15">
        <f>SUMIFS(Table91552[Planned Expenditures],Table91552[Funding Type 
(CCQ 2, CCQ Mentor, CQF, Other)],"CCQ",Table91552[Activity Category],"Infant &amp; Toddler")</f>
        <v>30000</v>
      </c>
      <c r="D29" s="15">
        <f>SUMIFS(Table91552[Planned Expenditures],Table91552[Funding Type 
(CCQ 2, CCQ Mentor, CQF, Other)],"CQF",Table91552[Activity Category],"Infant &amp; Toddler")</f>
        <v>15000</v>
      </c>
      <c r="E29" s="282">
        <v>0</v>
      </c>
      <c r="F29" s="277">
        <f>Table208834[[#This Row],[Infant Toddler  Planned  Expenditures CCQ]]+Table208834[[#This Row],[Infant Toddler Planned Expenditures CQF]]+Table208834[[#This Row],[Infant Toddler Planned Expenditures Other]]</f>
        <v>45000</v>
      </c>
      <c r="G29" s="274">
        <f>Table208834[[#This Row],[Infant Toddler Total Planned]]/Table208834[[#This Row],[Total Planned Expenditures]]</f>
        <v>5.1798859274010213E-2</v>
      </c>
      <c r="H29" s="15">
        <f>SUMIFS(Table91552[Planned Expenditures],Table91552[Funding Type 
(CCQ 2, CCQ Mentor, CQF, Other)],"CCQ",Table91552[Activity Category],"Professional Development")</f>
        <v>92500</v>
      </c>
      <c r="I29" s="15">
        <f>SUMIFS(Table91552[Planned Expenditures],Table91552[Funding Type 
(CCQ 2, CCQ Mentor, CQF, Other)],"CQF",Table91552[Activity Category],"Professional Development")</f>
        <v>127500</v>
      </c>
      <c r="J29" s="282">
        <v>0</v>
      </c>
      <c r="K29" s="277">
        <f>Table208834[[#This Row],[Professional Development Planned Expenditures CCQ]]+Table208834[[#This Row],[Professional Development Planned Expenditures CQF]]+Table208834[[#This Row],[Professional Development Planned Expenditures Other]]</f>
        <v>220000</v>
      </c>
      <c r="L29" s="274">
        <f>Table208834[[#This Row],[PD Total Planned]]/Table208834[[#This Row],[Total Planned Expenditures]]</f>
        <v>0.25323886756182767</v>
      </c>
      <c r="M29" s="283">
        <v>109889</v>
      </c>
      <c r="N29" s="282">
        <v>100000</v>
      </c>
      <c r="O29" s="282">
        <v>0</v>
      </c>
      <c r="P29" s="282">
        <v>0</v>
      </c>
      <c r="Q29" s="282">
        <v>283856</v>
      </c>
      <c r="R29" s="277">
        <f>Table208834[[#This Row],[Texas Rising Star Planned Expenditures Mentor]]+Table208834[[#This Row],[Texas Rising Star Planned Expenditures Other]]+Table208834[[#This Row],[Texas Rising Star Planned Expenditures CQF]]+Table208834[[#This Row],[Texas Rising Star Planned Expenditures CCQ]]</f>
        <v>493745</v>
      </c>
      <c r="S29" s="286">
        <f>Table208834[[#This Row],[Texas Rising Star Total Planned]]/Table208834[[#This Row],[Total Planned Expenditures]]</f>
        <v>0.56834283938324826</v>
      </c>
      <c r="T29" s="283">
        <v>10000</v>
      </c>
      <c r="U29" s="274">
        <f>Table208834[[#This Row],[Health &amp; Safety Planned Expenditures CCQ ]]/Table208834[[#This Row],[Total Planned Expenditures]]</f>
        <v>1.1510857616446714E-2</v>
      </c>
      <c r="V29" s="283">
        <v>0</v>
      </c>
      <c r="W29" s="282">
        <v>0</v>
      </c>
      <c r="X29" s="282">
        <v>0</v>
      </c>
      <c r="Y29" s="277">
        <f>Table208834[[#This Row],[Eval &amp; Assessment Planned Expenditures CCQ]]+Table208834[[#This Row],[Eval &amp; Assessment Planned Expenditures CQF]]+Table208834[[#This Row],[Eval &amp; Assessment Planned Expenditures Other]]</f>
        <v>0</v>
      </c>
      <c r="Z29" s="274">
        <f>Table208834[[#This Row],[Eval/Assess Total Planned]]/Table208834[[#This Row],[Total Planned Expenditures]]</f>
        <v>0</v>
      </c>
      <c r="AA29" s="283">
        <v>5000</v>
      </c>
      <c r="AB29" s="285">
        <v>0</v>
      </c>
      <c r="AC29" s="282">
        <v>0</v>
      </c>
      <c r="AD29" s="277">
        <f>Table208834[[#This Row],[National Accreditation Planned Expenditures CCQ]]+Table208834[[#This Row],[National Accreditation Planned Expenditures CQF]]+Table208834[[#This Row],[National Accreditation Planned Expenditures Other]]</f>
        <v>5000</v>
      </c>
      <c r="AE29" s="284">
        <f>Table208834[[#This Row],[National Accreditation Total Planned]]/Table208834[[#This Row],[Total Planned Expenditures]]</f>
        <v>5.7554288082233571E-3</v>
      </c>
      <c r="AF29" s="283">
        <v>32000</v>
      </c>
      <c r="AG29" s="282">
        <v>63000</v>
      </c>
      <c r="AH29" s="282">
        <v>0</v>
      </c>
      <c r="AI29" s="282"/>
      <c r="AJ29" s="277">
        <f>Table208834[[#This Row],[Other Activities Planned Expenditures CCQ]]+Table208834[[#This Row],[Other Activities Planned Expenditures CQF]]+Table208834[[#This Row],[Other Activities Planned Expenditures Other2]]</f>
        <v>95000</v>
      </c>
      <c r="AK29" s="302">
        <f>Table208834[[#This Row],[Other Total Planned]]/Table208834[[#This Row],[Total Planned Expenditures]]</f>
        <v>0.10935314735624378</v>
      </c>
      <c r="AL29"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868745</v>
      </c>
      <c r="AM29" s="306">
        <v>832627</v>
      </c>
    </row>
    <row r="30" spans="1:39" ht="16.149999999999999" thickBot="1">
      <c r="A30" s="280">
        <v>28</v>
      </c>
      <c r="B30" s="279" t="s">
        <v>73</v>
      </c>
      <c r="C30" s="275">
        <v>0</v>
      </c>
      <c r="D30" s="15">
        <f>SUMIFS(Table91554[Planned Expenditures],Table91554[Funding Type 
(CCQ 2, CCQ Mentor, CQF, Other)],"CQF",Table91554[Activity Category],"Infant &amp; Toddler")</f>
        <v>3048750</v>
      </c>
      <c r="E30" s="278"/>
      <c r="F30" s="277">
        <f>Table208834[[#This Row],[Infant Toddler  Planned  Expenditures CCQ]]+Table208834[[#This Row],[Infant Toddler Planned Expenditures CQF]]+Table208834[[#This Row],[Infant Toddler Planned Expenditures Other]]</f>
        <v>3048750</v>
      </c>
      <c r="G30" s="274">
        <f>Table208834[[#This Row],[Infant Toddler Total Planned]]/Table208834[[#This Row],[Total Planned Expenditures]]</f>
        <v>0.11648754489761437</v>
      </c>
      <c r="H30" s="15">
        <f>SUMIFS(Table91554[Planned Expenditures],Table91554[Funding Type 
(CCQ 2, CCQ Mentor, CQF, Other)],"CCQ",Table91554[Activity Category],"Professional Development")</f>
        <v>542800</v>
      </c>
      <c r="I30" s="15">
        <f>SUMIFS(Table91554[Planned Expenditures],Table91554[Funding Type 
(CCQ 2, CCQ Mentor, CQF, Other)],"CQF",Table91554[Activity Category],"Professional Development")</f>
        <v>1199800</v>
      </c>
      <c r="J30" s="272">
        <v>0</v>
      </c>
      <c r="K30" s="277">
        <f>Table208834[[#This Row],[Professional Development Planned Expenditures CCQ]]+Table208834[[#This Row],[Professional Development Planned Expenditures CQF]]+Table208834[[#This Row],[Professional Development Planned Expenditures Other]]</f>
        <v>1742600</v>
      </c>
      <c r="L30" s="267">
        <f>Table208834[[#This Row],[PD Total Planned]]/Table208834[[#This Row],[Total Planned Expenditures]]</f>
        <v>6.6581778020035357E-2</v>
      </c>
      <c r="M30" s="15">
        <f>SUMIFS(Table91554[Planned Expenditures],Table91554[Funding Type 
(CCQ 2, CCQ Mentor, CQF, Other)],"CCQ",Table91554[Activity Category],"Texas Rising Star/QRIS (except PD)")</f>
        <v>1084650</v>
      </c>
      <c r="N30" s="15">
        <f>SUMIFS(Table91554[Planned Expenditures],Table91554[Funding Type 
(CCQ 2, CCQ Mentor, CQF, Other)],"CQF",Table91554[Activity Category],"Texas Rising Star/QRIS (except PD)")</f>
        <v>3736381</v>
      </c>
      <c r="O30" s="272">
        <v>0</v>
      </c>
      <c r="P30" s="272">
        <v>0</v>
      </c>
      <c r="Q30" s="16">
        <f>SUMIFS(Table91554[Planned Expenditures],Table91554[Funding Type 
(CCQ 2, CCQ Mentor, CQF, Other)],"CCQ Mentor",Table91554[Activity Category],"Texas Rising Star/QRIS (except PD)")</f>
        <v>10475107</v>
      </c>
      <c r="R30" s="277">
        <f>Table208834[[#This Row],[Texas Rising Star Planned Expenditures Mentor]]+Table208834[[#This Row],[Texas Rising Star Planned Expenditures Other]]+Table208834[[#This Row],[Texas Rising Star Planned Expenditures CQF]]+Table208834[[#This Row],[Texas Rising Star Planned Expenditures CCQ]]</f>
        <v>15296138</v>
      </c>
      <c r="S30" s="276">
        <f>Table208834[[#This Row],[Texas Rising Star Total Planned]]/Table208834[[#This Row],[Total Planned Expenditures]]</f>
        <v>0.58443938074132196</v>
      </c>
      <c r="T30" s="275">
        <v>0</v>
      </c>
      <c r="U30" s="274">
        <f>Table208834[[#This Row],[Health &amp; Safety Planned Expenditures CCQ ]]/Table208834[[#This Row],[Total Planned Expenditures]]</f>
        <v>0</v>
      </c>
      <c r="V30" s="270">
        <v>0</v>
      </c>
      <c r="W30" s="272">
        <v>0</v>
      </c>
      <c r="X30" s="272">
        <v>0</v>
      </c>
      <c r="Y30" s="268">
        <f>Table208834[[#This Row],[Eval &amp; Assessment Planned Expenditures CCQ]]+Table208834[[#This Row],[Eval &amp; Assessment Planned Expenditures CQF]]+Table208834[[#This Row],[Eval &amp; Assessment Planned Expenditures Other]]</f>
        <v>0</v>
      </c>
      <c r="Z30" s="267">
        <f>Table208834[[#This Row],[Eval/Assess Total Planned]]/Table208834[[#This Row],[Total Planned Expenditures]]</f>
        <v>0</v>
      </c>
      <c r="AA30" s="270">
        <v>0</v>
      </c>
      <c r="AB30" s="273">
        <v>0</v>
      </c>
      <c r="AC30" s="272">
        <v>27000</v>
      </c>
      <c r="AD30" s="268">
        <f>Table208834[[#This Row],[National Accreditation Planned Expenditures CCQ]]+Table208834[[#This Row],[National Accreditation Planned Expenditures CQF]]+Table208834[[#This Row],[National Accreditation Planned Expenditures Other]]</f>
        <v>27000</v>
      </c>
      <c r="AE30" s="271">
        <f>Table208834[[#This Row],[National Accreditation Total Planned]]/Table208834[[#This Row],[Total Planned Expenditures]]</f>
        <v>1.0316240138534113E-3</v>
      </c>
      <c r="AF30" s="8">
        <f>SUMIFS(Table91554[Planned Expenditures],Table91554[Funding Type 
(CCQ 2, CCQ Mentor, CQF, Other)],"CCQ",Table91554[Activity Category],"Other (Shared Services, Pre-K Partnerships) ")</f>
        <v>105000</v>
      </c>
      <c r="AG30" s="7">
        <f>SUMIFS(Table91554[Planned Expenditures],Table91554[Funding Type 
(CCQ 2, CCQ Mentor, CQF, Other)],"CQF",Table91554[Activity Category],"Other (Shared Services, Pre-K Partnerships) ")</f>
        <v>5952838</v>
      </c>
      <c r="AH30" s="269">
        <v>0</v>
      </c>
      <c r="AI30" s="269"/>
      <c r="AJ30" s="268">
        <f>Table208834[[#This Row],[Other Activities Planned Expenditures CCQ]]+Table208834[[#This Row],[Other Activities Planned Expenditures CQF]]+Table208834[[#This Row],[Other Activities Planned Expenditures Other2]]</f>
        <v>6057838</v>
      </c>
      <c r="AK30" s="303">
        <f>Table208834[[#This Row],[Other Total Planned]]/Table208834[[#This Row],[Total Planned Expenditures]]</f>
        <v>0.2314596723271749</v>
      </c>
      <c r="AL30" s="311">
        <f>Table208834[[#This Row],[Other Total Planned]]+Table208834[[#This Row],[National Accreditation Total Planned]]+Table208834[[#This Row],[Eval/Assess Total Planned]]+Table208834[[#This Row],[Health &amp; Safety Planned Expenditures CCQ ]]+Table208834[[#This Row],[Texas Rising Star Total Planned]]+Table208834[[#This Row],[PD Total Planned]]+Table208834[[#This Row],[Infant Toddler Total Planned]]</f>
        <v>26172326</v>
      </c>
      <c r="AM30" s="307">
        <v>26145326</v>
      </c>
    </row>
    <row r="31" spans="1:39" s="257" customFormat="1" ht="16.149999999999999" thickBot="1">
      <c r="A31" s="266">
        <v>29</v>
      </c>
      <c r="B31" s="265" t="s">
        <v>74</v>
      </c>
      <c r="C31" s="262">
        <f>SUM(C3:C30)</f>
        <v>2006124.8900000001</v>
      </c>
      <c r="D31" s="264">
        <f>SUM(D3:D30)</f>
        <v>8986222.1500000004</v>
      </c>
      <c r="E31" s="264"/>
      <c r="F31" s="264">
        <f>SUM(F3:F30)</f>
        <v>10992347.039999999</v>
      </c>
      <c r="G31" s="261">
        <f>F31/AL31</f>
        <v>9.0130704360540187E-2</v>
      </c>
      <c r="H31" s="260">
        <f>SUM(H3:H30)</f>
        <v>3665430.19</v>
      </c>
      <c r="I31" s="258">
        <f>SUM(I3:I30)</f>
        <v>6843588.8499999996</v>
      </c>
      <c r="J31" s="258">
        <f>SUM(J3:J30)</f>
        <v>20000</v>
      </c>
      <c r="K31" s="258">
        <f>SUM(K3:K30)</f>
        <v>10529019.039999999</v>
      </c>
      <c r="L31" s="259">
        <f>K31/AL31</f>
        <v>8.6331690479519163E-2</v>
      </c>
      <c r="M31" s="258">
        <f>SUM(M3:M30)</f>
        <v>14745691.289999999</v>
      </c>
      <c r="N31" s="258">
        <f>SUM(N3:N30)</f>
        <v>18595818.869999997</v>
      </c>
      <c r="O31" s="258"/>
      <c r="P31" s="258">
        <f>SUM(P3:P30)</f>
        <v>20000</v>
      </c>
      <c r="Q31" s="258"/>
      <c r="R31" s="258">
        <f>SUM(R3:R30)</f>
        <v>69226821.930000007</v>
      </c>
      <c r="S31" s="263">
        <f>R31/AL31</f>
        <v>0.56761874406692603</v>
      </c>
      <c r="T31" s="262">
        <f>SUM(T3:T30)</f>
        <v>1112126.75</v>
      </c>
      <c r="U31" s="261">
        <f>T31/AL31</f>
        <v>9.1187775414065166E-3</v>
      </c>
      <c r="V31" s="260">
        <f>SUM(V3:V30)</f>
        <v>91000</v>
      </c>
      <c r="W31" s="258">
        <f>SUM(W3:W30)</f>
        <v>298083.33999999997</v>
      </c>
      <c r="X31" s="258">
        <f>SUM(X3:X30)</f>
        <v>0</v>
      </c>
      <c r="Y31" s="258">
        <f>SUM(Y3:Y30)</f>
        <v>389083.33999999997</v>
      </c>
      <c r="Z31" s="259">
        <f>Y31/AL31</f>
        <v>3.190251850814159E-3</v>
      </c>
      <c r="AA31" s="258">
        <f>SUM(AA3:AA30)</f>
        <v>353398.45</v>
      </c>
      <c r="AB31" s="258">
        <f>SUM(AB3:AB30)</f>
        <v>447500</v>
      </c>
      <c r="AC31" s="258">
        <f>SUM(AC3:AC30)</f>
        <v>27000</v>
      </c>
      <c r="AD31" s="258">
        <f>SUM(AD3:AD30)</f>
        <v>827898.45</v>
      </c>
      <c r="AE31" s="259">
        <f>AD31/AL31</f>
        <v>6.788274621058495E-3</v>
      </c>
      <c r="AF31" s="258">
        <f>SUM(AF3:AF30)</f>
        <v>1735977.02</v>
      </c>
      <c r="AG31" s="258">
        <f>SUM(AG3:AG30)</f>
        <v>26046796.73</v>
      </c>
      <c r="AH31" s="258">
        <f>SUM(AH3:AH30)</f>
        <v>0</v>
      </c>
      <c r="AI31" s="258"/>
      <c r="AJ31" s="258">
        <f>SUM(AJ3:AJ30)</f>
        <v>28882773.75</v>
      </c>
      <c r="AK31" s="259">
        <f>AJ31/AL31</f>
        <v>0.23682155707973543</v>
      </c>
      <c r="AL31" s="258">
        <f>SUM(AL3:AL30)</f>
        <v>121960070.30000001</v>
      </c>
      <c r="AM31" s="310">
        <f>SUM(AM3:AM30)</f>
        <v>120751830</v>
      </c>
    </row>
    <row r="32" spans="1:39" s="233" customFormat="1" ht="55.25" customHeight="1">
      <c r="A32" s="374" t="s">
        <v>1369</v>
      </c>
      <c r="B32" s="375" t="s">
        <v>1368</v>
      </c>
      <c r="C32" s="256" t="s">
        <v>0</v>
      </c>
      <c r="D32" s="255"/>
      <c r="E32" s="255"/>
      <c r="F32" s="255"/>
      <c r="G32" s="254"/>
      <c r="H32" s="253" t="s">
        <v>1</v>
      </c>
      <c r="I32" s="252"/>
      <c r="J32" s="252"/>
      <c r="K32" s="252"/>
      <c r="L32" s="251"/>
      <c r="M32" s="250" t="s">
        <v>2</v>
      </c>
      <c r="N32" s="249"/>
      <c r="O32" s="249"/>
      <c r="P32" s="249"/>
      <c r="Q32" s="249"/>
      <c r="R32" s="249"/>
      <c r="S32" s="248"/>
      <c r="T32" s="247" t="s">
        <v>3</v>
      </c>
      <c r="U32" s="246"/>
      <c r="V32" s="245" t="s">
        <v>4</v>
      </c>
      <c r="W32" s="244"/>
      <c r="X32" s="244"/>
      <c r="Y32" s="244"/>
      <c r="Z32" s="243"/>
      <c r="AA32" s="242" t="s">
        <v>5</v>
      </c>
      <c r="AB32" s="241"/>
      <c r="AC32" s="241"/>
      <c r="AD32" s="241"/>
      <c r="AE32" s="240"/>
      <c r="AF32" s="239" t="s">
        <v>6</v>
      </c>
      <c r="AG32" s="238"/>
      <c r="AH32" s="238"/>
      <c r="AI32" s="238"/>
      <c r="AJ32" s="238"/>
      <c r="AK32" s="237"/>
      <c r="AL32" s="236"/>
      <c r="AM32" s="308"/>
    </row>
    <row r="33" spans="1:7" ht="15.75" hidden="1">
      <c r="A33" s="235"/>
      <c r="G33" s="234"/>
    </row>
  </sheetData>
  <protectedRanges>
    <protectedRange sqref="D3 M17:N17 Q17 T17:T19 D19 Q19 C20:D20 W20 C21 H19:I21 M19:N21 Q21:Q23 T21:T22 V21 D22:D23 I22:I23 M22:M23 N23 W23 C25:C26 H25:H26 M25:M28 Q25:Q26 D26:D30 I26:I27 N26:N28 P27:Q27 T27:T28 V27:V28 C28:C29 Q28 H28:I30 M30:N30 Q30" name="Range2_1_1"/>
    <protectedRange sqref="H3" name="Range2_1_1_1"/>
    <protectedRange sqref="Q3" name="Range2_1_1_4"/>
    <protectedRange sqref="N3" name="Range2_1_1_5"/>
    <protectedRange sqref="V3" name="Range2_1_1_6"/>
    <protectedRange sqref="D4" name="Range2_1_1_7"/>
    <protectedRange sqref="I4" name="Range2_1_1_8"/>
    <protectedRange sqref="M4" name="Range2_1_1_9"/>
    <protectedRange sqref="Q4" name="Range2_1_1_10"/>
    <protectedRange sqref="N4" name="Range2_1_1_11"/>
    <protectedRange sqref="T4" name="Range2_1_1_12"/>
    <protectedRange sqref="C5" name="Range2_1_1_13"/>
    <protectedRange sqref="D5" name="Range2_1_1_14"/>
    <protectedRange sqref="H5" name="Range2_1_1_15"/>
    <protectedRange sqref="I5" name="Range2_1_1_16"/>
    <protectedRange sqref="M5" name="Range2_1_1_17"/>
    <protectedRange sqref="Q5" name="Range2_1_1_18"/>
    <protectedRange sqref="N5" name="Range2_1_1_19"/>
    <protectedRange sqref="D7" name="Range2_1_1_26"/>
    <protectedRange sqref="I7" name="Range2_1_1_27"/>
    <protectedRange sqref="M7" name="Range2_1_1_28"/>
    <protectedRange sqref="Q7" name="Range2_1_1_29"/>
    <protectedRange sqref="N7" name="Range2_1_1_30"/>
    <protectedRange sqref="W7" name="Range2_1_1_31"/>
    <protectedRange sqref="D8" name="Range2_1_1_32"/>
    <protectedRange sqref="H8" name="Range2_1_1_33"/>
    <protectedRange sqref="I8" name="Range2_1_1_34"/>
    <protectedRange sqref="M8" name="Range2_1_1_35"/>
    <protectedRange sqref="Q8" name="Range2_1_1_36"/>
    <protectedRange sqref="N8" name="Range2_1_1_37"/>
    <protectedRange sqref="W8" name="Range2_1_1_38"/>
    <protectedRange sqref="D9" name="Range2_1_1_39"/>
    <protectedRange sqref="I9" name="Range2_1_1_40"/>
    <protectedRange sqref="M9" name="Range2_1_1_41"/>
    <protectedRange sqref="Q9" name="Range2_1_1_42"/>
    <protectedRange sqref="N9" name="Range2_1_1_43"/>
    <protectedRange sqref="T9" name="Range2_1_1_44"/>
    <protectedRange sqref="W9" name="Range2_1_1_45"/>
    <protectedRange sqref="C10" name="Range2_1_1_46"/>
    <protectedRange sqref="D10" name="Range2_1_1_47"/>
    <protectedRange sqref="H10" name="Range2_1_1_48"/>
    <protectedRange sqref="I10" name="Range2_1_1_49"/>
    <protectedRange sqref="M10" name="Range2_1_1_50"/>
    <protectedRange sqref="Q10" name="Range2_1_1_51"/>
    <protectedRange sqref="N10" name="Range2_1_1_52"/>
    <protectedRange sqref="T10" name="Range2_1_1_53"/>
    <protectedRange sqref="C11" name="Range2_1_1_54"/>
    <protectedRange sqref="H11" name="Range2_1_1_55"/>
    <protectedRange sqref="M11" name="Range2_1_1_56"/>
    <protectedRange sqref="Q11" name="Range2_1_1_57"/>
    <protectedRange sqref="N11" name="Range2_1_1_58"/>
    <protectedRange sqref="C12" name="Range2_1_1_59"/>
    <protectedRange sqref="D12" name="Range2_1_1_60"/>
    <protectedRange sqref="H12" name="Range2_1_1_61"/>
    <protectedRange sqref="I12" name="Range2_1_1_62"/>
    <protectedRange sqref="M12" name="Range2_1_1_63"/>
    <protectedRange sqref="N12" name="Range2_1_1_64"/>
    <protectedRange sqref="T12" name="Range2_1_1_65"/>
    <protectedRange sqref="C13" name="Range2_1_1_67"/>
    <protectedRange sqref="H13" name="Range2_1_1_68"/>
    <protectedRange sqref="M13" name="Range2_1_1_69"/>
    <protectedRange sqref="Q13" name="Range2_1_1_70"/>
    <protectedRange sqref="T13" name="Range2_1_1_71"/>
    <protectedRange sqref="C14" name="Range2_1_1_72"/>
    <protectedRange sqref="H14" name="Range2_1_1_73"/>
    <protectedRange sqref="M14" name="Range2_1_1_74"/>
    <protectedRange sqref="Q14" name="Range2_1_1_75"/>
    <protectedRange sqref="N14" name="Range2_1_1_76"/>
    <protectedRange sqref="C16" name="Range2_1_1_78"/>
    <protectedRange sqref="D16" name="Range2_1_1_79"/>
    <protectedRange sqref="H16" name="Range2_1_1_80"/>
    <protectedRange sqref="I16" name="Range2_1_1_81"/>
    <protectedRange sqref="M16" name="Range2_1_1_82"/>
    <protectedRange sqref="Q16" name="Range2_1_1_83"/>
    <protectedRange sqref="N16" name="Range2_1_1_84"/>
    <protectedRange sqref="P16" name="Range2_1_1_85"/>
    <protectedRange sqref="T16" name="Range2_1_1_86"/>
    <protectedRange sqref="V16" name="Range2_1_1_87"/>
    <protectedRange sqref="D24" name="Range2_1_1_88"/>
    <protectedRange sqref="I24" name="Range2_1_1_89"/>
    <protectedRange sqref="M24" name="Range2_1_1_90"/>
    <protectedRange sqref="Q24" name="Range2_1_1_91"/>
    <protectedRange sqref="N24" name="Range2_1_1_92"/>
    <protectedRange sqref="T24" name="Range2_1_1_93"/>
    <protectedRange sqref="W24" name="Range2_1_1_94"/>
    <protectedRange sqref="C17" name="Range2_1_1_96"/>
    <protectedRange sqref="D17" name="Range2_1_1_97"/>
    <protectedRange sqref="H17" name="Range2_1_1_98"/>
    <protectedRange sqref="I17" name="Range2_1_1_99"/>
    <protectedRange sqref="C18" name="Range2_1_1_2"/>
    <protectedRange sqref="I18" name="Range2_1_1_3"/>
    <protectedRange sqref="M18" name="Range2_1_1_66"/>
    <protectedRange sqref="Q18" name="Range2_1_1_77"/>
    <protectedRange sqref="N18" name="Range2_1_1_95"/>
    <protectedRange sqref="D6" name="Range2_1_1_2_1"/>
    <protectedRange sqref="H6" name="Range2_1_1_2_2"/>
    <protectedRange sqref="I6" name="Range2_1_1_2_3"/>
    <protectedRange sqref="M6" name="Range2_1_1_2_4"/>
    <protectedRange sqref="Q6" name="Range2_1_1_2_5"/>
    <protectedRange sqref="N6" name="Range2_1_1_2_6"/>
  </protectedRanges>
  <mergeCells count="8">
    <mergeCell ref="AF1:AK1"/>
    <mergeCell ref="AA1:AE1"/>
    <mergeCell ref="A1:B1"/>
    <mergeCell ref="C1:G1"/>
    <mergeCell ref="T1:U1"/>
    <mergeCell ref="V1:Z1"/>
    <mergeCell ref="H1:L1"/>
    <mergeCell ref="M1:S1"/>
  </mergeCells>
  <dataValidations xWindow="530" yWindow="1334" count="1">
    <dataValidation allowBlank="1" showInputMessage="1" showErrorMessage="1" prompt="Place the activty's estimated expenditure amount in the cell._x000a_" sqref="P27 Q13:Q14 Q16:Q19 Q21:Q28 Q3:Q11 Q30" xr:uid="{065FBF37-E312-4CF6-B61E-BD5DB18AA037}"/>
  </dataValidations>
  <pageMargins left="0.25" right="0.25" top="0.75" bottom="0.75" header="0.3" footer="0.3"/>
  <pageSetup paperSize="5" orientation="landscape"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032963-5616-412B-9837-51E317C21E4B}">
  <sheetPr>
    <tabColor theme="5" tint="-0.249977111117893"/>
    <pageSetUpPr fitToPage="1"/>
  </sheetPr>
  <dimension ref="A1:J69"/>
  <sheetViews>
    <sheetView tabSelected="1" topLeftCell="A33" zoomScale="88" zoomScaleNormal="50" workbookViewId="0">
      <selection activeCell="D47" sqref="D47"/>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[5]Instructions!B9, " Annual Expenditure Plan")</f>
        <v>FFY 2026 Annual Expenditure Plan</v>
      </c>
      <c r="B1" s="82"/>
      <c r="C1" s="82"/>
      <c r="D1" s="84"/>
      <c r="E1" s="84"/>
      <c r="F1" s="83"/>
      <c r="G1" s="82"/>
      <c r="H1" s="81"/>
    </row>
    <row r="2" spans="1:9" s="73" customFormat="1" ht="26.65">
      <c r="A2" s="79" t="str">
        <f>[5]Instructions!B8</f>
        <v>Workforce Solutions Panhandle</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157.5">
      <c r="A5" s="353">
        <v>1737081</v>
      </c>
      <c r="B5" s="352" t="s">
        <v>82</v>
      </c>
      <c r="C5" s="60" t="s">
        <v>83</v>
      </c>
      <c r="D5" s="59" t="s">
        <v>84</v>
      </c>
      <c r="E5" s="58"/>
      <c r="F5" s="57"/>
      <c r="G5" s="56" t="s">
        <v>85</v>
      </c>
      <c r="H5" s="55" t="s">
        <v>86</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41.75">
      <c r="A8" s="37" t="s">
        <v>0</v>
      </c>
      <c r="B8" s="36" t="s">
        <v>95</v>
      </c>
      <c r="C8" s="34">
        <v>165000</v>
      </c>
      <c r="D8" s="42" t="s">
        <v>96</v>
      </c>
      <c r="E8" s="33" t="s">
        <v>97</v>
      </c>
      <c r="F8" s="354"/>
      <c r="G8" s="32" t="s">
        <v>98</v>
      </c>
      <c r="H8" s="43" t="s">
        <v>99</v>
      </c>
      <c r="I8" s="2"/>
    </row>
    <row r="9" spans="1:9" ht="110.25">
      <c r="A9" s="37" t="s">
        <v>0</v>
      </c>
      <c r="B9" s="36" t="s">
        <v>95</v>
      </c>
      <c r="C9" s="34">
        <v>85000</v>
      </c>
      <c r="D9" s="42" t="s">
        <v>96</v>
      </c>
      <c r="E9" s="33" t="s">
        <v>100</v>
      </c>
      <c r="F9" s="355"/>
      <c r="G9" s="32" t="s">
        <v>101</v>
      </c>
      <c r="H9" s="43" t="s">
        <v>102</v>
      </c>
      <c r="I9" s="2"/>
    </row>
    <row r="10" spans="1:9" s="45" customFormat="1" ht="157.5">
      <c r="A10" s="37" t="s">
        <v>0</v>
      </c>
      <c r="B10" s="36" t="s">
        <v>103</v>
      </c>
      <c r="C10" s="34">
        <v>17000</v>
      </c>
      <c r="D10" s="34" t="s">
        <v>104</v>
      </c>
      <c r="E10" s="33" t="s">
        <v>105</v>
      </c>
      <c r="F10" s="355"/>
      <c r="G10" s="32" t="s">
        <v>106</v>
      </c>
      <c r="H10" s="43" t="s">
        <v>107</v>
      </c>
      <c r="I10" s="46"/>
    </row>
    <row r="11" spans="1:9" ht="141.75">
      <c r="A11" s="37" t="s">
        <v>4</v>
      </c>
      <c r="B11" s="36" t="s">
        <v>108</v>
      </c>
      <c r="C11" s="34">
        <v>22000</v>
      </c>
      <c r="D11" s="34" t="s">
        <v>104</v>
      </c>
      <c r="E11" s="33" t="s">
        <v>105</v>
      </c>
      <c r="F11" s="354"/>
      <c r="G11" s="32" t="s">
        <v>109</v>
      </c>
      <c r="H11" s="31" t="s">
        <v>110</v>
      </c>
      <c r="I11" s="2"/>
    </row>
    <row r="12" spans="1:9" s="45" customFormat="1" ht="94.5">
      <c r="A12" s="37" t="s">
        <v>1</v>
      </c>
      <c r="B12" s="36" t="s">
        <v>111</v>
      </c>
      <c r="C12" s="34">
        <v>153877</v>
      </c>
      <c r="D12" s="42" t="s">
        <v>96</v>
      </c>
      <c r="E12" s="33" t="s">
        <v>100</v>
      </c>
      <c r="F12" s="354"/>
      <c r="G12" s="32" t="s">
        <v>112</v>
      </c>
      <c r="H12" s="31" t="s">
        <v>113</v>
      </c>
      <c r="I12" s="46"/>
    </row>
    <row r="13" spans="1:9" s="45" customFormat="1" ht="126">
      <c r="A13" s="37" t="s">
        <v>1</v>
      </c>
      <c r="B13" s="36" t="s">
        <v>114</v>
      </c>
      <c r="C13" s="34">
        <v>15000</v>
      </c>
      <c r="D13" s="34" t="s">
        <v>104</v>
      </c>
      <c r="E13" s="33" t="s">
        <v>105</v>
      </c>
      <c r="F13" s="355"/>
      <c r="G13" s="32" t="s">
        <v>115</v>
      </c>
      <c r="H13" s="31" t="s">
        <v>116</v>
      </c>
      <c r="I13" s="46"/>
    </row>
    <row r="14" spans="1:9" s="45" customFormat="1" ht="126">
      <c r="A14" s="37" t="s">
        <v>1</v>
      </c>
      <c r="B14" s="36" t="s">
        <v>114</v>
      </c>
      <c r="C14" s="34">
        <v>20000</v>
      </c>
      <c r="D14" s="34" t="s">
        <v>104</v>
      </c>
      <c r="E14" s="33" t="s">
        <v>105</v>
      </c>
      <c r="F14" s="354"/>
      <c r="G14" s="32" t="s">
        <v>117</v>
      </c>
      <c r="H14" s="31" t="s">
        <v>118</v>
      </c>
      <c r="I14" s="46"/>
    </row>
    <row r="15" spans="1:9" ht="110.25">
      <c r="A15" s="37" t="s">
        <v>1</v>
      </c>
      <c r="B15" s="36" t="s">
        <v>119</v>
      </c>
      <c r="C15" s="34">
        <v>21000</v>
      </c>
      <c r="D15" s="34" t="s">
        <v>104</v>
      </c>
      <c r="E15" s="33" t="s">
        <v>105</v>
      </c>
      <c r="F15" s="354"/>
      <c r="G15" s="32" t="s">
        <v>120</v>
      </c>
      <c r="H15" s="31" t="s">
        <v>121</v>
      </c>
      <c r="I15" s="2"/>
    </row>
    <row r="16" spans="1:9" ht="173.25">
      <c r="A16" s="37" t="s">
        <v>1</v>
      </c>
      <c r="B16" s="36" t="s">
        <v>114</v>
      </c>
      <c r="C16" s="34">
        <v>7000</v>
      </c>
      <c r="D16" s="34" t="s">
        <v>104</v>
      </c>
      <c r="E16" s="33" t="s">
        <v>105</v>
      </c>
      <c r="F16" s="359"/>
      <c r="G16" s="32" t="s">
        <v>122</v>
      </c>
      <c r="H16" s="32" t="s">
        <v>123</v>
      </c>
      <c r="I16" s="2"/>
    </row>
    <row r="17" spans="1:9" ht="141.75">
      <c r="A17" s="37" t="s">
        <v>1</v>
      </c>
      <c r="B17" s="36" t="s">
        <v>124</v>
      </c>
      <c r="C17" s="34">
        <v>7000</v>
      </c>
      <c r="D17" s="34" t="s">
        <v>104</v>
      </c>
      <c r="E17" s="33" t="s">
        <v>105</v>
      </c>
      <c r="F17" s="359"/>
      <c r="G17" s="32" t="s">
        <v>125</v>
      </c>
      <c r="H17" s="32" t="s">
        <v>126</v>
      </c>
      <c r="I17" s="2"/>
    </row>
    <row r="18" spans="1:9" ht="110.25">
      <c r="A18" s="37" t="s">
        <v>1</v>
      </c>
      <c r="B18" s="36" t="s">
        <v>111</v>
      </c>
      <c r="C18" s="34">
        <v>2000</v>
      </c>
      <c r="D18" s="34" t="s">
        <v>104</v>
      </c>
      <c r="E18" s="33" t="s">
        <v>100</v>
      </c>
      <c r="F18" s="356"/>
      <c r="G18" s="32" t="s">
        <v>127</v>
      </c>
      <c r="H18" s="31" t="s">
        <v>128</v>
      </c>
      <c r="I18" s="2"/>
    </row>
    <row r="19" spans="1:9" s="11" customFormat="1" ht="141.75">
      <c r="A19" s="37" t="s">
        <v>129</v>
      </c>
      <c r="B19" s="36" t="s">
        <v>130</v>
      </c>
      <c r="C19" s="34">
        <v>198000</v>
      </c>
      <c r="D19" s="34" t="s">
        <v>104</v>
      </c>
      <c r="E19" s="33" t="s">
        <v>100</v>
      </c>
      <c r="F19" s="356"/>
      <c r="G19" s="32" t="s">
        <v>131</v>
      </c>
      <c r="H19" s="31" t="s">
        <v>132</v>
      </c>
      <c r="I19" s="2"/>
    </row>
    <row r="20" spans="1:9" ht="157.5">
      <c r="A20" s="37" t="s">
        <v>129</v>
      </c>
      <c r="B20" s="36" t="s">
        <v>133</v>
      </c>
      <c r="C20" s="34">
        <v>145000</v>
      </c>
      <c r="D20" s="42" t="s">
        <v>96</v>
      </c>
      <c r="E20" s="33" t="s">
        <v>97</v>
      </c>
      <c r="F20" s="356"/>
      <c r="G20" s="32" t="s">
        <v>134</v>
      </c>
      <c r="H20" s="43" t="s">
        <v>99</v>
      </c>
      <c r="I20" s="2"/>
    </row>
    <row r="21" spans="1:9" ht="110.25">
      <c r="A21" s="37" t="s">
        <v>129</v>
      </c>
      <c r="B21" s="36" t="s">
        <v>133</v>
      </c>
      <c r="C21" s="34">
        <v>120000</v>
      </c>
      <c r="D21" s="42" t="s">
        <v>96</v>
      </c>
      <c r="E21" s="33" t="s">
        <v>100</v>
      </c>
      <c r="F21" s="356"/>
      <c r="G21" s="32" t="s">
        <v>135</v>
      </c>
      <c r="H21" s="31" t="s">
        <v>136</v>
      </c>
      <c r="I21" s="2"/>
    </row>
    <row r="22" spans="1:9" ht="110.25">
      <c r="A22" s="37" t="s">
        <v>129</v>
      </c>
      <c r="B22" s="36" t="s">
        <v>137</v>
      </c>
      <c r="C22" s="34">
        <v>1000</v>
      </c>
      <c r="D22" s="34" t="s">
        <v>104</v>
      </c>
      <c r="E22" s="33" t="s">
        <v>97</v>
      </c>
      <c r="F22" s="356"/>
      <c r="G22" s="32" t="s">
        <v>138</v>
      </c>
      <c r="H22" s="31" t="s">
        <v>139</v>
      </c>
      <c r="I22" s="2"/>
    </row>
    <row r="23" spans="1:9" ht="220.5">
      <c r="A23" s="37" t="s">
        <v>140</v>
      </c>
      <c r="B23" s="36" t="s">
        <v>141</v>
      </c>
      <c r="C23" s="34">
        <v>75000</v>
      </c>
      <c r="D23" s="42" t="s">
        <v>96</v>
      </c>
      <c r="E23" s="33" t="s">
        <v>105</v>
      </c>
      <c r="F23" s="356"/>
      <c r="G23" s="32" t="s">
        <v>142</v>
      </c>
      <c r="H23" s="31" t="s">
        <v>143</v>
      </c>
      <c r="I23" s="2"/>
    </row>
    <row r="24" spans="1:9" ht="141.75">
      <c r="A24" s="37" t="s">
        <v>140</v>
      </c>
      <c r="B24" s="36" t="s">
        <v>144</v>
      </c>
      <c r="C24" s="34">
        <v>30000</v>
      </c>
      <c r="D24" s="42" t="s">
        <v>96</v>
      </c>
      <c r="E24" s="33" t="s">
        <v>145</v>
      </c>
      <c r="F24" s="356"/>
      <c r="G24" s="32" t="s">
        <v>146</v>
      </c>
      <c r="H24" s="31" t="s">
        <v>147</v>
      </c>
      <c r="I24" s="2"/>
    </row>
    <row r="25" spans="1:9" ht="94.5">
      <c r="A25" s="37" t="s">
        <v>140</v>
      </c>
      <c r="B25" s="36" t="s">
        <v>148</v>
      </c>
      <c r="C25" s="34">
        <v>15000</v>
      </c>
      <c r="D25" s="34" t="s">
        <v>104</v>
      </c>
      <c r="E25" s="33" t="s">
        <v>105</v>
      </c>
      <c r="F25" s="356"/>
      <c r="G25" s="32" t="s">
        <v>149</v>
      </c>
      <c r="H25" s="31" t="s">
        <v>150</v>
      </c>
      <c r="I25" s="2"/>
    </row>
    <row r="26" spans="1:9" ht="149.44999999999999" customHeight="1">
      <c r="A26" s="37" t="s">
        <v>129</v>
      </c>
      <c r="B26" s="36" t="s">
        <v>151</v>
      </c>
      <c r="C26" s="34">
        <v>478650</v>
      </c>
      <c r="D26" s="34" t="s">
        <v>152</v>
      </c>
      <c r="E26" s="33" t="s">
        <v>100</v>
      </c>
      <c r="F26" s="356"/>
      <c r="G26" s="32" t="s">
        <v>153</v>
      </c>
      <c r="H26" s="31" t="s">
        <v>154</v>
      </c>
      <c r="I26" s="2"/>
    </row>
    <row r="27" spans="1:9" ht="126">
      <c r="A27" s="37" t="s">
        <v>129</v>
      </c>
      <c r="B27" s="36" t="s">
        <v>151</v>
      </c>
      <c r="C27" s="34">
        <v>70000</v>
      </c>
      <c r="D27" s="34" t="s">
        <v>104</v>
      </c>
      <c r="E27" s="33" t="s">
        <v>100</v>
      </c>
      <c r="F27" s="356"/>
      <c r="G27" s="32" t="s">
        <v>155</v>
      </c>
      <c r="H27" s="31" t="s">
        <v>154</v>
      </c>
      <c r="I27" s="2"/>
    </row>
    <row r="28" spans="1:9" ht="131.25" customHeight="1">
      <c r="A28" s="37" t="s">
        <v>129</v>
      </c>
      <c r="B28" s="36" t="s">
        <v>151</v>
      </c>
      <c r="C28" s="34">
        <v>56583</v>
      </c>
      <c r="D28" s="34" t="s">
        <v>104</v>
      </c>
      <c r="E28" s="33" t="s">
        <v>100</v>
      </c>
      <c r="F28" s="356"/>
      <c r="G28" s="32" t="s">
        <v>156</v>
      </c>
      <c r="H28" s="31" t="s">
        <v>154</v>
      </c>
      <c r="I28" s="2"/>
    </row>
    <row r="29" spans="1:9" ht="173.25">
      <c r="A29" s="37" t="s">
        <v>0</v>
      </c>
      <c r="B29" s="36" t="s">
        <v>103</v>
      </c>
      <c r="C29" s="34">
        <v>7000</v>
      </c>
      <c r="D29" s="34" t="s">
        <v>104</v>
      </c>
      <c r="E29" s="33" t="s">
        <v>105</v>
      </c>
      <c r="F29" s="354"/>
      <c r="G29" s="39" t="s">
        <v>157</v>
      </c>
      <c r="H29" s="31" t="s">
        <v>158</v>
      </c>
      <c r="I29" s="2"/>
    </row>
    <row r="30" spans="1:9" ht="173.25">
      <c r="A30" s="37" t="s">
        <v>1</v>
      </c>
      <c r="B30" s="36" t="s">
        <v>114</v>
      </c>
      <c r="C30" s="34">
        <v>7000</v>
      </c>
      <c r="D30" s="34" t="s">
        <v>104</v>
      </c>
      <c r="E30" s="33" t="s">
        <v>105</v>
      </c>
      <c r="F30" s="357"/>
      <c r="G30" s="32" t="s">
        <v>159</v>
      </c>
      <c r="H30" s="31" t="s">
        <v>158</v>
      </c>
      <c r="I30" s="2"/>
    </row>
    <row r="31" spans="1:9" ht="220.5">
      <c r="A31" s="37" t="s">
        <v>1</v>
      </c>
      <c r="B31" s="36" t="s">
        <v>114</v>
      </c>
      <c r="C31" s="34">
        <v>0</v>
      </c>
      <c r="D31" s="34" t="s">
        <v>104</v>
      </c>
      <c r="E31" s="33" t="s">
        <v>105</v>
      </c>
      <c r="F31" s="358"/>
      <c r="G31" s="32" t="s">
        <v>160</v>
      </c>
      <c r="H31" s="31" t="s">
        <v>158</v>
      </c>
      <c r="I31" s="2"/>
    </row>
    <row r="32" spans="1:9" ht="220.5">
      <c r="A32" s="37" t="s">
        <v>0</v>
      </c>
      <c r="B32" s="36" t="s">
        <v>103</v>
      </c>
      <c r="C32" s="35">
        <v>0</v>
      </c>
      <c r="D32" s="34" t="s">
        <v>104</v>
      </c>
      <c r="E32" s="33" t="s">
        <v>105</v>
      </c>
      <c r="F32" s="358"/>
      <c r="G32" s="32" t="s">
        <v>161</v>
      </c>
      <c r="H32" s="31" t="s">
        <v>158</v>
      </c>
      <c r="I32" s="2"/>
    </row>
    <row r="33" spans="1:10" ht="15.75">
      <c r="A33" s="13"/>
      <c r="B33" s="29"/>
      <c r="C33" s="30"/>
      <c r="D33" s="29"/>
      <c r="E33" s="29"/>
      <c r="F33" s="28"/>
      <c r="G33" s="12"/>
    </row>
    <row r="34" spans="1:10" ht="15.75">
      <c r="A34" s="27"/>
      <c r="B34" s="25"/>
      <c r="C34" s="26"/>
      <c r="D34" s="25"/>
      <c r="E34" s="25"/>
      <c r="F34" s="24"/>
      <c r="G34" s="23"/>
      <c r="H34" s="22"/>
    </row>
    <row r="35" spans="1:10" s="17" customFormat="1" ht="21">
      <c r="A35" s="437" t="s">
        <v>162</v>
      </c>
      <c r="B35" s="438" t="s">
        <v>104</v>
      </c>
      <c r="C35" s="439" t="s">
        <v>152</v>
      </c>
      <c r="D35" s="438" t="s">
        <v>96</v>
      </c>
      <c r="E35" s="440" t="s">
        <v>6</v>
      </c>
      <c r="F35" s="441" t="s">
        <v>163</v>
      </c>
      <c r="G35" s="21"/>
      <c r="H35" s="20"/>
      <c r="I35" s="19"/>
      <c r="J35" s="18"/>
    </row>
    <row r="36" spans="1:10" s="11" customFormat="1" ht="15.75">
      <c r="A36" s="442" t="s">
        <v>0</v>
      </c>
      <c r="B36" s="443">
        <f>SUMIFS(Table915[Planned Expenditures],Table915[Funding Type 
(CCQ 2, CCQ Mentor, CQF, Other)],"CCQ",Table915[Activity Category],"Infant &amp; Toddler")</f>
        <v>24000</v>
      </c>
      <c r="C36" s="444">
        <f>SUMIFS(Table915[Planned Expenditures],Table915[Funding Type 
(CCQ 2, CCQ Mentor, CQF, Other)],"CCQ Mentor",Table915[Activity Category],"Infant &amp; Toddler")</f>
        <v>0</v>
      </c>
      <c r="D36" s="443">
        <f>SUMIFS(Table915[Planned Expenditures],Table915[Funding Type 
(CCQ 2, CCQ Mentor, CQF, Other)],"CQF",Table915[Activity Category],"Infant &amp; Toddler")</f>
        <v>250000</v>
      </c>
      <c r="E36" s="445">
        <f>SUMIFS(Table915[Planned Expenditures],Table915[Funding Type 
(CCQ 2, CCQ Mentor, CQF, Other)],"Other",Table915[Activity Category],"Infant &amp; Toddler")</f>
        <v>0</v>
      </c>
      <c r="F36" s="446">
        <f>SUM(Table1216[[#This Row],[CCQ]:[Other]])</f>
        <v>274000</v>
      </c>
      <c r="G36" s="13"/>
      <c r="H36" s="12"/>
      <c r="I36" s="2"/>
      <c r="J36" s="1"/>
    </row>
    <row r="37" spans="1:10" s="11" customFormat="1" ht="15.75">
      <c r="A37" s="442" t="s">
        <v>1</v>
      </c>
      <c r="B37" s="443">
        <f>SUMIFS(Table915[Planned Expenditures],Table915[Funding Type 
(CCQ 2, CCQ Mentor, CQF, Other)],"CCQ",Table915[Activity Category],"Professional Development")</f>
        <v>79000</v>
      </c>
      <c r="C37" s="444">
        <f>SUMIFS(Table915[Planned Expenditures],Table915[Funding Type 
(CCQ 2, CCQ Mentor, CQF, Other)],"CCQ Mentor",Table915[Activity Category],"Professional Development")</f>
        <v>0</v>
      </c>
      <c r="D37" s="443">
        <f>SUMIFS(Table915[Planned Expenditures],Table915[Funding Type 
(CCQ 2, CCQ Mentor, CQF, Other)],"CQF",Table915[Activity Category],"Professional Development")</f>
        <v>153877</v>
      </c>
      <c r="E37" s="445">
        <f>SUMIFS(Table915[Planned Expenditures],Table915[Funding Type 
(CCQ 2, CCQ Mentor, CQF, Other)],"Other",Table915[Activity Category],"Professional Development")</f>
        <v>0</v>
      </c>
      <c r="F37" s="446">
        <f>SUM(Table1216[[#This Row],[CCQ]:[Other]])</f>
        <v>232877</v>
      </c>
      <c r="G37" s="13"/>
      <c r="H37" s="12"/>
      <c r="I37" s="2"/>
      <c r="J37" s="1"/>
    </row>
    <row r="38" spans="1:10" s="11" customFormat="1" ht="15.75">
      <c r="A38" s="442" t="s">
        <v>129</v>
      </c>
      <c r="B38" s="443">
        <f>SUMIFS(Table915[Planned Expenditures],Table915[Funding Type 
(CCQ 2, CCQ Mentor, CQF, Other)],"CCQ",Table915[Activity Category],"Texas Rising Star/QRIS (except PD)")</f>
        <v>325583</v>
      </c>
      <c r="C38" s="444">
        <f>SUMIFS(Table915[Planned Expenditures],Table915[Funding Type 
(CCQ 2, CCQ Mentor, CQF, Other)],"CCQ Mentor",Table915[Activity Category],"Texas Rising Star/QRIS (except PD)")</f>
        <v>478650</v>
      </c>
      <c r="D38" s="443">
        <f>SUMIFS(Table915[Planned Expenditures],Table915[Funding Type 
(CCQ 2, CCQ Mentor, CQF, Other)],"CQF",Table915[Activity Category],"Texas Rising Star/QRIS (except PD)")</f>
        <v>265000</v>
      </c>
      <c r="E38" s="445">
        <f>SUMIFS(Table915[Planned Expenditures],Table915[Funding Type 
(CCQ 2, CCQ Mentor, CQF, Other)],"Other",Table915[Activity Category],"Texas Rising Star/QRIS (except PD)")</f>
        <v>0</v>
      </c>
      <c r="F38" s="446">
        <f>SUM(Table1216[[#This Row],[CCQ]:[Other]])</f>
        <v>1069233</v>
      </c>
      <c r="G38" s="13"/>
      <c r="H38" s="12"/>
      <c r="I38" s="2"/>
      <c r="J38" s="1"/>
    </row>
    <row r="39" spans="1:10" s="11" customFormat="1" ht="15.75">
      <c r="A39" s="442" t="s">
        <v>164</v>
      </c>
      <c r="B39" s="443">
        <f>SUMIFS(Table915[Planned Expenditures],Table915[Funding Type 
(CCQ 2, CCQ Mentor, CQF, Other)],"CCQ",Table915[Activity Category],"Health &amp; Safety (except PD)")</f>
        <v>0</v>
      </c>
      <c r="C39" s="444">
        <f>SUMIFS(Table915[Planned Expenditures],Table915[Funding Type 
(CCQ 2, CCQ Mentor, CQF, Other)],"CCQ Mentor",Table915[Activity Category],"Health &amp; Safety (except PD)")</f>
        <v>0</v>
      </c>
      <c r="D39" s="443">
        <f>SUMIFS(Table915[Planned Expenditures],Table915[Funding Type 
(CCQ 2, CCQ Mentor, CQF, Other)],"CQF",Table915[Activity Category],"Health &amp; Safety (except PD)")</f>
        <v>0</v>
      </c>
      <c r="E39" s="445">
        <f>SUMIFS(Table915[Planned Expenditures],Table915[Funding Type 
(CCQ 2, CCQ Mentor, CQF, Other)],"Other",Table915[Activity Category],"Health &amp; Safety (except PD)")</f>
        <v>0</v>
      </c>
      <c r="F39" s="446">
        <f>SUM(Table1216[[#This Row],[CCQ]:[Other]])</f>
        <v>0</v>
      </c>
      <c r="G39" s="13"/>
      <c r="H39" s="12"/>
      <c r="I39" s="2"/>
      <c r="J39" s="1"/>
    </row>
    <row r="40" spans="1:10" s="11" customFormat="1" ht="15.75">
      <c r="A40" s="447" t="s">
        <v>4</v>
      </c>
      <c r="B40" s="443">
        <f>SUMIFS(Table915[Planned Expenditures],Table915[Funding Type 
(CCQ 2, CCQ Mentor, CQF, Other)],"CCQ",Table915[Activity Category],"Evaluation &amp; Assessment")</f>
        <v>22000</v>
      </c>
      <c r="C40" s="444">
        <f>SUMIFS(Table915[Planned Expenditures],Table915[Funding Type 
(CCQ 2, CCQ Mentor, CQF, Other)],"CCQ Mentor",Table915[Activity Category],"Evaluation &amp; Assessment")</f>
        <v>0</v>
      </c>
      <c r="D40" s="443">
        <f>SUMIFS(Table915[Planned Expenditures],Table915[Funding Type 
(CCQ 2, CCQ Mentor, CQF, Other)],"CQF",Table915[Activity Category],"Evaluation &amp; Assessment")</f>
        <v>0</v>
      </c>
      <c r="E40" s="445">
        <f>SUMIFS(Table915[Planned Expenditures],Table915[Funding Type 
(CCQ 2, CCQ Mentor, CQF, Other)],"Other",Table915[Activity Category],"Evaluation &amp; Assessment")</f>
        <v>0</v>
      </c>
      <c r="F40" s="446">
        <f>SUM(Table1216[[#This Row],[CCQ]:[Other]])</f>
        <v>22000</v>
      </c>
      <c r="G40" s="13"/>
      <c r="H40" s="12"/>
      <c r="I40" s="2"/>
      <c r="J40" s="1"/>
    </row>
    <row r="41" spans="1:10" ht="15.75">
      <c r="A41" s="447" t="s">
        <v>165</v>
      </c>
      <c r="B41" s="448">
        <f>SUMIFS(Table915[Planned Expenditures],Table915[Funding Type 
(CCQ 2, CCQ Mentor, CQF, Other)],"CCQ",Table915[Activity Category],"National Accreditation")</f>
        <v>0</v>
      </c>
      <c r="C41" s="448">
        <f>SUMIFS(Table915[Planned Expenditures],Table915[Funding Type 
(CCQ 2, CCQ Mentor, CQF, Other)],"CCQ Mentor",Table915[Activity Category],"National Accreditation")</f>
        <v>0</v>
      </c>
      <c r="D41" s="449">
        <f>SUMIFS(Table915[Planned Expenditures],Table915[Funding Type 
(CCQ 2, CCQ Mentor, CQF, Other)],"CQF",Table915[Activity Category],"National Accreditation")</f>
        <v>0</v>
      </c>
      <c r="E41" s="450">
        <f>SUMIFS(Table915[Planned Expenditures],Table915[Funding Type 
(CCQ 2, CCQ Mentor, CQF, Other)],"Other",Table915[Activity Category],"National Accreditation")</f>
        <v>0</v>
      </c>
      <c r="F41" s="451">
        <f>SUM(Table1216[[#This Row],[CCQ]:[Other]])</f>
        <v>0</v>
      </c>
      <c r="G41" s="9"/>
      <c r="H41" s="9"/>
      <c r="I41" s="2"/>
    </row>
    <row r="42" spans="1:10" ht="15.75">
      <c r="A42" s="452" t="s">
        <v>140</v>
      </c>
      <c r="B42" s="453">
        <f>SUMIFS(Table915[Planned Expenditures],Table915[Funding Type 
(CCQ 2, CCQ Mentor, CQF, Other)],"CCQ",Table915[Activity Category],"Other (Shared Services, Pre-K Partnerships) ")</f>
        <v>15000</v>
      </c>
      <c r="C42" s="453">
        <f>SUMIFS(Table915[Planned Expenditures],Table915[Funding Type 
(CCQ 2, CCQ Mentor, CQF, Other)],"CCQ Mentor",Table915[Activity Category],"Other (Shared Services, Pre-K Partnerships) ")</f>
        <v>0</v>
      </c>
      <c r="D42" s="454">
        <f>SUMIFS(Table915[Planned Expenditures],Table915[Funding Type 
(CCQ 2, CCQ Mentor, CQF, Other)],"CQF",Table915[Activity Category],"Other (Shared Services, Pre-K Partnerships) ")</f>
        <v>105000</v>
      </c>
      <c r="E42" s="455">
        <f>SUMIFS(Table915[Planned Expenditures],Table915[Funding Type 
(CCQ 2, CCQ Mentor, CQF, Other)],"Other",Table915[Activity Category],"Other (Shared Services, Pre-K Partnerships) ")</f>
        <v>0</v>
      </c>
      <c r="F42" s="456">
        <f>SUM(Table1216[[#This Row],[CCQ]:[Other]])</f>
        <v>120000</v>
      </c>
      <c r="H42" s="1"/>
      <c r="I42" s="2"/>
    </row>
    <row r="43" spans="1:10" ht="27" customHeight="1">
      <c r="A43" s="382" t="s">
        <v>166</v>
      </c>
      <c r="B43" s="383">
        <f>SUBTOTAL(109,Table1216[CCQ])</f>
        <v>465583</v>
      </c>
      <c r="C43" s="383">
        <f>SUBTOTAL(109,Table1216[CCQ Mentor])</f>
        <v>478650</v>
      </c>
      <c r="D43" s="384">
        <f>SUBTOTAL(109,Table1216[CQF])</f>
        <v>773877</v>
      </c>
      <c r="E43" s="384">
        <f>SUBTOTAL(109,Table1216[Other])</f>
        <v>0</v>
      </c>
      <c r="F43" s="381">
        <f>SUBTOTAL(109,Table1216[TOTAL])</f>
        <v>1718110</v>
      </c>
    </row>
    <row r="44" spans="1:10" ht="15.75"/>
    <row r="46" spans="1:10" ht="15.75">
      <c r="A46" s="1" t="s">
        <v>167</v>
      </c>
    </row>
    <row r="47" spans="1:10" ht="15.75"/>
    <row r="48" spans="1:10" ht="15.75"/>
    <row r="49" spans="2:2" ht="15.75"/>
    <row r="58" spans="2:2" ht="15.75"/>
    <row r="59" spans="2:2" ht="18">
      <c r="B59" s="5"/>
    </row>
    <row r="60" spans="2:2" ht="15.75"/>
    <row r="61" spans="2:2" ht="15.75"/>
    <row r="62" spans="2:2" ht="15.75"/>
    <row r="63" spans="2:2" ht="15.75"/>
    <row r="64" spans="2:2" ht="15.75"/>
    <row r="65" ht="15.75"/>
    <row r="66" ht="15.75"/>
    <row r="67" ht="15.75"/>
    <row r="68" ht="15.75"/>
    <row r="69" ht="15.75"/>
  </sheetData>
  <sheetProtection selectLockedCells="1" sort="0"/>
  <protectedRanges>
    <protectedRange sqref="H16:H17 J9:XFD9" name="Range2"/>
    <protectedRange sqref="A5:F5 B59 A4:H4" name="Range1"/>
    <protectedRange sqref="G5" name="Range1_2_1"/>
    <protectedRange sqref="B33:D40 E33:F34 E35:G40 F30:F32 B8:F17 B18:E32 G8:G32" name="Range2_1_1"/>
    <protectedRange sqref="G33:G34 A33:A40 H35:H40" name="Range2_4_2"/>
  </protectedRanges>
  <dataValidations xWindow="1043" yWindow="811" count="18">
    <dataValidation allowBlank="1" showInputMessage="1" showErrorMessage="1" promptTitle="Plan Overview" prompt="Overview must include a high-level description of the Board's plan to administer CCQ funds and how it aligns with the Board's Overall Strategic Plan." sqref="G5" xr:uid="{4579DFF0-1BA9-4B0D-872A-EBCF0389157A}"/>
    <dataValidation allowBlank="1" showInputMessage="1" showErrorMessage="1" promptTitle="Questions to Address:" sqref="B59 E5:F5 A4:H4" xr:uid="{461A75ED-82B5-41A7-8D22-E26682EDB78B}"/>
    <dataValidation allowBlank="1" showInputMessage="1" showErrorMessage="1" prompt="Place the activty's estimated expenditure amount in the cell._x000a_" sqref="C33:C40" xr:uid="{A3BDCB8A-89B3-4D44-AB6A-1F0F6FA6040D}"/>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3:G34 H35:H40" xr:uid="{DF350579-E700-45C7-9505-DF7115E7D41E}"/>
    <dataValidation allowBlank="1" showInputMessage="1" showErrorMessage="1" prompt="Enter a brief name or title to label the activity/activities" sqref="A33:A35" xr:uid="{B7225EED-BE95-40FE-8DD6-55D24C806075}"/>
    <dataValidation allowBlank="1" showInputMessage="1" showErrorMessage="1" promptTitle="Administration of Funds" prompt="If the Board selects &quot;Both&quot; for administering funds, describe how this is coordinated." sqref="D5" xr:uid="{A361A784-97AC-4607-8D2C-151E8EAE1201}"/>
    <dataValidation allowBlank="1" showInputMessage="1" showErrorMessage="1" promptTitle="Number of CCS CC Programs" prompt="Enter the total number of CCS Child Care Programs (as of 10/01/2025)." sqref="B5" xr:uid="{826E90E1-8FA8-4705-B753-012DCCD5938D}"/>
    <dataValidation allowBlank="1" showInputMessage="1" showErrorMessage="1" promptTitle="Total Funds Allotted" prompt="Funds will auto-populate by Board." sqref="A5" xr:uid="{FA0464CC-147B-4140-AFBE-48AA857429CE}"/>
    <dataValidation allowBlank="1" showInputMessage="1" showErrorMessage="1" promptTitle="Activity Category" prompt="Select the applicable Activity Category" sqref="A7" xr:uid="{F8A6E323-43AD-4A47-987A-ABE36A380ADD}"/>
    <dataValidation allowBlank="1" showInputMessage="1" showErrorMessage="1" promptTitle="Activity Type/Name" prompt="Select an activity type/name that best fitst the planned activity." sqref="B7" xr:uid="{E53289D1-8161-438A-A5AC-62C893F6D84B}"/>
    <dataValidation allowBlank="1" showInputMessage="1" showErrorMessage="1" promptTitle="Planned Expenditures" prompt="Enter the estimated amount the Board plans to expend on the planned activity." sqref="C7" xr:uid="{D462B9D7-44BA-4DEF-AB16-AE67C958DA1C}"/>
    <dataValidation allowBlank="1" showInputMessage="1" showErrorMessage="1" promptTitle="Funding Type" prompt="Select the type of funding to be used for the planned activity: CCQ, CQF or OTHER." sqref="D7" xr:uid="{828B755B-09F0-4D76-9C32-21A94DCE7043}"/>
    <dataValidation allowBlank="1" showInputMessage="1" showErrorMessage="1" promptTitle="Quarter Activity Initiated" prompt="Select the quarter the Board anticipates the activtiy to begin." sqref="E7" xr:uid="{1C7A22C1-3CAA-4029-981B-60BFE681E59B}"/>
    <dataValidation allowBlank="1" showInputMessage="1" showErrorMessage="1" promptTitle="Activity Description" prompt="Description must include alighment to what need or Board Strategy and target outreach." sqref="G7" xr:uid="{C5C09496-F62B-449D-9AFA-22B1A5FD614D}"/>
    <dataValidation allowBlank="1" showInputMessage="1" showErrorMessage="1" promptTitle="Measurable Outcome(s)" prompt="Describe how the Board will measure success of the Child Care Quality activity." sqref="H7" xr:uid="{8F0D505F-0CD8-4744-8ACF-7A84EFAE25AD}"/>
    <dataValidation allowBlank="1" showInputMessage="1" showErrorMessage="1" promptTitle="Activity Description" prompt="Description must include alignment to what need or Board strategy and target outreach." sqref="G8:G32" xr:uid="{1B7EB993-3A44-4D8F-A490-4C3E497156DB}"/>
    <dataValidation allowBlank="1" showInputMessage="1" showErrorMessage="1" promptTitle="Measruable Outcome(s)" prompt="Describe how the Board will measure success of the Child Care activity." sqref="H8:H32" xr:uid="{2B891074-3BA5-4858-9EB6-050B955C81D0}"/>
    <dataValidation allowBlank="1" showInputMessage="1" showErrorMessage="1" promptTitle="Planned Expenditures" prompt="Enter the estimated planned expenditures." sqref="C8:C32" xr:uid="{516BDF1E-FBB1-4F1A-8D4F-3F978197F4E1}"/>
  </dataValidations>
  <printOptions horizontalCentered="1"/>
  <pageMargins left="0.25" right="0.25" top="0.61848958333333304" bottom="0.75" header="0.3" footer="0.3"/>
  <pageSetup scale="38"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B9753B-F23E-4DE5-9B61-218EF8CEE3F2}">
  <sheetPr>
    <tabColor theme="5" tint="-0.249977111117893"/>
    <pageSetUpPr fitToPage="1"/>
  </sheetPr>
  <dimension ref="A1:J70"/>
  <sheetViews>
    <sheetView topLeftCell="A33" zoomScale="80" zoomScaleNormal="80" workbookViewId="0">
      <selection activeCell="A36" sqref="A36:F43"/>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[6]Instructions!B9, " Annual Expenditure Plan")</f>
        <v>FFY 2026 Annual Expenditure Plan</v>
      </c>
      <c r="B1" s="82"/>
      <c r="C1" s="82"/>
      <c r="D1" s="84"/>
      <c r="E1" s="84"/>
      <c r="F1" s="83"/>
      <c r="G1" s="82"/>
      <c r="H1" s="81"/>
    </row>
    <row r="2" spans="1:9" s="73" customFormat="1" ht="26.65">
      <c r="A2" s="79" t="str">
        <f>[6]Instructions!B8</f>
        <v>Workforce Solutions South Plains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20.5">
      <c r="A5" s="180">
        <v>2165132</v>
      </c>
      <c r="B5" s="352" t="s">
        <v>168</v>
      </c>
      <c r="C5" s="60" t="s">
        <v>169</v>
      </c>
      <c r="D5" s="97"/>
      <c r="E5" s="58"/>
      <c r="F5" s="57"/>
      <c r="G5" s="56" t="s">
        <v>170</v>
      </c>
      <c r="H5" s="96" t="s">
        <v>171</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204.75">
      <c r="A8" s="37" t="s">
        <v>164</v>
      </c>
      <c r="B8" s="36" t="s">
        <v>172</v>
      </c>
      <c r="C8" s="34">
        <v>60000</v>
      </c>
      <c r="D8" s="34" t="s">
        <v>104</v>
      </c>
      <c r="E8" s="33" t="s">
        <v>100</v>
      </c>
      <c r="F8" s="354"/>
      <c r="G8" s="32" t="s">
        <v>173</v>
      </c>
      <c r="H8" s="89" t="s">
        <v>174</v>
      </c>
      <c r="I8" s="2"/>
    </row>
    <row r="9" spans="1:9" ht="231" customHeight="1">
      <c r="A9" s="37" t="s">
        <v>164</v>
      </c>
      <c r="B9" s="36" t="s">
        <v>175</v>
      </c>
      <c r="C9" s="34">
        <v>5000</v>
      </c>
      <c r="D9" s="34" t="s">
        <v>104</v>
      </c>
      <c r="E9" s="33" t="s">
        <v>100</v>
      </c>
      <c r="F9" s="354"/>
      <c r="G9" s="32" t="s">
        <v>176</v>
      </c>
      <c r="H9" s="89" t="s">
        <v>174</v>
      </c>
      <c r="I9" s="2"/>
    </row>
    <row r="10" spans="1:9" s="45" customFormat="1" ht="110.25">
      <c r="A10" s="37" t="s">
        <v>164</v>
      </c>
      <c r="B10" s="36" t="s">
        <v>177</v>
      </c>
      <c r="C10" s="34">
        <v>115000</v>
      </c>
      <c r="D10" s="34" t="s">
        <v>104</v>
      </c>
      <c r="E10" s="33" t="s">
        <v>105</v>
      </c>
      <c r="F10" s="354"/>
      <c r="G10" s="32" t="s">
        <v>178</v>
      </c>
      <c r="H10" s="95" t="s">
        <v>179</v>
      </c>
      <c r="I10" s="46"/>
    </row>
    <row r="11" spans="1:9" ht="110.25">
      <c r="A11" s="37" t="s">
        <v>0</v>
      </c>
      <c r="B11" s="36" t="s">
        <v>103</v>
      </c>
      <c r="C11" s="34">
        <v>5000</v>
      </c>
      <c r="D11" s="42" t="s">
        <v>96</v>
      </c>
      <c r="E11" s="33" t="s">
        <v>105</v>
      </c>
      <c r="F11" s="354"/>
      <c r="G11" s="32" t="s">
        <v>180</v>
      </c>
      <c r="H11" s="43" t="s">
        <v>181</v>
      </c>
      <c r="I11" s="2"/>
    </row>
    <row r="12" spans="1:9" s="45" customFormat="1" ht="126">
      <c r="A12" s="37" t="s">
        <v>0</v>
      </c>
      <c r="B12" s="36" t="s">
        <v>95</v>
      </c>
      <c r="C12" s="34">
        <v>250000</v>
      </c>
      <c r="D12" s="42" t="s">
        <v>96</v>
      </c>
      <c r="E12" s="33" t="s">
        <v>100</v>
      </c>
      <c r="F12" s="355"/>
      <c r="G12" s="32" t="s">
        <v>182</v>
      </c>
      <c r="H12" s="87" t="s">
        <v>183</v>
      </c>
      <c r="I12" s="46"/>
    </row>
    <row r="13" spans="1:9" s="45" customFormat="1" ht="126">
      <c r="A13" s="37" t="s">
        <v>0</v>
      </c>
      <c r="B13" s="36" t="s">
        <v>95</v>
      </c>
      <c r="C13" s="34">
        <v>27500</v>
      </c>
      <c r="D13" s="42" t="s">
        <v>96</v>
      </c>
      <c r="E13" s="33" t="s">
        <v>105</v>
      </c>
      <c r="F13" s="355"/>
      <c r="G13" s="32" t="s">
        <v>184</v>
      </c>
      <c r="H13" s="87" t="s">
        <v>185</v>
      </c>
      <c r="I13" s="46"/>
    </row>
    <row r="14" spans="1:9" s="45" customFormat="1" ht="110.25">
      <c r="A14" s="37" t="s">
        <v>0</v>
      </c>
      <c r="B14" s="36" t="s">
        <v>103</v>
      </c>
      <c r="C14" s="34">
        <v>5000</v>
      </c>
      <c r="D14" s="42" t="s">
        <v>96</v>
      </c>
      <c r="E14" s="33" t="s">
        <v>97</v>
      </c>
      <c r="F14" s="354"/>
      <c r="G14" s="32" t="s">
        <v>186</v>
      </c>
      <c r="H14" s="43" t="s">
        <v>187</v>
      </c>
      <c r="I14" s="46"/>
    </row>
    <row r="15" spans="1:9" ht="126">
      <c r="A15" s="37" t="s">
        <v>0</v>
      </c>
      <c r="B15" s="36" t="s">
        <v>103</v>
      </c>
      <c r="C15" s="34">
        <v>0</v>
      </c>
      <c r="D15" s="34" t="s">
        <v>152</v>
      </c>
      <c r="E15" s="33" t="s">
        <v>100</v>
      </c>
      <c r="F15" s="354"/>
      <c r="G15" s="32" t="s">
        <v>188</v>
      </c>
      <c r="H15" s="43" t="s">
        <v>187</v>
      </c>
      <c r="I15" s="2"/>
    </row>
    <row r="16" spans="1:9" ht="126">
      <c r="A16" s="37" t="s">
        <v>165</v>
      </c>
      <c r="B16" s="36" t="s">
        <v>189</v>
      </c>
      <c r="C16" s="34">
        <v>10000</v>
      </c>
      <c r="D16" s="42" t="s">
        <v>96</v>
      </c>
      <c r="E16" s="33" t="s">
        <v>97</v>
      </c>
      <c r="F16" s="356"/>
      <c r="G16" s="32" t="s">
        <v>190</v>
      </c>
      <c r="H16" s="87" t="s">
        <v>191</v>
      </c>
      <c r="I16" s="2"/>
    </row>
    <row r="17" spans="1:9" ht="126">
      <c r="A17" s="37" t="s">
        <v>1</v>
      </c>
      <c r="B17" s="36" t="s">
        <v>114</v>
      </c>
      <c r="C17" s="34">
        <v>25000</v>
      </c>
      <c r="D17" s="42" t="s">
        <v>96</v>
      </c>
      <c r="E17" s="33" t="s">
        <v>100</v>
      </c>
      <c r="F17" s="362"/>
      <c r="G17" s="32" t="s">
        <v>192</v>
      </c>
      <c r="H17" s="43" t="s">
        <v>187</v>
      </c>
      <c r="I17" s="2"/>
    </row>
    <row r="18" spans="1:9" ht="126">
      <c r="A18" s="37" t="s">
        <v>1</v>
      </c>
      <c r="B18" s="36" t="s">
        <v>111</v>
      </c>
      <c r="C18" s="34">
        <v>100000</v>
      </c>
      <c r="D18" s="42" t="s">
        <v>96</v>
      </c>
      <c r="E18" s="33" t="s">
        <v>105</v>
      </c>
      <c r="F18" s="356"/>
      <c r="G18" s="32" t="s">
        <v>193</v>
      </c>
      <c r="H18" s="87" t="s">
        <v>194</v>
      </c>
      <c r="I18" s="2"/>
    </row>
    <row r="19" spans="1:9" ht="126">
      <c r="A19" s="37" t="s">
        <v>1</v>
      </c>
      <c r="B19" s="36" t="s">
        <v>195</v>
      </c>
      <c r="C19" s="34">
        <v>30000</v>
      </c>
      <c r="D19" s="42" t="s">
        <v>96</v>
      </c>
      <c r="E19" s="33" t="s">
        <v>105</v>
      </c>
      <c r="F19" s="359"/>
      <c r="G19" s="32" t="s">
        <v>196</v>
      </c>
      <c r="H19" s="87" t="s">
        <v>194</v>
      </c>
      <c r="I19" s="2"/>
    </row>
    <row r="20" spans="1:9" s="11" customFormat="1" ht="161.44999999999999" customHeight="1">
      <c r="A20" s="37" t="s">
        <v>1</v>
      </c>
      <c r="B20" s="36" t="s">
        <v>133</v>
      </c>
      <c r="C20" s="34">
        <v>27500</v>
      </c>
      <c r="D20" s="42" t="s">
        <v>96</v>
      </c>
      <c r="E20" s="33" t="s">
        <v>105</v>
      </c>
      <c r="F20" s="359"/>
      <c r="G20" s="39" t="s">
        <v>197</v>
      </c>
      <c r="H20" s="87" t="s">
        <v>194</v>
      </c>
      <c r="I20" s="2"/>
    </row>
    <row r="21" spans="1:9" ht="126">
      <c r="A21" s="37" t="s">
        <v>129</v>
      </c>
      <c r="B21" s="36" t="s">
        <v>133</v>
      </c>
      <c r="C21" s="34">
        <v>100000</v>
      </c>
      <c r="D21" s="34" t="s">
        <v>104</v>
      </c>
      <c r="E21" s="33" t="s">
        <v>97</v>
      </c>
      <c r="F21" s="356"/>
      <c r="G21" s="32" t="s">
        <v>198</v>
      </c>
      <c r="H21" s="87" t="s">
        <v>199</v>
      </c>
      <c r="I21" s="2"/>
    </row>
    <row r="22" spans="1:9" ht="126">
      <c r="A22" s="37" t="s">
        <v>129</v>
      </c>
      <c r="B22" s="36" t="s">
        <v>133</v>
      </c>
      <c r="C22" s="34">
        <v>95132</v>
      </c>
      <c r="D22" s="42" t="s">
        <v>96</v>
      </c>
      <c r="E22" s="33" t="s">
        <v>105</v>
      </c>
      <c r="F22" s="359"/>
      <c r="G22" s="32" t="s">
        <v>200</v>
      </c>
      <c r="H22" s="87" t="s">
        <v>201</v>
      </c>
      <c r="I22" s="2"/>
    </row>
    <row r="23" spans="1:9" ht="173.25">
      <c r="A23" s="94" t="s">
        <v>129</v>
      </c>
      <c r="B23" s="93" t="s">
        <v>133</v>
      </c>
      <c r="C23" s="92">
        <v>75000</v>
      </c>
      <c r="D23" s="92" t="s">
        <v>96</v>
      </c>
      <c r="E23" s="91" t="s">
        <v>145</v>
      </c>
      <c r="F23" s="359"/>
      <c r="G23" s="90" t="s">
        <v>202</v>
      </c>
      <c r="H23" s="87" t="s">
        <v>203</v>
      </c>
      <c r="I23" s="2"/>
    </row>
    <row r="24" spans="1:9" ht="160.25" customHeight="1">
      <c r="A24" s="94" t="s">
        <v>129</v>
      </c>
      <c r="B24" s="93" t="s">
        <v>137</v>
      </c>
      <c r="C24" s="92">
        <v>15000</v>
      </c>
      <c r="D24" s="92" t="s">
        <v>104</v>
      </c>
      <c r="E24" s="91" t="s">
        <v>145</v>
      </c>
      <c r="F24" s="359"/>
      <c r="G24" s="90" t="s">
        <v>204</v>
      </c>
      <c r="H24" s="87" t="s">
        <v>205</v>
      </c>
      <c r="I24" s="2"/>
    </row>
    <row r="25" spans="1:9" ht="126">
      <c r="A25" s="37" t="s">
        <v>129</v>
      </c>
      <c r="B25" s="36" t="s">
        <v>137</v>
      </c>
      <c r="C25" s="34">
        <v>5000</v>
      </c>
      <c r="D25" s="34" t="s">
        <v>104</v>
      </c>
      <c r="E25" s="33" t="s">
        <v>97</v>
      </c>
      <c r="F25" s="356"/>
      <c r="G25" s="32" t="s">
        <v>206</v>
      </c>
      <c r="H25" s="89" t="s">
        <v>207</v>
      </c>
      <c r="I25" s="2"/>
    </row>
    <row r="26" spans="1:9" ht="126">
      <c r="A26" s="37" t="s">
        <v>129</v>
      </c>
      <c r="B26" s="36" t="s">
        <v>130</v>
      </c>
      <c r="C26" s="34">
        <v>40000</v>
      </c>
      <c r="D26" s="42" t="s">
        <v>96</v>
      </c>
      <c r="E26" s="33" t="s">
        <v>97</v>
      </c>
      <c r="F26" s="356"/>
      <c r="G26" s="32" t="s">
        <v>208</v>
      </c>
      <c r="H26" s="87" t="s">
        <v>209</v>
      </c>
      <c r="I26" s="2"/>
    </row>
    <row r="27" spans="1:9" ht="189">
      <c r="A27" s="37" t="s">
        <v>129</v>
      </c>
      <c r="B27" s="36" t="s">
        <v>130</v>
      </c>
      <c r="C27" s="34">
        <v>50000</v>
      </c>
      <c r="D27" s="42" t="s">
        <v>96</v>
      </c>
      <c r="E27" s="33" t="s">
        <v>100</v>
      </c>
      <c r="F27" s="356"/>
      <c r="G27" s="32" t="s">
        <v>210</v>
      </c>
      <c r="H27" s="87" t="s">
        <v>209</v>
      </c>
      <c r="I27" s="2"/>
    </row>
    <row r="28" spans="1:9" ht="227.25" customHeight="1">
      <c r="A28" s="37" t="s">
        <v>129</v>
      </c>
      <c r="B28" s="36" t="s">
        <v>130</v>
      </c>
      <c r="C28" s="34">
        <v>100000</v>
      </c>
      <c r="D28" s="42" t="s">
        <v>96</v>
      </c>
      <c r="E28" s="33" t="s">
        <v>100</v>
      </c>
      <c r="F28" s="356"/>
      <c r="G28" s="32" t="s">
        <v>211</v>
      </c>
      <c r="H28" s="87" t="s">
        <v>199</v>
      </c>
      <c r="I28" s="2"/>
    </row>
    <row r="29" spans="1:9" ht="211.5" customHeight="1">
      <c r="A29" s="37" t="s">
        <v>129</v>
      </c>
      <c r="B29" s="36" t="s">
        <v>130</v>
      </c>
      <c r="C29" s="34">
        <v>125000</v>
      </c>
      <c r="D29" s="42" t="s">
        <v>96</v>
      </c>
      <c r="E29" s="33" t="s">
        <v>100</v>
      </c>
      <c r="F29" s="356"/>
      <c r="G29" s="32" t="s">
        <v>212</v>
      </c>
      <c r="H29" s="87" t="s">
        <v>199</v>
      </c>
      <c r="I29" s="2"/>
    </row>
    <row r="30" spans="1:9" ht="230.45" customHeight="1">
      <c r="A30" s="37" t="s">
        <v>129</v>
      </c>
      <c r="B30" s="36" t="s">
        <v>130</v>
      </c>
      <c r="C30" s="34">
        <v>225000</v>
      </c>
      <c r="D30" s="42" t="s">
        <v>96</v>
      </c>
      <c r="E30" s="33" t="s">
        <v>100</v>
      </c>
      <c r="F30" s="354"/>
      <c r="G30" s="32" t="s">
        <v>213</v>
      </c>
      <c r="H30" s="43" t="s">
        <v>214</v>
      </c>
      <c r="I30" s="2"/>
    </row>
    <row r="31" spans="1:9" ht="164" customHeight="1">
      <c r="A31" s="37" t="s">
        <v>129</v>
      </c>
      <c r="B31" s="36" t="s">
        <v>133</v>
      </c>
      <c r="C31" s="34">
        <v>110000</v>
      </c>
      <c r="D31" s="42" t="s">
        <v>96</v>
      </c>
      <c r="E31" s="33" t="s">
        <v>105</v>
      </c>
      <c r="F31" s="357"/>
      <c r="G31" s="32" t="s">
        <v>215</v>
      </c>
      <c r="H31" s="87" t="s">
        <v>199</v>
      </c>
      <c r="I31" s="2"/>
    </row>
    <row r="32" spans="1:9" ht="173.25">
      <c r="A32" s="37" t="s">
        <v>129</v>
      </c>
      <c r="B32" s="36" t="s">
        <v>151</v>
      </c>
      <c r="C32" s="34">
        <v>100000</v>
      </c>
      <c r="D32" s="34" t="s">
        <v>152</v>
      </c>
      <c r="E32" s="33" t="s">
        <v>105</v>
      </c>
      <c r="F32" s="357"/>
      <c r="G32" s="32" t="s">
        <v>216</v>
      </c>
      <c r="H32" s="87" t="s">
        <v>199</v>
      </c>
      <c r="I32" s="2"/>
    </row>
    <row r="33" spans="1:10" ht="141.75">
      <c r="A33" s="37" t="s">
        <v>129</v>
      </c>
      <c r="B33" s="36" t="s">
        <v>151</v>
      </c>
      <c r="C33" s="35">
        <v>465000</v>
      </c>
      <c r="D33" s="34" t="s">
        <v>152</v>
      </c>
      <c r="E33" s="33" t="s">
        <v>100</v>
      </c>
      <c r="F33" s="358"/>
      <c r="G33" s="88" t="s">
        <v>217</v>
      </c>
      <c r="H33" s="87" t="s">
        <v>199</v>
      </c>
      <c r="I33" s="2"/>
    </row>
    <row r="34" spans="1:10" ht="15.75">
      <c r="A34" s="13"/>
      <c r="B34" s="29"/>
      <c r="C34" s="30"/>
      <c r="D34" s="29"/>
      <c r="E34" s="29"/>
      <c r="F34" s="28"/>
      <c r="G34" s="12"/>
    </row>
    <row r="35" spans="1:10" ht="47.25">
      <c r="A35" s="27"/>
      <c r="B35" s="25"/>
      <c r="C35" s="26"/>
      <c r="D35" s="25"/>
      <c r="E35" s="25"/>
      <c r="F35" s="24"/>
      <c r="G35" s="361" t="s">
        <v>1367</v>
      </c>
      <c r="H35" s="22"/>
    </row>
    <row r="36" spans="1:10" s="17" customFormat="1" ht="21">
      <c r="A36" s="397" t="s">
        <v>162</v>
      </c>
      <c r="B36" s="398" t="s">
        <v>104</v>
      </c>
      <c r="C36" s="399" t="s">
        <v>152</v>
      </c>
      <c r="D36" s="398" t="s">
        <v>96</v>
      </c>
      <c r="E36" s="400" t="s">
        <v>6</v>
      </c>
      <c r="F36" s="401" t="s">
        <v>163</v>
      </c>
      <c r="G36" s="21"/>
      <c r="H36" s="20"/>
      <c r="I36" s="19"/>
      <c r="J36" s="18"/>
    </row>
    <row r="37" spans="1:10" s="11" customFormat="1" ht="15.75">
      <c r="A37" s="385" t="s">
        <v>0</v>
      </c>
      <c r="B37" s="386">
        <f>SUMIFS(Table9154[Planned Expenditures],Table9154[Funding Type 
(CCQ 2, CCQ Mentor, CQF, Other)],"CCQ",Table9154[Activity Category],"Infant &amp; Toddler")</f>
        <v>0</v>
      </c>
      <c r="C37" s="387">
        <f>SUMIFS(Table9154[Planned Expenditures],Table9154[Funding Type 
(CCQ 2, CCQ Mentor, CQF, Other)],"CCQ Mentor",Table9154[Activity Category],"Infant &amp; Toddler")</f>
        <v>0</v>
      </c>
      <c r="D37" s="386">
        <f>SUMIFS(Table9154[Planned Expenditures],Table9154[Funding Type 
(CCQ 2, CCQ Mentor, CQF, Other)],"CQF",Table9154[Activity Category],"Infant &amp; Toddler")</f>
        <v>287500</v>
      </c>
      <c r="E37" s="388">
        <f>SUMIFS(Table9154[Planned Expenditures],Table9154[Funding Type 
(CCQ 2, CCQ Mentor, CQF, Other)],"Other",Table9154[Activity Category],"Infant &amp; Toddler")</f>
        <v>0</v>
      </c>
      <c r="F37" s="431">
        <f>SUM(Table12165[[#This Row],[CCQ]:[Other]])</f>
        <v>287500</v>
      </c>
      <c r="G37" s="13"/>
      <c r="H37" s="12"/>
      <c r="I37" s="2"/>
      <c r="J37" s="1"/>
    </row>
    <row r="38" spans="1:10" s="11" customFormat="1" ht="15.75">
      <c r="A38" s="385" t="s">
        <v>1</v>
      </c>
      <c r="B38" s="386">
        <f>SUMIFS(Table9154[Planned Expenditures],Table9154[Funding Type 
(CCQ 2, CCQ Mentor, CQF, Other)],"CCQ",Table9154[Activity Category],"Professional Development")</f>
        <v>0</v>
      </c>
      <c r="C38" s="387">
        <f>SUMIFS(Table9154[Planned Expenditures],Table9154[Funding Type 
(CCQ 2, CCQ Mentor, CQF, Other)],"CCQ Mentor",Table9154[Activity Category],"Professional Development")</f>
        <v>0</v>
      </c>
      <c r="D38" s="386">
        <f>SUMIFS(Table9154[Planned Expenditures],Table9154[Funding Type 
(CCQ 2, CCQ Mentor, CQF, Other)],"CQF",Table9154[Activity Category],"Professional Development")</f>
        <v>182500</v>
      </c>
      <c r="E38" s="388">
        <f>SUMIFS(Table9154[Planned Expenditures],Table9154[Funding Type 
(CCQ 2, CCQ Mentor, CQF, Other)],"Other",Table9154[Activity Category],"Professional Development")</f>
        <v>0</v>
      </c>
      <c r="F38" s="431">
        <f>SUM(Table12165[[#This Row],[CCQ]:[Other]])</f>
        <v>182500</v>
      </c>
      <c r="G38" s="13"/>
      <c r="H38" s="12"/>
      <c r="I38" s="2"/>
      <c r="J38" s="1"/>
    </row>
    <row r="39" spans="1:10" s="11" customFormat="1" ht="15.75">
      <c r="A39" s="385" t="s">
        <v>129</v>
      </c>
      <c r="B39" s="386">
        <f>SUMIFS(Table9154[Planned Expenditures],Table9154[Funding Type 
(CCQ 2, CCQ Mentor, CQF, Other)],"CCQ",Table9154[Activity Category],"Texas Rising Star/QRIS (except PD)")</f>
        <v>120000</v>
      </c>
      <c r="C39" s="387">
        <f>SUMIFS(Table9154[Planned Expenditures],Table9154[Funding Type 
(CCQ 2, CCQ Mentor, CQF, Other)],"CCQ Mentor",Table9154[Activity Category],"Texas Rising Star/QRIS (except PD)")</f>
        <v>565000</v>
      </c>
      <c r="D39" s="386">
        <f>SUMIFS(Table9154[Planned Expenditures],Table9154[Funding Type 
(CCQ 2, CCQ Mentor, CQF, Other)],"CQF",Table9154[Activity Category],"Texas Rising Star/QRIS (except PD)")</f>
        <v>820132</v>
      </c>
      <c r="E39" s="388">
        <f>SUMIFS(Table9154[Planned Expenditures],Table9154[Funding Type 
(CCQ 2, CCQ Mentor, CQF, Other)],"Other",Table9154[Activity Category],"Texas Rising Star/QRIS (except PD)")</f>
        <v>0</v>
      </c>
      <c r="F39" s="431">
        <f>SUM(Table12165[[#This Row],[CCQ]:[Other]])</f>
        <v>1505132</v>
      </c>
      <c r="G39" s="13"/>
      <c r="H39" s="12"/>
      <c r="I39" s="2"/>
      <c r="J39" s="1"/>
    </row>
    <row r="40" spans="1:10" s="11" customFormat="1" ht="15.75">
      <c r="A40" s="385" t="s">
        <v>164</v>
      </c>
      <c r="B40" s="386">
        <f>SUMIFS(Table9154[Planned Expenditures],Table9154[Funding Type 
(CCQ 2, CCQ Mentor, CQF, Other)],"CCQ",Table9154[Activity Category],"Health &amp; Safety (except PD)")</f>
        <v>180000</v>
      </c>
      <c r="C40" s="387">
        <f>SUMIFS(Table9154[Planned Expenditures],Table9154[Funding Type 
(CCQ 2, CCQ Mentor, CQF, Other)],"CCQ Mentor",Table9154[Activity Category],"Health &amp; Safety (except PD)")</f>
        <v>0</v>
      </c>
      <c r="D40" s="386">
        <f>SUMIFS(Table9154[Planned Expenditures],Table9154[Funding Type 
(CCQ 2, CCQ Mentor, CQF, Other)],"CQF",Table9154[Activity Category],"Health &amp; Safety (except PD)")</f>
        <v>0</v>
      </c>
      <c r="E40" s="388">
        <f>SUMIFS(Table9154[Planned Expenditures],Table9154[Funding Type 
(CCQ 2, CCQ Mentor, CQF, Other)],"Other",Table9154[Activity Category],"Health &amp; Safety (except PD)")</f>
        <v>0</v>
      </c>
      <c r="F40" s="431">
        <f>SUM(Table12165[[#This Row],[CCQ]:[Other]])</f>
        <v>180000</v>
      </c>
      <c r="G40" s="13"/>
      <c r="H40" s="12"/>
      <c r="I40" s="2"/>
      <c r="J40" s="1"/>
    </row>
    <row r="41" spans="1:10" s="11" customFormat="1" ht="15.75">
      <c r="A41" s="389" t="s">
        <v>4</v>
      </c>
      <c r="B41" s="386">
        <f>SUMIFS(Table9154[Planned Expenditures],Table9154[Funding Type 
(CCQ 2, CCQ Mentor, CQF, Other)],"CCQ",Table9154[Activity Category],"Evaluation &amp; Assessment")</f>
        <v>0</v>
      </c>
      <c r="C41" s="387">
        <f>SUMIFS(Table9154[Planned Expenditures],Table9154[Funding Type 
(CCQ 2, CCQ Mentor, CQF, Other)],"CCQ Mentor",Table9154[Activity Category],"Evaluation &amp; Assessment")</f>
        <v>0</v>
      </c>
      <c r="D41" s="386">
        <f>SUMIFS(Table9154[Planned Expenditures],Table9154[Funding Type 
(CCQ 2, CCQ Mentor, CQF, Other)],"CQF",Table9154[Activity Category],"Evaluation &amp; Assessment")</f>
        <v>0</v>
      </c>
      <c r="E41" s="388">
        <f>SUMIFS(Table9154[Planned Expenditures],Table9154[Funding Type 
(CCQ 2, CCQ Mentor, CQF, Other)],"Other",Table9154[Activity Category],"Evaluation &amp; Assessment")</f>
        <v>0</v>
      </c>
      <c r="F41" s="431">
        <f>SUM(Table12165[[#This Row],[CCQ]:[Other]])</f>
        <v>0</v>
      </c>
      <c r="G41" s="13"/>
      <c r="H41" s="12"/>
      <c r="I41" s="2"/>
      <c r="J41" s="1"/>
    </row>
    <row r="42" spans="1:10" ht="15.75">
      <c r="A42" s="389" t="s">
        <v>165</v>
      </c>
      <c r="B42" s="390">
        <f>SUMIFS(Table9154[Planned Expenditures],Table9154[Funding Type 
(CCQ 2, CCQ Mentor, CQF, Other)],"CCQ",Table9154[Activity Category],"National Accreditation")</f>
        <v>0</v>
      </c>
      <c r="C42" s="390">
        <f>SUMIFS(Table9154[Planned Expenditures],Table9154[Funding Type 
(CCQ 2, CCQ Mentor, CQF, Other)],"CCQ Mentor",Table9154[Activity Category],"National Accreditation")</f>
        <v>0</v>
      </c>
      <c r="D42" s="391">
        <f>SUMIFS(Table9154[Planned Expenditures],Table9154[Funding Type 
(CCQ 2, CCQ Mentor, CQF, Other)],"CQF",Table9154[Activity Category],"National Accreditation")</f>
        <v>10000</v>
      </c>
      <c r="E42" s="392">
        <f>SUMIFS(Table9154[Planned Expenditures],Table9154[Funding Type 
(CCQ 2, CCQ Mentor, CQF, Other)],"Other",Table9154[Activity Category],"National Accreditation")</f>
        <v>0</v>
      </c>
      <c r="F42" s="432">
        <f>SUM(Table12165[[#This Row],[CCQ]:[Other]])</f>
        <v>10000</v>
      </c>
      <c r="G42" s="9"/>
      <c r="H42" s="9"/>
      <c r="I42" s="2"/>
    </row>
    <row r="43" spans="1:10" ht="15.75">
      <c r="A43" s="393" t="s">
        <v>140</v>
      </c>
      <c r="B43" s="394">
        <f>SUMIFS(Table9154[Planned Expenditures],Table9154[Funding Type 
(CCQ 2, CCQ Mentor, CQF, Other)],"CCQ",Table9154[Activity Category],"Other (Shared Services, Pre-K Partnerships) ")</f>
        <v>0</v>
      </c>
      <c r="C43" s="394">
        <f>SUMIFS(Table9154[Planned Expenditures],Table9154[Funding Type 
(CCQ 2, CCQ Mentor, CQF, Other)],"CCQ Mentor",Table9154[Activity Category],"Other (Shared Services, Pre-K Partnerships) ")</f>
        <v>0</v>
      </c>
      <c r="D43" s="395">
        <f>SUMIFS(Table9154[Planned Expenditures],Table9154[Funding Type 
(CCQ 2, CCQ Mentor, CQF, Other)],"CQF",Table9154[Activity Category],"Other (Shared Services, Pre-K Partnerships) ")</f>
        <v>0</v>
      </c>
      <c r="E43" s="396">
        <f>SUMIFS(Table9154[Planned Expenditures],Table9154[Funding Type 
(CCQ 2, CCQ Mentor, CQF, Other)],"Other",Table9154[Activity Category],"Other (Shared Services, Pre-K Partnerships) ")</f>
        <v>0</v>
      </c>
      <c r="F43" s="433">
        <f>SUM(Table12165[[#This Row],[CCQ]:[Other]])</f>
        <v>0</v>
      </c>
      <c r="H43" s="1"/>
      <c r="I43" s="2"/>
    </row>
    <row r="44" spans="1:10" ht="15.75">
      <c r="A44" s="382" t="s">
        <v>166</v>
      </c>
      <c r="B44" s="383">
        <f>SUBTOTAL(109,Table12165[CCQ])</f>
        <v>300000</v>
      </c>
      <c r="C44" s="383">
        <f>SUBTOTAL(109,Table12165[CCQ Mentor])</f>
        <v>565000</v>
      </c>
      <c r="D44" s="384">
        <f>SUBTOTAL(109,Table12165[CQF])</f>
        <v>1300132</v>
      </c>
      <c r="E44" s="384">
        <f>SUBTOTAL(109,Table12165[Other])</f>
        <v>0</v>
      </c>
      <c r="F44" s="381">
        <f>F37+F38+F39+F40+F41+F42+F43</f>
        <v>2165132</v>
      </c>
    </row>
    <row r="45" spans="1:10" ht="15.75"/>
    <row r="47" spans="1:10" ht="15.75">
      <c r="A47" s="1" t="s">
        <v>167</v>
      </c>
    </row>
    <row r="48" spans="1:10" ht="15.75"/>
    <row r="49" spans="2:2" ht="15.75"/>
    <row r="50" spans="2:2" ht="15.75"/>
    <row r="59" spans="2:2" ht="15.75"/>
    <row r="60" spans="2:2" ht="18">
      <c r="B60" s="5"/>
    </row>
    <row r="61" spans="2:2" ht="15.75"/>
    <row r="62" spans="2:2" ht="15.75"/>
    <row r="63" spans="2:2" ht="15.75"/>
    <row r="64" spans="2:2" ht="15.75"/>
    <row r="65" ht="15.75"/>
    <row r="66" ht="15.75"/>
    <row r="67" ht="15.75"/>
    <row r="68" ht="15.75"/>
    <row r="69" ht="15.75"/>
    <row r="70" ht="15.75"/>
  </sheetData>
  <sheetProtection formatCells="0" formatRows="0" insertRows="0" deleteRows="0" sort="0"/>
  <protectedRanges>
    <protectedRange sqref="J9:XFD9" name="Range2"/>
    <protectedRange sqref="A5:F5 B60 A4:H4" name="Range1"/>
    <protectedRange sqref="G5" name="Range1_2_1"/>
    <protectedRange sqref="B34:D41 E34:F35 E36:G41 F32:F33 B8:F18 B19:E33 G8:G33" name="Range2_1_1"/>
    <protectedRange sqref="G34:G35 A34:A41 H36:H41"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CDBD47F4-E594-479F-8E77-DCFBEB68AC9E}"/>
    <dataValidation allowBlank="1" showInputMessage="1" showErrorMessage="1" promptTitle="Questions to Address:" sqref="B60 E5:F5 A4:H4" xr:uid="{7CF5A19D-A575-48C8-82B2-152E47050333}"/>
    <dataValidation allowBlank="1" showInputMessage="1" showErrorMessage="1" prompt="Place the activty's estimated expenditure amount in the cell._x000a_" sqref="C34:C41" xr:uid="{98525A69-9285-4007-AA44-F8E2CB79750D}"/>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4:G35 H36:H41" xr:uid="{58502B75-27B6-4307-A920-CA17029F3FE1}"/>
    <dataValidation allowBlank="1" showInputMessage="1" showErrorMessage="1" prompt="Enter a brief name or title to label the activity/activities" sqref="A34:A36" xr:uid="{0EA4EF86-AC6A-4BC0-B312-67B35B17F660}"/>
    <dataValidation allowBlank="1" showInputMessage="1" showErrorMessage="1" promptTitle="Needs Determination" prompt="Describe how the Board determined or assessed the needs of the activities planned." sqref="H5" xr:uid="{D84417E7-878B-4B88-AC7C-91128C16964B}"/>
    <dataValidation allowBlank="1" showInputMessage="1" showErrorMessage="1" promptTitle="Administration of Funds" prompt="If the Board selects &quot;Both&quot; for administering funds, describe how this is coordinated." sqref="D5" xr:uid="{91C00CED-6D97-49D2-94E5-7CC072BE8AD8}"/>
    <dataValidation allowBlank="1" showInputMessage="1" showErrorMessage="1" promptTitle="Number of CCS CC Programs" prompt="Enter the total number of CCS Child Care Programs (as of 10/01/2025)." sqref="B5" xr:uid="{F73784E5-CBA1-409B-B81E-E380330F5F4E}"/>
    <dataValidation allowBlank="1" showInputMessage="1" showErrorMessage="1" promptTitle="Total Funds Allotted" prompt="Funds will auto-populate by Board." sqref="A5" xr:uid="{A90C4A51-F152-4CB6-A0D1-B089FDEA14FF}"/>
    <dataValidation allowBlank="1" showInputMessage="1" showErrorMessage="1" promptTitle="Activity Category" prompt="Select the applicable Activity Category" sqref="A7" xr:uid="{AADA23EC-0F57-455D-8D5F-57D4C4C09468}"/>
    <dataValidation allowBlank="1" showInputMessage="1" showErrorMessage="1" promptTitle="Activity Type/Name" prompt="Select an activity type/name that best fitst the planned activity." sqref="B7" xr:uid="{FCA2161F-25A7-46B9-867F-90CC8DCD49C8}"/>
    <dataValidation allowBlank="1" showInputMessage="1" showErrorMessage="1" promptTitle="Planned Expenditures" prompt="Enter the estimated amount the Board plans to expend on the planned activity." sqref="C7" xr:uid="{BB1D0D8A-4FB2-4757-A15D-A82DC3524923}"/>
    <dataValidation allowBlank="1" showInputMessage="1" showErrorMessage="1" promptTitle="Funding Type" prompt="Select the type of funding to be used for the planned activity: CCQ, CQF or OTHER." sqref="D7" xr:uid="{4820F292-B0E7-42AA-8B39-F91EBE88D500}"/>
    <dataValidation allowBlank="1" showInputMessage="1" showErrorMessage="1" promptTitle="Quarter Activity Initiated" prompt="Select the quarter the Board anticipates the activtiy to begin." sqref="E7" xr:uid="{FF329F53-C533-4C74-B563-73EC945BA04D}"/>
    <dataValidation allowBlank="1" showInputMessage="1" showErrorMessage="1" promptTitle="Activity Description" prompt="Description must include alighment to what need or Board Strategy and target outreach." sqref="G7" xr:uid="{5FFCB008-2C6D-40DB-A601-5FEC27015850}"/>
    <dataValidation allowBlank="1" showInputMessage="1" showErrorMessage="1" promptTitle="Measurable Outcome(s)" prompt="Describe how the Board will measure success of the Child Care Quality activity." sqref="H7" xr:uid="{A12BDA1D-6EA8-4E06-A45A-9964A384C176}"/>
    <dataValidation allowBlank="1" showInputMessage="1" showErrorMessage="1" promptTitle="Activity Description" prompt="Description must include alignment to what need or Board strategy and target outreach." sqref="G8:G33" xr:uid="{159A785B-E4BA-465D-93FD-1BF31BFBAF60}"/>
    <dataValidation allowBlank="1" showInputMessage="1" showErrorMessage="1" promptTitle="Measruable Outcome(s)" prompt="Describe how the Board will measure success of the Child Care activity." sqref="H8:H33" xr:uid="{B71C4064-4A97-41E2-AAFD-398BA89F9E8E}"/>
    <dataValidation allowBlank="1" showInputMessage="1" showErrorMessage="1" promptTitle="Planned Expenditures" prompt="Enter the estimated planned expenditures." sqref="C8:C33" xr:uid="{A38DC6CA-968C-4B48-A6CE-FE5A43C8DA55}"/>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BFA007-EC2A-4F3A-8A15-B6BD9F2222B5}">
  <sheetPr>
    <tabColor theme="5" tint="-0.249977111117893"/>
    <pageSetUpPr fitToPage="1"/>
  </sheetPr>
  <dimension ref="A1:J59"/>
  <sheetViews>
    <sheetView topLeftCell="A24" zoomScale="80" zoomScaleNormal="80" zoomScalePageLayoutView="60" workbookViewId="0">
      <selection activeCell="A35" sqref="A35:F35"/>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[7]Instructions!B9, " Annual Expenditure Plan")</f>
        <v>FFY 2026 Annual Expenditure Plan</v>
      </c>
      <c r="B1" s="82"/>
      <c r="C1" s="82"/>
      <c r="D1" s="84"/>
      <c r="E1" s="84"/>
      <c r="F1" s="83"/>
      <c r="G1" s="82"/>
      <c r="H1" s="81"/>
    </row>
    <row r="2" spans="1:9" s="73" customFormat="1" ht="26.65">
      <c r="A2" s="79" t="str">
        <f>[7]Instructions!B8</f>
        <v>Workforce Solutions North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82.5" customHeight="1">
      <c r="A5" s="180">
        <v>1221721</v>
      </c>
      <c r="B5" s="352" t="s">
        <v>218</v>
      </c>
      <c r="C5" s="60" t="s">
        <v>169</v>
      </c>
      <c r="D5" s="97"/>
      <c r="E5" s="58"/>
      <c r="F5" s="57"/>
      <c r="G5" s="56" t="s">
        <v>219</v>
      </c>
      <c r="H5" s="96" t="s">
        <v>220</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26">
      <c r="A8" s="37" t="s">
        <v>0</v>
      </c>
      <c r="B8" s="36" t="s">
        <v>103</v>
      </c>
      <c r="C8" s="34">
        <v>55000</v>
      </c>
      <c r="D8" s="34" t="s">
        <v>104</v>
      </c>
      <c r="E8" s="33" t="s">
        <v>100</v>
      </c>
      <c r="F8" s="354"/>
      <c r="G8" s="32" t="s">
        <v>221</v>
      </c>
      <c r="H8" s="43" t="s">
        <v>222</v>
      </c>
      <c r="I8" s="2"/>
    </row>
    <row r="9" spans="1:9" ht="141.75">
      <c r="A9" s="37" t="s">
        <v>0</v>
      </c>
      <c r="B9" s="36" t="s">
        <v>223</v>
      </c>
      <c r="C9" s="34">
        <v>31500</v>
      </c>
      <c r="D9" s="42" t="s">
        <v>96</v>
      </c>
      <c r="E9" s="33" t="s">
        <v>105</v>
      </c>
      <c r="F9" s="355"/>
      <c r="G9" s="32" t="s">
        <v>224</v>
      </c>
      <c r="H9" s="43" t="s">
        <v>225</v>
      </c>
      <c r="I9" s="2"/>
    </row>
    <row r="10" spans="1:9" s="45" customFormat="1" ht="141.75">
      <c r="A10" s="37" t="s">
        <v>1</v>
      </c>
      <c r="B10" s="36" t="s">
        <v>111</v>
      </c>
      <c r="C10" s="34">
        <v>31500</v>
      </c>
      <c r="D10" s="42" t="s">
        <v>96</v>
      </c>
      <c r="E10" s="33" t="s">
        <v>105</v>
      </c>
      <c r="F10" s="355"/>
      <c r="G10" s="32" t="s">
        <v>226</v>
      </c>
      <c r="H10" s="43" t="s">
        <v>225</v>
      </c>
      <c r="I10" s="46"/>
    </row>
    <row r="11" spans="1:9" ht="94.5">
      <c r="A11" s="37" t="s">
        <v>1</v>
      </c>
      <c r="B11" s="36" t="s">
        <v>114</v>
      </c>
      <c r="C11" s="34">
        <v>2800</v>
      </c>
      <c r="D11" s="34" t="s">
        <v>104</v>
      </c>
      <c r="E11" s="33" t="s">
        <v>100</v>
      </c>
      <c r="F11" s="354"/>
      <c r="G11" s="32" t="s">
        <v>227</v>
      </c>
      <c r="H11" s="95" t="s">
        <v>228</v>
      </c>
      <c r="I11" s="2"/>
    </row>
    <row r="12" spans="1:9" s="45" customFormat="1" ht="126">
      <c r="A12" s="37" t="s">
        <v>1</v>
      </c>
      <c r="B12" s="36" t="s">
        <v>119</v>
      </c>
      <c r="C12" s="34">
        <v>2000</v>
      </c>
      <c r="D12" s="34" t="s">
        <v>104</v>
      </c>
      <c r="E12" s="33" t="s">
        <v>100</v>
      </c>
      <c r="F12" s="354"/>
      <c r="G12" s="32" t="s">
        <v>229</v>
      </c>
      <c r="H12" s="95" t="s">
        <v>228</v>
      </c>
      <c r="I12" s="46"/>
    </row>
    <row r="13" spans="1:9" s="45" customFormat="1" ht="110.25">
      <c r="A13" s="37" t="s">
        <v>1</v>
      </c>
      <c r="B13" s="36" t="s">
        <v>119</v>
      </c>
      <c r="C13" s="34">
        <v>8000</v>
      </c>
      <c r="D13" s="34" t="s">
        <v>104</v>
      </c>
      <c r="E13" s="33" t="s">
        <v>97</v>
      </c>
      <c r="F13" s="355"/>
      <c r="G13" s="32" t="s">
        <v>230</v>
      </c>
      <c r="H13" s="89" t="s">
        <v>231</v>
      </c>
      <c r="I13" s="46"/>
    </row>
    <row r="14" spans="1:9" s="45" customFormat="1" ht="110.25">
      <c r="A14" s="37" t="s">
        <v>1</v>
      </c>
      <c r="B14" s="36" t="s">
        <v>114</v>
      </c>
      <c r="C14" s="34">
        <v>0</v>
      </c>
      <c r="D14" s="34" t="s">
        <v>104</v>
      </c>
      <c r="E14" s="33" t="s">
        <v>100</v>
      </c>
      <c r="F14" s="355"/>
      <c r="G14" s="32" t="s">
        <v>232</v>
      </c>
      <c r="H14" s="95" t="s">
        <v>228</v>
      </c>
      <c r="I14" s="46"/>
    </row>
    <row r="15" spans="1:9" ht="126">
      <c r="A15" s="37" t="s">
        <v>1</v>
      </c>
      <c r="B15" s="36" t="s">
        <v>114</v>
      </c>
      <c r="C15" s="34">
        <v>2000</v>
      </c>
      <c r="D15" s="34" t="s">
        <v>104</v>
      </c>
      <c r="E15" s="33" t="s">
        <v>100</v>
      </c>
      <c r="F15" s="354"/>
      <c r="G15" s="32" t="s">
        <v>233</v>
      </c>
      <c r="H15" s="89" t="s">
        <v>234</v>
      </c>
      <c r="I15" s="2"/>
    </row>
    <row r="16" spans="1:9" ht="126">
      <c r="A16" s="37" t="s">
        <v>1</v>
      </c>
      <c r="B16" s="36" t="s">
        <v>114</v>
      </c>
      <c r="C16" s="34">
        <v>4000</v>
      </c>
      <c r="D16" s="34" t="s">
        <v>104</v>
      </c>
      <c r="E16" s="33" t="s">
        <v>105</v>
      </c>
      <c r="F16" s="354"/>
      <c r="G16" s="32" t="s">
        <v>235</v>
      </c>
      <c r="H16" s="95" t="s">
        <v>228</v>
      </c>
      <c r="I16" s="2"/>
    </row>
    <row r="17" spans="1:10" ht="63">
      <c r="A17" s="37" t="s">
        <v>129</v>
      </c>
      <c r="B17" s="36" t="s">
        <v>151</v>
      </c>
      <c r="C17" s="34">
        <v>417547</v>
      </c>
      <c r="D17" s="34" t="s">
        <v>152</v>
      </c>
      <c r="E17" s="33" t="s">
        <v>100</v>
      </c>
      <c r="F17" s="359"/>
      <c r="G17" s="32" t="s">
        <v>236</v>
      </c>
      <c r="H17" s="43" t="s">
        <v>237</v>
      </c>
      <c r="I17" s="2"/>
    </row>
    <row r="18" spans="1:10" ht="141.75">
      <c r="A18" s="37" t="s">
        <v>129</v>
      </c>
      <c r="B18" s="36" t="s">
        <v>151</v>
      </c>
      <c r="C18" s="34">
        <v>57040</v>
      </c>
      <c r="D18" s="34" t="s">
        <v>104</v>
      </c>
      <c r="E18" s="33" t="s">
        <v>100</v>
      </c>
      <c r="F18" s="359"/>
      <c r="G18" s="32" t="s">
        <v>238</v>
      </c>
      <c r="H18" s="43" t="s">
        <v>239</v>
      </c>
      <c r="I18" s="2"/>
    </row>
    <row r="19" spans="1:10" ht="110.25">
      <c r="A19" s="37" t="s">
        <v>129</v>
      </c>
      <c r="B19" s="36" t="s">
        <v>133</v>
      </c>
      <c r="C19" s="34">
        <v>24000</v>
      </c>
      <c r="D19" s="34" t="s">
        <v>104</v>
      </c>
      <c r="E19" s="33" t="s">
        <v>100</v>
      </c>
      <c r="F19" s="356"/>
      <c r="G19" s="32" t="s">
        <v>240</v>
      </c>
      <c r="H19" s="89" t="s">
        <v>241</v>
      </c>
      <c r="I19" s="2"/>
    </row>
    <row r="20" spans="1:10" ht="141.75">
      <c r="A20" s="37" t="s">
        <v>129</v>
      </c>
      <c r="B20" s="36" t="s">
        <v>133</v>
      </c>
      <c r="C20" s="34">
        <v>38000</v>
      </c>
      <c r="D20" s="34" t="s">
        <v>104</v>
      </c>
      <c r="E20" s="33" t="s">
        <v>100</v>
      </c>
      <c r="F20" s="356"/>
      <c r="G20" s="32" t="s">
        <v>242</v>
      </c>
      <c r="H20" s="89" t="s">
        <v>243</v>
      </c>
      <c r="I20" s="2"/>
    </row>
    <row r="21" spans="1:10" ht="110.25">
      <c r="A21" s="37" t="s">
        <v>129</v>
      </c>
      <c r="B21" s="124" t="s">
        <v>133</v>
      </c>
      <c r="C21" s="34">
        <v>8000</v>
      </c>
      <c r="D21" s="34" t="s">
        <v>104</v>
      </c>
      <c r="E21" s="33" t="s">
        <v>100</v>
      </c>
      <c r="F21" s="356"/>
      <c r="G21" s="32" t="s">
        <v>244</v>
      </c>
      <c r="H21" s="89" t="s">
        <v>243</v>
      </c>
      <c r="I21" s="2"/>
    </row>
    <row r="22" spans="1:10" ht="189">
      <c r="A22" s="37" t="s">
        <v>129</v>
      </c>
      <c r="B22" s="124" t="s">
        <v>133</v>
      </c>
      <c r="C22" s="34">
        <v>10000</v>
      </c>
      <c r="D22" s="34" t="s">
        <v>104</v>
      </c>
      <c r="E22" s="33" t="s">
        <v>100</v>
      </c>
      <c r="F22" s="354"/>
      <c r="G22" s="32" t="s">
        <v>245</v>
      </c>
      <c r="H22" s="89" t="s">
        <v>243</v>
      </c>
      <c r="I22" s="2"/>
    </row>
    <row r="23" spans="1:10" ht="204.75">
      <c r="A23" s="37" t="s">
        <v>129</v>
      </c>
      <c r="B23" s="36" t="s">
        <v>133</v>
      </c>
      <c r="C23" s="34">
        <v>175000</v>
      </c>
      <c r="D23" s="42" t="s">
        <v>96</v>
      </c>
      <c r="E23" s="33" t="s">
        <v>105</v>
      </c>
      <c r="F23" s="357"/>
      <c r="G23" s="32" t="s">
        <v>246</v>
      </c>
      <c r="H23" s="89" t="s">
        <v>247</v>
      </c>
      <c r="I23" s="2"/>
    </row>
    <row r="24" spans="1:10" ht="126">
      <c r="A24" s="37" t="s">
        <v>129</v>
      </c>
      <c r="B24" s="36" t="s">
        <v>133</v>
      </c>
      <c r="C24" s="35">
        <v>355334</v>
      </c>
      <c r="D24" s="42" t="s">
        <v>96</v>
      </c>
      <c r="E24" s="33" t="s">
        <v>100</v>
      </c>
      <c r="F24" s="358"/>
      <c r="G24" s="88" t="s">
        <v>248</v>
      </c>
      <c r="H24" s="98" t="s">
        <v>249</v>
      </c>
      <c r="I24" s="2"/>
    </row>
    <row r="25" spans="1:10" s="17" customFormat="1" ht="21">
      <c r="A25" s="13"/>
      <c r="B25" s="29"/>
      <c r="C25" s="30"/>
      <c r="D25" s="29"/>
      <c r="E25" s="29"/>
      <c r="F25" s="28"/>
      <c r="G25" s="12"/>
      <c r="H25" s="2"/>
      <c r="I25" s="19"/>
      <c r="J25" s="18"/>
    </row>
    <row r="26" spans="1:10" s="11" customFormat="1" ht="15.75">
      <c r="A26" s="27"/>
      <c r="B26" s="25"/>
      <c r="C26" s="26"/>
      <c r="D26" s="25"/>
      <c r="E26" s="25"/>
      <c r="F26" s="24"/>
      <c r="G26" s="23"/>
      <c r="H26" s="22"/>
      <c r="I26" s="2"/>
      <c r="J26" s="1"/>
    </row>
    <row r="27" spans="1:10" s="11" customFormat="1" ht="21">
      <c r="A27" s="416" t="s">
        <v>162</v>
      </c>
      <c r="B27" s="417" t="s">
        <v>104</v>
      </c>
      <c r="C27" s="418" t="s">
        <v>152</v>
      </c>
      <c r="D27" s="417" t="s">
        <v>96</v>
      </c>
      <c r="E27" s="419" t="s">
        <v>6</v>
      </c>
      <c r="F27" s="420" t="s">
        <v>163</v>
      </c>
      <c r="G27" s="21"/>
      <c r="H27" s="20"/>
      <c r="I27" s="2"/>
      <c r="J27" s="1"/>
    </row>
    <row r="28" spans="1:10" s="11" customFormat="1" ht="15.75">
      <c r="A28" s="404" t="s">
        <v>0</v>
      </c>
      <c r="B28" s="405">
        <f>SUMIFS(Table9156[Planned Expenditures],Table9156[Funding Type 
(CCQ 2, CCQ Mentor, CQF, Other)],"CCQ",Table9156[Activity Category],"Infant &amp; Toddler")</f>
        <v>55000</v>
      </c>
      <c r="C28" s="406">
        <f>SUMIFS(Table9156[Planned Expenditures],Table9156[Funding Type 
(CCQ 2, CCQ Mentor, CQF, Other)],"CCQ Mentor",Table9156[Activity Category],"Infant &amp; Toddler")</f>
        <v>0</v>
      </c>
      <c r="D28" s="405">
        <f>SUMIFS(Table9156[Planned Expenditures],Table9156[Funding Type 
(CCQ 2, CCQ Mentor, CQF, Other)],"CQF",Table9156[Activity Category],"Infant &amp; Toddler")</f>
        <v>31500</v>
      </c>
      <c r="E28" s="407">
        <f>SUMIFS(Table9156[Planned Expenditures],Table9156[Funding Type 
(CCQ 2, CCQ Mentor, CQF, Other)],"Other",Table9156[Activity Category],"Infant &amp; Toddler")</f>
        <v>0</v>
      </c>
      <c r="F28" s="431">
        <f>SUM(Table12167[[#This Row],[CCQ]:[Other]])</f>
        <v>86500</v>
      </c>
      <c r="G28" s="13"/>
      <c r="H28" s="12"/>
      <c r="I28" s="2"/>
      <c r="J28" s="1"/>
    </row>
    <row r="29" spans="1:10" s="11" customFormat="1" ht="15.75">
      <c r="A29" s="404" t="s">
        <v>1</v>
      </c>
      <c r="B29" s="405">
        <f>SUMIFS(Table9156[Planned Expenditures],Table9156[Funding Type 
(CCQ 2, CCQ Mentor, CQF, Other)],"CCQ",Table9156[Activity Category],"Professional Development")</f>
        <v>18800</v>
      </c>
      <c r="C29" s="406">
        <f>SUMIFS(Table9156[Planned Expenditures],Table9156[Funding Type 
(CCQ 2, CCQ Mentor, CQF, Other)],"CCQ Mentor",Table9156[Activity Category],"Professional Development")</f>
        <v>0</v>
      </c>
      <c r="D29" s="405">
        <f>SUMIFS(Table9156[Planned Expenditures],Table9156[Funding Type 
(CCQ 2, CCQ Mentor, CQF, Other)],"CQF",Table9156[Activity Category],"Professional Development")</f>
        <v>31500</v>
      </c>
      <c r="E29" s="407">
        <f>SUMIFS(Table9156[Planned Expenditures],Table9156[Funding Type 
(CCQ 2, CCQ Mentor, CQF, Other)],"Other",Table9156[Activity Category],"Professional Development")</f>
        <v>0</v>
      </c>
      <c r="F29" s="431">
        <f>SUM(Table12167[[#This Row],[CCQ]:[Other]])</f>
        <v>50300</v>
      </c>
      <c r="G29" s="13"/>
      <c r="H29" s="12"/>
      <c r="I29" s="2"/>
      <c r="J29" s="1"/>
    </row>
    <row r="30" spans="1:10" s="11" customFormat="1" ht="15.75">
      <c r="A30" s="404" t="s">
        <v>129</v>
      </c>
      <c r="B30" s="405">
        <f>SUMIFS(Table9156[Planned Expenditures],Table9156[Funding Type 
(CCQ 2, CCQ Mentor, CQF, Other)],"CCQ",Table9156[Activity Category],"Texas Rising Star/QRIS (except PD)")</f>
        <v>137040</v>
      </c>
      <c r="C30" s="406">
        <f>SUMIFS(Table9156[Planned Expenditures],Table9156[Funding Type 
(CCQ 2, CCQ Mentor, CQF, Other)],"CCQ Mentor",Table9156[Activity Category],"Texas Rising Star/QRIS (except PD)")</f>
        <v>417547</v>
      </c>
      <c r="D30" s="405">
        <f>SUMIFS(Table9156[Planned Expenditures],Table9156[Funding Type 
(CCQ 2, CCQ Mentor, CQF, Other)],"CQF",Table9156[Activity Category],"Texas Rising Star/QRIS (except PD)")</f>
        <v>530334</v>
      </c>
      <c r="E30" s="407">
        <f>SUMIFS(Table9156[Planned Expenditures],Table9156[Funding Type 
(CCQ 2, CCQ Mentor, CQF, Other)],"Other",Table9156[Activity Category],"Texas Rising Star/QRIS (except PD)")</f>
        <v>0</v>
      </c>
      <c r="F30" s="431">
        <f>SUM(Table12167[[#This Row],[CCQ]:[Other]])</f>
        <v>1084921</v>
      </c>
      <c r="G30" s="13"/>
      <c r="H30" s="12"/>
      <c r="I30" s="2"/>
      <c r="J30" s="1"/>
    </row>
    <row r="31" spans="1:10" ht="15.75">
      <c r="A31" s="404" t="s">
        <v>164</v>
      </c>
      <c r="B31" s="405">
        <f>SUMIFS(Table9156[Planned Expenditures],Table9156[Funding Type 
(CCQ 2, CCQ Mentor, CQF, Other)],"CCQ",Table9156[Activity Category],"Health &amp; Safety (except PD)")</f>
        <v>0</v>
      </c>
      <c r="C31" s="406">
        <f>SUMIFS(Table9156[Planned Expenditures],Table9156[Funding Type 
(CCQ 2, CCQ Mentor, CQF, Other)],"CCQ Mentor",Table9156[Activity Category],"Health &amp; Safety (except PD)")</f>
        <v>0</v>
      </c>
      <c r="D31" s="405">
        <f>SUMIFS(Table9156[Planned Expenditures],Table9156[Funding Type 
(CCQ 2, CCQ Mentor, CQF, Other)],"CQF",Table9156[Activity Category],"Health &amp; Safety (except PD)")</f>
        <v>0</v>
      </c>
      <c r="E31" s="407">
        <f>SUMIFS(Table9156[Planned Expenditures],Table9156[Funding Type 
(CCQ 2, CCQ Mentor, CQF, Other)],"Other",Table9156[Activity Category],"Health &amp; Safety (except PD)")</f>
        <v>0</v>
      </c>
      <c r="F31" s="431">
        <f>SUM(Table12167[[#This Row],[CCQ]:[Other]])</f>
        <v>0</v>
      </c>
      <c r="G31" s="13"/>
      <c r="H31" s="12"/>
      <c r="I31" s="2"/>
    </row>
    <row r="32" spans="1:10" ht="15.75">
      <c r="A32" s="408" t="s">
        <v>4</v>
      </c>
      <c r="B32" s="405">
        <f>SUMIFS(Table9156[Planned Expenditures],Table9156[Funding Type 
(CCQ 2, CCQ Mentor, CQF, Other)],"CCQ",Table9156[Activity Category],"Evaluation &amp; Assessment")</f>
        <v>0</v>
      </c>
      <c r="C32" s="406">
        <f>SUMIFS(Table9156[Planned Expenditures],Table9156[Funding Type 
(CCQ 2, CCQ Mentor, CQF, Other)],"CCQ Mentor",Table9156[Activity Category],"Evaluation &amp; Assessment")</f>
        <v>0</v>
      </c>
      <c r="D32" s="405">
        <f>SUMIFS(Table9156[Planned Expenditures],Table9156[Funding Type 
(CCQ 2, CCQ Mentor, CQF, Other)],"CQF",Table9156[Activity Category],"Evaluation &amp; Assessment")</f>
        <v>0</v>
      </c>
      <c r="E32" s="407">
        <f>SUMIFS(Table9156[Planned Expenditures],Table9156[Funding Type 
(CCQ 2, CCQ Mentor, CQF, Other)],"Other",Table9156[Activity Category],"Evaluation &amp; Assessment")</f>
        <v>0</v>
      </c>
      <c r="F32" s="431">
        <f>SUM(Table12167[[#This Row],[CCQ]:[Other]])</f>
        <v>0</v>
      </c>
      <c r="G32" s="13"/>
      <c r="H32" s="12"/>
      <c r="I32" s="2"/>
    </row>
    <row r="33" spans="1:8" ht="15.75">
      <c r="A33" s="408" t="s">
        <v>165</v>
      </c>
      <c r="B33" s="409">
        <f>SUMIFS(Table9156[Planned Expenditures],Table9156[Funding Type 
(CCQ 2, CCQ Mentor, CQF, Other)],"CCQ",Table9156[Activity Category],"National Accreditation")</f>
        <v>0</v>
      </c>
      <c r="C33" s="409">
        <f>SUMIFS(Table9156[Planned Expenditures],Table9156[Funding Type 
(CCQ 2, CCQ Mentor, CQF, Other)],"CCQ Mentor",Table9156[Activity Category],"National Accreditation")</f>
        <v>0</v>
      </c>
      <c r="D33" s="410">
        <f>SUMIFS(Table9156[Planned Expenditures],Table9156[Funding Type 
(CCQ 2, CCQ Mentor, CQF, Other)],"CQF",Table9156[Activity Category],"National Accreditation")</f>
        <v>0</v>
      </c>
      <c r="E33" s="411">
        <f>SUMIFS(Table9156[Planned Expenditures],Table9156[Funding Type 
(CCQ 2, CCQ Mentor, CQF, Other)],"Other",Table9156[Activity Category],"National Accreditation")</f>
        <v>0</v>
      </c>
      <c r="F33" s="403">
        <f>SUM(Table12167[[#This Row],[CCQ]:[Other]])</f>
        <v>0</v>
      </c>
      <c r="G33" s="9"/>
      <c r="H33" s="9"/>
    </row>
    <row r="34" spans="1:8" ht="15.75">
      <c r="A34" s="412" t="s">
        <v>140</v>
      </c>
      <c r="B34" s="413">
        <f>SUMIFS(Table9156[Planned Expenditures],Table9156[Funding Type 
(CCQ 2, CCQ Mentor, CQF, Other)],"CCQ",Table9156[Activity Category],"Other (Shared Services, Pre-K Partnerships) ")</f>
        <v>0</v>
      </c>
      <c r="C34" s="413">
        <f>SUMIFS(Table9156[Planned Expenditures],Table9156[Funding Type 
(CCQ 2, CCQ Mentor, CQF, Other)],"CCQ Mentor",Table9156[Activity Category],"Other (Shared Services, Pre-K Partnerships) ")</f>
        <v>0</v>
      </c>
      <c r="D34" s="414">
        <f>SUMIFS(Table9156[Planned Expenditures],Table9156[Funding Type 
(CCQ 2, CCQ Mentor, CQF, Other)],"CQF",Table9156[Activity Category],"Other (Shared Services, Pre-K Partnerships) ")</f>
        <v>0</v>
      </c>
      <c r="E34" s="415">
        <f>SUMIFS(Table9156[Planned Expenditures],Table9156[Funding Type 
(CCQ 2, CCQ Mentor, CQF, Other)],"Other",Table9156[Activity Category],"Other (Shared Services, Pre-K Partnerships) ")</f>
        <v>0</v>
      </c>
      <c r="F34" s="421">
        <f>SUM(Table12167[[#This Row],[CCQ]:[Other]])</f>
        <v>0</v>
      </c>
      <c r="H34" s="1"/>
    </row>
    <row r="35" spans="1:8" ht="15.75">
      <c r="A35" s="457" t="s">
        <v>166</v>
      </c>
      <c r="B35" s="458">
        <f>SUBTOTAL(109,Table12167[CCQ])</f>
        <v>210840</v>
      </c>
      <c r="C35" s="458">
        <f>SUBTOTAL(109,Table12167[CCQ Mentor])</f>
        <v>417547</v>
      </c>
      <c r="D35" s="459">
        <f>SUBTOTAL(109,Table12167[CQF])</f>
        <v>593334</v>
      </c>
      <c r="E35" s="459">
        <f>SUBTOTAL(109,Table12167[Other])</f>
        <v>0</v>
      </c>
      <c r="F35" s="460">
        <f>SUBTOTAL(109,Table12167[TOTAL])</f>
        <v>1221721</v>
      </c>
    </row>
    <row r="36" spans="1:8" ht="15.75"/>
    <row r="37" spans="1:8" ht="15.75"/>
    <row r="38" spans="1:8" ht="15.75">
      <c r="A38" s="1" t="s">
        <v>167</v>
      </c>
    </row>
    <row r="39" spans="1:8" ht="15.75"/>
    <row r="48" spans="1:8" ht="15.75"/>
    <row r="49" spans="2:2" ht="15.75"/>
    <row r="50" spans="2:2" ht="15.75"/>
    <row r="51" spans="2:2" ht="18">
      <c r="B51" s="5"/>
    </row>
    <row r="52" spans="2:2" ht="15.75"/>
    <row r="53" spans="2:2" ht="15.75"/>
    <row r="54" spans="2:2" ht="15.75"/>
    <row r="55" spans="2:2" ht="15.75"/>
    <row r="56" spans="2:2" ht="15.75"/>
    <row r="57" spans="2:2" ht="15.75"/>
    <row r="58" spans="2:2" ht="15.75"/>
    <row r="59" spans="2:2" ht="15.75"/>
  </sheetData>
  <sheetProtection selectLockedCells="1" sort="0"/>
  <protectedRanges>
    <protectedRange sqref="J9:XFD9" name="Range2"/>
    <protectedRange sqref="A5:F5 B51 A4:H4" name="Range1"/>
    <protectedRange sqref="G5" name="Range1_2_1"/>
    <protectedRange sqref="B25:D32 E25:F26 E27:G32 G17:G24 B8:G16 F23:F24 B17:E24" name="Range2_1_1"/>
    <protectedRange sqref="G25:G26 A25:A32 H27:H32 H23:H24"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198AFC45-2012-42C3-8C78-73B3DC181EB4}"/>
    <dataValidation allowBlank="1" showInputMessage="1" showErrorMessage="1" promptTitle="Questions to Address:" sqref="B51 E5:F5 A4:H4" xr:uid="{81580C32-908C-449B-8A09-6DE914B94941}"/>
    <dataValidation allowBlank="1" showInputMessage="1" showErrorMessage="1" prompt="Place the activty's estimated expenditure amount in the cell._x000a_" sqref="C25:C32" xr:uid="{13CAE00E-CD38-4EB6-A36E-6A28575DEB63}"/>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5:G26 H27:H32" xr:uid="{DB969DEF-8A58-489A-B374-90EC37E2DA79}"/>
    <dataValidation allowBlank="1" showInputMessage="1" showErrorMessage="1" prompt="Enter a brief name or title to label the activity/activities" sqref="A25:A27" xr:uid="{267471F4-1F93-4A8F-BD7D-9990086AABAB}"/>
    <dataValidation allowBlank="1" showInputMessage="1" showErrorMessage="1" promptTitle="Needs Determination" prompt="Describe how the Board determined or assessed the needs of the activities planned." sqref="H5" xr:uid="{A744D408-25C3-450B-BA21-08952BC1CA7B}"/>
    <dataValidation allowBlank="1" showInputMessage="1" showErrorMessage="1" promptTitle="Administration of Funds" prompt="If the Board selects &quot;Both&quot; for administering funds, describe how this is coordinated." sqref="D5" xr:uid="{FD99E378-92E9-4320-B6F5-6F06EE48B413}"/>
    <dataValidation allowBlank="1" showInputMessage="1" showErrorMessage="1" promptTitle="Number of CCS CC Programs" prompt="Enter the total number of CCS Child Care Programs (as of 10/01/2025)." sqref="B5" xr:uid="{8CB282C8-9B8C-468C-9CD9-DB29E7A711B3}"/>
    <dataValidation allowBlank="1" showInputMessage="1" showErrorMessage="1" promptTitle="Total Funds Allotted" prompt="Funds will auto-populate by Board." sqref="A5" xr:uid="{DDF0E0CE-4C23-475D-A448-F045ACEC67FC}"/>
    <dataValidation allowBlank="1" showInputMessage="1" showErrorMessage="1" promptTitle="Activity Category" prompt="Select the applicable Activity Category" sqref="A7" xr:uid="{7D3D6D25-E27F-4ADE-8A01-DEC5A5C9FAF7}"/>
    <dataValidation allowBlank="1" showInputMessage="1" showErrorMessage="1" promptTitle="Activity Type/Name" prompt="Select an activity type/name that best fitst the planned activity." sqref="B7" xr:uid="{4CE558D6-5C8E-4252-8EC1-55BF358FAF59}"/>
    <dataValidation allowBlank="1" showInputMessage="1" showErrorMessage="1" promptTitle="Planned Expenditures" prompt="Enter the estimated amount the Board plans to expend on the planned activity." sqref="C7" xr:uid="{7DBF886B-BC40-4E72-9866-6ED544A0FDDB}"/>
    <dataValidation allowBlank="1" showInputMessage="1" showErrorMessage="1" promptTitle="Funding Type" prompt="Select the type of funding to be used for the planned activity: CCQ, CQF or OTHER." sqref="D7" xr:uid="{1F7767F8-F582-40A4-A1BC-DBBD186FEEF6}"/>
    <dataValidation allowBlank="1" showInputMessage="1" showErrorMessage="1" promptTitle="Quarter Activity Initiated" prompt="Select the quarter the Board anticipates the activtiy to begin." sqref="E7" xr:uid="{54748D64-AC10-4BF6-A349-1F51D348C479}"/>
    <dataValidation allowBlank="1" showInputMessage="1" showErrorMessage="1" promptTitle="Activity Description" prompt="Description must include alighment to what need or Board Strategy and target outreach." sqref="G7" xr:uid="{DDC6414E-2C77-4550-B984-6AA4F5C08BBF}"/>
    <dataValidation allowBlank="1" showInputMessage="1" showErrorMessage="1" promptTitle="Measurable Outcome(s)" prompt="Describe how the Board will measure success of the Child Care Quality activity." sqref="H7" xr:uid="{12FB8B35-E1FC-4D90-B54F-6CE00EB8F44A}"/>
    <dataValidation allowBlank="1" showInputMessage="1" showErrorMessage="1" promptTitle="Measruable Outcome(s)" prompt="Describe how the Board will measure success of the Child Care activity." sqref="H8:H10 H18 H23:H24" xr:uid="{0C928757-E755-4F77-BA25-4212BE6C7BE1}"/>
    <dataValidation allowBlank="1" showInputMessage="1" showErrorMessage="1" promptTitle="Activity Description" prompt="Description must include alignment to what need or Board strategy and target outreach." sqref="G8:G24" xr:uid="{492B955F-689C-4CA5-A107-10EF7372BEF7}"/>
    <dataValidation allowBlank="1" showInputMessage="1" showErrorMessage="1" promptTitle="Planned Expenditures" prompt="Enter the estimated planned expenditures." sqref="C8:C24" xr:uid="{1FFD39E5-BE1E-4CC7-A6C1-3C9F5FB190F3}"/>
  </dataValidations>
  <printOptions horizontalCentered="1"/>
  <pageMargins left="0.25" right="0.25" top="0.61848958333333304" bottom="0.75" header="0.3" footer="0.3"/>
  <pageSetup scale="38"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F0FA4-3FED-4957-91F9-EDA70AAE7E0C}">
  <sheetPr>
    <tabColor theme="5" tint="-0.24994659260841701"/>
    <pageSetUpPr fitToPage="1"/>
  </sheetPr>
  <dimension ref="A1:J52"/>
  <sheetViews>
    <sheetView topLeftCell="A34" zoomScale="66" zoomScaleNormal="60" workbookViewId="0">
      <selection activeCell="A45" sqref="A45:F45"/>
    </sheetView>
  </sheetViews>
  <sheetFormatPr defaultColWidth="0" defaultRowHeight="0" customHeight="1" zeroHeight="1"/>
  <cols>
    <col min="1" max="1" width="44.86328125" style="1" customWidth="1"/>
    <col min="2" max="2" width="26.46484375" style="1" customWidth="1"/>
    <col min="3" max="3" width="26.1328125" style="1" customWidth="1"/>
    <col min="4" max="4" width="40.86328125"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",[8]Instructions!B9," Annual Expenditure Plan")</f>
        <v>FFY 2026 Annual Expenditure Plan</v>
      </c>
      <c r="B1" s="82"/>
      <c r="C1" s="82"/>
      <c r="D1" s="84"/>
      <c r="E1" s="84"/>
      <c r="F1" s="83"/>
      <c r="G1" s="82"/>
      <c r="H1" s="156"/>
    </row>
    <row r="2" spans="1:9" s="73" customFormat="1" ht="26.65">
      <c r="A2" s="79" t="str">
        <f>[8]Instructions!B8</f>
        <v>Workforce Solutions for North Central Texas</v>
      </c>
      <c r="B2" s="78"/>
      <c r="C2" s="78"/>
      <c r="D2" s="77"/>
      <c r="E2" s="77"/>
      <c r="F2" s="76"/>
      <c r="G2" s="75"/>
      <c r="H2" s="155"/>
    </row>
    <row r="3" spans="1:9" s="47" customFormat="1" ht="22.5" customHeight="1">
      <c r="A3" s="154" t="s">
        <v>75</v>
      </c>
      <c r="B3" s="153"/>
      <c r="C3" s="153"/>
      <c r="D3" s="152"/>
      <c r="E3" s="152"/>
      <c r="F3" s="151"/>
      <c r="G3" s="150"/>
      <c r="H3" s="149"/>
    </row>
    <row r="4" spans="1:9" s="61" customFormat="1" ht="54">
      <c r="A4" s="148" t="s">
        <v>76</v>
      </c>
      <c r="B4" s="148" t="s">
        <v>77</v>
      </c>
      <c r="C4" s="148" t="s">
        <v>78</v>
      </c>
      <c r="D4" s="147" t="s">
        <v>79</v>
      </c>
      <c r="E4" s="65"/>
      <c r="F4" s="64"/>
      <c r="G4" s="146" t="s">
        <v>80</v>
      </c>
      <c r="H4" s="145" t="s">
        <v>81</v>
      </c>
    </row>
    <row r="5" spans="1:9" ht="267.75">
      <c r="A5" s="180">
        <v>10817259</v>
      </c>
      <c r="B5" s="352" t="s">
        <v>250</v>
      </c>
      <c r="C5" s="60" t="s">
        <v>83</v>
      </c>
      <c r="D5" s="144" t="s">
        <v>251</v>
      </c>
      <c r="E5" s="58"/>
      <c r="F5" s="57"/>
      <c r="G5" s="56" t="s">
        <v>252</v>
      </c>
      <c r="H5" s="43" t="s">
        <v>253</v>
      </c>
    </row>
    <row r="6" spans="1:9" ht="18" customHeight="1">
      <c r="A6" s="103"/>
      <c r="B6" s="103"/>
      <c r="C6" s="103"/>
      <c r="D6" s="143"/>
      <c r="E6" s="143"/>
      <c r="F6" s="142"/>
      <c r="G6" s="103"/>
      <c r="H6" s="107"/>
    </row>
    <row r="7" spans="1:9" s="47" customFormat="1" ht="42">
      <c r="A7" s="141" t="s">
        <v>87</v>
      </c>
      <c r="B7" s="141" t="s">
        <v>88</v>
      </c>
      <c r="C7" s="141" t="s">
        <v>89</v>
      </c>
      <c r="D7" s="140" t="s">
        <v>90</v>
      </c>
      <c r="E7" s="140" t="s">
        <v>91</v>
      </c>
      <c r="F7" s="360" t="s">
        <v>92</v>
      </c>
      <c r="G7" s="139" t="s">
        <v>93</v>
      </c>
      <c r="H7" s="138" t="s">
        <v>94</v>
      </c>
      <c r="I7" s="48"/>
    </row>
    <row r="8" spans="1:9" s="11" customFormat="1" ht="222" customHeight="1">
      <c r="A8" s="37" t="s">
        <v>0</v>
      </c>
      <c r="B8" s="36" t="s">
        <v>95</v>
      </c>
      <c r="C8" s="34">
        <v>500000</v>
      </c>
      <c r="D8" s="42" t="s">
        <v>96</v>
      </c>
      <c r="E8" s="33" t="s">
        <v>105</v>
      </c>
      <c r="F8" s="354"/>
      <c r="G8" s="90" t="s">
        <v>254</v>
      </c>
      <c r="H8" s="119" t="s">
        <v>255</v>
      </c>
      <c r="I8" s="2"/>
    </row>
    <row r="9" spans="1:9" ht="328.5" customHeight="1">
      <c r="A9" s="37" t="s">
        <v>0</v>
      </c>
      <c r="B9" s="36" t="s">
        <v>103</v>
      </c>
      <c r="C9" s="34">
        <v>25000</v>
      </c>
      <c r="D9" s="42" t="s">
        <v>96</v>
      </c>
      <c r="E9" s="33" t="s">
        <v>100</v>
      </c>
      <c r="F9" s="355"/>
      <c r="G9" s="121" t="s">
        <v>256</v>
      </c>
      <c r="H9" s="87" t="s">
        <v>257</v>
      </c>
      <c r="I9" s="2"/>
    </row>
    <row r="10" spans="1:9" s="45" customFormat="1" ht="231" customHeight="1">
      <c r="A10" s="37" t="s">
        <v>0</v>
      </c>
      <c r="B10" s="36" t="s">
        <v>103</v>
      </c>
      <c r="C10" s="34">
        <v>0</v>
      </c>
      <c r="D10" s="123" t="s">
        <v>104</v>
      </c>
      <c r="E10" s="33" t="s">
        <v>100</v>
      </c>
      <c r="F10" s="355"/>
      <c r="G10" s="121" t="s">
        <v>258</v>
      </c>
      <c r="H10" s="87" t="s">
        <v>259</v>
      </c>
      <c r="I10" s="46"/>
    </row>
    <row r="11" spans="1:9" s="45" customFormat="1" ht="213" customHeight="1">
      <c r="A11" s="125" t="s">
        <v>0</v>
      </c>
      <c r="B11" s="124" t="s">
        <v>103</v>
      </c>
      <c r="C11" s="123">
        <v>0</v>
      </c>
      <c r="D11" s="123" t="s">
        <v>104</v>
      </c>
      <c r="E11" s="122" t="s">
        <v>100</v>
      </c>
      <c r="F11" s="355"/>
      <c r="G11" s="121" t="s">
        <v>260</v>
      </c>
      <c r="H11" s="137" t="s">
        <v>259</v>
      </c>
      <c r="I11" s="46"/>
    </row>
    <row r="12" spans="1:9" ht="225" customHeight="1">
      <c r="A12" s="37" t="s">
        <v>0</v>
      </c>
      <c r="B12" s="36" t="s">
        <v>95</v>
      </c>
      <c r="C12" s="34">
        <v>160000</v>
      </c>
      <c r="D12" s="42" t="s">
        <v>96</v>
      </c>
      <c r="E12" s="122" t="s">
        <v>100</v>
      </c>
      <c r="F12" s="354"/>
      <c r="G12" s="32" t="s">
        <v>261</v>
      </c>
      <c r="H12" s="136" t="s">
        <v>262</v>
      </c>
      <c r="I12" s="2"/>
    </row>
    <row r="13" spans="1:9" s="45" customFormat="1" ht="197.25" customHeight="1">
      <c r="A13" s="37" t="s">
        <v>0</v>
      </c>
      <c r="B13" s="36" t="s">
        <v>223</v>
      </c>
      <c r="C13" s="123">
        <v>105000</v>
      </c>
      <c r="D13" s="42" t="s">
        <v>96</v>
      </c>
      <c r="E13" s="33" t="s">
        <v>100</v>
      </c>
      <c r="F13" s="354"/>
      <c r="G13" s="121" t="s">
        <v>263</v>
      </c>
      <c r="H13" s="116" t="s">
        <v>264</v>
      </c>
      <c r="I13" s="135"/>
    </row>
    <row r="14" spans="1:9" s="45" customFormat="1" ht="243" customHeight="1">
      <c r="A14" s="132" t="s">
        <v>0</v>
      </c>
      <c r="B14" s="131" t="s">
        <v>124</v>
      </c>
      <c r="C14" s="130">
        <v>10000</v>
      </c>
      <c r="D14" s="129" t="s">
        <v>96</v>
      </c>
      <c r="E14" s="128" t="s">
        <v>145</v>
      </c>
      <c r="F14" s="363"/>
      <c r="G14" s="118" t="s">
        <v>265</v>
      </c>
      <c r="H14" s="127" t="s">
        <v>266</v>
      </c>
      <c r="I14" s="135"/>
    </row>
    <row r="15" spans="1:9" s="45" customFormat="1" ht="212.25" customHeight="1">
      <c r="A15" s="37" t="s">
        <v>140</v>
      </c>
      <c r="B15" s="36" t="s">
        <v>141</v>
      </c>
      <c r="C15" s="34">
        <v>3441259</v>
      </c>
      <c r="D15" s="42" t="s">
        <v>96</v>
      </c>
      <c r="E15" s="33" t="s">
        <v>100</v>
      </c>
      <c r="F15" s="354"/>
      <c r="G15" s="121" t="s">
        <v>267</v>
      </c>
      <c r="H15" s="126" t="s">
        <v>268</v>
      </c>
      <c r="I15" s="46"/>
    </row>
    <row r="16" spans="1:9" s="45" customFormat="1" ht="214.5" customHeight="1">
      <c r="A16" s="37" t="s">
        <v>1</v>
      </c>
      <c r="B16" s="36" t="s">
        <v>119</v>
      </c>
      <c r="C16" s="34">
        <v>10000</v>
      </c>
      <c r="D16" s="42" t="s">
        <v>96</v>
      </c>
      <c r="E16" s="33" t="s">
        <v>105</v>
      </c>
      <c r="F16" s="355"/>
      <c r="G16" s="121" t="s">
        <v>269</v>
      </c>
      <c r="H16" s="116" t="s">
        <v>270</v>
      </c>
      <c r="I16" s="46"/>
    </row>
    <row r="17" spans="1:9" s="45" customFormat="1" ht="223.5" customHeight="1">
      <c r="A17" s="132" t="s">
        <v>1</v>
      </c>
      <c r="B17" s="131" t="s">
        <v>124</v>
      </c>
      <c r="C17" s="130">
        <v>10000</v>
      </c>
      <c r="D17" s="129" t="s">
        <v>96</v>
      </c>
      <c r="E17" s="128" t="s">
        <v>145</v>
      </c>
      <c r="F17" s="363"/>
      <c r="G17" s="134" t="s">
        <v>271</v>
      </c>
      <c r="H17" s="133" t="s">
        <v>272</v>
      </c>
      <c r="I17" s="46"/>
    </row>
    <row r="18" spans="1:9" ht="207" customHeight="1">
      <c r="A18" s="37" t="s">
        <v>1</v>
      </c>
      <c r="B18" s="36" t="s">
        <v>111</v>
      </c>
      <c r="C18" s="34">
        <v>90000</v>
      </c>
      <c r="D18" s="42" t="s">
        <v>96</v>
      </c>
      <c r="E18" s="33" t="s">
        <v>100</v>
      </c>
      <c r="F18" s="354"/>
      <c r="G18" s="121" t="s">
        <v>273</v>
      </c>
      <c r="H18" s="116" t="s">
        <v>264</v>
      </c>
      <c r="I18" s="2"/>
    </row>
    <row r="19" spans="1:9" ht="174.75" customHeight="1">
      <c r="A19" s="37" t="s">
        <v>1</v>
      </c>
      <c r="B19" s="36" t="s">
        <v>111</v>
      </c>
      <c r="C19" s="34">
        <v>40000</v>
      </c>
      <c r="D19" s="123" t="s">
        <v>104</v>
      </c>
      <c r="E19" s="33" t="s">
        <v>100</v>
      </c>
      <c r="F19" s="356"/>
      <c r="G19" s="121" t="s">
        <v>274</v>
      </c>
      <c r="H19" s="116" t="s">
        <v>264</v>
      </c>
      <c r="I19" s="2"/>
    </row>
    <row r="20" spans="1:9" ht="175.5" customHeight="1">
      <c r="A20" s="132" t="s">
        <v>1</v>
      </c>
      <c r="B20" s="131" t="s">
        <v>124</v>
      </c>
      <c r="C20" s="130">
        <v>34500</v>
      </c>
      <c r="D20" s="129" t="s">
        <v>96</v>
      </c>
      <c r="E20" s="128" t="s">
        <v>145</v>
      </c>
      <c r="F20" s="365"/>
      <c r="G20" s="121" t="s">
        <v>275</v>
      </c>
      <c r="H20" s="127" t="s">
        <v>276</v>
      </c>
      <c r="I20" s="2"/>
    </row>
    <row r="21" spans="1:9" ht="195" customHeight="1">
      <c r="A21" s="37" t="s">
        <v>1</v>
      </c>
      <c r="B21" s="36" t="s">
        <v>114</v>
      </c>
      <c r="C21" s="34">
        <v>55000</v>
      </c>
      <c r="D21" s="42" t="s">
        <v>96</v>
      </c>
      <c r="E21" s="33" t="s">
        <v>105</v>
      </c>
      <c r="F21" s="359"/>
      <c r="G21" s="32" t="s">
        <v>277</v>
      </c>
      <c r="H21" s="43" t="s">
        <v>278</v>
      </c>
      <c r="I21" s="2"/>
    </row>
    <row r="22" spans="1:9" ht="228" customHeight="1">
      <c r="A22" s="37" t="s">
        <v>1</v>
      </c>
      <c r="B22" s="36" t="s">
        <v>119</v>
      </c>
      <c r="C22" s="34">
        <v>30000</v>
      </c>
      <c r="D22" s="42" t="s">
        <v>96</v>
      </c>
      <c r="E22" s="33" t="s">
        <v>97</v>
      </c>
      <c r="F22" s="356"/>
      <c r="G22" s="32" t="s">
        <v>279</v>
      </c>
      <c r="H22" s="116" t="s">
        <v>278</v>
      </c>
      <c r="I22" s="2"/>
    </row>
    <row r="23" spans="1:9" s="11" customFormat="1" ht="315" customHeight="1">
      <c r="A23" s="37" t="s">
        <v>1</v>
      </c>
      <c r="B23" s="36" t="s">
        <v>111</v>
      </c>
      <c r="C23" s="34">
        <v>100500</v>
      </c>
      <c r="D23" s="42" t="s">
        <v>96</v>
      </c>
      <c r="E23" s="122" t="s">
        <v>100</v>
      </c>
      <c r="F23" s="359"/>
      <c r="G23" s="121" t="s">
        <v>280</v>
      </c>
      <c r="H23" s="116" t="s">
        <v>281</v>
      </c>
      <c r="I23" s="2"/>
    </row>
    <row r="24" spans="1:9" ht="216.75" customHeight="1">
      <c r="A24" s="37" t="s">
        <v>1</v>
      </c>
      <c r="B24" s="124" t="s">
        <v>114</v>
      </c>
      <c r="C24" s="34">
        <v>8000</v>
      </c>
      <c r="D24" s="42" t="s">
        <v>96</v>
      </c>
      <c r="E24" s="33" t="s">
        <v>100</v>
      </c>
      <c r="F24" s="356"/>
      <c r="G24" s="118" t="s">
        <v>282</v>
      </c>
      <c r="H24" s="116" t="s">
        <v>283</v>
      </c>
      <c r="I24" s="2"/>
    </row>
    <row r="25" spans="1:9" ht="207.75" customHeight="1">
      <c r="A25" s="37" t="s">
        <v>1</v>
      </c>
      <c r="B25" s="36" t="s">
        <v>114</v>
      </c>
      <c r="C25" s="34">
        <v>80000</v>
      </c>
      <c r="D25" s="42" t="s">
        <v>96</v>
      </c>
      <c r="E25" s="33" t="s">
        <v>100</v>
      </c>
      <c r="F25" s="356"/>
      <c r="G25" s="32" t="s">
        <v>284</v>
      </c>
      <c r="H25" s="43" t="s">
        <v>285</v>
      </c>
      <c r="I25" s="2"/>
    </row>
    <row r="26" spans="1:9" ht="306.75" customHeight="1">
      <c r="A26" s="125" t="s">
        <v>1</v>
      </c>
      <c r="B26" s="124" t="s">
        <v>114</v>
      </c>
      <c r="C26" s="123">
        <v>0</v>
      </c>
      <c r="D26" s="123" t="s">
        <v>104</v>
      </c>
      <c r="E26" s="122" t="s">
        <v>100</v>
      </c>
      <c r="F26" s="356"/>
      <c r="G26" s="121" t="s">
        <v>286</v>
      </c>
      <c r="H26" s="126" t="s">
        <v>287</v>
      </c>
      <c r="I26" s="2"/>
    </row>
    <row r="27" spans="1:9" ht="191.25" customHeight="1">
      <c r="A27" s="125" t="s">
        <v>1</v>
      </c>
      <c r="B27" s="124" t="s">
        <v>114</v>
      </c>
      <c r="C27" s="123">
        <v>0</v>
      </c>
      <c r="D27" s="123" t="s">
        <v>152</v>
      </c>
      <c r="E27" s="122" t="s">
        <v>100</v>
      </c>
      <c r="F27" s="356"/>
      <c r="G27" s="121" t="s">
        <v>288</v>
      </c>
      <c r="H27" s="120" t="s">
        <v>289</v>
      </c>
      <c r="I27" s="2"/>
    </row>
    <row r="28" spans="1:9" ht="206.25" customHeight="1">
      <c r="A28" s="37" t="s">
        <v>129</v>
      </c>
      <c r="B28" s="36" t="s">
        <v>133</v>
      </c>
      <c r="C28" s="34">
        <v>1085000</v>
      </c>
      <c r="D28" s="42" t="s">
        <v>96</v>
      </c>
      <c r="E28" s="33" t="s">
        <v>105</v>
      </c>
      <c r="F28" s="356"/>
      <c r="G28" s="90" t="s">
        <v>290</v>
      </c>
      <c r="H28" s="119" t="s">
        <v>255</v>
      </c>
      <c r="I28" s="2"/>
    </row>
    <row r="29" spans="1:9" ht="220.5" customHeight="1">
      <c r="A29" s="37" t="s">
        <v>129</v>
      </c>
      <c r="B29" s="36" t="s">
        <v>133</v>
      </c>
      <c r="C29" s="34">
        <v>109112</v>
      </c>
      <c r="D29" s="34" t="s">
        <v>104</v>
      </c>
      <c r="E29" s="33" t="s">
        <v>105</v>
      </c>
      <c r="F29" s="356"/>
      <c r="G29" s="90" t="s">
        <v>291</v>
      </c>
      <c r="H29" s="119" t="s">
        <v>255</v>
      </c>
      <c r="I29" s="2"/>
    </row>
    <row r="30" spans="1:9" ht="409.6" customHeight="1">
      <c r="A30" s="37" t="s">
        <v>129</v>
      </c>
      <c r="B30" s="36" t="s">
        <v>133</v>
      </c>
      <c r="C30" s="34">
        <v>200000</v>
      </c>
      <c r="D30" s="42" t="s">
        <v>96</v>
      </c>
      <c r="E30" s="33" t="s">
        <v>105</v>
      </c>
      <c r="F30" s="356"/>
      <c r="G30" s="118" t="s">
        <v>292</v>
      </c>
      <c r="H30" s="117" t="s">
        <v>293</v>
      </c>
      <c r="I30" s="2"/>
    </row>
    <row r="31" spans="1:9" ht="292.5" customHeight="1">
      <c r="A31" s="37" t="s">
        <v>129</v>
      </c>
      <c r="B31" s="36" t="s">
        <v>151</v>
      </c>
      <c r="C31" s="34">
        <v>394909</v>
      </c>
      <c r="D31" s="34" t="s">
        <v>152</v>
      </c>
      <c r="E31" s="33" t="s">
        <v>100</v>
      </c>
      <c r="F31" s="354"/>
      <c r="G31" s="32" t="s">
        <v>294</v>
      </c>
      <c r="H31" s="116" t="s">
        <v>295</v>
      </c>
      <c r="I31" s="2"/>
    </row>
    <row r="32" spans="1:9" ht="171" customHeight="1">
      <c r="A32" s="37" t="s">
        <v>129</v>
      </c>
      <c r="B32" s="36" t="s">
        <v>151</v>
      </c>
      <c r="C32" s="34">
        <v>2417535</v>
      </c>
      <c r="D32" s="34" t="s">
        <v>152</v>
      </c>
      <c r="E32" s="33" t="s">
        <v>100</v>
      </c>
      <c r="F32" s="357"/>
      <c r="G32" s="32" t="s">
        <v>296</v>
      </c>
      <c r="H32" s="116" t="s">
        <v>295</v>
      </c>
      <c r="I32" s="2"/>
    </row>
    <row r="33" spans="1:10" s="11" customFormat="1" ht="171" customHeight="1">
      <c r="A33" s="114" t="s">
        <v>129</v>
      </c>
      <c r="B33" s="113" t="s">
        <v>151</v>
      </c>
      <c r="C33" s="112">
        <v>27000</v>
      </c>
      <c r="D33" s="111" t="s">
        <v>104</v>
      </c>
      <c r="E33" s="110" t="s">
        <v>100</v>
      </c>
      <c r="F33" s="364"/>
      <c r="G33" s="109" t="s">
        <v>297</v>
      </c>
      <c r="H33" s="108" t="s">
        <v>259</v>
      </c>
      <c r="I33" s="2"/>
      <c r="J33" s="1"/>
    </row>
    <row r="34" spans="1:10" ht="183" customHeight="1">
      <c r="A34" s="37" t="s">
        <v>129</v>
      </c>
      <c r="B34" s="36" t="s">
        <v>151</v>
      </c>
      <c r="C34" s="35">
        <v>1884444</v>
      </c>
      <c r="D34" s="34" t="s">
        <v>104</v>
      </c>
      <c r="E34" s="33" t="s">
        <v>100</v>
      </c>
      <c r="F34" s="358"/>
      <c r="G34" s="88" t="s">
        <v>298</v>
      </c>
      <c r="H34" s="115" t="s">
        <v>299</v>
      </c>
      <c r="I34" s="2"/>
    </row>
    <row r="35" spans="1:10" ht="15.75">
      <c r="H35" s="107"/>
    </row>
    <row r="36" spans="1:10" ht="15.75">
      <c r="A36" s="27"/>
      <c r="B36" s="25"/>
      <c r="C36" s="26"/>
      <c r="D36" s="25"/>
      <c r="E36" s="25"/>
      <c r="F36" s="24"/>
      <c r="G36" s="106"/>
      <c r="H36" s="105"/>
    </row>
    <row r="37" spans="1:10" ht="21">
      <c r="A37" s="416" t="s">
        <v>162</v>
      </c>
      <c r="B37" s="417" t="s">
        <v>104</v>
      </c>
      <c r="C37" s="418" t="s">
        <v>152</v>
      </c>
      <c r="D37" s="417" t="s">
        <v>96</v>
      </c>
      <c r="E37" s="419" t="s">
        <v>6</v>
      </c>
      <c r="F37" s="420" t="s">
        <v>163</v>
      </c>
      <c r="H37" s="1"/>
    </row>
    <row r="38" spans="1:10" ht="15.75">
      <c r="A38" s="404" t="s">
        <v>0</v>
      </c>
      <c r="B38" s="406">
        <f>SUMIFS(Table9158[Planned Expenditures],Table9158[Funding Type 
(CCQ 2, CCQ Mentor, CQF, Other)],"CCQ",Table9158[Activity Category],"Infant &amp; Toddler")</f>
        <v>0</v>
      </c>
      <c r="C38" s="406">
        <f>SUMIFS(Table9158[Planned Expenditures],Table9158[Funding Type 
(CCQ 2, CCQ Mentor, CQF, Other)],"CCQ Mentor",Table9158[Activity Category],"Infant &amp; Toddler")</f>
        <v>0</v>
      </c>
      <c r="D38" s="406">
        <f>SUMIFS(Table9158[Planned Expenditures],Table9158[Funding Type 
(CCQ 2, CCQ Mentor, CQF, Other)],"CQF",Table9158[Activity Category],"Infant &amp; Toddler")</f>
        <v>800000</v>
      </c>
      <c r="E38" s="422">
        <f>SUMIFS(Table9158[Planned Expenditures],Table9158[Funding Type 
(CCQ 2, CCQ Mentor, CQF, Other)],"Other",Table9158[Activity Category],"Infant &amp; Toddler")</f>
        <v>0</v>
      </c>
      <c r="F38" s="431">
        <f>SUM(Table12169[[#This Row],[CCQ]:[Other]])</f>
        <v>800000</v>
      </c>
      <c r="H38" s="1"/>
    </row>
    <row r="39" spans="1:10" ht="15.75">
      <c r="A39" s="404" t="s">
        <v>1</v>
      </c>
      <c r="B39" s="406">
        <f>SUMIFS(Table9158[Planned Expenditures],Table9158[Funding Type 
(CCQ 2, CCQ Mentor, CQF, Other)],"CCQ",Table9158[Activity Category],"Professional Development")</f>
        <v>40000</v>
      </c>
      <c r="C39" s="406">
        <f>SUMIFS(Table9158[Planned Expenditures],Table9158[Funding Type 
(CCQ 2, CCQ Mentor, CQF, Other)],"CCQ Mentor",Table9158[Activity Category],"Professional Development")</f>
        <v>0</v>
      </c>
      <c r="D39" s="406">
        <f>SUMIFS(Table9158[Planned Expenditures],Table9158[Funding Type 
(CCQ 2, CCQ Mentor, CQF, Other)],"CQF",Table9158[Activity Category],"Professional Development")</f>
        <v>418000</v>
      </c>
      <c r="E39" s="422">
        <f>SUMIFS(Table9158[Planned Expenditures],Table9158[Funding Type 
(CCQ 2, CCQ Mentor, CQF, Other)],"Other",Table9158[Activity Category],"Professional Development")</f>
        <v>0</v>
      </c>
      <c r="F39" s="431">
        <f>SUM(Table12169[[#This Row],[CCQ]:[Other]])</f>
        <v>458000</v>
      </c>
      <c r="H39" s="1"/>
    </row>
    <row r="40" spans="1:10" ht="15.75">
      <c r="A40" s="404" t="s">
        <v>129</v>
      </c>
      <c r="B40" s="406">
        <f>SUMIFS(Table9158[Planned Expenditures],Table9158[Funding Type 
(CCQ 2, CCQ Mentor, CQF, Other)],"CCQ",Table9158[Activity Category],"Texas Rising Star/QRIS (except PD)")</f>
        <v>2020556</v>
      </c>
      <c r="C40" s="406">
        <f>SUMIFS(Table9158[Planned Expenditures],Table9158[Funding Type 
(CCQ 2, CCQ Mentor, CQF, Other)],"CCQ Mentor",Table9158[Activity Category],"Texas Rising Star/QRIS (except PD)")</f>
        <v>2812444</v>
      </c>
      <c r="D40" s="406">
        <f>SUMIFS(Table9158[Planned Expenditures],Table9158[Funding Type 
(CCQ 2, CCQ Mentor, CQF, Other)],"CQF",Table9158[Activity Category],"Texas Rising Star/QRIS (except PD)")</f>
        <v>1285000</v>
      </c>
      <c r="E40" s="422">
        <f>SUMIFS(Table9158[Planned Expenditures],Table9158[Funding Type 
(CCQ 2, CCQ Mentor, CQF, Other)],"Other",Table9158[Activity Category],"Texas Rising Star/QRIS (except PD)")</f>
        <v>0</v>
      </c>
      <c r="F40" s="431">
        <f>SUM(Table12169[[#This Row],[CCQ]:[Other]])</f>
        <v>6118000</v>
      </c>
      <c r="H40" s="1"/>
    </row>
    <row r="41" spans="1:10" ht="15.75">
      <c r="A41" s="404" t="s">
        <v>164</v>
      </c>
      <c r="B41" s="406">
        <f>SUMIFS(Table9158[Planned Expenditures],Table9158[Funding Type 
(CCQ 2, CCQ Mentor, CQF, Other)],"CCQ",Table9158[Activity Category],"Health &amp; Safety (except PD)")</f>
        <v>0</v>
      </c>
      <c r="C41" s="406">
        <f>SUMIFS(Table9158[Planned Expenditures],Table9158[Funding Type 
(CCQ 2, CCQ Mentor, CQF, Other)],"CCQ Mentor",Table9158[Activity Category],"Health &amp; Safety (except PD)")</f>
        <v>0</v>
      </c>
      <c r="D41" s="406">
        <f>SUMIFS(Table9158[Planned Expenditures],Table9158[Funding Type 
(CCQ 2, CCQ Mentor, CQF, Other)],"CQF",Table9158[Activity Category],"Health &amp; Safety (except PD)")</f>
        <v>0</v>
      </c>
      <c r="E41" s="422">
        <f>SUMIFS(Table9158[Planned Expenditures],Table9158[Funding Type 
(CCQ 2, CCQ Mentor, CQF, Other)],"Other",Table9158[Activity Category],"Health &amp; Safety (except PD)")</f>
        <v>0</v>
      </c>
      <c r="F41" s="431">
        <f>SUM(Table12169[[#This Row],[CCQ]:[Other]])</f>
        <v>0</v>
      </c>
      <c r="H41" s="1"/>
    </row>
    <row r="42" spans="1:10" ht="15.75">
      <c r="A42" s="408" t="s">
        <v>4</v>
      </c>
      <c r="B42" s="406">
        <f>SUMIFS(Table9158[Planned Expenditures],Table9158[Funding Type 
(CCQ 2, CCQ Mentor, CQF, Other)],"CCQ",Table9158[Activity Category],"Evaluation &amp; Assessment")</f>
        <v>0</v>
      </c>
      <c r="C42" s="406">
        <f>SUMIFS(Table9158[Planned Expenditures],Table9158[Funding Type 
(CCQ 2, CCQ Mentor, CQF, Other)],"CCQ Mentor",Table9158[Activity Category],"Evaluation &amp; Assessment")</f>
        <v>0</v>
      </c>
      <c r="D42" s="406">
        <f>SUMIFS(Table9158[Planned Expenditures],Table9158[Funding Type 
(CCQ 2, CCQ Mentor, CQF, Other)],"CQF",Table9158[Activity Category],"Evaluation &amp; Assessment")</f>
        <v>0</v>
      </c>
      <c r="E42" s="422">
        <f>SUMIFS(Table9158[Planned Expenditures],Table9158[Funding Type 
(CCQ 2, CCQ Mentor, CQF, Other)],"Other",Table9158[Activity Category],"Evaluation &amp; Assessment")</f>
        <v>0</v>
      </c>
      <c r="F42" s="431">
        <f>SUM(Table12169[[#This Row],[CCQ]:[Other]])</f>
        <v>0</v>
      </c>
      <c r="H42" s="1"/>
    </row>
    <row r="43" spans="1:10" ht="15.75">
      <c r="A43" s="408" t="s">
        <v>165</v>
      </c>
      <c r="B43" s="409">
        <f>SUMIFS(Table9158[Planned Expenditures],Table9158[Funding Type 
(CCQ 2, CCQ Mentor, CQF, Other)],"CCQ",Table9158[Activity Category],"National Accreditation")</f>
        <v>0</v>
      </c>
      <c r="C43" s="409">
        <f>SUMIFS(Table9158[Planned Expenditures],Table9158[Funding Type 
(CCQ 2, CCQ Mentor, CQF, Other)],"CCQ Mentor",Table9158[Activity Category],"National Accreditation")</f>
        <v>0</v>
      </c>
      <c r="D43" s="409">
        <f>SUMIFS(Table9158[Planned Expenditures],Table9158[Funding Type 
(CCQ 2, CCQ Mentor, CQF, Other)],"CQF",Table9158[Activity Category],"National Accreditation")</f>
        <v>0</v>
      </c>
      <c r="E43" s="423">
        <f>SUMIFS(Table9158[Planned Expenditures],Table9158[Funding Type 
(CCQ 2, CCQ Mentor, CQF, Other)],"Other",Table9158[Activity Category],"National Accreditation")</f>
        <v>0</v>
      </c>
      <c r="F43" s="432">
        <f>SUM(Table12169[[#This Row],[CCQ]:[Other]])</f>
        <v>0</v>
      </c>
      <c r="H43" s="1"/>
    </row>
    <row r="44" spans="1:10" ht="15.75">
      <c r="A44" s="412" t="s">
        <v>140</v>
      </c>
      <c r="B44" s="424">
        <f>SUMIFS(Table9158[Planned Expenditures],Table9158[Funding Type 
(CCQ 2, CCQ Mentor, CQF, Other)],"CCQ",Table9158[Activity Category],"Other (Shared Services, Pre-K Partnerships) ")</f>
        <v>0</v>
      </c>
      <c r="C44" s="424">
        <f>SUMIFS(Table9158[Planned Expenditures],Table9158[Funding Type 
(CCQ 2, CCQ Mentor, CQF, Other)],"CCQ Mentor",Table9158[Activity Category],"Other (Shared Services, Pre-K Partnerships) ")</f>
        <v>0</v>
      </c>
      <c r="D44" s="424">
        <f>SUMIFS(Table9158[Planned Expenditures],Table9158[Funding Type 
(CCQ 2, CCQ Mentor, CQF, Other)],"CQF",Table9158[Activity Category],"Other (Shared Services, Pre-K Partnerships) ")</f>
        <v>3441259</v>
      </c>
      <c r="E44" s="425">
        <f>SUMIFS(Table9158[Planned Expenditures],Table9158[Funding Type 
(CCQ 2, CCQ Mentor, CQF, Other)],"Other",Table9158[Activity Category],"Other (Shared Services, Pre-K Partnerships) ")</f>
        <v>0</v>
      </c>
      <c r="F44" s="433">
        <f>SUM(Table12169[[#This Row],[CCQ]:[Other]])</f>
        <v>3441259</v>
      </c>
      <c r="H44" s="1"/>
    </row>
    <row r="45" spans="1:10" ht="25.5" customHeight="1">
      <c r="A45" s="457" t="s">
        <v>166</v>
      </c>
      <c r="B45" s="458">
        <f>SUBTOTAL(109,Table12169[CCQ])</f>
        <v>2060556</v>
      </c>
      <c r="C45" s="458">
        <f>SUBTOTAL(109,Table12169[CCQ Mentor])</f>
        <v>2812444</v>
      </c>
      <c r="D45" s="459">
        <f>SUBTOTAL(109,Table12169[CQF])</f>
        <v>5944259</v>
      </c>
      <c r="E45" s="459">
        <f>SUBTOTAL(109,Table12169[Other])</f>
        <v>0</v>
      </c>
      <c r="F45" s="460">
        <f>SUBTOTAL(109,Table12169[TOTAL])</f>
        <v>10817259</v>
      </c>
      <c r="H45" s="1"/>
    </row>
    <row r="46" spans="1:10" ht="0" hidden="1" customHeight="1">
      <c r="A46" s="13"/>
      <c r="B46" s="104"/>
      <c r="D46" s="1"/>
      <c r="E46" s="1"/>
      <c r="F46" s="1"/>
      <c r="H46" s="1"/>
    </row>
    <row r="47" spans="1:10" ht="0" hidden="1" customHeight="1">
      <c r="A47" s="103"/>
      <c r="B47" s="103"/>
      <c r="D47" s="1"/>
      <c r="E47" s="1"/>
      <c r="F47" s="1"/>
      <c r="H47" s="1"/>
    </row>
    <row r="48" spans="1:10" ht="0" hidden="1" customHeight="1">
      <c r="D48" s="1"/>
      <c r="E48" s="1"/>
      <c r="F48" s="1"/>
      <c r="H48" s="1"/>
    </row>
    <row r="49" spans="1:6" ht="0" hidden="1" customHeight="1">
      <c r="A49" s="102" t="s">
        <v>166</v>
      </c>
      <c r="B49" s="101" t="e">
        <f>SUBTOTAL(109,#REF!)</f>
        <v>#REF!</v>
      </c>
      <c r="C49" s="101" t="e">
        <f>SUBTOTAL(109,#REF!)</f>
        <v>#REF!</v>
      </c>
      <c r="D49" s="100" t="e">
        <f>SUBTOTAL(109,#REF!)</f>
        <v>#REF!</v>
      </c>
      <c r="E49" s="100" t="e">
        <f>SUBTOTAL(109,#REF!)</f>
        <v>#REF!</v>
      </c>
      <c r="F49" s="99" t="e">
        <f>SUBTOTAL(109,#REF!)</f>
        <v>#REF!</v>
      </c>
    </row>
    <row r="52" spans="1:6" ht="0" hidden="1" customHeight="1">
      <c r="A52" s="1" t="s">
        <v>167</v>
      </c>
    </row>
  </sheetData>
  <sheetProtection selectLockedCells="1" sort="0"/>
  <protectedRanges>
    <protectedRange sqref="J9:XFD9 H31 H21" name="Range2"/>
    <protectedRange sqref="A5:F5 A4:H4" name="Range1"/>
    <protectedRange sqref="G5" name="Range1_2_1"/>
    <protectedRange sqref="A46 F32 B8:F21 B31:E32 B30 D30:E30 B22:E29 G8:G32 B36:F36 B33:G34" name="Range2_1_1"/>
    <protectedRange sqref="G36 A36 B46 H32:H34" name="Range2_4_2"/>
    <protectedRange sqref="C30" name="Range2_1_1_1"/>
    <protectedRange sqref="B37:F42" name="Range2_1_1_2"/>
    <protectedRange sqref="A37:A42" name="Range2_4_2_1"/>
  </protectedRanges>
  <conditionalFormatting sqref="G8:G16 G34 G18:G32">
    <cfRule type="duplicateValues" dxfId="0" priority="1"/>
  </conditionalFormatting>
  <dataValidations count="19">
    <dataValidation allowBlank="1" showInputMessage="1" showErrorMessage="1" promptTitle="Plan Overview" prompt="Overview must include a high-level description of the Board's plan to administer CCQ funds and how it aligns with the Board's Overall Strategic Plan." sqref="G5" xr:uid="{B29253D0-8B30-4CB9-A9CD-70EFA3EEA3A9}"/>
    <dataValidation allowBlank="1" showInputMessage="1" showErrorMessage="1" promptTitle="Questions to Address:" sqref="A4:H4 E5:F5" xr:uid="{C4484417-DE38-4866-B484-49FF6D1181BC}"/>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6 B46" xr:uid="{B664CC32-9C0E-454F-BAF2-019590F99A3A}"/>
    <dataValidation allowBlank="1" showInputMessage="1" showErrorMessage="1" promptTitle="Needs Determination" prompt="Describe how the Board determined or assessed the needs of the activities planned." sqref="H5" xr:uid="{476F2066-B2B6-44E7-99EF-4AECED978A06}"/>
    <dataValidation allowBlank="1" showInputMessage="1" showErrorMessage="1" promptTitle="Administration of Funds" prompt="If the Board selects &quot;Both&quot; for administering funds, describe how this is coordinated." sqref="D5" xr:uid="{D53D480D-F7CA-4678-9F94-F4DC844D2F2E}"/>
    <dataValidation allowBlank="1" showInputMessage="1" showErrorMessage="1" promptTitle="Number of CCS CC Programs" prompt="Enter the total number of CCS Child Care Programs (as of 10/01/2025)." sqref="B5" xr:uid="{6F693521-9AA9-4DDC-A5F4-4DB0DC53E88D}"/>
    <dataValidation allowBlank="1" showInputMessage="1" showErrorMessage="1" promptTitle="Total Funds Allotted" prompt="Funds will auto-populate by Board." sqref="A5" xr:uid="{CC77C30B-0C63-4DAC-AF07-99D6BBD1B267}"/>
    <dataValidation allowBlank="1" showInputMessage="1" showErrorMessage="1" promptTitle="Activity Category" prompt="Select the applicable Activity Category" sqref="A7" xr:uid="{F982AACF-88AA-45C1-9106-A2950507DC5D}"/>
    <dataValidation allowBlank="1" showInputMessage="1" showErrorMessage="1" promptTitle="Activity Type/Name" prompt="Select an activity type/name that best fitst the planned activity." sqref="B7" xr:uid="{9CDA0093-2E16-46C9-A5D9-3A0E8462FF76}"/>
    <dataValidation allowBlank="1" showInputMessage="1" showErrorMessage="1" promptTitle="Planned Expenditures" prompt="Enter the estimated amount the Board plans to expend on the planned activity." sqref="C7" xr:uid="{85780D03-93B5-462B-BF2B-5D34AAA2F2B9}"/>
    <dataValidation allowBlank="1" showInputMessage="1" showErrorMessage="1" promptTitle="Funding Type" prompt="Select the type of funding to be used for the planned activity: CCQ, CQF or OTHER." sqref="D7" xr:uid="{493EAB6E-FF92-460A-A8C5-D0B28E767407}"/>
    <dataValidation allowBlank="1" showInputMessage="1" showErrorMessage="1" promptTitle="Quarter Activity Initiated" prompt="Select the quarter the Board anticipates the activtiy to begin." sqref="E7" xr:uid="{83782660-7BEA-4E1B-8F32-0DE9D3BB4DD8}"/>
    <dataValidation allowBlank="1" showInputMessage="1" showErrorMessage="1" promptTitle="Activity Description" prompt="Description must include alighment to what need or Board Strategy and target outreach." sqref="G7" xr:uid="{1D85CD3F-4B28-466C-8654-A2785A873EA9}"/>
    <dataValidation allowBlank="1" showInputMessage="1" showErrorMessage="1" promptTitle="Measurable Outcome(s)" prompt="Describe how the Board will measure success of the Child Care Quality activity." sqref="H7" xr:uid="{38FB0863-4871-44B4-B67D-CE6681824B00}"/>
    <dataValidation allowBlank="1" showInputMessage="1" showErrorMessage="1" promptTitle="Measruable Outcome(s)" prompt="Describe how the Board will measure success of the Child Care activity." sqref="H9:H11 H13:H26 H30:H34" xr:uid="{2C1F51DA-DD04-444E-8D60-AAFD4031693F}"/>
    <dataValidation allowBlank="1" showInputMessage="1" showErrorMessage="1" prompt="Enter a brief name or title to label the activity/activities" sqref="A36:A37" xr:uid="{8D4839A0-5F50-4D7C-BBA9-D471B66AA5DF}"/>
    <dataValidation allowBlank="1" showInputMessage="1" showErrorMessage="1" promptTitle="Activity Description" prompt="Description must include alignment to what need or Board strategy and target outreach." sqref="G8:G34" xr:uid="{89612D34-02DD-44CA-B065-64F0C585868E}"/>
    <dataValidation allowBlank="1" showInputMessage="1" showErrorMessage="1" promptTitle="Planned Expenditures" prompt="Enter the estimated planned expenditures." sqref="C8:C34" xr:uid="{C8F29F21-3B98-48A7-B5C4-ED6EC1611B38}"/>
    <dataValidation allowBlank="1" showInputMessage="1" showErrorMessage="1" prompt="Place the activty's estimated expenditure amount in the cell._x000a_" sqref="C36:C42" xr:uid="{EDFF05C2-4498-4398-B3EC-6F007CA2C29D}"/>
  </dataValidations>
  <printOptions horizontalCentered="1"/>
  <pageMargins left="0.25" right="0.25" top="0.61848958333333304" bottom="0.75" header="0.3" footer="0.3"/>
  <pageSetup scale="27"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72C87A-C126-4423-88DE-27D3D6C74DC2}">
  <sheetPr>
    <tabColor theme="5" tint="-0.249977111117893"/>
    <pageSetUpPr fitToPage="1"/>
  </sheetPr>
  <dimension ref="A1:J65"/>
  <sheetViews>
    <sheetView topLeftCell="A27" zoomScale="60" zoomScaleNormal="60" workbookViewId="0">
      <selection activeCell="A39" sqref="A39:F39"/>
    </sheetView>
  </sheetViews>
  <sheetFormatPr defaultColWidth="0" defaultRowHeight="0" customHeight="1" zeroHeight="1"/>
  <cols>
    <col min="1" max="1" width="44.6640625" style="1" customWidth="1"/>
    <col min="2" max="2" width="26.46484375" style="1" customWidth="1"/>
    <col min="3" max="3" width="26.33203125" style="1" customWidth="1"/>
    <col min="4" max="4" width="27" style="4" customWidth="1"/>
    <col min="5" max="5" width="20.33203125" style="4" customWidth="1"/>
    <col min="6" max="6" width="14.53125" style="3" customWidth="1"/>
    <col min="7" max="7" width="104.46484375" style="1" customWidth="1"/>
    <col min="8" max="8" width="87.6640625" style="2" customWidth="1"/>
    <col min="9" max="16378" width="9" style="1" customWidth="1"/>
    <col min="16379" max="16379" width="13.53125" style="1" customWidth="1"/>
    <col min="16380" max="16380" width="21.6640625" style="1" customWidth="1"/>
    <col min="16381" max="16381" width="36.6640625" style="1" customWidth="1"/>
    <col min="16382" max="16382" width="33.33203125" style="1" customWidth="1"/>
    <col min="16383" max="16383" width="26.6640625" style="1" customWidth="1"/>
    <col min="16384" max="16384" width="52.53125" style="1" customWidth="1"/>
  </cols>
  <sheetData>
    <row r="1" spans="1:9" s="80" customFormat="1" ht="31.9">
      <c r="A1" s="85" t="str">
        <f>CONCATENATE("FFY ", [2]Instructions!B9, " Annual Expenditure Plan")</f>
        <v>FFY 2026 Annual Expenditure Plan</v>
      </c>
      <c r="B1" s="82"/>
      <c r="C1" s="82"/>
      <c r="D1" s="84"/>
      <c r="E1" s="84"/>
      <c r="F1" s="83"/>
      <c r="G1" s="82"/>
      <c r="H1" s="81"/>
    </row>
    <row r="2" spans="1:9" s="73" customFormat="1" ht="26.65">
      <c r="A2" s="79" t="str">
        <f>[2]Instructions!B8</f>
        <v>Workforce Solutions for Tarrant County</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357" customHeight="1">
      <c r="A5" s="180">
        <v>8930456</v>
      </c>
      <c r="B5" s="352" t="s">
        <v>300</v>
      </c>
      <c r="C5" s="60" t="s">
        <v>169</v>
      </c>
      <c r="D5" s="97"/>
      <c r="E5" s="58"/>
      <c r="F5" s="57"/>
      <c r="G5" s="56" t="s">
        <v>301</v>
      </c>
      <c r="H5" s="96" t="s">
        <v>302</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94.5">
      <c r="A8" s="37" t="s">
        <v>0</v>
      </c>
      <c r="B8" s="36" t="s">
        <v>95</v>
      </c>
      <c r="C8" s="34">
        <v>250000</v>
      </c>
      <c r="D8" s="42" t="s">
        <v>96</v>
      </c>
      <c r="E8" s="33" t="s">
        <v>105</v>
      </c>
      <c r="F8" s="354"/>
      <c r="G8" s="32" t="s">
        <v>303</v>
      </c>
      <c r="H8" s="87" t="s">
        <v>304</v>
      </c>
      <c r="I8" s="2"/>
    </row>
    <row r="9" spans="1:9" ht="126">
      <c r="A9" s="37" t="s">
        <v>1</v>
      </c>
      <c r="B9" s="36" t="s">
        <v>305</v>
      </c>
      <c r="C9" s="34">
        <v>50000</v>
      </c>
      <c r="D9" s="42" t="s">
        <v>96</v>
      </c>
      <c r="E9" s="33" t="s">
        <v>100</v>
      </c>
      <c r="F9" s="355"/>
      <c r="G9" s="32" t="s">
        <v>306</v>
      </c>
      <c r="H9" s="87" t="s">
        <v>307</v>
      </c>
      <c r="I9" s="2"/>
    </row>
    <row r="10" spans="1:9" s="45" customFormat="1" ht="126">
      <c r="A10" s="37" t="s">
        <v>1</v>
      </c>
      <c r="B10" s="36" t="s">
        <v>111</v>
      </c>
      <c r="C10" s="34">
        <v>150000</v>
      </c>
      <c r="D10" s="42" t="s">
        <v>96</v>
      </c>
      <c r="E10" s="33" t="s">
        <v>100</v>
      </c>
      <c r="F10" s="355"/>
      <c r="G10" s="32" t="s">
        <v>308</v>
      </c>
      <c r="H10" s="87" t="s">
        <v>309</v>
      </c>
      <c r="I10" s="46"/>
    </row>
    <row r="11" spans="1:9" ht="110.25">
      <c r="A11" s="37" t="s">
        <v>1</v>
      </c>
      <c r="B11" s="36" t="s">
        <v>119</v>
      </c>
      <c r="C11" s="34">
        <v>20000</v>
      </c>
      <c r="D11" s="42" t="s">
        <v>96</v>
      </c>
      <c r="E11" s="33" t="s">
        <v>100</v>
      </c>
      <c r="F11" s="354"/>
      <c r="G11" s="32" t="s">
        <v>310</v>
      </c>
      <c r="H11" s="87" t="s">
        <v>309</v>
      </c>
      <c r="I11" s="2"/>
    </row>
    <row r="12" spans="1:9" s="45" customFormat="1" ht="141.75">
      <c r="A12" s="37" t="s">
        <v>1</v>
      </c>
      <c r="B12" s="36" t="s">
        <v>114</v>
      </c>
      <c r="C12" s="34">
        <v>5066</v>
      </c>
      <c r="D12" s="42" t="s">
        <v>96</v>
      </c>
      <c r="E12" s="33" t="s">
        <v>97</v>
      </c>
      <c r="F12" s="354"/>
      <c r="G12" s="32" t="s">
        <v>311</v>
      </c>
      <c r="H12" s="31" t="s">
        <v>312</v>
      </c>
      <c r="I12" s="46"/>
    </row>
    <row r="13" spans="1:9" s="45" customFormat="1" ht="78.75">
      <c r="A13" s="37" t="s">
        <v>1</v>
      </c>
      <c r="B13" s="36" t="s">
        <v>114</v>
      </c>
      <c r="C13" s="34">
        <v>20000</v>
      </c>
      <c r="D13" s="42" t="s">
        <v>96</v>
      </c>
      <c r="E13" s="33" t="s">
        <v>105</v>
      </c>
      <c r="F13" s="355"/>
      <c r="G13" s="32" t="s">
        <v>313</v>
      </c>
      <c r="H13" s="31" t="s">
        <v>312</v>
      </c>
      <c r="I13" s="46"/>
    </row>
    <row r="14" spans="1:9" s="45" customFormat="1" ht="110.25">
      <c r="A14" s="37" t="s">
        <v>1</v>
      </c>
      <c r="B14" s="36" t="s">
        <v>114</v>
      </c>
      <c r="C14" s="34">
        <v>300000</v>
      </c>
      <c r="D14" s="42" t="s">
        <v>96</v>
      </c>
      <c r="E14" s="33" t="s">
        <v>100</v>
      </c>
      <c r="F14" s="354"/>
      <c r="G14" s="32" t="s">
        <v>314</v>
      </c>
      <c r="H14" s="31" t="s">
        <v>315</v>
      </c>
      <c r="I14" s="46"/>
    </row>
    <row r="15" spans="1:9" ht="204.75">
      <c r="A15" s="37" t="s">
        <v>1</v>
      </c>
      <c r="B15" s="36" t="s">
        <v>124</v>
      </c>
      <c r="C15" s="34">
        <v>100000</v>
      </c>
      <c r="D15" s="42" t="s">
        <v>96</v>
      </c>
      <c r="E15" s="33" t="s">
        <v>100</v>
      </c>
      <c r="F15" s="354"/>
      <c r="G15" s="32" t="s">
        <v>316</v>
      </c>
      <c r="H15" s="31" t="s">
        <v>317</v>
      </c>
      <c r="I15" s="2"/>
    </row>
    <row r="16" spans="1:9" ht="141.75">
      <c r="A16" s="37" t="s">
        <v>129</v>
      </c>
      <c r="B16" s="36" t="s">
        <v>133</v>
      </c>
      <c r="C16" s="34">
        <v>180000</v>
      </c>
      <c r="D16" s="42" t="s">
        <v>96</v>
      </c>
      <c r="E16" s="33" t="s">
        <v>105</v>
      </c>
      <c r="F16" s="359"/>
      <c r="G16" s="32" t="s">
        <v>318</v>
      </c>
      <c r="H16" s="32" t="s">
        <v>319</v>
      </c>
      <c r="I16" s="2"/>
    </row>
    <row r="17" spans="1:10" ht="94.5">
      <c r="A17" s="37" t="s">
        <v>129</v>
      </c>
      <c r="B17" s="36" t="s">
        <v>133</v>
      </c>
      <c r="C17" s="34">
        <v>1398000</v>
      </c>
      <c r="D17" s="42" t="s">
        <v>96</v>
      </c>
      <c r="E17" s="33" t="s">
        <v>100</v>
      </c>
      <c r="F17" s="359"/>
      <c r="G17" s="32" t="s">
        <v>320</v>
      </c>
      <c r="H17" s="32" t="s">
        <v>321</v>
      </c>
      <c r="I17" s="2"/>
    </row>
    <row r="18" spans="1:10" ht="141.75">
      <c r="A18" s="37" t="s">
        <v>4</v>
      </c>
      <c r="B18" s="36" t="s">
        <v>108</v>
      </c>
      <c r="C18" s="34">
        <v>50000</v>
      </c>
      <c r="D18" s="42" t="s">
        <v>96</v>
      </c>
      <c r="E18" s="33" t="s">
        <v>105</v>
      </c>
      <c r="F18" s="356"/>
      <c r="G18" s="32" t="s">
        <v>322</v>
      </c>
      <c r="H18" s="31" t="s">
        <v>323</v>
      </c>
      <c r="I18" s="2"/>
    </row>
    <row r="19" spans="1:10" s="11" customFormat="1" ht="126">
      <c r="A19" s="37" t="s">
        <v>4</v>
      </c>
      <c r="B19" s="36" t="s">
        <v>108</v>
      </c>
      <c r="C19" s="34">
        <v>85000</v>
      </c>
      <c r="D19" s="42" t="s">
        <v>96</v>
      </c>
      <c r="E19" s="33" t="s">
        <v>100</v>
      </c>
      <c r="F19" s="356"/>
      <c r="G19" s="32" t="s">
        <v>324</v>
      </c>
      <c r="H19" s="31" t="s">
        <v>325</v>
      </c>
      <c r="I19" s="2"/>
    </row>
    <row r="20" spans="1:10" ht="94.5">
      <c r="A20" s="37" t="s">
        <v>165</v>
      </c>
      <c r="B20" s="36" t="s">
        <v>189</v>
      </c>
      <c r="C20" s="34">
        <v>10000</v>
      </c>
      <c r="D20" s="42" t="s">
        <v>96</v>
      </c>
      <c r="E20" s="33" t="s">
        <v>100</v>
      </c>
      <c r="F20" s="356"/>
      <c r="G20" s="32" t="s">
        <v>326</v>
      </c>
      <c r="H20" s="31" t="s">
        <v>327</v>
      </c>
      <c r="I20" s="2"/>
    </row>
    <row r="21" spans="1:10" ht="173.25">
      <c r="A21" s="37" t="s">
        <v>140</v>
      </c>
      <c r="B21" s="36" t="s">
        <v>141</v>
      </c>
      <c r="C21" s="34">
        <v>2065000</v>
      </c>
      <c r="D21" s="42" t="s">
        <v>96</v>
      </c>
      <c r="E21" s="33" t="s">
        <v>100</v>
      </c>
      <c r="F21" s="356"/>
      <c r="G21" s="32" t="s">
        <v>328</v>
      </c>
      <c r="H21" s="31" t="s">
        <v>329</v>
      </c>
      <c r="I21" s="2"/>
    </row>
    <row r="22" spans="1:10" ht="141.75">
      <c r="A22" s="37" t="s">
        <v>129</v>
      </c>
      <c r="B22" s="36" t="s">
        <v>151</v>
      </c>
      <c r="C22" s="34">
        <v>1999837</v>
      </c>
      <c r="D22" s="34" t="s">
        <v>104</v>
      </c>
      <c r="E22" s="33" t="s">
        <v>100</v>
      </c>
      <c r="F22" s="356"/>
      <c r="G22" s="32" t="s">
        <v>330</v>
      </c>
      <c r="H22" s="31" t="s">
        <v>331</v>
      </c>
      <c r="I22" s="2"/>
    </row>
    <row r="23" spans="1:10" ht="78.75">
      <c r="A23" s="37" t="s">
        <v>129</v>
      </c>
      <c r="B23" s="36" t="s">
        <v>151</v>
      </c>
      <c r="C23" s="34">
        <v>2247553</v>
      </c>
      <c r="D23" s="34" t="s">
        <v>152</v>
      </c>
      <c r="E23" s="33" t="s">
        <v>100</v>
      </c>
      <c r="F23" s="356"/>
      <c r="G23" s="32" t="s">
        <v>332</v>
      </c>
      <c r="H23" s="31" t="s">
        <v>333</v>
      </c>
      <c r="I23" s="2"/>
    </row>
    <row r="24" spans="1:10" ht="110.25">
      <c r="A24" s="37" t="s">
        <v>4</v>
      </c>
      <c r="B24" s="36" t="s">
        <v>108</v>
      </c>
      <c r="C24" s="34">
        <v>2733.34</v>
      </c>
      <c r="D24" s="42" t="s">
        <v>96</v>
      </c>
      <c r="E24" s="33" t="s">
        <v>100</v>
      </c>
      <c r="F24" s="356"/>
      <c r="G24" s="32" t="s">
        <v>334</v>
      </c>
      <c r="H24" s="31" t="s">
        <v>335</v>
      </c>
      <c r="I24" s="2"/>
    </row>
    <row r="25" spans="1:10" ht="126">
      <c r="A25" s="37" t="s">
        <v>0</v>
      </c>
      <c r="B25" s="36" t="s">
        <v>103</v>
      </c>
      <c r="C25" s="34">
        <v>0</v>
      </c>
      <c r="D25" s="34" t="s">
        <v>104</v>
      </c>
      <c r="E25" s="33" t="s">
        <v>100</v>
      </c>
      <c r="F25" s="356"/>
      <c r="G25" s="32" t="s">
        <v>336</v>
      </c>
      <c r="H25" s="31" t="s">
        <v>337</v>
      </c>
      <c r="I25" s="2"/>
    </row>
    <row r="26" spans="1:10" ht="126">
      <c r="A26" s="37" t="s">
        <v>1</v>
      </c>
      <c r="B26" s="36" t="s">
        <v>114</v>
      </c>
      <c r="C26" s="34">
        <v>0</v>
      </c>
      <c r="D26" s="34" t="s">
        <v>104</v>
      </c>
      <c r="E26" s="33" t="s">
        <v>100</v>
      </c>
      <c r="F26" s="354"/>
      <c r="G26" s="32" t="s">
        <v>338</v>
      </c>
      <c r="H26" s="31" t="s">
        <v>337</v>
      </c>
      <c r="I26" s="2"/>
    </row>
    <row r="27" spans="1:10" ht="102.6" customHeight="1">
      <c r="A27" s="37" t="s">
        <v>129</v>
      </c>
      <c r="B27" s="36" t="s">
        <v>151</v>
      </c>
      <c r="C27" s="34">
        <v>0</v>
      </c>
      <c r="D27" s="34" t="s">
        <v>104</v>
      </c>
      <c r="E27" s="33" t="s">
        <v>100</v>
      </c>
      <c r="F27" s="357"/>
      <c r="G27" s="32" t="s">
        <v>339</v>
      </c>
      <c r="H27" s="31" t="s">
        <v>340</v>
      </c>
      <c r="I27" s="2"/>
    </row>
    <row r="28" spans="1:10" ht="78.75">
      <c r="A28" s="37" t="s">
        <v>129</v>
      </c>
      <c r="B28" s="36" t="s">
        <v>151</v>
      </c>
      <c r="C28" s="161">
        <v>0</v>
      </c>
      <c r="D28" s="34" t="s">
        <v>104</v>
      </c>
      <c r="E28" s="33" t="s">
        <v>100</v>
      </c>
      <c r="F28" s="358"/>
      <c r="G28" s="88" t="s">
        <v>341</v>
      </c>
      <c r="H28" s="160" t="s">
        <v>342</v>
      </c>
      <c r="I28" s="2"/>
    </row>
    <row r="29" spans="1:10" ht="15.75">
      <c r="A29" s="13"/>
      <c r="B29" s="29"/>
      <c r="C29" s="30"/>
      <c r="D29" s="29"/>
      <c r="E29" s="29"/>
      <c r="F29" s="28"/>
      <c r="G29" s="12"/>
    </row>
    <row r="30" spans="1:10" ht="15.75">
      <c r="A30" s="27"/>
      <c r="B30" s="25"/>
      <c r="C30" s="26"/>
      <c r="D30" s="25"/>
      <c r="E30" s="25"/>
      <c r="F30" s="24"/>
      <c r="G30" s="23"/>
      <c r="H30" s="22"/>
    </row>
    <row r="31" spans="1:10" s="17" customFormat="1" ht="21">
      <c r="A31" s="416" t="s">
        <v>162</v>
      </c>
      <c r="B31" s="417" t="s">
        <v>104</v>
      </c>
      <c r="C31" s="418" t="s">
        <v>152</v>
      </c>
      <c r="D31" s="417" t="s">
        <v>96</v>
      </c>
      <c r="E31" s="419" t="s">
        <v>6</v>
      </c>
      <c r="F31" s="420" t="s">
        <v>163</v>
      </c>
      <c r="G31" s="21"/>
      <c r="H31" s="20"/>
      <c r="I31" s="19"/>
      <c r="J31" s="18"/>
    </row>
    <row r="32" spans="1:10" s="11" customFormat="1" ht="15.75">
      <c r="A32" s="404" t="s">
        <v>0</v>
      </c>
      <c r="B32" s="406">
        <f>SUMIFS(Table91510[Planned Expenditures],Table91510[Funding Type 
(CCQ 2, CCQ Mentor, CQF, Other)],"CCQ",Table91510[Activity Category],"Infant &amp; Toddler")</f>
        <v>0</v>
      </c>
      <c r="C32" s="406">
        <f>SUMIFS(Table91510[Planned Expenditures],Table91510[Funding Type 
(CCQ 2, CCQ Mentor, CQF, Other)],"CCQ Mentor",Table91510[Activity Category],"Infant &amp; Toddler")</f>
        <v>0</v>
      </c>
      <c r="D32" s="406">
        <f>SUMIFS(Table91510[Planned Expenditures],Table91510[Funding Type 
(CCQ 2, CCQ Mentor, CQF, Other)],"CQF",Table91510[Activity Category],"Infant &amp; Toddler")</f>
        <v>250000</v>
      </c>
      <c r="E32" s="422">
        <f>SUMIFS(Table91510[Planned Expenditures],Table91510[Funding Type 
(CCQ 2, CCQ Mentor, CQF, Other)],"Other",Table91510[Activity Category],"Infant &amp; Toddler")</f>
        <v>0</v>
      </c>
      <c r="F32" s="431">
        <f>SUM(Table121611[[#This Row],[CCQ]:[Other]])</f>
        <v>250000</v>
      </c>
      <c r="G32" s="13"/>
      <c r="H32" s="12"/>
      <c r="I32" s="2"/>
      <c r="J32" s="1"/>
    </row>
    <row r="33" spans="1:10" s="11" customFormat="1" ht="15.75">
      <c r="A33" s="404" t="s">
        <v>1</v>
      </c>
      <c r="B33" s="406">
        <f>SUMIFS(Table91510[Planned Expenditures],Table91510[Funding Type 
(CCQ 2, CCQ Mentor, CQF, Other)],"CCQ",Table91510[Activity Category],"Professional Development")</f>
        <v>0</v>
      </c>
      <c r="C33" s="406">
        <f>SUMIFS(Table91510[Planned Expenditures],Table91510[Funding Type 
(CCQ 2, CCQ Mentor, CQF, Other)],"CCQ Mentor",Table91510[Activity Category],"Professional Development")</f>
        <v>0</v>
      </c>
      <c r="D33" s="406">
        <f>SUMIFS(Table91510[Planned Expenditures],Table91510[Funding Type 
(CCQ 2, CCQ Mentor, CQF, Other)],"CQF",Table91510[Activity Category],"Professional Development")</f>
        <v>645066</v>
      </c>
      <c r="E33" s="422">
        <f>SUMIFS(Table91510[Planned Expenditures],Table91510[Funding Type 
(CCQ 2, CCQ Mentor, CQF, Other)],"Other",Table91510[Activity Category],"Professional Development")</f>
        <v>0</v>
      </c>
      <c r="F33" s="431">
        <f>SUM(Table121611[[#This Row],[CCQ]:[Other]])</f>
        <v>645066</v>
      </c>
      <c r="G33" s="13"/>
      <c r="H33" s="12"/>
      <c r="I33" s="2"/>
      <c r="J33" s="1"/>
    </row>
    <row r="34" spans="1:10" s="11" customFormat="1" ht="15.75">
      <c r="A34" s="404" t="s">
        <v>129</v>
      </c>
      <c r="B34" s="406">
        <f>SUMIFS(Table91510[Planned Expenditures],Table91510[Funding Type 
(CCQ 2, CCQ Mentor, CQF, Other)],"CCQ",Table91510[Activity Category],"Texas Rising Star/QRIS (except PD)")</f>
        <v>1999837</v>
      </c>
      <c r="C34" s="406">
        <f>SUMIFS(Table91510[Planned Expenditures],Table91510[Funding Type 
(CCQ 2, CCQ Mentor, CQF, Other)],"CCQ Mentor",Table91510[Activity Category],"Texas Rising Star/QRIS (except PD)")</f>
        <v>2247553</v>
      </c>
      <c r="D34" s="406">
        <f>SUMIFS(Table91510[Planned Expenditures],Table91510[Funding Type 
(CCQ 2, CCQ Mentor, CQF, Other)],"CQF",Table91510[Activity Category],"Texas Rising Star/QRIS (except PD)")</f>
        <v>1578000</v>
      </c>
      <c r="E34" s="422">
        <f>SUMIFS(Table91510[Planned Expenditures],Table91510[Funding Type 
(CCQ 2, CCQ Mentor, CQF, Other)],"Other",Table91510[Activity Category],"Texas Rising Star/QRIS (except PD)")</f>
        <v>0</v>
      </c>
      <c r="F34" s="431">
        <f>SUM(Table121611[[#This Row],[CCQ]:[Other]])</f>
        <v>5825390</v>
      </c>
      <c r="G34" s="13"/>
      <c r="H34" s="12"/>
      <c r="I34" s="2"/>
      <c r="J34" s="1"/>
    </row>
    <row r="35" spans="1:10" s="11" customFormat="1" ht="15.75">
      <c r="A35" s="404" t="s">
        <v>164</v>
      </c>
      <c r="B35" s="406">
        <f>SUMIFS(Table91510[Planned Expenditures],Table91510[Funding Type 
(CCQ 2, CCQ Mentor, CQF, Other)],"CCQ",Table91510[Activity Category],"Health &amp; Safety (except PD)")</f>
        <v>0</v>
      </c>
      <c r="C35" s="406">
        <f>SUMIFS(Table91510[Planned Expenditures],Table91510[Funding Type 
(CCQ 2, CCQ Mentor, CQF, Other)],"CCQ Mentor",Table91510[Activity Category],"Health &amp; Safety (except PD)")</f>
        <v>0</v>
      </c>
      <c r="D35" s="406">
        <f>SUMIFS(Table91510[Planned Expenditures],Table91510[Funding Type 
(CCQ 2, CCQ Mentor, CQF, Other)],"CQF",Table91510[Activity Category],"Health &amp; Safety (except PD)")</f>
        <v>0</v>
      </c>
      <c r="E35" s="422">
        <f>SUMIFS(Table91510[Planned Expenditures],Table91510[Funding Type 
(CCQ 2, CCQ Mentor, CQF, Other)],"Other",Table91510[Activity Category],"Health &amp; Safety (except PD)")</f>
        <v>0</v>
      </c>
      <c r="F35" s="431">
        <f>SUM(Table121611[[#This Row],[CCQ]:[Other]])</f>
        <v>0</v>
      </c>
      <c r="G35" s="13"/>
      <c r="H35" s="12"/>
      <c r="I35" s="2"/>
      <c r="J35" s="1"/>
    </row>
    <row r="36" spans="1:10" s="11" customFormat="1" ht="15.75">
      <c r="A36" s="408" t="s">
        <v>4</v>
      </c>
      <c r="B36" s="406">
        <f>SUMIFS(Table91510[Planned Expenditures],Table91510[Funding Type 
(CCQ 2, CCQ Mentor, CQF, Other)],"CCQ",Table91510[Activity Category],"Evaluation &amp; Assessment")</f>
        <v>0</v>
      </c>
      <c r="C36" s="406">
        <f>SUMIFS(Table91510[Planned Expenditures],Table91510[Funding Type 
(CCQ 2, CCQ Mentor, CQF, Other)],"CCQ Mentor",Table91510[Activity Category],"Evaluation &amp; Assessment")</f>
        <v>0</v>
      </c>
      <c r="D36" s="406">
        <f>SUMIFS(Table91510[Planned Expenditures],Table91510[Funding Type 
(CCQ 2, CCQ Mentor, CQF, Other)],"CQF",Table91510[Activity Category],"Evaluation &amp; Assessment")</f>
        <v>137733.34</v>
      </c>
      <c r="E36" s="422">
        <f>SUMIFS(Table91510[Planned Expenditures],Table91510[Funding Type 
(CCQ 2, CCQ Mentor, CQF, Other)],"Other",Table91510[Activity Category],"Evaluation &amp; Assessment")</f>
        <v>0</v>
      </c>
      <c r="F36" s="431">
        <f>SUM(Table121611[[#This Row],[CCQ]:[Other]])</f>
        <v>137733.34</v>
      </c>
      <c r="G36" s="13"/>
      <c r="H36" s="12"/>
      <c r="I36" s="2"/>
      <c r="J36" s="1"/>
    </row>
    <row r="37" spans="1:10" ht="15.75">
      <c r="A37" s="408" t="s">
        <v>165</v>
      </c>
      <c r="B37" s="409">
        <f>SUMIFS(Table91510[Planned Expenditures],Table91510[Funding Type 
(CCQ 2, CCQ Mentor, CQF, Other)],"CCQ",Table91510[Activity Category],"National Accreditation")</f>
        <v>0</v>
      </c>
      <c r="C37" s="409">
        <f>SUMIFS(Table91510[Planned Expenditures],Table91510[Funding Type 
(CCQ 2, CCQ Mentor, CQF, Other)],"CCQ Mentor",Table91510[Activity Category],"National Accreditation")</f>
        <v>0</v>
      </c>
      <c r="D37" s="409">
        <f>SUMIFS(Table91510[Planned Expenditures],Table91510[Funding Type 
(CCQ 2, CCQ Mentor, CQF, Other)],"CQF",Table91510[Activity Category],"National Accreditation")</f>
        <v>10000</v>
      </c>
      <c r="E37" s="423">
        <f>SUMIFS(Table91510[Planned Expenditures],Table91510[Funding Type 
(CCQ 2, CCQ Mentor, CQF, Other)],"Other",Table91510[Activity Category],"National Accreditation")</f>
        <v>0</v>
      </c>
      <c r="F37" s="432">
        <f>SUM(Table121611[[#This Row],[CCQ]:[Other]])</f>
        <v>10000</v>
      </c>
      <c r="G37" s="9"/>
      <c r="H37" s="9"/>
      <c r="I37" s="2"/>
    </row>
    <row r="38" spans="1:10" ht="15.75">
      <c r="A38" s="412" t="s">
        <v>140</v>
      </c>
      <c r="B38" s="424">
        <f>SUMIFS(Table91510[Planned Expenditures],Table91510[Funding Type 
(CCQ 2, CCQ Mentor, CQF, Other)],"CCQ",Table91510[Activity Category],"Other (Shared Services, Pre-K Partnerships) ")</f>
        <v>0</v>
      </c>
      <c r="C38" s="424">
        <f>SUMIFS(Table91510[Planned Expenditures],Table91510[Funding Type 
(CCQ 2, CCQ Mentor, CQF, Other)],"CCQ Mentor",Table91510[Activity Category],"Other (Shared Services, Pre-K Partnerships) ")</f>
        <v>0</v>
      </c>
      <c r="D38" s="424">
        <f>SUMIFS(Table91510[Planned Expenditures],Table91510[Funding Type 
(CCQ 2, CCQ Mentor, CQF, Other)],"CQF",Table91510[Activity Category],"Other (Shared Services, Pre-K Partnerships) ")</f>
        <v>2065000</v>
      </c>
      <c r="E38" s="425">
        <f>SUMIFS(Table91510[Planned Expenditures],Table91510[Funding Type 
(CCQ 2, CCQ Mentor, CQF, Other)],"Other",Table91510[Activity Category],"Other (Shared Services, Pre-K Partnerships) ")</f>
        <v>0</v>
      </c>
      <c r="F38" s="433">
        <f>SUM(Table121611[[#This Row],[CCQ]:[Other]])</f>
        <v>2065000</v>
      </c>
      <c r="H38" s="1"/>
      <c r="I38" s="2"/>
    </row>
    <row r="39" spans="1:10" ht="15.75">
      <c r="A39" s="457" t="s">
        <v>166</v>
      </c>
      <c r="B39" s="458">
        <f>SUBTOTAL(109,Table121611[CCQ])</f>
        <v>1999837</v>
      </c>
      <c r="C39" s="458">
        <f>SUBTOTAL(109,Table121611[CCQ Mentor])</f>
        <v>2247553</v>
      </c>
      <c r="D39" s="459">
        <f>SUBTOTAL(109,Table121611[CQF])</f>
        <v>4685799.34</v>
      </c>
      <c r="E39" s="459">
        <f>SUBTOTAL(109,Table121611[Other])</f>
        <v>0</v>
      </c>
      <c r="F39" s="460">
        <f>SUBTOTAL(109,Table121611[TOTAL])</f>
        <v>8933189.3399999999</v>
      </c>
    </row>
    <row r="40" spans="1:10" ht="15.75"/>
    <row r="42" spans="1:10" ht="15.75">
      <c r="A42" s="1" t="s">
        <v>167</v>
      </c>
    </row>
    <row r="43" spans="1:10" ht="15.75"/>
    <row r="44" spans="1:10" ht="15.75"/>
    <row r="45" spans="1:10" ht="15.75"/>
    <row r="54" spans="2:2" ht="15.75"/>
    <row r="55" spans="2:2" ht="18">
      <c r="B55" s="5"/>
    </row>
    <row r="56" spans="2:2" ht="15.75"/>
    <row r="57" spans="2:2" ht="15.75"/>
    <row r="58" spans="2:2" ht="15.75"/>
    <row r="59" spans="2:2" ht="15.75"/>
    <row r="60" spans="2:2" ht="15.75"/>
    <row r="61" spans="2:2" ht="15.75"/>
    <row r="62" spans="2:2" ht="15.75"/>
    <row r="63" spans="2:2" ht="15.75"/>
    <row r="64" spans="2:2" ht="15.75"/>
    <row r="65" ht="15.75"/>
  </sheetData>
  <sheetProtection selectLockedCells="1" sort="0"/>
  <protectedRanges>
    <protectedRange sqref="J9:XFD9" name="Range2"/>
    <protectedRange sqref="A5:F5 B55 A4:H4" name="Range1"/>
    <protectedRange sqref="G5" name="Range1_2_1"/>
    <protectedRange sqref="B29:D36 E29:F30 E31:G36 F27:F28 G25:G28 B25:E28 F8:F17 D8:D21 E14:E24 E8:E12" name="Range2_1_1"/>
    <protectedRange sqref="G29:G30 A29:A36 H31:H36 H27:H28" name="Range2_4_2"/>
    <protectedRange sqref="B8:C9" name="Range2_1_1_2"/>
    <protectedRange sqref="G8" name="Range2_1_1_3"/>
    <protectedRange sqref="G9" name="Range2_1_1_4"/>
    <protectedRange sqref="B10:C12" name="Range2_1_1_5"/>
    <protectedRange sqref="G10:G12" name="Range2_1_1_6"/>
    <protectedRange sqref="B13:C15 E13" name="Range2_1_1_8"/>
    <protectedRange sqref="G13:G15" name="Range2_1_1_9"/>
    <protectedRange sqref="B16:C19" name="Range2_1_1_10"/>
    <protectedRange sqref="H16:H17" name="Range2_1"/>
    <protectedRange sqref="G16:G19" name="Range2_1_1_11"/>
    <protectedRange sqref="B22:D22 B20:C21" name="Range2_1_1_13"/>
    <protectedRange sqref="G20:G22" name="Range2_1_1_14"/>
    <protectedRange sqref="B23:D24" name="Range2_1_1_15"/>
    <protectedRange sqref="G23:G24" name="Range2_1_1_16"/>
  </protectedRanges>
  <dataValidations xWindow="1059" yWindow="638" count="19">
    <dataValidation allowBlank="1" showInputMessage="1" showErrorMessage="1" promptTitle="Plan Overview" prompt="Overview must include a high-level description of the Board's plan to administer CCQ funds and how it aligns with the Board's Overall Strategic Plan." sqref="G5" xr:uid="{07F87A32-172B-4CDC-9D38-4E500721F7EA}"/>
    <dataValidation allowBlank="1" showInputMessage="1" showErrorMessage="1" promptTitle="Questions to Address:" sqref="B55 E5:F5 A4:H4" xr:uid="{3A6DF00C-0262-4F13-A648-5F6178EBD7FB}"/>
    <dataValidation allowBlank="1" showInputMessage="1" showErrorMessage="1" prompt="Place the activty's estimated expenditure amount in the cell._x000a_" sqref="C29:C36" xr:uid="{F34E836C-4F4A-4338-84D7-E83FE1CB6669}"/>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9:G30 H31:H36" xr:uid="{B18C28A0-54F6-4406-95F8-219FF0AE0A71}"/>
    <dataValidation allowBlank="1" showInputMessage="1" showErrorMessage="1" prompt="Enter a brief name or title to label the activity/activities" sqref="A29:A31" xr:uid="{7FC4B8F9-F58E-455F-A4FE-4AAC097B45C0}"/>
    <dataValidation allowBlank="1" showInputMessage="1" showErrorMessage="1" promptTitle="Needs Determination" prompt="Describe how the Board determined or assessed the needs of the activities planned." sqref="H5" xr:uid="{9848F66A-CD8E-4832-A839-9861BCABDB83}"/>
    <dataValidation allowBlank="1" showInputMessage="1" showErrorMessage="1" promptTitle="Administration of Funds" prompt="If the Board selects &quot;Both&quot; for administering funds, describe how this is coordinated." sqref="D5" xr:uid="{E67409CD-BDFE-437D-BFDD-500AED649DA7}"/>
    <dataValidation allowBlank="1" showInputMessage="1" showErrorMessage="1" promptTitle="Number of CCS CC Programs" prompt="Enter the total number of CCS Child Care Programs (as of 10/01/2025)." sqref="B5" xr:uid="{75D08BB8-972E-405E-983E-281647B4D307}"/>
    <dataValidation allowBlank="1" showInputMessage="1" showErrorMessage="1" promptTitle="Total Funds Allotted" prompt="Funds will auto-populate by Board." sqref="A5" xr:uid="{41AD089D-132D-4359-A757-2B9F283A8209}"/>
    <dataValidation allowBlank="1" showInputMessage="1" showErrorMessage="1" promptTitle="Activity Category" prompt="Select the applicable Activity Category" sqref="A7" xr:uid="{1B82B0A6-B2AC-438D-8D8B-C8FC9762EF91}"/>
    <dataValidation allowBlank="1" showInputMessage="1" showErrorMessage="1" promptTitle="Activity Type/Name" prompt="Select an activity type/name that best fitst the planned activity." sqref="B7" xr:uid="{60F55F47-43E6-4B57-9D2D-45FC99B74ACA}"/>
    <dataValidation allowBlank="1" showInputMessage="1" showErrorMessage="1" promptTitle="Planned Expenditures" prompt="Enter the estimated amount the Board plans to expend on the planned activity." sqref="C7" xr:uid="{715F1411-E44A-4EA2-93DE-DF64ECDE13B9}"/>
    <dataValidation allowBlank="1" showInputMessage="1" showErrorMessage="1" promptTitle="Funding Type" prompt="Select the type of funding to be used for the planned activity: CCQ, CQF or OTHER." sqref="D7" xr:uid="{0DB05662-2416-4635-8264-F059762FC915}"/>
    <dataValidation allowBlank="1" showInputMessage="1" showErrorMessage="1" promptTitle="Quarter Activity Initiated" prompt="Select the quarter the Board anticipates the activtiy to begin." sqref="E7" xr:uid="{0C461015-20C7-416A-8E4A-BCBAFCD7D850}"/>
    <dataValidation allowBlank="1" showInputMessage="1" showErrorMessage="1" promptTitle="Activity Description" prompt="Description must include alighment to what need or Board Strategy and target outreach." sqref="G7" xr:uid="{AD070DCC-DDB5-4302-8B6E-A1DB37B32A48}"/>
    <dataValidation allowBlank="1" showInputMessage="1" showErrorMessage="1" promptTitle="Measurable Outcome(s)" prompt="Describe how the Board will measure success of the Child Care Quality activity." sqref="H7" xr:uid="{18D31223-4FDE-40A2-A129-23E8BA80D532}"/>
    <dataValidation allowBlank="1" showInputMessage="1" showErrorMessage="1" promptTitle="Activity Description" prompt="Description must include alignment to what need or Board strategy and target outreach." sqref="G8:G28" xr:uid="{89ED7E1F-25F6-4CFB-8D33-B9C238E6D80D}"/>
    <dataValidation allowBlank="1" showInputMessage="1" showErrorMessage="1" promptTitle="Measruable Outcome(s)" prompt="Describe how the Board will measure success of the Child Care activity." sqref="H8:H28" xr:uid="{22652E4E-9BE9-4005-AE28-7D0DBCCF8D3D}"/>
    <dataValidation allowBlank="1" showInputMessage="1" showErrorMessage="1" promptTitle="Planned Expenditures" prompt="Enter the estimated planned expenditures." sqref="C8:C28" xr:uid="{CB58A27D-5443-4810-88FC-F9EE960E73A9}"/>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9C2CE7-E1B9-43F6-8F61-ADA5C263FFF1}">
  <sheetPr>
    <tabColor theme="5" tint="-0.249977111117893"/>
    <pageSetUpPr fitToPage="1"/>
  </sheetPr>
  <dimension ref="A1:J67"/>
  <sheetViews>
    <sheetView topLeftCell="A31" zoomScale="70" zoomScaleNormal="70" workbookViewId="0">
      <selection activeCell="A41" sqref="A41:F41"/>
    </sheetView>
  </sheetViews>
  <sheetFormatPr defaultColWidth="0" defaultRowHeight="0" customHeight="1" zeroHeight="1"/>
  <cols>
    <col min="1" max="1" width="44.86328125" style="1" customWidth="1"/>
    <col min="2" max="2" width="26.33203125" style="1" customWidth="1"/>
    <col min="3" max="3" width="26.1328125" style="1" customWidth="1"/>
    <col min="4" max="4" width="27" style="4" customWidth="1"/>
    <col min="5" max="5" width="20.1328125" style="4" customWidth="1"/>
    <col min="6" max="6" width="17.1328125" style="3" customWidth="1"/>
    <col min="7" max="7" width="104.3320312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8" s="80" customFormat="1" ht="31.9">
      <c r="A1" s="85" t="str">
        <f>CONCATENATE("FFY ", [9]Instructions!B9, " Annual Expenditure Plan")</f>
        <v>FFY 2026 Annual Expenditure Plan</v>
      </c>
      <c r="B1" s="82"/>
      <c r="C1" s="82"/>
      <c r="D1" s="84"/>
      <c r="E1" s="84"/>
      <c r="F1" s="83"/>
      <c r="G1" s="82"/>
      <c r="H1" s="81"/>
    </row>
    <row r="2" spans="1:8" s="73" customFormat="1" ht="26.65">
      <c r="A2" s="79" t="str">
        <f>[9]Instructions!B8</f>
        <v>Workforce Solutions Greater Dallas</v>
      </c>
      <c r="B2" s="78"/>
      <c r="C2" s="78"/>
      <c r="D2" s="77"/>
      <c r="E2" s="77"/>
      <c r="F2" s="76"/>
      <c r="G2" s="75"/>
      <c r="H2" s="74"/>
    </row>
    <row r="3" spans="1:8" s="47" customFormat="1" ht="22.5" customHeight="1">
      <c r="A3" s="72" t="s">
        <v>75</v>
      </c>
      <c r="B3" s="71"/>
      <c r="C3" s="71"/>
      <c r="D3" s="70"/>
      <c r="E3" s="70"/>
      <c r="F3" s="69"/>
      <c r="G3" s="68"/>
      <c r="H3" s="67"/>
    </row>
    <row r="4" spans="1:8" s="61" customFormat="1" ht="72">
      <c r="A4" s="62" t="s">
        <v>76</v>
      </c>
      <c r="B4" s="62" t="s">
        <v>77</v>
      </c>
      <c r="C4" s="62" t="s">
        <v>78</v>
      </c>
      <c r="D4" s="66" t="s">
        <v>79</v>
      </c>
      <c r="E4" s="65"/>
      <c r="F4" s="64"/>
      <c r="G4" s="63" t="s">
        <v>80</v>
      </c>
      <c r="H4" s="62" t="s">
        <v>81</v>
      </c>
    </row>
    <row r="5" spans="1:8" ht="279.75" customHeight="1">
      <c r="A5" s="180">
        <v>10541969</v>
      </c>
      <c r="B5" s="352" t="s">
        <v>343</v>
      </c>
      <c r="C5" s="60" t="s">
        <v>83</v>
      </c>
      <c r="D5" s="144" t="s">
        <v>344</v>
      </c>
      <c r="E5" s="58"/>
      <c r="F5" s="57"/>
      <c r="G5" s="56" t="s">
        <v>345</v>
      </c>
      <c r="H5" s="96" t="s">
        <v>346</v>
      </c>
    </row>
    <row r="6" spans="1:8" ht="18" customHeight="1">
      <c r="A6" s="9"/>
      <c r="B6" s="9"/>
      <c r="C6" s="9"/>
      <c r="D6" s="54"/>
      <c r="E6" s="54"/>
      <c r="F6" s="53"/>
      <c r="G6" s="9"/>
    </row>
    <row r="7" spans="1:8" s="47" customFormat="1" ht="63">
      <c r="A7" s="52" t="s">
        <v>87</v>
      </c>
      <c r="B7" s="52" t="s">
        <v>88</v>
      </c>
      <c r="C7" s="52" t="s">
        <v>89</v>
      </c>
      <c r="D7" s="51" t="s">
        <v>90</v>
      </c>
      <c r="E7" s="51" t="s">
        <v>91</v>
      </c>
      <c r="F7" s="360" t="s">
        <v>92</v>
      </c>
      <c r="G7" s="50" t="s">
        <v>93</v>
      </c>
      <c r="H7" s="49" t="s">
        <v>94</v>
      </c>
    </row>
    <row r="8" spans="1:8" s="11" customFormat="1" ht="141.75">
      <c r="A8" s="37" t="s">
        <v>4</v>
      </c>
      <c r="B8" s="36" t="s">
        <v>108</v>
      </c>
      <c r="C8" s="34">
        <v>8000</v>
      </c>
      <c r="D8" s="42" t="s">
        <v>96</v>
      </c>
      <c r="E8" s="33" t="s">
        <v>100</v>
      </c>
      <c r="F8" s="355"/>
      <c r="G8" s="32" t="s">
        <v>347</v>
      </c>
      <c r="H8" s="43" t="s">
        <v>348</v>
      </c>
    </row>
    <row r="9" spans="1:8" ht="141.75">
      <c r="A9" s="37" t="s">
        <v>4</v>
      </c>
      <c r="B9" s="36" t="s">
        <v>108</v>
      </c>
      <c r="C9" s="34">
        <v>69750</v>
      </c>
      <c r="D9" s="42" t="s">
        <v>96</v>
      </c>
      <c r="E9" s="33" t="s">
        <v>105</v>
      </c>
      <c r="F9" s="354"/>
      <c r="G9" s="39" t="s">
        <v>349</v>
      </c>
      <c r="H9" s="89" t="s">
        <v>350</v>
      </c>
    </row>
    <row r="10" spans="1:8" s="45" customFormat="1" ht="110.25">
      <c r="A10" s="37" t="s">
        <v>0</v>
      </c>
      <c r="B10" s="36" t="s">
        <v>351</v>
      </c>
      <c r="C10" s="34">
        <v>750000</v>
      </c>
      <c r="D10" s="42" t="s">
        <v>96</v>
      </c>
      <c r="E10" s="33" t="s">
        <v>97</v>
      </c>
      <c r="F10" s="354"/>
      <c r="G10" s="32" t="s">
        <v>352</v>
      </c>
      <c r="H10" s="95" t="s">
        <v>353</v>
      </c>
    </row>
    <row r="11" spans="1:8" s="45" customFormat="1" ht="78.75">
      <c r="A11" s="37" t="s">
        <v>0</v>
      </c>
      <c r="B11" s="36" t="s">
        <v>103</v>
      </c>
      <c r="C11" s="34">
        <v>250000</v>
      </c>
      <c r="D11" s="42" t="s">
        <v>96</v>
      </c>
      <c r="E11" s="33" t="s">
        <v>105</v>
      </c>
      <c r="F11" s="354"/>
      <c r="G11" s="32" t="s">
        <v>354</v>
      </c>
      <c r="H11" s="89" t="s">
        <v>355</v>
      </c>
    </row>
    <row r="12" spans="1:8" ht="78.75">
      <c r="A12" s="37" t="s">
        <v>165</v>
      </c>
      <c r="B12" s="36" t="s">
        <v>189</v>
      </c>
      <c r="C12" s="34">
        <v>400000</v>
      </c>
      <c r="D12" s="42" t="s">
        <v>96</v>
      </c>
      <c r="E12" s="33" t="s">
        <v>145</v>
      </c>
      <c r="F12" s="354"/>
      <c r="G12" s="32" t="s">
        <v>356</v>
      </c>
      <c r="H12" s="89" t="s">
        <v>357</v>
      </c>
    </row>
    <row r="13" spans="1:8" s="45" customFormat="1" ht="110.25">
      <c r="A13" s="37" t="s">
        <v>140</v>
      </c>
      <c r="B13" s="36" t="s">
        <v>148</v>
      </c>
      <c r="C13" s="34">
        <v>154279</v>
      </c>
      <c r="D13" s="34" t="s">
        <v>104</v>
      </c>
      <c r="E13" s="33" t="s">
        <v>100</v>
      </c>
      <c r="F13" s="354"/>
      <c r="G13" s="32" t="s">
        <v>358</v>
      </c>
      <c r="H13" s="43" t="s">
        <v>359</v>
      </c>
    </row>
    <row r="14" spans="1:8" s="45" customFormat="1" ht="94.5">
      <c r="A14" s="37" t="s">
        <v>129</v>
      </c>
      <c r="B14" s="36" t="s">
        <v>130</v>
      </c>
      <c r="C14" s="34">
        <v>300000</v>
      </c>
      <c r="D14" s="42" t="s">
        <v>96</v>
      </c>
      <c r="E14" s="33" t="s">
        <v>145</v>
      </c>
      <c r="F14" s="355"/>
      <c r="G14" s="32" t="s">
        <v>360</v>
      </c>
      <c r="H14" s="89" t="s">
        <v>361</v>
      </c>
    </row>
    <row r="15" spans="1:8" s="45" customFormat="1" ht="94.5">
      <c r="A15" s="37" t="s">
        <v>1</v>
      </c>
      <c r="B15" s="36" t="s">
        <v>124</v>
      </c>
      <c r="C15" s="34">
        <v>62500</v>
      </c>
      <c r="D15" s="34" t="s">
        <v>104</v>
      </c>
      <c r="E15" s="33" t="s">
        <v>145</v>
      </c>
      <c r="F15" s="355"/>
      <c r="G15" s="32" t="s">
        <v>362</v>
      </c>
      <c r="H15" s="89" t="s">
        <v>363</v>
      </c>
    </row>
    <row r="16" spans="1:8" s="45" customFormat="1" ht="78.75">
      <c r="A16" s="37" t="s">
        <v>140</v>
      </c>
      <c r="B16" s="36" t="s">
        <v>144</v>
      </c>
      <c r="C16" s="34">
        <v>62500</v>
      </c>
      <c r="D16" s="34" t="s">
        <v>104</v>
      </c>
      <c r="E16" s="33" t="s">
        <v>145</v>
      </c>
      <c r="F16" s="354"/>
      <c r="G16" s="32" t="s">
        <v>364</v>
      </c>
      <c r="H16" s="89" t="s">
        <v>365</v>
      </c>
    </row>
    <row r="17" spans="1:8" ht="141.75">
      <c r="A17" s="37" t="s">
        <v>1</v>
      </c>
      <c r="B17" s="36" t="s">
        <v>114</v>
      </c>
      <c r="C17" s="34">
        <v>69750</v>
      </c>
      <c r="D17" s="42" t="s">
        <v>96</v>
      </c>
      <c r="E17" s="33" t="s">
        <v>100</v>
      </c>
      <c r="F17" s="355"/>
      <c r="G17" s="39" t="s">
        <v>366</v>
      </c>
      <c r="H17" s="89" t="s">
        <v>367</v>
      </c>
    </row>
    <row r="18" spans="1:8" ht="78.75">
      <c r="A18" s="37" t="s">
        <v>1</v>
      </c>
      <c r="B18" s="36" t="s">
        <v>114</v>
      </c>
      <c r="C18" s="34">
        <v>87000</v>
      </c>
      <c r="D18" s="42" t="s">
        <v>96</v>
      </c>
      <c r="E18" s="33" t="s">
        <v>97</v>
      </c>
      <c r="F18" s="356"/>
      <c r="G18" s="32" t="s">
        <v>368</v>
      </c>
      <c r="H18" s="89" t="s">
        <v>369</v>
      </c>
    </row>
    <row r="19" spans="1:8" ht="94.5">
      <c r="A19" s="37" t="s">
        <v>1</v>
      </c>
      <c r="B19" s="36" t="s">
        <v>111</v>
      </c>
      <c r="C19" s="34">
        <v>154354</v>
      </c>
      <c r="D19" s="34" t="s">
        <v>104</v>
      </c>
      <c r="E19" s="33" t="s">
        <v>100</v>
      </c>
      <c r="F19" s="359"/>
      <c r="G19" s="32" t="s">
        <v>370</v>
      </c>
      <c r="H19" s="43" t="s">
        <v>371</v>
      </c>
    </row>
    <row r="20" spans="1:8" ht="94.5">
      <c r="A20" s="37" t="s">
        <v>1</v>
      </c>
      <c r="B20" s="36" t="s">
        <v>124</v>
      </c>
      <c r="C20" s="123">
        <v>80000</v>
      </c>
      <c r="D20" s="34" t="s">
        <v>104</v>
      </c>
      <c r="E20" s="33" t="s">
        <v>100</v>
      </c>
      <c r="F20" s="359"/>
      <c r="G20" s="121" t="s">
        <v>372</v>
      </c>
      <c r="H20" s="43" t="s">
        <v>373</v>
      </c>
    </row>
    <row r="21" spans="1:8" ht="78.75">
      <c r="A21" s="37" t="s">
        <v>1</v>
      </c>
      <c r="B21" s="36" t="s">
        <v>114</v>
      </c>
      <c r="C21" s="34">
        <v>393221</v>
      </c>
      <c r="D21" s="34" t="s">
        <v>104</v>
      </c>
      <c r="E21" s="33" t="s">
        <v>100</v>
      </c>
      <c r="F21" s="356"/>
      <c r="G21" s="32" t="s">
        <v>374</v>
      </c>
      <c r="H21" s="89" t="s">
        <v>375</v>
      </c>
    </row>
    <row r="22" spans="1:8" s="11" customFormat="1" ht="145.5" customHeight="1">
      <c r="A22" s="37" t="s">
        <v>1</v>
      </c>
      <c r="B22" s="36" t="s">
        <v>119</v>
      </c>
      <c r="C22" s="34">
        <v>307853</v>
      </c>
      <c r="D22" s="42" t="s">
        <v>96</v>
      </c>
      <c r="E22" s="33" t="s">
        <v>105</v>
      </c>
      <c r="F22" s="356"/>
      <c r="G22" s="32" t="s">
        <v>376</v>
      </c>
      <c r="H22" s="89" t="s">
        <v>377</v>
      </c>
    </row>
    <row r="23" spans="1:8" ht="126">
      <c r="A23" s="37" t="s">
        <v>1</v>
      </c>
      <c r="B23" s="36" t="s">
        <v>124</v>
      </c>
      <c r="C23" s="34">
        <v>100000</v>
      </c>
      <c r="D23" s="34" t="s">
        <v>104</v>
      </c>
      <c r="E23" s="33" t="s">
        <v>97</v>
      </c>
      <c r="F23" s="356"/>
      <c r="G23" s="32" t="s">
        <v>378</v>
      </c>
      <c r="H23" s="89" t="s">
        <v>379</v>
      </c>
    </row>
    <row r="24" spans="1:8" ht="141" customHeight="1">
      <c r="A24" s="37" t="s">
        <v>129</v>
      </c>
      <c r="B24" s="36" t="s">
        <v>133</v>
      </c>
      <c r="C24" s="34">
        <v>907872</v>
      </c>
      <c r="D24" s="42" t="s">
        <v>96</v>
      </c>
      <c r="E24" s="33" t="s">
        <v>105</v>
      </c>
      <c r="F24" s="356"/>
      <c r="G24" s="32" t="s">
        <v>380</v>
      </c>
      <c r="H24" s="87" t="s">
        <v>381</v>
      </c>
    </row>
    <row r="25" spans="1:8" ht="135.75" customHeight="1">
      <c r="A25" s="37" t="s">
        <v>129</v>
      </c>
      <c r="B25" s="36" t="s">
        <v>151</v>
      </c>
      <c r="C25" s="34">
        <f>1305975+330892</f>
        <v>1636867</v>
      </c>
      <c r="D25" s="34" t="s">
        <v>104</v>
      </c>
      <c r="E25" s="33" t="s">
        <v>100</v>
      </c>
      <c r="F25" s="356"/>
      <c r="G25" s="32" t="s">
        <v>382</v>
      </c>
      <c r="H25" s="89" t="s">
        <v>383</v>
      </c>
    </row>
    <row r="26" spans="1:8" ht="63">
      <c r="A26" s="37" t="s">
        <v>129</v>
      </c>
      <c r="B26" s="36" t="s">
        <v>151</v>
      </c>
      <c r="C26" s="34">
        <v>2454081</v>
      </c>
      <c r="D26" s="34" t="s">
        <v>152</v>
      </c>
      <c r="E26" s="33" t="s">
        <v>100</v>
      </c>
      <c r="F26" s="356"/>
      <c r="G26" s="32" t="s">
        <v>384</v>
      </c>
      <c r="H26" s="89" t="s">
        <v>385</v>
      </c>
    </row>
    <row r="27" spans="1:8" ht="110.25" customHeight="1">
      <c r="A27" s="37" t="s">
        <v>129</v>
      </c>
      <c r="B27" s="36" t="s">
        <v>130</v>
      </c>
      <c r="C27" s="34">
        <v>893942</v>
      </c>
      <c r="D27" s="42" t="s">
        <v>96</v>
      </c>
      <c r="E27" s="33" t="s">
        <v>100</v>
      </c>
      <c r="F27" s="359"/>
      <c r="G27" s="32" t="s">
        <v>386</v>
      </c>
      <c r="H27" s="87" t="s">
        <v>387</v>
      </c>
    </row>
    <row r="28" spans="1:8" ht="63">
      <c r="A28" s="37" t="s">
        <v>129</v>
      </c>
      <c r="B28" s="36" t="s">
        <v>133</v>
      </c>
      <c r="C28" s="34">
        <v>300000</v>
      </c>
      <c r="D28" s="34" t="s">
        <v>104</v>
      </c>
      <c r="E28" s="33" t="s">
        <v>105</v>
      </c>
      <c r="F28" s="354"/>
      <c r="G28" s="32" t="s">
        <v>388</v>
      </c>
      <c r="H28" s="95" t="s">
        <v>389</v>
      </c>
    </row>
    <row r="29" spans="1:8" ht="126">
      <c r="A29" s="37" t="s">
        <v>129</v>
      </c>
      <c r="B29" s="36" t="s">
        <v>130</v>
      </c>
      <c r="C29" s="34">
        <v>1000000</v>
      </c>
      <c r="D29" s="42" t="s">
        <v>96</v>
      </c>
      <c r="E29" s="33" t="s">
        <v>145</v>
      </c>
      <c r="F29" s="357"/>
      <c r="G29" s="32" t="s">
        <v>390</v>
      </c>
      <c r="H29" s="89" t="s">
        <v>391</v>
      </c>
    </row>
    <row r="30" spans="1:8" ht="124.5" customHeight="1">
      <c r="A30" s="37" t="s">
        <v>1</v>
      </c>
      <c r="B30" s="36" t="s">
        <v>114</v>
      </c>
      <c r="C30" s="35">
        <v>100000</v>
      </c>
      <c r="D30" s="42" t="s">
        <v>96</v>
      </c>
      <c r="E30" s="33" t="s">
        <v>97</v>
      </c>
      <c r="F30" s="358"/>
      <c r="G30" s="88" t="s">
        <v>392</v>
      </c>
      <c r="H30" s="98" t="s">
        <v>393</v>
      </c>
    </row>
    <row r="31" spans="1:8" ht="110.25">
      <c r="A31" s="165" t="s">
        <v>0</v>
      </c>
      <c r="B31" s="164" t="s">
        <v>103</v>
      </c>
      <c r="C31" s="163">
        <v>0</v>
      </c>
      <c r="D31" s="161" t="s">
        <v>104</v>
      </c>
      <c r="E31" s="33" t="s">
        <v>105</v>
      </c>
      <c r="F31" s="358"/>
      <c r="G31" s="160" t="s">
        <v>394</v>
      </c>
      <c r="H31" s="160" t="s">
        <v>395</v>
      </c>
    </row>
    <row r="32" spans="1:8" ht="15.75">
      <c r="A32" s="27"/>
      <c r="B32" s="25"/>
      <c r="C32" s="26"/>
      <c r="D32" s="25"/>
      <c r="E32" s="25"/>
      <c r="F32" s="24"/>
      <c r="G32" s="23"/>
      <c r="H32" s="22"/>
    </row>
    <row r="33" spans="1:10" s="17" customFormat="1" ht="21">
      <c r="A33" s="416" t="s">
        <v>162</v>
      </c>
      <c r="B33" s="417" t="s">
        <v>104</v>
      </c>
      <c r="C33" s="418" t="s">
        <v>152</v>
      </c>
      <c r="D33" s="417" t="s">
        <v>96</v>
      </c>
      <c r="E33" s="419" t="s">
        <v>6</v>
      </c>
      <c r="F33" s="420" t="s">
        <v>163</v>
      </c>
      <c r="G33" s="21"/>
      <c r="H33" s="20"/>
      <c r="I33" s="19"/>
      <c r="J33" s="18"/>
    </row>
    <row r="34" spans="1:10" s="11" customFormat="1" ht="15.75">
      <c r="A34" s="404" t="s">
        <v>0</v>
      </c>
      <c r="B34" s="405">
        <f>SUMIFS(Table91512[Planned Expenditures],Table91512[Funding Type 
(CCQ 2, CCQ Mentor, CQF, Other)],"CCQ",Table91512[Activity Category],"Infant &amp; Toddler")</f>
        <v>0</v>
      </c>
      <c r="C34" s="406">
        <f>SUMIFS(Table91512[Planned Expenditures],Table91512[Funding Type 
(CCQ 2, CCQ Mentor, CQF, Other)],"CCQ Mentor",Table91512[Activity Category],"Infant &amp; Toddler")</f>
        <v>0</v>
      </c>
      <c r="D34" s="405">
        <f>SUMIFS(Table91512[Planned Expenditures],Table91512[Funding Type 
(CCQ 2, CCQ Mentor, CQF, Other)],"CQF",Table91512[Activity Category],"Infant &amp; Toddler")</f>
        <v>1000000</v>
      </c>
      <c r="E34" s="407">
        <f>SUMIFS(Table91512[Planned Expenditures],Table91512[Funding Type 
(CCQ 2, CCQ Mentor, CQF, Other)],"Other",Table91512[Activity Category],"Infant &amp; Toddler")</f>
        <v>0</v>
      </c>
      <c r="F34" s="431">
        <f>SUM(Table121613[[#This Row],[CCQ]:[Other]])</f>
        <v>1000000</v>
      </c>
      <c r="G34" s="13"/>
      <c r="H34" s="12"/>
      <c r="I34" s="2"/>
      <c r="J34" s="1"/>
    </row>
    <row r="35" spans="1:10" s="11" customFormat="1" ht="15.75">
      <c r="A35" s="404" t="s">
        <v>1</v>
      </c>
      <c r="B35" s="405">
        <f>SUMIFS(Table91512[Planned Expenditures],Table91512[Funding Type 
(CCQ 2, CCQ Mentor, CQF, Other)],"CCQ",Table91512[Activity Category],"Professional Development")</f>
        <v>790075</v>
      </c>
      <c r="C35" s="406">
        <f>SUMIFS(Table91512[Planned Expenditures],Table91512[Funding Type 
(CCQ 2, CCQ Mentor, CQF, Other)],"CCQ Mentor",Table91512[Activity Category],"Professional Development")</f>
        <v>0</v>
      </c>
      <c r="D35" s="405">
        <f>SUMIFS(Table91512[Planned Expenditures],Table91512[Funding Type 
(CCQ 2, CCQ Mentor, CQF, Other)],"CQF",Table91512[Activity Category],"Professional Development")</f>
        <v>564603</v>
      </c>
      <c r="E35" s="407">
        <f>SUMIFS(Table91512[Planned Expenditures],Table91512[Funding Type 
(CCQ 2, CCQ Mentor, CQF, Other)],"Other",Table91512[Activity Category],"Professional Development")</f>
        <v>0</v>
      </c>
      <c r="F35" s="431">
        <f>SUM(Table121613[[#This Row],[CCQ]:[Other]])</f>
        <v>1354678</v>
      </c>
      <c r="G35" s="13"/>
      <c r="H35" s="12"/>
      <c r="I35" s="2"/>
      <c r="J35" s="1"/>
    </row>
    <row r="36" spans="1:10" s="11" customFormat="1" ht="15.75">
      <c r="A36" s="404" t="s">
        <v>129</v>
      </c>
      <c r="B36" s="405">
        <f>SUMIFS(Table91512[Planned Expenditures],Table91512[Funding Type 
(CCQ 2, CCQ Mentor, CQF, Other)],"CCQ",Table91512[Activity Category],"Texas Rising Star/QRIS (except PD)")</f>
        <v>1936867</v>
      </c>
      <c r="C36" s="406">
        <f>SUMIFS(Table91512[Planned Expenditures],Table91512[Funding Type 
(CCQ 2, CCQ Mentor, CQF, Other)],"CCQ Mentor",Table91512[Activity Category],"Texas Rising Star/QRIS (except PD)")</f>
        <v>2454081</v>
      </c>
      <c r="D36" s="405">
        <f>SUMIFS(Table91512[Planned Expenditures],Table91512[Funding Type 
(CCQ 2, CCQ Mentor, CQF, Other)],"CQF",Table91512[Activity Category],"Texas Rising Star/QRIS (except PD)")</f>
        <v>3101814</v>
      </c>
      <c r="E36" s="407">
        <f>SUMIFS(Table91512[Planned Expenditures],Table91512[Funding Type 
(CCQ 2, CCQ Mentor, CQF, Other)],"Other",Table91512[Activity Category],"Texas Rising Star/QRIS (except PD)")</f>
        <v>0</v>
      </c>
      <c r="F36" s="431">
        <f>SUM(Table121613[[#This Row],[CCQ]:[Other]])</f>
        <v>7492762</v>
      </c>
      <c r="G36" s="13"/>
      <c r="H36" s="12"/>
      <c r="I36" s="2"/>
      <c r="J36" s="1"/>
    </row>
    <row r="37" spans="1:10" s="11" customFormat="1" ht="15.75">
      <c r="A37" s="404" t="s">
        <v>164</v>
      </c>
      <c r="B37" s="405">
        <f>SUMIFS(Table91512[Planned Expenditures],Table91512[Funding Type 
(CCQ 2, CCQ Mentor, CQF, Other)],"CCQ",Table91512[Activity Category],"Health &amp; Safety (except PD)")</f>
        <v>0</v>
      </c>
      <c r="C37" s="406">
        <f>SUMIFS(Table91512[Planned Expenditures],Table91512[Funding Type 
(CCQ 2, CCQ Mentor, CQF, Other)],"CCQ Mentor",Table91512[Activity Category],"Health &amp; Safety (except PD)")</f>
        <v>0</v>
      </c>
      <c r="D37" s="405">
        <f>SUMIFS(Table91512[Planned Expenditures],Table91512[Funding Type 
(CCQ 2, CCQ Mentor, CQF, Other)],"CQF",Table91512[Activity Category],"Health &amp; Safety (except PD)")</f>
        <v>0</v>
      </c>
      <c r="E37" s="407">
        <f>SUMIFS(Table91512[Planned Expenditures],Table91512[Funding Type 
(CCQ 2, CCQ Mentor, CQF, Other)],"Other",Table91512[Activity Category],"Health &amp; Safety (except PD)")</f>
        <v>0</v>
      </c>
      <c r="F37" s="431">
        <f>SUM(Table121613[[#This Row],[CCQ]:[Other]])</f>
        <v>0</v>
      </c>
      <c r="G37" s="13"/>
      <c r="H37" s="12"/>
      <c r="I37" s="2"/>
      <c r="J37" s="1"/>
    </row>
    <row r="38" spans="1:10" s="11" customFormat="1" ht="15.75">
      <c r="A38" s="408" t="s">
        <v>4</v>
      </c>
      <c r="B38" s="405">
        <f>SUMIFS(Table91512[Planned Expenditures],Table91512[Funding Type 
(CCQ 2, CCQ Mentor, CQF, Other)],"CCQ",Table91512[Activity Category],"Evaluation &amp; Assessment")</f>
        <v>0</v>
      </c>
      <c r="C38" s="406">
        <f>SUMIFS(Table91512[Planned Expenditures],Table91512[Funding Type 
(CCQ 2, CCQ Mentor, CQF, Other)],"CCQ Mentor",Table91512[Activity Category],"Evaluation &amp; Assessment")</f>
        <v>0</v>
      </c>
      <c r="D38" s="405">
        <f>SUMIFS(Table91512[Planned Expenditures],Table91512[Funding Type 
(CCQ 2, CCQ Mentor, CQF, Other)],"CQF",Table91512[Activity Category],"Evaluation &amp; Assessment")</f>
        <v>77750</v>
      </c>
      <c r="E38" s="407">
        <f>SUMIFS(Table91512[Planned Expenditures],Table91512[Funding Type 
(CCQ 2, CCQ Mentor, CQF, Other)],"Other",Table91512[Activity Category],"Evaluation &amp; Assessment")</f>
        <v>0</v>
      </c>
      <c r="F38" s="431">
        <f>SUM(Table121613[[#This Row],[CCQ]:[Other]])</f>
        <v>77750</v>
      </c>
      <c r="G38" s="13"/>
      <c r="H38" s="12"/>
      <c r="I38" s="2"/>
      <c r="J38" s="1"/>
    </row>
    <row r="39" spans="1:10" ht="15.75">
      <c r="A39" s="408" t="s">
        <v>165</v>
      </c>
      <c r="B39" s="409">
        <f>SUMIFS(Table91512[Planned Expenditures],Table91512[Funding Type 
(CCQ 2, CCQ Mentor, CQF, Other)],"CCQ",Table91512[Activity Category],"National Accreditation")</f>
        <v>0</v>
      </c>
      <c r="C39" s="409">
        <f>SUMIFS(Table91512[Planned Expenditures],Table91512[Funding Type 
(CCQ 2, CCQ Mentor, CQF, Other)],"CCQ Mentor",Table91512[Activity Category],"National Accreditation")</f>
        <v>0</v>
      </c>
      <c r="D39" s="410">
        <f>SUMIFS(Table91512[Planned Expenditures],Table91512[Funding Type 
(CCQ 2, CCQ Mentor, CQF, Other)],"CQF",Table91512[Activity Category],"National Accreditation")</f>
        <v>400000</v>
      </c>
      <c r="E39" s="411">
        <f>SUMIFS(Table91512[Planned Expenditures],Table91512[Funding Type 
(CCQ 2, CCQ Mentor, CQF, Other)],"Other",Table91512[Activity Category],"National Accreditation")</f>
        <v>0</v>
      </c>
      <c r="F39" s="432">
        <f>SUM(Table121613[[#This Row],[CCQ]:[Other]])</f>
        <v>400000</v>
      </c>
      <c r="G39" s="9"/>
      <c r="H39" s="9"/>
      <c r="I39" s="2"/>
    </row>
    <row r="40" spans="1:10" ht="15.75">
      <c r="A40" s="412" t="s">
        <v>140</v>
      </c>
      <c r="B40" s="413">
        <f>SUMIFS(Table91512[Planned Expenditures],Table91512[Funding Type 
(CCQ 2, CCQ Mentor, CQF, Other)],"CCQ",Table91512[Activity Category],"Other (Shared Services, Pre-K Partnerships) ")</f>
        <v>216779</v>
      </c>
      <c r="C40" s="413">
        <f>SUMIFS(Table91512[Planned Expenditures],Table91512[Funding Type 
(CCQ 2, CCQ Mentor, CQF, Other)],"CCQ Mentor",Table91512[Activity Category],"Other (Shared Services, Pre-K Partnerships) ")</f>
        <v>0</v>
      </c>
      <c r="D40" s="414">
        <f>SUMIFS(Table91512[Planned Expenditures],Table91512[Funding Type 
(CCQ 2, CCQ Mentor, CQF, Other)],"CQF",Table91512[Activity Category],"Other (Shared Services, Pre-K Partnerships) ")</f>
        <v>0</v>
      </c>
      <c r="E40" s="415">
        <f>SUMIFS(Table91512[Planned Expenditures],Table91512[Funding Type 
(CCQ 2, CCQ Mentor, CQF, Other)],"Other",Table91512[Activity Category],"Other (Shared Services, Pre-K Partnerships) ")</f>
        <v>0</v>
      </c>
      <c r="F40" s="433">
        <f>SUM(Table121613[[#This Row],[CCQ]:[Other]])</f>
        <v>216779</v>
      </c>
      <c r="H40" s="1"/>
      <c r="I40" s="2"/>
    </row>
    <row r="41" spans="1:10" ht="15.75">
      <c r="A41" s="457" t="s">
        <v>166</v>
      </c>
      <c r="B41" s="458">
        <f>SUBTOTAL(109,Table121613[CCQ])</f>
        <v>2943721</v>
      </c>
      <c r="C41" s="458">
        <f>SUBTOTAL(109,Table121613[CCQ Mentor])</f>
        <v>2454081</v>
      </c>
      <c r="D41" s="459">
        <f>SUBTOTAL(109,Table121613[CQF])</f>
        <v>5144167</v>
      </c>
      <c r="E41" s="459">
        <f>SUBTOTAL(109,Table121613[Other])</f>
        <v>0</v>
      </c>
      <c r="F41" s="460">
        <f>SUBTOTAL(109,Table121613[TOTAL])</f>
        <v>10541969</v>
      </c>
    </row>
    <row r="42" spans="1:10" ht="15.75"/>
    <row r="44" spans="1:10" ht="15.75">
      <c r="A44" s="1" t="s">
        <v>167</v>
      </c>
      <c r="F44" s="162"/>
    </row>
    <row r="45" spans="1:10" ht="15.75"/>
    <row r="46" spans="1:10" ht="15.75"/>
    <row r="47" spans="1:10" ht="15.75"/>
    <row r="56" spans="2:2" ht="15.75"/>
    <row r="57" spans="2:2" ht="18">
      <c r="B57" s="5"/>
    </row>
    <row r="58" spans="2:2" ht="15.75"/>
    <row r="59" spans="2:2" ht="15.75"/>
    <row r="60" spans="2:2" ht="15.75"/>
    <row r="61" spans="2:2" ht="15.75"/>
    <row r="62" spans="2:2" ht="15.75"/>
    <row r="63" spans="2:2" ht="15.75"/>
    <row r="64" spans="2:2" ht="15.75"/>
    <row r="65" ht="15.75"/>
    <row r="66" ht="15.75"/>
    <row r="67" ht="15.75"/>
  </sheetData>
  <sheetProtection selectLockedCells="1" sort="0"/>
  <protectedRanges>
    <protectedRange sqref="I9:XFD9 H18:H20" name="Range2"/>
    <protectedRange sqref="A5:F5 B57 A4:H4" name="Range1"/>
    <protectedRange sqref="G5" name="Range1_2_1"/>
    <protectedRange sqref="E33:G38 F29:F30 B21:E30 G8:G30 B8:F20 E31:F32 B31:D38" name="Range2_1_1"/>
    <protectedRange sqref="G31:G32 A31:A38 H33:H38 H29:H30"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39C3EE65-30BD-4721-A533-1EABBAFBC0BB}"/>
    <dataValidation allowBlank="1" showInputMessage="1" showErrorMessage="1" promptTitle="Questions to Address:" sqref="B57 E5:F5 A4:H4" xr:uid="{7227A328-B170-4147-ADC5-AA8FECFAC630}"/>
    <dataValidation allowBlank="1" showInputMessage="1" showErrorMessage="1" prompt="Place the activty's estimated expenditure amount in the cell._x000a_" sqref="C31:C38" xr:uid="{33451D53-1AB7-4DD1-A701-F4AB27DCD42A}"/>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1:G32 H33:H38" xr:uid="{597A60BE-E071-4997-8432-1460B0D2A244}"/>
    <dataValidation allowBlank="1" showInputMessage="1" showErrorMessage="1" prompt="Enter a brief name or title to label the activity/activities" sqref="A32:A33" xr:uid="{5515B6C9-E938-4D07-862A-903E432E053B}"/>
    <dataValidation allowBlank="1" showInputMessage="1" showErrorMessage="1" promptTitle="Needs Determination" prompt="Describe how the Board determined or assessed the needs of the activities planned." sqref="H5" xr:uid="{36C72A78-4C8E-48FC-B65B-4219DF9BCD4F}"/>
    <dataValidation allowBlank="1" showInputMessage="1" showErrorMessage="1" promptTitle="Administration of Funds" prompt="If the Board selects &quot;Both&quot; for administering funds, describe how this is coordinated." sqref="D5" xr:uid="{C88D4187-5C71-4DC4-9099-CD0C86879703}"/>
    <dataValidation allowBlank="1" showInputMessage="1" showErrorMessage="1" promptTitle="Number of CCS CC Programs" prompt="Enter the total number of CCS Child Care Programs (as of 10/01/2025)." sqref="B5" xr:uid="{52531C95-9A16-46CF-BAD3-DC52E36CEC39}"/>
    <dataValidation allowBlank="1" showInputMessage="1" showErrorMessage="1" promptTitle="Total Funds Allotted" prompt="Funds will auto-populate by Board." sqref="A5" xr:uid="{1841CDE0-3384-4E24-A2D5-926A7CD8CEDA}"/>
    <dataValidation allowBlank="1" showInputMessage="1" showErrorMessage="1" promptTitle="Activity Category" prompt="Select the applicable Activity Category" sqref="A7" xr:uid="{30F681C1-D1AB-40B6-9A63-F40501965810}"/>
    <dataValidation allowBlank="1" showInputMessage="1" showErrorMessage="1" promptTitle="Activity Type/Name" prompt="Select an activity type/name that best fitst the planned activity." sqref="B7" xr:uid="{0BFFED0A-2DAF-43DE-B0AC-F344CBDD5C69}"/>
    <dataValidation allowBlank="1" showInputMessage="1" showErrorMessage="1" promptTitle="Planned Expenditures" prompt="Enter the estimated amount the Board plans to expend on the planned activity." sqref="C7" xr:uid="{833CE755-3122-44A1-A995-01CEC85C8DEE}"/>
    <dataValidation allowBlank="1" showInputMessage="1" showErrorMessage="1" promptTitle="Funding Type" prompt="Select the type of funding to be used for the planned activity: CCQ, CQF or OTHER." sqref="D7" xr:uid="{5BDFFA00-D3CE-4759-B6AE-720AD37E8A6A}"/>
    <dataValidation allowBlank="1" showInputMessage="1" showErrorMessage="1" promptTitle="Quarter Activity Initiated" prompt="Select the quarter the Board anticipates the activtiy to begin." sqref="E7" xr:uid="{1E4D7B8F-FD5B-4470-A3AB-81323BF5986C}"/>
    <dataValidation allowBlank="1" showInputMessage="1" showErrorMessage="1" promptTitle="Activity Description" prompt="Description must include alighment to what need or Board Strategy and target outreach." sqref="G7" xr:uid="{594F5737-DD9A-4166-819F-286D440D3173}"/>
    <dataValidation allowBlank="1" showInputMessage="1" showErrorMessage="1" promptTitle="Measurable Outcome(s)" prompt="Describe how the Board will measure success of the Child Care Quality activity." sqref="H7" xr:uid="{06B2DE63-E075-4B9C-A982-97E574756BCE}"/>
    <dataValidation allowBlank="1" showInputMessage="1" showErrorMessage="1" promptTitle="Measruable Outcome(s)" prompt="Describe how the Board will measure success of the Child Care activity." sqref="H8:H15" xr:uid="{FDACBA8B-F6C0-49F3-8F6E-E6828D009E26}"/>
    <dataValidation allowBlank="1" showInputMessage="1" showErrorMessage="1" promptTitle="Activity Description" prompt="Description must include alignment to what need or Board strategy and target outreach." sqref="G8:G30" xr:uid="{F5B4D78C-F1C2-46CD-954E-570DA686FCB4}"/>
    <dataValidation allowBlank="1" showInputMessage="1" showErrorMessage="1" promptTitle="Planned Expenditures" prompt="Enter the estimated planned expenditures." sqref="C8:C30" xr:uid="{48319DA7-32EF-49F5-B12B-9E3CB38E794A}"/>
  </dataValidations>
  <printOptions horizontalCentered="1"/>
  <pageMargins left="0.25" right="0.25" top="0.61848958333333304" bottom="0.75" header="0.3" footer="0.3"/>
  <pageSetup scale="29"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E77C42-39A1-417E-988F-566F75B02322}">
  <sheetPr>
    <tabColor theme="5" tint="-0.249977111117893"/>
    <pageSetUpPr fitToPage="1"/>
  </sheetPr>
  <dimension ref="A1:J73"/>
  <sheetViews>
    <sheetView topLeftCell="A36" zoomScale="70" zoomScaleNormal="70" workbookViewId="0">
      <selection activeCell="A47" sqref="A47:F47"/>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21.6640625" style="3" customWidth="1"/>
    <col min="7" max="7" width="122.33203125" style="1" customWidth="1"/>
    <col min="8" max="8" width="68.33203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[10]Instructions!B9, " Annual Expenditure Plan")</f>
        <v>FFY 2026 Annual Expenditure Plan</v>
      </c>
      <c r="B1" s="82"/>
      <c r="C1" s="82"/>
      <c r="D1" s="84"/>
      <c r="E1" s="84"/>
      <c r="F1" s="83"/>
      <c r="G1" s="82"/>
      <c r="H1" s="81"/>
    </row>
    <row r="2" spans="1:9" s="73" customFormat="1" ht="26.65">
      <c r="A2" s="79" t="str">
        <f>[10]Instructions!B8</f>
        <v>Workforce Solutions Northeast Texas</v>
      </c>
      <c r="B2" s="78"/>
      <c r="C2" s="78"/>
      <c r="D2" s="77"/>
      <c r="E2" s="77"/>
      <c r="F2" s="76"/>
      <c r="G2" s="75"/>
      <c r="H2" s="74"/>
    </row>
    <row r="3" spans="1:9" s="47" customFormat="1" ht="23"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409.6" customHeight="1">
      <c r="A5" s="180">
        <v>1196088</v>
      </c>
      <c r="B5" s="352" t="s">
        <v>396</v>
      </c>
      <c r="C5" s="60" t="s">
        <v>169</v>
      </c>
      <c r="D5" s="97"/>
      <c r="E5" s="58"/>
      <c r="F5" s="57"/>
      <c r="G5" s="56" t="s">
        <v>397</v>
      </c>
      <c r="H5" s="96" t="s">
        <v>398</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22.45" customHeight="1">
      <c r="A8" s="37" t="s">
        <v>0</v>
      </c>
      <c r="B8" s="36" t="s">
        <v>351</v>
      </c>
      <c r="C8" s="34">
        <v>10000</v>
      </c>
      <c r="D8" s="42" t="s">
        <v>96</v>
      </c>
      <c r="E8" s="33" t="s">
        <v>105</v>
      </c>
      <c r="F8" s="354"/>
      <c r="G8" s="32" t="s">
        <v>399</v>
      </c>
      <c r="H8" s="43" t="s">
        <v>400</v>
      </c>
      <c r="I8" s="2"/>
    </row>
    <row r="9" spans="1:9" s="11" customFormat="1" ht="95.45" customHeight="1">
      <c r="A9" s="37" t="s">
        <v>0</v>
      </c>
      <c r="B9" s="36" t="s">
        <v>103</v>
      </c>
      <c r="C9" s="34">
        <v>0</v>
      </c>
      <c r="D9" s="34" t="s">
        <v>104</v>
      </c>
      <c r="E9" s="33" t="s">
        <v>97</v>
      </c>
      <c r="F9" s="354"/>
      <c r="G9" s="32" t="s">
        <v>401</v>
      </c>
      <c r="H9" s="43" t="s">
        <v>402</v>
      </c>
      <c r="I9" s="2"/>
    </row>
    <row r="10" spans="1:9" s="11" customFormat="1" ht="95.45" customHeight="1">
      <c r="A10" s="37" t="s">
        <v>0</v>
      </c>
      <c r="B10" s="36" t="s">
        <v>95</v>
      </c>
      <c r="C10" s="34">
        <v>7000</v>
      </c>
      <c r="D10" s="42" t="s">
        <v>96</v>
      </c>
      <c r="E10" s="33" t="s">
        <v>105</v>
      </c>
      <c r="F10" s="354"/>
      <c r="G10" s="32" t="s">
        <v>403</v>
      </c>
      <c r="H10" s="43" t="s">
        <v>402</v>
      </c>
      <c r="I10" s="2"/>
    </row>
    <row r="11" spans="1:9" s="11" customFormat="1" ht="110.25">
      <c r="A11" s="37" t="s">
        <v>1</v>
      </c>
      <c r="B11" s="36" t="s">
        <v>114</v>
      </c>
      <c r="C11" s="34">
        <v>96300</v>
      </c>
      <c r="D11" s="42" t="s">
        <v>96</v>
      </c>
      <c r="E11" s="33" t="s">
        <v>105</v>
      </c>
      <c r="F11" s="354"/>
      <c r="G11" s="32" t="s">
        <v>404</v>
      </c>
      <c r="H11" s="43" t="s">
        <v>405</v>
      </c>
      <c r="I11" s="2"/>
    </row>
    <row r="12" spans="1:9" s="11" customFormat="1" ht="78.75">
      <c r="A12" s="37" t="s">
        <v>1</v>
      </c>
      <c r="B12" s="36" t="s">
        <v>111</v>
      </c>
      <c r="C12" s="34">
        <v>30000</v>
      </c>
      <c r="D12" s="42" t="s">
        <v>96</v>
      </c>
      <c r="E12" s="33" t="s">
        <v>100</v>
      </c>
      <c r="F12" s="354"/>
      <c r="G12" s="32" t="s">
        <v>406</v>
      </c>
      <c r="H12" s="87" t="s">
        <v>407</v>
      </c>
      <c r="I12" s="2"/>
    </row>
    <row r="13" spans="1:9" s="11" customFormat="1" ht="94.5">
      <c r="A13" s="37" t="s">
        <v>1</v>
      </c>
      <c r="B13" s="36" t="s">
        <v>114</v>
      </c>
      <c r="C13" s="34">
        <v>25000</v>
      </c>
      <c r="D13" s="42" t="s">
        <v>96</v>
      </c>
      <c r="E13" s="33" t="s">
        <v>100</v>
      </c>
      <c r="F13" s="354"/>
      <c r="G13" s="32" t="s">
        <v>408</v>
      </c>
      <c r="H13" s="43" t="s">
        <v>409</v>
      </c>
      <c r="I13" s="2"/>
    </row>
    <row r="14" spans="1:9" s="11" customFormat="1" ht="126">
      <c r="A14" s="37" t="s">
        <v>1</v>
      </c>
      <c r="B14" s="36" t="s">
        <v>119</v>
      </c>
      <c r="C14" s="34">
        <v>94000</v>
      </c>
      <c r="D14" s="42" t="s">
        <v>96</v>
      </c>
      <c r="E14" s="33" t="s">
        <v>105</v>
      </c>
      <c r="F14" s="354"/>
      <c r="G14" s="32" t="s">
        <v>410</v>
      </c>
      <c r="H14" s="43" t="s">
        <v>405</v>
      </c>
      <c r="I14" s="2"/>
    </row>
    <row r="15" spans="1:9" s="11" customFormat="1" ht="120" customHeight="1">
      <c r="A15" s="37" t="s">
        <v>129</v>
      </c>
      <c r="B15" s="36" t="s">
        <v>133</v>
      </c>
      <c r="C15" s="34">
        <v>6300</v>
      </c>
      <c r="D15" s="42" t="s">
        <v>96</v>
      </c>
      <c r="E15" s="33" t="s">
        <v>100</v>
      </c>
      <c r="F15" s="354"/>
      <c r="G15" s="32" t="s">
        <v>411</v>
      </c>
      <c r="H15" s="43" t="s">
        <v>412</v>
      </c>
      <c r="I15" s="2"/>
    </row>
    <row r="16" spans="1:9" s="11" customFormat="1" ht="107.75" customHeight="1">
      <c r="A16" s="37" t="s">
        <v>1</v>
      </c>
      <c r="B16" s="36" t="s">
        <v>114</v>
      </c>
      <c r="C16" s="34">
        <v>5000</v>
      </c>
      <c r="D16" s="42" t="s">
        <v>96</v>
      </c>
      <c r="E16" s="33" t="s">
        <v>105</v>
      </c>
      <c r="F16" s="354"/>
      <c r="G16" s="32" t="s">
        <v>413</v>
      </c>
      <c r="H16" s="87" t="s">
        <v>414</v>
      </c>
      <c r="I16" s="2"/>
    </row>
    <row r="17" spans="1:9" s="11" customFormat="1" ht="108.6" customHeight="1">
      <c r="A17" s="37" t="s">
        <v>1</v>
      </c>
      <c r="B17" s="36" t="s">
        <v>114</v>
      </c>
      <c r="C17" s="34">
        <v>5000</v>
      </c>
      <c r="D17" s="42" t="s">
        <v>96</v>
      </c>
      <c r="E17" s="33" t="s">
        <v>97</v>
      </c>
      <c r="F17" s="354"/>
      <c r="G17" s="32" t="s">
        <v>415</v>
      </c>
      <c r="H17" s="87" t="s">
        <v>414</v>
      </c>
      <c r="I17" s="2"/>
    </row>
    <row r="18" spans="1:9" s="11" customFormat="1" ht="112.25" customHeight="1">
      <c r="A18" s="37" t="s">
        <v>1</v>
      </c>
      <c r="B18" s="36" t="s">
        <v>114</v>
      </c>
      <c r="C18" s="34">
        <v>0</v>
      </c>
      <c r="D18" s="34" t="s">
        <v>104</v>
      </c>
      <c r="E18" s="33" t="s">
        <v>100</v>
      </c>
      <c r="F18" s="354"/>
      <c r="G18" s="32" t="s">
        <v>416</v>
      </c>
      <c r="H18" s="87" t="s">
        <v>417</v>
      </c>
      <c r="I18" s="2"/>
    </row>
    <row r="19" spans="1:9" s="11" customFormat="1" ht="112.25" customHeight="1">
      <c r="A19" s="37" t="s">
        <v>129</v>
      </c>
      <c r="B19" s="36" t="s">
        <v>133</v>
      </c>
      <c r="C19" s="34">
        <v>132280</v>
      </c>
      <c r="D19" s="34" t="s">
        <v>104</v>
      </c>
      <c r="E19" s="33" t="s">
        <v>100</v>
      </c>
      <c r="F19" s="354"/>
      <c r="G19" s="32" t="s">
        <v>418</v>
      </c>
      <c r="H19" s="87" t="s">
        <v>417</v>
      </c>
      <c r="I19" s="2"/>
    </row>
    <row r="20" spans="1:9" s="11" customFormat="1" ht="63">
      <c r="A20" s="37" t="s">
        <v>129</v>
      </c>
      <c r="B20" s="36" t="s">
        <v>151</v>
      </c>
      <c r="C20" s="34">
        <v>381857</v>
      </c>
      <c r="D20" s="34" t="s">
        <v>152</v>
      </c>
      <c r="E20" s="33" t="s">
        <v>100</v>
      </c>
      <c r="F20" s="354"/>
      <c r="G20" s="32" t="s">
        <v>419</v>
      </c>
      <c r="H20" s="87" t="s">
        <v>420</v>
      </c>
      <c r="I20" s="2"/>
    </row>
    <row r="21" spans="1:9" s="11" customFormat="1" ht="78.75">
      <c r="A21" s="37" t="s">
        <v>129</v>
      </c>
      <c r="B21" s="36" t="s">
        <v>151</v>
      </c>
      <c r="C21" s="34">
        <v>2000</v>
      </c>
      <c r="D21" s="34" t="s">
        <v>152</v>
      </c>
      <c r="E21" s="33" t="s">
        <v>97</v>
      </c>
      <c r="F21" s="354"/>
      <c r="G21" s="32" t="s">
        <v>421</v>
      </c>
      <c r="H21" s="43" t="s">
        <v>422</v>
      </c>
      <c r="I21" s="2"/>
    </row>
    <row r="22" spans="1:9" s="11" customFormat="1" ht="63">
      <c r="A22" s="37" t="s">
        <v>129</v>
      </c>
      <c r="B22" s="36" t="s">
        <v>151</v>
      </c>
      <c r="C22" s="34">
        <v>40000</v>
      </c>
      <c r="D22" s="34" t="s">
        <v>152</v>
      </c>
      <c r="E22" s="33" t="s">
        <v>105</v>
      </c>
      <c r="F22" s="354"/>
      <c r="G22" s="32" t="s">
        <v>423</v>
      </c>
      <c r="H22" s="43" t="s">
        <v>422</v>
      </c>
      <c r="I22" s="2"/>
    </row>
    <row r="23" spans="1:9" s="11" customFormat="1" ht="94.5">
      <c r="A23" s="37" t="s">
        <v>129</v>
      </c>
      <c r="B23" s="36" t="s">
        <v>133</v>
      </c>
      <c r="C23" s="34">
        <v>10000</v>
      </c>
      <c r="D23" s="34" t="s">
        <v>104</v>
      </c>
      <c r="E23" s="33" t="s">
        <v>105</v>
      </c>
      <c r="F23" s="354"/>
      <c r="G23" s="32" t="s">
        <v>424</v>
      </c>
      <c r="H23" s="43" t="s">
        <v>425</v>
      </c>
      <c r="I23" s="2"/>
    </row>
    <row r="24" spans="1:9" s="11" customFormat="1" ht="78.75">
      <c r="A24" s="37" t="s">
        <v>129</v>
      </c>
      <c r="B24" s="36" t="s">
        <v>133</v>
      </c>
      <c r="C24" s="34">
        <v>35500</v>
      </c>
      <c r="D24" s="42" t="s">
        <v>96</v>
      </c>
      <c r="E24" s="33" t="s">
        <v>105</v>
      </c>
      <c r="F24" s="354"/>
      <c r="G24" s="32" t="s">
        <v>426</v>
      </c>
      <c r="H24" s="43" t="s">
        <v>427</v>
      </c>
      <c r="I24" s="2"/>
    </row>
    <row r="25" spans="1:9" s="11" customFormat="1" ht="114.6" customHeight="1">
      <c r="A25" s="37" t="s">
        <v>1</v>
      </c>
      <c r="B25" s="36" t="s">
        <v>119</v>
      </c>
      <c r="C25" s="34">
        <v>5000</v>
      </c>
      <c r="D25" s="42" t="s">
        <v>96</v>
      </c>
      <c r="E25" s="33" t="s">
        <v>97</v>
      </c>
      <c r="F25" s="354"/>
      <c r="G25" s="32" t="s">
        <v>428</v>
      </c>
      <c r="H25" s="87" t="s">
        <v>429</v>
      </c>
      <c r="I25" s="2"/>
    </row>
    <row r="26" spans="1:9" s="11" customFormat="1" ht="105.5" customHeight="1">
      <c r="A26" s="37" t="s">
        <v>129</v>
      </c>
      <c r="B26" s="36" t="s">
        <v>133</v>
      </c>
      <c r="C26" s="35">
        <v>103831</v>
      </c>
      <c r="D26" s="42" t="s">
        <v>96</v>
      </c>
      <c r="E26" s="33" t="s">
        <v>100</v>
      </c>
      <c r="F26" s="354"/>
      <c r="G26" s="88" t="s">
        <v>430</v>
      </c>
      <c r="H26" s="87" t="s">
        <v>431</v>
      </c>
      <c r="I26" s="2"/>
    </row>
    <row r="27" spans="1:9" s="11" customFormat="1" ht="63">
      <c r="A27" s="37" t="s">
        <v>164</v>
      </c>
      <c r="B27" s="36" t="s">
        <v>172</v>
      </c>
      <c r="C27" s="34">
        <v>40000</v>
      </c>
      <c r="D27" s="34" t="s">
        <v>104</v>
      </c>
      <c r="E27" s="33" t="s">
        <v>105</v>
      </c>
      <c r="F27" s="354"/>
      <c r="G27" s="32" t="s">
        <v>432</v>
      </c>
      <c r="H27" s="87" t="s">
        <v>433</v>
      </c>
      <c r="I27" s="2"/>
    </row>
    <row r="28" spans="1:9" s="11" customFormat="1" ht="78.75">
      <c r="A28" s="37" t="s">
        <v>164</v>
      </c>
      <c r="B28" s="36" t="s">
        <v>175</v>
      </c>
      <c r="C28" s="34">
        <v>18000</v>
      </c>
      <c r="D28" s="34" t="s">
        <v>104</v>
      </c>
      <c r="E28" s="33" t="s">
        <v>100</v>
      </c>
      <c r="F28" s="354"/>
      <c r="G28" s="32" t="s">
        <v>434</v>
      </c>
      <c r="H28" s="87" t="s">
        <v>435</v>
      </c>
      <c r="I28" s="2"/>
    </row>
    <row r="29" spans="1:9" s="11" customFormat="1" ht="126" customHeight="1">
      <c r="A29" s="37" t="s">
        <v>4</v>
      </c>
      <c r="B29" s="36" t="s">
        <v>108</v>
      </c>
      <c r="C29" s="34">
        <v>6000</v>
      </c>
      <c r="D29" s="42" t="s">
        <v>96</v>
      </c>
      <c r="E29" s="33" t="s">
        <v>100</v>
      </c>
      <c r="F29" s="354"/>
      <c r="G29" s="32" t="s">
        <v>436</v>
      </c>
      <c r="H29" s="87" t="s">
        <v>437</v>
      </c>
      <c r="I29" s="2"/>
    </row>
    <row r="30" spans="1:9" s="11" customFormat="1" ht="63">
      <c r="A30" s="37" t="s">
        <v>140</v>
      </c>
      <c r="B30" s="36" t="s">
        <v>148</v>
      </c>
      <c r="C30" s="34">
        <v>51300</v>
      </c>
      <c r="D30" s="34" t="s">
        <v>104</v>
      </c>
      <c r="E30" s="33" t="s">
        <v>100</v>
      </c>
      <c r="F30" s="354"/>
      <c r="G30" s="32" t="s">
        <v>438</v>
      </c>
      <c r="H30" s="87" t="s">
        <v>439</v>
      </c>
      <c r="I30" s="2"/>
    </row>
    <row r="31" spans="1:9" s="11" customFormat="1" ht="94.5">
      <c r="A31" s="37" t="s">
        <v>140</v>
      </c>
      <c r="B31" s="36" t="s">
        <v>141</v>
      </c>
      <c r="C31" s="34">
        <v>112720</v>
      </c>
      <c r="D31" s="42" t="s">
        <v>96</v>
      </c>
      <c r="E31" s="33" t="s">
        <v>97</v>
      </c>
      <c r="F31" s="354"/>
      <c r="G31" s="32" t="s">
        <v>440</v>
      </c>
      <c r="H31" s="43" t="s">
        <v>441</v>
      </c>
      <c r="I31" s="2"/>
    </row>
    <row r="32" spans="1:9" ht="142.25" customHeight="1">
      <c r="A32" s="37" t="s">
        <v>140</v>
      </c>
      <c r="B32" s="36" t="s">
        <v>141</v>
      </c>
      <c r="C32" s="34">
        <v>10000</v>
      </c>
      <c r="D32" s="42" t="s">
        <v>96</v>
      </c>
      <c r="E32" s="33" t="s">
        <v>105</v>
      </c>
      <c r="F32" s="355"/>
      <c r="G32" s="32" t="s">
        <v>442</v>
      </c>
      <c r="H32" s="43" t="s">
        <v>443</v>
      </c>
      <c r="I32" s="2"/>
    </row>
    <row r="33" spans="1:10" ht="94.5">
      <c r="A33" s="37" t="s">
        <v>129</v>
      </c>
      <c r="B33" s="36" t="s">
        <v>133</v>
      </c>
      <c r="C33" s="34">
        <v>45000</v>
      </c>
      <c r="D33" s="34" t="s">
        <v>104</v>
      </c>
      <c r="E33" s="33" t="s">
        <v>145</v>
      </c>
      <c r="F33" s="354"/>
      <c r="G33" s="32" t="s">
        <v>444</v>
      </c>
      <c r="H33" s="43" t="s">
        <v>445</v>
      </c>
      <c r="I33" s="2"/>
    </row>
    <row r="34" spans="1:10" s="45" customFormat="1" ht="78.75">
      <c r="A34" s="37" t="s">
        <v>0</v>
      </c>
      <c r="B34" s="36" t="s">
        <v>103</v>
      </c>
      <c r="C34" s="34">
        <v>0</v>
      </c>
      <c r="D34" s="34" t="s">
        <v>96</v>
      </c>
      <c r="E34" s="33" t="s">
        <v>97</v>
      </c>
      <c r="F34" s="354"/>
      <c r="G34" s="32" t="s">
        <v>446</v>
      </c>
      <c r="H34" s="87" t="s">
        <v>437</v>
      </c>
      <c r="I34" s="46"/>
    </row>
    <row r="35" spans="1:10" s="45" customFormat="1" ht="78.75">
      <c r="A35" s="37" t="s">
        <v>1</v>
      </c>
      <c r="B35" s="36" t="s">
        <v>114</v>
      </c>
      <c r="C35" s="34">
        <v>0</v>
      </c>
      <c r="D35" s="34" t="s">
        <v>96</v>
      </c>
      <c r="E35" s="33" t="s">
        <v>100</v>
      </c>
      <c r="F35" s="354"/>
      <c r="G35" s="32" t="s">
        <v>447</v>
      </c>
      <c r="H35" s="87" t="s">
        <v>431</v>
      </c>
      <c r="I35" s="46"/>
    </row>
    <row r="36" spans="1:10" s="45" customFormat="1" ht="94.5">
      <c r="A36" s="169" t="s">
        <v>129</v>
      </c>
      <c r="B36" s="168" t="s">
        <v>151</v>
      </c>
      <c r="C36" s="167">
        <v>47435.68</v>
      </c>
      <c r="D36" s="167" t="s">
        <v>104</v>
      </c>
      <c r="E36" s="166" t="s">
        <v>100</v>
      </c>
      <c r="F36" s="357"/>
      <c r="G36" s="88" t="s">
        <v>448</v>
      </c>
      <c r="H36" s="170" t="s">
        <v>449</v>
      </c>
      <c r="I36" s="46"/>
    </row>
    <row r="37" spans="1:10" ht="15.75">
      <c r="A37" s="13"/>
      <c r="B37" s="29"/>
      <c r="C37" s="30"/>
      <c r="D37" s="29"/>
      <c r="E37" s="29"/>
      <c r="F37" s="28"/>
      <c r="G37" s="12"/>
    </row>
    <row r="38" spans="1:10" ht="15.75">
      <c r="A38" s="27"/>
      <c r="B38" s="25"/>
      <c r="C38" s="26"/>
      <c r="D38" s="25"/>
      <c r="E38" s="25"/>
      <c r="F38" s="24"/>
      <c r="G38" s="23"/>
      <c r="H38" s="22"/>
    </row>
    <row r="39" spans="1:10" s="17" customFormat="1" ht="21">
      <c r="A39" s="416" t="s">
        <v>162</v>
      </c>
      <c r="B39" s="417" t="s">
        <v>104</v>
      </c>
      <c r="C39" s="418" t="s">
        <v>152</v>
      </c>
      <c r="D39" s="417" t="s">
        <v>96</v>
      </c>
      <c r="E39" s="419" t="s">
        <v>6</v>
      </c>
      <c r="F39" s="420" t="s">
        <v>163</v>
      </c>
      <c r="G39" s="21"/>
      <c r="H39" s="20"/>
      <c r="I39" s="19"/>
      <c r="J39" s="18"/>
    </row>
    <row r="40" spans="1:10" s="11" customFormat="1" ht="15.75">
      <c r="A40" s="404" t="s">
        <v>0</v>
      </c>
      <c r="B40" s="405">
        <f>SUMIFS(Table91514[Planned Expenditures],Table91514[Funding Type 
(CCQ 2, CCQ Mentor, CQF, Other)],"CCQ",Table91514[Activity Category],"Infant &amp; Toddler")</f>
        <v>0</v>
      </c>
      <c r="C40" s="406">
        <f>SUMIFS(Table91514[Planned Expenditures],Table91514[Funding Type 
(CCQ 2, CCQ Mentor, CQF, Other)],"CCQ Mentor",Table91514[Activity Category],"Infant &amp; Toddler")</f>
        <v>0</v>
      </c>
      <c r="D40" s="405">
        <f>SUMIFS(Table91514[Planned Expenditures],Table91514[Funding Type 
(CCQ 2, CCQ Mentor, CQF, Other)],"CQF",Table91514[Activity Category],"Infant &amp; Toddler")</f>
        <v>17000</v>
      </c>
      <c r="E40" s="407">
        <f>SUMIFS(Table91514[Planned Expenditures],Table91514[Funding Type 
(CCQ 2, CCQ Mentor, CQF, Other)],"Other",Table91514[Activity Category],"Infant &amp; Toddler")</f>
        <v>0</v>
      </c>
      <c r="F40" s="431">
        <f>SUM(Table121615[[#This Row],[CCQ]:[Other]])</f>
        <v>17000</v>
      </c>
      <c r="G40" s="13"/>
      <c r="H40" s="12"/>
      <c r="I40" s="2"/>
      <c r="J40" s="1"/>
    </row>
    <row r="41" spans="1:10" s="11" customFormat="1" ht="15.75">
      <c r="A41" s="404" t="s">
        <v>1</v>
      </c>
      <c r="B41" s="405">
        <f>SUMIFS(Table91514[Planned Expenditures],Table91514[Funding Type 
(CCQ 2, CCQ Mentor, CQF, Other)],"CCQ",Table91514[Activity Category],"Professional Development")</f>
        <v>0</v>
      </c>
      <c r="C41" s="406">
        <f>SUMIFS(Table91514[Planned Expenditures],Table91514[Funding Type 
(CCQ 2, CCQ Mentor, CQF, Other)],"CCQ Mentor",Table91514[Activity Category],"Professional Development")</f>
        <v>0</v>
      </c>
      <c r="D41" s="405">
        <f>SUMIFS(Table91514[Planned Expenditures],Table91514[Funding Type 
(CCQ 2, CCQ Mentor, CQF, Other)],"CQF",Table91514[Activity Category],"Professional Development")</f>
        <v>260300</v>
      </c>
      <c r="E41" s="407">
        <f>SUMIFS(Table91514[Planned Expenditures],Table91514[Funding Type 
(CCQ 2, CCQ Mentor, CQF, Other)],"Other",Table91514[Activity Category],"Professional Development")</f>
        <v>0</v>
      </c>
      <c r="F41" s="431">
        <f>SUM(Table121615[[#This Row],[CCQ]:[Other]])</f>
        <v>260300</v>
      </c>
      <c r="G41" s="13"/>
      <c r="H41" s="12"/>
      <c r="I41" s="2"/>
      <c r="J41" s="1"/>
    </row>
    <row r="42" spans="1:10" s="11" customFormat="1" ht="15.75">
      <c r="A42" s="404" t="s">
        <v>129</v>
      </c>
      <c r="B42" s="405">
        <f>SUMIFS(Table91514[Planned Expenditures],Table91514[Funding Type 
(CCQ 2, CCQ Mentor, CQF, Other)],"CCQ",Table91514[Activity Category],"Texas Rising Star/QRIS (except PD)")</f>
        <v>234715.68</v>
      </c>
      <c r="C42" s="406">
        <f>SUMIFS(Table91514[Planned Expenditures],Table91514[Funding Type 
(CCQ 2, CCQ Mentor, CQF, Other)],"CCQ Mentor",Table91514[Activity Category],"Texas Rising Star/QRIS (except PD)")</f>
        <v>423857</v>
      </c>
      <c r="D42" s="405">
        <f>SUMIFS(Table91514[Planned Expenditures],Table91514[Funding Type 
(CCQ 2, CCQ Mentor, CQF, Other)],"CQF",Table91514[Activity Category],"Texas Rising Star/QRIS (except PD)")</f>
        <v>145631</v>
      </c>
      <c r="E42" s="407">
        <f>SUMIFS(Table91514[Planned Expenditures],Table91514[Funding Type 
(CCQ 2, CCQ Mentor, CQF, Other)],"Other",Table91514[Activity Category],"Texas Rising Star/QRIS (except PD)")</f>
        <v>0</v>
      </c>
      <c r="F42" s="431">
        <f>SUM(Table121615[[#This Row],[CCQ]:[Other]])</f>
        <v>804203.67999999993</v>
      </c>
      <c r="G42" s="13"/>
      <c r="H42" s="12"/>
      <c r="I42" s="2"/>
      <c r="J42" s="1"/>
    </row>
    <row r="43" spans="1:10" s="11" customFormat="1" ht="15.75">
      <c r="A43" s="404" t="s">
        <v>164</v>
      </c>
      <c r="B43" s="405">
        <f>SUMIFS(Table91514[Planned Expenditures],Table91514[Funding Type 
(CCQ 2, CCQ Mentor, CQF, Other)],"CCQ",Table91514[Activity Category],"Health &amp; Safety (except PD)")</f>
        <v>58000</v>
      </c>
      <c r="C43" s="406">
        <f>SUMIFS(Table91514[Planned Expenditures],Table91514[Funding Type 
(CCQ 2, CCQ Mentor, CQF, Other)],"CCQ Mentor",Table91514[Activity Category],"Health &amp; Safety (except PD)")</f>
        <v>0</v>
      </c>
      <c r="D43" s="405">
        <f>SUMIFS(Table91514[Planned Expenditures],Table91514[Funding Type 
(CCQ 2, CCQ Mentor, CQF, Other)],"CQF",Table91514[Activity Category],"Health &amp; Safety (except PD)")</f>
        <v>0</v>
      </c>
      <c r="E43" s="407">
        <f>SUMIFS(Table91514[Planned Expenditures],Table91514[Funding Type 
(CCQ 2, CCQ Mentor, CQF, Other)],"Other",Table91514[Activity Category],"Health &amp; Safety (except PD)")</f>
        <v>0</v>
      </c>
      <c r="F43" s="431">
        <f>SUM(Table121615[[#This Row],[CCQ]:[Other]])</f>
        <v>58000</v>
      </c>
      <c r="G43" s="13"/>
      <c r="H43" s="12"/>
      <c r="I43" s="2"/>
      <c r="J43" s="1"/>
    </row>
    <row r="44" spans="1:10" s="11" customFormat="1" ht="15.75">
      <c r="A44" s="408" t="s">
        <v>4</v>
      </c>
      <c r="B44" s="405">
        <f>SUMIFS(Table91514[Planned Expenditures],Table91514[Funding Type 
(CCQ 2, CCQ Mentor, CQF, Other)],"CCQ",Table91514[Activity Category],"Evaluation &amp; Assessment")</f>
        <v>0</v>
      </c>
      <c r="C44" s="406">
        <f>SUMIFS(Table91514[Planned Expenditures],Table91514[Funding Type 
(CCQ 2, CCQ Mentor, CQF, Other)],"CCQ Mentor",Table91514[Activity Category],"Evaluation &amp; Assessment")</f>
        <v>0</v>
      </c>
      <c r="D44" s="405">
        <f>SUMIFS(Table91514[Planned Expenditures],Table91514[Funding Type 
(CCQ 2, CCQ Mentor, CQF, Other)],"CQF",Table91514[Activity Category],"Evaluation &amp; Assessment")</f>
        <v>6000</v>
      </c>
      <c r="E44" s="407">
        <f>SUMIFS(Table91514[Planned Expenditures],Table91514[Funding Type 
(CCQ 2, CCQ Mentor, CQF, Other)],"Other",Table91514[Activity Category],"Evaluation &amp; Assessment")</f>
        <v>0</v>
      </c>
      <c r="F44" s="431">
        <f>SUM(Table121615[[#This Row],[CCQ]:[Other]])</f>
        <v>6000</v>
      </c>
      <c r="G44" s="13"/>
      <c r="H44" s="12"/>
      <c r="I44" s="2"/>
      <c r="J44" s="1"/>
    </row>
    <row r="45" spans="1:10" ht="15.75">
      <c r="A45" s="408" t="s">
        <v>165</v>
      </c>
      <c r="B45" s="409">
        <f>SUMIFS(Table91514[Planned Expenditures],Table91514[Funding Type 
(CCQ 2, CCQ Mentor, CQF, Other)],"CCQ",Table91514[Activity Category],"National Accreditation")</f>
        <v>0</v>
      </c>
      <c r="C45" s="409">
        <f>SUMIFS(Table91514[Planned Expenditures],Table91514[Funding Type 
(CCQ 2, CCQ Mentor, CQF, Other)],"CCQ Mentor",Table91514[Activity Category],"National Accreditation")</f>
        <v>0</v>
      </c>
      <c r="D45" s="410">
        <f>SUMIFS(Table91514[Planned Expenditures],Table91514[Funding Type 
(CCQ 2, CCQ Mentor, CQF, Other)],"CQF",Table91514[Activity Category],"National Accreditation")</f>
        <v>0</v>
      </c>
      <c r="E45" s="411">
        <f>SUMIFS(Table91514[Planned Expenditures],Table91514[Funding Type 
(CCQ 2, CCQ Mentor, CQF, Other)],"Other",Table91514[Activity Category],"National Accreditation")</f>
        <v>0</v>
      </c>
      <c r="F45" s="432">
        <f>SUM(Table121615[[#This Row],[CCQ]:[Other]])</f>
        <v>0</v>
      </c>
      <c r="G45" s="9"/>
      <c r="H45" s="9"/>
      <c r="I45" s="2"/>
    </row>
    <row r="46" spans="1:10" ht="15.75">
      <c r="A46" s="412" t="s">
        <v>140</v>
      </c>
      <c r="B46" s="413">
        <f>SUMIFS(Table91514[Planned Expenditures],Table91514[Funding Type 
(CCQ 2, CCQ Mentor, CQF, Other)],"CCQ",Table91514[Activity Category],"Other (Shared Services, Pre-K Partnerships) ")</f>
        <v>51300</v>
      </c>
      <c r="C46" s="413">
        <f>SUMIFS(Table91514[Planned Expenditures],Table91514[Funding Type 
(CCQ 2, CCQ Mentor, CQF, Other)],"CCQ Mentor",Table91514[Activity Category],"Other (Shared Services, Pre-K Partnerships) ")</f>
        <v>0</v>
      </c>
      <c r="D46" s="414">
        <f>SUMIFS(Table91514[Planned Expenditures],Table91514[Funding Type 
(CCQ 2, CCQ Mentor, CQF, Other)],"CQF",Table91514[Activity Category],"Other (Shared Services, Pre-K Partnerships) ")</f>
        <v>122720</v>
      </c>
      <c r="E46" s="415">
        <f>SUMIFS(Table91514[Planned Expenditures],Table91514[Funding Type 
(CCQ 2, CCQ Mentor, CQF, Other)],"Other",Table91514[Activity Category],"Other (Shared Services, Pre-K Partnerships) ")</f>
        <v>0</v>
      </c>
      <c r="F46" s="433">
        <f>SUM(Table121615[[#This Row],[CCQ]:[Other]])</f>
        <v>174020</v>
      </c>
      <c r="H46" s="1"/>
      <c r="I46" s="2"/>
    </row>
    <row r="47" spans="1:10" ht="15.75">
      <c r="A47" s="457" t="s">
        <v>166</v>
      </c>
      <c r="B47" s="458">
        <f>SUBTOTAL(109,Table121615[CCQ])</f>
        <v>344015.68</v>
      </c>
      <c r="C47" s="458">
        <f>SUBTOTAL(109,Table121615[CCQ Mentor])</f>
        <v>423857</v>
      </c>
      <c r="D47" s="459">
        <f>SUBTOTAL(109,Table121615[CQF])</f>
        <v>551651</v>
      </c>
      <c r="E47" s="459">
        <f>SUBTOTAL(109,Table121615[Other])</f>
        <v>0</v>
      </c>
      <c r="F47" s="460">
        <f>SUBTOTAL(109,Table121615[TOTAL])</f>
        <v>1319523.68</v>
      </c>
    </row>
    <row r="48" spans="1:10" ht="15.75"/>
    <row r="50" spans="1:2" ht="15.75">
      <c r="A50" s="1" t="s">
        <v>167</v>
      </c>
    </row>
    <row r="51" spans="1:2" ht="15.75"/>
    <row r="52" spans="1:2" ht="15.75"/>
    <row r="53" spans="1:2" ht="15.75"/>
    <row r="62" spans="1:2" ht="15.75"/>
    <row r="63" spans="1:2" ht="18">
      <c r="B63" s="5"/>
    </row>
    <row r="64" spans="1:2" ht="15.75"/>
    <row r="65" ht="15.75"/>
    <row r="66" ht="15.75"/>
    <row r="67" ht="15.75"/>
    <row r="68" ht="15.75"/>
    <row r="69" ht="15.75"/>
    <row r="70" ht="15.75"/>
    <row r="71" ht="15.75"/>
    <row r="72" ht="15.75"/>
    <row r="73" ht="15.75"/>
  </sheetData>
  <sheetProtection formatCells="0" insertRows="0" selectLockedCells="1" sort="0"/>
  <protectedRanges>
    <protectedRange sqref="J32:XFD32" name="Range2"/>
    <protectedRange sqref="A5:F5 B63 A4:H4" name="Range1"/>
    <protectedRange sqref="G5" name="Range1_2_1"/>
    <protectedRange sqref="B37:D44 E37:F38 E39:G44 B8:G9 B10:F10 B11:G36" name="Range2_1_1"/>
    <protectedRange sqref="G37:G38 A37:A44 H39:H44" name="Range2_4_2"/>
    <protectedRange sqref="G10" name="Range2_1_1_1"/>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6D3E7421-31B3-47BD-B477-D8EF8C762994}"/>
    <dataValidation allowBlank="1" showInputMessage="1" showErrorMessage="1" promptTitle="Questions to Address:" sqref="B63 E5:F5 A4:H4" xr:uid="{AE1ACE83-2DA1-47E0-8793-A26593D97AED}"/>
    <dataValidation allowBlank="1" showInputMessage="1" showErrorMessage="1" prompt="Place the activty's estimated expenditure amount in the cell._x000a_" sqref="C37:C44" xr:uid="{40F22F29-B31A-4756-8897-506EBFB0140C}"/>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7:G38 H39:H44" xr:uid="{F4B75DEF-CD68-4338-BEF5-D2A50FEE59AC}"/>
    <dataValidation allowBlank="1" showInputMessage="1" showErrorMessage="1" prompt="Enter a brief name or title to label the activity/activities" sqref="A37:A39" xr:uid="{420FBE46-9850-4480-9B9A-E8EE4EB5CEA0}"/>
    <dataValidation allowBlank="1" showInputMessage="1" showErrorMessage="1" promptTitle="Needs Determination" prompt="Describe how the Board determined or assessed the needs of the activities planned." sqref="H5" xr:uid="{6E19118A-2F44-4148-9F82-6053FFAB889D}"/>
    <dataValidation allowBlank="1" showInputMessage="1" showErrorMessage="1" promptTitle="Administration of Funds" prompt="If the Board selects &quot;Both&quot; for administering funds, describe how this is coordinated." sqref="D5" xr:uid="{D18DC6B6-B2A9-4632-9593-B935B1FBE227}"/>
    <dataValidation allowBlank="1" showInputMessage="1" showErrorMessage="1" promptTitle="Number of CCS CC Programs" prompt="Enter the total number of CCS Child Care Programs (as of 10/01/2025)." sqref="B5" xr:uid="{8CFB040F-191D-4AAD-9925-41BCA7796704}"/>
    <dataValidation allowBlank="1" showInputMessage="1" showErrorMessage="1" promptTitle="Total Funds Allotted" prompt="Funds will auto-populate by Board." sqref="A5" xr:uid="{1E0BEFD5-B3E9-490B-96C0-4F4EB96A6D01}"/>
    <dataValidation allowBlank="1" showInputMessage="1" showErrorMessage="1" promptTitle="Activity Category" prompt="Select the applicable Activity Category" sqref="A7" xr:uid="{EC414D7A-09A1-4A04-907E-5F59F7E36C4D}"/>
    <dataValidation allowBlank="1" showInputMessage="1" showErrorMessage="1" promptTitle="Activity Type/Name" prompt="Select an activity type/name that best fitst the planned activity." sqref="B7" xr:uid="{5490A667-022F-4282-8D3A-42647EB883B0}"/>
    <dataValidation allowBlank="1" showInputMessage="1" showErrorMessage="1" promptTitle="Planned Expenditures" prompt="Enter the estimated amount the Board plans to expend on the planned activity." sqref="C7" xr:uid="{C04B8B66-BCBE-4003-A602-BC947EBD91DA}"/>
    <dataValidation allowBlank="1" showInputMessage="1" showErrorMessage="1" promptTitle="Funding Type" prompt="Select the type of funding to be used for the planned activity: CCQ, CQF or OTHER." sqref="D7" xr:uid="{86087524-CE70-42C3-86BF-2DB2F6A1AFD5}"/>
    <dataValidation allowBlank="1" showInputMessage="1" showErrorMessage="1" promptTitle="Quarter Activity Initiated" prompt="Select the quarter the Board anticipates the activtiy to begin." sqref="E7" xr:uid="{5073551A-694E-40E1-B674-20F15A1D3EFF}"/>
    <dataValidation allowBlank="1" showInputMessage="1" showErrorMessage="1" promptTitle="Activity Description" prompt="Description must include alighment to what need or Board Strategy and target outreach." sqref="G7" xr:uid="{9B7BA4F5-6DCA-4B79-ACF7-5DB22F6D8E58}"/>
    <dataValidation allowBlank="1" showInputMessage="1" showErrorMessage="1" promptTitle="Measurable Outcome(s)" prompt="Describe how the Board will measure success of the Child Care Quality activity." sqref="H7" xr:uid="{BE7750A0-9085-4DCC-8762-0BE459C03333}"/>
    <dataValidation allowBlank="1" showInputMessage="1" showErrorMessage="1" promptTitle="Activity Description" prompt="Description must include alignment to what need or Board strategy and target outreach." sqref="G8:G36" xr:uid="{C9656EC1-E76E-4D67-AFC8-ECBDEEF37A76}"/>
    <dataValidation allowBlank="1" showInputMessage="1" showErrorMessage="1" promptTitle="Measruable Outcome(s)" prompt="Describe how the Board will measure success of the Child Care activity." sqref="H8:H36" xr:uid="{A3791358-4FBF-4C0D-A036-80927BB25A3A}"/>
    <dataValidation allowBlank="1" showInputMessage="1" showErrorMessage="1" promptTitle="Planned Expenditures" prompt="Enter the estimated planned expenditures." sqref="C8:C36" xr:uid="{E8DBE5DD-0DF7-4DD8-B61E-EAB7818403C7}"/>
  </dataValidations>
  <printOptions horizontalCentered="1"/>
  <pageMargins left="0.25" right="0.25" top="0.61848958333333304" bottom="0.75" header="0.3" footer="0.3"/>
  <pageSetup paperSize="5" scale="48"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09E474-489F-4854-84DE-F309EC171E80}">
  <sheetPr>
    <tabColor theme="5" tint="-0.249977111117893"/>
    <pageSetUpPr fitToPage="1"/>
  </sheetPr>
  <dimension ref="A1:J64"/>
  <sheetViews>
    <sheetView topLeftCell="A26" zoomScale="57" zoomScaleNormal="40" workbookViewId="0">
      <selection activeCell="A38" sqref="A38:F38"/>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[11]Instructions!B9, " Annual Expenditure Plan")</f>
        <v>FFY 2026 Annual Expenditure Plan</v>
      </c>
      <c r="B1" s="82"/>
      <c r="C1" s="82"/>
      <c r="D1" s="84"/>
      <c r="E1" s="84"/>
      <c r="F1" s="83"/>
      <c r="G1" s="82"/>
      <c r="H1" s="81"/>
    </row>
    <row r="2" spans="1:9" s="73" customFormat="1" ht="26.65">
      <c r="A2" s="79" t="str">
        <f>[11]Instructions!B8</f>
        <v>Workforce Solutions East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20.5">
      <c r="A5" s="180">
        <v>3567960</v>
      </c>
      <c r="B5" s="352" t="s">
        <v>450</v>
      </c>
      <c r="C5" s="60" t="s">
        <v>8</v>
      </c>
      <c r="D5" s="97"/>
      <c r="E5" s="58"/>
      <c r="F5" s="57"/>
      <c r="G5" s="56" t="s">
        <v>451</v>
      </c>
      <c r="H5" s="96" t="s">
        <v>452</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73.25">
      <c r="A8" s="37" t="s">
        <v>164</v>
      </c>
      <c r="B8" s="36" t="s">
        <v>175</v>
      </c>
      <c r="C8" s="34">
        <v>50000</v>
      </c>
      <c r="D8" s="34" t="s">
        <v>104</v>
      </c>
      <c r="E8" s="33" t="s">
        <v>100</v>
      </c>
      <c r="F8" s="354"/>
      <c r="G8" s="32" t="s">
        <v>453</v>
      </c>
      <c r="H8" s="43" t="s">
        <v>454</v>
      </c>
      <c r="I8" s="2"/>
    </row>
    <row r="9" spans="1:9" s="11" customFormat="1" ht="94.5">
      <c r="A9" s="37" t="s">
        <v>164</v>
      </c>
      <c r="B9" s="36" t="s">
        <v>172</v>
      </c>
      <c r="C9" s="34">
        <v>10000</v>
      </c>
      <c r="D9" s="34" t="s">
        <v>104</v>
      </c>
      <c r="E9" s="33" t="s">
        <v>105</v>
      </c>
      <c r="F9" s="354"/>
      <c r="G9" s="32" t="s">
        <v>455</v>
      </c>
      <c r="H9" s="43" t="s">
        <v>456</v>
      </c>
      <c r="I9" s="2"/>
    </row>
    <row r="10" spans="1:9" s="11" customFormat="1" ht="110.25">
      <c r="A10" s="37" t="s">
        <v>164</v>
      </c>
      <c r="B10" s="36" t="s">
        <v>177</v>
      </c>
      <c r="C10" s="34">
        <v>38928</v>
      </c>
      <c r="D10" s="34" t="s">
        <v>104</v>
      </c>
      <c r="E10" s="33" t="s">
        <v>100</v>
      </c>
      <c r="F10" s="354"/>
      <c r="G10" s="32" t="s">
        <v>457</v>
      </c>
      <c r="H10" s="43" t="s">
        <v>454</v>
      </c>
      <c r="I10" s="2"/>
    </row>
    <row r="11" spans="1:9" s="11" customFormat="1" ht="94.5" hidden="1">
      <c r="A11" s="37" t="s">
        <v>0</v>
      </c>
      <c r="B11" s="36" t="s">
        <v>95</v>
      </c>
      <c r="C11" s="34">
        <v>300000</v>
      </c>
      <c r="D11" s="42" t="s">
        <v>96</v>
      </c>
      <c r="E11" s="33" t="s">
        <v>100</v>
      </c>
      <c r="F11" s="40"/>
      <c r="G11" s="32" t="s">
        <v>458</v>
      </c>
      <c r="H11" s="87" t="s">
        <v>459</v>
      </c>
      <c r="I11" s="2"/>
    </row>
    <row r="12" spans="1:9" s="11" customFormat="1" ht="110.25">
      <c r="A12" s="37" t="s">
        <v>0</v>
      </c>
      <c r="B12" s="36" t="s">
        <v>95</v>
      </c>
      <c r="C12" s="34">
        <v>200000</v>
      </c>
      <c r="D12" s="34" t="s">
        <v>104</v>
      </c>
      <c r="E12" s="33" t="s">
        <v>100</v>
      </c>
      <c r="F12" s="354"/>
      <c r="G12" s="32" t="s">
        <v>460</v>
      </c>
      <c r="H12" s="87" t="s">
        <v>461</v>
      </c>
      <c r="I12" s="2"/>
    </row>
    <row r="13" spans="1:9" s="11" customFormat="1" ht="141.75" hidden="1">
      <c r="A13" s="37" t="s">
        <v>140</v>
      </c>
      <c r="B13" s="36" t="s">
        <v>141</v>
      </c>
      <c r="C13" s="34">
        <v>310000</v>
      </c>
      <c r="D13" s="42" t="s">
        <v>96</v>
      </c>
      <c r="E13" s="33" t="s">
        <v>105</v>
      </c>
      <c r="F13" s="40"/>
      <c r="G13" s="32" t="s">
        <v>462</v>
      </c>
      <c r="H13" s="43" t="s">
        <v>463</v>
      </c>
      <c r="I13" s="2"/>
    </row>
    <row r="14" spans="1:9" s="11" customFormat="1" ht="110.25" hidden="1">
      <c r="A14" s="37" t="s">
        <v>140</v>
      </c>
      <c r="B14" s="36" t="s">
        <v>141</v>
      </c>
      <c r="C14" s="34">
        <v>210000</v>
      </c>
      <c r="D14" s="42" t="s">
        <v>96</v>
      </c>
      <c r="E14" s="33" t="s">
        <v>100</v>
      </c>
      <c r="F14" s="40"/>
      <c r="G14" s="32" t="s">
        <v>464</v>
      </c>
      <c r="H14" s="43" t="s">
        <v>465</v>
      </c>
      <c r="I14" s="2"/>
    </row>
    <row r="15" spans="1:9" s="11" customFormat="1" ht="110.25" hidden="1">
      <c r="A15" s="37" t="s">
        <v>1</v>
      </c>
      <c r="B15" s="36" t="s">
        <v>111</v>
      </c>
      <c r="C15" s="34">
        <v>90000</v>
      </c>
      <c r="D15" s="42" t="s">
        <v>96</v>
      </c>
      <c r="E15" s="33" t="s">
        <v>100</v>
      </c>
      <c r="F15" s="40"/>
      <c r="G15" s="32" t="s">
        <v>466</v>
      </c>
      <c r="H15" s="87" t="s">
        <v>467</v>
      </c>
      <c r="I15" s="2"/>
    </row>
    <row r="16" spans="1:9" s="11" customFormat="1" ht="110.25" hidden="1">
      <c r="A16" s="37" t="s">
        <v>1</v>
      </c>
      <c r="B16" s="36" t="s">
        <v>114</v>
      </c>
      <c r="C16" s="34">
        <v>0</v>
      </c>
      <c r="D16" s="34" t="s">
        <v>152</v>
      </c>
      <c r="E16" s="33" t="s">
        <v>100</v>
      </c>
      <c r="F16" s="40"/>
      <c r="G16" s="32" t="s">
        <v>468</v>
      </c>
      <c r="H16" s="87" t="s">
        <v>469</v>
      </c>
      <c r="I16" s="2"/>
    </row>
    <row r="17" spans="1:10" s="11" customFormat="1" ht="252">
      <c r="A17" s="37" t="s">
        <v>1</v>
      </c>
      <c r="B17" s="36" t="s">
        <v>114</v>
      </c>
      <c r="C17" s="34">
        <v>50000</v>
      </c>
      <c r="D17" s="34" t="s">
        <v>104</v>
      </c>
      <c r="E17" s="33" t="s">
        <v>97</v>
      </c>
      <c r="F17" s="354"/>
      <c r="G17" s="39" t="s">
        <v>470</v>
      </c>
      <c r="H17" s="87" t="s">
        <v>471</v>
      </c>
      <c r="I17" s="2"/>
    </row>
    <row r="18" spans="1:10" s="11" customFormat="1" ht="110.25" hidden="1">
      <c r="A18" s="37" t="s">
        <v>1</v>
      </c>
      <c r="B18" s="36" t="s">
        <v>119</v>
      </c>
      <c r="C18" s="34">
        <v>40000</v>
      </c>
      <c r="D18" s="42" t="s">
        <v>96</v>
      </c>
      <c r="E18" s="33" t="s">
        <v>100</v>
      </c>
      <c r="F18" s="40"/>
      <c r="G18" s="32" t="s">
        <v>472</v>
      </c>
      <c r="H18" s="43" t="s">
        <v>473</v>
      </c>
      <c r="I18" s="2"/>
    </row>
    <row r="19" spans="1:10" s="11" customFormat="1" ht="126" hidden="1">
      <c r="A19" s="37" t="s">
        <v>1</v>
      </c>
      <c r="B19" s="36" t="s">
        <v>195</v>
      </c>
      <c r="C19" s="34">
        <v>35000</v>
      </c>
      <c r="D19" s="42" t="s">
        <v>96</v>
      </c>
      <c r="E19" s="33" t="s">
        <v>100</v>
      </c>
      <c r="F19" s="40"/>
      <c r="G19" s="32" t="s">
        <v>474</v>
      </c>
      <c r="H19" s="87" t="s">
        <v>475</v>
      </c>
      <c r="I19" s="2"/>
    </row>
    <row r="20" spans="1:10" s="11" customFormat="1" ht="78.75" hidden="1">
      <c r="A20" s="37" t="s">
        <v>1</v>
      </c>
      <c r="B20" s="36" t="s">
        <v>124</v>
      </c>
      <c r="C20" s="34">
        <v>50000</v>
      </c>
      <c r="D20" s="42" t="s">
        <v>96</v>
      </c>
      <c r="E20" s="33" t="s">
        <v>100</v>
      </c>
      <c r="F20" s="40"/>
      <c r="G20" s="32" t="s">
        <v>476</v>
      </c>
      <c r="H20" s="87" t="s">
        <v>467</v>
      </c>
      <c r="I20" s="2"/>
    </row>
    <row r="21" spans="1:10" s="11" customFormat="1" ht="173.25">
      <c r="A21" s="37" t="s">
        <v>129</v>
      </c>
      <c r="B21" s="36" t="s">
        <v>141</v>
      </c>
      <c r="C21" s="34">
        <v>35000</v>
      </c>
      <c r="D21" s="34" t="s">
        <v>104</v>
      </c>
      <c r="E21" s="33" t="s">
        <v>100</v>
      </c>
      <c r="F21" s="354"/>
      <c r="G21" s="32" t="s">
        <v>477</v>
      </c>
      <c r="H21" s="87" t="s">
        <v>478</v>
      </c>
      <c r="I21" s="2"/>
    </row>
    <row r="22" spans="1:10" s="11" customFormat="1" ht="126">
      <c r="A22" s="37" t="s">
        <v>129</v>
      </c>
      <c r="B22" s="36" t="s">
        <v>111</v>
      </c>
      <c r="C22" s="34">
        <v>5000</v>
      </c>
      <c r="D22" s="34" t="s">
        <v>104</v>
      </c>
      <c r="E22" s="33" t="s">
        <v>145</v>
      </c>
      <c r="F22" s="354"/>
      <c r="G22" s="32" t="s">
        <v>479</v>
      </c>
      <c r="H22" s="43" t="s">
        <v>478</v>
      </c>
      <c r="I22" s="2"/>
    </row>
    <row r="23" spans="1:10" s="11" customFormat="1" ht="94.5" hidden="1">
      <c r="A23" s="37" t="s">
        <v>129</v>
      </c>
      <c r="B23" s="36" t="s">
        <v>151</v>
      </c>
      <c r="C23" s="34">
        <v>934819</v>
      </c>
      <c r="D23" s="34" t="s">
        <v>152</v>
      </c>
      <c r="E23" s="33" t="s">
        <v>100</v>
      </c>
      <c r="F23" s="40"/>
      <c r="G23" s="32" t="s">
        <v>480</v>
      </c>
      <c r="H23" s="87" t="s">
        <v>481</v>
      </c>
      <c r="I23" s="2"/>
    </row>
    <row r="24" spans="1:10" s="11" customFormat="1" ht="157.5">
      <c r="A24" s="37" t="s">
        <v>129</v>
      </c>
      <c r="B24" s="36" t="s">
        <v>130</v>
      </c>
      <c r="C24" s="34">
        <v>92000</v>
      </c>
      <c r="D24" s="34" t="s">
        <v>104</v>
      </c>
      <c r="E24" s="33" t="s">
        <v>100</v>
      </c>
      <c r="F24" s="354"/>
      <c r="G24" s="32" t="s">
        <v>482</v>
      </c>
      <c r="H24" s="43" t="s">
        <v>483</v>
      </c>
      <c r="I24" s="2"/>
    </row>
    <row r="25" spans="1:10" s="11" customFormat="1" ht="94.5" hidden="1">
      <c r="A25" s="37" t="s">
        <v>129</v>
      </c>
      <c r="B25" s="36" t="s">
        <v>133</v>
      </c>
      <c r="C25" s="34">
        <v>600000</v>
      </c>
      <c r="D25" s="42" t="s">
        <v>96</v>
      </c>
      <c r="E25" s="33" t="s">
        <v>100</v>
      </c>
      <c r="F25" s="40"/>
      <c r="G25" s="32" t="s">
        <v>484</v>
      </c>
      <c r="H25" s="87" t="s">
        <v>459</v>
      </c>
      <c r="I25" s="2"/>
    </row>
    <row r="26" spans="1:10" s="11" customFormat="1" ht="94.5">
      <c r="A26" s="37" t="s">
        <v>129</v>
      </c>
      <c r="B26" s="36" t="s">
        <v>133</v>
      </c>
      <c r="C26" s="34">
        <v>400000</v>
      </c>
      <c r="D26" s="34" t="s">
        <v>104</v>
      </c>
      <c r="E26" s="33" t="s">
        <v>100</v>
      </c>
      <c r="F26" s="354"/>
      <c r="G26" s="32" t="s">
        <v>485</v>
      </c>
      <c r="H26" s="87" t="s">
        <v>461</v>
      </c>
      <c r="I26" s="2"/>
    </row>
    <row r="27" spans="1:10" s="11" customFormat="1" ht="110.25" hidden="1">
      <c r="A27" s="37" t="s">
        <v>129</v>
      </c>
      <c r="B27" s="36" t="s">
        <v>133</v>
      </c>
      <c r="C27" s="34">
        <v>117213</v>
      </c>
      <c r="D27" s="42" t="s">
        <v>96</v>
      </c>
      <c r="E27" s="33" t="s">
        <v>105</v>
      </c>
      <c r="F27" s="40"/>
      <c r="G27" s="39" t="s">
        <v>486</v>
      </c>
      <c r="H27" s="87" t="s">
        <v>487</v>
      </c>
      <c r="I27" s="2"/>
    </row>
    <row r="28" spans="1:10" ht="15.75">
      <c r="A28" s="13"/>
      <c r="B28" s="29"/>
      <c r="C28" s="30"/>
      <c r="D28" s="29"/>
      <c r="E28" s="29"/>
      <c r="F28" s="28"/>
      <c r="G28" s="12"/>
    </row>
    <row r="29" spans="1:10" ht="15.75">
      <c r="A29" s="27"/>
      <c r="B29" s="25"/>
      <c r="C29" s="26"/>
      <c r="D29" s="25"/>
      <c r="E29" s="25"/>
      <c r="F29" s="24"/>
      <c r="G29" s="23"/>
      <c r="H29" s="22"/>
    </row>
    <row r="30" spans="1:10" s="17" customFormat="1" ht="21">
      <c r="A30" s="416" t="s">
        <v>162</v>
      </c>
      <c r="B30" s="417" t="s">
        <v>104</v>
      </c>
      <c r="C30" s="418" t="s">
        <v>152</v>
      </c>
      <c r="D30" s="417" t="s">
        <v>96</v>
      </c>
      <c r="E30" s="419" t="s">
        <v>6</v>
      </c>
      <c r="F30" s="420" t="s">
        <v>163</v>
      </c>
      <c r="G30" s="21"/>
      <c r="H30" s="20"/>
      <c r="I30" s="19"/>
      <c r="J30" s="18"/>
    </row>
    <row r="31" spans="1:10" s="11" customFormat="1" ht="15.75">
      <c r="A31" s="404" t="s">
        <v>0</v>
      </c>
      <c r="B31" s="405">
        <f>SUMIFS(Table91516[Planned Expenditures],Table91516[Funding Type 
(CCQ 2, CCQ Mentor, CQF, Other)],"CCQ",Table91516[Activity Category],"Infant &amp; Toddler")</f>
        <v>200000</v>
      </c>
      <c r="C31" s="406">
        <f>SUMIFS(Table91516[Planned Expenditures],Table91516[Funding Type 
(CCQ 2, CCQ Mentor, CQF, Other)],"CCQ Mentor",Table91516[Activity Category],"Infant &amp; Toddler")</f>
        <v>0</v>
      </c>
      <c r="D31" s="405">
        <f>SUMIFS(Table91516[Planned Expenditures],Table91516[Funding Type 
(CCQ 2, CCQ Mentor, CQF, Other)],"CQF",Table91516[Activity Category],"Infant &amp; Toddler")</f>
        <v>300000</v>
      </c>
      <c r="E31" s="407">
        <f>SUMIFS(Table91516[Planned Expenditures],Table91516[Funding Type 
(CCQ 2, CCQ Mentor, CQF, Other)],"Other",Table91516[Activity Category],"Infant &amp; Toddler")</f>
        <v>0</v>
      </c>
      <c r="F31" s="431">
        <f>SUM(Table121617[[#This Row],[CCQ]:[Other]])</f>
        <v>500000</v>
      </c>
      <c r="G31" s="13"/>
      <c r="H31" s="12"/>
      <c r="I31" s="2"/>
      <c r="J31" s="1"/>
    </row>
    <row r="32" spans="1:10" s="11" customFormat="1" ht="15.75">
      <c r="A32" s="404" t="s">
        <v>1</v>
      </c>
      <c r="B32" s="405">
        <f>SUMIFS(Table91516[Planned Expenditures],Table91516[Funding Type 
(CCQ 2, CCQ Mentor, CQF, Other)],"CCQ",Table91516[Activity Category],"Professional Development")</f>
        <v>50000</v>
      </c>
      <c r="C32" s="406">
        <f>SUMIFS(Table91516[Planned Expenditures],Table91516[Funding Type 
(CCQ 2, CCQ Mentor, CQF, Other)],"CCQ Mentor",Table91516[Activity Category],"Professional Development")</f>
        <v>0</v>
      </c>
      <c r="D32" s="405">
        <f>SUMIFS(Table91516[Planned Expenditures],Table91516[Funding Type 
(CCQ 2, CCQ Mentor, CQF, Other)],"CQF",Table91516[Activity Category],"Professional Development")</f>
        <v>215000</v>
      </c>
      <c r="E32" s="407">
        <f>SUMIFS(Table91516[Planned Expenditures],Table91516[Funding Type 
(CCQ 2, CCQ Mentor, CQF, Other)],"Other",Table91516[Activity Category],"Professional Development")</f>
        <v>0</v>
      </c>
      <c r="F32" s="431">
        <f>SUM(Table121617[[#This Row],[CCQ]:[Other]])</f>
        <v>265000</v>
      </c>
      <c r="G32" s="13"/>
      <c r="H32" s="12"/>
      <c r="I32" s="2"/>
      <c r="J32" s="1"/>
    </row>
    <row r="33" spans="1:10" s="11" customFormat="1" ht="15.75">
      <c r="A33" s="404" t="s">
        <v>129</v>
      </c>
      <c r="B33" s="405">
        <f>SUMIFS(Table91516[Planned Expenditures],Table91516[Funding Type 
(CCQ 2, CCQ Mentor, CQF, Other)],"CCQ",Table91516[Activity Category],"Texas Rising Star/QRIS (except PD)")</f>
        <v>532000</v>
      </c>
      <c r="C33" s="406">
        <f>SUMIFS(Table91516[Planned Expenditures],Table91516[Funding Type 
(CCQ 2, CCQ Mentor, CQF, Other)],"CCQ Mentor",Table91516[Activity Category],"Texas Rising Star/QRIS (except PD)")</f>
        <v>934819</v>
      </c>
      <c r="D33" s="405">
        <f>SUMIFS(Table91516[Planned Expenditures],Table91516[Funding Type 
(CCQ 2, CCQ Mentor, CQF, Other)],"CQF",Table91516[Activity Category],"Texas Rising Star/QRIS (except PD)")</f>
        <v>717213</v>
      </c>
      <c r="E33" s="407">
        <f>SUMIFS(Table91516[Planned Expenditures],Table91516[Funding Type 
(CCQ 2, CCQ Mentor, CQF, Other)],"Other",Table91516[Activity Category],"Texas Rising Star/QRIS (except PD)")</f>
        <v>0</v>
      </c>
      <c r="F33" s="431">
        <f>SUM(Table121617[[#This Row],[CCQ]:[Other]])</f>
        <v>2184032</v>
      </c>
      <c r="G33" s="13"/>
      <c r="H33" s="12"/>
      <c r="I33" s="2"/>
      <c r="J33" s="1"/>
    </row>
    <row r="34" spans="1:10" s="11" customFormat="1" ht="15.75">
      <c r="A34" s="404" t="s">
        <v>164</v>
      </c>
      <c r="B34" s="405">
        <f>SUMIFS(Table91516[Planned Expenditures],Table91516[Funding Type 
(CCQ 2, CCQ Mentor, CQF, Other)],"CCQ",Table91516[Activity Category],"Health &amp; Safety (except PD)")</f>
        <v>98928</v>
      </c>
      <c r="C34" s="406">
        <f>SUMIFS(Table91516[Planned Expenditures],Table91516[Funding Type 
(CCQ 2, CCQ Mentor, CQF, Other)],"CCQ Mentor",Table91516[Activity Category],"Health &amp; Safety (except PD)")</f>
        <v>0</v>
      </c>
      <c r="D34" s="405">
        <f>SUMIFS(Table91516[Planned Expenditures],Table91516[Funding Type 
(CCQ 2, CCQ Mentor, CQF, Other)],"CQF",Table91516[Activity Category],"Health &amp; Safety (except PD)")</f>
        <v>0</v>
      </c>
      <c r="E34" s="407">
        <f>SUMIFS(Table91516[Planned Expenditures],Table91516[Funding Type 
(CCQ 2, CCQ Mentor, CQF, Other)],"Other",Table91516[Activity Category],"Health &amp; Safety (except PD)")</f>
        <v>0</v>
      </c>
      <c r="F34" s="431">
        <f>SUM(Table121617[[#This Row],[CCQ]:[Other]])</f>
        <v>98928</v>
      </c>
      <c r="G34" s="13"/>
      <c r="H34" s="12"/>
      <c r="I34" s="2"/>
      <c r="J34" s="1"/>
    </row>
    <row r="35" spans="1:10" s="11" customFormat="1" ht="15.75">
      <c r="A35" s="408" t="s">
        <v>4</v>
      </c>
      <c r="B35" s="405">
        <f>SUMIFS(Table91516[Planned Expenditures],Table91516[Funding Type 
(CCQ 2, CCQ Mentor, CQF, Other)],"CCQ",Table91516[Activity Category],"Evaluation &amp; Assessment")</f>
        <v>0</v>
      </c>
      <c r="C35" s="406">
        <f>SUMIFS(Table91516[Planned Expenditures],Table91516[Funding Type 
(CCQ 2, CCQ Mentor, CQF, Other)],"CCQ Mentor",Table91516[Activity Category],"Evaluation &amp; Assessment")</f>
        <v>0</v>
      </c>
      <c r="D35" s="405">
        <f>SUMIFS(Table91516[Planned Expenditures],Table91516[Funding Type 
(CCQ 2, CCQ Mentor, CQF, Other)],"CQF",Table91516[Activity Category],"Evaluation &amp; Assessment")</f>
        <v>0</v>
      </c>
      <c r="E35" s="407">
        <f>SUMIFS(Table91516[Planned Expenditures],Table91516[Funding Type 
(CCQ 2, CCQ Mentor, CQF, Other)],"Other",Table91516[Activity Category],"Evaluation &amp; Assessment")</f>
        <v>0</v>
      </c>
      <c r="F35" s="431">
        <f>SUM(Table121617[[#This Row],[CCQ]:[Other]])</f>
        <v>0</v>
      </c>
      <c r="G35" s="13"/>
      <c r="H35" s="12"/>
      <c r="I35" s="2"/>
      <c r="J35" s="1"/>
    </row>
    <row r="36" spans="1:10" ht="15.75">
      <c r="A36" s="408" t="s">
        <v>165</v>
      </c>
      <c r="B36" s="409">
        <f>SUMIFS(Table91516[Planned Expenditures],Table91516[Funding Type 
(CCQ 2, CCQ Mentor, CQF, Other)],"CCQ",Table91516[Activity Category],"National Accreditation")</f>
        <v>0</v>
      </c>
      <c r="C36" s="409">
        <f>SUMIFS(Table91516[Planned Expenditures],Table91516[Funding Type 
(CCQ 2, CCQ Mentor, CQF, Other)],"CCQ Mentor",Table91516[Activity Category],"National Accreditation")</f>
        <v>0</v>
      </c>
      <c r="D36" s="410">
        <f>SUMIFS(Table91516[Planned Expenditures],Table91516[Funding Type 
(CCQ 2, CCQ Mentor, CQF, Other)],"CQF",Table91516[Activity Category],"National Accreditation")</f>
        <v>0</v>
      </c>
      <c r="E36" s="411">
        <f>SUMIFS(Table91516[Planned Expenditures],Table91516[Funding Type 
(CCQ 2, CCQ Mentor, CQF, Other)],"Other",Table91516[Activity Category],"National Accreditation")</f>
        <v>0</v>
      </c>
      <c r="F36" s="432">
        <f>SUM(Table121617[[#This Row],[CCQ]:[Other]])</f>
        <v>0</v>
      </c>
      <c r="G36" s="9"/>
      <c r="H36" s="9"/>
      <c r="I36" s="2"/>
    </row>
    <row r="37" spans="1:10" ht="15.75">
      <c r="A37" s="412" t="s">
        <v>140</v>
      </c>
      <c r="B37" s="413">
        <f>SUMIFS(Table91516[Planned Expenditures],Table91516[Funding Type 
(CCQ 2, CCQ Mentor, CQF, Other)],"CCQ",Table91516[Activity Category],"Other (Shared Services, Pre-K Partnerships) ")</f>
        <v>0</v>
      </c>
      <c r="C37" s="413">
        <f>SUMIFS(Table91516[Planned Expenditures],Table91516[Funding Type 
(CCQ 2, CCQ Mentor, CQF, Other)],"CCQ Mentor",Table91516[Activity Category],"Other (Shared Services, Pre-K Partnerships) ")</f>
        <v>0</v>
      </c>
      <c r="D37" s="414">
        <f>SUMIFS(Table91516[Planned Expenditures],Table91516[Funding Type 
(CCQ 2, CCQ Mentor, CQF, Other)],"CQF",Table91516[Activity Category],"Other (Shared Services, Pre-K Partnerships) ")</f>
        <v>520000</v>
      </c>
      <c r="E37" s="415">
        <f>SUMIFS(Table91516[Planned Expenditures],Table91516[Funding Type 
(CCQ 2, CCQ Mentor, CQF, Other)],"Other",Table91516[Activity Category],"Other (Shared Services, Pre-K Partnerships) ")</f>
        <v>0</v>
      </c>
      <c r="F37" s="433">
        <f>SUM(Table121617[[#This Row],[CCQ]:[Other]])</f>
        <v>520000</v>
      </c>
      <c r="H37" s="1"/>
      <c r="I37" s="2"/>
    </row>
    <row r="38" spans="1:10" ht="15.75">
      <c r="A38" s="457" t="s">
        <v>166</v>
      </c>
      <c r="B38" s="458">
        <f>SUBTOTAL(109,Table121617[CCQ])</f>
        <v>880928</v>
      </c>
      <c r="C38" s="458">
        <f>SUBTOTAL(109,Table121617[CCQ Mentor])</f>
        <v>934819</v>
      </c>
      <c r="D38" s="459">
        <f>SUBTOTAL(109,Table121617[CQF])</f>
        <v>1752213</v>
      </c>
      <c r="E38" s="459">
        <f>SUBTOTAL(109,Table121617[Other])</f>
        <v>0</v>
      </c>
      <c r="F38" s="460">
        <f>SUBTOTAL(109,Table121617[TOTAL])</f>
        <v>3567960</v>
      </c>
    </row>
    <row r="39" spans="1:10" ht="15.75"/>
    <row r="41" spans="1:10" ht="15.75">
      <c r="A41" s="1" t="s">
        <v>167</v>
      </c>
    </row>
    <row r="42" spans="1:10" ht="15.75"/>
    <row r="43" spans="1:10" ht="15.75"/>
    <row r="44" spans="1:10" ht="15.75"/>
    <row r="53" spans="2:2" ht="15.75"/>
    <row r="54" spans="2:2" ht="18">
      <c r="B54" s="5"/>
    </row>
    <row r="55" spans="2:2" ht="15.75"/>
    <row r="56" spans="2:2" ht="15.75"/>
    <row r="57" spans="2:2" ht="15.75"/>
    <row r="58" spans="2:2" ht="15.75"/>
    <row r="59" spans="2:2" ht="15.75"/>
    <row r="60" spans="2:2" ht="15.75"/>
    <row r="61" spans="2:2" ht="15.75"/>
    <row r="62" spans="2:2" ht="15.75"/>
    <row r="63" spans="2:2" ht="15.75"/>
    <row r="64" spans="2:2" ht="15.75"/>
  </sheetData>
  <sheetProtection formatCells="0" insertRows="0" selectLockedCells="1" sort="0"/>
  <protectedRanges>
    <protectedRange sqref="A5:F5 B54 A4:H4" name="Range1"/>
    <protectedRange sqref="G5" name="Range1_2_1"/>
    <protectedRange sqref="B28:D35 E28:F29 E30:G35 B8:G27" name="Range2_1_1"/>
    <protectedRange sqref="G28:G29 A28:A35 H30:H35"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CCE60078-B3FC-47CC-AD86-3EF7292F2A2A}"/>
    <dataValidation allowBlank="1" showInputMessage="1" showErrorMessage="1" promptTitle="Questions to Address:" sqref="B54 E5:F5 A4:H4" xr:uid="{AD1E49AE-B0A3-4321-BC82-82ACA632C670}"/>
    <dataValidation allowBlank="1" showInputMessage="1" showErrorMessage="1" prompt="Place the activty's estimated expenditure amount in the cell._x000a_" sqref="C28:C35" xr:uid="{37DC2780-E329-4660-858C-64357B6BD9CE}"/>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8:G29 H30:H35" xr:uid="{E4535561-A8FE-456E-A201-8491C6AAB276}"/>
    <dataValidation allowBlank="1" showInputMessage="1" showErrorMessage="1" prompt="Enter a brief name or title to label the activity/activities" sqref="A28:A30" xr:uid="{3A00F2D8-17A9-4B19-AE95-22114CC59645}"/>
    <dataValidation allowBlank="1" showInputMessage="1" showErrorMessage="1" promptTitle="Needs Determination" prompt="Describe how the Board determined or assessed the needs of the activities planned." sqref="H5" xr:uid="{E1B26AB8-39B3-456A-9273-D1773112787D}"/>
    <dataValidation allowBlank="1" showInputMessage="1" showErrorMessage="1" promptTitle="Administration of Funds" prompt="If the Board selects &quot;Both&quot; for administering funds, describe how this is coordinated." sqref="D5" xr:uid="{4603F327-974D-4650-AB39-B8F08886ED5F}"/>
    <dataValidation allowBlank="1" showInputMessage="1" showErrorMessage="1" promptTitle="Number of CCS CC Programs" prompt="Enter the total number of CCS Child Care Programs (as of 10/01/2025)." sqref="B5" xr:uid="{EC338EE2-A56E-43A5-B7F3-424028397276}"/>
    <dataValidation allowBlank="1" showInputMessage="1" showErrorMessage="1" promptTitle="Total Funds Allotted" prompt="Funds will auto-populate by Board." sqref="A5" xr:uid="{108D87FE-1B81-4A3B-840E-ABFCF3EE138E}"/>
    <dataValidation allowBlank="1" showInputMessage="1" showErrorMessage="1" promptTitle="Activity Category" prompt="Select the applicable Activity Category" sqref="A7" xr:uid="{77F7B7C9-D153-45C5-88E2-8E2722C559C4}"/>
    <dataValidation allowBlank="1" showInputMessage="1" showErrorMessage="1" promptTitle="Activity Type/Name" prompt="Select an activity type/name that best fitst the planned activity." sqref="B7" xr:uid="{1B2A2CD1-7ABD-48E6-8619-9A43AA60C36E}"/>
    <dataValidation allowBlank="1" showInputMessage="1" showErrorMessage="1" promptTitle="Planned Expenditures" prompt="Enter the estimated amount the Board plans to expend on the planned activity." sqref="C7" xr:uid="{05606CEB-F523-4A05-816B-20A572F80FF7}"/>
    <dataValidation allowBlank="1" showInputMessage="1" showErrorMessage="1" promptTitle="Funding Type" prompt="Select the type of funding to be used for the planned activity: CCQ, CQF or OTHER." sqref="D7" xr:uid="{5D0D9679-3610-45F9-8EBD-6939E5D3D1AB}"/>
    <dataValidation allowBlank="1" showInputMessage="1" showErrorMessage="1" promptTitle="Quarter Activity Initiated" prompt="Select the quarter the Board anticipates the activtiy to begin." sqref="E7" xr:uid="{BEAA574D-6A07-440B-9D5B-24FE4AFCACDA}"/>
    <dataValidation allowBlank="1" showInputMessage="1" showErrorMessage="1" promptTitle="Activity Description" prompt="Description must include alighment to what need or Board Strategy and target outreach." sqref="G7" xr:uid="{2A974A12-F6D2-407E-BA99-4059C14814CA}"/>
    <dataValidation allowBlank="1" showInputMessage="1" showErrorMessage="1" promptTitle="Measurable Outcome(s)" prompt="Describe how the Board will measure success of the Child Care Quality activity." sqref="H7" xr:uid="{632717C8-D48A-49D6-A74C-4FC29D891A88}"/>
    <dataValidation allowBlank="1" showInputMessage="1" showErrorMessage="1" promptTitle="Activity Description" prompt="Description must include alignment to what need or Board strategy and target outreach." sqref="G8:G27" xr:uid="{EE4AE634-3546-461D-ACBA-FB54339FA774}"/>
    <dataValidation allowBlank="1" showInputMessage="1" showErrorMessage="1" promptTitle="Measruable Outcome(s)" prompt="Describe how the Board will measure success of the Child Care activity." sqref="H8:H27" xr:uid="{1464BF5A-5A17-4712-B6FD-F5A82F741C96}"/>
    <dataValidation allowBlank="1" showInputMessage="1" showErrorMessage="1" promptTitle="Planned Expenditures" prompt="Enter the estimated planned expenditures." sqref="C8:C27" xr:uid="{6E3D8153-A56F-40BC-B922-ED61F000E327}"/>
  </dataValidations>
  <printOptions horizontalCentered="1"/>
  <pageMargins left="0.25" right="0.25" top="0.61848958333333304" bottom="0.75" header="0.3" footer="0.3"/>
  <pageSetup scale="38"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59A452-0534-42B0-9F24-CD05CBFD2225}">
  <sheetPr>
    <tabColor theme="5" tint="-0.249977111117893"/>
    <pageSetUpPr fitToPage="1"/>
  </sheetPr>
  <dimension ref="A1:J58"/>
  <sheetViews>
    <sheetView topLeftCell="A21" zoomScale="76" zoomScaleNormal="100" workbookViewId="0">
      <selection activeCell="A32" sqref="A32:F32"/>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[12]Instructions!B9, " Annual Expenditure Plan")</f>
        <v>FFY 2026 Annual Expenditure Plan</v>
      </c>
      <c r="B1" s="82"/>
      <c r="C1" s="82"/>
      <c r="D1" s="84"/>
      <c r="E1" s="84"/>
      <c r="F1" s="83"/>
      <c r="G1" s="82"/>
      <c r="H1" s="81"/>
    </row>
    <row r="2" spans="1:9" s="73" customFormat="1" ht="26.65">
      <c r="A2" s="79" t="str">
        <f>[12]Instructions!B8</f>
        <v>Workforce Solutions of West Central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94.5">
      <c r="A5" s="180">
        <v>1458884</v>
      </c>
      <c r="B5" s="352" t="s">
        <v>488</v>
      </c>
      <c r="C5" s="60" t="s">
        <v>8</v>
      </c>
      <c r="D5" s="97"/>
      <c r="E5" s="58"/>
      <c r="F5" s="57"/>
      <c r="G5" s="56" t="s">
        <v>489</v>
      </c>
      <c r="H5" s="96" t="s">
        <v>490</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10.25">
      <c r="A8" s="37" t="s">
        <v>0</v>
      </c>
      <c r="B8" s="36" t="s">
        <v>103</v>
      </c>
      <c r="C8" s="34">
        <v>47377</v>
      </c>
      <c r="D8" s="34" t="s">
        <v>104</v>
      </c>
      <c r="E8" s="33" t="s">
        <v>105</v>
      </c>
      <c r="F8" s="354"/>
      <c r="G8" s="32" t="s">
        <v>491</v>
      </c>
      <c r="H8" s="89" t="s">
        <v>492</v>
      </c>
      <c r="I8" s="2"/>
    </row>
    <row r="9" spans="1:9" s="45" customFormat="1" ht="157.5">
      <c r="A9" s="37" t="s">
        <v>140</v>
      </c>
      <c r="B9" s="36" t="s">
        <v>141</v>
      </c>
      <c r="C9" s="34">
        <v>300000</v>
      </c>
      <c r="D9" s="42" t="s">
        <v>96</v>
      </c>
      <c r="E9" s="33" t="s">
        <v>105</v>
      </c>
      <c r="F9" s="355"/>
      <c r="G9" s="32" t="s">
        <v>493</v>
      </c>
      <c r="H9" s="89" t="s">
        <v>494</v>
      </c>
      <c r="I9" s="46"/>
    </row>
    <row r="10" spans="1:9" ht="94.5">
      <c r="A10" s="37" t="s">
        <v>140</v>
      </c>
      <c r="B10" s="36" t="s">
        <v>144</v>
      </c>
      <c r="C10" s="34">
        <v>240000</v>
      </c>
      <c r="D10" s="42" t="s">
        <v>96</v>
      </c>
      <c r="E10" s="33" t="s">
        <v>105</v>
      </c>
      <c r="F10" s="366"/>
      <c r="G10" s="32" t="s">
        <v>495</v>
      </c>
      <c r="H10" s="43" t="s">
        <v>496</v>
      </c>
      <c r="I10" s="2"/>
    </row>
    <row r="11" spans="1:9" s="45" customFormat="1" ht="78.75">
      <c r="A11" s="37" t="s">
        <v>1</v>
      </c>
      <c r="B11" s="36" t="s">
        <v>114</v>
      </c>
      <c r="C11" s="34">
        <v>0</v>
      </c>
      <c r="D11" s="42" t="s">
        <v>96</v>
      </c>
      <c r="E11" s="33" t="s">
        <v>97</v>
      </c>
      <c r="F11" s="354"/>
      <c r="G11" s="32" t="s">
        <v>497</v>
      </c>
      <c r="H11" s="89" t="s">
        <v>498</v>
      </c>
      <c r="I11" s="46"/>
    </row>
    <row r="12" spans="1:9" s="45" customFormat="1" ht="162.75" customHeight="1">
      <c r="A12" s="37" t="s">
        <v>1</v>
      </c>
      <c r="B12" s="36" t="s">
        <v>111</v>
      </c>
      <c r="C12" s="34">
        <v>78000</v>
      </c>
      <c r="D12" s="34" t="s">
        <v>104</v>
      </c>
      <c r="E12" s="33" t="s">
        <v>100</v>
      </c>
      <c r="F12" s="366"/>
      <c r="G12" s="32" t="s">
        <v>499</v>
      </c>
      <c r="H12" s="43" t="s">
        <v>500</v>
      </c>
      <c r="I12" s="46"/>
    </row>
    <row r="13" spans="1:9" s="45" customFormat="1" ht="94.5">
      <c r="A13" s="37" t="s">
        <v>1</v>
      </c>
      <c r="B13" s="36" t="s">
        <v>114</v>
      </c>
      <c r="C13" s="34">
        <v>25308</v>
      </c>
      <c r="D13" s="34" t="s">
        <v>104</v>
      </c>
      <c r="E13" s="33" t="s">
        <v>97</v>
      </c>
      <c r="F13" s="354"/>
      <c r="G13" s="32" t="s">
        <v>501</v>
      </c>
      <c r="H13" s="89" t="s">
        <v>502</v>
      </c>
      <c r="I13" s="46"/>
    </row>
    <row r="14" spans="1:9" ht="94.5">
      <c r="A14" s="37" t="s">
        <v>1</v>
      </c>
      <c r="B14" s="36" t="s">
        <v>119</v>
      </c>
      <c r="C14" s="34">
        <v>37000</v>
      </c>
      <c r="D14" s="34" t="s">
        <v>104</v>
      </c>
      <c r="E14" s="33" t="s">
        <v>97</v>
      </c>
      <c r="F14" s="354"/>
      <c r="G14" s="32" t="s">
        <v>503</v>
      </c>
      <c r="H14" s="89" t="s">
        <v>504</v>
      </c>
      <c r="I14" s="2"/>
    </row>
    <row r="15" spans="1:9" ht="94.5">
      <c r="A15" s="37" t="s">
        <v>1</v>
      </c>
      <c r="B15" s="36" t="s">
        <v>114</v>
      </c>
      <c r="C15" s="34">
        <v>15000</v>
      </c>
      <c r="D15" s="34" t="s">
        <v>104</v>
      </c>
      <c r="E15" s="33" t="s">
        <v>145</v>
      </c>
      <c r="F15" s="356"/>
      <c r="G15" s="32" t="s">
        <v>505</v>
      </c>
      <c r="H15" s="89" t="s">
        <v>504</v>
      </c>
      <c r="I15" s="2"/>
    </row>
    <row r="16" spans="1:9" ht="145.5" customHeight="1">
      <c r="A16" s="37" t="s">
        <v>1</v>
      </c>
      <c r="B16" s="36" t="s">
        <v>124</v>
      </c>
      <c r="C16" s="34">
        <v>0</v>
      </c>
      <c r="D16" s="34" t="s">
        <v>104</v>
      </c>
      <c r="E16" s="33" t="s">
        <v>105</v>
      </c>
      <c r="F16" s="356"/>
      <c r="G16" s="32" t="s">
        <v>506</v>
      </c>
      <c r="H16" s="43" t="s">
        <v>500</v>
      </c>
      <c r="I16" s="2"/>
    </row>
    <row r="17" spans="1:10" ht="94.5">
      <c r="A17" s="37" t="s">
        <v>129</v>
      </c>
      <c r="B17" s="36" t="s">
        <v>151</v>
      </c>
      <c r="C17" s="34">
        <v>459150</v>
      </c>
      <c r="D17" s="34" t="s">
        <v>152</v>
      </c>
      <c r="E17" s="33" t="s">
        <v>100</v>
      </c>
      <c r="F17" s="356"/>
      <c r="G17" s="32" t="s">
        <v>507</v>
      </c>
      <c r="H17" s="87" t="s">
        <v>508</v>
      </c>
      <c r="I17" s="2"/>
    </row>
    <row r="18" spans="1:10" ht="110.25">
      <c r="A18" s="37" t="s">
        <v>129</v>
      </c>
      <c r="B18" s="36" t="s">
        <v>151</v>
      </c>
      <c r="C18" s="34">
        <v>67500</v>
      </c>
      <c r="D18" s="34" t="s">
        <v>104</v>
      </c>
      <c r="E18" s="33" t="s">
        <v>100</v>
      </c>
      <c r="F18" s="362"/>
      <c r="G18" s="32" t="s">
        <v>509</v>
      </c>
      <c r="H18" s="87" t="s">
        <v>510</v>
      </c>
      <c r="I18" s="2"/>
    </row>
    <row r="19" spans="1:10" s="11" customFormat="1" ht="141.75">
      <c r="A19" s="37" t="s">
        <v>129</v>
      </c>
      <c r="B19" s="36" t="s">
        <v>151</v>
      </c>
      <c r="C19" s="34">
        <v>31911</v>
      </c>
      <c r="D19" s="34" t="s">
        <v>104</v>
      </c>
      <c r="E19" s="33" t="s">
        <v>100</v>
      </c>
      <c r="F19" s="355"/>
      <c r="G19" s="32" t="s">
        <v>511</v>
      </c>
      <c r="H19" s="87" t="s">
        <v>512</v>
      </c>
      <c r="I19" s="2"/>
    </row>
    <row r="20" spans="1:10" ht="94.5">
      <c r="A20" s="37" t="s">
        <v>129</v>
      </c>
      <c r="B20" s="36" t="s">
        <v>137</v>
      </c>
      <c r="C20" s="34">
        <v>7500</v>
      </c>
      <c r="D20" s="34" t="s">
        <v>104</v>
      </c>
      <c r="E20" s="33" t="s">
        <v>100</v>
      </c>
      <c r="F20" s="357"/>
      <c r="G20" s="32" t="s">
        <v>513</v>
      </c>
      <c r="H20" s="89" t="s">
        <v>514</v>
      </c>
      <c r="I20" s="2"/>
    </row>
    <row r="21" spans="1:10" ht="94.5">
      <c r="A21" s="37" t="s">
        <v>129</v>
      </c>
      <c r="B21" s="36" t="s">
        <v>133</v>
      </c>
      <c r="C21" s="35">
        <v>150218</v>
      </c>
      <c r="D21" s="42" t="s">
        <v>96</v>
      </c>
      <c r="E21" s="33" t="s">
        <v>97</v>
      </c>
      <c r="F21" s="358"/>
      <c r="G21" s="88" t="s">
        <v>515</v>
      </c>
      <c r="H21" s="89" t="s">
        <v>516</v>
      </c>
      <c r="I21" s="2"/>
    </row>
    <row r="22" spans="1:10" ht="15.75">
      <c r="A22" s="13"/>
      <c r="B22" s="29"/>
      <c r="C22" s="30"/>
      <c r="D22" s="29"/>
      <c r="E22" s="29"/>
      <c r="F22" s="28"/>
      <c r="G22" s="12"/>
    </row>
    <row r="23" spans="1:10" ht="15.75">
      <c r="A23" s="27"/>
      <c r="B23" s="25"/>
      <c r="C23" s="26"/>
      <c r="D23" s="25"/>
      <c r="E23" s="25"/>
      <c r="F23" s="24"/>
      <c r="G23" s="23"/>
      <c r="H23" s="22"/>
    </row>
    <row r="24" spans="1:10" s="17" customFormat="1" ht="21">
      <c r="A24" s="416" t="s">
        <v>162</v>
      </c>
      <c r="B24" s="417" t="s">
        <v>104</v>
      </c>
      <c r="C24" s="418" t="s">
        <v>152</v>
      </c>
      <c r="D24" s="417" t="s">
        <v>96</v>
      </c>
      <c r="E24" s="419" t="s">
        <v>6</v>
      </c>
      <c r="F24" s="420" t="s">
        <v>163</v>
      </c>
      <c r="G24" s="21"/>
      <c r="H24" s="20"/>
      <c r="I24" s="19"/>
      <c r="J24" s="18"/>
    </row>
    <row r="25" spans="1:10" s="11" customFormat="1" ht="15.75">
      <c r="A25" s="404" t="s">
        <v>0</v>
      </c>
      <c r="B25" s="405">
        <f>SUMIFS(Table91518[Planned Expenditures],Table91518[Funding Type 
(CCQ 2, CCQ Mentor, CQF, Other)],"CCQ",Table91518[Activity Category],"Infant &amp; Toddler")</f>
        <v>47377</v>
      </c>
      <c r="C25" s="406">
        <f>SUMIFS(Table91518[Planned Expenditures],Table91518[Funding Type 
(CCQ 2, CCQ Mentor, CQF, Other)],"CCQ Mentor",Table91518[Activity Category],"Infant &amp; Toddler")</f>
        <v>0</v>
      </c>
      <c r="D25" s="405">
        <f>SUMIFS(Table91518[Planned Expenditures],Table91518[Funding Type 
(CCQ 2, CCQ Mentor, CQF, Other)],"CQF",Table91518[Activity Category],"Infant &amp; Toddler")</f>
        <v>0</v>
      </c>
      <c r="E25" s="407">
        <f>SUMIFS(Table91518[Planned Expenditures],Table91518[Funding Type 
(CCQ 2, CCQ Mentor, CQF, Other)],"Other",Table91518[Activity Category],"Infant &amp; Toddler")</f>
        <v>0</v>
      </c>
      <c r="F25" s="431">
        <f>SUM(Table121619[[#This Row],[CCQ]:[Other]])</f>
        <v>47377</v>
      </c>
      <c r="G25" s="13"/>
      <c r="H25" s="12"/>
      <c r="I25" s="2"/>
      <c r="J25" s="1"/>
    </row>
    <row r="26" spans="1:10" s="11" customFormat="1" ht="15.75">
      <c r="A26" s="404" t="s">
        <v>1</v>
      </c>
      <c r="B26" s="405">
        <f>SUMIFS(Table91518[Planned Expenditures],Table91518[Funding Type 
(CCQ 2, CCQ Mentor, CQF, Other)],"CCQ",Table91518[Activity Category],"Professional Development")</f>
        <v>155308</v>
      </c>
      <c r="C26" s="406">
        <f>SUMIFS(Table91518[Planned Expenditures],Table91518[Funding Type 
(CCQ 2, CCQ Mentor, CQF, Other)],"CCQ Mentor",Table91518[Activity Category],"Professional Development")</f>
        <v>0</v>
      </c>
      <c r="D26" s="405">
        <f>SUMIFS(Table91518[Planned Expenditures],Table91518[Funding Type 
(CCQ 2, CCQ Mentor, CQF, Other)],"CQF",Table91518[Activity Category],"Professional Development")</f>
        <v>0</v>
      </c>
      <c r="E26" s="407">
        <f>SUMIFS(Table91518[Planned Expenditures],Table91518[Funding Type 
(CCQ 2, CCQ Mentor, CQF, Other)],"Other",Table91518[Activity Category],"Professional Development")</f>
        <v>0</v>
      </c>
      <c r="F26" s="431">
        <f>SUM(Table121619[[#This Row],[CCQ]:[Other]])</f>
        <v>155308</v>
      </c>
      <c r="G26" s="13"/>
      <c r="H26" s="12"/>
      <c r="I26" s="2"/>
      <c r="J26" s="1"/>
    </row>
    <row r="27" spans="1:10" s="11" customFormat="1" ht="15.75">
      <c r="A27" s="404" t="s">
        <v>129</v>
      </c>
      <c r="B27" s="405">
        <f>SUMIFS(Table91518[Planned Expenditures],Table91518[Funding Type 
(CCQ 2, CCQ Mentor, CQF, Other)],"CCQ",Table91518[Activity Category],"Texas Rising Star/QRIS (except PD)")</f>
        <v>106911</v>
      </c>
      <c r="C27" s="406">
        <f>SUMIFS(Table91518[Planned Expenditures],Table91518[Funding Type 
(CCQ 2, CCQ Mentor, CQF, Other)],"CCQ Mentor",Table91518[Activity Category],"Texas Rising Star/QRIS (except PD)")</f>
        <v>459150</v>
      </c>
      <c r="D27" s="405">
        <f>SUMIFS(Table91518[Planned Expenditures],Table91518[Funding Type 
(CCQ 2, CCQ Mentor, CQF, Other)],"CQF",Table91518[Activity Category],"Texas Rising Star/QRIS (except PD)")</f>
        <v>150218</v>
      </c>
      <c r="E27" s="407">
        <f>SUMIFS(Table91518[Planned Expenditures],Table91518[Funding Type 
(CCQ 2, CCQ Mentor, CQF, Other)],"Other",Table91518[Activity Category],"Texas Rising Star/QRIS (except PD)")</f>
        <v>0</v>
      </c>
      <c r="F27" s="431">
        <f>SUM(Table121619[[#This Row],[CCQ]:[Other]])</f>
        <v>716279</v>
      </c>
      <c r="G27" s="13"/>
      <c r="H27" s="12"/>
      <c r="I27" s="2"/>
      <c r="J27" s="1"/>
    </row>
    <row r="28" spans="1:10" s="11" customFormat="1" ht="15.75">
      <c r="A28" s="404" t="s">
        <v>164</v>
      </c>
      <c r="B28" s="405">
        <f>SUMIFS(Table91518[Planned Expenditures],Table91518[Funding Type 
(CCQ 2, CCQ Mentor, CQF, Other)],"CCQ",Table91518[Activity Category],"Health &amp; Safety (except PD)")</f>
        <v>0</v>
      </c>
      <c r="C28" s="406">
        <f>SUMIFS(Table91518[Planned Expenditures],Table91518[Funding Type 
(CCQ 2, CCQ Mentor, CQF, Other)],"CCQ Mentor",Table91518[Activity Category],"Health &amp; Safety (except PD)")</f>
        <v>0</v>
      </c>
      <c r="D28" s="405">
        <f>SUMIFS(Table91518[Planned Expenditures],Table91518[Funding Type 
(CCQ 2, CCQ Mentor, CQF, Other)],"CQF",Table91518[Activity Category],"Health &amp; Safety (except PD)")</f>
        <v>0</v>
      </c>
      <c r="E28" s="407">
        <f>SUMIFS(Table91518[Planned Expenditures],Table91518[Funding Type 
(CCQ 2, CCQ Mentor, CQF, Other)],"Other",Table91518[Activity Category],"Health &amp; Safety (except PD)")</f>
        <v>0</v>
      </c>
      <c r="F28" s="431">
        <f>SUM(Table121619[[#This Row],[CCQ]:[Other]])</f>
        <v>0</v>
      </c>
      <c r="G28" s="13"/>
      <c r="H28" s="12"/>
      <c r="I28" s="2"/>
      <c r="J28" s="1"/>
    </row>
    <row r="29" spans="1:10" s="11" customFormat="1" ht="15.75">
      <c r="A29" s="408" t="s">
        <v>4</v>
      </c>
      <c r="B29" s="405">
        <f>SUMIFS(Table91518[Planned Expenditures],Table91518[Funding Type 
(CCQ 2, CCQ Mentor, CQF, Other)],"CCQ",Table91518[Activity Category],"Evaluation &amp; Assessment")</f>
        <v>0</v>
      </c>
      <c r="C29" s="406">
        <f>SUMIFS(Table91518[Planned Expenditures],Table91518[Funding Type 
(CCQ 2, CCQ Mentor, CQF, Other)],"CCQ Mentor",Table91518[Activity Category],"Evaluation &amp; Assessment")</f>
        <v>0</v>
      </c>
      <c r="D29" s="405">
        <f>SUMIFS(Table91518[Planned Expenditures],Table91518[Funding Type 
(CCQ 2, CCQ Mentor, CQF, Other)],"CQF",Table91518[Activity Category],"Evaluation &amp; Assessment")</f>
        <v>0</v>
      </c>
      <c r="E29" s="407">
        <f>SUMIFS(Table91518[Planned Expenditures],Table91518[Funding Type 
(CCQ 2, CCQ Mentor, CQF, Other)],"Other",Table91518[Activity Category],"Evaluation &amp; Assessment")</f>
        <v>0</v>
      </c>
      <c r="F29" s="431">
        <f>SUM(Table121619[[#This Row],[CCQ]:[Other]])</f>
        <v>0</v>
      </c>
      <c r="G29" s="13"/>
      <c r="H29" s="12"/>
      <c r="I29" s="2"/>
      <c r="J29" s="1"/>
    </row>
    <row r="30" spans="1:10" ht="15.75">
      <c r="A30" s="408" t="s">
        <v>165</v>
      </c>
      <c r="B30" s="409">
        <f>SUMIFS(Table91518[Planned Expenditures],Table91518[Funding Type 
(CCQ 2, CCQ Mentor, CQF, Other)],"CCQ",Table91518[Activity Category],"National Accreditation")</f>
        <v>0</v>
      </c>
      <c r="C30" s="409">
        <f>SUMIFS(Table91518[Planned Expenditures],Table91518[Funding Type 
(CCQ 2, CCQ Mentor, CQF, Other)],"CCQ Mentor",Table91518[Activity Category],"National Accreditation")</f>
        <v>0</v>
      </c>
      <c r="D30" s="410">
        <f>SUMIFS(Table91518[Planned Expenditures],Table91518[Funding Type 
(CCQ 2, CCQ Mentor, CQF, Other)],"CQF",Table91518[Activity Category],"National Accreditation")</f>
        <v>0</v>
      </c>
      <c r="E30" s="411">
        <f>SUMIFS(Table91518[Planned Expenditures],Table91518[Funding Type 
(CCQ 2, CCQ Mentor, CQF, Other)],"Other",Table91518[Activity Category],"National Accreditation")</f>
        <v>0</v>
      </c>
      <c r="F30" s="432">
        <f>SUM(Table121619[[#This Row],[CCQ]:[Other]])</f>
        <v>0</v>
      </c>
      <c r="G30" s="9"/>
      <c r="H30" s="9"/>
      <c r="I30" s="2"/>
    </row>
    <row r="31" spans="1:10" ht="15.75">
      <c r="A31" s="412" t="s">
        <v>140</v>
      </c>
      <c r="B31" s="413">
        <f>SUMIFS(Table91518[Planned Expenditures],Table91518[Funding Type 
(CCQ 2, CCQ Mentor, CQF, Other)],"CCQ",Table91518[Activity Category],"Other (Shared Services, Pre-K Partnerships) ")</f>
        <v>0</v>
      </c>
      <c r="C31" s="413">
        <f>SUMIFS(Table91518[Planned Expenditures],Table91518[Funding Type 
(CCQ 2, CCQ Mentor, CQF, Other)],"CCQ Mentor",Table91518[Activity Category],"Other (Shared Services, Pre-K Partnerships) ")</f>
        <v>0</v>
      </c>
      <c r="D31" s="414">
        <f>SUMIFS(Table91518[Planned Expenditures],Table91518[Funding Type 
(CCQ 2, CCQ Mentor, CQF, Other)],"CQF",Table91518[Activity Category],"Other (Shared Services, Pre-K Partnerships) ")</f>
        <v>540000</v>
      </c>
      <c r="E31" s="415">
        <f>SUMIFS(Table91518[Planned Expenditures],Table91518[Funding Type 
(CCQ 2, CCQ Mentor, CQF, Other)],"Other",Table91518[Activity Category],"Other (Shared Services, Pre-K Partnerships) ")</f>
        <v>0</v>
      </c>
      <c r="F31" s="433">
        <f>SUM(Table121619[[#This Row],[CCQ]:[Other]])</f>
        <v>540000</v>
      </c>
      <c r="H31" s="1"/>
      <c r="I31" s="2"/>
    </row>
    <row r="32" spans="1:10" ht="15.75">
      <c r="A32" s="457" t="s">
        <v>166</v>
      </c>
      <c r="B32" s="458">
        <f>SUBTOTAL(109,Table121619[CCQ])</f>
        <v>309596</v>
      </c>
      <c r="C32" s="458">
        <f>SUBTOTAL(109,Table121619[CCQ Mentor])</f>
        <v>459150</v>
      </c>
      <c r="D32" s="459">
        <f>SUBTOTAL(109,Table121619[CQF])</f>
        <v>690218</v>
      </c>
      <c r="E32" s="459">
        <f>SUBTOTAL(109,Table121619[Other])</f>
        <v>0</v>
      </c>
      <c r="F32" s="460">
        <f>SUBTOTAL(109,Table121619[TOTAL])</f>
        <v>1458964</v>
      </c>
    </row>
    <row r="33" spans="1:2" ht="15.75"/>
    <row r="35" spans="1:2" ht="15.75">
      <c r="A35" s="1" t="s">
        <v>167</v>
      </c>
    </row>
    <row r="36" spans="1:2" ht="15.75"/>
    <row r="37" spans="1:2" ht="15.75"/>
    <row r="38" spans="1:2" ht="15.75"/>
    <row r="47" spans="1:2" ht="15.75"/>
    <row r="48" spans="1:2" ht="18">
      <c r="B48" s="5"/>
    </row>
    <row r="49" ht="15.75"/>
    <row r="50" ht="15.75"/>
    <row r="51" ht="15.75"/>
    <row r="52" ht="15.75"/>
    <row r="53" ht="15.75"/>
    <row r="54" ht="15.75"/>
    <row r="55" ht="15.75"/>
    <row r="56" ht="15.75"/>
    <row r="57" ht="15.75"/>
    <row r="58" ht="15.75"/>
  </sheetData>
  <sheetProtection formatCells="0" insertRows="0" selectLockedCells="1" sort="0"/>
  <protectedRanges>
    <protectedRange sqref="B5:F5 B48 A4:H4" name="Range1"/>
    <protectedRange sqref="G5" name="Range1_2_1"/>
    <protectedRange sqref="B22:D29 E22:F23 E24:G29 B17:E21 B9:F16 B8:G8 F20:F21 G9:G21" name="Range2_1_1"/>
    <protectedRange sqref="G22:G23 A22:A29 H24:H29 H20" name="Range2_4_2"/>
    <protectedRange sqref="A5" name="Range1_1"/>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E927A6B8-D054-41C6-9C5B-F20E9DAB1F44}"/>
    <dataValidation allowBlank="1" showInputMessage="1" showErrorMessage="1" promptTitle="Questions to Address:" sqref="B48 E5:F5 A4:H4" xr:uid="{3BCD8B87-7128-4D4B-B624-E2ECDBAC4127}"/>
    <dataValidation allowBlank="1" showInputMessage="1" showErrorMessage="1" prompt="Place the activty's estimated expenditure amount in the cell._x000a_" sqref="C22:C29" xr:uid="{63072D9B-9C4A-4060-A45F-6298C9523C85}"/>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2:G23 H24:H29" xr:uid="{8AEA0BA7-A7D2-478E-8B6E-87F1B08331CB}"/>
    <dataValidation allowBlank="1" showInputMessage="1" showErrorMessage="1" prompt="Enter a brief name or title to label the activity/activities" sqref="A22:A24" xr:uid="{48D67BC4-25CD-44F4-97E9-F11CE7B762AC}"/>
    <dataValidation allowBlank="1" showInputMessage="1" showErrorMessage="1" promptTitle="Needs Determination" prompt="Describe how the Board determined or assessed the needs of the activities planned." sqref="H5" xr:uid="{412FE898-DC7B-4A79-B1FC-00529649BF22}"/>
    <dataValidation allowBlank="1" showInputMessage="1" showErrorMessage="1" promptTitle="Administration of Funds" prompt="If the Board selects &quot;Both&quot; for administering funds, describe how this is coordinated." sqref="D5" xr:uid="{AA8F9BA0-8C81-4F95-B582-5165C0C98726}"/>
    <dataValidation allowBlank="1" showInputMessage="1" showErrorMessage="1" promptTitle="Number of CCS CC Programs" prompt="Enter the total number of CCS Child Care Programs (as of 10/01/2025)." sqref="B5" xr:uid="{457CD794-391E-47D6-94FB-9DC85C08C0D4}"/>
    <dataValidation allowBlank="1" showInputMessage="1" showErrorMessage="1" promptTitle="Total Funds Allotted" prompt="Funds will auto-populate by Board." sqref="A5" xr:uid="{5E87C503-8168-4F15-B17F-907B0DA27DE5}"/>
    <dataValidation allowBlank="1" showInputMessage="1" showErrorMessage="1" promptTitle="Activity Category" prompt="Select the applicable Activity Category" sqref="A7" xr:uid="{911948E3-AB7B-4A8B-9E70-AAD96DB9DD0C}"/>
    <dataValidation allowBlank="1" showInputMessage="1" showErrorMessage="1" promptTitle="Activity Type/Name" prompt="Select an activity type/name that best fitst the planned activity." sqref="B7" xr:uid="{84B0D0DC-6304-4FB6-9FBB-5158705DF5CC}"/>
    <dataValidation allowBlank="1" showInputMessage="1" showErrorMessage="1" promptTitle="Planned Expenditures" prompt="Enter the estimated amount the Board plans to expend on the planned activity." sqref="C7" xr:uid="{AA98E5AC-823C-4F8B-B731-77C8DE21B5C9}"/>
    <dataValidation allowBlank="1" showInputMessage="1" showErrorMessage="1" promptTitle="Funding Type" prompt="Select the type of funding to be used for the planned activity: CCQ, CQF or OTHER." sqref="D7" xr:uid="{632D9A07-8FD4-4719-99CB-C3BE31C462FB}"/>
    <dataValidation allowBlank="1" showInputMessage="1" showErrorMessage="1" promptTitle="Quarter Activity Initiated" prompt="Select the quarter the Board anticipates the activtiy to begin." sqref="E7" xr:uid="{6290711F-B755-414D-A9FA-5A698D2482FD}"/>
    <dataValidation allowBlank="1" showInputMessage="1" showErrorMessage="1" promptTitle="Activity Description" prompt="Description must include alighment to what need or Board Strategy and target outreach." sqref="G7" xr:uid="{52283E77-B170-4D34-9A9F-8E67216F95B2}"/>
    <dataValidation allowBlank="1" showInputMessage="1" showErrorMessage="1" promptTitle="Measurable Outcome(s)" prompt="Describe how the Board will measure success of the Child Care Quality activity." sqref="H7" xr:uid="{4B39BD97-15A1-43FD-A14F-48A3576935D7}"/>
    <dataValidation allowBlank="1" showInputMessage="1" showErrorMessage="1" promptTitle="Activity Description" prompt="Description must include alignment to what need or Board strategy and target outreach." sqref="G8:G21" xr:uid="{48BFB8C0-A2B8-44BF-94E6-C051D1BC210A}"/>
    <dataValidation allowBlank="1" showInputMessage="1" showErrorMessage="1" promptTitle="Measruable Outcome(s)" prompt="Describe how the Board will measure success of the Child Care activity." sqref="H8:H21" xr:uid="{66C0F8F1-0DC7-46CF-B56D-E6EF5DD4A5FE}"/>
    <dataValidation allowBlank="1" showInputMessage="1" showErrorMessage="1" promptTitle="Planned Expenditures" prompt="Enter the estimated planned expenditures." sqref="C8:C21" xr:uid="{6E1C9D22-3A86-4763-93C5-A4C1AF9F28FE}"/>
  </dataValidations>
  <printOptions horizontalCentered="1"/>
  <pageMargins left="0.25" right="0.25" top="0.61848958333333304" bottom="0.75" header="0.3" footer="0.3"/>
  <pageSetup scale="29"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4E7001-AF0A-4E74-839F-13DC7CC49462}">
  <sheetPr>
    <tabColor theme="5" tint="-0.249977111117893"/>
    <pageSetUpPr fitToPage="1"/>
  </sheetPr>
  <dimension ref="A1:FM89"/>
  <sheetViews>
    <sheetView topLeftCell="A53" zoomScale="80" zoomScaleNormal="80" workbookViewId="0">
      <selection activeCell="A63" sqref="A63:F63"/>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169" s="80" customFormat="1" ht="31.9">
      <c r="A1" s="85" t="str">
        <f>CONCATENATE("FFY ", [13]Instructions!B9, " Annual Expenditure Plan")</f>
        <v>FFY 2026 Annual Expenditure Plan</v>
      </c>
      <c r="B1" s="82"/>
      <c r="C1" s="82"/>
      <c r="D1" s="84"/>
      <c r="E1" s="84"/>
      <c r="F1" s="83"/>
      <c r="G1" s="82"/>
      <c r="H1" s="81"/>
    </row>
    <row r="2" spans="1:169" s="73" customFormat="1" ht="26.65">
      <c r="A2" s="79" t="str">
        <f>[13]Instructions!B8</f>
        <v>Workforce Solutions Borderplex</v>
      </c>
      <c r="B2" s="78"/>
      <c r="C2" s="78"/>
      <c r="D2" s="77"/>
      <c r="E2" s="77"/>
      <c r="F2" s="76"/>
      <c r="G2" s="75"/>
      <c r="H2" s="74"/>
    </row>
    <row r="3" spans="1:169" s="47" customFormat="1" ht="22.5" customHeight="1">
      <c r="A3" s="72" t="s">
        <v>75</v>
      </c>
      <c r="B3" s="71"/>
      <c r="C3" s="71"/>
      <c r="D3" s="70"/>
      <c r="E3" s="70"/>
      <c r="F3" s="69"/>
      <c r="G3" s="68"/>
      <c r="H3" s="67"/>
    </row>
    <row r="4" spans="1:169" s="61" customFormat="1" ht="72">
      <c r="A4" s="62" t="s">
        <v>76</v>
      </c>
      <c r="B4" s="62" t="s">
        <v>77</v>
      </c>
      <c r="C4" s="62" t="s">
        <v>78</v>
      </c>
      <c r="D4" s="66" t="s">
        <v>79</v>
      </c>
      <c r="E4" s="65"/>
      <c r="F4" s="64"/>
      <c r="G4" s="63" t="s">
        <v>80</v>
      </c>
      <c r="H4" s="62" t="s">
        <v>81</v>
      </c>
    </row>
    <row r="5" spans="1:169" ht="237.75" customHeight="1">
      <c r="A5" s="180">
        <v>4254730</v>
      </c>
      <c r="B5" s="352" t="s">
        <v>517</v>
      </c>
      <c r="C5" s="60" t="s">
        <v>8</v>
      </c>
      <c r="D5" s="97"/>
      <c r="E5" s="58"/>
      <c r="F5" s="57"/>
      <c r="G5" s="56" t="s">
        <v>518</v>
      </c>
      <c r="H5" s="177" t="s">
        <v>519</v>
      </c>
    </row>
    <row r="6" spans="1:169" ht="18" customHeight="1">
      <c r="A6" s="9"/>
      <c r="B6" s="9"/>
      <c r="C6" s="9"/>
      <c r="D6" s="54"/>
      <c r="E6" s="54"/>
      <c r="F6" s="53"/>
      <c r="G6" s="9"/>
    </row>
    <row r="7" spans="1:169" s="47" customFormat="1" ht="63">
      <c r="A7" s="52" t="s">
        <v>87</v>
      </c>
      <c r="B7" s="52" t="s">
        <v>88</v>
      </c>
      <c r="C7" s="52" t="s">
        <v>89</v>
      </c>
      <c r="D7" s="51" t="s">
        <v>520</v>
      </c>
      <c r="E7" s="51" t="s">
        <v>91</v>
      </c>
      <c r="F7" s="360" t="s">
        <v>92</v>
      </c>
      <c r="G7" s="50" t="s">
        <v>93</v>
      </c>
      <c r="H7" s="49" t="s">
        <v>94</v>
      </c>
      <c r="I7" s="48"/>
    </row>
    <row r="8" spans="1:169" s="11" customFormat="1" ht="110.25">
      <c r="A8" s="37" t="s">
        <v>0</v>
      </c>
      <c r="B8" s="36" t="s">
        <v>351</v>
      </c>
      <c r="C8" s="34">
        <v>15000</v>
      </c>
      <c r="D8" s="42" t="s">
        <v>96</v>
      </c>
      <c r="E8" s="33" t="s">
        <v>100</v>
      </c>
      <c r="F8" s="354"/>
      <c r="G8" s="32" t="s">
        <v>521</v>
      </c>
      <c r="H8" s="87" t="s">
        <v>522</v>
      </c>
      <c r="I8" s="2"/>
    </row>
    <row r="9" spans="1:169" ht="126">
      <c r="A9" s="37" t="s">
        <v>0</v>
      </c>
      <c r="B9" s="36" t="s">
        <v>95</v>
      </c>
      <c r="C9" s="34">
        <v>177066</v>
      </c>
      <c r="D9" s="42" t="s">
        <v>96</v>
      </c>
      <c r="E9" s="33" t="s">
        <v>100</v>
      </c>
      <c r="F9" s="355"/>
      <c r="G9" s="32" t="s">
        <v>523</v>
      </c>
      <c r="H9" s="43" t="s">
        <v>524</v>
      </c>
      <c r="I9" s="2"/>
    </row>
    <row r="10" spans="1:169" s="45" customFormat="1" ht="141.75">
      <c r="A10" s="37" t="s">
        <v>0</v>
      </c>
      <c r="B10" s="36" t="s">
        <v>103</v>
      </c>
      <c r="C10" s="34">
        <v>15000</v>
      </c>
      <c r="D10" s="42" t="s">
        <v>96</v>
      </c>
      <c r="E10" s="33" t="s">
        <v>100</v>
      </c>
      <c r="F10" s="355"/>
      <c r="G10" s="32" t="s">
        <v>525</v>
      </c>
      <c r="H10" s="43" t="s">
        <v>526</v>
      </c>
      <c r="I10" s="46"/>
    </row>
    <row r="11" spans="1:169" ht="180.75" customHeight="1">
      <c r="A11" s="37" t="s">
        <v>1</v>
      </c>
      <c r="B11" s="36" t="s">
        <v>124</v>
      </c>
      <c r="C11" s="34">
        <v>10000</v>
      </c>
      <c r="D11" s="42" t="s">
        <v>96</v>
      </c>
      <c r="E11" s="33" t="s">
        <v>105</v>
      </c>
      <c r="F11" s="354"/>
      <c r="G11" s="32" t="s">
        <v>527</v>
      </c>
      <c r="H11" s="31" t="s">
        <v>528</v>
      </c>
      <c r="I11" s="2"/>
    </row>
    <row r="12" spans="1:169" s="45" customFormat="1" ht="204.75">
      <c r="A12" s="37" t="s">
        <v>1</v>
      </c>
      <c r="B12" s="36" t="s">
        <v>124</v>
      </c>
      <c r="C12" s="34">
        <v>55000</v>
      </c>
      <c r="D12" s="42" t="s">
        <v>96</v>
      </c>
      <c r="E12" s="33" t="s">
        <v>100</v>
      </c>
      <c r="F12" s="354"/>
      <c r="G12" s="32" t="s">
        <v>529</v>
      </c>
      <c r="H12" s="31" t="s">
        <v>530</v>
      </c>
      <c r="I12" s="46"/>
    </row>
    <row r="13" spans="1:169" s="176" customFormat="1" ht="78.75">
      <c r="A13" s="37" t="s">
        <v>1</v>
      </c>
      <c r="B13" s="36" t="s">
        <v>111</v>
      </c>
      <c r="C13" s="34">
        <v>25000</v>
      </c>
      <c r="D13" s="42" t="s">
        <v>96</v>
      </c>
      <c r="E13" s="33" t="s">
        <v>100</v>
      </c>
      <c r="F13" s="354"/>
      <c r="G13" s="32" t="s">
        <v>531</v>
      </c>
      <c r="H13" s="31" t="s">
        <v>532</v>
      </c>
      <c r="I13" s="46"/>
      <c r="J13" s="45"/>
      <c r="K13" s="45"/>
      <c r="L13" s="45"/>
      <c r="M13" s="45"/>
      <c r="N13" s="45"/>
      <c r="O13" s="45"/>
      <c r="P13" s="45"/>
      <c r="Q13" s="45"/>
      <c r="R13" s="45"/>
      <c r="S13" s="45"/>
      <c r="T13" s="45"/>
      <c r="U13" s="45"/>
      <c r="V13" s="45"/>
      <c r="W13" s="45"/>
      <c r="X13" s="45"/>
      <c r="Y13" s="45"/>
      <c r="Z13" s="45"/>
      <c r="AA13" s="45"/>
      <c r="AB13" s="45"/>
      <c r="AC13" s="45"/>
      <c r="AD13" s="45"/>
      <c r="AE13" s="45"/>
      <c r="AF13" s="45"/>
      <c r="AG13" s="45"/>
      <c r="AH13" s="45"/>
      <c r="AI13" s="45"/>
      <c r="AJ13" s="45"/>
      <c r="AK13" s="45"/>
      <c r="AL13" s="45"/>
      <c r="AM13" s="45"/>
      <c r="AN13" s="45"/>
      <c r="AO13" s="45"/>
      <c r="AP13" s="45"/>
      <c r="AQ13" s="45"/>
      <c r="AR13" s="45"/>
      <c r="AS13" s="45"/>
      <c r="AT13" s="45"/>
      <c r="AU13" s="45"/>
      <c r="AV13" s="45"/>
      <c r="AW13" s="45"/>
      <c r="AX13" s="45"/>
      <c r="AY13" s="45"/>
      <c r="AZ13" s="45"/>
      <c r="BA13" s="45"/>
      <c r="BB13" s="45"/>
      <c r="BC13" s="45"/>
      <c r="BD13" s="45"/>
      <c r="BE13" s="45"/>
      <c r="BF13" s="45"/>
      <c r="BG13" s="45"/>
      <c r="BH13" s="45"/>
      <c r="BI13" s="45"/>
      <c r="BJ13" s="45"/>
      <c r="BK13" s="45"/>
      <c r="BL13" s="45"/>
      <c r="BM13" s="45"/>
      <c r="BN13" s="45"/>
      <c r="BO13" s="45"/>
      <c r="BP13" s="45"/>
      <c r="BQ13" s="45"/>
      <c r="BR13" s="45"/>
      <c r="BS13" s="45"/>
      <c r="BT13" s="45"/>
      <c r="BU13" s="45"/>
      <c r="BV13" s="45"/>
      <c r="BW13" s="45"/>
      <c r="BX13" s="45"/>
      <c r="BY13" s="45"/>
      <c r="BZ13" s="45"/>
      <c r="CA13" s="45"/>
      <c r="CB13" s="45"/>
      <c r="CC13" s="45"/>
      <c r="CD13" s="45"/>
      <c r="CE13" s="45"/>
      <c r="CF13" s="45"/>
      <c r="CG13" s="45"/>
      <c r="CH13" s="45"/>
      <c r="CI13" s="45"/>
      <c r="CJ13" s="45"/>
      <c r="CK13" s="45"/>
      <c r="CL13" s="45"/>
      <c r="CM13" s="45"/>
      <c r="CN13" s="45"/>
      <c r="CO13" s="45"/>
      <c r="CP13" s="45"/>
      <c r="CQ13" s="45"/>
      <c r="CR13" s="45"/>
      <c r="CS13" s="45"/>
      <c r="CT13" s="45"/>
      <c r="CU13" s="45"/>
      <c r="CV13" s="45"/>
      <c r="CW13" s="45"/>
      <c r="CX13" s="45"/>
      <c r="CY13" s="45"/>
      <c r="CZ13" s="45"/>
      <c r="DA13" s="45"/>
      <c r="DB13" s="45"/>
      <c r="DC13" s="45"/>
      <c r="DD13" s="45"/>
      <c r="DE13" s="45"/>
      <c r="DF13" s="45"/>
      <c r="DG13" s="45"/>
      <c r="DH13" s="45"/>
      <c r="DI13" s="45"/>
      <c r="DJ13" s="45"/>
      <c r="DK13" s="45"/>
      <c r="DL13" s="45"/>
      <c r="DM13" s="45"/>
      <c r="DN13" s="45"/>
      <c r="DO13" s="45"/>
      <c r="DP13" s="45"/>
      <c r="DQ13" s="45"/>
      <c r="DR13" s="45"/>
      <c r="DS13" s="45"/>
      <c r="DT13" s="45"/>
      <c r="DU13" s="45"/>
      <c r="DV13" s="45"/>
      <c r="DW13" s="45"/>
      <c r="DX13" s="45"/>
      <c r="DY13" s="45"/>
      <c r="DZ13" s="45"/>
      <c r="EA13" s="45"/>
      <c r="EB13" s="45"/>
      <c r="EC13" s="45"/>
      <c r="ED13" s="45"/>
      <c r="EE13" s="45"/>
      <c r="EF13" s="45"/>
      <c r="EG13" s="45"/>
      <c r="EH13" s="45"/>
      <c r="EI13" s="45"/>
      <c r="EJ13" s="45"/>
      <c r="EK13" s="45"/>
      <c r="EL13" s="45"/>
      <c r="EM13" s="45"/>
      <c r="EN13" s="45"/>
      <c r="EO13" s="45"/>
      <c r="EP13" s="45"/>
      <c r="EQ13" s="45"/>
      <c r="ER13" s="45"/>
      <c r="ES13" s="45"/>
      <c r="ET13" s="45"/>
      <c r="EU13" s="45"/>
      <c r="EV13" s="45"/>
      <c r="EW13" s="45"/>
      <c r="EX13" s="45"/>
      <c r="EY13" s="45"/>
      <c r="EZ13" s="45"/>
      <c r="FA13" s="45"/>
      <c r="FB13" s="45"/>
      <c r="FC13" s="45"/>
      <c r="FD13" s="45"/>
      <c r="FE13" s="45"/>
      <c r="FF13" s="45"/>
      <c r="FG13" s="45"/>
      <c r="FH13" s="45"/>
      <c r="FI13" s="45"/>
      <c r="FJ13" s="45"/>
      <c r="FK13" s="45"/>
      <c r="FL13" s="45"/>
      <c r="FM13" s="45"/>
    </row>
    <row r="14" spans="1:169" s="45" customFormat="1" ht="141.75">
      <c r="A14" s="37" t="s">
        <v>1</v>
      </c>
      <c r="B14" s="36" t="s">
        <v>114</v>
      </c>
      <c r="C14" s="34">
        <v>40000</v>
      </c>
      <c r="D14" s="42" t="s">
        <v>96</v>
      </c>
      <c r="E14" s="33" t="s">
        <v>100</v>
      </c>
      <c r="F14" s="355"/>
      <c r="G14" s="174" t="s">
        <v>533</v>
      </c>
      <c r="H14" s="31" t="s">
        <v>534</v>
      </c>
      <c r="I14" s="46"/>
    </row>
    <row r="15" spans="1:169" s="45" customFormat="1" ht="94.5">
      <c r="A15" s="37" t="s">
        <v>1</v>
      </c>
      <c r="B15" s="36" t="s">
        <v>114</v>
      </c>
      <c r="C15" s="34">
        <v>7500</v>
      </c>
      <c r="D15" s="34" t="s">
        <v>104</v>
      </c>
      <c r="E15" s="33" t="s">
        <v>100</v>
      </c>
      <c r="F15" s="354"/>
      <c r="G15" s="32" t="s">
        <v>535</v>
      </c>
      <c r="H15" s="31" t="s">
        <v>534</v>
      </c>
      <c r="I15" s="46"/>
    </row>
    <row r="16" spans="1:169" s="45" customFormat="1" ht="94.5">
      <c r="A16" s="37" t="s">
        <v>0</v>
      </c>
      <c r="B16" s="36" t="s">
        <v>103</v>
      </c>
      <c r="C16" s="34">
        <v>7500</v>
      </c>
      <c r="D16" s="34" t="s">
        <v>104</v>
      </c>
      <c r="E16" s="33" t="s">
        <v>100</v>
      </c>
      <c r="F16" s="354"/>
      <c r="G16" s="32" t="s">
        <v>536</v>
      </c>
      <c r="H16" s="31" t="s">
        <v>534</v>
      </c>
      <c r="I16" s="46"/>
    </row>
    <row r="17" spans="1:9" s="45" customFormat="1" ht="141.75">
      <c r="A17" s="37" t="s">
        <v>0</v>
      </c>
      <c r="B17" s="36" t="s">
        <v>95</v>
      </c>
      <c r="C17" s="34">
        <v>50000</v>
      </c>
      <c r="D17" s="42" t="s">
        <v>96</v>
      </c>
      <c r="E17" s="33" t="s">
        <v>100</v>
      </c>
      <c r="F17" s="354"/>
      <c r="G17" s="32" t="s">
        <v>537</v>
      </c>
      <c r="H17" s="31" t="s">
        <v>534</v>
      </c>
      <c r="I17" s="46"/>
    </row>
    <row r="18" spans="1:9" ht="139.25" customHeight="1">
      <c r="A18" s="37" t="s">
        <v>1</v>
      </c>
      <c r="B18" s="36" t="s">
        <v>114</v>
      </c>
      <c r="C18" s="34">
        <v>80000</v>
      </c>
      <c r="D18" s="34" t="s">
        <v>104</v>
      </c>
      <c r="E18" s="33" t="s">
        <v>100</v>
      </c>
      <c r="F18" s="354"/>
      <c r="G18" s="32" t="s">
        <v>538</v>
      </c>
      <c r="H18" s="31" t="s">
        <v>539</v>
      </c>
      <c r="I18" s="2"/>
    </row>
    <row r="19" spans="1:9" ht="126">
      <c r="A19" s="37" t="s">
        <v>1</v>
      </c>
      <c r="B19" s="36" t="s">
        <v>111</v>
      </c>
      <c r="C19" s="34">
        <v>150000</v>
      </c>
      <c r="D19" s="34" t="s">
        <v>104</v>
      </c>
      <c r="E19" s="33" t="s">
        <v>100</v>
      </c>
      <c r="F19" s="359"/>
      <c r="G19" s="32" t="s">
        <v>540</v>
      </c>
      <c r="H19" s="31" t="s">
        <v>541</v>
      </c>
      <c r="I19" s="2"/>
    </row>
    <row r="20" spans="1:9" ht="94.5">
      <c r="A20" s="37" t="s">
        <v>164</v>
      </c>
      <c r="B20" s="36" t="s">
        <v>172</v>
      </c>
      <c r="C20" s="34">
        <v>45000</v>
      </c>
      <c r="D20" s="34" t="s">
        <v>104</v>
      </c>
      <c r="E20" s="33" t="s">
        <v>100</v>
      </c>
      <c r="F20" s="359"/>
      <c r="G20" s="32" t="s">
        <v>542</v>
      </c>
      <c r="H20" s="32" t="s">
        <v>543</v>
      </c>
      <c r="I20" s="2"/>
    </row>
    <row r="21" spans="1:9" ht="141.75">
      <c r="A21" s="37" t="s">
        <v>1</v>
      </c>
      <c r="B21" s="36" t="s">
        <v>119</v>
      </c>
      <c r="C21" s="34">
        <v>20000</v>
      </c>
      <c r="D21" s="34" t="s">
        <v>104</v>
      </c>
      <c r="E21" s="33" t="s">
        <v>100</v>
      </c>
      <c r="F21" s="359"/>
      <c r="G21" s="32" t="s">
        <v>544</v>
      </c>
      <c r="H21" s="32" t="s">
        <v>545</v>
      </c>
      <c r="I21" s="2"/>
    </row>
    <row r="22" spans="1:9" ht="126">
      <c r="A22" s="37" t="s">
        <v>129</v>
      </c>
      <c r="B22" s="36" t="s">
        <v>151</v>
      </c>
      <c r="C22" s="34">
        <v>1062405</v>
      </c>
      <c r="D22" s="34" t="s">
        <v>152</v>
      </c>
      <c r="E22" s="33" t="s">
        <v>100</v>
      </c>
      <c r="F22" s="359"/>
      <c r="G22" s="32" t="s">
        <v>546</v>
      </c>
      <c r="H22" s="32" t="s">
        <v>547</v>
      </c>
      <c r="I22" s="2"/>
    </row>
    <row r="23" spans="1:9" ht="110.25">
      <c r="A23" s="37" t="s">
        <v>129</v>
      </c>
      <c r="B23" s="36" t="s">
        <v>151</v>
      </c>
      <c r="C23" s="34">
        <v>60259</v>
      </c>
      <c r="D23" s="34" t="s">
        <v>104</v>
      </c>
      <c r="E23" s="33" t="s">
        <v>100</v>
      </c>
      <c r="F23" s="359"/>
      <c r="G23" s="32" t="s">
        <v>548</v>
      </c>
      <c r="H23" s="32" t="s">
        <v>549</v>
      </c>
      <c r="I23" s="2"/>
    </row>
    <row r="24" spans="1:9" ht="110.25">
      <c r="A24" s="37" t="s">
        <v>129</v>
      </c>
      <c r="B24" s="36" t="s">
        <v>151</v>
      </c>
      <c r="C24" s="34">
        <v>50000</v>
      </c>
      <c r="D24" s="34" t="s">
        <v>104</v>
      </c>
      <c r="E24" s="33" t="s">
        <v>100</v>
      </c>
      <c r="F24" s="359"/>
      <c r="G24" s="32" t="s">
        <v>550</v>
      </c>
      <c r="H24" s="32" t="s">
        <v>551</v>
      </c>
      <c r="I24" s="2"/>
    </row>
    <row r="25" spans="1:9" ht="126">
      <c r="A25" s="37" t="s">
        <v>129</v>
      </c>
      <c r="B25" s="36" t="s">
        <v>133</v>
      </c>
      <c r="C25" s="34">
        <v>15000</v>
      </c>
      <c r="D25" s="34" t="s">
        <v>104</v>
      </c>
      <c r="E25" s="33" t="s">
        <v>105</v>
      </c>
      <c r="F25" s="359"/>
      <c r="G25" s="32" t="s">
        <v>552</v>
      </c>
      <c r="H25" s="32" t="s">
        <v>553</v>
      </c>
      <c r="I25" s="2"/>
    </row>
    <row r="26" spans="1:9" ht="126">
      <c r="A26" s="37" t="s">
        <v>129</v>
      </c>
      <c r="B26" s="36" t="s">
        <v>133</v>
      </c>
      <c r="C26" s="34">
        <v>150000</v>
      </c>
      <c r="D26" s="34" t="s">
        <v>104</v>
      </c>
      <c r="E26" s="33" t="s">
        <v>100</v>
      </c>
      <c r="F26" s="359"/>
      <c r="G26" s="32" t="s">
        <v>554</v>
      </c>
      <c r="H26" s="43" t="s">
        <v>555</v>
      </c>
      <c r="I26" s="2"/>
    </row>
    <row r="27" spans="1:9" ht="110.25">
      <c r="A27" s="37" t="s">
        <v>129</v>
      </c>
      <c r="B27" s="36" t="s">
        <v>137</v>
      </c>
      <c r="C27" s="34">
        <v>50000</v>
      </c>
      <c r="D27" s="34" t="s">
        <v>104</v>
      </c>
      <c r="E27" s="33" t="s">
        <v>100</v>
      </c>
      <c r="F27" s="359"/>
      <c r="G27" s="32" t="s">
        <v>556</v>
      </c>
      <c r="H27" s="32" t="s">
        <v>557</v>
      </c>
      <c r="I27" s="2"/>
    </row>
    <row r="28" spans="1:9" ht="78.75">
      <c r="A28" s="37" t="s">
        <v>129</v>
      </c>
      <c r="B28" s="36" t="s">
        <v>133</v>
      </c>
      <c r="C28" s="34">
        <v>20000</v>
      </c>
      <c r="D28" s="34" t="s">
        <v>104</v>
      </c>
      <c r="E28" s="33" t="s">
        <v>145</v>
      </c>
      <c r="F28" s="359"/>
      <c r="G28" s="32" t="s">
        <v>558</v>
      </c>
      <c r="H28" s="32" t="s">
        <v>559</v>
      </c>
      <c r="I28" s="2"/>
    </row>
    <row r="29" spans="1:9" ht="141.75">
      <c r="A29" s="37" t="s">
        <v>129</v>
      </c>
      <c r="B29" s="36" t="s">
        <v>133</v>
      </c>
      <c r="C29" s="34">
        <v>400000</v>
      </c>
      <c r="D29" s="42" t="s">
        <v>96</v>
      </c>
      <c r="E29" s="33" t="s">
        <v>105</v>
      </c>
      <c r="F29" s="359"/>
      <c r="G29" s="175" t="s">
        <v>560</v>
      </c>
      <c r="H29" s="87" t="s">
        <v>561</v>
      </c>
      <c r="I29" s="2"/>
    </row>
    <row r="30" spans="1:9" ht="174" customHeight="1">
      <c r="A30" s="37" t="s">
        <v>129</v>
      </c>
      <c r="B30" s="36" t="s">
        <v>133</v>
      </c>
      <c r="C30" s="34">
        <v>200000</v>
      </c>
      <c r="D30" s="42" t="s">
        <v>96</v>
      </c>
      <c r="E30" s="33" t="s">
        <v>105</v>
      </c>
      <c r="F30" s="359"/>
      <c r="G30" s="32" t="s">
        <v>562</v>
      </c>
      <c r="H30" s="32" t="s">
        <v>563</v>
      </c>
      <c r="I30" s="2"/>
    </row>
    <row r="31" spans="1:9" ht="110.25">
      <c r="A31" s="37" t="s">
        <v>129</v>
      </c>
      <c r="B31" s="36" t="s">
        <v>133</v>
      </c>
      <c r="C31" s="34">
        <v>150000</v>
      </c>
      <c r="D31" s="42" t="s">
        <v>96</v>
      </c>
      <c r="E31" s="33" t="s">
        <v>105</v>
      </c>
      <c r="F31" s="359"/>
      <c r="G31" s="32" t="s">
        <v>564</v>
      </c>
      <c r="H31" s="31" t="s">
        <v>534</v>
      </c>
      <c r="I31" s="2"/>
    </row>
    <row r="32" spans="1:9" ht="113.25" customHeight="1">
      <c r="A32" s="37" t="s">
        <v>1</v>
      </c>
      <c r="B32" s="36" t="s">
        <v>114</v>
      </c>
      <c r="C32" s="34">
        <v>5000</v>
      </c>
      <c r="D32" s="34" t="s">
        <v>104</v>
      </c>
      <c r="E32" s="33" t="s">
        <v>100</v>
      </c>
      <c r="F32" s="359"/>
      <c r="G32" s="32" t="s">
        <v>565</v>
      </c>
      <c r="H32" s="32" t="s">
        <v>566</v>
      </c>
      <c r="I32" s="2"/>
    </row>
    <row r="33" spans="1:9" ht="110.25">
      <c r="A33" s="37" t="s">
        <v>140</v>
      </c>
      <c r="B33" s="36" t="s">
        <v>144</v>
      </c>
      <c r="C33" s="34">
        <v>200000</v>
      </c>
      <c r="D33" s="42" t="s">
        <v>96</v>
      </c>
      <c r="E33" s="33" t="s">
        <v>100</v>
      </c>
      <c r="F33" s="359"/>
      <c r="G33" s="32" t="s">
        <v>567</v>
      </c>
      <c r="H33" s="90" t="s">
        <v>568</v>
      </c>
      <c r="I33" s="2"/>
    </row>
    <row r="34" spans="1:9" ht="157.5">
      <c r="A34" s="37" t="s">
        <v>140</v>
      </c>
      <c r="B34" s="36" t="s">
        <v>141</v>
      </c>
      <c r="C34" s="34">
        <v>600000</v>
      </c>
      <c r="D34" s="42" t="s">
        <v>96</v>
      </c>
      <c r="E34" s="33" t="s">
        <v>100</v>
      </c>
      <c r="F34" s="359"/>
      <c r="G34" s="174" t="s">
        <v>569</v>
      </c>
      <c r="H34" s="43" t="s">
        <v>570</v>
      </c>
      <c r="I34" s="2"/>
    </row>
    <row r="35" spans="1:9" ht="78.75">
      <c r="A35" s="37" t="s">
        <v>129</v>
      </c>
      <c r="B35" s="36" t="s">
        <v>151</v>
      </c>
      <c r="C35" s="34">
        <v>45000</v>
      </c>
      <c r="D35" s="34" t="s">
        <v>104</v>
      </c>
      <c r="E35" s="33" t="s">
        <v>105</v>
      </c>
      <c r="F35" s="359"/>
      <c r="G35" s="32" t="s">
        <v>571</v>
      </c>
      <c r="H35" s="43" t="s">
        <v>572</v>
      </c>
      <c r="I35" s="2"/>
    </row>
    <row r="36" spans="1:9" ht="110.25">
      <c r="A36" s="37" t="s">
        <v>140</v>
      </c>
      <c r="B36" s="36" t="s">
        <v>148</v>
      </c>
      <c r="C36" s="34">
        <v>50000</v>
      </c>
      <c r="D36" s="34" t="s">
        <v>104</v>
      </c>
      <c r="E36" s="33" t="s">
        <v>100</v>
      </c>
      <c r="F36" s="359"/>
      <c r="G36" s="174" t="s">
        <v>573</v>
      </c>
      <c r="H36" s="89" t="s">
        <v>574</v>
      </c>
      <c r="I36" s="2"/>
    </row>
    <row r="37" spans="1:9" ht="126">
      <c r="A37" s="37" t="s">
        <v>129</v>
      </c>
      <c r="B37" s="36" t="s">
        <v>133</v>
      </c>
      <c r="C37" s="34">
        <v>400000</v>
      </c>
      <c r="D37" s="34" t="s">
        <v>104</v>
      </c>
      <c r="E37" s="33" t="s">
        <v>100</v>
      </c>
      <c r="F37" s="359"/>
      <c r="G37" s="174" t="s">
        <v>575</v>
      </c>
      <c r="H37" s="87" t="s">
        <v>561</v>
      </c>
      <c r="I37" s="2"/>
    </row>
    <row r="38" spans="1:9" ht="94.5">
      <c r="A38" s="37" t="s">
        <v>140</v>
      </c>
      <c r="B38" s="36" t="s">
        <v>144</v>
      </c>
      <c r="C38" s="34">
        <v>100000</v>
      </c>
      <c r="D38" s="42" t="s">
        <v>96</v>
      </c>
      <c r="E38" s="33" t="s">
        <v>105</v>
      </c>
      <c r="F38" s="359"/>
      <c r="G38" s="32" t="s">
        <v>576</v>
      </c>
      <c r="H38" s="87" t="s">
        <v>577</v>
      </c>
      <c r="I38" s="2"/>
    </row>
    <row r="39" spans="1:9" ht="47.25" hidden="1">
      <c r="A39" s="37" t="s">
        <v>578</v>
      </c>
      <c r="B39" s="36" t="s">
        <v>578</v>
      </c>
      <c r="C39" s="34">
        <v>0</v>
      </c>
      <c r="D39" s="34" t="s">
        <v>578</v>
      </c>
      <c r="E39" s="33" t="s">
        <v>578</v>
      </c>
      <c r="F39" s="44"/>
      <c r="G39" s="174" t="s">
        <v>579</v>
      </c>
      <c r="H39" s="32"/>
      <c r="I39" s="2"/>
    </row>
    <row r="40" spans="1:9" ht="47.25" hidden="1">
      <c r="A40" s="37" t="s">
        <v>578</v>
      </c>
      <c r="B40" s="36" t="s">
        <v>578</v>
      </c>
      <c r="C40" s="34">
        <v>0</v>
      </c>
      <c r="D40" s="34" t="s">
        <v>578</v>
      </c>
      <c r="E40" s="33" t="s">
        <v>578</v>
      </c>
      <c r="F40" s="44"/>
      <c r="G40" s="32" t="s">
        <v>580</v>
      </c>
      <c r="H40" s="32"/>
      <c r="I40" s="2"/>
    </row>
    <row r="41" spans="1:9" ht="47.25" hidden="1">
      <c r="A41" s="37" t="s">
        <v>578</v>
      </c>
      <c r="B41" s="36" t="s">
        <v>578</v>
      </c>
      <c r="C41" s="34">
        <v>0</v>
      </c>
      <c r="D41" s="34" t="s">
        <v>578</v>
      </c>
      <c r="E41" s="33" t="s">
        <v>578</v>
      </c>
      <c r="F41" s="41"/>
      <c r="G41" s="32" t="s">
        <v>580</v>
      </c>
      <c r="H41" s="173"/>
      <c r="I41" s="2"/>
    </row>
    <row r="42" spans="1:9" s="11" customFormat="1" ht="47.25" hidden="1">
      <c r="A42" s="37" t="s">
        <v>578</v>
      </c>
      <c r="B42" s="36" t="s">
        <v>578</v>
      </c>
      <c r="C42" s="34">
        <v>0</v>
      </c>
      <c r="D42" s="34" t="s">
        <v>578</v>
      </c>
      <c r="E42" s="33" t="s">
        <v>578</v>
      </c>
      <c r="F42" s="41"/>
      <c r="G42" s="32" t="s">
        <v>580</v>
      </c>
      <c r="H42" s="173"/>
      <c r="I42" s="2"/>
    </row>
    <row r="43" spans="1:9" ht="47.25" hidden="1">
      <c r="A43" s="37" t="s">
        <v>578</v>
      </c>
      <c r="B43" s="36" t="s">
        <v>578</v>
      </c>
      <c r="C43" s="34">
        <v>0</v>
      </c>
      <c r="D43" s="34" t="s">
        <v>578</v>
      </c>
      <c r="E43" s="33" t="s">
        <v>578</v>
      </c>
      <c r="F43" s="41"/>
      <c r="G43" s="32" t="s">
        <v>580</v>
      </c>
      <c r="H43" s="173"/>
      <c r="I43" s="2"/>
    </row>
    <row r="44" spans="1:9" ht="47.25" hidden="1">
      <c r="A44" s="37" t="s">
        <v>578</v>
      </c>
      <c r="B44" s="36" t="s">
        <v>578</v>
      </c>
      <c r="C44" s="34">
        <v>0</v>
      </c>
      <c r="D44" s="34" t="s">
        <v>578</v>
      </c>
      <c r="E44" s="33" t="s">
        <v>578</v>
      </c>
      <c r="F44" s="41"/>
      <c r="G44" s="32" t="s">
        <v>580</v>
      </c>
      <c r="H44" s="173"/>
      <c r="I44" s="2"/>
    </row>
    <row r="45" spans="1:9" ht="47.25" hidden="1">
      <c r="A45" s="37" t="s">
        <v>578</v>
      </c>
      <c r="B45" s="36" t="s">
        <v>578</v>
      </c>
      <c r="C45" s="34">
        <v>0</v>
      </c>
      <c r="D45" s="34" t="s">
        <v>578</v>
      </c>
      <c r="E45" s="33" t="s">
        <v>578</v>
      </c>
      <c r="F45" s="41"/>
      <c r="G45" s="32" t="s">
        <v>580</v>
      </c>
      <c r="H45" s="173"/>
      <c r="I45" s="2"/>
    </row>
    <row r="46" spans="1:9" ht="47.25" hidden="1">
      <c r="A46" s="37" t="s">
        <v>578</v>
      </c>
      <c r="B46" s="36" t="s">
        <v>578</v>
      </c>
      <c r="C46" s="34">
        <v>0</v>
      </c>
      <c r="D46" s="34" t="s">
        <v>578</v>
      </c>
      <c r="E46" s="33" t="s">
        <v>578</v>
      </c>
      <c r="F46" s="41"/>
      <c r="G46" s="32" t="s">
        <v>580</v>
      </c>
      <c r="H46" s="173"/>
      <c r="I46" s="2"/>
    </row>
    <row r="47" spans="1:9" ht="47.25" hidden="1">
      <c r="A47" s="37" t="s">
        <v>578</v>
      </c>
      <c r="B47" s="36" t="s">
        <v>578</v>
      </c>
      <c r="C47" s="34">
        <v>0</v>
      </c>
      <c r="D47" s="34" t="s">
        <v>578</v>
      </c>
      <c r="E47" s="33" t="s">
        <v>578</v>
      </c>
      <c r="F47" s="41"/>
      <c r="G47" s="32" t="s">
        <v>580</v>
      </c>
      <c r="H47" s="173"/>
      <c r="I47" s="2"/>
    </row>
    <row r="48" spans="1:9" ht="47.25" hidden="1">
      <c r="A48" s="37" t="s">
        <v>578</v>
      </c>
      <c r="B48" s="36" t="s">
        <v>578</v>
      </c>
      <c r="C48" s="34">
        <v>0</v>
      </c>
      <c r="D48" s="34" t="s">
        <v>578</v>
      </c>
      <c r="E48" s="33" t="s">
        <v>578</v>
      </c>
      <c r="F48" s="41"/>
      <c r="G48" s="32" t="s">
        <v>580</v>
      </c>
      <c r="H48" s="173"/>
      <c r="I48" s="2"/>
    </row>
    <row r="49" spans="1:10" ht="47.25" hidden="1">
      <c r="A49" s="37" t="s">
        <v>578</v>
      </c>
      <c r="B49" s="36" t="s">
        <v>578</v>
      </c>
      <c r="C49" s="34">
        <v>0</v>
      </c>
      <c r="D49" s="34" t="s">
        <v>578</v>
      </c>
      <c r="E49" s="33" t="s">
        <v>578</v>
      </c>
      <c r="F49" s="41"/>
      <c r="G49" s="32" t="s">
        <v>580</v>
      </c>
      <c r="H49" s="173"/>
      <c r="I49" s="2"/>
    </row>
    <row r="50" spans="1:10" ht="47.25" hidden="1">
      <c r="A50" s="37" t="s">
        <v>578</v>
      </c>
      <c r="B50" s="36" t="s">
        <v>578</v>
      </c>
      <c r="C50" s="34">
        <v>0</v>
      </c>
      <c r="D50" s="34" t="s">
        <v>578</v>
      </c>
      <c r="E50" s="33" t="s">
        <v>578</v>
      </c>
      <c r="F50" s="40"/>
      <c r="G50" s="32" t="s">
        <v>580</v>
      </c>
      <c r="H50" s="173"/>
      <c r="I50" s="2"/>
    </row>
    <row r="51" spans="1:10" ht="47.25" hidden="1">
      <c r="A51" s="37" t="s">
        <v>578</v>
      </c>
      <c r="B51" s="36" t="s">
        <v>578</v>
      </c>
      <c r="C51" s="34">
        <v>0</v>
      </c>
      <c r="D51" s="34" t="s">
        <v>578</v>
      </c>
      <c r="E51" s="33" t="s">
        <v>578</v>
      </c>
      <c r="F51" s="38"/>
      <c r="G51" s="32" t="s">
        <v>580</v>
      </c>
      <c r="H51" s="31"/>
      <c r="I51" s="2"/>
    </row>
    <row r="52" spans="1:10" ht="47.25" hidden="1">
      <c r="A52" s="37" t="s">
        <v>578</v>
      </c>
      <c r="B52" s="36" t="s">
        <v>578</v>
      </c>
      <c r="C52" s="35">
        <v>0</v>
      </c>
      <c r="D52" s="34" t="s">
        <v>578</v>
      </c>
      <c r="E52" s="33" t="s">
        <v>578</v>
      </c>
      <c r="F52" s="24"/>
      <c r="G52" s="88" t="s">
        <v>580</v>
      </c>
      <c r="H52" s="172"/>
      <c r="I52" s="2"/>
    </row>
    <row r="53" spans="1:10" ht="15.75">
      <c r="A53" s="13"/>
      <c r="B53" s="29"/>
      <c r="C53" s="30"/>
      <c r="D53" s="29"/>
      <c r="E53" s="29"/>
      <c r="F53" s="28"/>
      <c r="G53" s="12"/>
    </row>
    <row r="54" spans="1:10" ht="15.75">
      <c r="A54" s="27"/>
      <c r="B54" s="25"/>
      <c r="C54" s="26"/>
      <c r="D54" s="25"/>
      <c r="E54" s="25"/>
      <c r="F54" s="24"/>
      <c r="G54" s="23"/>
      <c r="H54" s="22"/>
    </row>
    <row r="55" spans="1:10" s="17" customFormat="1" ht="21">
      <c r="A55" s="416" t="s">
        <v>162</v>
      </c>
      <c r="B55" s="417" t="s">
        <v>104</v>
      </c>
      <c r="C55" s="418" t="s">
        <v>152</v>
      </c>
      <c r="D55" s="417" t="s">
        <v>96</v>
      </c>
      <c r="E55" s="419" t="s">
        <v>6</v>
      </c>
      <c r="F55" s="420" t="s">
        <v>163</v>
      </c>
      <c r="G55" s="21"/>
      <c r="H55" s="20"/>
      <c r="I55" s="19"/>
      <c r="J55" s="18"/>
    </row>
    <row r="56" spans="1:10" s="11" customFormat="1" ht="15.75">
      <c r="A56" s="404" t="s">
        <v>0</v>
      </c>
      <c r="B56" s="405">
        <f>SUMIFS(Table91520[Planned Expenditures],Table91520[Funding Type 
(CCQ, CCQ Mentor, CQF, Other)],"CCQ",Table91520[Activity Category],"Infant &amp; Toddler")</f>
        <v>7500</v>
      </c>
      <c r="C56" s="406">
        <f>SUMIFS(Table91520[Planned Expenditures],Table91520[Funding Type 
(CCQ, CCQ Mentor, CQF, Other)],"CCQ Mentor",Table91520[Activity Category],"Infant &amp; Toddler")</f>
        <v>0</v>
      </c>
      <c r="D56" s="405">
        <f>SUMIFS(Table91520[Planned Expenditures],Table91520[Funding Type 
(CCQ, CCQ Mentor, CQF, Other)],"CQF",Table91520[Activity Category],"Infant &amp; Toddler")</f>
        <v>257066</v>
      </c>
      <c r="E56" s="407">
        <f>SUMIFS(Table91520[Planned Expenditures],Table91520[Funding Type 
(CCQ, CCQ Mentor, CQF, Other)],"Other",Table91520[Activity Category],"Infant &amp; Toddler")</f>
        <v>0</v>
      </c>
      <c r="F56" s="402">
        <f>SUM(Table121621[[#This Row],[CCQ]:[Other]])</f>
        <v>264566</v>
      </c>
      <c r="G56" s="13"/>
      <c r="H56" s="12"/>
      <c r="I56" s="2"/>
      <c r="J56" s="1"/>
    </row>
    <row r="57" spans="1:10" s="11" customFormat="1" ht="15.75">
      <c r="A57" s="404" t="s">
        <v>1</v>
      </c>
      <c r="B57" s="405">
        <f>SUMIFS(Table91520[Planned Expenditures],Table91520[Funding Type 
(CCQ, CCQ Mentor, CQF, Other)],"CCQ",Table91520[Activity Category],"Professional Development")</f>
        <v>262500</v>
      </c>
      <c r="C57" s="406">
        <f>SUMIFS(Table91520[Planned Expenditures],Table91520[Funding Type 
(CCQ, CCQ Mentor, CQF, Other)],"CCQ Mentor ",Table91520[Activity Category],"Professional Development")</f>
        <v>0</v>
      </c>
      <c r="D57" s="405">
        <f>SUMIFS(Table91520[Planned Expenditures],Table91520[Funding Type 
(CCQ, CCQ Mentor, CQF, Other)],"CQF",Table91520[Activity Category],"Professional Development")</f>
        <v>130000</v>
      </c>
      <c r="E57" s="407">
        <f>SUMIFS(Table91520[Planned Expenditures],Table91520[Funding Type 
(CCQ, CCQ Mentor, CQF, Other)],"Other",Table91520[Activity Category],"Professional Development")</f>
        <v>0</v>
      </c>
      <c r="F57" s="402">
        <f>SUM(Table121621[[#This Row],[CCQ]:[Other]])</f>
        <v>392500</v>
      </c>
      <c r="G57" s="13"/>
      <c r="H57" s="12"/>
      <c r="I57" s="2"/>
      <c r="J57" s="1"/>
    </row>
    <row r="58" spans="1:10" s="11" customFormat="1" ht="15.75">
      <c r="A58" s="404" t="s">
        <v>129</v>
      </c>
      <c r="B58" s="405">
        <f>SUMIFS(Table91520[Planned Expenditures],Table91520[Funding Type 
(CCQ, CCQ Mentor, CQF, Other)],"CCQ",Table91520[Activity Category],"Texas Rising Star/QRIS (except PD)")</f>
        <v>790259</v>
      </c>
      <c r="C58" s="406">
        <v>1062405</v>
      </c>
      <c r="D58" s="405">
        <f>SUMIFS(Table91520[Planned Expenditures],Table91520[Funding Type 
(CCQ, CCQ Mentor, CQF, Other)],"CQF",Table91520[Activity Category],"Texas Rising Star/QRIS (except PD)")</f>
        <v>750000</v>
      </c>
      <c r="E58" s="407">
        <f>SUMIFS(Table91520[Planned Expenditures],Table91520[Funding Type 
(CCQ, CCQ Mentor, CQF, Other)],"Other",Table91520[Activity Category],"Texas Rising Star/QRIS (except PD)")</f>
        <v>0</v>
      </c>
      <c r="F58" s="402">
        <f>SUM(Table121621[[#This Row],[CCQ]:[Other]])</f>
        <v>2602664</v>
      </c>
      <c r="G58" s="13"/>
      <c r="H58" s="12"/>
      <c r="I58" s="2"/>
      <c r="J58" s="1"/>
    </row>
    <row r="59" spans="1:10" s="11" customFormat="1" ht="15.75">
      <c r="A59" s="404" t="s">
        <v>164</v>
      </c>
      <c r="B59" s="405">
        <f>SUMIFS(Table91520[Planned Expenditures],Table91520[Funding Type 
(CCQ, CCQ Mentor, CQF, Other)],"CCQ",Table91520[Activity Category],"Health &amp; Safety (except PD)")</f>
        <v>45000</v>
      </c>
      <c r="C59" s="406">
        <f>SUMIFS(Table91520[Planned Expenditures],Table91520[Funding Type 
(CCQ, CCQ Mentor, CQF, Other)],"CCQ Mentor ",Table91520[Activity Category],"Health &amp; Safety (except PD)")</f>
        <v>0</v>
      </c>
      <c r="D59" s="405">
        <f>SUMIFS(Table91520[Planned Expenditures],Table91520[Funding Type 
(CCQ, CCQ Mentor, CQF, Other)],"CQF",Table91520[Activity Category],"Health &amp; Safety (except PD)")</f>
        <v>0</v>
      </c>
      <c r="E59" s="407">
        <f>SUMIFS(Table91520[Planned Expenditures],Table91520[Funding Type 
(CCQ, CCQ Mentor, CQF, Other)],"Other",Table91520[Activity Category],"Health &amp; Safety (except PD)")</f>
        <v>0</v>
      </c>
      <c r="F59" s="402">
        <f>SUM(Table121621[[#This Row],[CCQ]:[Other]])</f>
        <v>45000</v>
      </c>
      <c r="G59" s="13"/>
      <c r="H59" s="12"/>
      <c r="I59" s="2"/>
      <c r="J59" s="1"/>
    </row>
    <row r="60" spans="1:10" s="11" customFormat="1" ht="15.75">
      <c r="A60" s="408" t="s">
        <v>4</v>
      </c>
      <c r="B60" s="405">
        <f>SUMIFS(Table91520[Planned Expenditures],Table91520[Funding Type 
(CCQ, CCQ Mentor, CQF, Other)],"CCQ",Table91520[Activity Category],"Evaluation &amp; Assessment")</f>
        <v>0</v>
      </c>
      <c r="C60" s="406">
        <f>SUMIFS(Table91520[Planned Expenditures],Table91520[Funding Type 
(CCQ, CCQ Mentor, CQF, Other)],"CCQ Mentor ",Table91520[Activity Category],"Evaluation &amp; Assessment")</f>
        <v>0</v>
      </c>
      <c r="D60" s="405">
        <f>SUMIFS(Table91520[Planned Expenditures],Table91520[Funding Type 
(CCQ, CCQ Mentor, CQF, Other)],"CQF",Table91520[Activity Category],"Evaluation &amp; Assessment")</f>
        <v>0</v>
      </c>
      <c r="E60" s="407">
        <f>SUMIFS(Table91520[Planned Expenditures],Table91520[Funding Type 
(CCQ, CCQ Mentor, CQF, Other)],"Other",Table91520[Activity Category],"Evaluation &amp; Assessment")</f>
        <v>0</v>
      </c>
      <c r="F60" s="402">
        <f>SUM(Table121621[[#This Row],[CCQ]:[Other]])</f>
        <v>0</v>
      </c>
      <c r="G60" s="13"/>
      <c r="H60" s="12"/>
      <c r="I60" s="2"/>
      <c r="J60" s="1"/>
    </row>
    <row r="61" spans="1:10" ht="15.75">
      <c r="A61" s="408" t="s">
        <v>165</v>
      </c>
      <c r="B61" s="409">
        <f>SUMIFS(Table91520[Planned Expenditures],Table91520[Funding Type 
(CCQ, CCQ Mentor, CQF, Other)],"CCQ",Table91520[Activity Category],"National Accreditation")</f>
        <v>0</v>
      </c>
      <c r="C61" s="409">
        <f>SUMIFS(Table91520[Planned Expenditures],Table91520[Funding Type 
(CCQ, CCQ Mentor, CQF, Other)],"CCQ Mentor ",Table91520[Activity Category],"National Accreditation")</f>
        <v>0</v>
      </c>
      <c r="D61" s="410">
        <f>SUMIFS(Table91520[Planned Expenditures],Table91520[Funding Type 
(CCQ, CCQ Mentor, CQF, Other)],"CQF",Table91520[Activity Category],"National Accreditation")</f>
        <v>0</v>
      </c>
      <c r="E61" s="411">
        <f>SUMIFS(Table91520[Planned Expenditures],Table91520[Funding Type 
(CCQ, CCQ Mentor, CQF, Other)],"Other",Table91520[Activity Category],"National Accreditation")</f>
        <v>0</v>
      </c>
      <c r="F61" s="403">
        <f>SUM(Table121621[[#This Row],[CCQ]:[Other]])</f>
        <v>0</v>
      </c>
      <c r="G61" s="9"/>
      <c r="H61" s="9"/>
      <c r="I61" s="2"/>
    </row>
    <row r="62" spans="1:10" ht="15.75">
      <c r="A62" s="412" t="s">
        <v>140</v>
      </c>
      <c r="B62" s="413">
        <f>SUMIFS(Table91520[Planned Expenditures],Table91520[Funding Type 
(CCQ, CCQ Mentor, CQF, Other)],"CCQ",Table91520[Activity Category],"Other (Shared Services, Pre-K Partnerships) ")</f>
        <v>50000</v>
      </c>
      <c r="C62" s="413">
        <f>SUMIFS(Table91520[Planned Expenditures],Table91520[Funding Type 
(CCQ, CCQ Mentor, CQF, Other)],"CCQ Mentor ",Table91520[Activity Category],"Other (Shared Services, Pre-K Partnerships) ")</f>
        <v>0</v>
      </c>
      <c r="D62" s="414">
        <f>SUMIFS(Table91520[Planned Expenditures],Table91520[Funding Type 
(CCQ, CCQ Mentor, CQF, Other)],"CQF",Table91520[Activity Category],"Other (Shared Services, Pre-K Partnerships) ")</f>
        <v>900000</v>
      </c>
      <c r="E62" s="415">
        <f>SUMIFS(Table91520[Planned Expenditures],Table91520[Funding Type 
(CCQ, CCQ Mentor, CQF, Other)],"Other",Table91520[Activity Category],"Other (Shared Services, Pre-K Partnerships) ")</f>
        <v>0</v>
      </c>
      <c r="F62" s="421">
        <f>SUM(Table121621[[#This Row],[CCQ]:[Other]])</f>
        <v>950000</v>
      </c>
      <c r="H62" s="1"/>
      <c r="I62" s="2"/>
    </row>
    <row r="63" spans="1:10" ht="15.75">
      <c r="A63" s="457" t="s">
        <v>166</v>
      </c>
      <c r="B63" s="458">
        <f>SUBTOTAL(109,Table121621[CCQ])</f>
        <v>1155259</v>
      </c>
      <c r="C63" s="458">
        <f>SUBTOTAL(109,Table121621[CCQ Mentor])</f>
        <v>1062405</v>
      </c>
      <c r="D63" s="459">
        <f>SUBTOTAL(109,Table121621[CQF])</f>
        <v>2037066</v>
      </c>
      <c r="E63" s="459">
        <f>SUBTOTAL(109,Table121621[Other])</f>
        <v>0</v>
      </c>
      <c r="F63" s="460">
        <f>SUBTOTAL(109,Table121621[TOTAL])</f>
        <v>4254730</v>
      </c>
    </row>
    <row r="64" spans="1:10" ht="15.75"/>
    <row r="66" spans="1:2" ht="15.75">
      <c r="A66" s="1" t="s">
        <v>167</v>
      </c>
    </row>
    <row r="67" spans="1:2" ht="15.75"/>
    <row r="68" spans="1:2" ht="15.75"/>
    <row r="69" spans="1:2" ht="15.75"/>
    <row r="78" spans="1:2" ht="15.75"/>
    <row r="79" spans="1:2" ht="18">
      <c r="B79" s="5"/>
    </row>
    <row r="80" spans="1:2" ht="15.75"/>
    <row r="81" ht="15.75"/>
    <row r="82" ht="15.75"/>
    <row r="83" ht="15.75"/>
    <row r="84" ht="15.75"/>
    <row r="85" ht="15.75"/>
    <row r="86" ht="15.75"/>
    <row r="87" ht="15.75"/>
    <row r="88" ht="15.75"/>
    <row r="89" ht="15.75"/>
  </sheetData>
  <sheetProtection formatCells="0" insertRows="0" selectLockedCells="1" sort="0"/>
  <protectedRanges>
    <protectedRange sqref="H20:H25 J9:XFD9 H27:H28 H30 H32:H36 H39:H40" name="Range2"/>
    <protectedRange sqref="A5:F5 B79 A4:H4" name="Range1"/>
    <protectedRange sqref="G5" name="Range1_2_1"/>
    <protectedRange sqref="B53:D60 E53:F54 E55:G60 F51:F52 B41:E52 B18:F40 G18:G52 B8:G17" name="Range2_1_1"/>
    <protectedRange sqref="G53:G54 A53:A60 H55:H60 H51:H52" name="Range2_4_2"/>
  </protectedRanges>
  <dataValidations xWindow="646" yWindow="752" count="18">
    <dataValidation allowBlank="1" showInputMessage="1" showErrorMessage="1" promptTitle="Plan Overview" prompt="Overview must include a high-level description of the Board's plan to administer CCQ funds and how it aligns with the Board's Overall Strategic Plan." sqref="G5" xr:uid="{0E31BBD5-1F78-4A95-A347-DAB4AE661F45}"/>
    <dataValidation allowBlank="1" showInputMessage="1" showErrorMessage="1" promptTitle="Questions to Address:" sqref="B79 E5:F5 A4:H4" xr:uid="{288DA75C-C485-4200-91CC-C667EE7C50F4}"/>
    <dataValidation allowBlank="1" showInputMessage="1" showErrorMessage="1" prompt="Place the activty's estimated expenditure amount in the cell._x000a_" sqref="C53:C60" xr:uid="{81BD74D2-5CC7-4222-8BB9-F78876D72039}"/>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53:G54 H55:H60" xr:uid="{3C0B3F7F-E73E-4288-B120-2A1953EAD765}"/>
    <dataValidation allowBlank="1" showInputMessage="1" showErrorMessage="1" prompt="Enter a brief name or title to label the activity/activities" sqref="A53:A55" xr:uid="{5F8D5621-829B-4DC3-9AC5-14CF614AD466}"/>
    <dataValidation allowBlank="1" showInputMessage="1" showErrorMessage="1" promptTitle="Administration of Funds" prompt="If the Board selects &quot;Both&quot; for administering funds, describe how this is coordinated." sqref="D5" xr:uid="{3AB00B22-AAEC-4A0F-AC13-9D95EAC74F6E}"/>
    <dataValidation allowBlank="1" showInputMessage="1" showErrorMessage="1" promptTitle="Number of CCS CC Programs" prompt="Enter the total number of CCS Child Care Programs (as of 10/01/2025)." sqref="B5" xr:uid="{ABAEC265-AA46-4655-B81F-539DEBC431CF}"/>
    <dataValidation allowBlank="1" showInputMessage="1" showErrorMessage="1" promptTitle="Total Funds Allotted" prompt="Funds will auto-populate by Board." sqref="A5" xr:uid="{B4C6BD56-1483-498F-A8A2-BA3E81D2F883}"/>
    <dataValidation allowBlank="1" showInputMessage="1" showErrorMessage="1" promptTitle="Activity Category" prompt="Select the applicable Activity Category" sqref="A7" xr:uid="{5365264D-31F5-46E9-8953-AC85BAB17AE6}"/>
    <dataValidation allowBlank="1" showInputMessage="1" showErrorMessage="1" promptTitle="Activity Type/Name" prompt="Select an activity type/name that best fitst the planned activity." sqref="B7" xr:uid="{500AF353-8E18-49B1-B0E4-C2EA47A6ECF0}"/>
    <dataValidation allowBlank="1" showInputMessage="1" showErrorMessage="1" promptTitle="Planned Expenditures" prompt="Enter the estimated amount the Board plans to expend on the planned activity." sqref="C7" xr:uid="{126CE829-DB2D-4229-B61D-B223E9230894}"/>
    <dataValidation allowBlank="1" showInputMessage="1" showErrorMessage="1" promptTitle="Funding Type" prompt="Select the type of funding to be used for the planned activity: CCQ, CQF or OTHER." sqref="D7" xr:uid="{4D5F98EA-97CC-45BE-94CE-D6B9483E0F40}"/>
    <dataValidation allowBlank="1" showInputMessage="1" showErrorMessage="1" promptTitle="Quarter Activity Initiated" prompt="Select the quarter the Board anticipates the activtiy to begin." sqref="E7" xr:uid="{3EF986F4-4039-49B6-9DD5-43150262FAAA}"/>
    <dataValidation allowBlank="1" showInputMessage="1" showErrorMessage="1" promptTitle="Activity Description" prompt="Description must include alighment to what need or Board Strategy and target outreach." sqref="G7" xr:uid="{4DD7B0EF-E43B-4DAD-A1F4-FEADD8B37DA1}"/>
    <dataValidation allowBlank="1" showInputMessage="1" showErrorMessage="1" promptTitle="Measurable Outcome(s)" prompt="Describe how the Board will measure success of the Child Care Quality activity." sqref="H7" xr:uid="{F3F378D2-112C-4FEF-8CEC-ADFFE126AE14}"/>
    <dataValidation allowBlank="1" showInputMessage="1" showErrorMessage="1" promptTitle="Activity Description" prompt="Description must include alignment to what need or Board strategy and target outreach." sqref="G8:G52" xr:uid="{39B0804A-1FAE-4449-8B72-1A1050497EF8}"/>
    <dataValidation allowBlank="1" showInputMessage="1" showErrorMessage="1" promptTitle="Measruable Outcome(s)" prompt="Describe how the Board will measure success of the Child Care activity." sqref="H8:H52" xr:uid="{4BA7A6D2-3B44-4097-B12C-6C26D3CFD21C}"/>
    <dataValidation allowBlank="1" showInputMessage="1" showErrorMessage="1" promptTitle="Planned Expenditures" prompt="Enter the estimated planned expenditures." sqref="C8:C52" xr:uid="{F339C848-67EA-440F-A067-79D122A678B2}"/>
  </dataValidations>
  <printOptions horizontalCentered="1"/>
  <pageMargins left="0.25" right="0.25" top="0.61848958333333304" bottom="0.75" header="0.3" footer="0.3"/>
  <pageSetup scale="29"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35A187-C6B8-4B11-8605-F3A15AB788A7}">
  <sheetPr>
    <tabColor theme="5" tint="-0.249977111117893"/>
    <pageSetUpPr fitToPage="1"/>
  </sheetPr>
  <dimension ref="A1:J66"/>
  <sheetViews>
    <sheetView topLeftCell="A29" zoomScale="70" zoomScaleNormal="70" workbookViewId="0">
      <selection activeCell="A40" sqref="A40:F40"/>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[14]Instructions!B9, " Annual Expenditure Plan")</f>
        <v>FFY 2026 Annual Expenditure Plan</v>
      </c>
      <c r="B1" s="82"/>
      <c r="C1" s="82"/>
      <c r="D1" s="84"/>
      <c r="E1" s="84"/>
      <c r="F1" s="83"/>
      <c r="G1" s="82"/>
      <c r="H1" s="81"/>
    </row>
    <row r="2" spans="1:9" s="73" customFormat="1" ht="26.65">
      <c r="A2" s="79" t="str">
        <f>[14]Instructions!B8</f>
        <v>Workforce Solutions Permian Basin</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04.75">
      <c r="A5" s="180">
        <v>1886354</v>
      </c>
      <c r="B5" s="352" t="s">
        <v>581</v>
      </c>
      <c r="C5" s="60" t="s">
        <v>8</v>
      </c>
      <c r="D5" s="97"/>
      <c r="E5" s="58"/>
      <c r="F5" s="57"/>
      <c r="G5" s="56" t="s">
        <v>582</v>
      </c>
      <c r="H5" s="56" t="s">
        <v>583</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26">
      <c r="A8" s="37" t="s">
        <v>129</v>
      </c>
      <c r="B8" s="36" t="s">
        <v>130</v>
      </c>
      <c r="C8" s="34">
        <v>32000</v>
      </c>
      <c r="D8" s="34" t="s">
        <v>104</v>
      </c>
      <c r="E8" s="33" t="s">
        <v>100</v>
      </c>
      <c r="F8" s="354"/>
      <c r="G8" s="32" t="s">
        <v>584</v>
      </c>
      <c r="H8" s="87" t="s">
        <v>585</v>
      </c>
      <c r="I8" s="2"/>
    </row>
    <row r="9" spans="1:9" ht="78.75">
      <c r="A9" s="37" t="s">
        <v>129</v>
      </c>
      <c r="B9" s="36" t="s">
        <v>130</v>
      </c>
      <c r="C9" s="34">
        <v>50000</v>
      </c>
      <c r="D9" s="34" t="s">
        <v>104</v>
      </c>
      <c r="E9" s="33" t="s">
        <v>100</v>
      </c>
      <c r="F9" s="355"/>
      <c r="G9" s="32" t="s">
        <v>586</v>
      </c>
      <c r="H9" s="87" t="s">
        <v>585</v>
      </c>
      <c r="I9" s="2"/>
    </row>
    <row r="10" spans="1:9" s="45" customFormat="1" ht="78.75">
      <c r="A10" s="37" t="s">
        <v>129</v>
      </c>
      <c r="B10" s="36" t="s">
        <v>130</v>
      </c>
      <c r="C10" s="34">
        <v>24000</v>
      </c>
      <c r="D10" s="34" t="s">
        <v>104</v>
      </c>
      <c r="E10" s="33" t="s">
        <v>100</v>
      </c>
      <c r="F10" s="355"/>
      <c r="G10" s="32" t="s">
        <v>587</v>
      </c>
      <c r="H10" s="43" t="s">
        <v>588</v>
      </c>
      <c r="I10" s="46"/>
    </row>
    <row r="11" spans="1:9" ht="63">
      <c r="A11" s="37" t="s">
        <v>129</v>
      </c>
      <c r="B11" s="36" t="s">
        <v>130</v>
      </c>
      <c r="C11" s="34">
        <v>20000</v>
      </c>
      <c r="D11" s="34" t="s">
        <v>104</v>
      </c>
      <c r="E11" s="33" t="s">
        <v>100</v>
      </c>
      <c r="F11" s="354"/>
      <c r="G11" s="32" t="s">
        <v>589</v>
      </c>
      <c r="H11" s="89" t="s">
        <v>590</v>
      </c>
      <c r="I11" s="2"/>
    </row>
    <row r="12" spans="1:9" s="45" customFormat="1" ht="78.75">
      <c r="A12" s="37" t="s">
        <v>129</v>
      </c>
      <c r="B12" s="36" t="s">
        <v>130</v>
      </c>
      <c r="C12" s="34">
        <v>60000</v>
      </c>
      <c r="D12" s="34" t="s">
        <v>104</v>
      </c>
      <c r="E12" s="33" t="s">
        <v>100</v>
      </c>
      <c r="F12" s="354"/>
      <c r="G12" s="32" t="s">
        <v>591</v>
      </c>
      <c r="H12" s="87" t="s">
        <v>592</v>
      </c>
      <c r="I12" s="46"/>
    </row>
    <row r="13" spans="1:9" s="45" customFormat="1" ht="63">
      <c r="A13" s="37" t="s">
        <v>164</v>
      </c>
      <c r="B13" s="36" t="s">
        <v>172</v>
      </c>
      <c r="C13" s="34">
        <v>10000</v>
      </c>
      <c r="D13" s="34" t="s">
        <v>104</v>
      </c>
      <c r="E13" s="33" t="s">
        <v>100</v>
      </c>
      <c r="F13" s="355"/>
      <c r="G13" s="32" t="s">
        <v>593</v>
      </c>
      <c r="H13" s="89" t="s">
        <v>594</v>
      </c>
      <c r="I13" s="46"/>
    </row>
    <row r="14" spans="1:9" s="45" customFormat="1" ht="110.25">
      <c r="A14" s="37" t="s">
        <v>140</v>
      </c>
      <c r="B14" s="36" t="s">
        <v>148</v>
      </c>
      <c r="C14" s="34">
        <v>54000</v>
      </c>
      <c r="D14" s="34" t="s">
        <v>104</v>
      </c>
      <c r="E14" s="33" t="s">
        <v>100</v>
      </c>
      <c r="F14" s="354"/>
      <c r="G14" s="32" t="s">
        <v>595</v>
      </c>
      <c r="H14" s="89" t="s">
        <v>596</v>
      </c>
      <c r="I14" s="46"/>
    </row>
    <row r="15" spans="1:9" ht="110.25">
      <c r="A15" s="37" t="s">
        <v>1</v>
      </c>
      <c r="B15" s="36" t="s">
        <v>114</v>
      </c>
      <c r="C15" s="34">
        <v>140000</v>
      </c>
      <c r="D15" s="34" t="s">
        <v>104</v>
      </c>
      <c r="E15" s="33" t="s">
        <v>105</v>
      </c>
      <c r="F15" s="354"/>
      <c r="G15" s="32" t="s">
        <v>597</v>
      </c>
      <c r="H15" s="89" t="s">
        <v>598</v>
      </c>
      <c r="I15" s="2"/>
    </row>
    <row r="16" spans="1:9" ht="94.5">
      <c r="A16" s="37" t="s">
        <v>1</v>
      </c>
      <c r="B16" s="36" t="s">
        <v>114</v>
      </c>
      <c r="C16" s="34">
        <v>40000</v>
      </c>
      <c r="D16" s="34" t="s">
        <v>104</v>
      </c>
      <c r="E16" s="33" t="s">
        <v>97</v>
      </c>
      <c r="F16" s="359"/>
      <c r="G16" s="32" t="s">
        <v>599</v>
      </c>
      <c r="H16" s="89" t="s">
        <v>600</v>
      </c>
      <c r="I16" s="2"/>
    </row>
    <row r="17" spans="1:10" ht="78.75">
      <c r="A17" s="37" t="s">
        <v>1</v>
      </c>
      <c r="B17" s="36" t="s">
        <v>195</v>
      </c>
      <c r="C17" s="34">
        <v>6000</v>
      </c>
      <c r="D17" s="34" t="s">
        <v>104</v>
      </c>
      <c r="E17" s="33" t="s">
        <v>100</v>
      </c>
      <c r="F17" s="359"/>
      <c r="G17" s="32" t="s">
        <v>601</v>
      </c>
      <c r="H17" s="43" t="s">
        <v>602</v>
      </c>
      <c r="I17" s="2"/>
    </row>
    <row r="18" spans="1:10" ht="78.75">
      <c r="A18" s="37" t="s">
        <v>1</v>
      </c>
      <c r="B18" s="36" t="s">
        <v>141</v>
      </c>
      <c r="C18" s="34">
        <v>4000</v>
      </c>
      <c r="D18" s="34" t="s">
        <v>104</v>
      </c>
      <c r="E18" s="33" t="s">
        <v>100</v>
      </c>
      <c r="F18" s="359"/>
      <c r="G18" s="32" t="s">
        <v>603</v>
      </c>
      <c r="H18" s="178" t="s">
        <v>604</v>
      </c>
      <c r="I18" s="2"/>
    </row>
    <row r="19" spans="1:10" ht="78.75">
      <c r="A19" s="37" t="s">
        <v>1</v>
      </c>
      <c r="B19" s="36" t="s">
        <v>195</v>
      </c>
      <c r="C19" s="34">
        <v>6322</v>
      </c>
      <c r="D19" s="34" t="s">
        <v>104</v>
      </c>
      <c r="E19" s="33" t="s">
        <v>100</v>
      </c>
      <c r="F19" s="356"/>
      <c r="G19" s="32" t="s">
        <v>605</v>
      </c>
      <c r="H19" s="89" t="s">
        <v>606</v>
      </c>
      <c r="I19" s="2"/>
    </row>
    <row r="20" spans="1:10" s="11" customFormat="1" ht="94.5">
      <c r="A20" s="37" t="s">
        <v>1</v>
      </c>
      <c r="B20" s="36" t="s">
        <v>195</v>
      </c>
      <c r="C20" s="34">
        <v>20000</v>
      </c>
      <c r="D20" s="34" t="s">
        <v>104</v>
      </c>
      <c r="E20" s="33" t="s">
        <v>105</v>
      </c>
      <c r="F20" s="356"/>
      <c r="G20" s="32" t="s">
        <v>607</v>
      </c>
      <c r="H20" s="89" t="s">
        <v>608</v>
      </c>
      <c r="I20" s="2"/>
    </row>
    <row r="21" spans="1:10" ht="110.25">
      <c r="A21" s="37" t="s">
        <v>0</v>
      </c>
      <c r="B21" s="36" t="s">
        <v>351</v>
      </c>
      <c r="C21" s="34">
        <v>25000</v>
      </c>
      <c r="D21" s="34" t="s">
        <v>104</v>
      </c>
      <c r="E21" s="33" t="s">
        <v>105</v>
      </c>
      <c r="F21" s="356"/>
      <c r="G21" s="32" t="s">
        <v>609</v>
      </c>
      <c r="H21" s="89" t="s">
        <v>610</v>
      </c>
      <c r="I21" s="2"/>
    </row>
    <row r="22" spans="1:10" ht="110.25">
      <c r="A22" s="37" t="s">
        <v>140</v>
      </c>
      <c r="B22" s="36" t="s">
        <v>141</v>
      </c>
      <c r="C22" s="34">
        <v>500000</v>
      </c>
      <c r="D22" s="42" t="s">
        <v>96</v>
      </c>
      <c r="E22" s="33" t="s">
        <v>105</v>
      </c>
      <c r="F22" s="356"/>
      <c r="G22" s="32" t="s">
        <v>611</v>
      </c>
      <c r="H22" s="89" t="s">
        <v>612</v>
      </c>
      <c r="I22" s="2"/>
    </row>
    <row r="23" spans="1:10" ht="110.25">
      <c r="A23" s="37" t="s">
        <v>140</v>
      </c>
      <c r="B23" s="36" t="s">
        <v>144</v>
      </c>
      <c r="C23" s="34">
        <v>250000</v>
      </c>
      <c r="D23" s="42" t="s">
        <v>96</v>
      </c>
      <c r="E23" s="33" t="s">
        <v>97</v>
      </c>
      <c r="F23" s="356"/>
      <c r="G23" s="32" t="s">
        <v>613</v>
      </c>
      <c r="H23" s="89" t="s">
        <v>614</v>
      </c>
      <c r="I23" s="2"/>
    </row>
    <row r="24" spans="1:10" ht="110.25">
      <c r="A24" s="37" t="s">
        <v>140</v>
      </c>
      <c r="B24" s="36" t="s">
        <v>144</v>
      </c>
      <c r="C24" s="34">
        <v>85714</v>
      </c>
      <c r="D24" s="42" t="s">
        <v>96</v>
      </c>
      <c r="E24" s="33" t="s">
        <v>105</v>
      </c>
      <c r="F24" s="356"/>
      <c r="G24" s="32" t="s">
        <v>615</v>
      </c>
      <c r="H24" s="89" t="s">
        <v>616</v>
      </c>
      <c r="I24" s="2"/>
    </row>
    <row r="25" spans="1:10" ht="63">
      <c r="A25" s="37" t="s">
        <v>129</v>
      </c>
      <c r="B25" s="36" t="s">
        <v>151</v>
      </c>
      <c r="C25" s="34">
        <v>524318</v>
      </c>
      <c r="D25" s="34" t="s">
        <v>152</v>
      </c>
      <c r="E25" s="33" t="s">
        <v>100</v>
      </c>
      <c r="F25" s="356"/>
      <c r="G25" s="32" t="s">
        <v>617</v>
      </c>
      <c r="H25" s="89" t="s">
        <v>618</v>
      </c>
      <c r="I25" s="2"/>
    </row>
    <row r="26" spans="1:10" ht="126">
      <c r="A26" s="37" t="s">
        <v>129</v>
      </c>
      <c r="B26" s="36" t="s">
        <v>151</v>
      </c>
      <c r="C26" s="34">
        <v>25000</v>
      </c>
      <c r="D26" s="34" t="s">
        <v>104</v>
      </c>
      <c r="E26" s="33" t="s">
        <v>100</v>
      </c>
      <c r="F26" s="356"/>
      <c r="G26" s="32" t="s">
        <v>619</v>
      </c>
      <c r="H26" s="171" t="s">
        <v>620</v>
      </c>
      <c r="I26" s="2"/>
    </row>
    <row r="27" spans="1:10" ht="78.75">
      <c r="A27" s="37" t="s">
        <v>0</v>
      </c>
      <c r="B27" s="36" t="s">
        <v>103</v>
      </c>
      <c r="C27" s="34">
        <v>0</v>
      </c>
      <c r="D27" s="34" t="s">
        <v>104</v>
      </c>
      <c r="E27" s="33" t="s">
        <v>100</v>
      </c>
      <c r="F27" s="356"/>
      <c r="G27" s="39" t="s">
        <v>621</v>
      </c>
      <c r="H27" s="171" t="s">
        <v>620</v>
      </c>
      <c r="I27" s="2"/>
    </row>
    <row r="28" spans="1:10" ht="63">
      <c r="A28" s="37" t="s">
        <v>164</v>
      </c>
      <c r="B28" s="36" t="s">
        <v>175</v>
      </c>
      <c r="C28" s="34">
        <v>9000</v>
      </c>
      <c r="D28" s="34" t="s">
        <v>104</v>
      </c>
      <c r="E28" s="33" t="s">
        <v>100</v>
      </c>
      <c r="F28" s="356"/>
      <c r="G28" s="32" t="s">
        <v>622</v>
      </c>
      <c r="H28" s="89" t="s">
        <v>623</v>
      </c>
      <c r="I28" s="2"/>
    </row>
    <row r="29" spans="1:10" ht="63">
      <c r="A29" s="37" t="s">
        <v>164</v>
      </c>
      <c r="B29" s="36" t="s">
        <v>175</v>
      </c>
      <c r="C29" s="34">
        <v>1000</v>
      </c>
      <c r="D29" s="34" t="s">
        <v>104</v>
      </c>
      <c r="E29" s="33" t="s">
        <v>100</v>
      </c>
      <c r="F29" s="356"/>
      <c r="G29" s="32" t="s">
        <v>624</v>
      </c>
      <c r="H29" s="89" t="s">
        <v>625</v>
      </c>
      <c r="I29" s="2"/>
    </row>
    <row r="30" spans="1:10" ht="15.75">
      <c r="A30" s="13"/>
      <c r="B30" s="29"/>
      <c r="C30" s="30"/>
      <c r="D30" s="29"/>
      <c r="E30" s="29"/>
      <c r="F30" s="28"/>
      <c r="G30" s="12"/>
    </row>
    <row r="31" spans="1:10" ht="15.75">
      <c r="A31" s="27"/>
      <c r="B31" s="25"/>
      <c r="C31" s="26"/>
      <c r="D31" s="25"/>
      <c r="E31" s="25"/>
      <c r="F31" s="24"/>
      <c r="G31" s="23"/>
      <c r="H31" s="22"/>
    </row>
    <row r="32" spans="1:10" s="17" customFormat="1" ht="21">
      <c r="A32" s="416" t="s">
        <v>162</v>
      </c>
      <c r="B32" s="417" t="s">
        <v>104</v>
      </c>
      <c r="C32" s="418" t="s">
        <v>152</v>
      </c>
      <c r="D32" s="417" t="s">
        <v>96</v>
      </c>
      <c r="E32" s="419" t="s">
        <v>6</v>
      </c>
      <c r="F32" s="420" t="s">
        <v>163</v>
      </c>
      <c r="G32" s="21"/>
      <c r="H32" s="20"/>
      <c r="I32" s="19"/>
      <c r="J32" s="18"/>
    </row>
    <row r="33" spans="1:10" s="11" customFormat="1" ht="15.75">
      <c r="A33" s="404" t="s">
        <v>0</v>
      </c>
      <c r="B33" s="405">
        <f>SUMIFS(Table91522[Planned Expenditures],Table91522[Funding Type 
(CCQ 2, CCQ Mentor, CQF, Other)],"CCQ",Table91522[Activity Category],"Infant &amp; Toddler")</f>
        <v>25000</v>
      </c>
      <c r="C33" s="406">
        <f>SUMIFS(Table91522[Planned Expenditures],Table91522[Funding Type 
(CCQ 2, CCQ Mentor, CQF, Other)],"CCQ Mentor",Table91522[Activity Category],"Infant &amp; Toddler")</f>
        <v>0</v>
      </c>
      <c r="D33" s="405">
        <f>SUMIFS(Table91522[Planned Expenditures],Table91522[Funding Type 
(CCQ 2, CCQ Mentor, CQF, Other)],"CQF",Table91522[Activity Category],"Infant &amp; Toddler")</f>
        <v>0</v>
      </c>
      <c r="E33" s="407">
        <f>SUMIFS(Table91522[Planned Expenditures],Table91522[Funding Type 
(CCQ 2, CCQ Mentor, CQF, Other)],"Other",Table91522[Activity Category],"Infant &amp; Toddler")</f>
        <v>0</v>
      </c>
      <c r="F33" s="431">
        <f>SUM(Table121623[[#This Row],[CCQ]:[Other]])</f>
        <v>25000</v>
      </c>
      <c r="G33" s="13"/>
      <c r="H33" s="12"/>
      <c r="I33" s="2"/>
      <c r="J33" s="1"/>
    </row>
    <row r="34" spans="1:10" s="11" customFormat="1" ht="15.75">
      <c r="A34" s="404" t="s">
        <v>1</v>
      </c>
      <c r="B34" s="405">
        <f>SUMIFS(Table91522[Planned Expenditures],Table91522[Funding Type 
(CCQ 2, CCQ Mentor, CQF, Other)],"CCQ",Table91522[Activity Category],"Professional Development")</f>
        <v>216322</v>
      </c>
      <c r="C34" s="406">
        <f>SUMIFS(Table91522[Planned Expenditures],Table91522[Funding Type 
(CCQ 2, CCQ Mentor, CQF, Other)],"CCQ Mentor",Table91522[Activity Category],"Professional Development")</f>
        <v>0</v>
      </c>
      <c r="D34" s="405">
        <f>SUMIFS(Table91522[Planned Expenditures],Table91522[Funding Type 
(CCQ 2, CCQ Mentor, CQF, Other)],"CQF",Table91522[Activity Category],"Professional Development")</f>
        <v>0</v>
      </c>
      <c r="E34" s="407">
        <f>SUMIFS(Table91522[Planned Expenditures],Table91522[Funding Type 
(CCQ 2, CCQ Mentor, CQF, Other)],"Other",Table91522[Activity Category],"Professional Development")</f>
        <v>0</v>
      </c>
      <c r="F34" s="431">
        <f>SUM(Table121623[[#This Row],[CCQ]:[Other]])</f>
        <v>216322</v>
      </c>
      <c r="G34" s="13"/>
      <c r="H34" s="12"/>
      <c r="I34" s="2"/>
      <c r="J34" s="1"/>
    </row>
    <row r="35" spans="1:10" s="11" customFormat="1" ht="15.75">
      <c r="A35" s="404" t="s">
        <v>129</v>
      </c>
      <c r="B35" s="405">
        <f>SUMIFS(Table91522[Planned Expenditures],Table91522[Funding Type 
(CCQ 2, CCQ Mentor, CQF, Other)],"CCQ",Table91522[Activity Category],"Texas Rising Star/QRIS (except PD)")</f>
        <v>211000</v>
      </c>
      <c r="C35" s="406">
        <f>SUMIFS(Table91522[Planned Expenditures],Table91522[Funding Type 
(CCQ 2, CCQ Mentor, CQF, Other)],"CCQ Mentor",Table91522[Activity Category],"Texas Rising Star/QRIS (except PD)")</f>
        <v>524318</v>
      </c>
      <c r="D35" s="405">
        <f>SUMIFS(Table91522[Planned Expenditures],Table91522[Funding Type 
(CCQ 2, CCQ Mentor, CQF, Other)],"CQF",Table91522[Activity Category],"Texas Rising Star/QRIS (except PD)")</f>
        <v>0</v>
      </c>
      <c r="E35" s="407">
        <f>SUMIFS(Table91522[Planned Expenditures],Table91522[Funding Type 
(CCQ 2, CCQ Mentor, CQF, Other)],"Other",Table91522[Activity Category],"Texas Rising Star/QRIS (except PD)")</f>
        <v>0</v>
      </c>
      <c r="F35" s="431">
        <f>SUM(Table121623[[#This Row],[CCQ]:[Other]])</f>
        <v>735318</v>
      </c>
      <c r="G35" s="13"/>
      <c r="H35" s="12"/>
      <c r="I35" s="2"/>
      <c r="J35" s="1"/>
    </row>
    <row r="36" spans="1:10" s="11" customFormat="1" ht="15.75">
      <c r="A36" s="404" t="s">
        <v>164</v>
      </c>
      <c r="B36" s="405">
        <f>SUMIFS(Table91522[Planned Expenditures],Table91522[Funding Type 
(CCQ 2, CCQ Mentor, CQF, Other)],"CCQ",Table91522[Activity Category],"Health &amp; Safety (except PD)")</f>
        <v>20000</v>
      </c>
      <c r="C36" s="406">
        <f>SUMIFS(Table91522[Planned Expenditures],Table91522[Funding Type 
(CCQ 2, CCQ Mentor, CQF, Other)],"CCQ Mentor",Table91522[Activity Category],"Health &amp; Safety (except PD)")</f>
        <v>0</v>
      </c>
      <c r="D36" s="405">
        <f>SUMIFS(Table91522[Planned Expenditures],Table91522[Funding Type 
(CCQ 2, CCQ Mentor, CQF, Other)],"CQF",Table91522[Activity Category],"Health &amp; Safety (except PD)")</f>
        <v>0</v>
      </c>
      <c r="E36" s="407">
        <f>SUMIFS(Table91522[Planned Expenditures],Table91522[Funding Type 
(CCQ 2, CCQ Mentor, CQF, Other)],"Other",Table91522[Activity Category],"Health &amp; Safety (except PD)")</f>
        <v>0</v>
      </c>
      <c r="F36" s="431">
        <f>SUM(Table121623[[#This Row],[CCQ]:[Other]])</f>
        <v>20000</v>
      </c>
      <c r="G36" s="13"/>
      <c r="H36" s="12"/>
      <c r="I36" s="2"/>
      <c r="J36" s="1"/>
    </row>
    <row r="37" spans="1:10" s="11" customFormat="1" ht="15.75">
      <c r="A37" s="408" t="s">
        <v>4</v>
      </c>
      <c r="B37" s="405">
        <f>SUMIFS(Table91522[Planned Expenditures],Table91522[Funding Type 
(CCQ 2, CCQ Mentor, CQF, Other)],"CCQ",Table91522[Activity Category],"Evaluation &amp; Assessment")</f>
        <v>0</v>
      </c>
      <c r="C37" s="406">
        <f>SUMIFS(Table91522[Planned Expenditures],Table91522[Funding Type 
(CCQ 2, CCQ Mentor, CQF, Other)],"CCQ Mentor",Table91522[Activity Category],"Evaluation &amp; Assessment")</f>
        <v>0</v>
      </c>
      <c r="D37" s="405">
        <f>SUMIFS(Table91522[Planned Expenditures],Table91522[Funding Type 
(CCQ 2, CCQ Mentor, CQF, Other)],"CQF",Table91522[Activity Category],"Evaluation &amp; Assessment")</f>
        <v>0</v>
      </c>
      <c r="E37" s="407">
        <f>SUMIFS(Table91522[Planned Expenditures],Table91522[Funding Type 
(CCQ 2, CCQ Mentor, CQF, Other)],"Other",Table91522[Activity Category],"Evaluation &amp; Assessment")</f>
        <v>0</v>
      </c>
      <c r="F37" s="431">
        <f>SUM(Table121623[[#This Row],[CCQ]:[Other]])</f>
        <v>0</v>
      </c>
      <c r="G37" s="13"/>
      <c r="H37" s="12"/>
      <c r="I37" s="2"/>
      <c r="J37" s="1"/>
    </row>
    <row r="38" spans="1:10" ht="15.75">
      <c r="A38" s="408" t="s">
        <v>165</v>
      </c>
      <c r="B38" s="409">
        <f>SUMIFS(Table91522[Planned Expenditures],Table91522[Funding Type 
(CCQ 2, CCQ Mentor, CQF, Other)],"CCQ",Table91522[Activity Category],"National Accreditation")</f>
        <v>0</v>
      </c>
      <c r="C38" s="409">
        <f>SUMIFS(Table91522[Planned Expenditures],Table91522[Funding Type 
(CCQ 2, CCQ Mentor, CQF, Other)],"CCQ Mentor",Table91522[Activity Category],"National Accreditation")</f>
        <v>0</v>
      </c>
      <c r="D38" s="410">
        <f>SUMIFS(Table91522[Planned Expenditures],Table91522[Funding Type 
(CCQ 2, CCQ Mentor, CQF, Other)],"CQF",Table91522[Activity Category],"National Accreditation")</f>
        <v>0</v>
      </c>
      <c r="E38" s="411">
        <f>SUMIFS(Table91522[Planned Expenditures],Table91522[Funding Type 
(CCQ 2, CCQ Mentor, CQF, Other)],"Other",Table91522[Activity Category],"National Accreditation")</f>
        <v>0</v>
      </c>
      <c r="F38" s="432">
        <f>SUM(Table121623[[#This Row],[CCQ]:[Other]])</f>
        <v>0</v>
      </c>
      <c r="G38" s="9"/>
      <c r="H38" s="9"/>
      <c r="I38" s="2"/>
    </row>
    <row r="39" spans="1:10" ht="15.75">
      <c r="A39" s="412" t="s">
        <v>140</v>
      </c>
      <c r="B39" s="413">
        <f>SUMIFS(Table91522[Planned Expenditures],Table91522[Funding Type 
(CCQ 2, CCQ Mentor, CQF, Other)],"CCQ",Table91522[Activity Category],"Other (Shared Services, Pre-K Partnerships) ")</f>
        <v>54000</v>
      </c>
      <c r="C39" s="413">
        <f>SUMIFS(Table91522[Planned Expenditures],Table91522[Funding Type 
(CCQ 2, CCQ Mentor, CQF, Other)],"CCQ Mentor",Table91522[Activity Category],"Other (Shared Services, Pre-K Partnerships) ")</f>
        <v>0</v>
      </c>
      <c r="D39" s="414">
        <f>SUMIFS(Table91522[Planned Expenditures],Table91522[Funding Type 
(CCQ 2, CCQ Mentor, CQF, Other)],"CQF",Table91522[Activity Category],"Other (Shared Services, Pre-K Partnerships) ")</f>
        <v>835714</v>
      </c>
      <c r="E39" s="415">
        <f>SUMIFS(Table91522[Planned Expenditures],Table91522[Funding Type 
(CCQ 2, CCQ Mentor, CQF, Other)],"Other",Table91522[Activity Category],"Other (Shared Services, Pre-K Partnerships) ")</f>
        <v>0</v>
      </c>
      <c r="F39" s="433">
        <f>SUM(Table121623[[#This Row],[CCQ]:[Other]])</f>
        <v>889714</v>
      </c>
      <c r="H39" s="1"/>
      <c r="I39" s="2"/>
    </row>
    <row r="40" spans="1:10" ht="15.75">
      <c r="A40" s="457" t="s">
        <v>166</v>
      </c>
      <c r="B40" s="458">
        <f>SUBTOTAL(109,Table121623[CCQ])</f>
        <v>526322</v>
      </c>
      <c r="C40" s="458">
        <f>SUBTOTAL(109,Table121623[CCQ Mentor])</f>
        <v>524318</v>
      </c>
      <c r="D40" s="459">
        <f>SUBTOTAL(109,Table121623[CQF])</f>
        <v>835714</v>
      </c>
      <c r="E40" s="459">
        <f>SUBTOTAL(109,Table121623[Other])</f>
        <v>0</v>
      </c>
      <c r="F40" s="460">
        <f>SUBTOTAL(109,Table121623[TOTAL])</f>
        <v>1886354</v>
      </c>
    </row>
    <row r="41" spans="1:10" ht="15.75"/>
    <row r="43" spans="1:10" ht="15.75">
      <c r="A43" s="1" t="s">
        <v>167</v>
      </c>
    </row>
    <row r="44" spans="1:10" ht="15.75"/>
    <row r="45" spans="1:10" ht="15.75"/>
    <row r="46" spans="1:10" ht="15.75"/>
    <row r="55" spans="2:2" ht="15.75"/>
    <row r="56" spans="2:2" ht="18">
      <c r="B56" s="5"/>
    </row>
    <row r="57" spans="2:2" ht="15.75"/>
    <row r="58" spans="2:2" ht="15.75"/>
    <row r="59" spans="2:2" ht="15.75"/>
    <row r="60" spans="2:2" ht="15.75"/>
    <row r="61" spans="2:2" ht="15.75"/>
    <row r="62" spans="2:2" ht="15.75"/>
    <row r="63" spans="2:2" ht="15.75"/>
    <row r="64" spans="2:2" ht="15.75"/>
    <row r="65" ht="15.75"/>
    <row r="66" ht="15.75"/>
  </sheetData>
  <sheetProtection formatCells="0" insertRows="0" selectLockedCells="1" sort="0"/>
  <protectedRanges>
    <protectedRange sqref="H17:H18 J9:XFD9" name="Range2"/>
    <protectedRange sqref="A5:F5 B56 A4:H4" name="Range1"/>
    <protectedRange sqref="G5" name="Range1_2_1"/>
    <protectedRange sqref="B30:D37 E30:F31 E32:G37 B19:E29 B8:F18 G8:G29" name="Range2_1_1"/>
    <protectedRange sqref="G30:G31 A30:A37 H32:H37" name="Range2_4_2"/>
  </protectedRanges>
  <dataValidations count="18">
    <dataValidation allowBlank="1" showInputMessage="1" showErrorMessage="1" promptTitle="Questions to Address:" sqref="B56 E5:F5 A4:H4" xr:uid="{D55CDC97-E95F-498C-980F-73EE858D2418}"/>
    <dataValidation allowBlank="1" showInputMessage="1" showErrorMessage="1" prompt="Place the activty's estimated expenditure amount in the cell._x000a_" sqref="C30:C37" xr:uid="{E8D5EEBA-DF8C-41C3-BC02-6971B01DF34C}"/>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0:G31 H32:H37" xr:uid="{C9382A2F-0B3E-42E4-8F66-CEA36BB709FB}"/>
    <dataValidation allowBlank="1" showInputMessage="1" showErrorMessage="1" prompt="Enter a brief name or title to label the activity/activities" sqref="A30:A32" xr:uid="{C70267DF-6D27-4457-A79C-19E133EE90EA}"/>
    <dataValidation allowBlank="1" showInputMessage="1" showErrorMessage="1" promptTitle="Needs Determination" prompt="Describe how the Board determined or assessed the needs of the activities planned." sqref="H5" xr:uid="{FC340990-BB81-47C7-A4CD-CAB5E311989D}"/>
    <dataValidation allowBlank="1" showInputMessage="1" showErrorMessage="1" promptTitle="Administration of Funds" prompt="If the Board selects &quot;Both&quot; for administering funds, describe how this is coordinated." sqref="D5" xr:uid="{F326693E-12E6-4C27-A789-A3BACA718560}"/>
    <dataValidation allowBlank="1" showInputMessage="1" showErrorMessage="1" promptTitle="Number of CCS CC Programs" prompt="Enter the total number of CCS Child Care Programs (as of 10/01/2025)." sqref="B5" xr:uid="{8BDC6B01-150B-4EB0-9C52-AB5BF9879E50}"/>
    <dataValidation allowBlank="1" showInputMessage="1" showErrorMessage="1" promptTitle="Total Funds Allotted" prompt="Funds will auto-populate by Board." sqref="A5" xr:uid="{FC4B763A-CED2-4762-AD9E-098C0C2334DE}"/>
    <dataValidation allowBlank="1" showInputMessage="1" showErrorMessage="1" promptTitle="Activity Category" prompt="Select the applicable Activity Category" sqref="A7" xr:uid="{EE611D74-F040-43C9-B346-0146EA175A97}"/>
    <dataValidation allowBlank="1" showInputMessage="1" showErrorMessage="1" promptTitle="Activity Type/Name" prompt="Select an activity type/name that best fitst the planned activity." sqref="B7" xr:uid="{7349C951-15DC-4A79-9315-D717F6E27586}"/>
    <dataValidation allowBlank="1" showInputMessage="1" showErrorMessage="1" promptTitle="Planned Expenditures" prompt="Enter the estimated amount the Board plans to expend on the planned activity." sqref="C7" xr:uid="{0FA36849-CAFA-4E0B-B1D0-ACFA39E143E8}"/>
    <dataValidation allowBlank="1" showInputMessage="1" showErrorMessage="1" promptTitle="Funding Type" prompt="Select the type of funding to be used for the planned activity: CCQ, CQF or OTHER." sqref="D7" xr:uid="{80E9A430-70F8-4D9C-805E-4F2AB0BE6DBA}"/>
    <dataValidation allowBlank="1" showInputMessage="1" showErrorMessage="1" promptTitle="Quarter Activity Initiated" prompt="Select the quarter the Board anticipates the activtiy to begin." sqref="E7" xr:uid="{B10CA11F-874B-4F96-979C-321599018715}"/>
    <dataValidation allowBlank="1" showInputMessage="1" showErrorMessage="1" promptTitle="Activity Description" prompt="Description must include alighment to what need or Board Strategy and target outreach." sqref="G7" xr:uid="{3C96BF85-30C2-4556-BD15-288134CFBE71}"/>
    <dataValidation allowBlank="1" showInputMessage="1" showErrorMessage="1" promptTitle="Measurable Outcome(s)" prompt="Describe how the Board will measure success of the Child Care Quality activity." sqref="H7" xr:uid="{507241B1-3A99-4D92-857A-D115E692991E}"/>
    <dataValidation allowBlank="1" showInputMessage="1" showErrorMessage="1" promptTitle="Activity Description" prompt="Description must include alignment to what need or Board strategy and target outreach." sqref="G8:G29" xr:uid="{2C10F932-44D7-498F-93D7-9C61B8E096E7}"/>
    <dataValidation allowBlank="1" showInputMessage="1" showErrorMessage="1" promptTitle="Measruable Outcome(s)" prompt="Describe how the Board will measure success of the Child Care activity." sqref="H8:H29" xr:uid="{6093D9AE-322E-4A5F-87C2-68835B74D9B2}"/>
    <dataValidation allowBlank="1" showInputMessage="1" showErrorMessage="1" promptTitle="Planned Expenditures" prompt="Enter the estimated planned expenditures." sqref="C8:C29" xr:uid="{694CAFA8-1480-40BD-955B-DF7241D2D6AE}"/>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245042-A6AB-49B0-A118-573F1DD4039D}">
  <sheetPr>
    <tabColor theme="5" tint="-0.249977111117893"/>
    <pageSetUpPr fitToPage="1"/>
  </sheetPr>
  <dimension ref="A1:J57"/>
  <sheetViews>
    <sheetView topLeftCell="A21" zoomScale="98" zoomScaleNormal="50" workbookViewId="0">
      <selection activeCell="A31" sqref="A31:F31"/>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[15]Instructions!B9, " Annual Expenditure Plan")</f>
        <v>FFY 2026 Annual Expenditure Plan</v>
      </c>
      <c r="B1" s="82"/>
      <c r="C1" s="82"/>
      <c r="D1" s="84"/>
      <c r="E1" s="84"/>
      <c r="F1" s="83"/>
      <c r="G1" s="82"/>
      <c r="H1" s="81"/>
    </row>
    <row r="2" spans="1:9" s="73" customFormat="1" ht="26.65">
      <c r="A2" s="79" t="str">
        <f>[15]Instructions!B8</f>
        <v>Workforce Solutions Concho Valley</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08.25" customHeight="1">
      <c r="A5" s="180">
        <v>934506</v>
      </c>
      <c r="B5" s="352" t="s">
        <v>626</v>
      </c>
      <c r="C5" s="60" t="s">
        <v>8</v>
      </c>
      <c r="D5" s="97"/>
      <c r="E5" s="58"/>
      <c r="F5" s="57"/>
      <c r="G5" s="56" t="s">
        <v>627</v>
      </c>
      <c r="H5" s="96" t="s">
        <v>628</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220.5">
      <c r="A8" s="37" t="s">
        <v>0</v>
      </c>
      <c r="B8" s="36" t="s">
        <v>351</v>
      </c>
      <c r="C8" s="34">
        <v>37150</v>
      </c>
      <c r="D8" s="34" t="s">
        <v>104</v>
      </c>
      <c r="E8" s="33" t="s">
        <v>100</v>
      </c>
      <c r="F8" s="366"/>
      <c r="G8" s="32" t="s">
        <v>629</v>
      </c>
      <c r="H8" s="43" t="s">
        <v>630</v>
      </c>
      <c r="I8" s="2"/>
    </row>
    <row r="9" spans="1:9" ht="324.75" customHeight="1">
      <c r="A9" s="37" t="s">
        <v>0</v>
      </c>
      <c r="B9" s="36" t="s">
        <v>103</v>
      </c>
      <c r="C9" s="34">
        <v>3050</v>
      </c>
      <c r="D9" s="34" t="s">
        <v>104</v>
      </c>
      <c r="E9" s="33" t="s">
        <v>100</v>
      </c>
      <c r="F9" s="354"/>
      <c r="G9" s="32" t="s">
        <v>631</v>
      </c>
      <c r="H9" s="89" t="s">
        <v>632</v>
      </c>
      <c r="I9" s="2"/>
    </row>
    <row r="10" spans="1:9" s="45" customFormat="1" ht="173.25">
      <c r="A10" s="37" t="s">
        <v>0</v>
      </c>
      <c r="B10" s="36" t="s">
        <v>223</v>
      </c>
      <c r="C10" s="34">
        <v>2812.5</v>
      </c>
      <c r="D10" s="34" t="s">
        <v>104</v>
      </c>
      <c r="E10" s="33" t="s">
        <v>100</v>
      </c>
      <c r="F10" s="354"/>
      <c r="G10" s="32" t="s">
        <v>633</v>
      </c>
      <c r="H10" s="89" t="s">
        <v>634</v>
      </c>
      <c r="I10" s="46"/>
    </row>
    <row r="11" spans="1:9" ht="267.75">
      <c r="A11" s="37" t="s">
        <v>140</v>
      </c>
      <c r="B11" s="36" t="s">
        <v>141</v>
      </c>
      <c r="C11" s="34">
        <v>189471</v>
      </c>
      <c r="D11" s="42" t="s">
        <v>96</v>
      </c>
      <c r="E11" s="33" t="s">
        <v>105</v>
      </c>
      <c r="F11" s="354"/>
      <c r="G11" s="32" t="s">
        <v>635</v>
      </c>
      <c r="H11" s="95" t="s">
        <v>636</v>
      </c>
      <c r="I11" s="2"/>
    </row>
    <row r="12" spans="1:9" s="45" customFormat="1" ht="220.5">
      <c r="A12" s="37" t="s">
        <v>1</v>
      </c>
      <c r="B12" s="36" t="s">
        <v>114</v>
      </c>
      <c r="C12" s="34">
        <v>17150</v>
      </c>
      <c r="D12" s="34" t="s">
        <v>104</v>
      </c>
      <c r="E12" s="33" t="s">
        <v>100</v>
      </c>
      <c r="F12" s="354"/>
      <c r="G12" s="32" t="s">
        <v>637</v>
      </c>
      <c r="H12" s="89" t="s">
        <v>638</v>
      </c>
      <c r="I12" s="46"/>
    </row>
    <row r="13" spans="1:9" s="45" customFormat="1" ht="283.5">
      <c r="A13" s="37" t="s">
        <v>1</v>
      </c>
      <c r="B13" s="36" t="s">
        <v>119</v>
      </c>
      <c r="C13" s="34">
        <v>8580</v>
      </c>
      <c r="D13" s="34" t="s">
        <v>104</v>
      </c>
      <c r="E13" s="33" t="s">
        <v>97</v>
      </c>
      <c r="F13" s="354"/>
      <c r="G13" s="32" t="s">
        <v>639</v>
      </c>
      <c r="H13" s="89" t="s">
        <v>640</v>
      </c>
      <c r="I13" s="46"/>
    </row>
    <row r="14" spans="1:9" s="45" customFormat="1" ht="189">
      <c r="A14" s="37" t="s">
        <v>1</v>
      </c>
      <c r="B14" s="36" t="s">
        <v>111</v>
      </c>
      <c r="C14" s="34">
        <v>2812.5</v>
      </c>
      <c r="D14" s="34" t="s">
        <v>104</v>
      </c>
      <c r="E14" s="33" t="s">
        <v>100</v>
      </c>
      <c r="F14" s="366"/>
      <c r="G14" s="39" t="s">
        <v>641</v>
      </c>
      <c r="H14" s="43" t="s">
        <v>642</v>
      </c>
      <c r="I14" s="46"/>
    </row>
    <row r="15" spans="1:9" ht="110.25">
      <c r="A15" s="37" t="s">
        <v>129</v>
      </c>
      <c r="B15" s="36" t="s">
        <v>151</v>
      </c>
      <c r="C15" s="34">
        <v>351319</v>
      </c>
      <c r="D15" s="34" t="s">
        <v>152</v>
      </c>
      <c r="E15" s="33" t="s">
        <v>100</v>
      </c>
      <c r="F15" s="354"/>
      <c r="G15" s="32" t="s">
        <v>643</v>
      </c>
      <c r="H15" s="87" t="s">
        <v>644</v>
      </c>
      <c r="I15" s="2"/>
    </row>
    <row r="16" spans="1:9" ht="220.5">
      <c r="A16" s="37" t="s">
        <v>129</v>
      </c>
      <c r="B16" s="36" t="s">
        <v>130</v>
      </c>
      <c r="C16" s="34">
        <v>16000</v>
      </c>
      <c r="D16" s="42" t="s">
        <v>96</v>
      </c>
      <c r="E16" s="33" t="s">
        <v>100</v>
      </c>
      <c r="F16" s="356"/>
      <c r="G16" s="32" t="s">
        <v>645</v>
      </c>
      <c r="H16" s="87" t="s">
        <v>646</v>
      </c>
      <c r="I16" s="2"/>
    </row>
    <row r="17" spans="1:10" ht="242.25" customHeight="1">
      <c r="A17" s="37" t="s">
        <v>129</v>
      </c>
      <c r="B17" s="36" t="s">
        <v>130</v>
      </c>
      <c r="C17" s="34">
        <v>228000</v>
      </c>
      <c r="D17" s="42" t="s">
        <v>96</v>
      </c>
      <c r="E17" s="33" t="s">
        <v>105</v>
      </c>
      <c r="F17" s="356"/>
      <c r="G17" s="32" t="s">
        <v>647</v>
      </c>
      <c r="H17" s="87" t="s">
        <v>648</v>
      </c>
      <c r="I17" s="2"/>
    </row>
    <row r="18" spans="1:10" ht="204.75">
      <c r="A18" s="37" t="s">
        <v>129</v>
      </c>
      <c r="B18" s="36" t="s">
        <v>130</v>
      </c>
      <c r="C18" s="34">
        <v>16000</v>
      </c>
      <c r="D18" s="42" t="s">
        <v>96</v>
      </c>
      <c r="E18" s="33" t="s">
        <v>100</v>
      </c>
      <c r="F18" s="356"/>
      <c r="G18" s="32" t="s">
        <v>649</v>
      </c>
      <c r="H18" s="95" t="s">
        <v>650</v>
      </c>
      <c r="I18" s="2"/>
    </row>
    <row r="19" spans="1:10" s="11" customFormat="1" ht="204.75">
      <c r="A19" s="37" t="s">
        <v>129</v>
      </c>
      <c r="B19" s="36" t="s">
        <v>133</v>
      </c>
      <c r="C19" s="35">
        <v>59111</v>
      </c>
      <c r="D19" s="34" t="s">
        <v>104</v>
      </c>
      <c r="E19" s="33" t="s">
        <v>100</v>
      </c>
      <c r="F19" s="356"/>
      <c r="G19" s="88" t="s">
        <v>651</v>
      </c>
      <c r="H19" s="98" t="s">
        <v>652</v>
      </c>
      <c r="I19" s="2"/>
    </row>
    <row r="20" spans="1:10" ht="130.5" customHeight="1">
      <c r="A20" s="37" t="s">
        <v>1</v>
      </c>
      <c r="B20" s="36" t="s">
        <v>114</v>
      </c>
      <c r="C20" s="34">
        <v>3050</v>
      </c>
      <c r="D20" s="34" t="s">
        <v>104</v>
      </c>
      <c r="E20" s="33" t="s">
        <v>105</v>
      </c>
      <c r="F20" s="356"/>
      <c r="G20" s="32" t="s">
        <v>653</v>
      </c>
      <c r="H20" s="89" t="s">
        <v>654</v>
      </c>
      <c r="I20" s="2"/>
    </row>
    <row r="21" spans="1:10" ht="15.75">
      <c r="A21" s="13"/>
      <c r="B21" s="29"/>
      <c r="C21" s="30"/>
      <c r="D21" s="29"/>
      <c r="E21" s="29"/>
      <c r="F21" s="28"/>
      <c r="G21" s="12"/>
    </row>
    <row r="22" spans="1:10" ht="15.75">
      <c r="A22" s="27"/>
      <c r="B22" s="25"/>
      <c r="C22" s="26"/>
      <c r="D22" s="25"/>
      <c r="E22" s="25"/>
      <c r="F22" s="24"/>
      <c r="G22" s="23"/>
      <c r="H22" s="22"/>
    </row>
    <row r="23" spans="1:10" s="17" customFormat="1" ht="21">
      <c r="A23" s="416" t="s">
        <v>162</v>
      </c>
      <c r="B23" s="417" t="s">
        <v>104</v>
      </c>
      <c r="C23" s="418" t="s">
        <v>152</v>
      </c>
      <c r="D23" s="417" t="s">
        <v>96</v>
      </c>
      <c r="E23" s="419" t="s">
        <v>6</v>
      </c>
      <c r="F23" s="420" t="s">
        <v>163</v>
      </c>
      <c r="G23" s="21"/>
      <c r="H23" s="20"/>
      <c r="I23" s="19"/>
      <c r="J23" s="18"/>
    </row>
    <row r="24" spans="1:10" s="11" customFormat="1" ht="15.75">
      <c r="A24" s="404" t="s">
        <v>0</v>
      </c>
      <c r="B24" s="405">
        <f>SUMIFS(Table91524[Planned Expenditures],Table91524[Funding Type 
(CCQ 2, CCQ Mentor, CQF, Other)],"CCQ",Table91524[Activity Category],"Infant &amp; Toddler")</f>
        <v>43012.5</v>
      </c>
      <c r="C24" s="406">
        <f>SUMIFS(Table91524[Planned Expenditures],Table91524[Funding Type 
(CCQ 2, CCQ Mentor, CQF, Other)],"CCQ Mentor",Table91524[Activity Category],"Infant &amp; Toddler")</f>
        <v>0</v>
      </c>
      <c r="D24" s="405">
        <f>SUMIFS(Table91524[Planned Expenditures],Table91524[Funding Type 
(CCQ 2, CCQ Mentor, CQF, Other)],"CQF",Table91524[Activity Category],"Infant &amp; Toddler")</f>
        <v>0</v>
      </c>
      <c r="E24" s="407">
        <f>SUMIFS(Table91524[Planned Expenditures],Table91524[Funding Type 
(CCQ 2, CCQ Mentor, CQF, Other)],"Other",Table91524[Activity Category],"Infant &amp; Toddler")</f>
        <v>0</v>
      </c>
      <c r="F24" s="431">
        <f>SUM(Table121625[[#This Row],[CCQ]:[Other]])</f>
        <v>43012.5</v>
      </c>
      <c r="G24" s="13"/>
      <c r="H24" s="12"/>
      <c r="I24" s="2"/>
      <c r="J24" s="1"/>
    </row>
    <row r="25" spans="1:10" s="11" customFormat="1" ht="15.75">
      <c r="A25" s="404" t="s">
        <v>1</v>
      </c>
      <c r="B25" s="405">
        <f>SUMIFS(Table91524[Planned Expenditures],Table91524[Funding Type 
(CCQ 2, CCQ Mentor, CQF, Other)],"CCQ",Table91524[Activity Category],"Professional Development")</f>
        <v>31592.5</v>
      </c>
      <c r="C25" s="406">
        <f>SUMIFS(Table91524[Planned Expenditures],Table91524[Funding Type 
(CCQ 2, CCQ Mentor, CQF, Other)],"CCQ Mentor",Table91524[Activity Category],"Professional Development")</f>
        <v>0</v>
      </c>
      <c r="D25" s="405">
        <f>SUMIFS(Table91524[Planned Expenditures],Table91524[Funding Type 
(CCQ 2, CCQ Mentor, CQF, Other)],"CQF",Table91524[Activity Category],"Professional Development")</f>
        <v>0</v>
      </c>
      <c r="E25" s="407">
        <f>SUMIFS(Table91524[Planned Expenditures],Table91524[Funding Type 
(CCQ 2, CCQ Mentor, CQF, Other)],"Other",Table91524[Activity Category],"Professional Development")</f>
        <v>0</v>
      </c>
      <c r="F25" s="431">
        <f>SUM(Table121625[[#This Row],[CCQ]:[Other]])</f>
        <v>31592.5</v>
      </c>
      <c r="G25" s="13"/>
      <c r="H25" s="12"/>
      <c r="I25" s="2"/>
      <c r="J25" s="1"/>
    </row>
    <row r="26" spans="1:10" s="11" customFormat="1" ht="15.75">
      <c r="A26" s="404" t="s">
        <v>129</v>
      </c>
      <c r="B26" s="405">
        <f>SUMIFS(Table91524[Planned Expenditures],Table91524[Funding Type 
(CCQ 2, CCQ Mentor, CQF, Other)],"CCQ",Table91524[Activity Category],"Texas Rising Star/QRIS (except PD)")</f>
        <v>59111</v>
      </c>
      <c r="C26" s="406">
        <f>SUMIFS(Table91524[Planned Expenditures],Table91524[Funding Type 
(CCQ 2, CCQ Mentor, CQF, Other)],"CCQ Mentor",Table91524[Activity Category],"Texas Rising Star/QRIS (except PD)")</f>
        <v>351319</v>
      </c>
      <c r="D26" s="405">
        <f>SUMIFS(Table91524[Planned Expenditures],Table91524[Funding Type 
(CCQ 2, CCQ Mentor, CQF, Other)],"CQF",Table91524[Activity Category],"Texas Rising Star/QRIS (except PD)")</f>
        <v>260000</v>
      </c>
      <c r="E26" s="407">
        <f>SUMIFS(Table91524[Planned Expenditures],Table91524[Funding Type 
(CCQ 2, CCQ Mentor, CQF, Other)],"Other",Table91524[Activity Category],"Texas Rising Star/QRIS (except PD)")</f>
        <v>0</v>
      </c>
      <c r="F26" s="431">
        <f>SUM(Table121625[[#This Row],[CCQ]:[Other]])</f>
        <v>670430</v>
      </c>
      <c r="G26" s="13"/>
      <c r="H26" s="12"/>
      <c r="I26" s="2"/>
      <c r="J26" s="1"/>
    </row>
    <row r="27" spans="1:10" s="11" customFormat="1" ht="15.75">
      <c r="A27" s="404" t="s">
        <v>164</v>
      </c>
      <c r="B27" s="405">
        <f>SUMIFS(Table91524[Planned Expenditures],Table91524[Funding Type 
(CCQ 2, CCQ Mentor, CQF, Other)],"CCQ",Table91524[Activity Category],"Health &amp; Safety (except PD)")</f>
        <v>0</v>
      </c>
      <c r="C27" s="406">
        <f>SUMIFS(Table91524[Planned Expenditures],Table91524[Funding Type 
(CCQ 2, CCQ Mentor, CQF, Other)],"CCQ Mentor",Table91524[Activity Category],"Health &amp; Safety (except PD)")</f>
        <v>0</v>
      </c>
      <c r="D27" s="405">
        <f>SUMIFS(Table91524[Planned Expenditures],Table91524[Funding Type 
(CCQ 2, CCQ Mentor, CQF, Other)],"CQF",Table91524[Activity Category],"Health &amp; Safety (except PD)")</f>
        <v>0</v>
      </c>
      <c r="E27" s="407">
        <f>SUMIFS(Table91524[Planned Expenditures],Table91524[Funding Type 
(CCQ 2, CCQ Mentor, CQF, Other)],"Other",Table91524[Activity Category],"Health &amp; Safety (except PD)")</f>
        <v>0</v>
      </c>
      <c r="F27" s="431">
        <f>SUM(Table121625[[#This Row],[CCQ]:[Other]])</f>
        <v>0</v>
      </c>
      <c r="G27" s="13"/>
      <c r="H27" s="12"/>
      <c r="I27" s="2"/>
      <c r="J27" s="1"/>
    </row>
    <row r="28" spans="1:10" s="11" customFormat="1" ht="15.75">
      <c r="A28" s="408" t="s">
        <v>4</v>
      </c>
      <c r="B28" s="405">
        <f>SUMIFS(Table91524[Planned Expenditures],Table91524[Funding Type 
(CCQ 2, CCQ Mentor, CQF, Other)],"CCQ",Table91524[Activity Category],"Evaluation &amp; Assessment")</f>
        <v>0</v>
      </c>
      <c r="C28" s="406">
        <f>SUMIFS(Table91524[Planned Expenditures],Table91524[Funding Type 
(CCQ 2, CCQ Mentor, CQF, Other)],"CCQ Mentor",Table91524[Activity Category],"Evaluation &amp; Assessment")</f>
        <v>0</v>
      </c>
      <c r="D28" s="405">
        <f>SUMIFS(Table91524[Planned Expenditures],Table91524[Funding Type 
(CCQ 2, CCQ Mentor, CQF, Other)],"CQF",Table91524[Activity Category],"Evaluation &amp; Assessment")</f>
        <v>0</v>
      </c>
      <c r="E28" s="407">
        <f>SUMIFS(Table91524[Planned Expenditures],Table91524[Funding Type 
(CCQ 2, CCQ Mentor, CQF, Other)],"Other",Table91524[Activity Category],"Evaluation &amp; Assessment")</f>
        <v>0</v>
      </c>
      <c r="F28" s="431">
        <f>SUM(Table121625[[#This Row],[CCQ]:[Other]])</f>
        <v>0</v>
      </c>
      <c r="G28" s="13"/>
      <c r="H28" s="12"/>
      <c r="I28" s="2"/>
      <c r="J28" s="1"/>
    </row>
    <row r="29" spans="1:10" ht="15.75">
      <c r="A29" s="408" t="s">
        <v>165</v>
      </c>
      <c r="B29" s="409">
        <f>SUMIFS(Table91524[Planned Expenditures],Table91524[Funding Type 
(CCQ 2, CCQ Mentor, CQF, Other)],"CCQ",Table91524[Activity Category],"National Accreditation")</f>
        <v>0</v>
      </c>
      <c r="C29" s="409">
        <f>SUMIFS(Table91524[Planned Expenditures],Table91524[Funding Type 
(CCQ 2, CCQ Mentor, CQF, Other)],"CCQ Mentor",Table91524[Activity Category],"National Accreditation")</f>
        <v>0</v>
      </c>
      <c r="D29" s="410">
        <f>SUMIFS(Table91524[Planned Expenditures],Table91524[Funding Type 
(CCQ 2, CCQ Mentor, CQF, Other)],"CQF",Table91524[Activity Category],"National Accreditation")</f>
        <v>0</v>
      </c>
      <c r="E29" s="411">
        <f>SUMIFS(Table91524[Planned Expenditures],Table91524[Funding Type 
(CCQ 2, CCQ Mentor, CQF, Other)],"Other",Table91524[Activity Category],"National Accreditation")</f>
        <v>0</v>
      </c>
      <c r="F29" s="432">
        <f>SUM(Table121625[[#This Row],[CCQ]:[Other]])</f>
        <v>0</v>
      </c>
      <c r="G29" s="9"/>
      <c r="H29" s="9"/>
      <c r="I29" s="2"/>
    </row>
    <row r="30" spans="1:10" ht="15.75">
      <c r="A30" s="412" t="s">
        <v>140</v>
      </c>
      <c r="B30" s="413">
        <f>SUMIFS(Table91524[Planned Expenditures],Table91524[Funding Type 
(CCQ 2, CCQ Mentor, CQF, Other)],"CCQ",Table91524[Activity Category],"Other (Shared Services, Pre-K Partnerships) ")</f>
        <v>0</v>
      </c>
      <c r="C30" s="413">
        <f>SUMIFS(Table91524[Planned Expenditures],Table91524[Funding Type 
(CCQ 2, CCQ Mentor, CQF, Other)],"CCQ Mentor",Table91524[Activity Category],"Other (Shared Services, Pre-K Partnerships) ")</f>
        <v>0</v>
      </c>
      <c r="D30" s="414">
        <f>SUMIFS(Table91524[Planned Expenditures],Table91524[Funding Type 
(CCQ 2, CCQ Mentor, CQF, Other)],"CQF",Table91524[Activity Category],"Other (Shared Services, Pre-K Partnerships) ")</f>
        <v>189471</v>
      </c>
      <c r="E30" s="415">
        <f>SUMIFS(Table91524[Planned Expenditures],Table91524[Funding Type 
(CCQ 2, CCQ Mentor, CQF, Other)],"Other",Table91524[Activity Category],"Other (Shared Services, Pre-K Partnerships) ")</f>
        <v>0</v>
      </c>
      <c r="F30" s="433">
        <f>SUM(Table121625[[#This Row],[CCQ]:[Other]])</f>
        <v>189471</v>
      </c>
      <c r="H30" s="1"/>
      <c r="I30" s="2"/>
    </row>
    <row r="31" spans="1:10" ht="15.75">
      <c r="A31" s="457" t="s">
        <v>166</v>
      </c>
      <c r="B31" s="458">
        <f>SUBTOTAL(109,Table121625[CCQ])</f>
        <v>133716</v>
      </c>
      <c r="C31" s="458">
        <f>SUBTOTAL(109,Table121625[CCQ Mentor])</f>
        <v>351319</v>
      </c>
      <c r="D31" s="459">
        <f>SUBTOTAL(109,Table121625[CQF])</f>
        <v>449471</v>
      </c>
      <c r="E31" s="459">
        <f>SUBTOTAL(109,Table121625[Other])</f>
        <v>0</v>
      </c>
      <c r="F31" s="460">
        <f>SUBTOTAL(109,Table121625[TOTAL])</f>
        <v>934506</v>
      </c>
    </row>
    <row r="32" spans="1:10" ht="15.75">
      <c r="C32" s="179"/>
    </row>
    <row r="34" spans="1:2" ht="15.75">
      <c r="A34" s="1" t="s">
        <v>167</v>
      </c>
    </row>
    <row r="35" spans="1:2" ht="15.75"/>
    <row r="36" spans="1:2" ht="15.75"/>
    <row r="37" spans="1:2" ht="15.75"/>
    <row r="46" spans="1:2" ht="15.75"/>
    <row r="47" spans="1:2" ht="18">
      <c r="B47" s="5"/>
    </row>
    <row r="48" spans="1:2" ht="15.75"/>
    <row r="49" ht="15.75"/>
    <row r="50" ht="15.75"/>
    <row r="51" ht="15.75"/>
    <row r="52" ht="15.75"/>
    <row r="53" ht="15.75"/>
    <row r="54" ht="15.75"/>
    <row r="55" ht="15.75"/>
    <row r="56" ht="15.75"/>
    <row r="57" ht="15.75"/>
  </sheetData>
  <sheetProtection selectLockedCells="1" sort="0"/>
  <protectedRanges>
    <protectedRange sqref="J9:XFD9" name="Range2"/>
    <protectedRange sqref="A5:F5 B47 A4:H4" name="Range1"/>
    <protectedRange sqref="G5" name="Range1_2_1"/>
    <protectedRange sqref="B21:D28 E21:F22 E23:G28 G8:G20 B8:F14 F15:F17 B15:E20" name="Range2_1_1"/>
    <protectedRange sqref="G21:G22 A21:A28 H23:H28 H18:H19"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7C2BEC89-BF29-4C36-9A3F-7E1F42578444}"/>
    <dataValidation allowBlank="1" showInputMessage="1" showErrorMessage="1" promptTitle="Questions to Address:" sqref="B47 E5:F5 A4:H4" xr:uid="{F711EBF9-ED3A-45CB-AC59-F6030B931B1D}"/>
    <dataValidation allowBlank="1" showInputMessage="1" showErrorMessage="1" prompt="Place the activty's estimated expenditure amount in the cell._x000a_" sqref="C21:C28" xr:uid="{211B4CE6-B2C8-41D5-ADD5-D2F2B1E98981}"/>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1:G22 H23:H28" xr:uid="{4F62904D-5022-499C-BDA8-BD822DD9561B}"/>
    <dataValidation allowBlank="1" showInputMessage="1" showErrorMessage="1" prompt="Enter a brief name or title to label the activity/activities" sqref="A21:A23" xr:uid="{7A446EA1-207A-4566-BF89-595125EA9B16}"/>
    <dataValidation allowBlank="1" showInputMessage="1" showErrorMessage="1" promptTitle="Needs Determination" prompt="Describe how the Board determined or assessed the needs of the activities planned." sqref="H5" xr:uid="{29E90E9E-8D0C-4469-9ADE-4D1F33A58012}"/>
    <dataValidation allowBlank="1" showInputMessage="1" showErrorMessage="1" promptTitle="Administration of Funds" prompt="If the Board selects &quot;Both&quot; for administering funds, describe how this is coordinated." sqref="D5" xr:uid="{499BCD54-D5EE-48DB-AC1E-F390C84F8CB9}"/>
    <dataValidation allowBlank="1" showInputMessage="1" showErrorMessage="1" promptTitle="Number of CCS CC Programs" prompt="Enter the total number of CCS Child Care Programs (as of 10/01/2025)." sqref="B5" xr:uid="{773FAF13-F4AE-4CCF-85C3-656DDC228566}"/>
    <dataValidation allowBlank="1" showInputMessage="1" showErrorMessage="1" promptTitle="Total Funds Allotted" prompt="Funds will auto-populate by Board." sqref="A5" xr:uid="{DD2A2127-96D3-441A-B77E-0BA3340B81AD}"/>
    <dataValidation allowBlank="1" showInputMessage="1" showErrorMessage="1" promptTitle="Activity Category" prompt="Select the applicable Activity Category" sqref="A7" xr:uid="{1626AE0C-63E2-4D75-92DF-9EDDC7D724C9}"/>
    <dataValidation allowBlank="1" showInputMessage="1" showErrorMessage="1" promptTitle="Activity Type/Name" prompt="Select an activity type/name that best fitst the planned activity." sqref="B7" xr:uid="{6A20CE86-7455-447F-A87A-173604CB73A2}"/>
    <dataValidation allowBlank="1" showInputMessage="1" showErrorMessage="1" promptTitle="Planned Expenditures" prompt="Enter the estimated amount the Board plans to expend on the planned activity." sqref="C7" xr:uid="{AACEEDF1-3154-4346-810A-B8846E69599C}"/>
    <dataValidation allowBlank="1" showInputMessage="1" showErrorMessage="1" promptTitle="Funding Type" prompt="Select the type of funding to be used for the planned activity: CCQ, CQF or OTHER." sqref="D7" xr:uid="{21D7F568-C6FA-44EA-A7B0-D04D8007AA99}"/>
    <dataValidation allowBlank="1" showInputMessage="1" showErrorMessage="1" promptTitle="Quarter Activity Initiated" prompt="Select the quarter the Board anticipates the activtiy to begin." sqref="E7" xr:uid="{85A7991F-C4E2-4EE8-A63E-427F86227A53}"/>
    <dataValidation allowBlank="1" showInputMessage="1" showErrorMessage="1" promptTitle="Activity Description" prompt="Description must include alighment to what need or Board Strategy and target outreach." sqref="G7" xr:uid="{1412AC29-195F-401E-A5DF-538BC29C0DDB}"/>
    <dataValidation allowBlank="1" showInputMessage="1" showErrorMessage="1" promptTitle="Measurable Outcome(s)" prompt="Describe how the Board will measure success of the Child Care Quality activity." sqref="H7" xr:uid="{1E24D80B-EA2A-4824-A30A-9662D8C45F08}"/>
    <dataValidation allowBlank="1" showInputMessage="1" showErrorMessage="1" promptTitle="Activity Description" prompt="Description must include alignment to what need or Board strategy and target outreach." sqref="G8:G20" xr:uid="{9CD26E09-9DDF-4DA8-BF05-AC0A64C41D77}"/>
    <dataValidation allowBlank="1" showInputMessage="1" showErrorMessage="1" promptTitle="Measruable Outcome(s)" prompt="Describe how the Board will measure success of the Child Care activity." sqref="H8:H20" xr:uid="{F0AB5A97-9B55-4D46-B0E0-63CDA50CEB81}"/>
    <dataValidation allowBlank="1" showInputMessage="1" showErrorMessage="1" promptTitle="Planned Expenditures" prompt="Enter the estimated planned expenditures." sqref="C8:C20" xr:uid="{9FDE45D6-44D5-4BAC-B335-AD3297E1848A}"/>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B70065-7252-4F40-A867-3FC24C5D7726}">
  <sheetPr>
    <tabColor theme="5" tint="-0.249977111117893"/>
    <pageSetUpPr fitToPage="1"/>
  </sheetPr>
  <dimension ref="A1:J67"/>
  <sheetViews>
    <sheetView topLeftCell="A31" zoomScale="80" zoomScaleNormal="80" workbookViewId="0">
      <selection activeCell="A41" sqref="A41:F41"/>
    </sheetView>
  </sheetViews>
  <sheetFormatPr defaultColWidth="0" defaultRowHeight="0" customHeight="1" zeroHeight="1"/>
  <cols>
    <col min="1" max="1" width="44.86328125" style="1" customWidth="1"/>
    <col min="2" max="2" width="26.46484375" style="1" customWidth="1"/>
    <col min="3" max="3" width="53.33203125" style="1" bestFit="1" customWidth="1"/>
    <col min="4" max="4" width="34.1328125" style="4" customWidth="1"/>
    <col min="5" max="5" width="31.46484375" style="4" customWidth="1"/>
    <col min="6" max="6" width="14.53125" style="3" customWidth="1"/>
    <col min="7" max="7" width="131.664062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73" customFormat="1" ht="15.75">
      <c r="A1" s="316"/>
      <c r="B1" s="317"/>
      <c r="C1" s="317"/>
      <c r="D1" s="318"/>
      <c r="E1" s="318"/>
      <c r="F1" s="319"/>
      <c r="G1" s="317"/>
      <c r="H1" s="74"/>
    </row>
    <row r="2" spans="1:9" s="73" customFormat="1" ht="15.75">
      <c r="A2" s="320" t="str">
        <f>[16]Instructions!B8</f>
        <v>Workforce Solutions for the Heart of Texas</v>
      </c>
      <c r="B2" s="321"/>
      <c r="C2" s="321"/>
      <c r="D2" s="322"/>
      <c r="E2" s="322"/>
      <c r="F2" s="323"/>
      <c r="G2" s="324"/>
      <c r="H2" s="74"/>
    </row>
    <row r="3" spans="1:9" s="47" customFormat="1" ht="22.5" customHeight="1">
      <c r="A3" s="325" t="s">
        <v>75</v>
      </c>
      <c r="B3" s="326"/>
      <c r="C3" s="326"/>
      <c r="D3" s="327"/>
      <c r="E3" s="327"/>
      <c r="F3" s="328"/>
      <c r="G3" s="329"/>
      <c r="H3" s="67"/>
    </row>
    <row r="4" spans="1:9" s="335" customFormat="1" ht="47.25">
      <c r="A4" s="330" t="s">
        <v>655</v>
      </c>
      <c r="B4" s="330" t="s">
        <v>77</v>
      </c>
      <c r="C4" s="330" t="s">
        <v>78</v>
      </c>
      <c r="D4" s="331" t="s">
        <v>79</v>
      </c>
      <c r="E4" s="332"/>
      <c r="F4" s="333"/>
      <c r="G4" s="334" t="s">
        <v>656</v>
      </c>
      <c r="H4" s="330" t="s">
        <v>657</v>
      </c>
    </row>
    <row r="5" spans="1:9" ht="141.75">
      <c r="A5" s="180">
        <v>1719210</v>
      </c>
      <c r="B5" s="352" t="s">
        <v>658</v>
      </c>
      <c r="C5" s="60" t="s">
        <v>83</v>
      </c>
      <c r="D5" s="144" t="s">
        <v>659</v>
      </c>
      <c r="E5" s="58"/>
      <c r="F5" s="57"/>
      <c r="G5" s="56" t="s">
        <v>660</v>
      </c>
      <c r="H5" s="191" t="s">
        <v>661</v>
      </c>
    </row>
    <row r="6" spans="1:9" ht="18" customHeight="1">
      <c r="A6" s="9"/>
      <c r="B6" s="9"/>
      <c r="C6" s="9"/>
      <c r="D6" s="54"/>
      <c r="E6" s="54"/>
      <c r="F6" s="53"/>
      <c r="G6" s="9"/>
    </row>
    <row r="7" spans="1:9" s="47" customFormat="1" ht="79.5">
      <c r="A7" s="336" t="s">
        <v>87</v>
      </c>
      <c r="B7" s="336" t="s">
        <v>88</v>
      </c>
      <c r="C7" s="336" t="s">
        <v>89</v>
      </c>
      <c r="D7" s="337" t="s">
        <v>90</v>
      </c>
      <c r="E7" s="337" t="s">
        <v>91</v>
      </c>
      <c r="F7" s="367" t="s">
        <v>92</v>
      </c>
      <c r="G7" s="338" t="s">
        <v>662</v>
      </c>
      <c r="H7" s="339" t="s">
        <v>94</v>
      </c>
      <c r="I7" s="48"/>
    </row>
    <row r="8" spans="1:9" s="11" customFormat="1" ht="110.25">
      <c r="A8" s="340" t="s">
        <v>4</v>
      </c>
      <c r="B8" s="36" t="s">
        <v>108</v>
      </c>
      <c r="C8" s="34">
        <v>0</v>
      </c>
      <c r="D8" s="42" t="s">
        <v>96</v>
      </c>
      <c r="E8" s="33" t="s">
        <v>100</v>
      </c>
      <c r="F8" s="354"/>
      <c r="G8" s="96" t="s">
        <v>663</v>
      </c>
      <c r="H8" s="31" t="s">
        <v>664</v>
      </c>
      <c r="I8" s="2"/>
    </row>
    <row r="9" spans="1:9" ht="110.25">
      <c r="A9" s="340" t="s">
        <v>4</v>
      </c>
      <c r="B9" s="36" t="s">
        <v>108</v>
      </c>
      <c r="C9" s="34">
        <v>5000</v>
      </c>
      <c r="D9" s="42" t="s">
        <v>96</v>
      </c>
      <c r="E9" s="33" t="s">
        <v>100</v>
      </c>
      <c r="F9" s="354"/>
      <c r="G9" s="32" t="s">
        <v>665</v>
      </c>
      <c r="H9" s="31" t="s">
        <v>666</v>
      </c>
      <c r="I9" s="2"/>
    </row>
    <row r="10" spans="1:9" s="45" customFormat="1" ht="141.75">
      <c r="A10" s="340" t="s">
        <v>164</v>
      </c>
      <c r="B10" s="36" t="s">
        <v>172</v>
      </c>
      <c r="C10" s="34">
        <v>0</v>
      </c>
      <c r="D10" s="34" t="s">
        <v>104</v>
      </c>
      <c r="E10" s="33" t="s">
        <v>100</v>
      </c>
      <c r="F10" s="354"/>
      <c r="G10" s="96" t="s">
        <v>667</v>
      </c>
      <c r="H10" s="31" t="s">
        <v>668</v>
      </c>
      <c r="I10" s="46"/>
    </row>
    <row r="11" spans="1:9" ht="94.5">
      <c r="A11" s="340" t="s">
        <v>0</v>
      </c>
      <c r="B11" s="36" t="s">
        <v>95</v>
      </c>
      <c r="C11" s="34">
        <v>30000</v>
      </c>
      <c r="D11" s="42" t="s">
        <v>96</v>
      </c>
      <c r="E11" s="33" t="s">
        <v>105</v>
      </c>
      <c r="F11" s="354"/>
      <c r="G11" s="96" t="s">
        <v>669</v>
      </c>
      <c r="H11" s="87" t="s">
        <v>670</v>
      </c>
      <c r="I11" s="2"/>
    </row>
    <row r="12" spans="1:9" s="45" customFormat="1" ht="126">
      <c r="A12" s="340" t="s">
        <v>0</v>
      </c>
      <c r="B12" s="36" t="s">
        <v>351</v>
      </c>
      <c r="C12" s="34">
        <v>30000</v>
      </c>
      <c r="D12" s="42" t="s">
        <v>96</v>
      </c>
      <c r="E12" s="33" t="s">
        <v>97</v>
      </c>
      <c r="F12" s="355"/>
      <c r="G12" s="96" t="s">
        <v>671</v>
      </c>
      <c r="H12" s="87" t="s">
        <v>672</v>
      </c>
      <c r="I12" s="46"/>
    </row>
    <row r="13" spans="1:9" s="45" customFormat="1" ht="94.5">
      <c r="A13" s="340" t="s">
        <v>0</v>
      </c>
      <c r="B13" s="36" t="s">
        <v>103</v>
      </c>
      <c r="C13" s="34">
        <v>10000</v>
      </c>
      <c r="D13" s="42" t="s">
        <v>96</v>
      </c>
      <c r="E13" s="33" t="s">
        <v>100</v>
      </c>
      <c r="F13" s="355"/>
      <c r="G13" s="96" t="s">
        <v>673</v>
      </c>
      <c r="H13" s="87" t="s">
        <v>674</v>
      </c>
      <c r="I13" s="46"/>
    </row>
    <row r="14" spans="1:9" s="45" customFormat="1" ht="110.25">
      <c r="A14" s="340" t="s">
        <v>165</v>
      </c>
      <c r="B14" s="36" t="s">
        <v>189</v>
      </c>
      <c r="C14" s="34">
        <v>5000</v>
      </c>
      <c r="D14" s="42" t="s">
        <v>96</v>
      </c>
      <c r="E14" s="33" t="s">
        <v>105</v>
      </c>
      <c r="F14" s="354"/>
      <c r="G14" s="96" t="s">
        <v>675</v>
      </c>
      <c r="H14" s="31" t="s">
        <v>676</v>
      </c>
      <c r="I14" s="46"/>
    </row>
    <row r="15" spans="1:9" ht="126">
      <c r="A15" s="340" t="s">
        <v>140</v>
      </c>
      <c r="B15" s="36" t="s">
        <v>141</v>
      </c>
      <c r="C15" s="34">
        <v>200000</v>
      </c>
      <c r="D15" s="42" t="s">
        <v>96</v>
      </c>
      <c r="E15" s="33" t="s">
        <v>105</v>
      </c>
      <c r="F15" s="354"/>
      <c r="G15" s="96" t="s">
        <v>677</v>
      </c>
      <c r="H15" s="31" t="s">
        <v>678</v>
      </c>
      <c r="I15" s="2"/>
    </row>
    <row r="16" spans="1:9" ht="141.75">
      <c r="A16" s="340" t="s">
        <v>1</v>
      </c>
      <c r="B16" s="36" t="s">
        <v>114</v>
      </c>
      <c r="C16" s="34">
        <v>20000</v>
      </c>
      <c r="D16" s="42" t="s">
        <v>96</v>
      </c>
      <c r="E16" s="33" t="s">
        <v>105</v>
      </c>
      <c r="F16" s="356"/>
      <c r="G16" s="96" t="s">
        <v>679</v>
      </c>
      <c r="H16" s="87" t="s">
        <v>674</v>
      </c>
      <c r="I16" s="2"/>
    </row>
    <row r="17" spans="1:9" ht="110.25">
      <c r="A17" s="340" t="s">
        <v>1</v>
      </c>
      <c r="B17" s="36" t="s">
        <v>114</v>
      </c>
      <c r="C17" s="34">
        <v>10000</v>
      </c>
      <c r="D17" s="42" t="s">
        <v>96</v>
      </c>
      <c r="E17" s="33" t="s">
        <v>105</v>
      </c>
      <c r="F17" s="356"/>
      <c r="G17" s="96" t="s">
        <v>680</v>
      </c>
      <c r="H17" s="87" t="s">
        <v>674</v>
      </c>
      <c r="I17" s="2"/>
    </row>
    <row r="18" spans="1:9" ht="94.5">
      <c r="A18" s="340" t="s">
        <v>1</v>
      </c>
      <c r="B18" s="36" t="s">
        <v>114</v>
      </c>
      <c r="C18" s="34">
        <v>45000</v>
      </c>
      <c r="D18" s="42" t="s">
        <v>96</v>
      </c>
      <c r="E18" s="33" t="s">
        <v>97</v>
      </c>
      <c r="F18" s="362"/>
      <c r="G18" s="96" t="s">
        <v>681</v>
      </c>
      <c r="H18" s="43" t="s">
        <v>682</v>
      </c>
      <c r="I18" s="2"/>
    </row>
    <row r="19" spans="1:9" s="11" customFormat="1" ht="94.5">
      <c r="A19" s="340" t="s">
        <v>1</v>
      </c>
      <c r="B19" s="36" t="s">
        <v>114</v>
      </c>
      <c r="C19" s="34">
        <v>20000</v>
      </c>
      <c r="D19" s="42" t="s">
        <v>96</v>
      </c>
      <c r="E19" s="33" t="s">
        <v>97</v>
      </c>
      <c r="F19" s="356"/>
      <c r="G19" s="96" t="s">
        <v>683</v>
      </c>
      <c r="H19" s="43" t="s">
        <v>684</v>
      </c>
      <c r="I19" s="2"/>
    </row>
    <row r="20" spans="1:9" ht="94.5">
      <c r="A20" s="340" t="s">
        <v>1</v>
      </c>
      <c r="B20" s="36" t="s">
        <v>119</v>
      </c>
      <c r="C20" s="34">
        <v>18100</v>
      </c>
      <c r="D20" s="42" t="s">
        <v>96</v>
      </c>
      <c r="E20" s="33" t="s">
        <v>100</v>
      </c>
      <c r="F20" s="356"/>
      <c r="G20" s="96" t="s">
        <v>685</v>
      </c>
      <c r="H20" s="87" t="s">
        <v>674</v>
      </c>
      <c r="I20" s="2"/>
    </row>
    <row r="21" spans="1:9" ht="110.25">
      <c r="A21" s="340" t="s">
        <v>1</v>
      </c>
      <c r="B21" s="36" t="s">
        <v>124</v>
      </c>
      <c r="C21" s="34">
        <v>15000</v>
      </c>
      <c r="D21" s="34" t="s">
        <v>104</v>
      </c>
      <c r="E21" s="33" t="s">
        <v>145</v>
      </c>
      <c r="F21" s="359"/>
      <c r="G21" s="96" t="s">
        <v>686</v>
      </c>
      <c r="H21" s="32" t="s">
        <v>687</v>
      </c>
      <c r="I21" s="2"/>
    </row>
    <row r="22" spans="1:9" ht="78.75">
      <c r="A22" s="340" t="s">
        <v>1</v>
      </c>
      <c r="B22" s="36" t="s">
        <v>111</v>
      </c>
      <c r="C22" s="34">
        <f>85000+8500</f>
        <v>93500</v>
      </c>
      <c r="D22" s="34" t="s">
        <v>104</v>
      </c>
      <c r="E22" s="33" t="s">
        <v>100</v>
      </c>
      <c r="F22" s="356"/>
      <c r="G22" s="96" t="s">
        <v>688</v>
      </c>
      <c r="H22" s="31" t="s">
        <v>689</v>
      </c>
      <c r="I22" s="2"/>
    </row>
    <row r="23" spans="1:9" ht="408" customHeight="1">
      <c r="A23" s="340" t="s">
        <v>1</v>
      </c>
      <c r="B23" s="36" t="s">
        <v>111</v>
      </c>
      <c r="C23" s="34">
        <v>20000</v>
      </c>
      <c r="D23" s="34" t="s">
        <v>6</v>
      </c>
      <c r="E23" s="33" t="s">
        <v>100</v>
      </c>
      <c r="F23" s="356"/>
      <c r="G23" s="32" t="s">
        <v>690</v>
      </c>
      <c r="H23" s="32" t="s">
        <v>691</v>
      </c>
      <c r="I23" s="2"/>
    </row>
    <row r="24" spans="1:9" ht="78.75">
      <c r="A24" s="340" t="s">
        <v>129</v>
      </c>
      <c r="B24" s="36" t="s">
        <v>133</v>
      </c>
      <c r="C24" s="34">
        <v>42135</v>
      </c>
      <c r="D24" s="34" t="s">
        <v>104</v>
      </c>
      <c r="E24" s="33" t="s">
        <v>105</v>
      </c>
      <c r="F24" s="359"/>
      <c r="G24" s="32" t="s">
        <v>692</v>
      </c>
      <c r="H24" s="32" t="s">
        <v>693</v>
      </c>
      <c r="I24" s="2"/>
    </row>
    <row r="25" spans="1:9" ht="78.75">
      <c r="A25" s="340" t="s">
        <v>129</v>
      </c>
      <c r="B25" s="36" t="s">
        <v>133</v>
      </c>
      <c r="C25" s="34">
        <v>208407</v>
      </c>
      <c r="D25" s="42" t="s">
        <v>96</v>
      </c>
      <c r="E25" s="33" t="s">
        <v>105</v>
      </c>
      <c r="F25" s="356"/>
      <c r="G25" s="96" t="s">
        <v>694</v>
      </c>
      <c r="H25" s="31" t="s">
        <v>695</v>
      </c>
      <c r="I25" s="2"/>
    </row>
    <row r="26" spans="1:9" ht="126">
      <c r="A26" s="340" t="s">
        <v>129</v>
      </c>
      <c r="B26" s="36" t="s">
        <v>130</v>
      </c>
      <c r="C26" s="34">
        <v>200000</v>
      </c>
      <c r="D26" s="42" t="s">
        <v>96</v>
      </c>
      <c r="E26" s="33" t="s">
        <v>100</v>
      </c>
      <c r="F26" s="356"/>
      <c r="G26" s="96" t="s">
        <v>696</v>
      </c>
      <c r="H26" s="31" t="s">
        <v>697</v>
      </c>
      <c r="I26" s="2"/>
    </row>
    <row r="27" spans="1:9" ht="94.5">
      <c r="A27" s="340" t="s">
        <v>129</v>
      </c>
      <c r="B27" s="36" t="s">
        <v>151</v>
      </c>
      <c r="C27" s="34">
        <v>495057.05</v>
      </c>
      <c r="D27" s="34" t="s">
        <v>152</v>
      </c>
      <c r="E27" s="33" t="s">
        <v>100</v>
      </c>
      <c r="F27" s="354"/>
      <c r="G27" s="96" t="s">
        <v>698</v>
      </c>
      <c r="H27" s="31" t="s">
        <v>699</v>
      </c>
      <c r="I27" s="2"/>
    </row>
    <row r="28" spans="1:9" ht="141.75">
      <c r="A28" s="341" t="s">
        <v>129</v>
      </c>
      <c r="B28" s="168" t="s">
        <v>151</v>
      </c>
      <c r="C28" s="225">
        <v>238072</v>
      </c>
      <c r="D28" s="167" t="s">
        <v>104</v>
      </c>
      <c r="E28" s="166" t="s">
        <v>100</v>
      </c>
      <c r="F28" s="358"/>
      <c r="G28" s="377" t="s">
        <v>1370</v>
      </c>
      <c r="H28" s="88" t="s">
        <v>700</v>
      </c>
      <c r="I28" s="2"/>
    </row>
    <row r="29" spans="1:9" ht="94.5">
      <c r="A29" s="341" t="s">
        <v>129</v>
      </c>
      <c r="B29" s="168" t="s">
        <v>151</v>
      </c>
      <c r="C29" s="225">
        <v>63263</v>
      </c>
      <c r="D29" s="167" t="s">
        <v>104</v>
      </c>
      <c r="E29" s="166" t="s">
        <v>100</v>
      </c>
      <c r="F29" s="358"/>
      <c r="G29" s="96" t="s">
        <v>701</v>
      </c>
      <c r="H29" s="32" t="s">
        <v>702</v>
      </c>
      <c r="I29" s="2"/>
    </row>
    <row r="30" spans="1:9" ht="239" customHeight="1">
      <c r="A30" s="341" t="s">
        <v>129</v>
      </c>
      <c r="B30" s="168" t="s">
        <v>151</v>
      </c>
      <c r="C30" s="225">
        <v>13939</v>
      </c>
      <c r="D30" s="167" t="s">
        <v>104</v>
      </c>
      <c r="E30" s="166" t="s">
        <v>100</v>
      </c>
      <c r="F30" s="358"/>
      <c r="G30" s="32" t="s">
        <v>703</v>
      </c>
      <c r="H30" s="32" t="s">
        <v>704</v>
      </c>
      <c r="I30" s="2"/>
    </row>
    <row r="31" spans="1:9" ht="15.75">
      <c r="A31" s="13"/>
      <c r="B31" s="29"/>
      <c r="C31" s="30"/>
      <c r="D31" s="29"/>
      <c r="E31" s="29"/>
      <c r="F31" s="358"/>
      <c r="G31" s="342"/>
      <c r="H31" s="376" t="s">
        <v>705</v>
      </c>
    </row>
    <row r="32" spans="1:9" ht="15.75">
      <c r="A32" s="27"/>
      <c r="B32" s="25"/>
      <c r="C32" s="26"/>
      <c r="D32" s="25"/>
      <c r="E32" s="25"/>
      <c r="F32" s="24"/>
      <c r="G32" s="23"/>
      <c r="H32" s="22"/>
    </row>
    <row r="33" spans="1:10" s="11" customFormat="1" ht="15.75">
      <c r="A33" s="426" t="s">
        <v>162</v>
      </c>
      <c r="B33" s="427" t="s">
        <v>104</v>
      </c>
      <c r="C33" s="428" t="s">
        <v>152</v>
      </c>
      <c r="D33" s="427" t="s">
        <v>96</v>
      </c>
      <c r="E33" s="429" t="s">
        <v>6</v>
      </c>
      <c r="F33" s="430" t="s">
        <v>163</v>
      </c>
      <c r="G33" s="13"/>
      <c r="H33" s="12"/>
      <c r="I33" s="2"/>
      <c r="J33" s="1"/>
    </row>
    <row r="34" spans="1:10" s="11" customFormat="1" ht="15.75">
      <c r="A34" s="404" t="s">
        <v>0</v>
      </c>
      <c r="B34" s="405">
        <f>SUMIFS(Table91556[Planned Expenditures],Table91556[Funding Type 
(CCQ 2, CCQ Mentor, CQF, Other)],"CCQ",Table91556[Activity Category],"Infant &amp; Toddler")</f>
        <v>0</v>
      </c>
      <c r="C34" s="406">
        <f>SUMIFS(Table91556[Planned Expenditures],Table91556[Funding Type 
(CCQ 2, CCQ Mentor, CQF, Other)],"CCQ Mentor",Table91556[Activity Category],"Infant &amp; Toddler")</f>
        <v>0</v>
      </c>
      <c r="D34" s="405">
        <f>SUMIFS(Table91556[Planned Expenditures],Table91556[Funding Type 
(CCQ 2, CCQ Mentor, CQF, Other)],"CQF",Table91556[Activity Category],"Infant &amp; Toddler")</f>
        <v>70000</v>
      </c>
      <c r="E34" s="407">
        <f>SUMIFS(Table91556[Planned Expenditures],Table91556[Funding Type 
(CCQ 2, CCQ Mentor, CQF, Other)],"Other",Table91556[Activity Category],"Infant &amp; Toddler")</f>
        <v>0</v>
      </c>
      <c r="F34" s="431">
        <f>SUM(Table121657[[#This Row],[CCQ]:[Other]])</f>
        <v>70000</v>
      </c>
      <c r="G34" s="13"/>
      <c r="H34" s="12"/>
      <c r="I34" s="2"/>
      <c r="J34" s="1"/>
    </row>
    <row r="35" spans="1:10" s="11" customFormat="1" ht="15.75">
      <c r="A35" s="404" t="s">
        <v>1</v>
      </c>
      <c r="B35" s="405">
        <f>SUMIFS(Table91556[Planned Expenditures],Table91556[Funding Type 
(CCQ 2, CCQ Mentor, CQF, Other)],"CCQ",Table91556[Activity Category],"Professional Development")</f>
        <v>108500</v>
      </c>
      <c r="C35" s="406">
        <f>SUMIFS(Table91556[Planned Expenditures],Table91556[Funding Type 
(CCQ 2, CCQ Mentor, CQF, Other)],"CCQ Mentor",Table91556[Activity Category],"Professional Development")</f>
        <v>0</v>
      </c>
      <c r="D35" s="405">
        <f>SUMIFS(Table91556[Planned Expenditures],Table91556[Funding Type 
(CCQ 2, CCQ Mentor, CQF, Other)],"CQF",Table91556[Activity Category],"Professional Development")</f>
        <v>113100</v>
      </c>
      <c r="E35" s="407">
        <f>SUMIFS(Table91556[Planned Expenditures],Table91556[Funding Type 
(CCQ 2, CCQ Mentor, CQF, Other)],"Other",Table91556[Activity Category],"Professional Development")</f>
        <v>20000</v>
      </c>
      <c r="F35" s="431">
        <f>SUM(Table121657[[#This Row],[CCQ]:[Other]])</f>
        <v>241600</v>
      </c>
      <c r="G35" s="13"/>
      <c r="H35" s="12"/>
      <c r="I35" s="2"/>
      <c r="J35" s="1"/>
    </row>
    <row r="36" spans="1:10" s="11" customFormat="1" ht="15.75">
      <c r="A36" s="404" t="s">
        <v>129</v>
      </c>
      <c r="B36" s="405">
        <f>SUMIFS(Table91556[Planned Expenditures],Table91556[Funding Type 
(CCQ 2, CCQ Mentor, CQF, Other)],"CCQ",Table91556[Activity Category],"Texas Rising Star/QRIS (except PD)")</f>
        <v>357409</v>
      </c>
      <c r="C36" s="406">
        <f>SUMIFS(Table91556[Planned Expenditures],Table91556[Funding Type 
(CCQ 2, CCQ Mentor, CQF, Other)],"CCQ Mentor",Table91556[Activity Category],"Texas Rising Star/QRIS (except PD)")</f>
        <v>495057.05</v>
      </c>
      <c r="D36" s="405">
        <f>SUMIFS(Table91556[Planned Expenditures],Table91556[Funding Type 
(CCQ 2, CCQ Mentor, CQF, Other)],"CQF",Table91556[Activity Category],"Texas Rising Star/QRIS (except PD)")</f>
        <v>408407</v>
      </c>
      <c r="E36" s="407">
        <f>SUMIFS(Table91556[Planned Expenditures],Table91556[Funding Type 
(CCQ 2, CCQ Mentor, CQF, Other)],"Other",Table91556[Activity Category],"Texas Rising Star/QRIS (except PD)")</f>
        <v>0</v>
      </c>
      <c r="F36" s="431">
        <f>SUM(Table121657[[#This Row],[CCQ]:[Other]])</f>
        <v>1260873.05</v>
      </c>
      <c r="G36" s="13"/>
      <c r="H36" s="12"/>
      <c r="I36" s="2"/>
      <c r="J36" s="1"/>
    </row>
    <row r="37" spans="1:10" s="11" customFormat="1" ht="15.75">
      <c r="A37" s="404" t="s">
        <v>164</v>
      </c>
      <c r="B37" s="405">
        <f>SUMIFS(Table91556[Planned Expenditures],Table91556[Funding Type 
(CCQ 2, CCQ Mentor, CQF, Other)],"CCQ",Table91556[Activity Category],"Health &amp; Safety (except PD)")</f>
        <v>0</v>
      </c>
      <c r="C37" s="406">
        <f>SUMIFS(Table91556[Planned Expenditures],Table91556[Funding Type 
(CCQ 2, CCQ Mentor, CQF, Other)],"CCQ Mentor",Table91556[Activity Category],"Health &amp; Safety (except PD)")</f>
        <v>0</v>
      </c>
      <c r="D37" s="405">
        <f>SUMIFS(Table91556[Planned Expenditures],Table91556[Funding Type 
(CCQ 2, CCQ Mentor, CQF, Other)],"CQF",Table91556[Activity Category],"Health &amp; Safety (except PD)")</f>
        <v>0</v>
      </c>
      <c r="E37" s="407">
        <f>SUMIFS(Table91556[Planned Expenditures],Table91556[Funding Type 
(CCQ 2, CCQ Mentor, CQF, Other)],"Other",Table91556[Activity Category],"Health &amp; Safety (except PD)")</f>
        <v>0</v>
      </c>
      <c r="F37" s="431">
        <f>SUM(Table121657[[#This Row],[CCQ]:[Other]])</f>
        <v>0</v>
      </c>
      <c r="G37" s="13"/>
      <c r="H37" s="12"/>
      <c r="I37" s="2"/>
      <c r="J37" s="1"/>
    </row>
    <row r="38" spans="1:10" s="11" customFormat="1" ht="15.75">
      <c r="A38" s="408" t="s">
        <v>4</v>
      </c>
      <c r="B38" s="405">
        <f>SUMIFS(Table91556[Planned Expenditures],Table91556[Funding Type 
(CCQ 2, CCQ Mentor, CQF, Other)],"CCQ",Table91556[Activity Category],"Evaluation &amp; Assessment")</f>
        <v>0</v>
      </c>
      <c r="C38" s="406">
        <f>SUMIFS(Table91556[Planned Expenditures],Table91556[Funding Type 
(CCQ 2, CCQ Mentor, CQF, Other)],"CCQ Mentor",Table91556[Activity Category],"Evaluation &amp; Assessment")</f>
        <v>0</v>
      </c>
      <c r="D38" s="405">
        <f>SUMIFS(Table91556[Planned Expenditures],Table91556[Funding Type 
(CCQ 2, CCQ Mentor, CQF, Other)],"CQF",Table91556[Activity Category],"Evaluation &amp; Assessment")</f>
        <v>5000</v>
      </c>
      <c r="E38" s="407">
        <f>SUMIFS(Table91556[Planned Expenditures],Table91556[Funding Type 
(CCQ 2, CCQ Mentor, CQF, Other)],"Other",Table91556[Activity Category],"Evaluation &amp; Assessment")</f>
        <v>0</v>
      </c>
      <c r="F38" s="431">
        <f>SUM(Table121657[[#This Row],[CCQ]:[Other]])</f>
        <v>5000</v>
      </c>
      <c r="G38" s="13"/>
      <c r="H38" s="12"/>
      <c r="I38" s="2"/>
      <c r="J38" s="1"/>
    </row>
    <row r="39" spans="1:10" ht="15.75">
      <c r="A39" s="408" t="s">
        <v>165</v>
      </c>
      <c r="B39" s="409">
        <f>SUMIFS(Table91556[Planned Expenditures],Table91556[Funding Type 
(CCQ 2, CCQ Mentor, CQF, Other)],"CCQ",Table91556[Activity Category],"National Accreditation")</f>
        <v>0</v>
      </c>
      <c r="C39" s="409">
        <f>SUMIFS(Table91556[Planned Expenditures],Table91556[Funding Type 
(CCQ 2, CCQ Mentor, CQF, Other)],"CCQ Mentor",Table91556[Activity Category],"National Accreditation")</f>
        <v>0</v>
      </c>
      <c r="D39" s="410">
        <f>SUMIFS(Table91556[Planned Expenditures],Table91556[Funding Type 
(CCQ 2, CCQ Mentor, CQF, Other)],"CQF",Table91556[Activity Category],"National Accreditation")</f>
        <v>5000</v>
      </c>
      <c r="E39" s="411">
        <f>SUMIFS(Table91556[Planned Expenditures],Table91556[Funding Type 
(CCQ 2, CCQ Mentor, CQF, Other)],"Other",Table91556[Activity Category],"National Accreditation")</f>
        <v>0</v>
      </c>
      <c r="F39" s="432">
        <f>SUM(Table121657[[#This Row],[CCQ]:[Other]])</f>
        <v>5000</v>
      </c>
      <c r="G39" s="9"/>
      <c r="H39" s="9"/>
      <c r="I39" s="2"/>
    </row>
    <row r="40" spans="1:10" ht="15.75">
      <c r="A40" s="412" t="s">
        <v>140</v>
      </c>
      <c r="B40" s="413">
        <f>SUMIFS(Table91556[Planned Expenditures],Table91556[Funding Type 
(CCQ 2, CCQ Mentor, CQF, Other)],"CCQ",Table91556[Activity Category],"Other (Shared Services, Pre-K Partnerships) ")</f>
        <v>0</v>
      </c>
      <c r="C40" s="413">
        <f>SUMIFS(Table91556[Planned Expenditures],Table91556[Funding Type 
(CCQ 2, CCQ Mentor, CQF, Other)],"CCQ Mentor",Table91556[Activity Category],"Other (Shared Services, Pre-K Partnerships) ")</f>
        <v>0</v>
      </c>
      <c r="D40" s="414">
        <f>SUMIFS(Table91556[Planned Expenditures],Table91556[Funding Type 
(CCQ 2, CCQ Mentor, CQF, Other)],"CQF",Table91556[Activity Category],"Other (Shared Services, Pre-K Partnerships) ")</f>
        <v>200000</v>
      </c>
      <c r="E40" s="415">
        <f>SUMIFS(Table91556[Planned Expenditures],Table91556[Funding Type 
(CCQ 2, CCQ Mentor, CQF, Other)],"Other",Table91556[Activity Category],"Other (Shared Services, Pre-K Partnerships) ")</f>
        <v>0</v>
      </c>
      <c r="F40" s="433">
        <f>SUM(Table121657[[#This Row],[CCQ]:[Other]])</f>
        <v>200000</v>
      </c>
      <c r="H40" s="1"/>
      <c r="I40" s="2"/>
    </row>
    <row r="41" spans="1:10" ht="15.75">
      <c r="A41" s="457" t="s">
        <v>166</v>
      </c>
      <c r="B41" s="458">
        <f>SUBTOTAL(109,Table121657[CCQ])</f>
        <v>465909</v>
      </c>
      <c r="C41" s="458">
        <f>SUBTOTAL(109,Table121657[CCQ Mentor])</f>
        <v>495057.05</v>
      </c>
      <c r="D41" s="459">
        <f>SUBTOTAL(109,Table121657[CQF])</f>
        <v>801507</v>
      </c>
      <c r="E41" s="459">
        <f>SUBTOTAL(109,Table121657[Other])</f>
        <v>20000</v>
      </c>
      <c r="F41" s="460">
        <f>SUBTOTAL(109,Table121657[TOTAL])</f>
        <v>1782473.05</v>
      </c>
    </row>
    <row r="42" spans="1:10" ht="15.75"/>
    <row r="44" spans="1:10" ht="15.75">
      <c r="A44" s="1" t="s">
        <v>167</v>
      </c>
    </row>
    <row r="45" spans="1:10" ht="15.75"/>
    <row r="46" spans="1:10" ht="15.75">
      <c r="C46" s="343"/>
      <c r="E46" s="344"/>
    </row>
    <row r="47" spans="1:10" ht="15.75"/>
    <row r="56" spans="2:2" ht="15.75"/>
    <row r="57" spans="2:2" ht="15.75">
      <c r="B57" s="345"/>
    </row>
    <row r="58" spans="2:2" ht="15.75"/>
    <row r="59" spans="2:2" ht="15.75"/>
    <row r="60" spans="2:2" ht="15.75"/>
    <row r="61" spans="2:2" ht="15.75"/>
    <row r="62" spans="2:2" ht="15.75"/>
    <row r="63" spans="2:2" ht="15.75"/>
    <row r="64" spans="2:2" ht="15.75"/>
    <row r="65" ht="15.75"/>
    <row r="66" ht="15.75"/>
    <row r="67" ht="15.75"/>
  </sheetData>
  <sheetProtection formatCells="0" formatRows="0" insertRows="0" selectLockedCells="1" sort="0"/>
  <protectedRanges>
    <protectedRange sqref="J9:XFD9 H16:H17 H27:H28 H30" name="Range2"/>
    <protectedRange sqref="A5:F5 B57 A4:H4" name="Range1"/>
    <protectedRange sqref="G5" name="Range1_2_1"/>
    <protectedRange sqref="B31:D38 E31:F32 E33:G38 B18:E30 B8:F17 G8:G28 G30 F28:F30" name="Range2_1_1"/>
    <protectedRange sqref="G31:G32 A31:A38 H33:H38" name="Range2_4_2"/>
    <protectedRange sqref="G29" name="Range2_1_1_1"/>
    <protectedRange sqref="H29" name="Range2_1"/>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92572F18-25AD-4D26-90C4-3FE495A2E2ED}"/>
    <dataValidation allowBlank="1" showInputMessage="1" showErrorMessage="1" promptTitle="Questions to Address:" sqref="B57 E5:F5 A4:H4" xr:uid="{85FEC69A-5B60-4936-8A74-E8475B637645}"/>
    <dataValidation allowBlank="1" showInputMessage="1" showErrorMessage="1" prompt="Place the activty's estimated expenditure amount in the cell._x000a_" sqref="C31:C38" xr:uid="{A98B0F72-ADC9-4269-8DAD-7FCFDDF15F25}"/>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1:G32 H33:H38" xr:uid="{E173A98F-E096-42A4-808B-966F90C7FC04}"/>
    <dataValidation allowBlank="1" showInputMessage="1" showErrorMessage="1" prompt="Enter a brief name or title to label the activity/activities" sqref="A31:A33" xr:uid="{7CC7FF98-92D7-4C04-A10E-3E99D0D8DACB}"/>
    <dataValidation allowBlank="1" showInputMessage="1" showErrorMessage="1" promptTitle="Needs Determination" prompt="Describe how the Board determined or assessed the needs of the activities planned." sqref="H5" xr:uid="{60455E9C-E494-4165-ACF0-716C0601066F}"/>
    <dataValidation allowBlank="1" showInputMessage="1" showErrorMessage="1" promptTitle="Administration of Funds" prompt="If the Board selects &quot;Both&quot; for administering funds, describe how this is coordinated." sqref="D5" xr:uid="{F58C7B66-93DB-4FDC-B352-D72F67ED3A1C}"/>
    <dataValidation allowBlank="1" showInputMessage="1" showErrorMessage="1" promptTitle="Number of CCS CC Programs" prompt="Enter the total number of CCS Child Care Programs (as of 10/01/2025)." sqref="B5" xr:uid="{A9FA3276-96F9-4ECC-BC72-18C6C44A9017}"/>
    <dataValidation allowBlank="1" showInputMessage="1" showErrorMessage="1" promptTitle="Total Funds Allotted" prompt="Funds will auto-populate by Board." sqref="A5" xr:uid="{85D6AB66-7B16-4787-9453-7E07D7C145EC}"/>
    <dataValidation allowBlank="1" showInputMessage="1" showErrorMessage="1" promptTitle="Activity Category" prompt="Select the applicable Activity Category" sqref="A7" xr:uid="{AE29B017-AE5D-4926-8DE5-D1EE7A88953B}"/>
    <dataValidation allowBlank="1" showInputMessage="1" showErrorMessage="1" promptTitle="Activity Type/Name" prompt="Select an activity type/name that best fitst the planned activity." sqref="B7" xr:uid="{BA1CD6B1-FA98-4453-92F6-F70EB7615F13}"/>
    <dataValidation allowBlank="1" showInputMessage="1" showErrorMessage="1" promptTitle="Planned Expenditures" prompt="Enter the estimated amount the Board plans to expend on the planned activity." sqref="C7" xr:uid="{155E5216-AFAE-497F-9344-7ACCAB0A274E}"/>
    <dataValidation allowBlank="1" showInputMessage="1" showErrorMessage="1" promptTitle="Funding Type" prompt="Select the type of funding to be used for the planned activity: CCQ, CQF or OTHER." sqref="D7" xr:uid="{70FAC901-C26E-4BB1-9C0E-51CEB4C8E481}"/>
    <dataValidation allowBlank="1" showInputMessage="1" showErrorMessage="1" promptTitle="Quarter Activity Initiated" prompt="Select the quarter the Board anticipates the activtiy to begin." sqref="E7" xr:uid="{193A6CCA-12E7-4BA6-B63E-62F90536C27B}"/>
    <dataValidation allowBlank="1" showInputMessage="1" showErrorMessage="1" promptTitle="Activity Description" prompt="Description must include alighment to what need or Board Strategy and target outreach." sqref="G7" xr:uid="{4C9EF3C0-8658-4D42-B14F-A7770AD9B67E}"/>
    <dataValidation allowBlank="1" showInputMessage="1" showErrorMessage="1" promptTitle="Measurable Outcome(s)" prompt="Describe how the Board will measure success of the Child Care Quality activity." sqref="H7" xr:uid="{B6EA1EE4-A5A6-4DFE-B722-78E1CF3FEF0D}"/>
    <dataValidation allowBlank="1" showInputMessage="1" showErrorMessage="1" promptTitle="Activity Description" prompt="Description must include alignment to what need or Board strategy and target outreach." sqref="G8:G30" xr:uid="{B991EC9F-F0FC-449E-B0C8-58E7C212DD89}"/>
    <dataValidation allowBlank="1" showInputMessage="1" showErrorMessage="1" promptTitle="Planned Expenditures" prompt="Enter the estimated planned expenditures." sqref="C8:C30" xr:uid="{F3964195-E1AD-44B7-BBDF-E698A230FC45}"/>
    <dataValidation allowBlank="1" showInputMessage="1" showErrorMessage="1" promptTitle="Measruable Outcome(s)" prompt="Describe how the Board will measure success of the Child Care activity." sqref="H8:H31" xr:uid="{5B1A8461-AE02-46DB-9670-0F39786CACB3}"/>
  </dataValidations>
  <printOptions horizontalCentered="1"/>
  <pageMargins left="0.25" right="0.25" top="0.61848958333333304" bottom="0.75" header="0.3" footer="0.3"/>
  <pageSetup scale="38"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E64AFE-A7BC-4CEC-8143-791EBBC261B3}">
  <sheetPr>
    <tabColor theme="5" tint="-0.249977111117893"/>
    <pageSetUpPr fitToPage="1"/>
  </sheetPr>
  <dimension ref="A1:J75"/>
  <sheetViews>
    <sheetView topLeftCell="A38" zoomScale="67" zoomScaleNormal="60" workbookViewId="0">
      <selection activeCell="A49" sqref="A49:F49"/>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[17]Instructions!B9, " Annual Expenditure Plan")</f>
        <v>FFY 2026 Annual Expenditure Plan</v>
      </c>
      <c r="B1" s="82"/>
      <c r="C1" s="82"/>
      <c r="D1" s="84"/>
      <c r="E1" s="84"/>
      <c r="F1" s="83"/>
      <c r="G1" s="82"/>
      <c r="H1" s="81"/>
    </row>
    <row r="2" spans="1:9" s="73" customFormat="1" ht="26.65">
      <c r="A2" s="79" t="str">
        <f>[17]Instructions!B8</f>
        <v>Workforce Solutions Capital Area</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198" customHeight="1">
      <c r="A5" s="180">
        <v>5252234</v>
      </c>
      <c r="B5" s="352" t="s">
        <v>706</v>
      </c>
      <c r="C5" s="60" t="s">
        <v>83</v>
      </c>
      <c r="D5" s="144" t="s">
        <v>707</v>
      </c>
      <c r="E5" s="58"/>
      <c r="F5" s="57"/>
      <c r="G5" s="56" t="s">
        <v>708</v>
      </c>
      <c r="H5" s="96" t="s">
        <v>709</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41.75">
      <c r="A8" s="37" t="s">
        <v>4</v>
      </c>
      <c r="B8" s="36" t="s">
        <v>108</v>
      </c>
      <c r="C8" s="34">
        <v>1000</v>
      </c>
      <c r="D8" s="34" t="s">
        <v>104</v>
      </c>
      <c r="E8" s="33" t="s">
        <v>100</v>
      </c>
      <c r="F8" s="354"/>
      <c r="G8" s="32" t="s">
        <v>710</v>
      </c>
      <c r="H8" s="87" t="s">
        <v>711</v>
      </c>
      <c r="I8" s="2"/>
    </row>
    <row r="9" spans="1:9" s="11" customFormat="1" ht="126">
      <c r="A9" s="37" t="s">
        <v>4</v>
      </c>
      <c r="B9" s="36" t="s">
        <v>108</v>
      </c>
      <c r="C9" s="34">
        <v>5000</v>
      </c>
      <c r="D9" s="34" t="s">
        <v>104</v>
      </c>
      <c r="E9" s="33" t="s">
        <v>100</v>
      </c>
      <c r="F9" s="354"/>
      <c r="G9" s="32" t="s">
        <v>712</v>
      </c>
      <c r="H9" s="87" t="s">
        <v>711</v>
      </c>
      <c r="I9" s="2"/>
    </row>
    <row r="10" spans="1:9" s="11" customFormat="1" ht="78.75">
      <c r="A10" s="37" t="s">
        <v>164</v>
      </c>
      <c r="B10" s="36" t="s">
        <v>172</v>
      </c>
      <c r="C10" s="34">
        <v>30000</v>
      </c>
      <c r="D10" s="34" t="s">
        <v>104</v>
      </c>
      <c r="E10" s="33" t="s">
        <v>100</v>
      </c>
      <c r="F10" s="354"/>
      <c r="G10" s="32" t="s">
        <v>713</v>
      </c>
      <c r="H10" s="87" t="s">
        <v>714</v>
      </c>
      <c r="I10" s="2"/>
    </row>
    <row r="11" spans="1:9" s="11" customFormat="1" ht="157.5">
      <c r="A11" s="37" t="s">
        <v>0</v>
      </c>
      <c r="B11" s="36" t="s">
        <v>715</v>
      </c>
      <c r="C11" s="34">
        <v>150000</v>
      </c>
      <c r="D11" s="42" t="s">
        <v>96</v>
      </c>
      <c r="E11" s="33" t="s">
        <v>105</v>
      </c>
      <c r="F11" s="354"/>
      <c r="G11" s="32" t="s">
        <v>716</v>
      </c>
      <c r="H11" s="43" t="s">
        <v>717</v>
      </c>
      <c r="I11" s="2"/>
    </row>
    <row r="12" spans="1:9" s="11" customFormat="1" ht="110.25">
      <c r="A12" s="37" t="s">
        <v>0</v>
      </c>
      <c r="B12" s="36" t="s">
        <v>103</v>
      </c>
      <c r="C12" s="34">
        <v>15000</v>
      </c>
      <c r="D12" s="34" t="s">
        <v>104</v>
      </c>
      <c r="E12" s="33" t="s">
        <v>100</v>
      </c>
      <c r="F12" s="354"/>
      <c r="G12" s="32" t="s">
        <v>718</v>
      </c>
      <c r="H12" s="43" t="s">
        <v>719</v>
      </c>
      <c r="I12" s="2"/>
    </row>
    <row r="13" spans="1:9" s="11" customFormat="1" ht="126">
      <c r="A13" s="37" t="s">
        <v>0</v>
      </c>
      <c r="B13" s="36" t="s">
        <v>95</v>
      </c>
      <c r="C13" s="34">
        <v>200000</v>
      </c>
      <c r="D13" s="34" t="s">
        <v>104</v>
      </c>
      <c r="E13" s="33" t="s">
        <v>105</v>
      </c>
      <c r="F13" s="354"/>
      <c r="G13" s="32" t="s">
        <v>720</v>
      </c>
      <c r="H13" s="87" t="s">
        <v>711</v>
      </c>
      <c r="I13" s="2"/>
    </row>
    <row r="14" spans="1:9" s="11" customFormat="1" ht="126">
      <c r="A14" s="37" t="s">
        <v>165</v>
      </c>
      <c r="B14" s="36" t="s">
        <v>189</v>
      </c>
      <c r="C14" s="34">
        <v>20000</v>
      </c>
      <c r="D14" s="42" t="s">
        <v>96</v>
      </c>
      <c r="E14" s="33" t="s">
        <v>105</v>
      </c>
      <c r="F14" s="354"/>
      <c r="G14" s="32" t="s">
        <v>721</v>
      </c>
      <c r="H14" s="43" t="s">
        <v>722</v>
      </c>
      <c r="I14" s="2"/>
    </row>
    <row r="15" spans="1:9" s="11" customFormat="1" ht="110.25">
      <c r="A15" s="37" t="s">
        <v>140</v>
      </c>
      <c r="B15" s="36" t="s">
        <v>141</v>
      </c>
      <c r="C15" s="34">
        <v>200000</v>
      </c>
      <c r="D15" s="42" t="s">
        <v>96</v>
      </c>
      <c r="E15" s="33" t="s">
        <v>97</v>
      </c>
      <c r="F15" s="354"/>
      <c r="G15" s="32" t="s">
        <v>723</v>
      </c>
      <c r="H15" s="43" t="s">
        <v>724</v>
      </c>
      <c r="I15" s="2"/>
    </row>
    <row r="16" spans="1:9" s="11" customFormat="1" ht="110.25">
      <c r="A16" s="37" t="s">
        <v>140</v>
      </c>
      <c r="B16" s="36" t="s">
        <v>141</v>
      </c>
      <c r="C16" s="34">
        <v>1100000</v>
      </c>
      <c r="D16" s="34" t="s">
        <v>6</v>
      </c>
      <c r="E16" s="33" t="s">
        <v>97</v>
      </c>
      <c r="F16" s="354"/>
      <c r="G16" s="32" t="s">
        <v>725</v>
      </c>
      <c r="H16" s="43" t="s">
        <v>724</v>
      </c>
      <c r="I16" s="2"/>
    </row>
    <row r="17" spans="1:9" s="11" customFormat="1" ht="141.75">
      <c r="A17" s="37" t="s">
        <v>140</v>
      </c>
      <c r="B17" s="36" t="s">
        <v>141</v>
      </c>
      <c r="C17" s="34">
        <v>1425000</v>
      </c>
      <c r="D17" s="42" t="s">
        <v>96</v>
      </c>
      <c r="E17" s="33" t="s">
        <v>97</v>
      </c>
      <c r="F17" s="354"/>
      <c r="G17" s="32" t="s">
        <v>726</v>
      </c>
      <c r="H17" s="43" t="s">
        <v>724</v>
      </c>
      <c r="I17" s="2"/>
    </row>
    <row r="18" spans="1:9" s="11" customFormat="1" ht="126">
      <c r="A18" s="37" t="s">
        <v>1</v>
      </c>
      <c r="B18" s="36" t="s">
        <v>114</v>
      </c>
      <c r="C18" s="34">
        <v>180000</v>
      </c>
      <c r="D18" s="34" t="s">
        <v>104</v>
      </c>
      <c r="E18" s="33" t="s">
        <v>105</v>
      </c>
      <c r="F18" s="354"/>
      <c r="G18" s="32" t="s">
        <v>727</v>
      </c>
      <c r="H18" s="43" t="s">
        <v>728</v>
      </c>
      <c r="I18" s="2"/>
    </row>
    <row r="19" spans="1:9" s="11" customFormat="1" ht="126">
      <c r="A19" s="37" t="s">
        <v>1</v>
      </c>
      <c r="B19" s="36" t="s">
        <v>114</v>
      </c>
      <c r="C19" s="34">
        <v>32000</v>
      </c>
      <c r="D19" s="34" t="s">
        <v>104</v>
      </c>
      <c r="E19" s="33" t="s">
        <v>100</v>
      </c>
      <c r="F19" s="354"/>
      <c r="G19" s="32" t="s">
        <v>729</v>
      </c>
      <c r="H19" s="43" t="s">
        <v>730</v>
      </c>
      <c r="I19" s="2"/>
    </row>
    <row r="20" spans="1:9" s="11" customFormat="1" ht="126">
      <c r="A20" s="37" t="s">
        <v>1</v>
      </c>
      <c r="B20" s="36" t="s">
        <v>114</v>
      </c>
      <c r="C20" s="34">
        <v>80000</v>
      </c>
      <c r="D20" s="42" t="s">
        <v>96</v>
      </c>
      <c r="E20" s="33" t="s">
        <v>105</v>
      </c>
      <c r="F20" s="354"/>
      <c r="G20" s="32" t="s">
        <v>731</v>
      </c>
      <c r="H20" s="43" t="s">
        <v>732</v>
      </c>
      <c r="I20" s="2"/>
    </row>
    <row r="21" spans="1:9" s="11" customFormat="1" ht="126">
      <c r="A21" s="37" t="s">
        <v>1</v>
      </c>
      <c r="B21" s="36" t="s">
        <v>114</v>
      </c>
      <c r="C21" s="34">
        <v>42000</v>
      </c>
      <c r="D21" s="34" t="s">
        <v>104</v>
      </c>
      <c r="E21" s="33" t="s">
        <v>97</v>
      </c>
      <c r="F21" s="354"/>
      <c r="G21" s="32" t="s">
        <v>733</v>
      </c>
      <c r="H21" s="43" t="s">
        <v>734</v>
      </c>
      <c r="I21" s="2"/>
    </row>
    <row r="22" spans="1:9" s="11" customFormat="1" ht="110.25">
      <c r="A22" s="37" t="s">
        <v>1</v>
      </c>
      <c r="B22" s="36" t="s">
        <v>111</v>
      </c>
      <c r="C22" s="34">
        <v>79000</v>
      </c>
      <c r="D22" s="42" t="s">
        <v>96</v>
      </c>
      <c r="E22" s="33" t="s">
        <v>105</v>
      </c>
      <c r="F22" s="354"/>
      <c r="G22" s="32" t="s">
        <v>735</v>
      </c>
      <c r="H22" s="43" t="s">
        <v>736</v>
      </c>
      <c r="I22" s="2"/>
    </row>
    <row r="23" spans="1:9" s="11" customFormat="1" ht="126">
      <c r="A23" s="37" t="s">
        <v>1</v>
      </c>
      <c r="B23" s="36" t="s">
        <v>119</v>
      </c>
      <c r="C23" s="34">
        <v>59666</v>
      </c>
      <c r="D23" s="34" t="s">
        <v>104</v>
      </c>
      <c r="E23" s="33" t="s">
        <v>100</v>
      </c>
      <c r="F23" s="354"/>
      <c r="G23" s="32" t="s">
        <v>737</v>
      </c>
      <c r="H23" s="43" t="s">
        <v>738</v>
      </c>
      <c r="I23" s="2"/>
    </row>
    <row r="24" spans="1:9" s="11" customFormat="1" ht="143.25" customHeight="1">
      <c r="A24" s="37" t="s">
        <v>1</v>
      </c>
      <c r="B24" s="36" t="s">
        <v>195</v>
      </c>
      <c r="C24" s="34">
        <v>100000</v>
      </c>
      <c r="D24" s="42" t="s">
        <v>96</v>
      </c>
      <c r="E24" s="33" t="s">
        <v>100</v>
      </c>
      <c r="F24" s="354"/>
      <c r="G24" s="32" t="s">
        <v>739</v>
      </c>
      <c r="H24" s="43" t="s">
        <v>740</v>
      </c>
      <c r="I24" s="2"/>
    </row>
    <row r="25" spans="1:9" s="11" customFormat="1" ht="94.5">
      <c r="A25" s="37" t="s">
        <v>1</v>
      </c>
      <c r="B25" s="36" t="s">
        <v>114</v>
      </c>
      <c r="C25" s="34">
        <v>0</v>
      </c>
      <c r="D25" s="34" t="s">
        <v>6</v>
      </c>
      <c r="E25" s="33" t="s">
        <v>105</v>
      </c>
      <c r="F25" s="354"/>
      <c r="G25" s="32" t="s">
        <v>741</v>
      </c>
      <c r="H25" s="43" t="s">
        <v>742</v>
      </c>
      <c r="I25" s="2"/>
    </row>
    <row r="26" spans="1:9" s="11" customFormat="1" ht="126">
      <c r="A26" s="37" t="s">
        <v>1</v>
      </c>
      <c r="B26" s="36" t="s">
        <v>114</v>
      </c>
      <c r="C26" s="34">
        <v>30000</v>
      </c>
      <c r="D26" s="34" t="s">
        <v>104</v>
      </c>
      <c r="E26" s="33" t="s">
        <v>105</v>
      </c>
      <c r="F26" s="354"/>
      <c r="G26" s="32" t="s">
        <v>743</v>
      </c>
      <c r="H26" s="43" t="s">
        <v>744</v>
      </c>
      <c r="I26" s="2"/>
    </row>
    <row r="27" spans="1:9" s="11" customFormat="1" ht="94.5">
      <c r="A27" s="37" t="s">
        <v>1</v>
      </c>
      <c r="B27" s="36" t="s">
        <v>114</v>
      </c>
      <c r="C27" s="34">
        <v>0</v>
      </c>
      <c r="D27" s="34" t="s">
        <v>152</v>
      </c>
      <c r="E27" s="33" t="s">
        <v>105</v>
      </c>
      <c r="F27" s="354"/>
      <c r="G27" s="32" t="s">
        <v>745</v>
      </c>
      <c r="H27" s="43" t="s">
        <v>742</v>
      </c>
      <c r="I27" s="2"/>
    </row>
    <row r="28" spans="1:9" s="11" customFormat="1" ht="126">
      <c r="A28" s="37" t="s">
        <v>1</v>
      </c>
      <c r="B28" s="36" t="s">
        <v>114</v>
      </c>
      <c r="C28" s="34">
        <v>0</v>
      </c>
      <c r="D28" s="34" t="s">
        <v>6</v>
      </c>
      <c r="E28" s="33" t="s">
        <v>100</v>
      </c>
      <c r="F28" s="354"/>
      <c r="G28" s="32" t="s">
        <v>746</v>
      </c>
      <c r="H28" s="87" t="s">
        <v>747</v>
      </c>
      <c r="I28" s="2"/>
    </row>
    <row r="29" spans="1:9" s="11" customFormat="1" ht="141.75">
      <c r="A29" s="37" t="s">
        <v>129</v>
      </c>
      <c r="B29" s="36" t="s">
        <v>133</v>
      </c>
      <c r="C29" s="34">
        <v>10000</v>
      </c>
      <c r="D29" s="42" t="s">
        <v>96</v>
      </c>
      <c r="E29" s="33" t="s">
        <v>97</v>
      </c>
      <c r="F29" s="354"/>
      <c r="G29" s="32" t="s">
        <v>748</v>
      </c>
      <c r="H29" s="43" t="s">
        <v>749</v>
      </c>
      <c r="I29" s="2"/>
    </row>
    <row r="30" spans="1:9" s="11" customFormat="1" ht="147" customHeight="1">
      <c r="A30" s="37" t="s">
        <v>129</v>
      </c>
      <c r="B30" s="36" t="s">
        <v>133</v>
      </c>
      <c r="C30" s="34">
        <v>20000</v>
      </c>
      <c r="D30" s="34" t="s">
        <v>6</v>
      </c>
      <c r="E30" s="33" t="s">
        <v>97</v>
      </c>
      <c r="F30" s="354"/>
      <c r="G30" s="32" t="s">
        <v>750</v>
      </c>
      <c r="H30" s="43" t="s">
        <v>749</v>
      </c>
      <c r="I30" s="2"/>
    </row>
    <row r="31" spans="1:9" s="11" customFormat="1" ht="110.25">
      <c r="A31" s="37" t="s">
        <v>129</v>
      </c>
      <c r="B31" s="36" t="s">
        <v>137</v>
      </c>
      <c r="C31" s="34">
        <v>28000</v>
      </c>
      <c r="D31" s="34" t="s">
        <v>104</v>
      </c>
      <c r="E31" s="33" t="s">
        <v>105</v>
      </c>
      <c r="F31" s="354"/>
      <c r="G31" s="32" t="s">
        <v>751</v>
      </c>
      <c r="H31" s="87" t="s">
        <v>752</v>
      </c>
      <c r="I31" s="2"/>
    </row>
    <row r="32" spans="1:9" s="11" customFormat="1" ht="173.25">
      <c r="A32" s="37" t="s">
        <v>129</v>
      </c>
      <c r="B32" s="36" t="s">
        <v>133</v>
      </c>
      <c r="C32" s="34">
        <v>675000</v>
      </c>
      <c r="D32" s="42" t="s">
        <v>96</v>
      </c>
      <c r="E32" s="33" t="s">
        <v>105</v>
      </c>
      <c r="F32" s="354"/>
      <c r="G32" s="32" t="s">
        <v>753</v>
      </c>
      <c r="H32" s="87" t="s">
        <v>747</v>
      </c>
      <c r="I32" s="2"/>
    </row>
    <row r="33" spans="1:10" s="11" customFormat="1" ht="141.75">
      <c r="A33" s="37" t="s">
        <v>129</v>
      </c>
      <c r="B33" s="36" t="s">
        <v>133</v>
      </c>
      <c r="C33" s="34">
        <v>120000</v>
      </c>
      <c r="D33" s="34" t="s">
        <v>104</v>
      </c>
      <c r="E33" s="33" t="s">
        <v>105</v>
      </c>
      <c r="F33" s="354"/>
      <c r="G33" s="32" t="s">
        <v>754</v>
      </c>
      <c r="H33" s="87" t="s">
        <v>747</v>
      </c>
      <c r="I33" s="2"/>
    </row>
    <row r="34" spans="1:10" s="11" customFormat="1" ht="141.75">
      <c r="A34" s="37" t="s">
        <v>129</v>
      </c>
      <c r="B34" s="36" t="s">
        <v>133</v>
      </c>
      <c r="C34" s="34">
        <v>140000</v>
      </c>
      <c r="D34" s="42" t="s">
        <v>96</v>
      </c>
      <c r="E34" s="33" t="s">
        <v>100</v>
      </c>
      <c r="F34" s="354"/>
      <c r="G34" s="32" t="s">
        <v>755</v>
      </c>
      <c r="H34" s="87" t="s">
        <v>747</v>
      </c>
      <c r="I34" s="2"/>
    </row>
    <row r="35" spans="1:10" ht="94.5">
      <c r="A35" s="37" t="s">
        <v>129</v>
      </c>
      <c r="B35" s="36" t="s">
        <v>137</v>
      </c>
      <c r="C35" s="34">
        <v>1000</v>
      </c>
      <c r="D35" s="34" t="s">
        <v>104</v>
      </c>
      <c r="E35" s="33" t="s">
        <v>97</v>
      </c>
      <c r="F35" s="354"/>
      <c r="G35" s="32" t="s">
        <v>756</v>
      </c>
      <c r="H35" s="87" t="s">
        <v>757</v>
      </c>
      <c r="I35" s="2"/>
    </row>
    <row r="36" spans="1:10" ht="94.5">
      <c r="A36" s="37" t="s">
        <v>1</v>
      </c>
      <c r="B36" s="36" t="s">
        <v>114</v>
      </c>
      <c r="C36" s="34">
        <v>0</v>
      </c>
      <c r="D36" s="34" t="s">
        <v>152</v>
      </c>
      <c r="E36" s="33" t="s">
        <v>100</v>
      </c>
      <c r="F36" s="354"/>
      <c r="G36" s="32" t="s">
        <v>758</v>
      </c>
      <c r="H36" s="43" t="s">
        <v>730</v>
      </c>
      <c r="I36" s="2"/>
    </row>
    <row r="37" spans="1:10" s="45" customFormat="1" ht="126">
      <c r="A37" s="37" t="s">
        <v>129</v>
      </c>
      <c r="B37" s="36" t="s">
        <v>151</v>
      </c>
      <c r="C37" s="34">
        <v>189589</v>
      </c>
      <c r="D37" s="34" t="s">
        <v>104</v>
      </c>
      <c r="E37" s="33" t="s">
        <v>100</v>
      </c>
      <c r="F37" s="354"/>
      <c r="G37" s="32" t="s">
        <v>759</v>
      </c>
      <c r="H37" s="87" t="s">
        <v>747</v>
      </c>
      <c r="I37" s="46"/>
    </row>
    <row r="38" spans="1:10" ht="94.5">
      <c r="A38" s="37" t="s">
        <v>129</v>
      </c>
      <c r="B38" s="36" t="s">
        <v>151</v>
      </c>
      <c r="C38" s="34">
        <v>1439570</v>
      </c>
      <c r="D38" s="34" t="s">
        <v>152</v>
      </c>
      <c r="E38" s="33" t="s">
        <v>100</v>
      </c>
      <c r="F38" s="355"/>
      <c r="G38" s="32" t="s">
        <v>760</v>
      </c>
      <c r="H38" s="87" t="s">
        <v>747</v>
      </c>
      <c r="I38" s="2"/>
    </row>
    <row r="39" spans="1:10" ht="15.75">
      <c r="A39" s="13"/>
      <c r="B39" s="29"/>
      <c r="C39" s="30"/>
      <c r="D39" s="29"/>
      <c r="E39" s="29"/>
      <c r="F39" s="28"/>
      <c r="G39" s="12"/>
    </row>
    <row r="40" spans="1:10" ht="15.75">
      <c r="A40" s="27"/>
      <c r="B40" s="25"/>
      <c r="C40" s="26"/>
      <c r="D40" s="25"/>
      <c r="E40" s="25"/>
      <c r="F40" s="24"/>
      <c r="G40" s="23"/>
      <c r="H40" s="22"/>
    </row>
    <row r="41" spans="1:10" s="17" customFormat="1" ht="21">
      <c r="A41" s="416" t="s">
        <v>162</v>
      </c>
      <c r="B41" s="417" t="s">
        <v>104</v>
      </c>
      <c r="C41" s="418" t="s">
        <v>152</v>
      </c>
      <c r="D41" s="417" t="s">
        <v>96</v>
      </c>
      <c r="E41" s="419" t="s">
        <v>6</v>
      </c>
      <c r="F41" s="420" t="s">
        <v>163</v>
      </c>
      <c r="G41" s="21"/>
      <c r="H41" s="20"/>
      <c r="I41" s="19"/>
      <c r="J41" s="18"/>
    </row>
    <row r="42" spans="1:10" s="11" customFormat="1" ht="15.75">
      <c r="A42" s="404" t="s">
        <v>0</v>
      </c>
      <c r="B42" s="405">
        <f>SUMIFS(Table91526[Planned Expenditures],Table91526[Funding Type 
(CCQ 2, CCQ Mentor, CQF, Other)],"CCQ",Table91526[Activity Category],"Infant &amp; Toddler")</f>
        <v>215000</v>
      </c>
      <c r="C42" s="406">
        <f>SUMIFS(Table91526[Planned Expenditures],Table91526[Funding Type 
(CCQ 2, CCQ Mentor, CQF, Other)],"CCQ Mentor",Table91526[Activity Category],"Infant &amp; Toddler")</f>
        <v>0</v>
      </c>
      <c r="D42" s="405">
        <f>SUMIFS(Table91526[Planned Expenditures],Table91526[Funding Type 
(CCQ 2, CCQ Mentor, CQF, Other)],"CQF",Table91526[Activity Category],"Infant &amp; Toddler")</f>
        <v>150000</v>
      </c>
      <c r="E42" s="407">
        <f>SUMIFS(Table91526[Planned Expenditures],Table91526[Funding Type 
(CCQ 2, CCQ Mentor, CQF, Other)],"Other",Table91526[Activity Category],"Infant &amp; Toddler")</f>
        <v>0</v>
      </c>
      <c r="F42" s="431">
        <f>SUM(Table121627[[#This Row],[CCQ]:[Other]])</f>
        <v>365000</v>
      </c>
      <c r="G42" s="13"/>
      <c r="H42" s="12"/>
      <c r="I42" s="2"/>
      <c r="J42" s="1"/>
    </row>
    <row r="43" spans="1:10" s="11" customFormat="1" ht="15.75">
      <c r="A43" s="404" t="s">
        <v>1</v>
      </c>
      <c r="B43" s="405">
        <f>SUMIFS(Table91526[Planned Expenditures],Table91526[Funding Type 
(CCQ 2, CCQ Mentor, CQF, Other)],"CCQ",Table91526[Activity Category],"Professional Development")</f>
        <v>343666</v>
      </c>
      <c r="C43" s="406">
        <f>SUMIFS(Table91526[Planned Expenditures],Table91526[Funding Type 
(CCQ 2, CCQ Mentor, CQF, Other)],"CCQ Mentor",Table91526[Activity Category],"Professional Development")</f>
        <v>0</v>
      </c>
      <c r="D43" s="405">
        <f>SUMIFS(Table91526[Planned Expenditures],Table91526[Funding Type 
(CCQ 2, CCQ Mentor, CQF, Other)],"CQF",Table91526[Activity Category],"Professional Development")</f>
        <v>259000</v>
      </c>
      <c r="E43" s="407">
        <f>SUMIFS(Table91526[Planned Expenditures],Table91526[Funding Type 
(CCQ 2, CCQ Mentor, CQF, Other)],"Other",Table91526[Activity Category],"Professional Development")</f>
        <v>0</v>
      </c>
      <c r="F43" s="431">
        <f>SUM(Table121627[[#This Row],[CCQ]:[Other]])</f>
        <v>602666</v>
      </c>
      <c r="G43" s="13"/>
      <c r="H43" s="12"/>
      <c r="I43" s="2"/>
      <c r="J43" s="1"/>
    </row>
    <row r="44" spans="1:10" s="11" customFormat="1" ht="15.75">
      <c r="A44" s="404" t="s">
        <v>129</v>
      </c>
      <c r="B44" s="405">
        <f>SUMIFS(Table91526[Planned Expenditures],Table91526[Funding Type 
(CCQ 2, CCQ Mentor, CQF, Other)],"CCQ",Table91526[Activity Category],"Texas Rising Star/QRIS (except PD)")</f>
        <v>338589</v>
      </c>
      <c r="C44" s="406">
        <f>SUMIFS(Table91526[Planned Expenditures],Table91526[Funding Type 
(CCQ 2, CCQ Mentor, CQF, Other)],"CCQ Mentor",Table91526[Activity Category],"Texas Rising Star/QRIS (except PD)")</f>
        <v>1439570</v>
      </c>
      <c r="D44" s="405">
        <f>SUMIFS(Table91526[Planned Expenditures],Table91526[Funding Type 
(CCQ 2, CCQ Mentor, CQF, Other)],"CQF",Table91526[Activity Category],"Texas Rising Star/QRIS (except PD)")</f>
        <v>825000</v>
      </c>
      <c r="E44" s="407">
        <f>SUMIFS(Table91526[Planned Expenditures],Table91526[Funding Type 
(CCQ 2, CCQ Mentor, CQF, Other)],"Other",Table91526[Activity Category],"Texas Rising Star/QRIS (except PD)")</f>
        <v>20000</v>
      </c>
      <c r="F44" s="431">
        <f>SUM(Table121627[[#This Row],[CCQ]:[Other]])</f>
        <v>2623159</v>
      </c>
      <c r="G44" s="13"/>
      <c r="H44" s="12"/>
      <c r="I44" s="2"/>
      <c r="J44" s="1"/>
    </row>
    <row r="45" spans="1:10" s="11" customFormat="1" ht="15.75">
      <c r="A45" s="404" t="s">
        <v>164</v>
      </c>
      <c r="B45" s="405">
        <f>SUMIFS(Table91526[Planned Expenditures],Table91526[Funding Type 
(CCQ 2, CCQ Mentor, CQF, Other)],"CCQ",Table91526[Activity Category],"Health &amp; Safety (except PD)")</f>
        <v>30000</v>
      </c>
      <c r="C45" s="406">
        <f>SUMIFS(Table91526[Planned Expenditures],Table91526[Funding Type 
(CCQ 2, CCQ Mentor, CQF, Other)],"CCQ Mentor",Table91526[Activity Category],"Health &amp; Safety (except PD)")</f>
        <v>0</v>
      </c>
      <c r="D45" s="405">
        <f>SUMIFS(Table91526[Planned Expenditures],Table91526[Funding Type 
(CCQ 2, CCQ Mentor, CQF, Other)],"CQF",Table91526[Activity Category],"Health &amp; Safety (except PD)")</f>
        <v>0</v>
      </c>
      <c r="E45" s="407">
        <f>SUMIFS(Table91526[Planned Expenditures],Table91526[Funding Type 
(CCQ 2, CCQ Mentor, CQF, Other)],"Other",Table91526[Activity Category],"Health &amp; Safety (except PD)")</f>
        <v>0</v>
      </c>
      <c r="F45" s="431">
        <f>SUM(Table121627[[#This Row],[CCQ]:[Other]])</f>
        <v>30000</v>
      </c>
      <c r="G45" s="13"/>
      <c r="H45" s="12"/>
      <c r="I45" s="2"/>
      <c r="J45" s="1"/>
    </row>
    <row r="46" spans="1:10" s="11" customFormat="1" ht="15.75">
      <c r="A46" s="408" t="s">
        <v>4</v>
      </c>
      <c r="B46" s="405">
        <f>SUMIFS(Table91526[Planned Expenditures],Table91526[Funding Type 
(CCQ 2, CCQ Mentor, CQF, Other)],"CCQ",Table91526[Activity Category],"Evaluation &amp; Assessment")</f>
        <v>6000</v>
      </c>
      <c r="C46" s="406">
        <f>SUMIFS(Table91526[Planned Expenditures],Table91526[Funding Type 
(CCQ 2, CCQ Mentor, CQF, Other)],"CCQ Mentor",Table91526[Activity Category],"Evaluation &amp; Assessment")</f>
        <v>0</v>
      </c>
      <c r="D46" s="405">
        <f>SUMIFS(Table91526[Planned Expenditures],Table91526[Funding Type 
(CCQ 2, CCQ Mentor, CQF, Other)],"CQF",Table91526[Activity Category],"Evaluation &amp; Assessment")</f>
        <v>0</v>
      </c>
      <c r="E46" s="407">
        <f>SUMIFS(Table91526[Planned Expenditures],Table91526[Funding Type 
(CCQ 2, CCQ Mentor, CQF, Other)],"Other",Table91526[Activity Category],"Evaluation &amp; Assessment")</f>
        <v>0</v>
      </c>
      <c r="F46" s="431">
        <f>SUM(Table121627[[#This Row],[CCQ]:[Other]])</f>
        <v>6000</v>
      </c>
      <c r="G46" s="13"/>
      <c r="H46" s="12"/>
      <c r="I46" s="2"/>
      <c r="J46" s="1"/>
    </row>
    <row r="47" spans="1:10" ht="15.75">
      <c r="A47" s="408" t="s">
        <v>165</v>
      </c>
      <c r="B47" s="409">
        <f>SUMIFS(Table91526[Planned Expenditures],Table91526[Funding Type 
(CCQ 2, CCQ Mentor, CQF, Other)],"CCQ",Table91526[Activity Category],"National Accreditation")</f>
        <v>0</v>
      </c>
      <c r="C47" s="409">
        <f>SUMIFS(Table91526[Planned Expenditures],Table91526[Funding Type 
(CCQ 2, CCQ Mentor, CQF, Other)],"CCQ Mentor",Table91526[Activity Category],"National Accreditation")</f>
        <v>0</v>
      </c>
      <c r="D47" s="410">
        <f>SUMIFS(Table91526[Planned Expenditures],Table91526[Funding Type 
(CCQ 2, CCQ Mentor, CQF, Other)],"CQF",Table91526[Activity Category],"National Accreditation")</f>
        <v>20000</v>
      </c>
      <c r="E47" s="411">
        <f>SUMIFS(Table91526[Planned Expenditures],Table91526[Funding Type 
(CCQ 2, CCQ Mentor, CQF, Other)],"Other",Table91526[Activity Category],"National Accreditation")</f>
        <v>0</v>
      </c>
      <c r="F47" s="432">
        <f>SUM(Table121627[[#This Row],[CCQ]:[Other]])</f>
        <v>20000</v>
      </c>
      <c r="G47" s="9"/>
      <c r="H47" s="9"/>
      <c r="I47" s="2"/>
    </row>
    <row r="48" spans="1:10" ht="15.75">
      <c r="A48" s="412" t="s">
        <v>140</v>
      </c>
      <c r="B48" s="413">
        <f>SUMIFS(Table91526[Planned Expenditures],Table91526[Funding Type 
(CCQ 2, CCQ Mentor, CQF, Other)],"CCQ",Table91526[Activity Category],"Other (Shared Services, Pre-K Partnerships) ")</f>
        <v>0</v>
      </c>
      <c r="C48" s="413">
        <f>SUMIFS(Table91526[Planned Expenditures],Table91526[Funding Type 
(CCQ 2, CCQ Mentor, CQF, Other)],"CCQ Mentor",Table91526[Activity Category],"Other (Shared Services, Pre-K Partnerships) ")</f>
        <v>0</v>
      </c>
      <c r="D48" s="414">
        <f>SUMIFS(Table91526[Planned Expenditures],Table91526[Funding Type 
(CCQ 2, CCQ Mentor, CQF, Other)],"CQF",Table91526[Activity Category],"Other (Shared Services, Pre-K Partnerships) ")</f>
        <v>1625000</v>
      </c>
      <c r="E48" s="415">
        <f>SUMIFS(Table91526[Planned Expenditures],Table91526[Funding Type 
(CCQ 2, CCQ Mentor, CQF, Other)],"Other",Table91526[Activity Category],"Other (Shared Services, Pre-K Partnerships) ")</f>
        <v>1100000</v>
      </c>
      <c r="F48" s="433">
        <f>SUM(Table121627[[#This Row],[CCQ]:[Other]])</f>
        <v>2725000</v>
      </c>
      <c r="H48" s="1"/>
      <c r="I48" s="2"/>
    </row>
    <row r="49" spans="1:6" ht="15.75">
      <c r="A49" s="457" t="s">
        <v>166</v>
      </c>
      <c r="B49" s="458">
        <f>SUBTOTAL(109,Table121627[CCQ])</f>
        <v>933255</v>
      </c>
      <c r="C49" s="458">
        <f>SUBTOTAL(109,Table121627[CCQ Mentor])</f>
        <v>1439570</v>
      </c>
      <c r="D49" s="459">
        <f>SUBTOTAL(109,Table121627[CQF])</f>
        <v>2879000</v>
      </c>
      <c r="E49" s="459">
        <f>SUBTOTAL(109,Table121627[Other])</f>
        <v>1120000</v>
      </c>
      <c r="F49" s="460">
        <f>SUBTOTAL(109,Table121627[TOTAL])</f>
        <v>6371825</v>
      </c>
    </row>
    <row r="50" spans="1:6" ht="15.75"/>
    <row r="52" spans="1:6" ht="15.75">
      <c r="A52" s="1" t="s">
        <v>167</v>
      </c>
    </row>
    <row r="53" spans="1:6" ht="15.75"/>
    <row r="54" spans="1:6" ht="15.75"/>
    <row r="55" spans="1:6" ht="15.75"/>
    <row r="64" spans="1:6" ht="15.75"/>
    <row r="65" spans="2:2" ht="18">
      <c r="B65" s="5"/>
    </row>
    <row r="66" spans="2:2" ht="15.75"/>
    <row r="67" spans="2:2" ht="15.75"/>
    <row r="68" spans="2:2" ht="15.75"/>
    <row r="69" spans="2:2" ht="15.75"/>
    <row r="70" spans="2:2" ht="15.75"/>
    <row r="71" spans="2:2" ht="15.75"/>
    <row r="72" spans="2:2" ht="15.75"/>
    <row r="73" spans="2:2" ht="15.75"/>
    <row r="74" spans="2:2" ht="15.75"/>
    <row r="75" spans="2:2" ht="15.75"/>
  </sheetData>
  <sheetProtection formatCells="0" insertColumns="0" selectLockedCells="1" sort="0"/>
  <protectedRanges>
    <protectedRange sqref="J35:XFD36" name="Range2"/>
    <protectedRange sqref="A5:F5 B65 A4:H4" name="Range1"/>
    <protectedRange sqref="G5" name="Range1_2_1"/>
    <protectedRange sqref="B39:D46 E39:F40 E41:G46 B8:G38" name="Range2_1_1"/>
    <protectedRange sqref="G39:G40 A39:A46 H41:H46"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BC9E51A8-83E0-4C6E-AB23-7D7FD0EEB535}"/>
    <dataValidation allowBlank="1" showInputMessage="1" showErrorMessage="1" promptTitle="Questions to Address:" sqref="B65 E5:F5 A4:H4" xr:uid="{F96C99EA-3886-4EB8-8E5E-91D85BA2A0BC}"/>
    <dataValidation allowBlank="1" showInputMessage="1" showErrorMessage="1" prompt="Place the activty's estimated expenditure amount in the cell._x000a_" sqref="C39:C46" xr:uid="{D24B5461-2173-465D-8A26-0850B2B02898}"/>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9:G40 H41:H46" xr:uid="{BAD9B8C0-5A18-4F14-848B-19AC8AB809AD}"/>
    <dataValidation allowBlank="1" showInputMessage="1" showErrorMessage="1" prompt="Enter a brief name or title to label the activity/activities" sqref="A39:A41" xr:uid="{FD1F46B7-B6B1-4A8D-864B-A3D35551CE1D}"/>
    <dataValidation allowBlank="1" showInputMessage="1" showErrorMessage="1" promptTitle="Needs Determination" prompt="Describe how the Board determined or assessed the needs of the activities planned." sqref="H5" xr:uid="{A8241552-655A-4481-93AA-EBF2D8B5DE0E}"/>
    <dataValidation allowBlank="1" showInputMessage="1" showErrorMessage="1" promptTitle="Administration of Funds" prompt="If the Board selects &quot;Both&quot; for administering funds, describe how this is coordinated." sqref="D5" xr:uid="{1C7FF6B8-9F93-42B2-A3A6-739A66447923}"/>
    <dataValidation allowBlank="1" showInputMessage="1" showErrorMessage="1" promptTitle="Number of CCS CC Programs" prompt="Enter the total number of CCS Child Care Programs (as of 10/01/2025)." sqref="B5" xr:uid="{26055C85-ADE8-44ED-8CF4-DB50B837B408}"/>
    <dataValidation allowBlank="1" showInputMessage="1" showErrorMessage="1" promptTitle="Total Funds Allotted" prompt="Funds will auto-populate by Board." sqref="A5" xr:uid="{D092EB07-F712-4958-96E0-2C038D55C3CD}"/>
    <dataValidation allowBlank="1" showInputMessage="1" showErrorMessage="1" promptTitle="Activity Category" prompt="Select the applicable Activity Category" sqref="A7" xr:uid="{9AA9F9AD-2174-4D39-BBF3-3C621891C1E8}"/>
    <dataValidation allowBlank="1" showInputMessage="1" showErrorMessage="1" promptTitle="Activity Type/Name" prompt="Select an activity type/name that best fitst the planned activity." sqref="B7" xr:uid="{A6C6322B-532B-4197-85DF-FA00F4AF7646}"/>
    <dataValidation allowBlank="1" showInputMessage="1" showErrorMessage="1" promptTitle="Planned Expenditures" prompt="Enter the estimated amount the Board plans to expend on the planned activity." sqref="C7" xr:uid="{D59F762D-CA31-41E9-A5A1-3C716590A4F5}"/>
    <dataValidation allowBlank="1" showInputMessage="1" showErrorMessage="1" promptTitle="Funding Type" prompt="Select the type of funding to be used for the planned activity: CCQ, CQF or OTHER." sqref="D7" xr:uid="{BBB28937-8A88-416A-B28F-BC77A0367F30}"/>
    <dataValidation allowBlank="1" showInputMessage="1" showErrorMessage="1" promptTitle="Quarter Activity Initiated" prompt="Select the quarter the Board anticipates the activtiy to begin." sqref="E7" xr:uid="{702BF585-2464-4B5A-ABD0-D1A4052DC257}"/>
    <dataValidation allowBlank="1" showInputMessage="1" showErrorMessage="1" promptTitle="Activity Description" prompt="Description must include alighment to what need or Board Strategy and target outreach." sqref="G7" xr:uid="{9DF494FA-84A5-4B7F-A797-329ECD81C4B5}"/>
    <dataValidation allowBlank="1" showInputMessage="1" showErrorMessage="1" promptTitle="Measurable Outcome(s)" prompt="Describe how the Board will measure success of the Child Care Quality activity." sqref="H7" xr:uid="{46273D08-45CE-4EB1-A412-8D6D4948E7A0}"/>
    <dataValidation allowBlank="1" showInputMessage="1" showErrorMessage="1" promptTitle="Activity Description" prompt="Description must include alignment to what need or Board strategy and target outreach." sqref="G8:G38" xr:uid="{C1CFE313-0FAA-451D-96DB-E57B409EE5F9}"/>
    <dataValidation allowBlank="1" showInputMessage="1" showErrorMessage="1" promptTitle="Measruable Outcome(s)" prompt="Describe how the Board will measure success of the Child Care activity." sqref="H8:H38" xr:uid="{943BBCED-A1F5-44FA-AB24-80B16E8517FB}"/>
    <dataValidation allowBlank="1" showInputMessage="1" showErrorMessage="1" promptTitle="Planned Expenditures" prompt="Enter the estimated planned expenditures." sqref="C8:C38" xr:uid="{17576CEC-ED2B-4A33-B6A2-9055BC1ACF53}"/>
  </dataValidations>
  <printOptions horizontalCentered="1"/>
  <pageMargins left="0.25" right="0.25" top="0.61848958333333304" bottom="0.75" header="0.3" footer="0.3"/>
  <pageSetup scale="29"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70E64F-C0B2-4E13-85E1-DD95BF89E560}">
  <sheetPr>
    <tabColor theme="5" tint="-0.249977111117893"/>
    <pageSetUpPr fitToPage="1"/>
  </sheetPr>
  <dimension ref="A1:J62"/>
  <sheetViews>
    <sheetView topLeftCell="A25" zoomScale="49" zoomScaleNormal="50" workbookViewId="0">
      <selection activeCell="A36" sqref="A36:F36"/>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[18]Instructions!B9, " Annual Expenditure Plan")</f>
        <v>FFY 2026 Annual Expenditure Plan</v>
      </c>
      <c r="B1" s="82"/>
      <c r="C1" s="82"/>
      <c r="D1" s="84"/>
      <c r="E1" s="84"/>
      <c r="F1" s="83"/>
      <c r="G1" s="82"/>
      <c r="H1" s="81"/>
    </row>
    <row r="2" spans="1:9" s="73" customFormat="1" ht="26.65">
      <c r="A2" s="79" t="str">
        <f>[18]Instructions!B8</f>
        <v>Workforce Solutions Rural Capital Area</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89.25" customHeight="1">
      <c r="A5" s="180">
        <v>4752045</v>
      </c>
      <c r="B5" s="352" t="s">
        <v>761</v>
      </c>
      <c r="C5" s="60" t="s">
        <v>83</v>
      </c>
      <c r="D5" s="144" t="s">
        <v>762</v>
      </c>
      <c r="E5" s="58"/>
      <c r="F5" s="57"/>
      <c r="G5" s="56" t="s">
        <v>763</v>
      </c>
      <c r="H5" s="96" t="s">
        <v>764</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252">
      <c r="A8" s="37" t="s">
        <v>4</v>
      </c>
      <c r="B8" s="36" t="s">
        <v>108</v>
      </c>
      <c r="C8" s="34">
        <v>800</v>
      </c>
      <c r="D8" s="42" t="s">
        <v>96</v>
      </c>
      <c r="E8" s="33" t="s">
        <v>100</v>
      </c>
      <c r="F8" s="354"/>
      <c r="G8" s="32" t="s">
        <v>765</v>
      </c>
      <c r="H8" s="89" t="s">
        <v>766</v>
      </c>
      <c r="I8" s="2"/>
    </row>
    <row r="9" spans="1:9" ht="189">
      <c r="A9" s="37" t="s">
        <v>164</v>
      </c>
      <c r="B9" s="36" t="s">
        <v>177</v>
      </c>
      <c r="C9" s="34">
        <v>104973</v>
      </c>
      <c r="D9" s="34" t="s">
        <v>104</v>
      </c>
      <c r="E9" s="33" t="s">
        <v>105</v>
      </c>
      <c r="F9" s="354"/>
      <c r="G9" s="174" t="s">
        <v>767</v>
      </c>
      <c r="H9" s="89" t="s">
        <v>768</v>
      </c>
      <c r="I9" s="2"/>
    </row>
    <row r="10" spans="1:9" s="45" customFormat="1" ht="94.5">
      <c r="A10" s="37" t="s">
        <v>164</v>
      </c>
      <c r="B10" s="36" t="s">
        <v>172</v>
      </c>
      <c r="C10" s="34">
        <v>8000</v>
      </c>
      <c r="D10" s="34" t="s">
        <v>104</v>
      </c>
      <c r="E10" s="33" t="s">
        <v>100</v>
      </c>
      <c r="F10" s="354"/>
      <c r="G10" s="32" t="s">
        <v>769</v>
      </c>
      <c r="H10" s="184" t="s">
        <v>770</v>
      </c>
      <c r="I10" s="46"/>
    </row>
    <row r="11" spans="1:9" ht="157.5">
      <c r="A11" s="37" t="s">
        <v>0</v>
      </c>
      <c r="B11" s="36" t="s">
        <v>95</v>
      </c>
      <c r="C11" s="34">
        <v>400000</v>
      </c>
      <c r="D11" s="42" t="s">
        <v>96</v>
      </c>
      <c r="E11" s="33" t="s">
        <v>97</v>
      </c>
      <c r="F11" s="355"/>
      <c r="G11" s="32" t="s">
        <v>771</v>
      </c>
      <c r="H11" s="183" t="s">
        <v>772</v>
      </c>
      <c r="I11" s="2"/>
    </row>
    <row r="12" spans="1:9" s="45" customFormat="1" ht="157.5">
      <c r="A12" s="37" t="s">
        <v>0</v>
      </c>
      <c r="B12" s="36" t="s">
        <v>351</v>
      </c>
      <c r="C12" s="34">
        <v>300000</v>
      </c>
      <c r="D12" s="42" t="s">
        <v>96</v>
      </c>
      <c r="E12" s="33" t="s">
        <v>97</v>
      </c>
      <c r="F12" s="354"/>
      <c r="G12" s="32" t="s">
        <v>773</v>
      </c>
      <c r="H12" s="95" t="s">
        <v>774</v>
      </c>
      <c r="I12" s="46"/>
    </row>
    <row r="13" spans="1:9" s="45" customFormat="1" ht="141.75">
      <c r="A13" s="37" t="s">
        <v>140</v>
      </c>
      <c r="B13" s="36" t="s">
        <v>148</v>
      </c>
      <c r="C13" s="34">
        <v>359527</v>
      </c>
      <c r="D13" s="34" t="s">
        <v>104</v>
      </c>
      <c r="E13" s="33" t="s">
        <v>100</v>
      </c>
      <c r="F13" s="355"/>
      <c r="G13" s="32" t="s">
        <v>775</v>
      </c>
      <c r="H13" s="95" t="s">
        <v>776</v>
      </c>
      <c r="I13" s="46"/>
    </row>
    <row r="14" spans="1:9" s="45" customFormat="1" ht="157.5">
      <c r="A14" s="37" t="s">
        <v>140</v>
      </c>
      <c r="B14" s="36" t="s">
        <v>141</v>
      </c>
      <c r="C14" s="34">
        <v>1165371.75</v>
      </c>
      <c r="D14" s="42" t="s">
        <v>96</v>
      </c>
      <c r="E14" s="33" t="s">
        <v>97</v>
      </c>
      <c r="F14" s="354"/>
      <c r="G14" s="32" t="s">
        <v>777</v>
      </c>
      <c r="H14" s="95" t="s">
        <v>778</v>
      </c>
      <c r="I14" s="46"/>
    </row>
    <row r="15" spans="1:9" ht="126">
      <c r="A15" s="37" t="s">
        <v>1</v>
      </c>
      <c r="B15" s="36" t="s">
        <v>114</v>
      </c>
      <c r="C15" s="34">
        <v>125000</v>
      </c>
      <c r="D15" s="42" t="s">
        <v>96</v>
      </c>
      <c r="E15" s="33" t="s">
        <v>145</v>
      </c>
      <c r="F15" s="354"/>
      <c r="G15" s="32" t="s">
        <v>779</v>
      </c>
      <c r="H15" s="95" t="s">
        <v>780</v>
      </c>
      <c r="I15" s="2"/>
    </row>
    <row r="16" spans="1:9" ht="236.25">
      <c r="A16" s="37" t="s">
        <v>1</v>
      </c>
      <c r="B16" s="36" t="s">
        <v>114</v>
      </c>
      <c r="C16" s="34">
        <v>191000</v>
      </c>
      <c r="D16" s="42" t="s">
        <v>96</v>
      </c>
      <c r="E16" s="33" t="s">
        <v>100</v>
      </c>
      <c r="F16" s="359"/>
      <c r="G16" s="32" t="s">
        <v>781</v>
      </c>
      <c r="H16" s="43" t="s">
        <v>782</v>
      </c>
      <c r="I16" s="2"/>
    </row>
    <row r="17" spans="1:10" ht="173.25">
      <c r="A17" s="37" t="s">
        <v>1</v>
      </c>
      <c r="B17" s="36" t="s">
        <v>114</v>
      </c>
      <c r="C17" s="34">
        <v>100000</v>
      </c>
      <c r="D17" s="42" t="s">
        <v>96</v>
      </c>
      <c r="E17" s="33" t="s">
        <v>105</v>
      </c>
      <c r="F17" s="359"/>
      <c r="G17" s="32" t="s">
        <v>783</v>
      </c>
      <c r="H17" s="43" t="s">
        <v>784</v>
      </c>
      <c r="I17" s="2"/>
    </row>
    <row r="18" spans="1:10" ht="141.75">
      <c r="A18" s="37" t="s">
        <v>1</v>
      </c>
      <c r="B18" s="36" t="s">
        <v>114</v>
      </c>
      <c r="C18" s="34">
        <v>0</v>
      </c>
      <c r="D18" s="42" t="s">
        <v>96</v>
      </c>
      <c r="E18" s="33" t="s">
        <v>97</v>
      </c>
      <c r="F18" s="359"/>
      <c r="G18" s="39" t="s">
        <v>785</v>
      </c>
      <c r="H18" s="43" t="s">
        <v>786</v>
      </c>
      <c r="I18" s="2"/>
    </row>
    <row r="19" spans="1:10" ht="126">
      <c r="A19" s="37" t="s">
        <v>129</v>
      </c>
      <c r="B19" s="36" t="s">
        <v>151</v>
      </c>
      <c r="C19" s="34">
        <v>1333284</v>
      </c>
      <c r="D19" s="34" t="s">
        <v>152</v>
      </c>
      <c r="E19" s="33" t="s">
        <v>100</v>
      </c>
      <c r="F19" s="356"/>
      <c r="G19" s="32" t="s">
        <v>787</v>
      </c>
      <c r="H19" s="182" t="s">
        <v>788</v>
      </c>
      <c r="I19" s="2"/>
    </row>
    <row r="20" spans="1:10" ht="110.25">
      <c r="A20" s="37" t="s">
        <v>129</v>
      </c>
      <c r="B20" s="36" t="s">
        <v>151</v>
      </c>
      <c r="C20" s="34">
        <v>220423</v>
      </c>
      <c r="D20" s="34" t="s">
        <v>152</v>
      </c>
      <c r="E20" s="33" t="s">
        <v>100</v>
      </c>
      <c r="F20" s="356"/>
      <c r="G20" s="32" t="s">
        <v>789</v>
      </c>
      <c r="H20" s="182" t="s">
        <v>788</v>
      </c>
      <c r="I20" s="2"/>
    </row>
    <row r="21" spans="1:10" ht="173.25">
      <c r="A21" s="37" t="s">
        <v>129</v>
      </c>
      <c r="B21" s="36" t="s">
        <v>133</v>
      </c>
      <c r="C21" s="34">
        <v>300000</v>
      </c>
      <c r="D21" s="42" t="s">
        <v>96</v>
      </c>
      <c r="E21" s="33" t="s">
        <v>97</v>
      </c>
      <c r="F21" s="356"/>
      <c r="G21" s="32" t="s">
        <v>790</v>
      </c>
      <c r="H21" s="89" t="s">
        <v>791</v>
      </c>
      <c r="I21" s="2"/>
    </row>
    <row r="22" spans="1:10" ht="280.5" customHeight="1">
      <c r="A22" s="37" t="s">
        <v>129</v>
      </c>
      <c r="B22" s="36" t="s">
        <v>133</v>
      </c>
      <c r="C22" s="34">
        <v>59666.25</v>
      </c>
      <c r="D22" s="42" t="s">
        <v>96</v>
      </c>
      <c r="E22" s="33" t="s">
        <v>97</v>
      </c>
      <c r="F22" s="356"/>
      <c r="G22" s="32" t="s">
        <v>792</v>
      </c>
      <c r="H22" s="95" t="s">
        <v>793</v>
      </c>
      <c r="I22" s="2"/>
    </row>
    <row r="23" spans="1:10" ht="262.5" customHeight="1">
      <c r="A23" s="37" t="s">
        <v>129</v>
      </c>
      <c r="B23" s="36" t="s">
        <v>151</v>
      </c>
      <c r="C23" s="35">
        <v>84000</v>
      </c>
      <c r="D23" s="34" t="s">
        <v>104</v>
      </c>
      <c r="E23" s="33" t="s">
        <v>105</v>
      </c>
      <c r="F23" s="356"/>
      <c r="G23" s="88" t="s">
        <v>794</v>
      </c>
      <c r="H23" s="98" t="s">
        <v>795</v>
      </c>
      <c r="I23" s="2"/>
    </row>
    <row r="24" spans="1:10" ht="291.75" customHeight="1">
      <c r="A24" s="37" t="s">
        <v>1</v>
      </c>
      <c r="B24" s="36" t="s">
        <v>103</v>
      </c>
      <c r="C24" s="34">
        <v>0</v>
      </c>
      <c r="D24" s="34" t="s">
        <v>96</v>
      </c>
      <c r="E24" s="33" t="s">
        <v>100</v>
      </c>
      <c r="F24" s="356"/>
      <c r="G24" s="32" t="s">
        <v>796</v>
      </c>
      <c r="H24" s="89" t="s">
        <v>797</v>
      </c>
      <c r="I24" s="2"/>
    </row>
    <row r="25" spans="1:10" ht="259.5" customHeight="1">
      <c r="A25" s="37" t="s">
        <v>1</v>
      </c>
      <c r="B25" s="36" t="s">
        <v>114</v>
      </c>
      <c r="C25" s="34">
        <v>0</v>
      </c>
      <c r="D25" s="34" t="s">
        <v>96</v>
      </c>
      <c r="E25" s="33" t="s">
        <v>100</v>
      </c>
      <c r="F25" s="356"/>
      <c r="G25" s="32" t="s">
        <v>798</v>
      </c>
      <c r="H25" s="181" t="s">
        <v>799</v>
      </c>
      <c r="I25" s="2"/>
    </row>
    <row r="26" spans="1:10" ht="15.75">
      <c r="A26" s="13"/>
      <c r="B26" s="29"/>
      <c r="C26" s="30"/>
      <c r="D26" s="29"/>
      <c r="E26" s="29"/>
      <c r="F26" s="28"/>
      <c r="G26" s="12"/>
    </row>
    <row r="27" spans="1:10" ht="15.75">
      <c r="A27" s="27"/>
      <c r="B27" s="25"/>
      <c r="C27" s="26"/>
      <c r="D27" s="25"/>
      <c r="E27" s="25"/>
      <c r="F27" s="24"/>
      <c r="G27" s="23"/>
      <c r="H27" s="22"/>
    </row>
    <row r="28" spans="1:10" s="17" customFormat="1" ht="21">
      <c r="A28" s="416" t="s">
        <v>162</v>
      </c>
      <c r="B28" s="417" t="s">
        <v>104</v>
      </c>
      <c r="C28" s="418" t="s">
        <v>152</v>
      </c>
      <c r="D28" s="417" t="s">
        <v>96</v>
      </c>
      <c r="E28" s="419" t="s">
        <v>6</v>
      </c>
      <c r="F28" s="420" t="s">
        <v>163</v>
      </c>
      <c r="G28" s="21"/>
      <c r="H28" s="20"/>
      <c r="I28" s="19"/>
      <c r="J28" s="18"/>
    </row>
    <row r="29" spans="1:10" s="11" customFormat="1" ht="15.75">
      <c r="A29" s="404" t="s">
        <v>0</v>
      </c>
      <c r="B29" s="405">
        <f>SUMIFS(Table91528[Planned Expenditures],Table91528[Funding Type 
(CCQ 2, CCQ Mentor, CQF, Other)],"CCQ",Table91528[Activity Category],"Infant &amp; Toddler")</f>
        <v>0</v>
      </c>
      <c r="C29" s="406">
        <f>SUMIFS(Table91528[Planned Expenditures],Table91528[Funding Type 
(CCQ 2, CCQ Mentor, CQF, Other)],"CCQ Mentor",Table91528[Activity Category],"Infant &amp; Toddler")</f>
        <v>0</v>
      </c>
      <c r="D29" s="405">
        <f>SUMIFS(Table91528[Planned Expenditures],Table91528[Funding Type 
(CCQ 2, CCQ Mentor, CQF, Other)],"CQF",Table91528[Activity Category],"Infant &amp; Toddler")</f>
        <v>700000</v>
      </c>
      <c r="E29" s="407">
        <f>SUMIFS(Table91528[Planned Expenditures],Table91528[Funding Type 
(CCQ 2, CCQ Mentor, CQF, Other)],"Other",Table91528[Activity Category],"Infant &amp; Toddler")</f>
        <v>0</v>
      </c>
      <c r="F29" s="431">
        <f>SUM(Table121629[[#This Row],[CCQ]:[Other]])</f>
        <v>700000</v>
      </c>
      <c r="G29" s="13"/>
      <c r="H29" s="12"/>
      <c r="I29" s="2"/>
      <c r="J29" s="1"/>
    </row>
    <row r="30" spans="1:10" s="11" customFormat="1" ht="15.75">
      <c r="A30" s="404" t="s">
        <v>1</v>
      </c>
      <c r="B30" s="405">
        <f>SUMIFS(Table91528[Planned Expenditures],Table91528[Funding Type 
(CCQ 2, CCQ Mentor, CQF, Other)],"CCQ",Table91528[Activity Category],"Professional Development")</f>
        <v>0</v>
      </c>
      <c r="C30" s="406">
        <f>SUMIFS(Table91528[Planned Expenditures],Table91528[Funding Type 
(CCQ 2, CCQ Mentor, CQF, Other)],"CCQ Mentor",Table91528[Activity Category],"Professional Development")</f>
        <v>0</v>
      </c>
      <c r="D30" s="405">
        <f>SUMIFS(Table91528[Planned Expenditures],Table91528[Funding Type 
(CCQ 2, CCQ Mentor, CQF, Other)],"CQF",Table91528[Activity Category],"Professional Development")</f>
        <v>416000</v>
      </c>
      <c r="E30" s="407">
        <f>SUMIFS(Table91528[Planned Expenditures],Table91528[Funding Type 
(CCQ 2, CCQ Mentor, CQF, Other)],"Other",Table91528[Activity Category],"Professional Development")</f>
        <v>0</v>
      </c>
      <c r="F30" s="431">
        <f>SUM(Table121629[[#This Row],[CCQ]:[Other]])</f>
        <v>416000</v>
      </c>
      <c r="G30" s="13"/>
      <c r="H30" s="12"/>
      <c r="I30" s="2"/>
      <c r="J30" s="1"/>
    </row>
    <row r="31" spans="1:10" s="11" customFormat="1" ht="15.75">
      <c r="A31" s="404" t="s">
        <v>129</v>
      </c>
      <c r="B31" s="405">
        <f>SUMIFS(Table91528[Planned Expenditures],Table91528[Funding Type 
(CCQ 2, CCQ Mentor, CQF, Other)],"CCQ",Table91528[Activity Category],"Texas Rising Star/QRIS (except PD)")</f>
        <v>84000</v>
      </c>
      <c r="C31" s="406">
        <f>SUMIFS(Table91528[Planned Expenditures],Table91528[Funding Type 
(CCQ 2, CCQ Mentor, CQF, Other)],"CCQ Mentor",Table91528[Activity Category],"Texas Rising Star/QRIS (except PD)")</f>
        <v>1553707</v>
      </c>
      <c r="D31" s="405">
        <f>SUMIFS(Table91528[Planned Expenditures],Table91528[Funding Type 
(CCQ 2, CCQ Mentor, CQF, Other)],"CQF",Table91528[Activity Category],"Texas Rising Star/QRIS (except PD)")</f>
        <v>359666.25</v>
      </c>
      <c r="E31" s="407">
        <f>SUMIFS(Table91528[Planned Expenditures],Table91528[Funding Type 
(CCQ 2, CCQ Mentor, CQF, Other)],"Other",Table91528[Activity Category],"Texas Rising Star/QRIS (except PD)")</f>
        <v>0</v>
      </c>
      <c r="F31" s="431">
        <f>SUM(Table121629[[#This Row],[CCQ]:[Other]])</f>
        <v>1997373.25</v>
      </c>
      <c r="G31" s="13"/>
      <c r="H31" s="12"/>
      <c r="I31" s="2"/>
      <c r="J31" s="1"/>
    </row>
    <row r="32" spans="1:10" s="11" customFormat="1" ht="15.75">
      <c r="A32" s="404" t="s">
        <v>164</v>
      </c>
      <c r="B32" s="405">
        <f>SUMIFS(Table91528[Planned Expenditures],Table91528[Funding Type 
(CCQ 2, CCQ Mentor, CQF, Other)],"CCQ",Table91528[Activity Category],"Health &amp; Safety (except PD)")</f>
        <v>112973</v>
      </c>
      <c r="C32" s="406">
        <f>SUMIFS(Table91528[Planned Expenditures],Table91528[Funding Type 
(CCQ 2, CCQ Mentor, CQF, Other)],"CCQ Mentor",Table91528[Activity Category],"Health &amp; Safety (except PD)")</f>
        <v>0</v>
      </c>
      <c r="D32" s="405">
        <f>SUMIFS(Table91528[Planned Expenditures],Table91528[Funding Type 
(CCQ 2, CCQ Mentor, CQF, Other)],"CQF",Table91528[Activity Category],"Health &amp; Safety (except PD)")</f>
        <v>0</v>
      </c>
      <c r="E32" s="407">
        <f>SUMIFS(Table91528[Planned Expenditures],Table91528[Funding Type 
(CCQ 2, CCQ Mentor, CQF, Other)],"Other",Table91528[Activity Category],"Health &amp; Safety (except PD)")</f>
        <v>0</v>
      </c>
      <c r="F32" s="431">
        <f>SUM(Table121629[[#This Row],[CCQ]:[Other]])</f>
        <v>112973</v>
      </c>
      <c r="G32" s="13"/>
      <c r="H32" s="12"/>
      <c r="I32" s="2"/>
      <c r="J32" s="1"/>
    </row>
    <row r="33" spans="1:10" s="11" customFormat="1" ht="15.75">
      <c r="A33" s="408" t="s">
        <v>4</v>
      </c>
      <c r="B33" s="405">
        <f>SUMIFS(Table91528[Planned Expenditures],Table91528[Funding Type 
(CCQ 2, CCQ Mentor, CQF, Other)],"CCQ",Table91528[Activity Category],"Evaluation &amp; Assessment")</f>
        <v>0</v>
      </c>
      <c r="C33" s="406">
        <f>SUMIFS(Table91528[Planned Expenditures],Table91528[Funding Type 
(CCQ 2, CCQ Mentor, CQF, Other)],"CCQ Mentor",Table91528[Activity Category],"Evaluation &amp; Assessment")</f>
        <v>0</v>
      </c>
      <c r="D33" s="405">
        <f>SUMIFS(Table91528[Planned Expenditures],Table91528[Funding Type 
(CCQ 2, CCQ Mentor, CQF, Other)],"CQF",Table91528[Activity Category],"Evaluation &amp; Assessment")</f>
        <v>800</v>
      </c>
      <c r="E33" s="407">
        <f>SUMIFS(Table91528[Planned Expenditures],Table91528[Funding Type 
(CCQ 2, CCQ Mentor, CQF, Other)],"Other",Table91528[Activity Category],"Evaluation &amp; Assessment")</f>
        <v>0</v>
      </c>
      <c r="F33" s="431">
        <f>SUM(Table121629[[#This Row],[CCQ]:[Other]])</f>
        <v>800</v>
      </c>
      <c r="G33" s="13"/>
      <c r="H33" s="12"/>
      <c r="I33" s="2"/>
      <c r="J33" s="1"/>
    </row>
    <row r="34" spans="1:10" ht="15.75">
      <c r="A34" s="408" t="s">
        <v>165</v>
      </c>
      <c r="B34" s="409">
        <f>SUMIFS(Table91528[Planned Expenditures],Table91528[Funding Type 
(CCQ 2, CCQ Mentor, CQF, Other)],"CCQ",Table91528[Activity Category],"National Accreditation")</f>
        <v>0</v>
      </c>
      <c r="C34" s="409">
        <f>SUMIFS(Table91528[Planned Expenditures],Table91528[Funding Type 
(CCQ 2, CCQ Mentor, CQF, Other)],"CCQ Mentor",Table91528[Activity Category],"National Accreditation")</f>
        <v>0</v>
      </c>
      <c r="D34" s="410">
        <f>SUMIFS(Table91528[Planned Expenditures],Table91528[Funding Type 
(CCQ 2, CCQ Mentor, CQF, Other)],"CQF",Table91528[Activity Category],"National Accreditation")</f>
        <v>0</v>
      </c>
      <c r="E34" s="411">
        <f>SUMIFS(Table91528[Planned Expenditures],Table91528[Funding Type 
(CCQ 2, CCQ Mentor, CQF, Other)],"Other",Table91528[Activity Category],"National Accreditation")</f>
        <v>0</v>
      </c>
      <c r="F34" s="432">
        <f>SUM(Table121629[[#This Row],[CCQ]:[Other]])</f>
        <v>0</v>
      </c>
      <c r="G34" s="9"/>
      <c r="H34" s="9"/>
      <c r="I34" s="2"/>
    </row>
    <row r="35" spans="1:10" ht="15.75">
      <c r="A35" s="412" t="s">
        <v>140</v>
      </c>
      <c r="B35" s="413">
        <f>SUMIFS(Table91528[Planned Expenditures],Table91528[Funding Type 
(CCQ 2, CCQ Mentor, CQF, Other)],"CCQ",Table91528[Activity Category],"Other (Shared Services, Pre-K Partnerships) ")</f>
        <v>359527</v>
      </c>
      <c r="C35" s="413">
        <f>SUMIFS(Table91528[Planned Expenditures],Table91528[Funding Type 
(CCQ 2, CCQ Mentor, CQF, Other)],"CCQ Mentor",Table91528[Activity Category],"Other (Shared Services, Pre-K Partnerships) ")</f>
        <v>0</v>
      </c>
      <c r="D35" s="414">
        <f>SUMIFS(Table91528[Planned Expenditures],Table91528[Funding Type 
(CCQ 2, CCQ Mentor, CQF, Other)],"CQF",Table91528[Activity Category],"Other (Shared Services, Pre-K Partnerships) ")</f>
        <v>1165371.75</v>
      </c>
      <c r="E35" s="415">
        <f>SUMIFS(Table91528[Planned Expenditures],Table91528[Funding Type 
(CCQ 2, CCQ Mentor, CQF, Other)],"Other",Table91528[Activity Category],"Other (Shared Services, Pre-K Partnerships) ")</f>
        <v>0</v>
      </c>
      <c r="F35" s="433">
        <f>SUM(Table121629[[#This Row],[CCQ]:[Other]])</f>
        <v>1524898.75</v>
      </c>
      <c r="H35" s="1"/>
      <c r="I35" s="2"/>
    </row>
    <row r="36" spans="1:10" ht="15.75">
      <c r="A36" s="457" t="s">
        <v>166</v>
      </c>
      <c r="B36" s="458">
        <f>SUBTOTAL(109,Table121629[CCQ])</f>
        <v>556500</v>
      </c>
      <c r="C36" s="458">
        <f>SUBTOTAL(109,Table121629[CCQ Mentor])</f>
        <v>1553707</v>
      </c>
      <c r="D36" s="459">
        <f>SUBTOTAL(109,Table121629[CQF])</f>
        <v>2641838</v>
      </c>
      <c r="E36" s="459">
        <f>SUBTOTAL(109,Table121629[Other])</f>
        <v>0</v>
      </c>
      <c r="F36" s="460">
        <f>SUBTOTAL(109,Table121629[TOTAL])</f>
        <v>4752045</v>
      </c>
    </row>
    <row r="37" spans="1:10" ht="15.75"/>
    <row r="39" spans="1:10" ht="15.75">
      <c r="A39" s="1" t="s">
        <v>167</v>
      </c>
    </row>
    <row r="40" spans="1:10" ht="15.75"/>
    <row r="41" spans="1:10" ht="15.75"/>
    <row r="42" spans="1:10" ht="15.75"/>
    <row r="51" spans="2:2" ht="15.75"/>
    <row r="52" spans="2:2" ht="18">
      <c r="B52" s="5"/>
    </row>
    <row r="53" spans="2:2" ht="15.75"/>
    <row r="54" spans="2:2" ht="15.75"/>
    <row r="55" spans="2:2" ht="15.75"/>
    <row r="56" spans="2:2" ht="15.75"/>
    <row r="57" spans="2:2" ht="15.75"/>
    <row r="58" spans="2:2" ht="15.75"/>
    <row r="59" spans="2:2" ht="15.75"/>
    <row r="60" spans="2:2" ht="15.75"/>
    <row r="61" spans="2:2" ht="15.75"/>
    <row r="62" spans="2:2" ht="15.75"/>
  </sheetData>
  <sheetProtection selectLockedCells="1" sort="0"/>
  <protectedRanges>
    <protectedRange sqref="J9:XFD9 H17:H18" name="Range2"/>
    <protectedRange sqref="A5:F5 B52 A4:H4" name="Range1"/>
    <protectedRange sqref="G5" name="Range1_2_1"/>
    <protectedRange sqref="B26:D33 E26:F27 E28:G33 B19:E25 B8:G10 B12:G13 B11:F11 B15:G15 B14:F14 G17:G25 B16:F18" name="Range2_1_1"/>
    <protectedRange sqref="G26:G27 A26:A33 H28:H33 H22:H23" name="Range2_4_2"/>
    <protectedRange sqref="G11" name="Range2_1_1_1"/>
    <protectedRange sqref="G14" name="Range2_1_1_2"/>
    <protectedRange sqref="H16" name="Range2_1"/>
    <protectedRange sqref="G16" name="Range2_1_1_3"/>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3E223CC6-F97B-4381-B528-8D8DA669B805}"/>
    <dataValidation allowBlank="1" showInputMessage="1" showErrorMessage="1" promptTitle="Questions to Address:" sqref="B52 E5:F5 A4:H4" xr:uid="{7933C354-524F-4856-AE95-FB0DD6CBE63D}"/>
    <dataValidation allowBlank="1" showInputMessage="1" showErrorMessage="1" prompt="Place the activty's estimated expenditure amount in the cell._x000a_" sqref="C26:C33" xr:uid="{F150E0D0-CB44-4AAB-A57A-AC38D2ADA68B}"/>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6:G27 H28:H33" xr:uid="{2EF65159-FAD4-4652-AEC3-1FE799AF29B6}"/>
    <dataValidation allowBlank="1" showInputMessage="1" showErrorMessage="1" prompt="Enter a brief name or title to label the activity/activities" sqref="A26:A28" xr:uid="{66C12AD4-C4CB-4A37-9585-7F51FCBC1ED6}"/>
    <dataValidation allowBlank="1" showInputMessage="1" showErrorMessage="1" promptTitle="Needs Determination" prompt="Describe how the Board determined or assessed the needs of the activities planned." sqref="H5" xr:uid="{3086B14F-05DD-4E58-A497-1CFC06C916AA}"/>
    <dataValidation allowBlank="1" showInputMessage="1" showErrorMessage="1" promptTitle="Administration of Funds" prompt="If the Board selects &quot;Both&quot; for administering funds, describe how this is coordinated." sqref="D5" xr:uid="{2BBD8B2B-5680-47E2-BE3F-D026834BC7BD}"/>
    <dataValidation allowBlank="1" showInputMessage="1" showErrorMessage="1" promptTitle="Number of CCS CC Programs" prompt="Enter the total number of CCS Child Care Programs (as of 10/01/2025)." sqref="B5" xr:uid="{BDCD5347-F6FB-4FEE-A823-BBA75C482F7F}"/>
    <dataValidation allowBlank="1" showInputMessage="1" showErrorMessage="1" promptTitle="Total Funds Allotted" prompt="Funds will auto-populate by Board." sqref="A5" xr:uid="{F8B6936E-22C2-4CBA-8C75-4A49ADCD78C0}"/>
    <dataValidation allowBlank="1" showInputMessage="1" showErrorMessage="1" promptTitle="Activity Category" prompt="Select the applicable Activity Category" sqref="A7" xr:uid="{0638195F-C5F7-4726-B0A2-74D779158DEA}"/>
    <dataValidation allowBlank="1" showInputMessage="1" showErrorMessage="1" promptTitle="Activity Type/Name" prompt="Select an activity type/name that best fitst the planned activity." sqref="B7" xr:uid="{9874938C-1997-4433-AD41-0D91A6436BE1}"/>
    <dataValidation allowBlank="1" showInputMessage="1" showErrorMessage="1" promptTitle="Planned Expenditures" prompt="Enter the estimated amount the Board plans to expend on the planned activity." sqref="C7" xr:uid="{6B75B764-AF81-4B2A-A830-66BC09D20A5E}"/>
    <dataValidation allowBlank="1" showInputMessage="1" showErrorMessage="1" promptTitle="Funding Type" prompt="Select the type of funding to be used for the planned activity: CCQ, CQF or OTHER." sqref="D7" xr:uid="{E43A5759-A7A3-4590-B709-6066CCA0206F}"/>
    <dataValidation allowBlank="1" showInputMessage="1" showErrorMessage="1" promptTitle="Quarter Activity Initiated" prompt="Select the quarter the Board anticipates the activtiy to begin." sqref="E7" xr:uid="{D4B86B4C-9ACF-4F86-9A72-B59A4F7903D0}"/>
    <dataValidation allowBlank="1" showInputMessage="1" showErrorMessage="1" promptTitle="Activity Description" prompt="Description must include alighment to what need or Board Strategy and target outreach." sqref="G7" xr:uid="{F5E4D257-4D49-49CD-80EF-FB7F93F20818}"/>
    <dataValidation allowBlank="1" showInputMessage="1" showErrorMessage="1" promptTitle="Measurable Outcome(s)" prompt="Describe how the Board will measure success of the Child Care Quality activity." sqref="H7" xr:uid="{932E60EF-0CA5-4062-92A0-1CF1199C0CA0}"/>
    <dataValidation allowBlank="1" showInputMessage="1" showErrorMessage="1" promptTitle="Activity Description" prompt="Description must include alignment to what need or Board strategy and target outreach." sqref="G8:G25" xr:uid="{CA4DBB02-A6DA-4675-85C3-0409BCA80956}"/>
    <dataValidation allowBlank="1" showInputMessage="1" showErrorMessage="1" promptTitle="Measruable Outcome(s)" prompt="Describe how the Board will measure success of the Child Care activity." sqref="H8:H9 H11:H24" xr:uid="{E64242DF-3BF4-4E2D-821F-7EEE516E22C2}"/>
    <dataValidation allowBlank="1" showInputMessage="1" showErrorMessage="1" promptTitle="Planned Expenditures" prompt="Enter the estimated planned expenditures." sqref="C8:C25" xr:uid="{78FA315A-F97C-4229-942F-62B98B1756CC}"/>
  </dataValidations>
  <printOptions horizontalCentered="1"/>
  <pageMargins left="0.25" right="0.25" top="0.61848958333333304" bottom="0.75" header="0.3" footer="0.3"/>
  <pageSetup scale="19"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DBCA18-C5DB-4714-89D0-1204AA3FB142}">
  <sheetPr>
    <tabColor theme="5" tint="-0.249977111117893"/>
    <pageSetUpPr fitToPage="1"/>
  </sheetPr>
  <dimension ref="A1:J64"/>
  <sheetViews>
    <sheetView topLeftCell="A28" zoomScale="73" zoomScaleNormal="60" workbookViewId="0">
      <selection activeCell="A38" sqref="A38:F38"/>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6.46484375" style="3" bestFit="1"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10" s="80" customFormat="1" ht="31.9">
      <c r="A1" s="85" t="str">
        <f>CONCATENATE("FFY ", [19]Instructions!B9, " Annual Expenditure Plan")</f>
        <v>FFY 2026 Annual Expenditure Plan</v>
      </c>
      <c r="B1" s="82"/>
      <c r="C1" s="82"/>
      <c r="D1" s="84"/>
      <c r="E1" s="84"/>
      <c r="F1" s="83"/>
      <c r="G1" s="82"/>
      <c r="H1" s="81"/>
    </row>
    <row r="2" spans="1:10" s="73" customFormat="1" ht="26.65">
      <c r="A2" s="79" t="str">
        <f>[19]Instructions!B8</f>
        <v>Workforce Solutions Brazos Valley</v>
      </c>
      <c r="B2" s="78"/>
      <c r="C2" s="78"/>
      <c r="D2" s="77"/>
      <c r="E2" s="77"/>
      <c r="F2" s="76"/>
      <c r="G2" s="75"/>
      <c r="H2" s="74"/>
    </row>
    <row r="3" spans="1:10" s="47" customFormat="1" ht="22.5" customHeight="1">
      <c r="A3" s="72" t="s">
        <v>75</v>
      </c>
      <c r="B3" s="71"/>
      <c r="C3" s="71"/>
      <c r="D3" s="70"/>
      <c r="E3" s="70"/>
      <c r="F3" s="69"/>
      <c r="G3" s="68"/>
      <c r="H3" s="67"/>
    </row>
    <row r="4" spans="1:10" s="61" customFormat="1" ht="72">
      <c r="A4" s="62" t="s">
        <v>76</v>
      </c>
      <c r="B4" s="62" t="s">
        <v>77</v>
      </c>
      <c r="C4" s="62" t="s">
        <v>78</v>
      </c>
      <c r="D4" s="66" t="s">
        <v>79</v>
      </c>
      <c r="E4" s="65"/>
      <c r="F4" s="64"/>
      <c r="G4" s="63" t="s">
        <v>80</v>
      </c>
      <c r="H4" s="62" t="s">
        <v>81</v>
      </c>
    </row>
    <row r="5" spans="1:10" ht="408.75" customHeight="1">
      <c r="A5" s="180">
        <v>1685334</v>
      </c>
      <c r="B5" s="352" t="s">
        <v>800</v>
      </c>
      <c r="C5" s="60" t="s">
        <v>169</v>
      </c>
      <c r="D5" s="97"/>
      <c r="E5" s="58"/>
      <c r="F5" s="57"/>
      <c r="G5" s="56" t="s">
        <v>801</v>
      </c>
      <c r="H5" s="96" t="s">
        <v>802</v>
      </c>
    </row>
    <row r="6" spans="1:10" ht="18" customHeight="1">
      <c r="A6" s="9"/>
      <c r="B6" s="9"/>
      <c r="C6" s="9"/>
      <c r="D6" s="54"/>
      <c r="E6" s="54"/>
      <c r="F6" s="53"/>
      <c r="G6" s="9"/>
    </row>
    <row r="7" spans="1:10" s="47" customFormat="1" ht="63">
      <c r="A7" s="52" t="s">
        <v>87</v>
      </c>
      <c r="B7" s="52" t="s">
        <v>88</v>
      </c>
      <c r="C7" s="52" t="s">
        <v>89</v>
      </c>
      <c r="D7" s="51" t="s">
        <v>90</v>
      </c>
      <c r="E7" s="51" t="s">
        <v>91</v>
      </c>
      <c r="F7" s="360" t="s">
        <v>92</v>
      </c>
      <c r="G7" s="50" t="s">
        <v>93</v>
      </c>
      <c r="H7" s="49" t="s">
        <v>94</v>
      </c>
      <c r="I7" s="48"/>
    </row>
    <row r="8" spans="1:10" s="11" customFormat="1" ht="94.5">
      <c r="A8" s="37" t="s">
        <v>164</v>
      </c>
      <c r="B8" s="36" t="s">
        <v>175</v>
      </c>
      <c r="C8" s="34">
        <v>44421.46</v>
      </c>
      <c r="D8" s="34" t="s">
        <v>104</v>
      </c>
      <c r="E8" s="33" t="s">
        <v>100</v>
      </c>
      <c r="F8" s="354"/>
      <c r="G8" s="32" t="s">
        <v>803</v>
      </c>
      <c r="H8" s="87" t="s">
        <v>804</v>
      </c>
      <c r="I8" s="2"/>
    </row>
    <row r="9" spans="1:10" s="11" customFormat="1" ht="78.75">
      <c r="A9" s="37" t="s">
        <v>164</v>
      </c>
      <c r="B9" s="36" t="s">
        <v>172</v>
      </c>
      <c r="C9" s="34">
        <v>8884.2900000000009</v>
      </c>
      <c r="D9" s="34" t="s">
        <v>104</v>
      </c>
      <c r="E9" s="33" t="s">
        <v>105</v>
      </c>
      <c r="F9" s="354"/>
      <c r="G9" s="32" t="s">
        <v>805</v>
      </c>
      <c r="H9" s="87" t="s">
        <v>806</v>
      </c>
      <c r="I9" s="2"/>
    </row>
    <row r="10" spans="1:10" s="11" customFormat="1" ht="94.5">
      <c r="A10" s="37" t="s">
        <v>0</v>
      </c>
      <c r="B10" s="36" t="s">
        <v>95</v>
      </c>
      <c r="C10" s="34">
        <v>124240.72</v>
      </c>
      <c r="D10" s="42" t="s">
        <v>96</v>
      </c>
      <c r="E10" s="33" t="s">
        <v>100</v>
      </c>
      <c r="F10" s="354"/>
      <c r="G10" s="32" t="s">
        <v>807</v>
      </c>
      <c r="H10" s="87" t="s">
        <v>808</v>
      </c>
      <c r="I10" s="2"/>
    </row>
    <row r="11" spans="1:10" s="11" customFormat="1" ht="94.5">
      <c r="A11" s="37" t="s">
        <v>0</v>
      </c>
      <c r="B11" s="36" t="s">
        <v>95</v>
      </c>
      <c r="C11" s="34">
        <v>112610.88</v>
      </c>
      <c r="D11" s="42" t="s">
        <v>96</v>
      </c>
      <c r="E11" s="33" t="s">
        <v>105</v>
      </c>
      <c r="F11" s="354"/>
      <c r="G11" s="32" t="s">
        <v>809</v>
      </c>
      <c r="H11" s="87" t="s">
        <v>808</v>
      </c>
      <c r="I11" s="2"/>
    </row>
    <row r="12" spans="1:10" s="11" customFormat="1" ht="78.75">
      <c r="A12" s="37" t="s">
        <v>0</v>
      </c>
      <c r="B12" s="36" t="s">
        <v>351</v>
      </c>
      <c r="C12" s="34">
        <v>2836.55</v>
      </c>
      <c r="D12" s="42" t="s">
        <v>96</v>
      </c>
      <c r="E12" s="33" t="s">
        <v>100</v>
      </c>
      <c r="F12" s="354"/>
      <c r="G12" s="32" t="s">
        <v>810</v>
      </c>
      <c r="H12" s="87" t="s">
        <v>811</v>
      </c>
      <c r="I12" s="2"/>
    </row>
    <row r="13" spans="1:10" s="11" customFormat="1" ht="94.5">
      <c r="A13" s="37" t="s">
        <v>0</v>
      </c>
      <c r="B13" s="36" t="s">
        <v>133</v>
      </c>
      <c r="C13" s="34">
        <v>253735.39</v>
      </c>
      <c r="D13" s="34" t="s">
        <v>104</v>
      </c>
      <c r="E13" s="33" t="s">
        <v>105</v>
      </c>
      <c r="F13" s="354"/>
      <c r="G13" s="32" t="s">
        <v>812</v>
      </c>
      <c r="H13" s="87" t="s">
        <v>808</v>
      </c>
      <c r="I13" s="2"/>
    </row>
    <row r="14" spans="1:10" s="11" customFormat="1" ht="78.75">
      <c r="A14" s="37" t="s">
        <v>165</v>
      </c>
      <c r="B14" s="36" t="s">
        <v>189</v>
      </c>
      <c r="C14" s="34">
        <v>2998.45</v>
      </c>
      <c r="D14" s="34" t="s">
        <v>104</v>
      </c>
      <c r="E14" s="33" t="s">
        <v>105</v>
      </c>
      <c r="F14" s="354"/>
      <c r="G14" s="32" t="s">
        <v>813</v>
      </c>
      <c r="H14" s="87" t="s">
        <v>814</v>
      </c>
      <c r="I14" s="2"/>
    </row>
    <row r="15" spans="1:10" s="11" customFormat="1" ht="234" customHeight="1">
      <c r="A15" s="37" t="s">
        <v>140</v>
      </c>
      <c r="B15" s="36" t="s">
        <v>141</v>
      </c>
      <c r="C15" s="186">
        <v>75000</v>
      </c>
      <c r="D15" s="42" t="s">
        <v>96</v>
      </c>
      <c r="E15" s="33" t="s">
        <v>105</v>
      </c>
      <c r="F15" s="354"/>
      <c r="G15" s="32" t="s">
        <v>815</v>
      </c>
      <c r="H15" s="87" t="s">
        <v>816</v>
      </c>
      <c r="I15" s="2"/>
    </row>
    <row r="16" spans="1:10" s="11" customFormat="1" ht="124.5" customHeight="1">
      <c r="A16" s="37" t="s">
        <v>1</v>
      </c>
      <c r="B16" s="36" t="s">
        <v>111</v>
      </c>
      <c r="C16" s="34">
        <v>34038.550000000003</v>
      </c>
      <c r="D16" s="42" t="s">
        <v>96</v>
      </c>
      <c r="E16" s="33" t="s">
        <v>105</v>
      </c>
      <c r="F16" s="354"/>
      <c r="G16" s="32" t="s">
        <v>817</v>
      </c>
      <c r="H16" s="87" t="s">
        <v>818</v>
      </c>
      <c r="I16" s="2"/>
      <c r="J16" s="185"/>
    </row>
    <row r="17" spans="1:10" s="11" customFormat="1" ht="78.75">
      <c r="A17" s="37" t="s">
        <v>1</v>
      </c>
      <c r="B17" s="36" t="s">
        <v>124</v>
      </c>
      <c r="C17" s="34">
        <v>1110.54</v>
      </c>
      <c r="D17" s="34" t="s">
        <v>104</v>
      </c>
      <c r="E17" s="33" t="s">
        <v>97</v>
      </c>
      <c r="F17" s="354"/>
      <c r="G17" s="32" t="s">
        <v>819</v>
      </c>
      <c r="H17" s="87" t="s">
        <v>820</v>
      </c>
      <c r="I17" s="2"/>
    </row>
    <row r="18" spans="1:10" s="11" customFormat="1" ht="94.5">
      <c r="A18" s="37" t="s">
        <v>1</v>
      </c>
      <c r="B18" s="36" t="s">
        <v>114</v>
      </c>
      <c r="C18" s="34">
        <v>56730.92</v>
      </c>
      <c r="D18" s="42" t="s">
        <v>96</v>
      </c>
      <c r="E18" s="33" t="s">
        <v>97</v>
      </c>
      <c r="F18" s="354"/>
      <c r="G18" s="32" t="s">
        <v>821</v>
      </c>
      <c r="H18" s="87" t="s">
        <v>822</v>
      </c>
      <c r="I18" s="2"/>
    </row>
    <row r="19" spans="1:10" s="11" customFormat="1" ht="94.5">
      <c r="A19" s="37" t="s">
        <v>1</v>
      </c>
      <c r="B19" s="36" t="s">
        <v>119</v>
      </c>
      <c r="C19" s="34">
        <v>249811.20000000001</v>
      </c>
      <c r="D19" s="42" t="s">
        <v>96</v>
      </c>
      <c r="E19" s="33" t="s">
        <v>100</v>
      </c>
      <c r="F19" s="354"/>
      <c r="G19" s="32" t="s">
        <v>823</v>
      </c>
      <c r="H19" s="87" t="s">
        <v>824</v>
      </c>
      <c r="I19" s="2"/>
    </row>
    <row r="20" spans="1:10" s="11" customFormat="1" ht="94.5">
      <c r="A20" s="37" t="s">
        <v>1</v>
      </c>
      <c r="B20" s="36" t="s">
        <v>114</v>
      </c>
      <c r="C20" s="34">
        <v>11346.18</v>
      </c>
      <c r="D20" s="42" t="s">
        <v>96</v>
      </c>
      <c r="E20" s="33" t="s">
        <v>100</v>
      </c>
      <c r="F20" s="354"/>
      <c r="G20" s="32" t="s">
        <v>825</v>
      </c>
      <c r="H20" s="87" t="s">
        <v>826</v>
      </c>
      <c r="I20" s="2"/>
    </row>
    <row r="21" spans="1:10" s="11" customFormat="1" ht="126">
      <c r="A21" s="37" t="s">
        <v>129</v>
      </c>
      <c r="B21" s="36" t="s">
        <v>133</v>
      </c>
      <c r="C21" s="34">
        <v>45384.74</v>
      </c>
      <c r="D21" s="42" t="s">
        <v>96</v>
      </c>
      <c r="E21" s="33" t="s">
        <v>100</v>
      </c>
      <c r="F21" s="354"/>
      <c r="G21" s="32" t="s">
        <v>827</v>
      </c>
      <c r="H21" s="87" t="s">
        <v>826</v>
      </c>
      <c r="I21" s="2"/>
    </row>
    <row r="22" spans="1:10" s="11" customFormat="1" ht="78.75">
      <c r="A22" s="37" t="s">
        <v>1</v>
      </c>
      <c r="B22" s="36" t="s">
        <v>195</v>
      </c>
      <c r="C22" s="34">
        <v>4442.1499999999996</v>
      </c>
      <c r="D22" s="34" t="s">
        <v>104</v>
      </c>
      <c r="E22" s="33" t="s">
        <v>105</v>
      </c>
      <c r="F22" s="354"/>
      <c r="G22" s="32" t="s">
        <v>828</v>
      </c>
      <c r="H22" s="87" t="s">
        <v>829</v>
      </c>
      <c r="I22" s="2"/>
    </row>
    <row r="23" spans="1:10" s="11" customFormat="1" ht="94.5">
      <c r="A23" s="37" t="s">
        <v>129</v>
      </c>
      <c r="B23" s="36" t="s">
        <v>133</v>
      </c>
      <c r="C23" s="34">
        <v>112610.88</v>
      </c>
      <c r="D23" s="42" t="s">
        <v>96</v>
      </c>
      <c r="E23" s="33" t="s">
        <v>105</v>
      </c>
      <c r="F23" s="356"/>
      <c r="G23" s="32" t="s">
        <v>830</v>
      </c>
      <c r="H23" s="87" t="s">
        <v>831</v>
      </c>
      <c r="I23" s="2"/>
    </row>
    <row r="24" spans="1:10" s="11" customFormat="1" ht="110.25">
      <c r="A24" s="37" t="s">
        <v>129</v>
      </c>
      <c r="B24" s="36" t="s">
        <v>151</v>
      </c>
      <c r="C24" s="34">
        <v>532426.77</v>
      </c>
      <c r="D24" s="34" t="s">
        <v>152</v>
      </c>
      <c r="E24" s="33" t="s">
        <v>100</v>
      </c>
      <c r="F24" s="354"/>
      <c r="G24" s="32" t="s">
        <v>832</v>
      </c>
      <c r="H24" s="87" t="s">
        <v>833</v>
      </c>
      <c r="I24" s="2"/>
    </row>
    <row r="25" spans="1:10" s="11" customFormat="1" ht="94.5">
      <c r="A25" s="37" t="s">
        <v>129</v>
      </c>
      <c r="B25" s="36" t="s">
        <v>137</v>
      </c>
      <c r="C25" s="34">
        <v>3331.61</v>
      </c>
      <c r="D25" s="34" t="s">
        <v>104</v>
      </c>
      <c r="E25" s="33" t="s">
        <v>105</v>
      </c>
      <c r="F25" s="357"/>
      <c r="G25" s="32" t="s">
        <v>834</v>
      </c>
      <c r="H25" s="87" t="s">
        <v>835</v>
      </c>
      <c r="I25" s="2"/>
    </row>
    <row r="26" spans="1:10" s="11" customFormat="1" ht="126">
      <c r="A26" s="37" t="s">
        <v>1</v>
      </c>
      <c r="B26" s="36" t="s">
        <v>103</v>
      </c>
      <c r="C26" s="34">
        <v>0</v>
      </c>
      <c r="D26" s="34" t="s">
        <v>104</v>
      </c>
      <c r="E26" s="33" t="s">
        <v>100</v>
      </c>
      <c r="F26" s="354"/>
      <c r="G26" s="32" t="s">
        <v>836</v>
      </c>
      <c r="H26" s="43" t="s">
        <v>837</v>
      </c>
      <c r="I26" s="2"/>
    </row>
    <row r="27" spans="1:10" s="11" customFormat="1" ht="173.25">
      <c r="A27" s="37" t="s">
        <v>129</v>
      </c>
      <c r="B27" s="36" t="s">
        <v>151</v>
      </c>
      <c r="C27" s="312">
        <v>0</v>
      </c>
      <c r="D27" s="34" t="s">
        <v>104</v>
      </c>
      <c r="E27" s="33" t="s">
        <v>100</v>
      </c>
      <c r="F27" s="354"/>
      <c r="G27" s="32" t="s">
        <v>838</v>
      </c>
      <c r="H27" s="43" t="s">
        <v>839</v>
      </c>
      <c r="I27" s="2"/>
    </row>
    <row r="28" spans="1:10" ht="15.75">
      <c r="A28" s="13"/>
      <c r="B28" s="29"/>
      <c r="C28" s="30"/>
      <c r="D28" s="29"/>
      <c r="E28" s="29"/>
      <c r="F28" s="28"/>
      <c r="G28" s="12"/>
    </row>
    <row r="29" spans="1:10" ht="15.75">
      <c r="A29" s="27"/>
      <c r="B29" s="25"/>
      <c r="C29" s="26"/>
      <c r="D29" s="25"/>
      <c r="E29" s="25"/>
      <c r="F29" s="24"/>
      <c r="G29" s="23"/>
      <c r="H29" s="22"/>
    </row>
    <row r="30" spans="1:10" s="17" customFormat="1" ht="21">
      <c r="A30" s="416" t="s">
        <v>162</v>
      </c>
      <c r="B30" s="417" t="s">
        <v>104</v>
      </c>
      <c r="C30" s="418" t="s">
        <v>152</v>
      </c>
      <c r="D30" s="417" t="s">
        <v>96</v>
      </c>
      <c r="E30" s="419" t="s">
        <v>6</v>
      </c>
      <c r="F30" s="420" t="s">
        <v>163</v>
      </c>
      <c r="G30" s="21"/>
      <c r="H30" s="20"/>
      <c r="I30" s="19"/>
      <c r="J30" s="18"/>
    </row>
    <row r="31" spans="1:10" s="11" customFormat="1" ht="15.75">
      <c r="A31" s="404" t="s">
        <v>0</v>
      </c>
      <c r="B31" s="405">
        <f>SUMIFS(Table91530[Planned Expenditures],Table91530[Funding Type 
(CCQ 2, CCQ Mentor, CQF, Other)],"CCQ",Table91530[Activity Category],"Infant &amp; Toddler")</f>
        <v>253735.39</v>
      </c>
      <c r="C31" s="406">
        <f>SUMIFS(Table91530[Planned Expenditures],Table91530[Funding Type 
(CCQ 2, CCQ Mentor, CQF, Other)],"CCQ Mentor",Table91530[Activity Category],"Infant &amp; Toddler")</f>
        <v>0</v>
      </c>
      <c r="D31" s="405">
        <f>SUMIFS(Table91530[Planned Expenditures],Table91530[Funding Type 
(CCQ 2, CCQ Mentor, CQF, Other)],"CQF",Table91530[Activity Category],"Infant &amp; Toddler")</f>
        <v>239688.15</v>
      </c>
      <c r="E31" s="407">
        <f>SUMIFS(Table91530[Planned Expenditures],Table91530[Funding Type 
(CCQ 2, CCQ Mentor, CQF, Other)],"Other",Table91530[Activity Category],"Infant &amp; Toddler")</f>
        <v>0</v>
      </c>
      <c r="F31" s="431">
        <f>SUM(Table121631[[#This Row],[CCQ]:[Other]])</f>
        <v>493423.54000000004</v>
      </c>
      <c r="G31" s="13"/>
      <c r="H31" s="12"/>
      <c r="I31" s="2"/>
      <c r="J31" s="1"/>
    </row>
    <row r="32" spans="1:10" s="11" customFormat="1" ht="15.75">
      <c r="A32" s="404" t="s">
        <v>1</v>
      </c>
      <c r="B32" s="405">
        <f>SUMIFS(Table91530[Planned Expenditures],Table91530[Funding Type 
(CCQ 2, CCQ Mentor, CQF, Other)],"CCQ",Table91530[Activity Category],"Professional Development")</f>
        <v>5552.69</v>
      </c>
      <c r="C32" s="406">
        <f>SUMIFS(Table91530[Planned Expenditures],Table91530[Funding Type 
(CCQ 2, CCQ Mentor, CQF, Other)],"CCQ Mentor",Table91530[Activity Category],"Professional Development")</f>
        <v>0</v>
      </c>
      <c r="D32" s="405">
        <f>SUMIFS(Table91530[Planned Expenditures],Table91530[Funding Type 
(CCQ 2, CCQ Mentor, CQF, Other)],"CQF",Table91530[Activity Category],"Professional Development")</f>
        <v>351926.85000000003</v>
      </c>
      <c r="E32" s="407">
        <f>SUMIFS(Table91530[Planned Expenditures],Table91530[Funding Type 
(CCQ 2, CCQ Mentor, CQF, Other)],"Other",Table91530[Activity Category],"Professional Development")</f>
        <v>0</v>
      </c>
      <c r="F32" s="431">
        <f>SUM(Table121631[[#This Row],[CCQ]:[Other]])</f>
        <v>357479.54000000004</v>
      </c>
      <c r="G32" s="13"/>
      <c r="H32" s="12"/>
      <c r="I32" s="2"/>
      <c r="J32" s="1"/>
    </row>
    <row r="33" spans="1:10" s="11" customFormat="1" ht="15.75">
      <c r="A33" s="404" t="s">
        <v>129</v>
      </c>
      <c r="B33" s="405">
        <f>SUMIFS(Table91530[Planned Expenditures],Table91530[Funding Type 
(CCQ 2, CCQ Mentor, CQF, Other)],"CCQ",Table91530[Activity Category],"Texas Rising Star/QRIS (except PD)")</f>
        <v>3331.61</v>
      </c>
      <c r="C33" s="406">
        <f>SUMIFS(Table91530[Planned Expenditures],Table91530[Funding Type 
(CCQ 2, CCQ Mentor, CQF, Other)],"CCQ Mentor",Table91530[Activity Category],"Texas Rising Star/QRIS (except PD)")</f>
        <v>532426.77</v>
      </c>
      <c r="D33" s="405">
        <f>SUMIFS(Table91530[Planned Expenditures],Table91530[Funding Type 
(CCQ 2, CCQ Mentor, CQF, Other)],"CQF",Table91530[Activity Category],"Texas Rising Star/QRIS (except PD)")</f>
        <v>157995.62</v>
      </c>
      <c r="E33" s="407">
        <f>SUMIFS(Table91530[Planned Expenditures],Table91530[Funding Type 
(CCQ 2, CCQ Mentor, CQF, Other)],"Other",Table91530[Activity Category],"Texas Rising Star/QRIS (except PD)")</f>
        <v>0</v>
      </c>
      <c r="F33" s="431">
        <f>SUM(Table121631[[#This Row],[CCQ]:[Other]])</f>
        <v>693754</v>
      </c>
      <c r="G33" s="13"/>
      <c r="H33" s="12"/>
      <c r="I33" s="2"/>
      <c r="J33" s="1"/>
    </row>
    <row r="34" spans="1:10" s="11" customFormat="1" ht="15.75">
      <c r="A34" s="404" t="s">
        <v>164</v>
      </c>
      <c r="B34" s="405">
        <f>SUMIFS(Table91530[Planned Expenditures],Table91530[Funding Type 
(CCQ 2, CCQ Mentor, CQF, Other)],"CCQ",Table91530[Activity Category],"Health &amp; Safety (except PD)")</f>
        <v>53305.75</v>
      </c>
      <c r="C34" s="406">
        <f>SUMIFS(Table91530[Planned Expenditures],Table91530[Funding Type 
(CCQ 2, CCQ Mentor, CQF, Other)],"CCQ Mentor",Table91530[Activity Category],"Health &amp; Safety (except PD)")</f>
        <v>0</v>
      </c>
      <c r="D34" s="405">
        <f>SUMIFS(Table91530[Planned Expenditures],Table91530[Funding Type 
(CCQ 2, CCQ Mentor, CQF, Other)],"CQF",Table91530[Activity Category],"Health &amp; Safety (except PD)")</f>
        <v>0</v>
      </c>
      <c r="E34" s="407">
        <f>SUMIFS(Table91530[Planned Expenditures],Table91530[Funding Type 
(CCQ 2, CCQ Mentor, CQF, Other)],"Other",Table91530[Activity Category],"Health &amp; Safety (except PD)")</f>
        <v>0</v>
      </c>
      <c r="F34" s="431">
        <f>SUM(Table121631[[#This Row],[CCQ]:[Other]])</f>
        <v>53305.75</v>
      </c>
      <c r="G34" s="13"/>
      <c r="H34" s="12"/>
      <c r="I34" s="2"/>
      <c r="J34" s="1"/>
    </row>
    <row r="35" spans="1:10" s="11" customFormat="1" ht="15.75">
      <c r="A35" s="408" t="s">
        <v>4</v>
      </c>
      <c r="B35" s="405">
        <f>SUMIFS(Table91530[Planned Expenditures],Table91530[Funding Type 
(CCQ 2, CCQ Mentor, CQF, Other)],"CCQ",Table91530[Activity Category],"Evaluation &amp; Assessment")</f>
        <v>0</v>
      </c>
      <c r="C35" s="406">
        <f>SUMIFS(Table91530[Planned Expenditures],Table91530[Funding Type 
(CCQ 2, CCQ Mentor, CQF, Other)],"CCQ Mentor",Table91530[Activity Category],"Evaluation &amp; Assessment")</f>
        <v>0</v>
      </c>
      <c r="D35" s="405">
        <f>SUMIFS(Table91530[Planned Expenditures],Table91530[Funding Type 
(CCQ 2, CCQ Mentor, CQF, Other)],"CQF",Table91530[Activity Category],"Evaluation &amp; Assessment")</f>
        <v>0</v>
      </c>
      <c r="E35" s="407">
        <f>SUMIFS(Table91530[Planned Expenditures],Table91530[Funding Type 
(CCQ 2, CCQ Mentor, CQF, Other)],"Other",Table91530[Activity Category],"Evaluation &amp; Assessment")</f>
        <v>0</v>
      </c>
      <c r="F35" s="431">
        <f>SUM(Table121631[[#This Row],[CCQ]:[Other]])</f>
        <v>0</v>
      </c>
      <c r="G35" s="13"/>
      <c r="H35" s="12"/>
      <c r="I35" s="2"/>
      <c r="J35" s="1"/>
    </row>
    <row r="36" spans="1:10" ht="15.75">
      <c r="A36" s="408" t="s">
        <v>165</v>
      </c>
      <c r="B36" s="409">
        <f>SUMIFS(Table91530[Planned Expenditures],Table91530[Funding Type 
(CCQ 2, CCQ Mentor, CQF, Other)],"CCQ",Table91530[Activity Category],"National Accreditation")</f>
        <v>2998.45</v>
      </c>
      <c r="C36" s="409">
        <f>SUMIFS(Table91530[Planned Expenditures],Table91530[Funding Type 
(CCQ 2, CCQ Mentor, CQF, Other)],"CCQ Mentor",Table91530[Activity Category],"National Accreditation")</f>
        <v>0</v>
      </c>
      <c r="D36" s="410">
        <f>SUMIFS(Table91530[Planned Expenditures],Table91530[Funding Type 
(CCQ 2, CCQ Mentor, CQF, Other)],"CQF",Table91530[Activity Category],"National Accreditation")</f>
        <v>0</v>
      </c>
      <c r="E36" s="411">
        <f>SUMIFS(Table91530[Planned Expenditures],Table91530[Funding Type 
(CCQ 2, CCQ Mentor, CQF, Other)],"Other",Table91530[Activity Category],"National Accreditation")</f>
        <v>0</v>
      </c>
      <c r="F36" s="431">
        <f>SUM(Table121631[[#This Row],[CCQ]:[Other]])</f>
        <v>2998.45</v>
      </c>
      <c r="G36" s="9"/>
      <c r="H36" s="9"/>
      <c r="I36" s="2"/>
    </row>
    <row r="37" spans="1:10" ht="15.75">
      <c r="A37" s="412" t="s">
        <v>140</v>
      </c>
      <c r="B37" s="413">
        <f>SUMIFS(Table91530[Planned Expenditures],Table91530[Funding Type 
(CCQ 2, CCQ Mentor, CQF, Other)],"CCQ",Table91530[Activity Category],"Other (Shared Services, Pre-K Partnerships) ")</f>
        <v>0</v>
      </c>
      <c r="C37" s="413">
        <f>SUMIFS(Table91530[Planned Expenditures],Table91530[Funding Type 
(CCQ 2, CCQ Mentor, CQF, Other)],"CCQ Mentor",Table91530[Activity Category],"Other (Shared Services, Pre-K Partnerships) ")</f>
        <v>0</v>
      </c>
      <c r="D37" s="414">
        <f>SUMIFS(Table91530[Planned Expenditures],Table91530[Funding Type 
(CCQ 2, CCQ Mentor, CQF, Other)],"CQF",Table91530[Activity Category],"Other (Shared Services, Pre-K Partnerships) ")</f>
        <v>75000</v>
      </c>
      <c r="E37" s="415">
        <f>SUMIFS(Table91530[Planned Expenditures],Table91530[Funding Type 
(CCQ 2, CCQ Mentor, CQF, Other)],"Other",Table91530[Activity Category],"Other (Shared Services, Pre-K Partnerships) ")</f>
        <v>0</v>
      </c>
      <c r="F37" s="436">
        <f>SUM(Table121631[[#This Row],[CCQ]:[Other]])</f>
        <v>75000</v>
      </c>
      <c r="H37" s="1"/>
      <c r="I37" s="2"/>
    </row>
    <row r="38" spans="1:10" ht="15.75">
      <c r="A38" s="457" t="s">
        <v>166</v>
      </c>
      <c r="B38" s="458">
        <f>SUBTOTAL(109,Table121631[CCQ])</f>
        <v>318923.89</v>
      </c>
      <c r="C38" s="458">
        <f>SUBTOTAL(109,Table121631[CCQ Mentor])</f>
        <v>532426.77</v>
      </c>
      <c r="D38" s="459">
        <f>SUBTOTAL(109,Table121631[CQF])</f>
        <v>824610.62</v>
      </c>
      <c r="E38" s="459">
        <f>SUBTOTAL(109,Table121631[Other])</f>
        <v>0</v>
      </c>
      <c r="F38" s="460">
        <f>SUBTOTAL(109,Table121631[TOTAL])</f>
        <v>1675961.28</v>
      </c>
    </row>
    <row r="39" spans="1:10" ht="15.75"/>
    <row r="41" spans="1:10" ht="15.75">
      <c r="A41" s="1" t="s">
        <v>167</v>
      </c>
    </row>
    <row r="42" spans="1:10" ht="15.75"/>
    <row r="43" spans="1:10" ht="15.75"/>
    <row r="44" spans="1:10" ht="15.75"/>
    <row r="53" spans="2:2" ht="15.75"/>
    <row r="54" spans="2:2" ht="18">
      <c r="B54" s="5"/>
    </row>
    <row r="55" spans="2:2" ht="15.75"/>
    <row r="56" spans="2:2" ht="15.75"/>
    <row r="57" spans="2:2" ht="15.75"/>
    <row r="58" spans="2:2" ht="15.75"/>
    <row r="59" spans="2:2" ht="15.75"/>
    <row r="60" spans="2:2" ht="15.75"/>
    <row r="61" spans="2:2" ht="15.75"/>
    <row r="62" spans="2:2" ht="15.75"/>
    <row r="63" spans="2:2" ht="15.75"/>
    <row r="64" spans="2:2" ht="15.75"/>
  </sheetData>
  <sheetProtection selectLockedCells="1" sort="0"/>
  <protectedRanges>
    <protectedRange sqref="A5:F5 B54 A4:H4" name="Range1"/>
    <protectedRange sqref="G5" name="Range1_2_1"/>
    <protectedRange sqref="B28:D35 E28:F29 E30:G35 F25 B26:G27 G23:G25 B8:G22 B23:E25" name="Range2_1_1"/>
    <protectedRange sqref="G28:G29 A28:A35 H30:H35"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5FFA9945-9D2D-4E64-B667-535E9ED86D62}"/>
    <dataValidation allowBlank="1" showInputMessage="1" showErrorMessage="1" promptTitle="Questions to Address:" sqref="B54 E5:F5 A4:H4" xr:uid="{B06C8FF8-CCEB-479A-AA92-15599C4D47AA}"/>
    <dataValidation allowBlank="1" showInputMessage="1" showErrorMessage="1" prompt="Place the activty's estimated expenditure amount in the cell._x000a_" sqref="C28:C35" xr:uid="{FF0B0054-3EB2-4287-B5F1-859DFE664516}"/>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8:G29 H30:H35" xr:uid="{9D97A8BA-14D5-4D26-8EE4-92D10F28478E}"/>
    <dataValidation allowBlank="1" showInputMessage="1" showErrorMessage="1" prompt="Enter a brief name or title to label the activity/activities" sqref="A28:A30" xr:uid="{AC0398CF-7BE0-4ADA-BF9B-8362659190B8}"/>
    <dataValidation allowBlank="1" showInputMessage="1" showErrorMessage="1" promptTitle="Needs Determination" prompt="Describe how the Board determined or assessed the needs of the activities planned." sqref="H5" xr:uid="{80C1C40C-6BF6-4D1B-8264-677385911E16}"/>
    <dataValidation allowBlank="1" showInputMessage="1" showErrorMessage="1" promptTitle="Administration of Funds" prompt="If the Board selects &quot;Both&quot; for administering funds, describe how this is coordinated." sqref="D5" xr:uid="{A72690E0-CFF0-4793-BE78-3FBED4CCF832}"/>
    <dataValidation allowBlank="1" showInputMessage="1" showErrorMessage="1" promptTitle="Number of CCS CC Programs" prompt="Enter the total number of CCS Child Care Programs (as of 10/01/2025)." sqref="B5" xr:uid="{367CEFAE-FAC6-4FCE-9321-04221C55FC68}"/>
    <dataValidation allowBlank="1" showInputMessage="1" showErrorMessage="1" promptTitle="Total Funds Allotted" prompt="Funds will auto-populate by Board." sqref="A5" xr:uid="{9A3F327F-5E9B-42C3-8B75-4FE9D0A12322}"/>
    <dataValidation allowBlank="1" showInputMessage="1" showErrorMessage="1" promptTitle="Activity Category" prompt="Select the applicable Activity Category" sqref="A7" xr:uid="{F8F411D6-9B7C-4522-89C0-B13DCCBBFB23}"/>
    <dataValidation allowBlank="1" showInputMessage="1" showErrorMessage="1" promptTitle="Activity Type/Name" prompt="Select an activity type/name that best fitst the planned activity." sqref="B7" xr:uid="{4DB01942-C534-4338-9740-D05CE4F5D930}"/>
    <dataValidation allowBlank="1" showInputMessage="1" showErrorMessage="1" promptTitle="Planned Expenditures" prompt="Enter the estimated amount the Board plans to expend on the planned activity." sqref="C7" xr:uid="{68F48752-0881-4B3C-AFCD-F176433CB016}"/>
    <dataValidation allowBlank="1" showInputMessage="1" showErrorMessage="1" promptTitle="Funding Type" prompt="Select the type of funding to be used for the planned activity: CCQ, CQF or OTHER." sqref="D7" xr:uid="{F7E35FF9-7164-4474-B6E8-072D9A387759}"/>
    <dataValidation allowBlank="1" showInputMessage="1" showErrorMessage="1" promptTitle="Quarter Activity Initiated" prompt="Select the quarter the Board anticipates the activtiy to begin." sqref="E7" xr:uid="{37EC61BE-CB3B-406F-8559-0492882BD46D}"/>
    <dataValidation allowBlank="1" showInputMessage="1" showErrorMessage="1" promptTitle="Activity Description" prompt="Description must include alighment to what need or Board Strategy and target outreach." sqref="G7" xr:uid="{CAB55D6E-E76E-4162-9DA1-6C07969DD8DA}"/>
    <dataValidation allowBlank="1" showInputMessage="1" showErrorMessage="1" promptTitle="Measurable Outcome(s)" prompt="Describe how the Board will measure success of the Child Care Quality activity." sqref="H7" xr:uid="{D950ACF5-748E-454D-8E3A-D616D13B0595}"/>
    <dataValidation allowBlank="1" showInputMessage="1" showErrorMessage="1" promptTitle="Activity Description" prompt="Description must include alignment to what need or Board strategy and target outreach." sqref="G8:G27" xr:uid="{ED160629-7C4A-48F7-B833-19E571E9D5AF}"/>
    <dataValidation allowBlank="1" showInputMessage="1" showErrorMessage="1" promptTitle="Measruable Outcome(s)" prompt="Describe how the Board will measure success of the Child Care activity." sqref="H8:H27" xr:uid="{82DC5B60-8650-4BED-A726-35654C2527CE}"/>
    <dataValidation allowBlank="1" showInputMessage="1" showErrorMessage="1" promptTitle="Planned Expenditures" prompt="Enter the estimated planned expenditures." sqref="C8:C27" xr:uid="{BD7B2AD3-BAA6-4408-AD9C-C63D0A997682}"/>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E2A509-2B5A-4BCB-A766-BA1C031855F4}">
  <sheetPr>
    <tabColor theme="5" tint="-0.249977111117893"/>
    <pageSetUpPr fitToPage="1"/>
  </sheetPr>
  <dimension ref="A1:J68"/>
  <sheetViews>
    <sheetView topLeftCell="A31" zoomScale="66" zoomScaleNormal="70" zoomScaleSheetLayoutView="50" workbookViewId="0">
      <selection activeCell="C63" sqref="C63"/>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20.66406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[20]Instructions!B9, " Annual Expenditure Plan")</f>
        <v>FFY 2026 Annual Expenditure Plan</v>
      </c>
      <c r="B1" s="82"/>
      <c r="C1" s="82"/>
      <c r="D1" s="84"/>
      <c r="E1" s="84"/>
      <c r="F1" s="83"/>
      <c r="G1" s="82"/>
      <c r="H1" s="81"/>
    </row>
    <row r="2" spans="1:9" s="73" customFormat="1" ht="26.65">
      <c r="A2" s="79" t="str">
        <f>[20]Instructions!B8</f>
        <v>Workforce Solutions Deep East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192" t="s">
        <v>840</v>
      </c>
      <c r="H4" s="62" t="s">
        <v>81</v>
      </c>
    </row>
    <row r="5" spans="1:9" ht="315">
      <c r="A5" s="180">
        <v>1586930</v>
      </c>
      <c r="B5" s="352" t="s">
        <v>841</v>
      </c>
      <c r="C5" s="60" t="s">
        <v>83</v>
      </c>
      <c r="D5" s="144" t="s">
        <v>842</v>
      </c>
      <c r="E5" s="58"/>
      <c r="F5" s="57"/>
      <c r="G5" s="56" t="s">
        <v>843</v>
      </c>
      <c r="H5" s="191" t="s">
        <v>844</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41.75">
      <c r="A8" s="37" t="s">
        <v>0</v>
      </c>
      <c r="B8" s="36" t="s">
        <v>95</v>
      </c>
      <c r="C8" s="34">
        <v>25000</v>
      </c>
      <c r="D8" s="34" t="s">
        <v>104</v>
      </c>
      <c r="E8" s="33" t="s">
        <v>105</v>
      </c>
      <c r="F8" s="354"/>
      <c r="G8" s="32" t="s">
        <v>845</v>
      </c>
      <c r="H8" s="43" t="s">
        <v>846</v>
      </c>
      <c r="I8" s="2"/>
    </row>
    <row r="9" spans="1:9" ht="94.5">
      <c r="A9" s="37" t="s">
        <v>0</v>
      </c>
      <c r="B9" s="36" t="s">
        <v>95</v>
      </c>
      <c r="C9" s="34">
        <v>85000</v>
      </c>
      <c r="D9" s="34" t="s">
        <v>104</v>
      </c>
      <c r="E9" s="33" t="s">
        <v>105</v>
      </c>
      <c r="F9" s="355"/>
      <c r="G9" s="32" t="s">
        <v>847</v>
      </c>
      <c r="H9" s="43" t="s">
        <v>848</v>
      </c>
      <c r="I9" s="2"/>
    </row>
    <row r="10" spans="1:9" s="45" customFormat="1" ht="141.75">
      <c r="A10" s="37" t="s">
        <v>0</v>
      </c>
      <c r="B10" s="36" t="s">
        <v>95</v>
      </c>
      <c r="C10" s="34">
        <v>20000</v>
      </c>
      <c r="D10" s="34" t="s">
        <v>104</v>
      </c>
      <c r="E10" s="33" t="s">
        <v>100</v>
      </c>
      <c r="F10" s="355"/>
      <c r="G10" s="32" t="s">
        <v>849</v>
      </c>
      <c r="H10" s="31" t="s">
        <v>850</v>
      </c>
      <c r="I10" s="46"/>
    </row>
    <row r="11" spans="1:9" ht="126">
      <c r="A11" s="37" t="s">
        <v>1</v>
      </c>
      <c r="B11" s="36" t="s">
        <v>114</v>
      </c>
      <c r="C11" s="34">
        <v>25000</v>
      </c>
      <c r="D11" s="42" t="s">
        <v>96</v>
      </c>
      <c r="E11" s="33" t="s">
        <v>105</v>
      </c>
      <c r="F11" s="354"/>
      <c r="G11" s="32" t="s">
        <v>851</v>
      </c>
      <c r="H11" s="173" t="s">
        <v>852</v>
      </c>
      <c r="I11" s="2"/>
    </row>
    <row r="12" spans="1:9" s="45" customFormat="1" ht="110.25">
      <c r="A12" s="37" t="s">
        <v>1</v>
      </c>
      <c r="B12" s="36" t="s">
        <v>119</v>
      </c>
      <c r="C12" s="34">
        <v>15000</v>
      </c>
      <c r="D12" s="42" t="s">
        <v>96</v>
      </c>
      <c r="E12" s="33" t="s">
        <v>100</v>
      </c>
      <c r="F12" s="354"/>
      <c r="G12" s="32" t="s">
        <v>853</v>
      </c>
      <c r="H12" s="173" t="s">
        <v>854</v>
      </c>
      <c r="I12" s="46"/>
    </row>
    <row r="13" spans="1:9" s="45" customFormat="1" ht="157.5">
      <c r="A13" s="37" t="s">
        <v>1</v>
      </c>
      <c r="B13" s="36" t="s">
        <v>114</v>
      </c>
      <c r="C13" s="34">
        <v>115531</v>
      </c>
      <c r="D13" s="42" t="s">
        <v>96</v>
      </c>
      <c r="E13" s="33" t="s">
        <v>100</v>
      </c>
      <c r="F13" s="355"/>
      <c r="G13" s="174" t="s">
        <v>855</v>
      </c>
      <c r="H13" s="173" t="s">
        <v>856</v>
      </c>
      <c r="I13" s="46"/>
    </row>
    <row r="14" spans="1:9" ht="141.75">
      <c r="A14" s="37" t="s">
        <v>1</v>
      </c>
      <c r="B14" s="36" t="s">
        <v>124</v>
      </c>
      <c r="C14" s="34">
        <v>60000</v>
      </c>
      <c r="D14" s="42" t="s">
        <v>96</v>
      </c>
      <c r="E14" s="33" t="s">
        <v>100</v>
      </c>
      <c r="F14" s="354"/>
      <c r="G14" s="32" t="s">
        <v>857</v>
      </c>
      <c r="H14" s="173" t="s">
        <v>858</v>
      </c>
      <c r="I14" s="2"/>
    </row>
    <row r="15" spans="1:9" ht="110.25">
      <c r="A15" s="37" t="s">
        <v>1</v>
      </c>
      <c r="B15" s="36" t="s">
        <v>119</v>
      </c>
      <c r="C15" s="34">
        <v>80000</v>
      </c>
      <c r="D15" s="42" t="s">
        <v>96</v>
      </c>
      <c r="E15" s="33" t="s">
        <v>100</v>
      </c>
      <c r="F15" s="359"/>
      <c r="G15" s="32" t="s">
        <v>859</v>
      </c>
      <c r="H15" s="32" t="s">
        <v>860</v>
      </c>
      <c r="I15" s="2"/>
    </row>
    <row r="16" spans="1:9" ht="94.5">
      <c r="A16" s="37" t="s">
        <v>1</v>
      </c>
      <c r="B16" s="36" t="s">
        <v>119</v>
      </c>
      <c r="C16" s="34">
        <v>20000</v>
      </c>
      <c r="D16" s="42" t="s">
        <v>96</v>
      </c>
      <c r="E16" s="33" t="s">
        <v>100</v>
      </c>
      <c r="F16" s="359"/>
      <c r="G16" s="32" t="s">
        <v>861</v>
      </c>
      <c r="H16" s="173" t="s">
        <v>862</v>
      </c>
      <c r="I16" s="2"/>
    </row>
    <row r="17" spans="1:9" ht="110.25">
      <c r="A17" s="37" t="s">
        <v>1</v>
      </c>
      <c r="B17" s="36" t="s">
        <v>119</v>
      </c>
      <c r="C17" s="34">
        <v>15800</v>
      </c>
      <c r="D17" s="42" t="s">
        <v>96</v>
      </c>
      <c r="E17" s="33" t="s">
        <v>100</v>
      </c>
      <c r="F17" s="356"/>
      <c r="G17" s="32" t="s">
        <v>863</v>
      </c>
      <c r="H17" s="43" t="s">
        <v>864</v>
      </c>
      <c r="I17" s="2"/>
    </row>
    <row r="18" spans="1:9" s="11" customFormat="1" ht="110.25">
      <c r="A18" s="37" t="s">
        <v>129</v>
      </c>
      <c r="B18" s="36" t="s">
        <v>133</v>
      </c>
      <c r="C18" s="34">
        <v>25000</v>
      </c>
      <c r="D18" s="42" t="s">
        <v>96</v>
      </c>
      <c r="E18" s="33" t="s">
        <v>105</v>
      </c>
      <c r="F18" s="356"/>
      <c r="G18" s="32" t="s">
        <v>865</v>
      </c>
      <c r="H18" s="43" t="s">
        <v>846</v>
      </c>
      <c r="I18" s="2"/>
    </row>
    <row r="19" spans="1:9" ht="78.75">
      <c r="A19" s="37" t="s">
        <v>129</v>
      </c>
      <c r="B19" s="36" t="s">
        <v>133</v>
      </c>
      <c r="C19" s="34">
        <v>60000</v>
      </c>
      <c r="D19" s="42" t="s">
        <v>96</v>
      </c>
      <c r="E19" s="33" t="s">
        <v>100</v>
      </c>
      <c r="F19" s="356"/>
      <c r="G19" s="32" t="s">
        <v>866</v>
      </c>
      <c r="H19" s="31" t="s">
        <v>850</v>
      </c>
      <c r="I19" s="2"/>
    </row>
    <row r="20" spans="1:9" ht="90" customHeight="1">
      <c r="A20" s="37" t="s">
        <v>129</v>
      </c>
      <c r="B20" s="36" t="s">
        <v>151</v>
      </c>
      <c r="C20" s="34">
        <v>415076</v>
      </c>
      <c r="D20" s="34" t="s">
        <v>152</v>
      </c>
      <c r="E20" s="33" t="s">
        <v>100</v>
      </c>
      <c r="F20" s="356"/>
      <c r="G20" s="32" t="s">
        <v>867</v>
      </c>
      <c r="H20" s="31" t="s">
        <v>868</v>
      </c>
      <c r="I20" s="2"/>
    </row>
    <row r="21" spans="1:9" ht="98" customHeight="1">
      <c r="A21" s="37" t="s">
        <v>129</v>
      </c>
      <c r="B21" s="36" t="s">
        <v>133</v>
      </c>
      <c r="C21" s="34">
        <v>26487</v>
      </c>
      <c r="D21" s="42" t="s">
        <v>96</v>
      </c>
      <c r="E21" s="33" t="s">
        <v>100</v>
      </c>
      <c r="F21" s="356"/>
      <c r="G21" s="32" t="s">
        <v>869</v>
      </c>
      <c r="H21" s="31" t="s">
        <v>870</v>
      </c>
      <c r="I21" s="2"/>
    </row>
    <row r="22" spans="1:9" ht="63">
      <c r="A22" s="37" t="s">
        <v>164</v>
      </c>
      <c r="B22" s="36" t="s">
        <v>172</v>
      </c>
      <c r="C22" s="34">
        <v>182036</v>
      </c>
      <c r="D22" s="34" t="s">
        <v>104</v>
      </c>
      <c r="E22" s="33" t="s">
        <v>100</v>
      </c>
      <c r="F22" s="356"/>
      <c r="G22" s="32" t="s">
        <v>871</v>
      </c>
      <c r="H22" s="31" t="s">
        <v>872</v>
      </c>
      <c r="I22" s="2"/>
    </row>
    <row r="23" spans="1:9" ht="63">
      <c r="A23" s="37" t="s">
        <v>165</v>
      </c>
      <c r="B23" s="36" t="s">
        <v>189</v>
      </c>
      <c r="C23" s="34">
        <v>5000</v>
      </c>
      <c r="D23" s="34" t="s">
        <v>104</v>
      </c>
      <c r="E23" s="33" t="s">
        <v>100</v>
      </c>
      <c r="F23" s="356"/>
      <c r="G23" s="32" t="s">
        <v>873</v>
      </c>
      <c r="H23" s="31" t="s">
        <v>874</v>
      </c>
      <c r="I23" s="2"/>
    </row>
    <row r="24" spans="1:9" ht="204.75">
      <c r="A24" s="37" t="s">
        <v>140</v>
      </c>
      <c r="B24" s="36" t="s">
        <v>141</v>
      </c>
      <c r="C24" s="34">
        <v>250000</v>
      </c>
      <c r="D24" s="42" t="s">
        <v>96</v>
      </c>
      <c r="E24" s="33" t="s">
        <v>145</v>
      </c>
      <c r="F24" s="356"/>
      <c r="G24" s="32" t="s">
        <v>875</v>
      </c>
      <c r="H24" s="173" t="s">
        <v>876</v>
      </c>
      <c r="I24" s="2"/>
    </row>
    <row r="25" spans="1:9" ht="78.75">
      <c r="A25" s="37" t="s">
        <v>140</v>
      </c>
      <c r="B25" s="36" t="s">
        <v>877</v>
      </c>
      <c r="C25" s="34">
        <v>2500</v>
      </c>
      <c r="D25" s="34" t="s">
        <v>104</v>
      </c>
      <c r="E25" s="33" t="s">
        <v>145</v>
      </c>
      <c r="F25" s="356"/>
      <c r="G25" s="32" t="s">
        <v>878</v>
      </c>
      <c r="H25" s="173" t="s">
        <v>879</v>
      </c>
      <c r="I25" s="2"/>
    </row>
    <row r="26" spans="1:9" ht="141.75">
      <c r="A26" s="37" t="s">
        <v>129</v>
      </c>
      <c r="B26" s="36" t="s">
        <v>130</v>
      </c>
      <c r="C26" s="34">
        <v>83850</v>
      </c>
      <c r="D26" s="34" t="s">
        <v>104</v>
      </c>
      <c r="E26" s="33" t="s">
        <v>97</v>
      </c>
      <c r="F26" s="354"/>
      <c r="G26" s="32" t="s">
        <v>880</v>
      </c>
      <c r="H26" s="173" t="s">
        <v>881</v>
      </c>
      <c r="I26" s="2"/>
    </row>
    <row r="27" spans="1:9" ht="128" customHeight="1">
      <c r="A27" s="37" t="s">
        <v>129</v>
      </c>
      <c r="B27" s="36" t="s">
        <v>151</v>
      </c>
      <c r="C27" s="34">
        <v>45000</v>
      </c>
      <c r="D27" s="34" t="s">
        <v>152</v>
      </c>
      <c r="E27" s="33" t="s">
        <v>100</v>
      </c>
      <c r="F27" s="357"/>
      <c r="G27" s="32" t="s">
        <v>882</v>
      </c>
      <c r="H27" s="31" t="s">
        <v>883</v>
      </c>
      <c r="I27" s="2"/>
    </row>
    <row r="28" spans="1:9" ht="128" customHeight="1">
      <c r="A28" s="37" t="s">
        <v>129</v>
      </c>
      <c r="B28" s="36" t="s">
        <v>151</v>
      </c>
      <c r="C28" s="34">
        <v>21320</v>
      </c>
      <c r="D28" s="34" t="s">
        <v>104</v>
      </c>
      <c r="E28" s="33" t="s">
        <v>100</v>
      </c>
      <c r="F28" s="358"/>
      <c r="G28" s="32" t="s">
        <v>884</v>
      </c>
      <c r="H28" s="31" t="s">
        <v>885</v>
      </c>
      <c r="I28" s="2"/>
    </row>
    <row r="29" spans="1:9" ht="126">
      <c r="A29" s="37" t="s">
        <v>129</v>
      </c>
      <c r="B29" s="36" t="s">
        <v>151</v>
      </c>
      <c r="C29" s="35">
        <v>5330</v>
      </c>
      <c r="D29" s="34" t="s">
        <v>104</v>
      </c>
      <c r="E29" s="33" t="s">
        <v>100</v>
      </c>
      <c r="F29" s="358"/>
      <c r="G29" s="88" t="s">
        <v>886</v>
      </c>
      <c r="H29" s="160" t="s">
        <v>887</v>
      </c>
      <c r="I29" s="2"/>
    </row>
    <row r="30" spans="1:9" ht="104.45" customHeight="1">
      <c r="A30" s="190" t="s">
        <v>0</v>
      </c>
      <c r="B30" s="189" t="s">
        <v>103</v>
      </c>
      <c r="C30" s="35">
        <v>0</v>
      </c>
      <c r="D30" s="35" t="s">
        <v>104</v>
      </c>
      <c r="E30" s="33" t="s">
        <v>97</v>
      </c>
      <c r="F30" s="358"/>
      <c r="G30" s="188" t="s">
        <v>888</v>
      </c>
      <c r="H30" s="160" t="s">
        <v>889</v>
      </c>
      <c r="I30" s="2"/>
    </row>
    <row r="31" spans="1:9" ht="99.75" customHeight="1">
      <c r="A31" s="37" t="s">
        <v>129</v>
      </c>
      <c r="B31" s="189" t="s">
        <v>137</v>
      </c>
      <c r="C31" s="35">
        <v>4000</v>
      </c>
      <c r="D31" s="35" t="s">
        <v>104</v>
      </c>
      <c r="E31" s="33" t="s">
        <v>97</v>
      </c>
      <c r="F31" s="358"/>
      <c r="G31" s="188" t="s">
        <v>890</v>
      </c>
      <c r="H31" s="160" t="s">
        <v>891</v>
      </c>
      <c r="I31" s="2"/>
    </row>
    <row r="32" spans="1:9" ht="15.75">
      <c r="A32" s="13"/>
      <c r="B32" s="29"/>
      <c r="C32" s="30"/>
      <c r="D32" s="29"/>
      <c r="E32" s="29"/>
      <c r="F32" s="28"/>
      <c r="G32" s="12"/>
    </row>
    <row r="33" spans="1:10" ht="15.75">
      <c r="A33" s="27"/>
      <c r="B33" s="25"/>
      <c r="C33" s="26"/>
      <c r="D33" s="25"/>
      <c r="E33" s="25"/>
      <c r="F33" s="24"/>
      <c r="G33" s="23"/>
      <c r="H33" s="22"/>
    </row>
    <row r="34" spans="1:10" s="17" customFormat="1" ht="21">
      <c r="A34" s="416" t="s">
        <v>162</v>
      </c>
      <c r="B34" s="417" t="s">
        <v>104</v>
      </c>
      <c r="C34" s="418" t="s">
        <v>152</v>
      </c>
      <c r="D34" s="417" t="s">
        <v>96</v>
      </c>
      <c r="E34" s="419" t="s">
        <v>6</v>
      </c>
      <c r="F34" s="420" t="s">
        <v>163</v>
      </c>
      <c r="G34" s="21"/>
      <c r="H34" s="20"/>
      <c r="I34" s="19"/>
      <c r="J34" s="18"/>
    </row>
    <row r="35" spans="1:10" s="11" customFormat="1" ht="15.75">
      <c r="A35" s="404" t="s">
        <v>0</v>
      </c>
      <c r="B35" s="405">
        <f>SUMIFS(Table91532[Planned Expenditures],Table91532[Funding Type 
(CCQ 2, CCQ Mentor, CQF, Other)],"CCQ",Table91532[Activity Category],"Infant &amp; Toddler")</f>
        <v>130000</v>
      </c>
      <c r="C35" s="406">
        <f>SUMIFS(Table91532[Planned Expenditures],Table91532[Funding Type 
(CCQ 2, CCQ Mentor, CQF, Other)],"CCQ Mentor",Table91532[Activity Category],"Infant &amp; Toddler")</f>
        <v>0</v>
      </c>
      <c r="D35" s="405">
        <f>SUMIFS(Table91532[Planned Expenditures],Table91532[Funding Type 
(CCQ 2, CCQ Mentor, CQF, Other)],"CQF",Table91532[Activity Category],"Infant &amp; Toddler")</f>
        <v>0</v>
      </c>
      <c r="E35" s="407">
        <f>SUMIFS(Table91532[Planned Expenditures],Table91532[Funding Type 
(CCQ 2, CCQ Mentor, CQF, Other)],"Other",Table91532[Activity Category],"Infant &amp; Toddler")</f>
        <v>0</v>
      </c>
      <c r="F35" s="434">
        <f>SUM(Table121633[[#This Row],[CCQ]:[Other]])</f>
        <v>130000</v>
      </c>
      <c r="G35" s="13"/>
      <c r="H35" s="12"/>
      <c r="I35" s="2"/>
      <c r="J35" s="1"/>
    </row>
    <row r="36" spans="1:10" s="11" customFormat="1" ht="15.75">
      <c r="A36" s="404" t="s">
        <v>1</v>
      </c>
      <c r="B36" s="405">
        <f>SUMIFS(Table91532[Planned Expenditures],Table91532[Funding Type 
(CCQ 2, CCQ Mentor, CQF, Other)],"CCQ",Table91532[Activity Category],"Professional Development")</f>
        <v>0</v>
      </c>
      <c r="C36" s="406">
        <f>SUMIFS(Table91532[Planned Expenditures],Table91532[Funding Type 
(CCQ 2, CCQ Mentor, CQF, Other)],"CCQ Mentor ",Table91532[Activity Category],"Professional Development")</f>
        <v>0</v>
      </c>
      <c r="D36" s="405">
        <f>SUMIFS(Table91532[Planned Expenditures],Table91532[Funding Type 
(CCQ 2, CCQ Mentor, CQF, Other)],"CQF",Table91532[Activity Category],"Professional Development")</f>
        <v>331331</v>
      </c>
      <c r="E36" s="407">
        <f>SUMIFS(Table91532[Planned Expenditures],Table91532[Funding Type 
(CCQ 2, CCQ Mentor, CQF, Other)],"Other",Table91532[Activity Category],"Professional Development")</f>
        <v>0</v>
      </c>
      <c r="F36" s="434">
        <f>SUM(Table121633[[#This Row],[CCQ]:[Other]])</f>
        <v>331331</v>
      </c>
      <c r="G36" s="13"/>
      <c r="H36" s="12"/>
      <c r="I36" s="2"/>
      <c r="J36" s="1"/>
    </row>
    <row r="37" spans="1:10" s="11" customFormat="1" ht="15.75">
      <c r="A37" s="404" t="s">
        <v>129</v>
      </c>
      <c r="B37" s="405">
        <f>SUMIFS(Table91532[Planned Expenditures],Table91532[Funding Type 
(CCQ 2, CCQ Mentor, CQF, Other)],"CCQ",Table91532[Activity Category],"Texas Rising Star/QRIS (except PD)")</f>
        <v>114500</v>
      </c>
      <c r="C37" s="406">
        <f>SUMIFS(Table91532[Planned Expenditures],Table91532[Funding Type 
(CCQ 2, CCQ Mentor, CQF, Other)],"CCQ Mentor", Table91532[Activity Category],"Texas Rising Star/QRIS (except PD)")</f>
        <v>460076</v>
      </c>
      <c r="D37" s="405">
        <f>SUMIFS(Table91532[Planned Expenditures],Table91532[Funding Type 
(CCQ 2, CCQ Mentor, CQF, Other)],"CQF",Table91532[Activity Category],"Texas Rising Star/QRIS (except PD)")</f>
        <v>111487</v>
      </c>
      <c r="E37" s="407">
        <f>SUMIFS(Table91532[Planned Expenditures],Table91532[Funding Type 
(CCQ 2, CCQ Mentor, CQF, Other)],"Other",Table91532[Activity Category],"Texas Rising Star/QRIS (except PD)")</f>
        <v>0</v>
      </c>
      <c r="F37" s="434">
        <f>SUM(Table121633[[#This Row],[CCQ]:[Other]])</f>
        <v>686063</v>
      </c>
      <c r="G37" s="13"/>
      <c r="H37" s="12"/>
      <c r="I37" s="2"/>
      <c r="J37" s="1"/>
    </row>
    <row r="38" spans="1:10" s="11" customFormat="1" ht="15.75">
      <c r="A38" s="404" t="s">
        <v>164</v>
      </c>
      <c r="B38" s="405">
        <f>SUMIFS(Table91532[Planned Expenditures],Table91532[Funding Type 
(CCQ 2, CCQ Mentor, CQF, Other)],"CCQ",Table91532[Activity Category],"Health &amp; Safety (except PD)")</f>
        <v>182036</v>
      </c>
      <c r="C38" s="406">
        <f>SUMIFS(Table91532[Planned Expenditures],Table91532[Funding Type 
(CCQ 2, CCQ Mentor, CQF, Other)],"CCQ Mentor ",Table91532[Activity Category],"Health &amp; Safety (except PD)")</f>
        <v>0</v>
      </c>
      <c r="D38" s="405">
        <f>SUMIFS(Table91532[Planned Expenditures],Table91532[Funding Type 
(CCQ 2, CCQ Mentor, CQF, Other)],"CQF",Table91532[Activity Category],"Health &amp; Safety (except PD)")</f>
        <v>0</v>
      </c>
      <c r="E38" s="407">
        <f>SUMIFS(Table91532[Planned Expenditures],Table91532[Funding Type 
(CCQ 2, CCQ Mentor, CQF, Other)],"Other",Table91532[Activity Category],"Health &amp; Safety (except PD)")</f>
        <v>0</v>
      </c>
      <c r="F38" s="434">
        <f>SUM(Table121633[[#This Row],[CCQ]:[Other]])</f>
        <v>182036</v>
      </c>
      <c r="G38" s="13"/>
      <c r="H38" s="12"/>
      <c r="I38" s="2"/>
      <c r="J38" s="1"/>
    </row>
    <row r="39" spans="1:10" s="11" customFormat="1" ht="15.75">
      <c r="A39" s="408" t="s">
        <v>4</v>
      </c>
      <c r="B39" s="405">
        <f>SUMIFS(Table91532[Planned Expenditures],Table91532[Funding Type 
(CCQ 2, CCQ Mentor, CQF, Other)],"CCQ",Table91532[Activity Category],"Evaluation &amp; Assessment")</f>
        <v>0</v>
      </c>
      <c r="C39" s="406">
        <f>SUMIFS(Table91532[Planned Expenditures],Table91532[Funding Type 
(CCQ 2, CCQ Mentor, CQF, Other)],"CCQ Mentor ",Table91532[Activity Category],"Evaluation &amp; Assessment")</f>
        <v>0</v>
      </c>
      <c r="D39" s="405">
        <f>SUMIFS(Table91532[Planned Expenditures],Table91532[Funding Type 
(CCQ 2, CCQ Mentor, CQF, Other)],"CQF",Table91532[Activity Category],"Evaluation &amp; Assessment")</f>
        <v>0</v>
      </c>
      <c r="E39" s="407">
        <f>SUMIFS(Table91532[Planned Expenditures],Table91532[Funding Type 
(CCQ 2, CCQ Mentor, CQF, Other)],"Other",Table91532[Activity Category],"Evaluation &amp; Assessment")</f>
        <v>0</v>
      </c>
      <c r="F39" s="434">
        <f>SUM(Table121633[[#This Row],[CCQ]:[Other]])</f>
        <v>0</v>
      </c>
      <c r="G39" s="13"/>
      <c r="H39" s="12"/>
      <c r="I39" s="2"/>
      <c r="J39" s="1"/>
    </row>
    <row r="40" spans="1:10" ht="15.75">
      <c r="A40" s="408" t="s">
        <v>165</v>
      </c>
      <c r="B40" s="409">
        <f>SUMIFS(Table91532[Planned Expenditures],Table91532[Funding Type 
(CCQ 2, CCQ Mentor, CQF, Other)],"CCQ",Table91532[Activity Category],"National Accreditation")</f>
        <v>5000</v>
      </c>
      <c r="C40" s="409">
        <f>SUMIFS(Table91532[Planned Expenditures],Table91532[Funding Type 
(CCQ 2, CCQ Mentor, CQF, Other)],"CCQ Mentor ",Table91532[Activity Category],"National Accreditation")</f>
        <v>0</v>
      </c>
      <c r="D40" s="410">
        <f>SUMIFS(Table91532[Planned Expenditures],Table91532[Funding Type 
(CCQ 2, CCQ Mentor, CQF, Other)],"CQF",Table91532[Activity Category],"National Accreditation")</f>
        <v>0</v>
      </c>
      <c r="E40" s="411">
        <f>SUMIFS(Table91532[Planned Expenditures],Table91532[Funding Type 
(CCQ 2, CCQ Mentor, CQF, Other)],"Other",Table91532[Activity Category],"National Accreditation")</f>
        <v>0</v>
      </c>
      <c r="F40" s="435">
        <f>SUM(Table121633[[#This Row],[CCQ]:[Other]])</f>
        <v>5000</v>
      </c>
      <c r="G40" s="9"/>
      <c r="H40" s="9"/>
      <c r="I40" s="2"/>
    </row>
    <row r="41" spans="1:10" ht="15.75">
      <c r="A41" s="412" t="s">
        <v>140</v>
      </c>
      <c r="B41" s="413">
        <f>SUMIFS(Table91532[Planned Expenditures],Table91532[Funding Type 
(CCQ 2, CCQ Mentor, CQF, Other)],"CCQ",Table91532[Activity Category],"Other (Shared Services, Pre-K Partnerships) ")</f>
        <v>2500</v>
      </c>
      <c r="C41" s="413">
        <f>SUMIFS(Table91532[Planned Expenditures],Table91532[Funding Type 
(CCQ 2, CCQ Mentor, CQF, Other)],"CCQ Mentor ",Table91532[Activity Category],"Other (Shared Services, Pre-K Partnerships) ")</f>
        <v>0</v>
      </c>
      <c r="D41" s="414">
        <f>SUMIFS(Table91532[Planned Expenditures],Table91532[Funding Type 
(CCQ 2, CCQ Mentor, CQF, Other)],"CQF",Table91532[Activity Category],"Other (Shared Services, Pre-K Partnerships) ")</f>
        <v>250000</v>
      </c>
      <c r="E41" s="415">
        <f>SUMIFS(Table91532[Planned Expenditures],Table91532[Funding Type 
(CCQ 2, CCQ Mentor, CQF, Other)],"Other",Table91532[Activity Category],"Other (Shared Services, Pre-K Partnerships) ")</f>
        <v>0</v>
      </c>
      <c r="F41" s="433">
        <f>SUM(Table121633[[#This Row],[CCQ]:[Other]])</f>
        <v>252500</v>
      </c>
      <c r="H41" s="1"/>
      <c r="I41" s="2"/>
    </row>
    <row r="42" spans="1:10" ht="15.75">
      <c r="A42" s="457" t="s">
        <v>166</v>
      </c>
      <c r="B42" s="458">
        <f>SUBTOTAL(109,Table121633[CCQ])</f>
        <v>434036</v>
      </c>
      <c r="C42" s="458">
        <f>SUBTOTAL(109,Table121633[CCQ Mentor])</f>
        <v>460076</v>
      </c>
      <c r="D42" s="459">
        <f>SUBTOTAL(109,Table121633[CQF])</f>
        <v>692818</v>
      </c>
      <c r="E42" s="459">
        <f>SUBTOTAL(109,Table121633[Other])</f>
        <v>0</v>
      </c>
      <c r="F42" s="460">
        <f>SUBTOTAL(109,Table121633[TOTAL])</f>
        <v>1586930</v>
      </c>
      <c r="G42" s="187"/>
    </row>
    <row r="43" spans="1:10" ht="15.75"/>
    <row r="45" spans="1:10" ht="15.75">
      <c r="A45" s="1" t="s">
        <v>167</v>
      </c>
    </row>
    <row r="46" spans="1:10" ht="15.75"/>
    <row r="47" spans="1:10" ht="15.75"/>
    <row r="48" spans="1:10" ht="15.75"/>
    <row r="57" spans="2:2" ht="15.75"/>
    <row r="58" spans="2:2" ht="18">
      <c r="B58" s="5"/>
    </row>
    <row r="59" spans="2:2" ht="15.75"/>
    <row r="60" spans="2:2" ht="15.75"/>
    <row r="61" spans="2:2" ht="15.75"/>
    <row r="62" spans="2:2" ht="15.75"/>
    <row r="63" spans="2:2" ht="15.75"/>
    <row r="64" spans="2:2" ht="15.75"/>
    <row r="65" ht="15.75"/>
    <row r="66" ht="15.75"/>
    <row r="67" ht="15.75"/>
    <row r="68" ht="15.75"/>
  </sheetData>
  <sheetProtection formatCells="0" formatRows="0" insertRows="0" selectLockedCells="1" sort="0"/>
  <protectedRanges>
    <protectedRange sqref="H15 J9:XFD9" name="Range2"/>
    <protectedRange sqref="A5:F5 B58 A4:H4" name="Range1"/>
    <protectedRange sqref="G5" name="Range1_2_1"/>
    <protectedRange sqref="B32:D39 E32:F33 E34:G39 F27 G14:G27 B14:F16 B17:E27 B8:G13 B28:B31 E28:E31" name="Range2_1_1"/>
    <protectedRange sqref="G32:G33 A32:A39 H34:H39" name="Range2_4_2"/>
    <protectedRange sqref="C28:D31 F28:G31" name="Range2_1_1_1"/>
    <protectedRange sqref="H28:H31" name="Range2_4_2_1"/>
  </protectedRanges>
  <dataValidations xWindow="995" yWindow="631" count="19">
    <dataValidation allowBlank="1" showInputMessage="1" showErrorMessage="1" promptTitle="Plan Overview" prompt="Overview must include a high-level description of the Board's plan to administer CCQ funds and how it aligns with the Board's Overall Strategic Plan." sqref="G5" xr:uid="{BC3C0B9C-9917-4F2D-A533-089CDA3FBF64}"/>
    <dataValidation allowBlank="1" showInputMessage="1" showErrorMessage="1" promptTitle="Questions to Address:" sqref="B58 E5:F5 A4:H4" xr:uid="{C43F28B9-5994-4094-82F3-C22745D9E985}"/>
    <dataValidation allowBlank="1" showInputMessage="1" showErrorMessage="1" prompt="Place the activty's estimated expenditure amount in the cell._x000a_" sqref="C32:C39" xr:uid="{8022517A-CFD2-4FAD-A85B-A168C045E84C}"/>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2:G33 H34:H39" xr:uid="{FC0836C3-5A4D-4753-94FB-CFA59EF2124A}"/>
    <dataValidation allowBlank="1" showInputMessage="1" showErrorMessage="1" prompt="Enter a brief name or title to label the activity/activities" sqref="A32:A34" xr:uid="{964E6C38-596E-48BF-899F-738E4D21E492}"/>
    <dataValidation allowBlank="1" showInputMessage="1" showErrorMessage="1" promptTitle="Needs Determination" prompt="Describe how the Board determined or assessed the needs of the activities planned." sqref="H5" xr:uid="{A4FC6CEF-CD05-4242-AD16-D51777F7E627}"/>
    <dataValidation allowBlank="1" showInputMessage="1" showErrorMessage="1" promptTitle="Administration of Funds" prompt="If the Board selects &quot;Both&quot; for administering funds, describe how this is coordinated." sqref="D5" xr:uid="{9CF6E67A-ABBC-4AFE-BC21-411D960FFF1B}"/>
    <dataValidation allowBlank="1" showInputMessage="1" showErrorMessage="1" promptTitle="Number of CCS CC Programs" prompt="Enter the total number of CCS Child Care Programs (as of 10/01/2025)." sqref="B5" xr:uid="{4ECA61CE-C41E-435B-A0DC-536DA839ABDF}"/>
    <dataValidation allowBlank="1" showInputMessage="1" showErrorMessage="1" promptTitle="Total Funds Allotted" prompt="Funds will auto-populate by Board." sqref="A5" xr:uid="{AE7AC5D1-167F-47B1-BDF7-74DC5268A77F}"/>
    <dataValidation allowBlank="1" showInputMessage="1" showErrorMessage="1" promptTitle="Activity Category" prompt="Select the applicable Activity Category" sqref="A7" xr:uid="{9E7FCA96-8470-4583-B4D1-EC3F7D06CB67}"/>
    <dataValidation allowBlank="1" showInputMessage="1" showErrorMessage="1" promptTitle="Activity Type/Name" prompt="Select an activity type/name that best fitst the planned activity." sqref="B7" xr:uid="{C8DB393D-6E1A-497B-9D41-B279BA25113F}"/>
    <dataValidation allowBlank="1" showInputMessage="1" showErrorMessage="1" promptTitle="Planned Expenditures" prompt="Enter the estimated amount the Board plans to expend on the planned activity." sqref="C7" xr:uid="{FC286DE9-2DD8-464C-A043-DCA0DF2EC86C}"/>
    <dataValidation allowBlank="1" showInputMessage="1" showErrorMessage="1" promptTitle="Funding Type" prompt="Select the type of funding to be used for the planned activity: CCQ, CQF or OTHER." sqref="D7" xr:uid="{F8D7946E-0763-4D42-9D87-EB22D6B041F8}"/>
    <dataValidation allowBlank="1" showInputMessage="1" showErrorMessage="1" promptTitle="Quarter Activity Initiated" prompt="Select the quarter the Board anticipates the activtiy to begin." sqref="E7" xr:uid="{6B4A3523-DEDF-446D-8028-1F95B4C5876E}"/>
    <dataValidation allowBlank="1" showInputMessage="1" showErrorMessage="1" promptTitle="Activity Description" prompt="Description must include alighment to what need or Board Strategy and target outreach." sqref="G7" xr:uid="{FA25EA19-DC61-4014-B69F-555AF2009E67}"/>
    <dataValidation allowBlank="1" showInputMessage="1" showErrorMessage="1" promptTitle="Measurable Outcome(s)" prompt="Describe how the Board will measure success of the Child Care Quality activity." sqref="H7" xr:uid="{A4EE5C90-D991-4B37-B572-AA8BB6FC90A1}"/>
    <dataValidation allowBlank="1" showInputMessage="1" showErrorMessage="1" promptTitle="Activity Description" prompt="Description must include alignment to what need or Board strategy and target outreach." sqref="G8:G31" xr:uid="{55C1856A-7DE7-4DA2-923F-B7206B530EB8}"/>
    <dataValidation allowBlank="1" showInputMessage="1" showErrorMessage="1" promptTitle="Measruable Outcome(s)" prompt="Describe how the Board will measure success of the Child Care activity." sqref="H8:H31" xr:uid="{9A5D9AE4-D323-4B5E-8FD9-393A43D66537}"/>
    <dataValidation allowBlank="1" showInputMessage="1" showErrorMessage="1" promptTitle="Planned Expenditures" prompt="Enter the estimated planned expenditures." sqref="C8:C31" xr:uid="{17A97987-A4D9-4EDB-A1FB-9598FDA1F00F}"/>
  </dataValidations>
  <printOptions horizontalCentered="1"/>
  <pageMargins left="0.25" right="0.25" top="0.3" bottom="0.3" header="0.3" footer="0.3"/>
  <pageSetup paperSize="3" scale="59"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43FF53-DF5B-40C1-B4FD-FCFA1256E0D0}">
  <sheetPr>
    <tabColor theme="5" tint="-0.249977111117893"/>
    <pageSetUpPr fitToPage="1"/>
  </sheetPr>
  <dimension ref="A1:J58"/>
  <sheetViews>
    <sheetView topLeftCell="A21" zoomScale="70" zoomScaleNormal="70" workbookViewId="0">
      <selection activeCell="A32" sqref="A32:F32"/>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[21]Instructions!B9, " Annual Expenditure Plan")</f>
        <v>FFY 2026 Annual Expenditure Plan</v>
      </c>
      <c r="B1" s="82"/>
      <c r="C1" s="82"/>
      <c r="D1" s="84"/>
      <c r="E1" s="84"/>
      <c r="F1" s="83"/>
      <c r="G1" s="82"/>
      <c r="H1" s="81"/>
    </row>
    <row r="2" spans="1:9" s="73" customFormat="1" ht="26.65">
      <c r="A2" s="79" t="str">
        <f>[21]Instructions!B8</f>
        <v>Workforce Solutions Southeast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409.5">
      <c r="A5" s="180">
        <v>1921122</v>
      </c>
      <c r="B5" s="352" t="s">
        <v>658</v>
      </c>
      <c r="C5" s="60" t="s">
        <v>169</v>
      </c>
      <c r="D5" s="97"/>
      <c r="E5" s="58"/>
      <c r="F5" s="57"/>
      <c r="G5" s="201" t="s">
        <v>892</v>
      </c>
      <c r="H5" s="96" t="s">
        <v>893</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252">
      <c r="A8" s="37" t="s">
        <v>0</v>
      </c>
      <c r="B8" s="36" t="s">
        <v>351</v>
      </c>
      <c r="C8" s="34">
        <v>98049</v>
      </c>
      <c r="D8" s="42" t="s">
        <v>96</v>
      </c>
      <c r="E8" s="33" t="s">
        <v>100</v>
      </c>
      <c r="F8" s="354"/>
      <c r="G8" s="90" t="s">
        <v>894</v>
      </c>
      <c r="H8" s="87" t="s">
        <v>895</v>
      </c>
      <c r="I8" s="2"/>
    </row>
    <row r="9" spans="1:9" ht="126">
      <c r="A9" s="37" t="s">
        <v>0</v>
      </c>
      <c r="B9" s="36" t="s">
        <v>103</v>
      </c>
      <c r="C9" s="34">
        <v>21650</v>
      </c>
      <c r="D9" s="42" t="s">
        <v>96</v>
      </c>
      <c r="E9" s="33" t="s">
        <v>100</v>
      </c>
      <c r="F9" s="355"/>
      <c r="G9" s="174" t="s">
        <v>896</v>
      </c>
      <c r="H9" s="87" t="s">
        <v>897</v>
      </c>
      <c r="I9" s="2"/>
    </row>
    <row r="10" spans="1:9" s="45" customFormat="1" ht="141.75">
      <c r="A10" s="37" t="s">
        <v>1</v>
      </c>
      <c r="B10" s="36" t="s">
        <v>114</v>
      </c>
      <c r="C10" s="34">
        <v>13800</v>
      </c>
      <c r="D10" s="42" t="s">
        <v>96</v>
      </c>
      <c r="E10" s="33" t="s">
        <v>100</v>
      </c>
      <c r="F10" s="355"/>
      <c r="G10" s="121" t="s">
        <v>898</v>
      </c>
      <c r="H10" s="43" t="s">
        <v>899</v>
      </c>
      <c r="I10" s="46"/>
    </row>
    <row r="11" spans="1:9" s="45" customFormat="1" ht="189">
      <c r="A11" s="37" t="s">
        <v>1</v>
      </c>
      <c r="B11" s="124" t="s">
        <v>114</v>
      </c>
      <c r="C11" s="92">
        <v>32634</v>
      </c>
      <c r="D11" s="34" t="s">
        <v>104</v>
      </c>
      <c r="E11" s="33" t="s">
        <v>105</v>
      </c>
      <c r="F11" s="354"/>
      <c r="G11" s="39" t="s">
        <v>900</v>
      </c>
      <c r="H11" s="89" t="s">
        <v>901</v>
      </c>
      <c r="I11" s="46"/>
    </row>
    <row r="12" spans="1:9" s="45" customFormat="1" ht="126">
      <c r="A12" s="37" t="s">
        <v>1</v>
      </c>
      <c r="B12" s="36" t="s">
        <v>114</v>
      </c>
      <c r="C12" s="34">
        <v>20000</v>
      </c>
      <c r="D12" s="34" t="s">
        <v>104</v>
      </c>
      <c r="E12" s="33" t="s">
        <v>97</v>
      </c>
      <c r="F12" s="355"/>
      <c r="G12" s="32" t="s">
        <v>902</v>
      </c>
      <c r="H12" s="43" t="s">
        <v>903</v>
      </c>
      <c r="I12" s="46"/>
    </row>
    <row r="13" spans="1:9" s="45" customFormat="1" ht="110.25">
      <c r="A13" s="37" t="s">
        <v>129</v>
      </c>
      <c r="B13" s="36" t="s">
        <v>151</v>
      </c>
      <c r="C13" s="34">
        <v>565612</v>
      </c>
      <c r="D13" s="123" t="s">
        <v>152</v>
      </c>
      <c r="E13" s="33" t="s">
        <v>100</v>
      </c>
      <c r="F13" s="354"/>
      <c r="G13" s="199" t="s">
        <v>904</v>
      </c>
      <c r="H13" s="196" t="s">
        <v>905</v>
      </c>
      <c r="I13" s="46"/>
    </row>
    <row r="14" spans="1:9" ht="157.5">
      <c r="A14" s="37" t="s">
        <v>129</v>
      </c>
      <c r="B14" s="36" t="s">
        <v>133</v>
      </c>
      <c r="C14" s="34">
        <v>53296</v>
      </c>
      <c r="D14" s="34" t="s">
        <v>104</v>
      </c>
      <c r="E14" s="33" t="s">
        <v>105</v>
      </c>
      <c r="F14" s="354"/>
      <c r="G14" s="32" t="s">
        <v>906</v>
      </c>
      <c r="H14" s="89" t="s">
        <v>907</v>
      </c>
      <c r="I14" s="2"/>
    </row>
    <row r="15" spans="1:9" ht="141.75">
      <c r="A15" s="37" t="s">
        <v>129</v>
      </c>
      <c r="B15" s="36" t="s">
        <v>133</v>
      </c>
      <c r="C15" s="92">
        <v>10000</v>
      </c>
      <c r="D15" s="34" t="s">
        <v>104</v>
      </c>
      <c r="E15" s="33" t="s">
        <v>97</v>
      </c>
      <c r="F15" s="359"/>
      <c r="G15" s="174" t="s">
        <v>908</v>
      </c>
      <c r="H15" s="43" t="s">
        <v>903</v>
      </c>
      <c r="I15" s="2"/>
    </row>
    <row r="16" spans="1:9" ht="189">
      <c r="A16" s="37" t="s">
        <v>140</v>
      </c>
      <c r="B16" s="36" t="s">
        <v>141</v>
      </c>
      <c r="C16" s="34">
        <v>506637</v>
      </c>
      <c r="D16" s="42" t="s">
        <v>96</v>
      </c>
      <c r="E16" s="33" t="s">
        <v>100</v>
      </c>
      <c r="F16" s="359"/>
      <c r="G16" s="32" t="s">
        <v>909</v>
      </c>
      <c r="H16" s="200" t="s">
        <v>910</v>
      </c>
      <c r="I16" s="2"/>
    </row>
    <row r="17" spans="1:10" ht="267.75">
      <c r="A17" s="37" t="s">
        <v>129</v>
      </c>
      <c r="B17" s="36" t="s">
        <v>130</v>
      </c>
      <c r="C17" s="92">
        <v>287772</v>
      </c>
      <c r="D17" s="42" t="s">
        <v>96</v>
      </c>
      <c r="E17" s="33" t="s">
        <v>100</v>
      </c>
      <c r="F17" s="356"/>
      <c r="G17" s="199" t="s">
        <v>911</v>
      </c>
      <c r="H17" s="89" t="s">
        <v>912</v>
      </c>
      <c r="I17" s="2"/>
    </row>
    <row r="18" spans="1:10" ht="189">
      <c r="A18" s="37" t="s">
        <v>164</v>
      </c>
      <c r="B18" s="36" t="s">
        <v>172</v>
      </c>
      <c r="C18" s="34">
        <v>13500</v>
      </c>
      <c r="D18" s="34" t="s">
        <v>104</v>
      </c>
      <c r="E18" s="33" t="s">
        <v>100</v>
      </c>
      <c r="F18" s="356"/>
      <c r="G18" s="32" t="s">
        <v>913</v>
      </c>
      <c r="H18" s="89" t="s">
        <v>914</v>
      </c>
      <c r="I18" s="2"/>
    </row>
    <row r="19" spans="1:10" ht="157.5">
      <c r="A19" s="37" t="s">
        <v>140</v>
      </c>
      <c r="B19" s="36" t="s">
        <v>141</v>
      </c>
      <c r="C19" s="34">
        <v>7500</v>
      </c>
      <c r="D19" s="34" t="s">
        <v>104</v>
      </c>
      <c r="E19" s="33" t="s">
        <v>100</v>
      </c>
      <c r="F19" s="356"/>
      <c r="G19" s="32" t="s">
        <v>915</v>
      </c>
      <c r="H19" s="89" t="s">
        <v>916</v>
      </c>
      <c r="I19" s="2"/>
    </row>
    <row r="20" spans="1:10" ht="173.25">
      <c r="A20" s="37" t="s">
        <v>140</v>
      </c>
      <c r="B20" s="36" t="s">
        <v>877</v>
      </c>
      <c r="C20" s="34">
        <v>20000</v>
      </c>
      <c r="D20" s="34" t="s">
        <v>104</v>
      </c>
      <c r="E20" s="33" t="s">
        <v>100</v>
      </c>
      <c r="F20" s="356"/>
      <c r="G20" s="198" t="s">
        <v>917</v>
      </c>
      <c r="H20" s="89" t="s">
        <v>918</v>
      </c>
      <c r="I20" s="2"/>
    </row>
    <row r="21" spans="1:10" ht="132.75" customHeight="1">
      <c r="A21" s="94" t="s">
        <v>129</v>
      </c>
      <c r="B21" s="93" t="s">
        <v>151</v>
      </c>
      <c r="C21" s="92">
        <v>274172</v>
      </c>
      <c r="D21" s="92" t="s">
        <v>104</v>
      </c>
      <c r="E21" s="91" t="s">
        <v>100</v>
      </c>
      <c r="F21" s="356"/>
      <c r="G21" s="197" t="s">
        <v>919</v>
      </c>
      <c r="H21" s="196" t="s">
        <v>905</v>
      </c>
      <c r="I21" s="2"/>
    </row>
    <row r="22" spans="1:10" ht="15.75">
      <c r="A22" s="13"/>
      <c r="B22" s="29"/>
      <c r="C22" s="30"/>
      <c r="D22" s="29"/>
      <c r="E22" s="29"/>
      <c r="F22" s="28"/>
      <c r="G22" s="12"/>
    </row>
    <row r="23" spans="1:10" ht="15.75">
      <c r="A23" s="27"/>
      <c r="B23" s="25"/>
      <c r="C23" s="26"/>
      <c r="D23" s="25"/>
      <c r="E23" s="25"/>
      <c r="F23" s="24"/>
      <c r="G23" s="23"/>
      <c r="H23" s="22"/>
    </row>
    <row r="24" spans="1:10" s="17" customFormat="1" ht="21">
      <c r="A24" s="416" t="s">
        <v>162</v>
      </c>
      <c r="B24" s="417" t="s">
        <v>104</v>
      </c>
      <c r="C24" s="418" t="s">
        <v>152</v>
      </c>
      <c r="D24" s="417" t="s">
        <v>96</v>
      </c>
      <c r="E24" s="419" t="s">
        <v>6</v>
      </c>
      <c r="F24" s="420" t="s">
        <v>163</v>
      </c>
      <c r="G24" s="21"/>
      <c r="H24" s="20"/>
      <c r="I24" s="19"/>
      <c r="J24" s="18"/>
    </row>
    <row r="25" spans="1:10" s="11" customFormat="1" ht="15.75">
      <c r="A25" s="404" t="s">
        <v>0</v>
      </c>
      <c r="B25" s="405">
        <f>SUMIFS(Table91534[Planned Expenditures],Table91534[Funding Type 
(CCQ 2, CCQ Mentor, CQF, Other)],"CCQ",Table91534[Activity Category],"Infant &amp; Toddler")</f>
        <v>0</v>
      </c>
      <c r="C25" s="406">
        <f>SUMIFS(Table91534[Planned Expenditures],Table91534[Funding Type 
(CCQ 2, CCQ Mentor, CQF, Other)],"CCQ Mentor",Table91534[Activity Category],"Infant &amp; Toddler")</f>
        <v>0</v>
      </c>
      <c r="D25" s="405">
        <f>SUMIFS(Table91534[Planned Expenditures],Table91534[Funding Type 
(CCQ 2, CCQ Mentor, CQF, Other)],"CQF",Table91534[Activity Category],"Infant &amp; Toddler")</f>
        <v>119699</v>
      </c>
      <c r="E25" s="407">
        <f>SUMIFS(Table91534[Planned Expenditures],Table91534[Funding Type 
(CCQ 2, CCQ Mentor, CQF, Other)],"Other",Table91534[Activity Category],"Infant &amp; Toddler")</f>
        <v>0</v>
      </c>
      <c r="F25" s="431">
        <f>SUM(Table121635[[#This Row],[CCQ]:[Other]])</f>
        <v>119699</v>
      </c>
      <c r="G25" s="13"/>
      <c r="H25" s="12"/>
      <c r="I25" s="2"/>
      <c r="J25" s="1"/>
    </row>
    <row r="26" spans="1:10" s="11" customFormat="1" ht="15.75">
      <c r="A26" s="404" t="s">
        <v>1</v>
      </c>
      <c r="B26" s="405">
        <f>SUMIFS(Table91534[Planned Expenditures],Table91534[Funding Type 
(CCQ 2, CCQ Mentor, CQF, Other)],"CCQ",Table91534[Activity Category],"Professional Development")</f>
        <v>52634</v>
      </c>
      <c r="C26" s="406">
        <f>SUMIFS(Table91534[Planned Expenditures],Table91534[Funding Type 
(CCQ 2, CCQ Mentor, CQF, Other)],"CCQ Mentor",Table91534[Activity Category],"Professional Development")</f>
        <v>0</v>
      </c>
      <c r="D26" s="405">
        <f>SUMIFS(Table91534[Planned Expenditures],Table91534[Funding Type 
(CCQ 2, CCQ Mentor, CQF, Other)],"CQF",Table91534[Activity Category],"Professional Development")</f>
        <v>13800</v>
      </c>
      <c r="E26" s="407">
        <f>SUMIFS(Table91534[Planned Expenditures],Table91534[Funding Type 
(CCQ 2, CCQ Mentor, CQF, Other)],"Other",Table91534[Activity Category],"Professional Development")</f>
        <v>0</v>
      </c>
      <c r="F26" s="431">
        <f>SUM(Table121635[[#This Row],[CCQ]:[Other]])</f>
        <v>66434</v>
      </c>
      <c r="G26" s="13"/>
      <c r="H26" s="12"/>
      <c r="I26" s="2"/>
      <c r="J26" s="1"/>
    </row>
    <row r="27" spans="1:10" s="11" customFormat="1" ht="15.75">
      <c r="A27" s="404" t="s">
        <v>129</v>
      </c>
      <c r="B27" s="405">
        <f>SUMIFS(Table91534[Planned Expenditures],Table91534[Funding Type 
(CCQ 2, CCQ Mentor, CQF, Other)],"CCQ",Table91534[Activity Category],"Texas Rising Star/QRIS (except PD)")</f>
        <v>337468</v>
      </c>
      <c r="C27" s="406">
        <f>SUMIFS(Table91534[Planned Expenditures],Table91534[Funding Type 
(CCQ 2, CCQ Mentor, CQF, Other)],"CCQ Mentor",Table91534[Activity Category],"Texas Rising Star/QRIS (except PD)")</f>
        <v>565612</v>
      </c>
      <c r="D27" s="405">
        <f>SUMIFS(Table91534[Planned Expenditures],Table91534[Funding Type 
(CCQ 2, CCQ Mentor, CQF, Other)],"CQF",Table91534[Activity Category],"Texas Rising Star/QRIS (except PD)")</f>
        <v>287772</v>
      </c>
      <c r="E27" s="407">
        <f>SUMIFS(Table91534[Planned Expenditures],Table91534[Funding Type 
(CCQ 2, CCQ Mentor, CQF, Other)],"Other",Table91534[Activity Category],"Texas Rising Star/QRIS (except PD)")</f>
        <v>0</v>
      </c>
      <c r="F27" s="431">
        <f>SUM(Table121635[[#This Row],[CCQ]:[Other]])</f>
        <v>1190852</v>
      </c>
      <c r="G27" s="13"/>
      <c r="H27" s="12"/>
      <c r="I27" s="2"/>
      <c r="J27" s="1"/>
    </row>
    <row r="28" spans="1:10" s="11" customFormat="1" ht="15.75">
      <c r="A28" s="404" t="s">
        <v>164</v>
      </c>
      <c r="B28" s="405">
        <f>SUMIFS(Table91534[Planned Expenditures],Table91534[Funding Type 
(CCQ 2, CCQ Mentor, CQF, Other)],"CCQ",Table91534[Activity Category],"Health &amp; Safety (except PD)")</f>
        <v>13500</v>
      </c>
      <c r="C28" s="406">
        <f>SUMIFS(Table91534[Planned Expenditures],Table91534[Funding Type 
(CCQ 2, CCQ Mentor, CQF, Other)],"CCQ Mentor",Table91534[Activity Category],"Health &amp; Safety (except PD)")</f>
        <v>0</v>
      </c>
      <c r="D28" s="405">
        <f>SUMIFS(Table91534[Planned Expenditures],Table91534[Funding Type 
(CCQ 2, CCQ Mentor, CQF, Other)],"CQF",Table91534[Activity Category],"Health &amp; Safety (except PD)")</f>
        <v>0</v>
      </c>
      <c r="E28" s="407">
        <f>SUMIFS(Table91534[Planned Expenditures],Table91534[Funding Type 
(CCQ 2, CCQ Mentor, CQF, Other)],"Other",Table91534[Activity Category],"Health &amp; Safety (except PD)")</f>
        <v>0</v>
      </c>
      <c r="F28" s="431">
        <f>SUM(Table121635[[#This Row],[CCQ]:[Other]])</f>
        <v>13500</v>
      </c>
      <c r="G28" s="13"/>
      <c r="H28" s="12"/>
      <c r="I28" s="2"/>
      <c r="J28" s="1"/>
    </row>
    <row r="29" spans="1:10" s="11" customFormat="1" ht="15.75">
      <c r="A29" s="408" t="s">
        <v>4</v>
      </c>
      <c r="B29" s="405">
        <f>SUMIFS(Table91534[Planned Expenditures],Table91534[Funding Type 
(CCQ 2, CCQ Mentor, CQF, Other)],"CCQ",Table91534[Activity Category],"Evaluation &amp; Assessment")</f>
        <v>0</v>
      </c>
      <c r="C29" s="406">
        <f>SUMIFS(Table91534[Planned Expenditures],Table91534[Funding Type 
(CCQ 2, CCQ Mentor, CQF, Other)],"CCQ Mentor",Table91534[Activity Category],"Evaluation &amp; Assessment")</f>
        <v>0</v>
      </c>
      <c r="D29" s="405">
        <f>SUMIFS(Table91534[Planned Expenditures],Table91534[Funding Type 
(CCQ 2, CCQ Mentor, CQF, Other)],"CQF",Table91534[Activity Category],"Evaluation &amp; Assessment")</f>
        <v>0</v>
      </c>
      <c r="E29" s="407">
        <f>SUMIFS(Table91534[Planned Expenditures],Table91534[Funding Type 
(CCQ 2, CCQ Mentor, CQF, Other)],"Other",Table91534[Activity Category],"Evaluation &amp; Assessment")</f>
        <v>0</v>
      </c>
      <c r="F29" s="431">
        <f>SUM(Table121635[[#This Row],[CCQ]:[Other]])</f>
        <v>0</v>
      </c>
      <c r="G29" s="13"/>
      <c r="H29" s="12"/>
      <c r="I29" s="2"/>
      <c r="J29" s="1"/>
    </row>
    <row r="30" spans="1:10" ht="15.75">
      <c r="A30" s="408" t="s">
        <v>165</v>
      </c>
      <c r="B30" s="409">
        <f>SUMIFS(Table91534[Planned Expenditures],Table91534[Funding Type 
(CCQ 2, CCQ Mentor, CQF, Other)],"CCQ",Table91534[Activity Category],"National Accreditation")</f>
        <v>0</v>
      </c>
      <c r="C30" s="409">
        <f>SUMIFS(Table91534[Planned Expenditures],Table91534[Funding Type 
(CCQ 2, CCQ Mentor, CQF, Other)],"CCQ Mentor",Table91534[Activity Category],"National Accreditation")</f>
        <v>0</v>
      </c>
      <c r="D30" s="410">
        <f>SUMIFS(Table91534[Planned Expenditures],Table91534[Funding Type 
(CCQ 2, CCQ Mentor, CQF, Other)],"CQF",Table91534[Activity Category],"National Accreditation")</f>
        <v>0</v>
      </c>
      <c r="E30" s="411">
        <f>SUMIFS(Table91534[Planned Expenditures],Table91534[Funding Type 
(CCQ 2, CCQ Mentor, CQF, Other)],"Other",Table91534[Activity Category],"National Accreditation")</f>
        <v>0</v>
      </c>
      <c r="F30" s="432">
        <f>SUM(Table121635[[#This Row],[CCQ]:[Other]])</f>
        <v>0</v>
      </c>
      <c r="G30" s="9"/>
      <c r="H30" s="9"/>
      <c r="I30" s="2"/>
    </row>
    <row r="31" spans="1:10" ht="15.75">
      <c r="A31" s="412" t="s">
        <v>140</v>
      </c>
      <c r="B31" s="413">
        <f>SUMIFS(Table91534[Planned Expenditures],Table91534[Funding Type 
(CCQ 2, CCQ Mentor, CQF, Other)],"CCQ",Table91534[Activity Category],"Other (Shared Services, Pre-K Partnerships) ")</f>
        <v>27500</v>
      </c>
      <c r="C31" s="413">
        <f>SUMIFS(Table91534[Planned Expenditures],Table91534[Funding Type 
(CCQ 2, CCQ Mentor, CQF, Other)],"CCQ Mentor",Table91534[Activity Category],"Other (Shared Services, Pre-K Partnerships) ")</f>
        <v>0</v>
      </c>
      <c r="D31" s="414">
        <f>SUMIFS(Table91534[Planned Expenditures],Table91534[Funding Type 
(CCQ 2, CCQ Mentor, CQF, Other)],"CQF",Table91534[Activity Category],"Other (Shared Services, Pre-K Partnerships) ")</f>
        <v>506637</v>
      </c>
      <c r="E31" s="415">
        <f>SUMIFS(Table91534[Planned Expenditures],Table91534[Funding Type 
(CCQ 2, CCQ Mentor, CQF, Other)],"Other",Table91534[Activity Category],"Other (Shared Services, Pre-K Partnerships) ")</f>
        <v>0</v>
      </c>
      <c r="F31" s="433">
        <f>SUM(Table121635[[#This Row],[CCQ]:[Other]])</f>
        <v>534137</v>
      </c>
      <c r="H31" s="1"/>
      <c r="I31" s="2"/>
    </row>
    <row r="32" spans="1:10" ht="15.75">
      <c r="A32" s="457" t="s">
        <v>166</v>
      </c>
      <c r="B32" s="458">
        <f>SUBTOTAL(109,Table121635[CCQ])</f>
        <v>431102</v>
      </c>
      <c r="C32" s="458">
        <f>SUBTOTAL(109,Table121635[CCQ Mentor])</f>
        <v>565612</v>
      </c>
      <c r="D32" s="459">
        <f>SUBTOTAL(109,Table121635[CQF])</f>
        <v>927908</v>
      </c>
      <c r="E32" s="459">
        <f>SUBTOTAL(109,Table121635[Other])</f>
        <v>0</v>
      </c>
      <c r="F32" s="460">
        <f>SUBTOTAL(109,Table121635[TOTAL])</f>
        <v>1924622</v>
      </c>
    </row>
    <row r="33" spans="1:8" ht="15.75"/>
    <row r="35" spans="1:8" ht="15.75">
      <c r="A35" s="1" t="s">
        <v>167</v>
      </c>
    </row>
    <row r="36" spans="1:8" ht="15.75"/>
    <row r="37" spans="1:8" ht="15.75"/>
    <row r="38" spans="1:8" ht="15.75"/>
    <row r="47" spans="1:8" s="3" customFormat="1" ht="15.75">
      <c r="B47" s="1"/>
      <c r="C47" s="1"/>
      <c r="D47" s="4"/>
      <c r="E47" s="195"/>
      <c r="G47" s="1"/>
      <c r="H47" s="2"/>
    </row>
    <row r="48" spans="1:8" s="3" customFormat="1" ht="18">
      <c r="B48" s="5"/>
      <c r="C48" s="1"/>
      <c r="D48" s="4"/>
      <c r="E48" s="194"/>
      <c r="G48" s="1"/>
      <c r="H48" s="2"/>
    </row>
    <row r="49" spans="2:8" s="3" customFormat="1" ht="15.75">
      <c r="B49" s="1"/>
      <c r="C49" s="1"/>
      <c r="D49" s="4"/>
      <c r="E49" s="193"/>
      <c r="G49" s="1"/>
      <c r="H49" s="2"/>
    </row>
    <row r="50" spans="2:8" s="3" customFormat="1" ht="15.75">
      <c r="B50" s="1"/>
      <c r="C50" s="1"/>
      <c r="D50" s="4"/>
      <c r="E50" s="4"/>
      <c r="G50" s="1"/>
      <c r="H50" s="2"/>
    </row>
    <row r="51" spans="2:8" s="3" customFormat="1" ht="15.75">
      <c r="B51" s="1"/>
      <c r="C51" s="1"/>
      <c r="D51" s="4"/>
      <c r="E51" s="4"/>
      <c r="G51" s="1"/>
      <c r="H51" s="2"/>
    </row>
    <row r="52" spans="2:8" s="3" customFormat="1" ht="15.75">
      <c r="B52" s="1"/>
      <c r="C52" s="1"/>
      <c r="D52" s="4"/>
      <c r="E52" s="4"/>
      <c r="G52" s="1"/>
      <c r="H52" s="2"/>
    </row>
    <row r="53" spans="2:8" s="3" customFormat="1" ht="15.75">
      <c r="B53" s="1"/>
      <c r="C53" s="1"/>
      <c r="D53" s="4"/>
      <c r="E53" s="4"/>
      <c r="G53" s="1"/>
      <c r="H53" s="2"/>
    </row>
    <row r="54" spans="2:8" s="3" customFormat="1" ht="15.75">
      <c r="B54" s="1"/>
      <c r="C54" s="1"/>
      <c r="D54" s="4"/>
      <c r="E54" s="4"/>
      <c r="G54" s="1"/>
      <c r="H54" s="2"/>
    </row>
    <row r="55" spans="2:8" s="3" customFormat="1" ht="15.75">
      <c r="B55" s="1"/>
      <c r="C55" s="1"/>
      <c r="D55" s="4"/>
      <c r="E55" s="4"/>
      <c r="G55" s="1"/>
      <c r="H55" s="2"/>
    </row>
    <row r="56" spans="2:8" s="3" customFormat="1" ht="15.75">
      <c r="B56" s="1"/>
      <c r="C56" s="1"/>
      <c r="D56" s="4"/>
      <c r="E56" s="4"/>
      <c r="G56" s="1"/>
      <c r="H56" s="2"/>
    </row>
    <row r="57" spans="2:8" s="3" customFormat="1" ht="15.75">
      <c r="B57" s="1"/>
      <c r="C57" s="1"/>
      <c r="D57" s="4"/>
      <c r="E57" s="4"/>
      <c r="G57" s="1"/>
      <c r="H57" s="2"/>
    </row>
    <row r="58" spans="2:8" s="3" customFormat="1" ht="15.75">
      <c r="B58" s="1"/>
      <c r="C58" s="1"/>
      <c r="D58" s="4"/>
      <c r="E58" s="4"/>
      <c r="G58" s="1"/>
      <c r="H58" s="2"/>
    </row>
  </sheetData>
  <sheetProtection selectLockedCells="1" sort="0"/>
  <protectedRanges>
    <protectedRange sqref="H15:H16 J9:XFD9 H12" name="Range2"/>
    <protectedRange sqref="A5:F5 B48 A4:H4" name="Range1"/>
    <protectedRange sqref="G5" name="Range1_2_1"/>
    <protectedRange sqref="B22:D29 E22:F23 E24:G29 B17:E21 B11:F16 B8:G10 G11:G21" name="Range2_1_1"/>
    <protectedRange sqref="G22:G23 A22:A29 H24:H29"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CBFA5F1F-5D62-46AB-BE90-266F3680A2EA}"/>
    <dataValidation allowBlank="1" showInputMessage="1" showErrorMessage="1" promptTitle="Questions to Address:" sqref="B48 E5:F5 A4:H4" xr:uid="{4EC9E7C4-D9D7-4C5D-BBB2-7090EB821251}"/>
    <dataValidation allowBlank="1" showInputMessage="1" showErrorMessage="1" prompt="Place the activty's estimated expenditure amount in the cell._x000a_" sqref="C22:C29" xr:uid="{7B439F08-8498-45D3-AAF7-86EC131A219B}"/>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2:G23 H24:H29" xr:uid="{8F6652FB-1F6E-4A39-9840-FDED2A2554EE}"/>
    <dataValidation allowBlank="1" showInputMessage="1" showErrorMessage="1" prompt="Enter a brief name or title to label the activity/activities" sqref="A22:A24" xr:uid="{8A61C915-77C9-479E-AA63-98BE958C8935}"/>
    <dataValidation allowBlank="1" showInputMessage="1" showErrorMessage="1" promptTitle="Needs Determination" prompt="Describe how the Board determined or assessed the needs of the activities planned." sqref="H5" xr:uid="{F6E88417-84B8-4174-AA9C-09ACD8D0F5CD}"/>
    <dataValidation allowBlank="1" showInputMessage="1" showErrorMessage="1" promptTitle="Administration of Funds" prompt="If the Board selects &quot;Both&quot; for administering funds, describe how this is coordinated." sqref="D5" xr:uid="{BD69FA4C-E8C8-45C3-8042-8127C49552E3}"/>
    <dataValidation allowBlank="1" showInputMessage="1" showErrorMessage="1" promptTitle="Number of CCS CC Programs" prompt="Enter the total number of CCS Child Care Programs (as of 10/01/2025)." sqref="B5" xr:uid="{97AAAD57-33C2-4A8A-8445-5586D1338F1D}"/>
    <dataValidation allowBlank="1" showInputMessage="1" showErrorMessage="1" promptTitle="Total Funds Allotted" prompt="Funds will auto-populate by Board." sqref="A5" xr:uid="{20A9CE2A-ECC3-41E6-BAF4-F2D092532D65}"/>
    <dataValidation allowBlank="1" showInputMessage="1" showErrorMessage="1" promptTitle="Activity Category" prompt="Select the applicable Activity Category" sqref="A7" xr:uid="{ED46A4E7-B88E-4973-B83C-5AAFB3B4197D}"/>
    <dataValidation allowBlank="1" showInputMessage="1" showErrorMessage="1" promptTitle="Activity Type/Name" prompt="Select an activity type/name that best fitst the planned activity." sqref="B7" xr:uid="{EE2FD688-6AD6-4E6E-93CE-866370A8A29A}"/>
    <dataValidation allowBlank="1" showInputMessage="1" showErrorMessage="1" promptTitle="Planned Expenditures" prompt="Enter the estimated amount the Board plans to expend on the planned activity." sqref="C7" xr:uid="{4893F230-EB6F-4C6A-965B-2EB80610AF05}"/>
    <dataValidation allowBlank="1" showInputMessage="1" showErrorMessage="1" promptTitle="Funding Type" prompt="Select the type of funding to be used for the planned activity: CCQ, CQF or OTHER." sqref="D7" xr:uid="{7E754C17-1404-41C2-AFA6-36CD86EECE04}"/>
    <dataValidation allowBlank="1" showInputMessage="1" showErrorMessage="1" promptTitle="Quarter Activity Initiated" prompt="Select the quarter the Board anticipates the activtiy to begin." sqref="E7" xr:uid="{D9A152EB-387C-4191-8CBD-C2702355310C}"/>
    <dataValidation allowBlank="1" showInputMessage="1" showErrorMessage="1" promptTitle="Activity Description" prompt="Description must include alighment to what need or Board Strategy and target outreach." sqref="G7" xr:uid="{1A35556A-9A78-4A3A-8D98-AC9A3997177B}"/>
    <dataValidation allowBlank="1" showInputMessage="1" showErrorMessage="1" promptTitle="Measurable Outcome(s)" prompt="Describe how the Board will measure success of the Child Care Quality activity." sqref="H7" xr:uid="{6BE6E350-4ABF-42B3-8520-2D11B0ADC3E5}"/>
    <dataValidation allowBlank="1" showInputMessage="1" showErrorMessage="1" promptTitle="Measruable Outcome(s)" prompt="Describe how the Board will measure success of the Child Care activity." sqref="H13 H16:H21 H8:H10" xr:uid="{7C610F06-7B0C-4C97-8705-A6809D72213A}"/>
    <dataValidation allowBlank="1" showInputMessage="1" showErrorMessage="1" promptTitle="Activity Description" prompt="Description must include alignment to what need or Board strategy and target outreach." sqref="G8:G21" xr:uid="{811A9858-3902-4075-99D7-646235AF9674}"/>
    <dataValidation allowBlank="1" showInputMessage="1" showErrorMessage="1" promptTitle="Planned Expenditures" prompt="Enter the estimated planned expenditures." sqref="C8:C21" xr:uid="{2316C8DD-7082-4CA7-A996-7FA6365A9A37}"/>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5D4710-532E-4016-B0A6-394119582AA6}">
  <sheetPr>
    <tabColor theme="5" tint="-0.249977111117893"/>
    <pageSetUpPr fitToPage="1"/>
  </sheetPr>
  <dimension ref="A1:J67"/>
  <sheetViews>
    <sheetView topLeftCell="A31" zoomScale="70" zoomScaleNormal="70" workbookViewId="0">
      <selection activeCell="A42" sqref="A42:F42"/>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91.664062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[22]Instructions!B9, " Annual Expenditure Plan")</f>
        <v>FFY 2026 Annual Expenditure Plan</v>
      </c>
      <c r="B1" s="82"/>
      <c r="C1" s="82"/>
      <c r="D1" s="84"/>
      <c r="E1" s="84"/>
      <c r="F1" s="83"/>
      <c r="G1" s="82"/>
      <c r="H1" s="81"/>
    </row>
    <row r="2" spans="1:9" s="73" customFormat="1" ht="26.65">
      <c r="A2" s="79" t="str">
        <f>[22]Instructions!B8</f>
        <v>Workforce Solutions Golden Crescent</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30" customHeight="1">
      <c r="A5" s="180">
        <v>1026735</v>
      </c>
      <c r="B5" s="352" t="s">
        <v>920</v>
      </c>
      <c r="C5" s="60" t="s">
        <v>8</v>
      </c>
      <c r="D5" s="97"/>
      <c r="E5" s="58"/>
      <c r="F5" s="57"/>
      <c r="G5" s="213" t="s">
        <v>921</v>
      </c>
      <c r="H5" s="96" t="s">
        <v>922</v>
      </c>
    </row>
    <row r="6" spans="1:9" ht="18" customHeight="1">
      <c r="A6" s="9"/>
      <c r="B6" s="9"/>
      <c r="C6" s="9"/>
      <c r="D6" s="54"/>
      <c r="E6" s="54"/>
      <c r="F6" s="53"/>
      <c r="G6" s="212"/>
    </row>
    <row r="7" spans="1:9" s="47" customFormat="1" ht="63">
      <c r="A7" s="52" t="s">
        <v>87</v>
      </c>
      <c r="B7" s="52" t="s">
        <v>88</v>
      </c>
      <c r="C7" s="52" t="s">
        <v>89</v>
      </c>
      <c r="D7" s="51" t="s">
        <v>90</v>
      </c>
      <c r="E7" s="51" t="s">
        <v>91</v>
      </c>
      <c r="F7" s="360" t="s">
        <v>92</v>
      </c>
      <c r="G7" s="50" t="s">
        <v>93</v>
      </c>
      <c r="H7" s="49" t="s">
        <v>94</v>
      </c>
      <c r="I7" s="48"/>
    </row>
    <row r="8" spans="1:9" s="11" customFormat="1" ht="110.25">
      <c r="A8" s="37" t="s">
        <v>4</v>
      </c>
      <c r="B8" s="36" t="s">
        <v>108</v>
      </c>
      <c r="C8" s="34">
        <v>17700</v>
      </c>
      <c r="D8" s="42" t="s">
        <v>96</v>
      </c>
      <c r="E8" s="33" t="s">
        <v>105</v>
      </c>
      <c r="F8" s="354"/>
      <c r="G8" s="211" t="s">
        <v>923</v>
      </c>
      <c r="H8" s="89" t="s">
        <v>924</v>
      </c>
      <c r="I8" s="2"/>
    </row>
    <row r="9" spans="1:9" ht="110.25">
      <c r="A9" s="37" t="s">
        <v>0</v>
      </c>
      <c r="B9" s="36" t="s">
        <v>103</v>
      </c>
      <c r="C9" s="34">
        <v>6000</v>
      </c>
      <c r="D9" s="42" t="s">
        <v>96</v>
      </c>
      <c r="E9" s="33" t="s">
        <v>100</v>
      </c>
      <c r="F9" s="355"/>
      <c r="G9" s="204" t="s">
        <v>925</v>
      </c>
      <c r="H9" s="43" t="s">
        <v>926</v>
      </c>
      <c r="I9" s="2"/>
    </row>
    <row r="10" spans="1:9" s="45" customFormat="1" ht="126">
      <c r="A10" s="37" t="s">
        <v>0</v>
      </c>
      <c r="B10" s="36" t="s">
        <v>95</v>
      </c>
      <c r="C10" s="34">
        <v>6000</v>
      </c>
      <c r="D10" s="42" t="s">
        <v>96</v>
      </c>
      <c r="E10" s="33" t="s">
        <v>105</v>
      </c>
      <c r="F10" s="354"/>
      <c r="G10" s="211" t="s">
        <v>927</v>
      </c>
      <c r="H10" s="43" t="s">
        <v>928</v>
      </c>
      <c r="I10" s="46"/>
    </row>
    <row r="11" spans="1:9" ht="141.75">
      <c r="A11" s="37" t="s">
        <v>0</v>
      </c>
      <c r="B11" s="36" t="s">
        <v>95</v>
      </c>
      <c r="C11" s="34">
        <v>35000</v>
      </c>
      <c r="D11" s="42" t="s">
        <v>96</v>
      </c>
      <c r="E11" s="33" t="s">
        <v>100</v>
      </c>
      <c r="F11" s="354"/>
      <c r="G11" s="211" t="s">
        <v>929</v>
      </c>
      <c r="H11" s="89" t="s">
        <v>930</v>
      </c>
      <c r="I11" s="2"/>
    </row>
    <row r="12" spans="1:9" s="45" customFormat="1" ht="110.25">
      <c r="A12" s="37" t="s">
        <v>0</v>
      </c>
      <c r="B12" s="36" t="s">
        <v>95</v>
      </c>
      <c r="C12" s="34">
        <v>11000</v>
      </c>
      <c r="D12" s="34" t="s">
        <v>104</v>
      </c>
      <c r="E12" s="33" t="s">
        <v>105</v>
      </c>
      <c r="F12" s="354"/>
      <c r="G12" s="32" t="s">
        <v>931</v>
      </c>
      <c r="H12" s="210" t="s">
        <v>932</v>
      </c>
      <c r="I12" s="46"/>
    </row>
    <row r="13" spans="1:9" s="45" customFormat="1" ht="126">
      <c r="A13" s="37" t="s">
        <v>0</v>
      </c>
      <c r="B13" s="36" t="s">
        <v>95</v>
      </c>
      <c r="C13" s="34">
        <v>3500</v>
      </c>
      <c r="D13" s="34" t="s">
        <v>104</v>
      </c>
      <c r="E13" s="33" t="s">
        <v>100</v>
      </c>
      <c r="F13" s="354"/>
      <c r="G13" s="32" t="s">
        <v>933</v>
      </c>
      <c r="H13" s="210" t="s">
        <v>934</v>
      </c>
      <c r="I13" s="46"/>
    </row>
    <row r="14" spans="1:9" s="45" customFormat="1" ht="165.6" customHeight="1">
      <c r="A14" s="37" t="s">
        <v>0</v>
      </c>
      <c r="B14" s="36" t="s">
        <v>133</v>
      </c>
      <c r="C14" s="34">
        <v>10000</v>
      </c>
      <c r="D14" s="34" t="s">
        <v>104</v>
      </c>
      <c r="E14" s="33" t="s">
        <v>97</v>
      </c>
      <c r="F14" s="354"/>
      <c r="G14" s="32" t="s">
        <v>935</v>
      </c>
      <c r="H14" s="89" t="s">
        <v>936</v>
      </c>
      <c r="I14" s="46"/>
    </row>
    <row r="15" spans="1:9" s="45" customFormat="1" ht="110.25">
      <c r="A15" s="37" t="s">
        <v>140</v>
      </c>
      <c r="B15" s="36" t="s">
        <v>141</v>
      </c>
      <c r="C15" s="34">
        <v>100000</v>
      </c>
      <c r="D15" s="42" t="s">
        <v>96</v>
      </c>
      <c r="E15" s="33" t="s">
        <v>105</v>
      </c>
      <c r="F15" s="354"/>
      <c r="G15" s="32" t="s">
        <v>937</v>
      </c>
      <c r="H15" s="89" t="s">
        <v>938</v>
      </c>
      <c r="I15" s="46"/>
    </row>
    <row r="16" spans="1:9" ht="141.75">
      <c r="A16" s="37" t="s">
        <v>1</v>
      </c>
      <c r="B16" s="36" t="s">
        <v>119</v>
      </c>
      <c r="C16" s="186">
        <v>55000</v>
      </c>
      <c r="D16" s="42" t="s">
        <v>96</v>
      </c>
      <c r="E16" s="33" t="s">
        <v>100</v>
      </c>
      <c r="F16" s="354"/>
      <c r="G16" s="109" t="s">
        <v>939</v>
      </c>
      <c r="H16" s="87" t="s">
        <v>940</v>
      </c>
      <c r="I16" s="2"/>
    </row>
    <row r="17" spans="1:9" ht="94.5">
      <c r="A17" s="37" t="s">
        <v>1</v>
      </c>
      <c r="B17" s="36" t="s">
        <v>114</v>
      </c>
      <c r="C17" s="34">
        <v>6000</v>
      </c>
      <c r="D17" s="42" t="s">
        <v>96</v>
      </c>
      <c r="E17" s="33" t="s">
        <v>100</v>
      </c>
      <c r="F17" s="362"/>
      <c r="G17" s="39" t="s">
        <v>941</v>
      </c>
      <c r="H17" s="184" t="s">
        <v>942</v>
      </c>
      <c r="I17" s="2"/>
    </row>
    <row r="18" spans="1:9" ht="94.5">
      <c r="A18" s="37" t="s">
        <v>1</v>
      </c>
      <c r="B18" s="36" t="s">
        <v>114</v>
      </c>
      <c r="C18" s="34">
        <v>1000</v>
      </c>
      <c r="D18" s="34" t="s">
        <v>104</v>
      </c>
      <c r="E18" s="33" t="s">
        <v>105</v>
      </c>
      <c r="F18" s="359"/>
      <c r="G18" s="32" t="s">
        <v>943</v>
      </c>
      <c r="H18" s="89" t="s">
        <v>942</v>
      </c>
      <c r="I18" s="2"/>
    </row>
    <row r="19" spans="1:9" s="11" customFormat="1" ht="194" customHeight="1">
      <c r="A19" s="37" t="s">
        <v>1</v>
      </c>
      <c r="B19" s="36" t="s">
        <v>114</v>
      </c>
      <c r="C19" s="34">
        <v>55000</v>
      </c>
      <c r="D19" s="42" t="s">
        <v>96</v>
      </c>
      <c r="E19" s="33" t="s">
        <v>145</v>
      </c>
      <c r="F19" s="356"/>
      <c r="G19" s="32" t="s">
        <v>944</v>
      </c>
      <c r="H19" s="89" t="s">
        <v>945</v>
      </c>
      <c r="I19" s="2"/>
    </row>
    <row r="20" spans="1:9" ht="126">
      <c r="A20" s="37" t="s">
        <v>1</v>
      </c>
      <c r="B20" s="36" t="s">
        <v>195</v>
      </c>
      <c r="C20" s="34">
        <v>20000</v>
      </c>
      <c r="D20" s="42" t="s">
        <v>96</v>
      </c>
      <c r="E20" s="33" t="s">
        <v>145</v>
      </c>
      <c r="F20" s="356"/>
      <c r="G20" s="32" t="s">
        <v>946</v>
      </c>
      <c r="H20" s="89" t="s">
        <v>947</v>
      </c>
      <c r="I20" s="2"/>
    </row>
    <row r="21" spans="1:9" s="45" customFormat="1" ht="110.25">
      <c r="A21" s="37" t="s">
        <v>1</v>
      </c>
      <c r="B21" s="36" t="s">
        <v>111</v>
      </c>
      <c r="C21" s="34">
        <v>10000</v>
      </c>
      <c r="D21" s="42" t="s">
        <v>96</v>
      </c>
      <c r="E21" s="33" t="s">
        <v>105</v>
      </c>
      <c r="F21" s="356"/>
      <c r="G21" s="32" t="s">
        <v>948</v>
      </c>
      <c r="H21" s="89" t="s">
        <v>949</v>
      </c>
      <c r="I21" s="46"/>
    </row>
    <row r="22" spans="1:9" s="45" customFormat="1" ht="110.25">
      <c r="A22" s="37" t="s">
        <v>1</v>
      </c>
      <c r="B22" s="36" t="s">
        <v>124</v>
      </c>
      <c r="C22" s="34">
        <v>20000</v>
      </c>
      <c r="D22" s="42" t="s">
        <v>96</v>
      </c>
      <c r="E22" s="33" t="s">
        <v>105</v>
      </c>
      <c r="F22" s="356"/>
      <c r="G22" s="32" t="s">
        <v>950</v>
      </c>
      <c r="H22" s="89" t="s">
        <v>951</v>
      </c>
      <c r="I22" s="46"/>
    </row>
    <row r="23" spans="1:9" ht="204.75">
      <c r="A23" s="37" t="s">
        <v>1</v>
      </c>
      <c r="B23" s="36" t="s">
        <v>119</v>
      </c>
      <c r="C23" s="34">
        <v>58000</v>
      </c>
      <c r="D23" s="34" t="s">
        <v>104</v>
      </c>
      <c r="E23" s="33" t="s">
        <v>105</v>
      </c>
      <c r="F23" s="356"/>
      <c r="G23" s="32" t="s">
        <v>952</v>
      </c>
      <c r="H23" s="209" t="s">
        <v>953</v>
      </c>
      <c r="I23" s="2"/>
    </row>
    <row r="24" spans="1:9" ht="94.5">
      <c r="A24" s="37" t="s">
        <v>1</v>
      </c>
      <c r="B24" s="36" t="s">
        <v>114</v>
      </c>
      <c r="C24" s="34">
        <v>10000</v>
      </c>
      <c r="D24" s="34" t="s">
        <v>104</v>
      </c>
      <c r="E24" s="33" t="s">
        <v>145</v>
      </c>
      <c r="F24" s="356"/>
      <c r="G24" s="32" t="s">
        <v>954</v>
      </c>
      <c r="H24" s="89" t="s">
        <v>955</v>
      </c>
      <c r="I24" s="2"/>
    </row>
    <row r="25" spans="1:9" ht="126">
      <c r="A25" s="37" t="s">
        <v>129</v>
      </c>
      <c r="B25" s="36" t="s">
        <v>133</v>
      </c>
      <c r="C25" s="35">
        <v>3600</v>
      </c>
      <c r="D25" s="34" t="s">
        <v>104</v>
      </c>
      <c r="E25" s="33" t="s">
        <v>105</v>
      </c>
      <c r="F25" s="368"/>
      <c r="G25" s="88" t="s">
        <v>956</v>
      </c>
      <c r="H25" s="208" t="s">
        <v>957</v>
      </c>
      <c r="I25" s="2"/>
    </row>
    <row r="26" spans="1:9" ht="173.25">
      <c r="A26" s="37" t="s">
        <v>129</v>
      </c>
      <c r="B26" s="36" t="s">
        <v>133</v>
      </c>
      <c r="C26" s="34">
        <v>55400</v>
      </c>
      <c r="D26" s="42" t="s">
        <v>96</v>
      </c>
      <c r="E26" s="33" t="s">
        <v>100</v>
      </c>
      <c r="F26" s="368"/>
      <c r="G26" s="207" t="s">
        <v>958</v>
      </c>
      <c r="H26" s="89" t="s">
        <v>942</v>
      </c>
      <c r="I26" s="2"/>
    </row>
    <row r="27" spans="1:9" ht="141.75">
      <c r="A27" s="37" t="s">
        <v>129</v>
      </c>
      <c r="B27" s="36" t="s">
        <v>133</v>
      </c>
      <c r="C27" s="34">
        <v>75000</v>
      </c>
      <c r="D27" s="42" t="s">
        <v>96</v>
      </c>
      <c r="E27" s="33" t="s">
        <v>105</v>
      </c>
      <c r="F27" s="358"/>
      <c r="G27" s="206" t="s">
        <v>959</v>
      </c>
      <c r="H27" s="89" t="s">
        <v>942</v>
      </c>
      <c r="I27" s="2"/>
    </row>
    <row r="28" spans="1:9" ht="126">
      <c r="A28" s="37" t="s">
        <v>129</v>
      </c>
      <c r="B28" s="36" t="s">
        <v>133</v>
      </c>
      <c r="C28" s="34">
        <v>12000</v>
      </c>
      <c r="D28" s="42" t="s">
        <v>96</v>
      </c>
      <c r="E28" s="33" t="s">
        <v>100</v>
      </c>
      <c r="F28" s="358"/>
      <c r="G28" s="32" t="s">
        <v>960</v>
      </c>
      <c r="H28" s="89" t="s">
        <v>961</v>
      </c>
      <c r="I28" s="2"/>
    </row>
    <row r="29" spans="1:9" ht="126">
      <c r="A29" s="169" t="s">
        <v>129</v>
      </c>
      <c r="B29" s="168" t="s">
        <v>133</v>
      </c>
      <c r="C29" s="167">
        <v>75000</v>
      </c>
      <c r="D29" s="167" t="s">
        <v>104</v>
      </c>
      <c r="E29" s="166" t="s">
        <v>105</v>
      </c>
      <c r="F29" s="358"/>
      <c r="G29" s="88" t="s">
        <v>962</v>
      </c>
      <c r="H29" s="98" t="s">
        <v>963</v>
      </c>
      <c r="I29" s="2"/>
    </row>
    <row r="30" spans="1:9" ht="185.25" customHeight="1">
      <c r="A30" s="190" t="s">
        <v>129</v>
      </c>
      <c r="B30" s="189" t="s">
        <v>151</v>
      </c>
      <c r="C30" s="205">
        <v>50000</v>
      </c>
      <c r="D30" s="167" t="s">
        <v>104</v>
      </c>
      <c r="E30" s="202" t="s">
        <v>100</v>
      </c>
      <c r="F30" s="358"/>
      <c r="G30" s="32" t="s">
        <v>964</v>
      </c>
      <c r="H30" s="209" t="s">
        <v>965</v>
      </c>
      <c r="I30" s="2"/>
    </row>
    <row r="31" spans="1:9" ht="116.45" customHeight="1">
      <c r="A31" s="190" t="s">
        <v>129</v>
      </c>
      <c r="B31" s="189" t="s">
        <v>151</v>
      </c>
      <c r="C31" s="203">
        <v>175000</v>
      </c>
      <c r="D31" s="35" t="s">
        <v>152</v>
      </c>
      <c r="E31" s="202" t="s">
        <v>100</v>
      </c>
      <c r="F31" s="369"/>
      <c r="G31" s="32" t="s">
        <v>966</v>
      </c>
      <c r="H31" s="313" t="s">
        <v>967</v>
      </c>
      <c r="I31" s="2"/>
    </row>
    <row r="32" spans="1:9" ht="15.75">
      <c r="A32" s="13"/>
      <c r="B32" s="29"/>
      <c r="C32" s="30"/>
      <c r="D32" s="29"/>
      <c r="E32" s="29"/>
      <c r="F32" s="28"/>
      <c r="G32" s="12"/>
    </row>
    <row r="33" spans="1:10" s="17" customFormat="1" ht="21">
      <c r="A33" s="27"/>
      <c r="B33" s="25"/>
      <c r="C33" s="26"/>
      <c r="D33" s="25"/>
      <c r="E33" s="25"/>
      <c r="F33" s="24"/>
      <c r="G33" s="23"/>
      <c r="H33" s="22"/>
      <c r="I33" s="19"/>
      <c r="J33" s="18"/>
    </row>
    <row r="34" spans="1:10" s="11" customFormat="1" ht="21">
      <c r="A34" s="416" t="s">
        <v>162</v>
      </c>
      <c r="B34" s="417" t="s">
        <v>104</v>
      </c>
      <c r="C34" s="418" t="s">
        <v>152</v>
      </c>
      <c r="D34" s="417" t="s">
        <v>96</v>
      </c>
      <c r="E34" s="419" t="s">
        <v>6</v>
      </c>
      <c r="F34" s="420" t="s">
        <v>163</v>
      </c>
      <c r="G34" s="21"/>
      <c r="H34" s="20"/>
      <c r="I34" s="2"/>
      <c r="J34" s="1"/>
    </row>
    <row r="35" spans="1:10" s="11" customFormat="1" ht="15.75">
      <c r="A35" s="404" t="s">
        <v>0</v>
      </c>
      <c r="B35" s="405">
        <f>SUMIFS(Table91536[Planned Expenditures],Table91536[Funding Type 
(CCQ 2, CCQ Mentor, CQF, Other)],"CCQ",Table91536[Activity Category],"Infant &amp; Toddler")</f>
        <v>24500</v>
      </c>
      <c r="C35" s="406">
        <f>SUMIFS(Table91536[Planned Expenditures],Table91536[Funding Type 
(CCQ 2, CCQ Mentor, CQF, Other)],"CCQ Mentor",Table91536[Activity Category],"Infant &amp; Toddler")</f>
        <v>0</v>
      </c>
      <c r="D35" s="405">
        <f>SUMIFS(Table91536[Planned Expenditures],Table91536[Funding Type 
(CCQ 2, CCQ Mentor, CQF, Other)],"CQF",Table91536[Activity Category],"Infant &amp; Toddler")</f>
        <v>47000</v>
      </c>
      <c r="E35" s="407">
        <f>SUMIFS(Table91536[Planned Expenditures],Table91536[Funding Type 
(CCQ 2, CCQ Mentor, CQF, Other)],"Other",Table91536[Activity Category],"Infant &amp; Toddler")</f>
        <v>0</v>
      </c>
      <c r="F35" s="431">
        <f>SUM(Table121637[[#This Row],[CCQ]:[Other]])</f>
        <v>71500</v>
      </c>
      <c r="G35" s="13"/>
      <c r="H35" s="12"/>
      <c r="I35" s="2"/>
      <c r="J35" s="1"/>
    </row>
    <row r="36" spans="1:10" s="11" customFormat="1" ht="15.75">
      <c r="A36" s="404" t="s">
        <v>1</v>
      </c>
      <c r="B36" s="405">
        <f>SUMIFS(Table91536[Planned Expenditures],Table91536[Funding Type 
(CCQ 2, CCQ Mentor, CQF, Other)],"CCQ",Table91536[Activity Category],"Professional Development")</f>
        <v>69000</v>
      </c>
      <c r="C36" s="406">
        <f>SUMIFS(Table91536[Planned Expenditures],Table91536[Funding Type 
(CCQ 2, CCQ Mentor, CQF, Other)],"CCQ Mentor ",Table91536[Activity Category],"Professional Development")</f>
        <v>0</v>
      </c>
      <c r="D36" s="405">
        <f>SUMIFS(Table91536[Planned Expenditures],Table91536[Funding Type 
(CCQ 2, CCQ Mentor, CQF, Other)],"CQF",Table91536[Activity Category],"Professional Development")</f>
        <v>166000</v>
      </c>
      <c r="E36" s="407">
        <f>SUMIFS(Table91536[Planned Expenditures],Table91536[Funding Type 
(CCQ 2, CCQ Mentor, CQF, Other)],"Other",Table91536[Activity Category],"Professional Development")</f>
        <v>0</v>
      </c>
      <c r="F36" s="431">
        <f>SUM(Table121637[[#This Row],[CCQ]:[Other]])</f>
        <v>235000</v>
      </c>
      <c r="G36" s="13"/>
      <c r="H36" s="12"/>
      <c r="I36" s="2"/>
      <c r="J36" s="1"/>
    </row>
    <row r="37" spans="1:10" s="11" customFormat="1" ht="15.75">
      <c r="A37" s="404" t="s">
        <v>129</v>
      </c>
      <c r="B37" s="405">
        <f>SUMIFS(Table91536[Planned Expenditures],Table91536[Funding Type 
(CCQ 2, CCQ Mentor, CQF, Other)],"CCQ",Table91536[Activity Category],"Texas Rising Star/QRIS (except PD)")</f>
        <v>128600</v>
      </c>
      <c r="C37" s="406">
        <v>175000</v>
      </c>
      <c r="D37" s="405">
        <f>SUMIFS(Table91536[Planned Expenditures],Table91536[Funding Type 
(CCQ 2, CCQ Mentor, CQF, Other)],"CQF",Table91536[Activity Category],"Texas Rising Star/QRIS (except PD)")</f>
        <v>142400</v>
      </c>
      <c r="E37" s="407">
        <f>SUMIFS(Table91536[Planned Expenditures],Table91536[Funding Type 
(CCQ 2, CCQ Mentor, CQF, Other)],"Other",Table91536[Activity Category],"Texas Rising Star/QRIS (except PD)")</f>
        <v>0</v>
      </c>
      <c r="F37" s="431">
        <f>SUM(Table121637[[#This Row],[CCQ]:[Other]])</f>
        <v>446000</v>
      </c>
      <c r="G37" s="13"/>
      <c r="H37" s="12"/>
      <c r="I37" s="2"/>
      <c r="J37" s="1"/>
    </row>
    <row r="38" spans="1:10" s="11" customFormat="1" ht="15.75">
      <c r="A38" s="404" t="s">
        <v>164</v>
      </c>
      <c r="B38" s="405">
        <f>SUMIFS(Table91536[Planned Expenditures],Table91536[Funding Type 
(CCQ 2, CCQ Mentor, CQF, Other)],"CCQ",Table91536[Activity Category],"Health &amp; Safety (except PD)")</f>
        <v>0</v>
      </c>
      <c r="C38" s="406">
        <f>SUMIFS(Table91536[Planned Expenditures],Table91536[Funding Type 
(CCQ 2, CCQ Mentor, CQF, Other)],"CCQ Mentor ",Table91536[Activity Category],"Health &amp; Safety (except PD)")</f>
        <v>0</v>
      </c>
      <c r="D38" s="405">
        <f>SUMIFS(Table91536[Planned Expenditures],Table91536[Funding Type 
(CCQ 2, CCQ Mentor, CQF, Other)],"CQF",Table91536[Activity Category],"Health &amp; Safety (except PD)")</f>
        <v>0</v>
      </c>
      <c r="E38" s="407">
        <f>SUMIFS(Table91536[Planned Expenditures],Table91536[Funding Type 
(CCQ 2, CCQ Mentor, CQF, Other)],"Other",Table91536[Activity Category],"Health &amp; Safety (except PD)")</f>
        <v>0</v>
      </c>
      <c r="F38" s="431">
        <f>SUM(Table121637[[#This Row],[CCQ]:[Other]])</f>
        <v>0</v>
      </c>
      <c r="G38" s="13"/>
      <c r="H38" s="12"/>
      <c r="I38" s="2"/>
      <c r="J38" s="1"/>
    </row>
    <row r="39" spans="1:10" ht="15.75">
      <c r="A39" s="408" t="s">
        <v>4</v>
      </c>
      <c r="B39" s="405">
        <f>SUMIFS(Table91536[Planned Expenditures],Table91536[Funding Type 
(CCQ 2, CCQ Mentor, CQF, Other)],"CCQ",Table91536[Activity Category],"Evaluation &amp; Assessment")</f>
        <v>0</v>
      </c>
      <c r="C39" s="406">
        <f>SUMIFS(Table91536[Planned Expenditures],Table91536[Funding Type 
(CCQ 2, CCQ Mentor, CQF, Other)],"CCQ Mentor ",Table91536[Activity Category],"Evaluation &amp; Assessment")</f>
        <v>0</v>
      </c>
      <c r="D39" s="405">
        <f>SUMIFS(Table91536[Planned Expenditures],Table91536[Funding Type 
(CCQ 2, CCQ Mentor, CQF, Other)],"CQF",Table91536[Activity Category],"Evaluation &amp; Assessment")</f>
        <v>17700</v>
      </c>
      <c r="E39" s="407">
        <f>SUMIFS(Table91536[Planned Expenditures],Table91536[Funding Type 
(CCQ 2, CCQ Mentor, CQF, Other)],"Other",Table91536[Activity Category],"Evaluation &amp; Assessment")</f>
        <v>0</v>
      </c>
      <c r="F39" s="431">
        <f>SUM(Table121637[[#This Row],[CCQ]:[Other]])</f>
        <v>17700</v>
      </c>
      <c r="G39" s="13"/>
      <c r="H39" s="12"/>
      <c r="I39" s="2"/>
    </row>
    <row r="40" spans="1:10" ht="15.75">
      <c r="A40" s="408" t="s">
        <v>165</v>
      </c>
      <c r="B40" s="409">
        <f>SUMIFS(Table91536[Planned Expenditures],Table91536[Funding Type 
(CCQ 2, CCQ Mentor, CQF, Other)],"CCQ",Table91536[Activity Category],"National Accreditation")</f>
        <v>0</v>
      </c>
      <c r="C40" s="409">
        <f>SUMIFS(Table91536[Planned Expenditures],Table91536[Funding Type 
(CCQ 2, CCQ Mentor, CQF, Other)],"CCQ Mentor ",Table91536[Activity Category],"National Accreditation")</f>
        <v>0</v>
      </c>
      <c r="D40" s="410">
        <f>SUMIFS(Table91536[Planned Expenditures],Table91536[Funding Type 
(CCQ 2, CCQ Mentor, CQF, Other)],"CQF",Table91536[Activity Category],"National Accreditation")</f>
        <v>0</v>
      </c>
      <c r="E40" s="411">
        <f>SUMIFS(Table91536[Planned Expenditures],Table91536[Funding Type 
(CCQ 2, CCQ Mentor, CQF, Other)],"Other",Table91536[Activity Category],"National Accreditation")</f>
        <v>0</v>
      </c>
      <c r="F40" s="432">
        <f>SUM(Table121637[[#This Row],[CCQ]:[Other]])</f>
        <v>0</v>
      </c>
      <c r="G40" s="9"/>
      <c r="H40" s="9"/>
      <c r="I40" s="2"/>
    </row>
    <row r="41" spans="1:10" ht="15.75">
      <c r="A41" s="412" t="s">
        <v>140</v>
      </c>
      <c r="B41" s="413">
        <f>SUMIFS(Table91536[Planned Expenditures],Table91536[Funding Type 
(CCQ 2, CCQ Mentor, CQF, Other)],"CCQ",Table91536[Activity Category],"Other (Shared Services, Pre-K Partnerships) ")</f>
        <v>0</v>
      </c>
      <c r="C41" s="413">
        <f>SUMIFS(Table91536[Planned Expenditures],Table91536[Funding Type 
(CCQ 2, CCQ Mentor, CQF, Other)],"CCQ Mentor ",Table91536[Activity Category],"Other (Shared Services, Pre-K Partnerships) ")</f>
        <v>0</v>
      </c>
      <c r="D41" s="414">
        <f>SUMIFS(Table91536[Planned Expenditures],Table91536[Funding Type 
(CCQ 2, CCQ Mentor, CQF, Other)],"CQF",Table91536[Activity Category],"Other (Shared Services, Pre-K Partnerships) ")</f>
        <v>100000</v>
      </c>
      <c r="E41" s="415">
        <f>SUMIFS(Table91536[Planned Expenditures],Table91536[Funding Type 
(CCQ 2, CCQ Mentor, CQF, Other)],"Other",Table91536[Activity Category],"Other (Shared Services, Pre-K Partnerships) ")</f>
        <v>0</v>
      </c>
      <c r="F41" s="433">
        <f>SUM(Table121637[[#This Row],[CCQ]:[Other]])</f>
        <v>100000</v>
      </c>
      <c r="H41" s="1"/>
    </row>
    <row r="42" spans="1:10" ht="15.75">
      <c r="A42" s="457" t="s">
        <v>166</v>
      </c>
      <c r="B42" s="458">
        <f>SUBTOTAL(109,Table121637[CCQ])</f>
        <v>222100</v>
      </c>
      <c r="C42" s="458">
        <f>SUBTOTAL(109,Table121637[CCQ Mentor])</f>
        <v>175000</v>
      </c>
      <c r="D42" s="459">
        <f>SUBTOTAL(109,Table121637[CQF])</f>
        <v>473100</v>
      </c>
      <c r="E42" s="459">
        <f>SUBTOTAL(109,Table121637[Other])</f>
        <v>0</v>
      </c>
      <c r="F42" s="460">
        <f>SUBTOTAL(109,Table121637[TOTAL])</f>
        <v>870200</v>
      </c>
    </row>
    <row r="44" spans="1:10" ht="15.75"/>
    <row r="45" spans="1:10" ht="15.75">
      <c r="A45" s="1" t="s">
        <v>167</v>
      </c>
    </row>
    <row r="46" spans="1:10" ht="15.75"/>
    <row r="47" spans="1:10" ht="15.75"/>
    <row r="56" spans="2:2" ht="15.75"/>
    <row r="57" spans="2:2" ht="15.75"/>
    <row r="58" spans="2:2" ht="18">
      <c r="B58" s="5"/>
    </row>
    <row r="59" spans="2:2" ht="15.75"/>
    <row r="60" spans="2:2" ht="15.75"/>
    <row r="61" spans="2:2" ht="15.75"/>
    <row r="62" spans="2:2" ht="15.75"/>
    <row r="63" spans="2:2" ht="15.75"/>
    <row r="64" spans="2:2" ht="15.75"/>
    <row r="65" ht="15.75"/>
    <row r="66" ht="15.75"/>
    <row r="67" ht="15.75"/>
  </sheetData>
  <sheetProtection formatCells="0" insertColumns="0" selectLockedCells="1" sort="0"/>
  <protectedRanges>
    <protectedRange sqref="H17 J9:XFD9" name="Range2"/>
    <protectedRange sqref="A5:F5 B58 A4:H4" name="Range1"/>
    <protectedRange sqref="G5" name="Range1_2_1"/>
    <protectedRange sqref="B32:D39 E32:F33 E34:G39 F25:F31 B17:F17 B8:G16 B18:E31 G17:G31" name="Range2_1_1"/>
    <protectedRange sqref="G32:G33 A32:A39 H34:H39 H25:H31" name="Range2_4_2"/>
  </protectedRanges>
  <dataValidations count="18">
    <dataValidation allowBlank="1" showInputMessage="1" showErrorMessage="1" promptTitle="Questions to Address:" sqref="B58 E5:F5 A4:H4" xr:uid="{3456BAC3-13CC-47E3-9683-CACC8D1FAEBC}"/>
    <dataValidation allowBlank="1" showInputMessage="1" showErrorMessage="1" prompt="Place the activty's estimated expenditure amount in the cell._x000a_" sqref="C32:C39" xr:uid="{C4E64564-E7BD-46C4-AB54-17BAE81E8B92}"/>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2:G33 H34:H39" xr:uid="{D15FC8FD-BE4C-4083-9B7A-695BBEA01A64}"/>
    <dataValidation allowBlank="1" showInputMessage="1" showErrorMessage="1" prompt="Enter a brief name or title to label the activity/activities" sqref="A32:A34" xr:uid="{EC943C1C-8902-4B54-B562-60A5087AA6A7}"/>
    <dataValidation allowBlank="1" showInputMessage="1" showErrorMessage="1" promptTitle="Needs Determination" prompt="Describe how the Board determined or assessed the needs of the activities planned." sqref="H5" xr:uid="{CDFD317A-58CD-4269-A761-141394F9F7B4}"/>
    <dataValidation allowBlank="1" showInputMessage="1" showErrorMessage="1" promptTitle="Administration of Funds" prompt="If the Board selects &quot;Both&quot; for administering funds, describe how this is coordinated." sqref="D5" xr:uid="{03A13270-9E19-4AA4-9546-B59BF8380AC7}"/>
    <dataValidation allowBlank="1" showInputMessage="1" showErrorMessage="1" promptTitle="Number of CCS CC Programs" prompt="Enter the total number of CCS Child Care Programs (as of 10/01/2025)." sqref="B5" xr:uid="{39384478-7C11-4E5F-902F-F897E49AD8F3}"/>
    <dataValidation allowBlank="1" showInputMessage="1" showErrorMessage="1" promptTitle="Total Funds Allotted" prompt="Funds will auto-populate by Board." sqref="A5" xr:uid="{E2DE47C9-9415-4124-9418-27432B54D8A9}"/>
    <dataValidation allowBlank="1" showInputMessage="1" showErrorMessage="1" promptTitle="Activity Category" prompt="Select the applicable Activity Category" sqref="A7" xr:uid="{B5C988F3-59FD-4CA2-BC64-A242BBD1E0D3}"/>
    <dataValidation allowBlank="1" showInputMessage="1" showErrorMessage="1" promptTitle="Activity Type/Name" prompt="Select an activity type/name that best fitst the planned activity." sqref="B7" xr:uid="{DD01A33B-DEC4-4867-A189-4A3B50FB6072}"/>
    <dataValidation allowBlank="1" showInputMessage="1" showErrorMessage="1" promptTitle="Planned Expenditures" prompt="Enter the estimated amount the Board plans to expend on the planned activity." sqref="C7" xr:uid="{EA36D62A-5844-47F4-AB21-DF9449479CD3}"/>
    <dataValidation allowBlank="1" showInputMessage="1" showErrorMessage="1" promptTitle="Funding Type" prompt="Select the type of funding to be used for the planned activity: CCQ, CQF or OTHER." sqref="D7" xr:uid="{D49FA0E4-2A57-477C-A4D6-81B89F0134F2}"/>
    <dataValidation allowBlank="1" showInputMessage="1" showErrorMessage="1" promptTitle="Quarter Activity Initiated" prompt="Select the quarter the Board anticipates the activtiy to begin." sqref="E7" xr:uid="{555E83D0-7697-4E14-8276-053AF6B2F247}"/>
    <dataValidation allowBlank="1" showInputMessage="1" showErrorMessage="1" promptTitle="Measurable Outcome(s)" prompt="Describe how the Board will measure success of the Child Care Quality activity." sqref="H7" xr:uid="{1D09212C-0722-444B-BC30-90C7D89F7364}"/>
    <dataValidation allowBlank="1" showInputMessage="1" showErrorMessage="1" promptTitle="Measruable Outcome(s)" prompt="Describe how the Board will measure success of the Child Care activity." sqref="H18:H22 H8:H16 H24:H29" xr:uid="{21A5EF5E-929B-4EC4-A52A-195567F6E8E3}"/>
    <dataValidation allowBlank="1" showInputMessage="1" showErrorMessage="1" promptTitle="Activity Description" prompt="Description must include alighment to what need or Board Strategy and target outreach." sqref="G7" xr:uid="{573187B2-C900-4E9D-B25F-3FD4AF6A8A32}"/>
    <dataValidation allowBlank="1" showInputMessage="1" showErrorMessage="1" promptTitle="Activity Description" prompt="Description must include alignment to what need or Board strategy and target outreach." sqref="G12:G31" xr:uid="{B62DFB73-8AA5-4182-B929-51DE3199AB4B}"/>
    <dataValidation allowBlank="1" showInputMessage="1" showErrorMessage="1" promptTitle="Planned Expenditures" prompt="Enter the estimated planned expenditures." sqref="C8:C31" xr:uid="{5A04C22E-8ECC-4A03-8233-1D7188342A8E}"/>
  </dataValidations>
  <printOptions horizontalCentered="1"/>
  <pageMargins left="0.25" right="0.25" top="0.61848958333333304" bottom="0.75" header="0.3" footer="0.3"/>
  <pageSetup paperSize="5" scale="50"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49A884-5FC0-4284-9B20-19002BA86E0D}">
  <sheetPr>
    <tabColor theme="5" tint="-0.249977111117893"/>
    <pageSetUpPr fitToPage="1"/>
  </sheetPr>
  <dimension ref="A1:J73"/>
  <sheetViews>
    <sheetView topLeftCell="A37" zoomScale="85" zoomScaleNormal="50" workbookViewId="0">
      <selection activeCell="A47" sqref="A47:F47"/>
    </sheetView>
  </sheetViews>
  <sheetFormatPr defaultColWidth="0" defaultRowHeight="0" customHeight="1" zeroHeight="1"/>
  <cols>
    <col min="1" max="1" width="44.6640625" style="1" customWidth="1"/>
    <col min="2" max="2" width="26.46484375" style="1" customWidth="1"/>
    <col min="3" max="3" width="26.33203125" style="1" customWidth="1"/>
    <col min="4" max="4" width="34.6640625" style="4" customWidth="1"/>
    <col min="5" max="5" width="20.33203125" style="4" customWidth="1"/>
    <col min="6" max="6" width="14.53125" style="3" customWidth="1"/>
    <col min="7" max="7" width="104.46484375" style="1" customWidth="1"/>
    <col min="8" max="8" width="87.6640625" style="2" customWidth="1"/>
    <col min="9" max="16378" width="9" style="1" customWidth="1"/>
    <col min="16379" max="16379" width="13.53125" style="1" customWidth="1"/>
    <col min="16380" max="16380" width="21.6640625" style="1" customWidth="1"/>
    <col min="16381" max="16381" width="36.6640625" style="1" customWidth="1"/>
    <col min="16382" max="16382" width="33.33203125" style="1" customWidth="1"/>
    <col min="16383" max="16383" width="26.6640625" style="1" customWidth="1"/>
    <col min="16384" max="16384" width="52.53125" style="1" customWidth="1"/>
  </cols>
  <sheetData>
    <row r="1" spans="1:9" s="80" customFormat="1" ht="31.9">
      <c r="A1" s="85" t="str">
        <f>CONCATENATE("FFY ", [23]Instructions!B9, " Annual Expenditure Plan")</f>
        <v>FFY 2026 Annual Expenditure Plan</v>
      </c>
      <c r="B1" s="82"/>
      <c r="C1" s="82"/>
      <c r="D1" s="84"/>
      <c r="E1" s="84"/>
      <c r="F1" s="83"/>
      <c r="G1" s="82"/>
      <c r="H1" s="81"/>
    </row>
    <row r="2" spans="1:9" s="73" customFormat="1" ht="26.65">
      <c r="A2" s="79" t="str">
        <f>[23]Instructions!B8</f>
        <v>Workforce Solutions Alamo</v>
      </c>
      <c r="B2" s="78"/>
      <c r="C2" s="78"/>
      <c r="D2" s="77"/>
      <c r="E2" s="77"/>
      <c r="F2" s="76"/>
      <c r="G2" s="75"/>
      <c r="H2" s="74"/>
    </row>
    <row r="3" spans="1:9" s="47" customFormat="1" ht="22.5" customHeight="1">
      <c r="A3" s="72" t="s">
        <v>75</v>
      </c>
      <c r="B3" s="71"/>
      <c r="C3" s="71"/>
      <c r="D3" s="70"/>
      <c r="E3" s="70"/>
      <c r="F3" s="69"/>
      <c r="G3" s="68"/>
      <c r="H3" s="67"/>
    </row>
    <row r="4" spans="1:9" s="61" customFormat="1" ht="54">
      <c r="A4" s="62" t="s">
        <v>76</v>
      </c>
      <c r="B4" s="62" t="s">
        <v>77</v>
      </c>
      <c r="C4" s="62" t="s">
        <v>78</v>
      </c>
      <c r="D4" s="66" t="s">
        <v>79</v>
      </c>
      <c r="E4" s="65"/>
      <c r="F4" s="64"/>
      <c r="G4" s="63" t="s">
        <v>80</v>
      </c>
      <c r="H4" s="62" t="s">
        <v>81</v>
      </c>
    </row>
    <row r="5" spans="1:9" ht="231.75" customHeight="1">
      <c r="A5" s="180">
        <v>9728371</v>
      </c>
      <c r="B5" s="352" t="s">
        <v>968</v>
      </c>
      <c r="C5" s="60" t="s">
        <v>83</v>
      </c>
      <c r="D5" s="144" t="s">
        <v>969</v>
      </c>
      <c r="E5" s="58"/>
      <c r="F5" s="57"/>
      <c r="G5" s="56" t="s">
        <v>970</v>
      </c>
      <c r="H5" s="96" t="s">
        <v>971</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10.25">
      <c r="A8" s="37" t="s">
        <v>0</v>
      </c>
      <c r="B8" s="36" t="s">
        <v>95</v>
      </c>
      <c r="C8" s="34">
        <v>300000</v>
      </c>
      <c r="D8" s="34" t="s">
        <v>104</v>
      </c>
      <c r="E8" s="33" t="s">
        <v>100</v>
      </c>
      <c r="F8" s="354"/>
      <c r="G8" s="32" t="s">
        <v>972</v>
      </c>
      <c r="H8" s="87" t="s">
        <v>973</v>
      </c>
      <c r="I8" s="2"/>
    </row>
    <row r="9" spans="1:9" ht="78.75">
      <c r="A9" s="37" t="s">
        <v>0</v>
      </c>
      <c r="B9" s="36" t="s">
        <v>95</v>
      </c>
      <c r="C9" s="34">
        <v>200000</v>
      </c>
      <c r="D9" s="34" t="s">
        <v>104</v>
      </c>
      <c r="E9" s="33" t="s">
        <v>105</v>
      </c>
      <c r="F9" s="355"/>
      <c r="G9" s="32" t="s">
        <v>974</v>
      </c>
      <c r="H9" s="87" t="s">
        <v>975</v>
      </c>
      <c r="I9" s="2"/>
    </row>
    <row r="10" spans="1:9" s="45" customFormat="1" ht="110.25">
      <c r="A10" s="37" t="s">
        <v>0</v>
      </c>
      <c r="B10" s="36" t="s">
        <v>103</v>
      </c>
      <c r="C10" s="34">
        <v>100000</v>
      </c>
      <c r="D10" s="34" t="s">
        <v>104</v>
      </c>
      <c r="E10" s="33" t="s">
        <v>100</v>
      </c>
      <c r="F10" s="355"/>
      <c r="G10" s="32" t="s">
        <v>976</v>
      </c>
      <c r="H10" s="43" t="s">
        <v>977</v>
      </c>
      <c r="I10" s="46"/>
    </row>
    <row r="11" spans="1:9" ht="94.5">
      <c r="A11" s="37" t="s">
        <v>1</v>
      </c>
      <c r="B11" s="36" t="s">
        <v>114</v>
      </c>
      <c r="C11" s="34">
        <v>100000</v>
      </c>
      <c r="D11" s="34" t="s">
        <v>104</v>
      </c>
      <c r="E11" s="33" t="s">
        <v>100</v>
      </c>
      <c r="F11" s="354"/>
      <c r="G11" s="32" t="s">
        <v>978</v>
      </c>
      <c r="H11" s="43" t="s">
        <v>979</v>
      </c>
      <c r="I11" s="2"/>
    </row>
    <row r="12" spans="1:9" s="45" customFormat="1" ht="110.25">
      <c r="A12" s="37" t="s">
        <v>1</v>
      </c>
      <c r="B12" s="36" t="s">
        <v>124</v>
      </c>
      <c r="C12" s="34">
        <v>20000</v>
      </c>
      <c r="D12" s="42" t="s">
        <v>96</v>
      </c>
      <c r="E12" s="33" t="s">
        <v>105</v>
      </c>
      <c r="F12" s="354"/>
      <c r="G12" s="32" t="s">
        <v>980</v>
      </c>
      <c r="H12" s="89" t="s">
        <v>981</v>
      </c>
      <c r="I12" s="46"/>
    </row>
    <row r="13" spans="1:9" s="45" customFormat="1" ht="94.5">
      <c r="A13" s="37" t="s">
        <v>0</v>
      </c>
      <c r="B13" s="36" t="s">
        <v>103</v>
      </c>
      <c r="C13" s="34">
        <v>30000</v>
      </c>
      <c r="D13" s="34" t="s">
        <v>104</v>
      </c>
      <c r="E13" s="33" t="s">
        <v>100</v>
      </c>
      <c r="F13" s="355"/>
      <c r="G13" s="32" t="s">
        <v>982</v>
      </c>
      <c r="H13" s="89" t="s">
        <v>983</v>
      </c>
      <c r="I13" s="46"/>
    </row>
    <row r="14" spans="1:9" s="45" customFormat="1" ht="126">
      <c r="A14" s="37" t="s">
        <v>1</v>
      </c>
      <c r="B14" s="36" t="s">
        <v>195</v>
      </c>
      <c r="C14" s="34">
        <v>5000</v>
      </c>
      <c r="D14" s="42" t="s">
        <v>96</v>
      </c>
      <c r="E14" s="33" t="s">
        <v>105</v>
      </c>
      <c r="F14" s="354"/>
      <c r="G14" s="32" t="s">
        <v>984</v>
      </c>
      <c r="H14" s="89" t="s">
        <v>985</v>
      </c>
      <c r="I14" s="46"/>
    </row>
    <row r="15" spans="1:9" ht="94.5">
      <c r="A15" s="37" t="s">
        <v>1</v>
      </c>
      <c r="B15" s="36" t="s">
        <v>111</v>
      </c>
      <c r="C15" s="34">
        <v>20000</v>
      </c>
      <c r="D15" s="42" t="s">
        <v>96</v>
      </c>
      <c r="E15" s="33" t="s">
        <v>100</v>
      </c>
      <c r="F15" s="354"/>
      <c r="G15" s="32" t="s">
        <v>986</v>
      </c>
      <c r="H15" s="89" t="s">
        <v>987</v>
      </c>
      <c r="I15" s="2"/>
    </row>
    <row r="16" spans="1:9" ht="94.5">
      <c r="A16" s="37" t="s">
        <v>129</v>
      </c>
      <c r="B16" s="36" t="s">
        <v>151</v>
      </c>
      <c r="C16" s="34">
        <v>2269741</v>
      </c>
      <c r="D16" s="34" t="s">
        <v>152</v>
      </c>
      <c r="E16" s="33" t="s">
        <v>100</v>
      </c>
      <c r="F16" s="359"/>
      <c r="G16" s="32" t="s">
        <v>988</v>
      </c>
      <c r="H16" s="43" t="s">
        <v>989</v>
      </c>
      <c r="I16" s="2"/>
    </row>
    <row r="17" spans="1:9" ht="78.75">
      <c r="A17" s="37" t="s">
        <v>129</v>
      </c>
      <c r="B17" s="36" t="s">
        <v>133</v>
      </c>
      <c r="C17" s="34">
        <v>500000</v>
      </c>
      <c r="D17" s="34" t="s">
        <v>104</v>
      </c>
      <c r="E17" s="33" t="s">
        <v>100</v>
      </c>
      <c r="F17" s="359"/>
      <c r="G17" s="32" t="s">
        <v>990</v>
      </c>
      <c r="H17" s="43" t="s">
        <v>991</v>
      </c>
      <c r="I17" s="2"/>
    </row>
    <row r="18" spans="1:9" ht="141.75">
      <c r="A18" s="37" t="s">
        <v>129</v>
      </c>
      <c r="B18" s="36" t="s">
        <v>130</v>
      </c>
      <c r="C18" s="34">
        <v>1300000</v>
      </c>
      <c r="D18" s="42" t="s">
        <v>96</v>
      </c>
      <c r="E18" s="33" t="s">
        <v>100</v>
      </c>
      <c r="F18" s="356"/>
      <c r="G18" s="32" t="s">
        <v>992</v>
      </c>
      <c r="H18" s="89" t="s">
        <v>993</v>
      </c>
      <c r="I18" s="2"/>
    </row>
    <row r="19" spans="1:9" s="11" customFormat="1" ht="157.5">
      <c r="A19" s="37" t="s">
        <v>129</v>
      </c>
      <c r="B19" s="36" t="s">
        <v>130</v>
      </c>
      <c r="C19" s="34">
        <v>75000</v>
      </c>
      <c r="D19" s="42" t="s">
        <v>96</v>
      </c>
      <c r="E19" s="33" t="s">
        <v>105</v>
      </c>
      <c r="F19" s="356"/>
      <c r="G19" s="32" t="s">
        <v>994</v>
      </c>
      <c r="H19" s="89" t="s">
        <v>995</v>
      </c>
      <c r="I19" s="2"/>
    </row>
    <row r="20" spans="1:9" ht="78.75">
      <c r="A20" s="37" t="s">
        <v>129</v>
      </c>
      <c r="B20" s="36" t="s">
        <v>133</v>
      </c>
      <c r="C20" s="34">
        <v>300000</v>
      </c>
      <c r="D20" s="34" t="s">
        <v>104</v>
      </c>
      <c r="E20" s="33" t="s">
        <v>100</v>
      </c>
      <c r="F20" s="356"/>
      <c r="G20" s="32" t="s">
        <v>996</v>
      </c>
      <c r="H20" s="89" t="s">
        <v>997</v>
      </c>
      <c r="I20" s="2"/>
    </row>
    <row r="21" spans="1:9" ht="126">
      <c r="A21" s="37" t="s">
        <v>129</v>
      </c>
      <c r="B21" s="36" t="s">
        <v>151</v>
      </c>
      <c r="C21" s="34">
        <v>290000</v>
      </c>
      <c r="D21" s="34" t="s">
        <v>104</v>
      </c>
      <c r="E21" s="33" t="s">
        <v>100</v>
      </c>
      <c r="F21" s="356"/>
      <c r="G21" s="32" t="s">
        <v>998</v>
      </c>
      <c r="H21" s="89" t="s">
        <v>999</v>
      </c>
      <c r="I21" s="2"/>
    </row>
    <row r="22" spans="1:9" ht="94.5">
      <c r="A22" s="37" t="s">
        <v>129</v>
      </c>
      <c r="B22" s="36" t="s">
        <v>151</v>
      </c>
      <c r="C22" s="34">
        <v>179000</v>
      </c>
      <c r="D22" s="34" t="s">
        <v>104</v>
      </c>
      <c r="E22" s="33" t="s">
        <v>100</v>
      </c>
      <c r="F22" s="356"/>
      <c r="G22" s="32" t="s">
        <v>1000</v>
      </c>
      <c r="H22" s="95" t="s">
        <v>1001</v>
      </c>
      <c r="I22" s="2"/>
    </row>
    <row r="23" spans="1:9" ht="78.75">
      <c r="A23" s="37" t="s">
        <v>129</v>
      </c>
      <c r="B23" s="36" t="s">
        <v>151</v>
      </c>
      <c r="C23" s="34">
        <v>100000</v>
      </c>
      <c r="D23" s="34" t="s">
        <v>104</v>
      </c>
      <c r="E23" s="33" t="s">
        <v>105</v>
      </c>
      <c r="F23" s="356"/>
      <c r="G23" s="32" t="s">
        <v>1002</v>
      </c>
      <c r="H23" s="95" t="s">
        <v>1003</v>
      </c>
      <c r="I23" s="2"/>
    </row>
    <row r="24" spans="1:9" ht="94.5">
      <c r="A24" s="37" t="s">
        <v>164</v>
      </c>
      <c r="B24" s="36" t="s">
        <v>172</v>
      </c>
      <c r="C24" s="34">
        <v>10000</v>
      </c>
      <c r="D24" s="34" t="s">
        <v>104</v>
      </c>
      <c r="E24" s="33" t="s">
        <v>100</v>
      </c>
      <c r="F24" s="356"/>
      <c r="G24" s="32" t="s">
        <v>1004</v>
      </c>
      <c r="H24" s="89" t="s">
        <v>1005</v>
      </c>
      <c r="I24" s="2"/>
    </row>
    <row r="25" spans="1:9" ht="94.5">
      <c r="A25" s="37" t="s">
        <v>4</v>
      </c>
      <c r="B25" s="36" t="s">
        <v>108</v>
      </c>
      <c r="C25" s="34">
        <v>40000</v>
      </c>
      <c r="D25" s="34" t="s">
        <v>104</v>
      </c>
      <c r="E25" s="33" t="s">
        <v>105</v>
      </c>
      <c r="F25" s="356"/>
      <c r="G25" s="32" t="s">
        <v>1006</v>
      </c>
      <c r="H25" s="89" t="s">
        <v>1007</v>
      </c>
      <c r="I25" s="2"/>
    </row>
    <row r="26" spans="1:9" ht="157.5">
      <c r="A26" s="37" t="s">
        <v>165</v>
      </c>
      <c r="B26" s="36" t="s">
        <v>189</v>
      </c>
      <c r="C26" s="34">
        <v>29000</v>
      </c>
      <c r="D26" s="34" t="s">
        <v>104</v>
      </c>
      <c r="E26" s="33" t="s">
        <v>105</v>
      </c>
      <c r="F26" s="356"/>
      <c r="G26" s="32" t="s">
        <v>1008</v>
      </c>
      <c r="H26" s="89" t="s">
        <v>1009</v>
      </c>
      <c r="I26" s="2"/>
    </row>
    <row r="27" spans="1:9" ht="110.25">
      <c r="A27" s="37" t="s">
        <v>165</v>
      </c>
      <c r="B27" s="36" t="s">
        <v>189</v>
      </c>
      <c r="C27" s="34">
        <v>200000</v>
      </c>
      <c r="D27" s="34" t="s">
        <v>104</v>
      </c>
      <c r="E27" s="33" t="s">
        <v>105</v>
      </c>
      <c r="F27" s="354"/>
      <c r="G27" s="32" t="s">
        <v>1010</v>
      </c>
      <c r="H27" s="89" t="s">
        <v>1009</v>
      </c>
      <c r="I27" s="2"/>
    </row>
    <row r="28" spans="1:9" ht="126">
      <c r="A28" s="37" t="s">
        <v>140</v>
      </c>
      <c r="B28" s="36" t="s">
        <v>141</v>
      </c>
      <c r="C28" s="34">
        <v>2000000</v>
      </c>
      <c r="D28" s="42" t="s">
        <v>96</v>
      </c>
      <c r="E28" s="33" t="s">
        <v>105</v>
      </c>
      <c r="F28" s="357"/>
      <c r="G28" s="32" t="s">
        <v>1011</v>
      </c>
      <c r="H28" s="89" t="s">
        <v>1012</v>
      </c>
      <c r="I28" s="2"/>
    </row>
    <row r="29" spans="1:9" ht="94.5">
      <c r="A29" s="37" t="s">
        <v>140</v>
      </c>
      <c r="B29" s="36" t="s">
        <v>141</v>
      </c>
      <c r="C29" s="34">
        <v>800000</v>
      </c>
      <c r="D29" s="42" t="s">
        <v>96</v>
      </c>
      <c r="E29" s="33" t="s">
        <v>97</v>
      </c>
      <c r="F29" s="358"/>
      <c r="G29" s="32" t="s">
        <v>1013</v>
      </c>
      <c r="H29" s="89" t="s">
        <v>1014</v>
      </c>
      <c r="I29" s="2"/>
    </row>
    <row r="30" spans="1:9" ht="110.25">
      <c r="A30" s="37" t="s">
        <v>140</v>
      </c>
      <c r="B30" s="36" t="s">
        <v>141</v>
      </c>
      <c r="C30" s="34">
        <v>250000</v>
      </c>
      <c r="D30" s="42" t="s">
        <v>96</v>
      </c>
      <c r="E30" s="33" t="s">
        <v>100</v>
      </c>
      <c r="F30" s="358"/>
      <c r="G30" s="32" t="s">
        <v>1015</v>
      </c>
      <c r="H30" s="89" t="s">
        <v>1016</v>
      </c>
      <c r="I30" s="2"/>
    </row>
    <row r="31" spans="1:9" ht="110.25">
      <c r="A31" s="37" t="s">
        <v>140</v>
      </c>
      <c r="B31" s="36" t="s">
        <v>141</v>
      </c>
      <c r="C31" s="34">
        <v>250000</v>
      </c>
      <c r="D31" s="42" t="s">
        <v>96</v>
      </c>
      <c r="E31" s="33" t="s">
        <v>100</v>
      </c>
      <c r="F31" s="358"/>
      <c r="G31" s="32" t="s">
        <v>1017</v>
      </c>
      <c r="H31" s="89" t="s">
        <v>1016</v>
      </c>
      <c r="I31" s="2"/>
    </row>
    <row r="32" spans="1:9" ht="78.75">
      <c r="A32" s="37" t="s">
        <v>129</v>
      </c>
      <c r="B32" s="36" t="s">
        <v>133</v>
      </c>
      <c r="C32" s="34">
        <v>60028</v>
      </c>
      <c r="D32" s="34" t="s">
        <v>104</v>
      </c>
      <c r="E32" s="33" t="s">
        <v>97</v>
      </c>
      <c r="F32" s="358"/>
      <c r="G32" s="39" t="s">
        <v>1018</v>
      </c>
      <c r="H32" s="89" t="s">
        <v>1019</v>
      </c>
      <c r="I32" s="2"/>
    </row>
    <row r="33" spans="1:10" ht="78.75">
      <c r="A33" s="37" t="s">
        <v>1</v>
      </c>
      <c r="B33" s="36" t="s">
        <v>114</v>
      </c>
      <c r="C33" s="34">
        <v>8000</v>
      </c>
      <c r="D33" s="34" t="s">
        <v>104</v>
      </c>
      <c r="E33" s="33" t="s">
        <v>97</v>
      </c>
      <c r="F33" s="358"/>
      <c r="G33" s="39" t="s">
        <v>1020</v>
      </c>
      <c r="H33" s="89" t="s">
        <v>1021</v>
      </c>
      <c r="I33" s="2"/>
    </row>
    <row r="34" spans="1:10" ht="94.5">
      <c r="A34" s="37" t="s">
        <v>129</v>
      </c>
      <c r="B34" s="36" t="s">
        <v>141</v>
      </c>
      <c r="C34" s="34">
        <v>30000</v>
      </c>
      <c r="D34" s="42" t="s">
        <v>96</v>
      </c>
      <c r="E34" s="33" t="s">
        <v>105</v>
      </c>
      <c r="F34" s="358"/>
      <c r="G34" s="39" t="s">
        <v>1022</v>
      </c>
      <c r="H34" s="89" t="s">
        <v>1023</v>
      </c>
      <c r="I34" s="2"/>
    </row>
    <row r="35" spans="1:10" ht="94.5">
      <c r="A35" s="37" t="s">
        <v>129</v>
      </c>
      <c r="B35" s="36" t="s">
        <v>133</v>
      </c>
      <c r="C35" s="34">
        <v>200000</v>
      </c>
      <c r="D35" s="34" t="s">
        <v>104</v>
      </c>
      <c r="E35" s="33" t="s">
        <v>100</v>
      </c>
      <c r="F35" s="358"/>
      <c r="G35" s="39" t="s">
        <v>1024</v>
      </c>
      <c r="H35" s="43" t="s">
        <v>1025</v>
      </c>
      <c r="I35" s="2"/>
    </row>
    <row r="36" spans="1:10" ht="94.5">
      <c r="A36" s="37" t="s">
        <v>140</v>
      </c>
      <c r="B36" s="36" t="s">
        <v>715</v>
      </c>
      <c r="C36" s="35">
        <v>60000</v>
      </c>
      <c r="D36" s="34" t="s">
        <v>104</v>
      </c>
      <c r="E36" s="33" t="s">
        <v>100</v>
      </c>
      <c r="F36" s="358"/>
      <c r="G36" s="88" t="s">
        <v>1026</v>
      </c>
      <c r="H36" s="98" t="s">
        <v>1027</v>
      </c>
      <c r="I36" s="2"/>
    </row>
    <row r="37" spans="1:10" ht="15.75">
      <c r="A37" s="13"/>
      <c r="B37" s="29"/>
      <c r="C37" s="30"/>
      <c r="D37" s="29"/>
      <c r="E37" s="29"/>
      <c r="F37" s="28"/>
      <c r="G37" s="12"/>
    </row>
    <row r="38" spans="1:10" ht="15.75">
      <c r="A38" s="27"/>
      <c r="B38" s="25"/>
      <c r="C38" s="26"/>
      <c r="D38" s="25"/>
      <c r="E38" s="25"/>
      <c r="F38" s="24"/>
      <c r="G38" s="23"/>
      <c r="H38" s="22"/>
    </row>
    <row r="39" spans="1:10" s="17" customFormat="1" ht="21">
      <c r="A39" s="416" t="s">
        <v>162</v>
      </c>
      <c r="B39" s="417" t="s">
        <v>104</v>
      </c>
      <c r="C39" s="418" t="s">
        <v>152</v>
      </c>
      <c r="D39" s="417" t="s">
        <v>96</v>
      </c>
      <c r="E39" s="419" t="s">
        <v>6</v>
      </c>
      <c r="F39" s="420" t="s">
        <v>163</v>
      </c>
      <c r="G39" s="21"/>
      <c r="H39" s="20"/>
      <c r="I39" s="19"/>
      <c r="J39" s="18"/>
    </row>
    <row r="40" spans="1:10" s="11" customFormat="1" ht="15.75">
      <c r="A40" s="404" t="s">
        <v>0</v>
      </c>
      <c r="B40" s="405">
        <f>SUMIFS(Table91538[Planned Expenditures],Table91538[Funding Type 
(CCQ 2, CCQ Mentor, CQF, Other)],"CCQ",Table91538[Activity Category],"Infant &amp; Toddler")</f>
        <v>630000</v>
      </c>
      <c r="C40" s="406">
        <f>SUMIFS(Table91538[Planned Expenditures],Table91538[Funding Type 
(CCQ 2, CCQ Mentor, CQF, Other)],"CCQ Mentor",Table91538[Activity Category],"Infant &amp; Toddler")</f>
        <v>0</v>
      </c>
      <c r="D40" s="405">
        <f>SUMIFS(Table91538[Planned Expenditures],Table91538[Funding Type 
(CCQ 2, CCQ Mentor, CQF, Other)],"CQF",Table91538[Activity Category],"Infant &amp; Toddler")</f>
        <v>0</v>
      </c>
      <c r="E40" s="407">
        <f>SUMIFS(Table91538[Planned Expenditures],Table91538[Funding Type 
(CCQ 2, CCQ Mentor, CQF, Other)],"Other",Table91538[Activity Category],"Infant &amp; Toddler")</f>
        <v>0</v>
      </c>
      <c r="F40" s="431">
        <f>SUM(Table121639[[#This Row],[CCQ]:[Other]])</f>
        <v>630000</v>
      </c>
      <c r="G40" s="13"/>
      <c r="H40" s="12"/>
      <c r="I40" s="2"/>
      <c r="J40" s="1"/>
    </row>
    <row r="41" spans="1:10" s="11" customFormat="1" ht="15.75">
      <c r="A41" s="404" t="s">
        <v>1</v>
      </c>
      <c r="B41" s="405">
        <f>SUMIFS(Table91538[Planned Expenditures],Table91538[Funding Type 
(CCQ 2, CCQ Mentor, CQF, Other)],"CCQ",Table91538[Activity Category],"Professional Development")</f>
        <v>108000</v>
      </c>
      <c r="C41" s="406">
        <f>SUMIFS(Table91538[Planned Expenditures],Table91538[Funding Type 
(CCQ 2, CCQ Mentor, CQF, Other)],"CCQ Mentor",Table91538[Activity Category],"Professional Development")</f>
        <v>0</v>
      </c>
      <c r="D41" s="405">
        <f>SUMIFS(Table91538[Planned Expenditures],Table91538[Funding Type 
(CCQ 2, CCQ Mentor, CQF, Other)],"CQF",Table91538[Activity Category],"Professional Development")</f>
        <v>45000</v>
      </c>
      <c r="E41" s="407">
        <f>SUMIFS(Table91538[Planned Expenditures],Table91538[Funding Type 
(CCQ 2, CCQ Mentor, CQF, Other)],"Other",Table91538[Activity Category],"Professional Development")</f>
        <v>0</v>
      </c>
      <c r="F41" s="431">
        <f>SUM(Table121639[[#This Row],[CCQ]:[Other]])</f>
        <v>153000</v>
      </c>
      <c r="G41" s="13"/>
      <c r="H41" s="12"/>
      <c r="I41" s="2"/>
      <c r="J41" s="1"/>
    </row>
    <row r="42" spans="1:10" s="11" customFormat="1" ht="15.75">
      <c r="A42" s="404" t="s">
        <v>129</v>
      </c>
      <c r="B42" s="405">
        <f>SUMIFS(Table91538[Planned Expenditures],Table91538[Funding Type 
(CCQ 2, CCQ Mentor, CQF, Other)],"CCQ",Table91538[Activity Category],"Texas Rising Star/QRIS (except PD)")</f>
        <v>1629028</v>
      </c>
      <c r="C42" s="406">
        <f>SUMIFS(Table91538[Planned Expenditures],Table91538[Funding Type 
(CCQ 2, CCQ Mentor, CQF, Other)],"CCQ Mentor",Table91538[Activity Category],"Texas Rising Star/QRIS (except PD)")</f>
        <v>2269741</v>
      </c>
      <c r="D42" s="405">
        <f>SUMIFS(Table91538[Planned Expenditures],Table91538[Funding Type 
(CCQ 2, CCQ Mentor, CQF, Other)],"CQF",Table91538[Activity Category],"Texas Rising Star/QRIS (except PD)")</f>
        <v>1405000</v>
      </c>
      <c r="E42" s="407">
        <f>SUMIFS(Table91538[Planned Expenditures],Table91538[Funding Type 
(CCQ 2, CCQ Mentor, CQF, Other)],"Other",Table91538[Activity Category],"Texas Rising Star/QRIS (except PD)")</f>
        <v>0</v>
      </c>
      <c r="F42" s="431">
        <f>SUM(Table121639[[#This Row],[CCQ]:[Other]])</f>
        <v>5303769</v>
      </c>
      <c r="G42" s="13"/>
      <c r="H42" s="12"/>
      <c r="I42" s="2"/>
      <c r="J42" s="1"/>
    </row>
    <row r="43" spans="1:10" s="11" customFormat="1" ht="15.75">
      <c r="A43" s="404" t="s">
        <v>164</v>
      </c>
      <c r="B43" s="405">
        <f>SUMIFS(Table91538[Planned Expenditures],Table91538[Funding Type 
(CCQ 2, CCQ Mentor, CQF, Other)],"CCQ",Table91538[Activity Category],"Health &amp; Safety (except PD)")</f>
        <v>10000</v>
      </c>
      <c r="C43" s="406">
        <f>SUMIFS(Table91538[Planned Expenditures],Table91538[Funding Type 
(CCQ 2, CCQ Mentor, CQF, Other)],"CCQ Mentor",Table91538[Activity Category],"Health &amp; Safety (except PD)")</f>
        <v>0</v>
      </c>
      <c r="D43" s="405">
        <f>SUMIFS(Table91538[Planned Expenditures],Table91538[Funding Type 
(CCQ 2, CCQ Mentor, CQF, Other)],"CQF",Table91538[Activity Category],"Health &amp; Safety (except PD)")</f>
        <v>0</v>
      </c>
      <c r="E43" s="407">
        <f>SUMIFS(Table91538[Planned Expenditures],Table91538[Funding Type 
(CCQ 2, CCQ Mentor, CQF, Other)],"Other",Table91538[Activity Category],"Health &amp; Safety (except PD)")</f>
        <v>0</v>
      </c>
      <c r="F43" s="431">
        <f>SUM(Table121639[[#This Row],[CCQ]:[Other]])</f>
        <v>10000</v>
      </c>
      <c r="G43" s="13"/>
      <c r="H43" s="12"/>
      <c r="I43" s="2"/>
      <c r="J43" s="1"/>
    </row>
    <row r="44" spans="1:10" s="11" customFormat="1" ht="15.75">
      <c r="A44" s="408" t="s">
        <v>4</v>
      </c>
      <c r="B44" s="405">
        <f>SUMIFS(Table91538[Planned Expenditures],Table91538[Funding Type 
(CCQ 2, CCQ Mentor, CQF, Other)],"CCQ",Table91538[Activity Category],"Evaluation &amp; Assessment")</f>
        <v>40000</v>
      </c>
      <c r="C44" s="406">
        <f>SUMIFS(Table91538[Planned Expenditures],Table91538[Funding Type 
(CCQ 2, CCQ Mentor, CQF, Other)],"CCQ Mentor",Table91538[Activity Category],"Evaluation &amp; Assessment")</f>
        <v>0</v>
      </c>
      <c r="D44" s="405">
        <f>SUMIFS(Table91538[Planned Expenditures],Table91538[Funding Type 
(CCQ 2, CCQ Mentor, CQF, Other)],"CQF",Table91538[Activity Category],"Evaluation &amp; Assessment")</f>
        <v>0</v>
      </c>
      <c r="E44" s="407">
        <f>SUMIFS(Table91538[Planned Expenditures],Table91538[Funding Type 
(CCQ 2, CCQ Mentor, CQF, Other)],"Other",Table91538[Activity Category],"Evaluation &amp; Assessment")</f>
        <v>0</v>
      </c>
      <c r="F44" s="431">
        <f>SUM(Table121639[[#This Row],[CCQ]:[Other]])</f>
        <v>40000</v>
      </c>
      <c r="G44" s="13"/>
      <c r="H44" s="12"/>
      <c r="I44" s="2"/>
      <c r="J44" s="1"/>
    </row>
    <row r="45" spans="1:10" ht="15.75">
      <c r="A45" s="408" t="s">
        <v>165</v>
      </c>
      <c r="B45" s="409">
        <f>SUMIFS(Table91538[Planned Expenditures],Table91538[Funding Type 
(CCQ 2, CCQ Mentor, CQF, Other)],"CCQ",Table91538[Activity Category],"National Accreditation")</f>
        <v>229000</v>
      </c>
      <c r="C45" s="409">
        <f>SUMIFS(Table91538[Planned Expenditures],Table91538[Funding Type 
(CCQ 2, CCQ Mentor, CQF, Other)],"CCQ Mentor",Table91538[Activity Category],"National Accreditation")</f>
        <v>0</v>
      </c>
      <c r="D45" s="410">
        <f>SUMIFS(Table91538[Planned Expenditures],Table91538[Funding Type 
(CCQ 2, CCQ Mentor, CQF, Other)],"CQF",Table91538[Activity Category],"National Accreditation")</f>
        <v>0</v>
      </c>
      <c r="E45" s="411">
        <f>SUMIFS(Table91538[Planned Expenditures],Table91538[Funding Type 
(CCQ 2, CCQ Mentor, CQF, Other)],"Other",Table91538[Activity Category],"National Accreditation")</f>
        <v>0</v>
      </c>
      <c r="F45" s="432">
        <f>SUM(Table121639[[#This Row],[CCQ]:[Other]])</f>
        <v>229000</v>
      </c>
      <c r="G45" s="9"/>
      <c r="H45" s="9"/>
      <c r="I45" s="2"/>
    </row>
    <row r="46" spans="1:10" ht="15.75">
      <c r="A46" s="412" t="s">
        <v>140</v>
      </c>
      <c r="B46" s="413">
        <f>SUMIFS(Table91538[Planned Expenditures],Table91538[Funding Type 
(CCQ 2, CCQ Mentor, CQF, Other)],"CCQ",Table91538[Activity Category],"Other (Shared Services, Pre-K Partnerships) ")</f>
        <v>60000</v>
      </c>
      <c r="C46" s="413">
        <f>SUMIFS(Table91538[Planned Expenditures],Table91538[Funding Type 
(CCQ 2, CCQ Mentor, CQF, Other)],"CCQ Mentor",Table91538[Activity Category],"Other (Shared Services, Pre-K Partnerships) ")</f>
        <v>0</v>
      </c>
      <c r="D46" s="414">
        <f>SUMIFS(Table91538[Planned Expenditures],Table91538[Funding Type 
(CCQ 2, CCQ Mentor, CQF, Other)],"CQF",Table91538[Activity Category],"Other (Shared Services, Pre-K Partnerships) ")</f>
        <v>3300000</v>
      </c>
      <c r="E46" s="415">
        <f>SUMIFS(Table91538[Planned Expenditures],Table91538[Funding Type 
(CCQ 2, CCQ Mentor, CQF, Other)],"Other",Table91538[Activity Category],"Other (Shared Services, Pre-K Partnerships) ")</f>
        <v>0</v>
      </c>
      <c r="F46" s="433">
        <f>SUM(Table121639[[#This Row],[CCQ]:[Other]])</f>
        <v>3360000</v>
      </c>
      <c r="H46" s="1"/>
      <c r="I46" s="2"/>
    </row>
    <row r="47" spans="1:10" ht="15.75">
      <c r="A47" s="457" t="s">
        <v>166</v>
      </c>
      <c r="B47" s="458">
        <f>SUBTOTAL(109,Table121639[CCQ])</f>
        <v>2706028</v>
      </c>
      <c r="C47" s="458">
        <f>SUBTOTAL(109,Table121639[CCQ Mentor])</f>
        <v>2269741</v>
      </c>
      <c r="D47" s="459">
        <f>SUBTOTAL(109,Table121639[CQF])</f>
        <v>4750000</v>
      </c>
      <c r="E47" s="459">
        <f>SUBTOTAL(109,Table121639[Other])</f>
        <v>0</v>
      </c>
      <c r="F47" s="460">
        <f>SUBTOTAL(109,Table121639[TOTAL])</f>
        <v>9725769</v>
      </c>
    </row>
    <row r="48" spans="1:10" ht="15.75"/>
    <row r="50" spans="1:2" ht="15.75">
      <c r="A50" s="1" t="s">
        <v>167</v>
      </c>
    </row>
    <row r="51" spans="1:2" ht="15.75"/>
    <row r="52" spans="1:2" ht="15.75"/>
    <row r="53" spans="1:2" ht="15.75"/>
    <row r="62" spans="1:2" ht="15.75"/>
    <row r="63" spans="1:2" ht="18">
      <c r="B63" s="5"/>
    </row>
    <row r="64" spans="1:2" ht="15.75"/>
    <row r="65" ht="15.75"/>
    <row r="66" ht="15.75"/>
    <row r="67" ht="15.75"/>
    <row r="68" ht="15.75"/>
    <row r="69" ht="15.75"/>
    <row r="70" ht="15.75"/>
    <row r="71" ht="15.75"/>
    <row r="72" ht="15.75"/>
    <row r="73" ht="15.75"/>
  </sheetData>
  <sheetProtection selectLockedCells="1" sort="0"/>
  <protectedRanges>
    <protectedRange sqref="H16:H17 J9:XFD9" name="Range2"/>
    <protectedRange sqref="A5:F5 B63 A4:H4" name="Range1"/>
    <protectedRange sqref="G5" name="Range1_2_1"/>
    <protectedRange sqref="B37:D44 E37:F38 E39:G44 F28:F36 B8:F17 G8:G36 B18:E36" name="Range2_1_1"/>
    <protectedRange sqref="G37:G38 A37:A44 H39:H44 H36 H28:H34"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E257CA5D-64A9-4637-B9EC-0F8B4BDABE49}"/>
    <dataValidation allowBlank="1" showInputMessage="1" showErrorMessage="1" promptTitle="Questions to Address:" sqref="B63 E5:F5 A4:H4" xr:uid="{861CBD96-B3A8-4F77-9F79-AC913F9B261A}"/>
    <dataValidation allowBlank="1" showInputMessage="1" showErrorMessage="1" prompt="Place the activty's estimated expenditure amount in the cell._x000a_" sqref="C37:C44" xr:uid="{691402B6-EA0F-453C-A388-9FE84DD877DC}"/>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7:G38 H39:H44" xr:uid="{5396142F-2DDA-4FE0-9C59-08095A52B8F7}"/>
    <dataValidation allowBlank="1" showInputMessage="1" showErrorMessage="1" prompt="Enter a brief name or title to label the activity/activities" sqref="A37:A39" xr:uid="{6BFA9839-CF37-4CE0-A927-195ECA787513}"/>
    <dataValidation allowBlank="1" showInputMessage="1" showErrorMessage="1" promptTitle="Needs Determination" prompt="Describe how the Board determined or assessed the needs of the activities planned." sqref="H5" xr:uid="{535563E2-B6DF-4352-89E1-D262A8C69D42}"/>
    <dataValidation allowBlank="1" showInputMessage="1" showErrorMessage="1" promptTitle="Administration of Funds" prompt="If the Board selects &quot;Both&quot; for administering funds, describe how this is coordinated." sqref="D5" xr:uid="{9F0B5C7D-0A6B-4B30-A53E-2EDEDBFE14BC}"/>
    <dataValidation allowBlank="1" showInputMessage="1" showErrorMessage="1" promptTitle="Number of CCS CC Programs" prompt="Enter the total number of CCS Child Care Programs (as of 10/01/2025)." sqref="B5" xr:uid="{23206BB8-3459-4534-A45E-6ECAE8EF18CE}"/>
    <dataValidation allowBlank="1" showInputMessage="1" showErrorMessage="1" promptTitle="Total Funds Allotted" prompt="Funds will auto-populate by Board." sqref="A5" xr:uid="{995DE288-7C33-4B98-B76E-0DF23F472596}"/>
    <dataValidation allowBlank="1" showInputMessage="1" showErrorMessage="1" promptTitle="Activity Category" prompt="Select the applicable Activity Category" sqref="A7" xr:uid="{65289E3D-14E0-4449-B43F-531F8E17CA5E}"/>
    <dataValidation allowBlank="1" showInputMessage="1" showErrorMessage="1" promptTitle="Activity Type/Name" prompt="Select an activity type/name that best fitst the planned activity." sqref="B7" xr:uid="{D305A043-2E0A-4BE8-8D3C-14CB65B48875}"/>
    <dataValidation allowBlank="1" showInputMessage="1" showErrorMessage="1" promptTitle="Planned Expenditures" prompt="Enter the estimated amount the Board plans to expend on the planned activity." sqref="C7" xr:uid="{A9EA74F2-EDDD-4950-9485-ECBC5033B0EE}"/>
    <dataValidation allowBlank="1" showInputMessage="1" showErrorMessage="1" promptTitle="Funding Type" prompt="Select the type of funding to be used for the planned activity: CCQ, CQF or OTHER." sqref="D7" xr:uid="{3FA9312D-ACF5-48FB-B94A-A4BBA80DC75B}"/>
    <dataValidation allowBlank="1" showInputMessage="1" showErrorMessage="1" promptTitle="Quarter Activity Initiated" prompt="Select the quarter the Board anticipates the activtiy to begin." sqref="E7" xr:uid="{1AFF2C00-136D-4178-95BD-19207BEA03FE}"/>
    <dataValidation allowBlank="1" showInputMessage="1" showErrorMessage="1" promptTitle="Activity Description" prompt="Description must include alighment to what need or Board Strategy and target outreach." sqref="G7" xr:uid="{B0AE7CEE-B603-48D2-B233-AB0838A223AE}"/>
    <dataValidation allowBlank="1" showInputMessage="1" showErrorMessage="1" promptTitle="Measurable Outcome(s)" prompt="Describe how the Board will measure success of the Child Care Quality activity." sqref="H7" xr:uid="{F029118F-7649-4B47-9045-B5E23FE612D3}"/>
    <dataValidation allowBlank="1" showInputMessage="1" showErrorMessage="1" promptTitle="Activity Description" prompt="Description must include alignment to what need or Board strategy and target outreach." sqref="G8:G36" xr:uid="{43368DAC-018F-474D-8D2C-30059AB6D13C}"/>
    <dataValidation allowBlank="1" showInputMessage="1" showErrorMessage="1" promptTitle="Measruable Outcome(s)" prompt="Describe how the Board will measure success of the Child Care activity." sqref="H8:H36" xr:uid="{098DC6AA-68D2-4673-8BC3-44B365E69EB7}"/>
    <dataValidation allowBlank="1" showInputMessage="1" showErrorMessage="1" promptTitle="Planned Expenditures" prompt="Enter the estimated planned expenditures." sqref="C8:C36" xr:uid="{007D4F1C-6BBD-4DEC-9A1D-2C496654AA14}"/>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6CA323-B9E6-461F-B6FB-103782781D9F}">
  <sheetPr>
    <tabColor theme="5" tint="-0.249977111117893"/>
    <pageSetUpPr fitToPage="1"/>
  </sheetPr>
  <dimension ref="A1:J57"/>
  <sheetViews>
    <sheetView topLeftCell="A21" zoomScale="70" zoomScaleNormal="70" workbookViewId="0">
      <selection activeCell="A31" sqref="A31:F31"/>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[24]Instructions!B9, " Annual Expenditure Plan")</f>
        <v>FFY 2026 Annual Expenditure Plan</v>
      </c>
      <c r="B1" s="82"/>
      <c r="C1" s="82"/>
      <c r="D1" s="84"/>
      <c r="E1" s="84"/>
      <c r="F1" s="83"/>
      <c r="G1" s="82"/>
      <c r="H1" s="81"/>
    </row>
    <row r="2" spans="1:9" s="73" customFormat="1" ht="26.65">
      <c r="A2" s="79" t="str">
        <f>[24]Instructions!B8</f>
        <v>Workforce Solutions for South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315">
      <c r="A5" s="180">
        <v>1899522</v>
      </c>
      <c r="B5" s="352" t="s">
        <v>1028</v>
      </c>
      <c r="C5" s="60" t="s">
        <v>8</v>
      </c>
      <c r="D5" s="97"/>
      <c r="E5" s="58"/>
      <c r="F5" s="57"/>
      <c r="G5" s="56" t="s">
        <v>1029</v>
      </c>
      <c r="H5" s="87" t="s">
        <v>1030</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26" customHeight="1">
      <c r="A8" s="37" t="s">
        <v>0</v>
      </c>
      <c r="B8" s="36" t="s">
        <v>133</v>
      </c>
      <c r="C8" s="34">
        <v>150519</v>
      </c>
      <c r="D8" s="42" t="s">
        <v>96</v>
      </c>
      <c r="E8" s="33" t="s">
        <v>100</v>
      </c>
      <c r="F8" s="354"/>
      <c r="G8" s="32" t="s">
        <v>1031</v>
      </c>
      <c r="H8" s="43" t="s">
        <v>1032</v>
      </c>
      <c r="I8" s="2"/>
    </row>
    <row r="9" spans="1:9" ht="156.75" customHeight="1">
      <c r="A9" s="37" t="s">
        <v>0</v>
      </c>
      <c r="B9" s="36" t="s">
        <v>103</v>
      </c>
      <c r="C9" s="34">
        <v>100000</v>
      </c>
      <c r="D9" s="42" t="s">
        <v>96</v>
      </c>
      <c r="E9" s="33" t="s">
        <v>105</v>
      </c>
      <c r="F9" s="355"/>
      <c r="G9" s="121" t="s">
        <v>1033</v>
      </c>
      <c r="H9" s="216" t="s">
        <v>1034</v>
      </c>
      <c r="I9" s="2"/>
    </row>
    <row r="10" spans="1:9" s="45" customFormat="1" ht="126">
      <c r="A10" s="37" t="s">
        <v>1</v>
      </c>
      <c r="B10" s="36" t="s">
        <v>114</v>
      </c>
      <c r="C10" s="34">
        <v>150000</v>
      </c>
      <c r="D10" s="42" t="s">
        <v>96</v>
      </c>
      <c r="E10" s="33" t="s">
        <v>100</v>
      </c>
      <c r="F10" s="355"/>
      <c r="G10" s="32" t="s">
        <v>1035</v>
      </c>
      <c r="H10" s="216" t="s">
        <v>1036</v>
      </c>
      <c r="I10" s="46"/>
    </row>
    <row r="11" spans="1:9" ht="156.75" customHeight="1">
      <c r="A11" s="37" t="s">
        <v>1</v>
      </c>
      <c r="B11" s="36" t="s">
        <v>114</v>
      </c>
      <c r="C11" s="34">
        <v>50000</v>
      </c>
      <c r="D11" s="42" t="s">
        <v>96</v>
      </c>
      <c r="E11" s="33" t="s">
        <v>105</v>
      </c>
      <c r="F11" s="354"/>
      <c r="G11" s="32" t="s">
        <v>1037</v>
      </c>
      <c r="H11" s="216" t="s">
        <v>1038</v>
      </c>
      <c r="I11" s="2"/>
    </row>
    <row r="12" spans="1:9" s="45" customFormat="1" ht="78.75">
      <c r="A12" s="37" t="s">
        <v>129</v>
      </c>
      <c r="B12" s="36" t="s">
        <v>137</v>
      </c>
      <c r="C12" s="34">
        <v>4000</v>
      </c>
      <c r="D12" s="34" t="s">
        <v>104</v>
      </c>
      <c r="E12" s="33" t="s">
        <v>97</v>
      </c>
      <c r="F12" s="354"/>
      <c r="G12" s="32" t="s">
        <v>1039</v>
      </c>
      <c r="H12" s="173" t="s">
        <v>1040</v>
      </c>
      <c r="I12" s="46"/>
    </row>
    <row r="13" spans="1:9" s="45" customFormat="1" ht="63">
      <c r="A13" s="37" t="s">
        <v>129</v>
      </c>
      <c r="B13" s="36" t="s">
        <v>133</v>
      </c>
      <c r="C13" s="34">
        <v>127015</v>
      </c>
      <c r="D13" s="34" t="s">
        <v>104</v>
      </c>
      <c r="E13" s="33" t="s">
        <v>105</v>
      </c>
      <c r="F13" s="355"/>
      <c r="G13" s="32" t="s">
        <v>1041</v>
      </c>
      <c r="H13" s="173" t="s">
        <v>1042</v>
      </c>
      <c r="I13" s="46"/>
    </row>
    <row r="14" spans="1:9" s="45" customFormat="1" ht="78.75">
      <c r="A14" s="37" t="s">
        <v>129</v>
      </c>
      <c r="B14" s="36" t="s">
        <v>137</v>
      </c>
      <c r="C14" s="34">
        <v>7000</v>
      </c>
      <c r="D14" s="34" t="s">
        <v>104</v>
      </c>
      <c r="E14" s="33" t="s">
        <v>97</v>
      </c>
      <c r="F14" s="354"/>
      <c r="G14" s="121" t="s">
        <v>1043</v>
      </c>
      <c r="H14" s="214" t="s">
        <v>1044</v>
      </c>
      <c r="I14" s="46"/>
    </row>
    <row r="15" spans="1:9" s="45" customFormat="1" ht="78.75">
      <c r="A15" s="37" t="s">
        <v>164</v>
      </c>
      <c r="B15" s="36" t="s">
        <v>175</v>
      </c>
      <c r="C15" s="34">
        <v>14000</v>
      </c>
      <c r="D15" s="34" t="s">
        <v>104</v>
      </c>
      <c r="E15" s="33" t="s">
        <v>105</v>
      </c>
      <c r="F15" s="354"/>
      <c r="G15" s="121" t="s">
        <v>1045</v>
      </c>
      <c r="H15" s="215" t="s">
        <v>1046</v>
      </c>
      <c r="I15" s="46"/>
    </row>
    <row r="16" spans="1:9" ht="110.25">
      <c r="A16" s="37" t="s">
        <v>164</v>
      </c>
      <c r="B16" s="36" t="s">
        <v>172</v>
      </c>
      <c r="C16" s="34">
        <v>5000</v>
      </c>
      <c r="D16" s="34" t="s">
        <v>104</v>
      </c>
      <c r="E16" s="33" t="s">
        <v>105</v>
      </c>
      <c r="F16" s="359"/>
      <c r="G16" s="121" t="s">
        <v>1047</v>
      </c>
      <c r="H16" s="215" t="s">
        <v>1046</v>
      </c>
      <c r="I16" s="2"/>
    </row>
    <row r="17" spans="1:10" ht="94.5">
      <c r="A17" s="37" t="s">
        <v>1</v>
      </c>
      <c r="B17" s="36" t="s">
        <v>114</v>
      </c>
      <c r="C17" s="34">
        <v>10000</v>
      </c>
      <c r="D17" s="42" t="s">
        <v>96</v>
      </c>
      <c r="E17" s="33" t="s">
        <v>97</v>
      </c>
      <c r="F17" s="359"/>
      <c r="G17" s="121" t="s">
        <v>1048</v>
      </c>
      <c r="H17" s="121" t="s">
        <v>1049</v>
      </c>
      <c r="I17" s="2"/>
    </row>
    <row r="18" spans="1:10" ht="118.25" customHeight="1">
      <c r="A18" s="37" t="s">
        <v>140</v>
      </c>
      <c r="B18" s="36" t="s">
        <v>141</v>
      </c>
      <c r="C18" s="34">
        <v>426000</v>
      </c>
      <c r="D18" s="42" t="s">
        <v>96</v>
      </c>
      <c r="E18" s="122" t="s">
        <v>105</v>
      </c>
      <c r="F18" s="356"/>
      <c r="G18" s="121" t="s">
        <v>1050</v>
      </c>
      <c r="H18" s="214" t="s">
        <v>1051</v>
      </c>
      <c r="I18" s="2"/>
    </row>
    <row r="19" spans="1:10" s="11" customFormat="1" ht="141.75">
      <c r="A19" s="37" t="s">
        <v>129</v>
      </c>
      <c r="B19" s="36" t="s">
        <v>151</v>
      </c>
      <c r="C19" s="34">
        <v>855988</v>
      </c>
      <c r="D19" s="34" t="s">
        <v>152</v>
      </c>
      <c r="E19" s="33" t="s">
        <v>100</v>
      </c>
      <c r="F19" s="356"/>
      <c r="G19" s="32" t="s">
        <v>1052</v>
      </c>
      <c r="H19" s="31" t="s">
        <v>1053</v>
      </c>
      <c r="I19" s="2"/>
    </row>
    <row r="20" spans="1:10" ht="173.25">
      <c r="A20" s="37" t="s">
        <v>129</v>
      </c>
      <c r="B20" s="36" t="s">
        <v>151</v>
      </c>
      <c r="C20" s="123">
        <v>0</v>
      </c>
      <c r="D20" s="34" t="s">
        <v>104</v>
      </c>
      <c r="E20" s="33" t="s">
        <v>100</v>
      </c>
      <c r="F20" s="356"/>
      <c r="G20" s="121" t="s">
        <v>1054</v>
      </c>
      <c r="H20" s="31" t="s">
        <v>1053</v>
      </c>
      <c r="I20" s="2"/>
    </row>
    <row r="21" spans="1:10" ht="15.75">
      <c r="A21" s="13"/>
      <c r="B21" s="29"/>
      <c r="C21" s="30"/>
      <c r="D21" s="29"/>
      <c r="E21" s="29"/>
      <c r="F21" s="28"/>
      <c r="G21" s="12"/>
    </row>
    <row r="22" spans="1:10" ht="15.75">
      <c r="A22" s="27"/>
      <c r="B22" s="25"/>
      <c r="C22" s="26"/>
      <c r="D22" s="25"/>
      <c r="E22" s="25"/>
      <c r="F22" s="24"/>
      <c r="G22" s="23"/>
      <c r="H22" s="22"/>
    </row>
    <row r="23" spans="1:10" s="17" customFormat="1" ht="21">
      <c r="A23" s="416" t="s">
        <v>162</v>
      </c>
      <c r="B23" s="417" t="s">
        <v>104</v>
      </c>
      <c r="C23" s="418" t="s">
        <v>152</v>
      </c>
      <c r="D23" s="417" t="s">
        <v>96</v>
      </c>
      <c r="E23" s="419" t="s">
        <v>6</v>
      </c>
      <c r="F23" s="420" t="s">
        <v>163</v>
      </c>
      <c r="G23" s="21"/>
      <c r="H23" s="20"/>
      <c r="I23" s="19"/>
      <c r="J23" s="18"/>
    </row>
    <row r="24" spans="1:10" s="11" customFormat="1" ht="15.75">
      <c r="A24" s="404" t="s">
        <v>0</v>
      </c>
      <c r="B24" s="405">
        <f>SUMIFS(Table91540[Planned Expenditures],Table91540[Funding Type 
(CCQ 2, CCQ Mentor, CQF, Other)],"CCQ",Table91540[Activity Category],"Infant &amp; Toddler")</f>
        <v>0</v>
      </c>
      <c r="C24" s="406">
        <f>SUMIFS(Table91540[Planned Expenditures],Table91540[Funding Type 
(CCQ 2, CCQ Mentor, CQF, Other)],"CCQ Mentor",Table91540[Activity Category],"Infant &amp; Toddler")</f>
        <v>0</v>
      </c>
      <c r="D24" s="405">
        <f>SUMIFS(Table91540[Planned Expenditures],Table91540[Funding Type 
(CCQ 2, CCQ Mentor, CQF, Other)],"CQF",Table91540[Activity Category],"Infant &amp; Toddler")</f>
        <v>250519</v>
      </c>
      <c r="E24" s="407">
        <f>SUMIFS(Table91540[Planned Expenditures],Table91540[Funding Type 
(CCQ 2, CCQ Mentor, CQF, Other)],"Other",Table91540[Activity Category],"Infant &amp; Toddler")</f>
        <v>0</v>
      </c>
      <c r="F24" s="431">
        <f>SUM(Table121641[[#This Row],[CCQ]:[Other]])</f>
        <v>250519</v>
      </c>
      <c r="G24" s="13"/>
      <c r="H24" s="12"/>
      <c r="I24" s="2"/>
      <c r="J24" s="1"/>
    </row>
    <row r="25" spans="1:10" s="11" customFormat="1" ht="15.75">
      <c r="A25" s="404" t="s">
        <v>1</v>
      </c>
      <c r="B25" s="405">
        <f>SUMIFS(Table91540[Planned Expenditures],Table91540[Funding Type 
(CCQ 2, CCQ Mentor, CQF, Other)],"CCQ",Table91540[Activity Category],"Professional Development")</f>
        <v>0</v>
      </c>
      <c r="C25" s="406">
        <f>SUMIFS(Table91540[Planned Expenditures],Table91540[Funding Type 
(CCQ 2, CCQ Mentor, CQF, Other)],"CCQ Mentor",Table91540[Activity Category],"Professional Development")</f>
        <v>0</v>
      </c>
      <c r="D25" s="405">
        <f>SUMIFS(Table91540[Planned Expenditures],Table91540[Funding Type 
(CCQ 2, CCQ Mentor, CQF, Other)],"CQF",Table91540[Activity Category],"Professional Development")</f>
        <v>210000</v>
      </c>
      <c r="E25" s="407">
        <f>SUMIFS(Table91540[Planned Expenditures],Table91540[Funding Type 
(CCQ 2, CCQ Mentor, CQF, Other)],"Other",Table91540[Activity Category],"Professional Development")</f>
        <v>0</v>
      </c>
      <c r="F25" s="431">
        <f>SUM(Table121641[[#This Row],[CCQ]:[Other]])</f>
        <v>210000</v>
      </c>
      <c r="G25" s="13"/>
      <c r="H25" s="12"/>
      <c r="I25" s="2"/>
      <c r="J25" s="1"/>
    </row>
    <row r="26" spans="1:10" s="11" customFormat="1" ht="15.75">
      <c r="A26" s="404" t="s">
        <v>129</v>
      </c>
      <c r="B26" s="405">
        <f>SUMIFS(Table91540[Planned Expenditures],Table91540[Funding Type 
(CCQ 2, CCQ Mentor, CQF, Other)],"CCQ",Table91540[Activity Category],"Texas Rising Star/QRIS (except PD)")</f>
        <v>138015</v>
      </c>
      <c r="C26" s="406">
        <f>SUMIFS(Table91540[Planned Expenditures],Table91540[Funding Type 
(CCQ 2, CCQ Mentor, CQF, Other)],"CCQ Mentor",Table91540[Activity Category],"Texas Rising Star/QRIS (except PD)")</f>
        <v>855988</v>
      </c>
      <c r="D26" s="405">
        <f>SUMIFS(Table91540[Planned Expenditures],Table91540[Funding Type 
(CCQ 2, CCQ Mentor, CQF, Other)],"CQF",Table91540[Activity Category],"Texas Rising Star/QRIS (except PD)")</f>
        <v>0</v>
      </c>
      <c r="E26" s="407">
        <f>SUMIFS(Table91540[Planned Expenditures],Table91540[Funding Type 
(CCQ 2, CCQ Mentor, CQF, Other)],"Other",Table91540[Activity Category],"Texas Rising Star/QRIS (except PD)")</f>
        <v>0</v>
      </c>
      <c r="F26" s="431">
        <f>SUM(Table121641[[#This Row],[CCQ]:[Other]])</f>
        <v>994003</v>
      </c>
      <c r="G26" s="13"/>
      <c r="H26" s="12"/>
      <c r="I26" s="2"/>
      <c r="J26" s="1"/>
    </row>
    <row r="27" spans="1:10" s="11" customFormat="1" ht="15.75">
      <c r="A27" s="404" t="s">
        <v>164</v>
      </c>
      <c r="B27" s="405">
        <f>SUMIFS(Table91540[Planned Expenditures],Table91540[Funding Type 
(CCQ 2, CCQ Mentor, CQF, Other)],"CCQ",Table91540[Activity Category],"Health &amp; Safety (except PD)")</f>
        <v>19000</v>
      </c>
      <c r="C27" s="406">
        <f>SUMIFS(Table91540[Planned Expenditures],Table91540[Funding Type 
(CCQ 2, CCQ Mentor, CQF, Other)],"CCQ Mentor",Table91540[Activity Category],"Health &amp; Safety (except PD)")</f>
        <v>0</v>
      </c>
      <c r="D27" s="405">
        <f>SUMIFS(Table91540[Planned Expenditures],Table91540[Funding Type 
(CCQ 2, CCQ Mentor, CQF, Other)],"CQF",Table91540[Activity Category],"Health &amp; Safety (except PD)")</f>
        <v>0</v>
      </c>
      <c r="E27" s="407">
        <f>SUMIFS(Table91540[Planned Expenditures],Table91540[Funding Type 
(CCQ 2, CCQ Mentor, CQF, Other)],"Other",Table91540[Activity Category],"Health &amp; Safety (except PD)")</f>
        <v>0</v>
      </c>
      <c r="F27" s="431">
        <f>SUM(Table121641[[#This Row],[CCQ]:[Other]])</f>
        <v>19000</v>
      </c>
      <c r="G27" s="13"/>
      <c r="H27" s="12"/>
      <c r="I27" s="2"/>
      <c r="J27" s="1"/>
    </row>
    <row r="28" spans="1:10" s="11" customFormat="1" ht="15.75">
      <c r="A28" s="408" t="s">
        <v>4</v>
      </c>
      <c r="B28" s="405">
        <f>SUMIFS(Table91540[Planned Expenditures],Table91540[Funding Type 
(CCQ 2, CCQ Mentor, CQF, Other)],"CCQ",Table91540[Activity Category],"Evaluation &amp; Assessment")</f>
        <v>0</v>
      </c>
      <c r="C28" s="406">
        <f>SUMIFS(Table91540[Planned Expenditures],Table91540[Funding Type 
(CCQ 2, CCQ Mentor, CQF, Other)],"CCQ Mentor",Table91540[Activity Category],"Evaluation &amp; Assessment")</f>
        <v>0</v>
      </c>
      <c r="D28" s="405">
        <f>SUMIFS(Table91540[Planned Expenditures],Table91540[Funding Type 
(CCQ 2, CCQ Mentor, CQF, Other)],"CQF",Table91540[Activity Category],"Evaluation &amp; Assessment")</f>
        <v>0</v>
      </c>
      <c r="E28" s="407">
        <f>SUMIFS(Table91540[Planned Expenditures],Table91540[Funding Type 
(CCQ 2, CCQ Mentor, CQF, Other)],"Other",Table91540[Activity Category],"Evaluation &amp; Assessment")</f>
        <v>0</v>
      </c>
      <c r="F28" s="431">
        <f>SUM(Table121641[[#This Row],[CCQ]:[Other]])</f>
        <v>0</v>
      </c>
      <c r="G28" s="13"/>
      <c r="H28" s="12"/>
      <c r="I28" s="2"/>
      <c r="J28" s="1"/>
    </row>
    <row r="29" spans="1:10" ht="15.75">
      <c r="A29" s="408" t="s">
        <v>165</v>
      </c>
      <c r="B29" s="409">
        <f>SUMIFS(Table91540[Planned Expenditures],Table91540[Funding Type 
(CCQ 2, CCQ Mentor, CQF, Other)],"CCQ",Table91540[Activity Category],"National Accreditation")</f>
        <v>0</v>
      </c>
      <c r="C29" s="409">
        <f>SUMIFS(Table91540[Planned Expenditures],Table91540[Funding Type 
(CCQ 2, CCQ Mentor, CQF, Other)],"CCQ Mentor",Table91540[Activity Category],"National Accreditation")</f>
        <v>0</v>
      </c>
      <c r="D29" s="410">
        <f>SUMIFS(Table91540[Planned Expenditures],Table91540[Funding Type 
(CCQ 2, CCQ Mentor, CQF, Other)],"CQF",Table91540[Activity Category],"National Accreditation")</f>
        <v>0</v>
      </c>
      <c r="E29" s="411">
        <f>SUMIFS(Table91540[Planned Expenditures],Table91540[Funding Type 
(CCQ 2, CCQ Mentor, CQF, Other)],"Other",Table91540[Activity Category],"National Accreditation")</f>
        <v>0</v>
      </c>
      <c r="F29" s="432">
        <f>SUM(Table121641[[#This Row],[CCQ]:[Other]])</f>
        <v>0</v>
      </c>
      <c r="G29" s="9"/>
      <c r="H29" s="9"/>
      <c r="I29" s="2"/>
    </row>
    <row r="30" spans="1:10" ht="15.75">
      <c r="A30" s="412" t="s">
        <v>140</v>
      </c>
      <c r="B30" s="413">
        <f>SUMIFS(Table91540[Planned Expenditures],Table91540[Funding Type 
(CCQ 2, CCQ Mentor, CQF, Other)],"CCQ",Table91540[Activity Category],"Other (Shared Services, Pre-K Partnerships) ")</f>
        <v>0</v>
      </c>
      <c r="C30" s="413">
        <f>SUMIFS(Table91540[Planned Expenditures],Table91540[Funding Type 
(CCQ 2, CCQ Mentor, CQF, Other)],"CCQ Mentor",Table91540[Activity Category],"Other (Shared Services, Pre-K Partnerships) ")</f>
        <v>0</v>
      </c>
      <c r="D30" s="414">
        <f>SUMIFS(Table91540[Planned Expenditures],Table91540[Funding Type 
(CCQ 2, CCQ Mentor, CQF, Other)],"CQF",Table91540[Activity Category],"Other (Shared Services, Pre-K Partnerships) ")</f>
        <v>426000</v>
      </c>
      <c r="E30" s="415">
        <f>SUMIFS(Table91540[Planned Expenditures],Table91540[Funding Type 
(CCQ 2, CCQ Mentor, CQF, Other)],"Other",Table91540[Activity Category],"Other (Shared Services, Pre-K Partnerships) ")</f>
        <v>0</v>
      </c>
      <c r="F30" s="433">
        <f>SUM(Table121641[[#This Row],[CCQ]:[Other]])</f>
        <v>426000</v>
      </c>
      <c r="H30" s="1"/>
      <c r="I30" s="2"/>
    </row>
    <row r="31" spans="1:10" ht="15.75">
      <c r="A31" s="457" t="s">
        <v>166</v>
      </c>
      <c r="B31" s="458">
        <f>SUBTOTAL(109,Table121641[CCQ])</f>
        <v>157015</v>
      </c>
      <c r="C31" s="458">
        <f>SUBTOTAL(109,Table121641[CCQ Mentor])</f>
        <v>855988</v>
      </c>
      <c r="D31" s="459">
        <f>SUBTOTAL(109,Table121641[CQF])</f>
        <v>886519</v>
      </c>
      <c r="E31" s="459">
        <f>SUBTOTAL(109,Table121641[Other])</f>
        <v>0</v>
      </c>
      <c r="F31" s="460">
        <f>SUBTOTAL(109,Table121641[TOTAL])</f>
        <v>1899522</v>
      </c>
    </row>
    <row r="32" spans="1:10" ht="15.75"/>
    <row r="34" spans="1:2" ht="15.75">
      <c r="A34" s="1" t="s">
        <v>167</v>
      </c>
    </row>
    <row r="35" spans="1:2" ht="15.75"/>
    <row r="36" spans="1:2" ht="15.75"/>
    <row r="37" spans="1:2" ht="15.75"/>
    <row r="46" spans="1:2" ht="15.75"/>
    <row r="47" spans="1:2" ht="18">
      <c r="B47" s="5"/>
    </row>
    <row r="48" spans="1:2" ht="15.75"/>
    <row r="49" ht="15.75"/>
    <row r="50" ht="15.75"/>
    <row r="51" ht="15.75"/>
    <row r="52" ht="15.75"/>
    <row r="53" ht="15.75"/>
    <row r="54" ht="15.75"/>
    <row r="55" ht="15.75"/>
    <row r="56" ht="15.75"/>
    <row r="57" ht="15.75"/>
  </sheetData>
  <sheetProtection formatCells="0" insertRows="0" selectLockedCells="1" sort="0"/>
  <protectedRanges>
    <protectedRange sqref="H17 J9:XFD9" name="Range2"/>
    <protectedRange sqref="A5:F5 B47 A4:H4" name="Range1"/>
    <protectedRange sqref="G5" name="Range1_2_1"/>
    <protectedRange sqref="B21:D28 E21:F22 E23:G28 B18:E20 B8:F17 G8:G20" name="Range2_1_1"/>
    <protectedRange sqref="G21:G22 A21:A28 H23:H28" name="Range2_4_2"/>
  </protectedRanges>
  <dataValidations xWindow="855" yWindow="699" count="19">
    <dataValidation allowBlank="1" showInputMessage="1" showErrorMessage="1" promptTitle="Plan Overview" prompt="Overview must include a high-level description of the Board's plan to administer CCQ funds and how it aligns with the Board's Overall Strategic Plan." sqref="G5" xr:uid="{B2042BAB-B288-421E-B615-A0F3D08A06F3}"/>
    <dataValidation allowBlank="1" showInputMessage="1" showErrorMessage="1" promptTitle="Questions to Address:" sqref="B47 E5:F5 A4:H4" xr:uid="{B66CBC54-D251-45A6-BA78-A9DF41F7304F}"/>
    <dataValidation allowBlank="1" showInputMessage="1" showErrorMessage="1" prompt="Place the activty's estimated expenditure amount in the cell._x000a_" sqref="C21:C28" xr:uid="{3F8B7516-619A-4D8C-9B77-175844CB916D}"/>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1:G22 H23:H28" xr:uid="{A5EA6ECD-9642-4479-8E36-7EF2C30AAD45}"/>
    <dataValidation allowBlank="1" showInputMessage="1" showErrorMessage="1" prompt="Enter a brief name or title to label the activity/activities" sqref="A21:A23" xr:uid="{E286D924-658F-4CAF-9D3E-42633B6BE1B9}"/>
    <dataValidation allowBlank="1" showInputMessage="1" showErrorMessage="1" promptTitle="Needs Determination" prompt="Describe how the Board determined or assessed the needs of the activities planned." sqref="H5" xr:uid="{09F18A5B-19EA-4250-8ECC-442661A055C7}"/>
    <dataValidation allowBlank="1" showInputMessage="1" showErrorMessage="1" promptTitle="Administration of Funds" prompt="If the Board selects &quot;Both&quot; for administering funds, describe how this is coordinated." sqref="D5" xr:uid="{BEAFFF42-5E65-4B85-BAAD-65C6D42E1E5F}"/>
    <dataValidation allowBlank="1" showInputMessage="1" showErrorMessage="1" promptTitle="Number of CCS CC Programs" prompt="Enter the total number of CCS Child Care Programs (as of 10/01/2025)." sqref="B5" xr:uid="{C65814CD-237B-47E4-A8B2-8E490DBAEAF0}"/>
    <dataValidation allowBlank="1" showInputMessage="1" showErrorMessage="1" promptTitle="Total Funds Allotted" prompt="Funds will auto-populate by Board." sqref="A5" xr:uid="{7F374E84-BC2E-4A15-A0E5-4D08CF727C41}"/>
    <dataValidation allowBlank="1" showInputMessage="1" showErrorMessage="1" promptTitle="Activity Category" prompt="Select the applicable Activity Category" sqref="A7" xr:uid="{1EE44820-1B91-4126-B702-87790183DDEC}"/>
    <dataValidation allowBlank="1" showInputMessage="1" showErrorMessage="1" promptTitle="Activity Type/Name" prompt="Select an activity type/name that best fitst the planned activity." sqref="B7" xr:uid="{7060AD28-F163-4A03-B2A5-DA95FA299BB3}"/>
    <dataValidation allowBlank="1" showInputMessage="1" showErrorMessage="1" promptTitle="Planned Expenditures" prompt="Enter the estimated amount the Board plans to expend on the planned activity." sqref="C7" xr:uid="{29694841-560D-4D49-B94F-4FDC1FA4E069}"/>
    <dataValidation allowBlank="1" showInputMessage="1" showErrorMessage="1" promptTitle="Funding Type" prompt="Select the type of funding to be used for the planned activity: CCQ, CQF or OTHER." sqref="D7" xr:uid="{C9D06167-26AF-4397-B0CE-C7414F278055}"/>
    <dataValidation allowBlank="1" showInputMessage="1" showErrorMessage="1" promptTitle="Quarter Activity Initiated" prompt="Select the quarter the Board anticipates the activtiy to begin." sqref="E7" xr:uid="{0D1EF4D3-7CAF-4BA4-BF4E-C9A95F6A96D4}"/>
    <dataValidation allowBlank="1" showInputMessage="1" showErrorMessage="1" promptTitle="Activity Description" prompt="Description must include alighment to what need or Board Strategy and target outreach." sqref="G7" xr:uid="{7CA2CD67-B4FB-4550-9D4B-6386E260B291}"/>
    <dataValidation allowBlank="1" showInputMessage="1" showErrorMessage="1" promptTitle="Measurable Outcome(s)" prompt="Describe how the Board will measure success of the Child Care Quality activity." sqref="H7" xr:uid="{15526842-EDA3-40A2-AF5E-CEDDFD8D0691}"/>
    <dataValidation allowBlank="1" showInputMessage="1" showErrorMessage="1" promptTitle="Activity Description" prompt="Description must include alignment to what need or Board strategy and target outreach." sqref="G8:G20" xr:uid="{EB955336-82A7-4280-853E-BC26ACA1E160}"/>
    <dataValidation allowBlank="1" showInputMessage="1" showErrorMessage="1" promptTitle="Measruable Outcome(s)" prompt="Describe how the Board will measure success of the Child Care activity." sqref="H8:H20" xr:uid="{F374E1B0-CBE0-4C5B-8784-0F729CE9C64F}"/>
    <dataValidation allowBlank="1" showInputMessage="1" showErrorMessage="1" promptTitle="Planned Expenditures" prompt="Enter the estimated planned expenditures." sqref="C8:C20" xr:uid="{3821AFFA-41A6-45A5-A1C1-902CB44166F7}"/>
  </dataValidations>
  <printOptions horizontalCentered="1"/>
  <pageMargins left="0.25" right="0.25" top="0.75" bottom="0.75" header="0.3" footer="0.3"/>
  <pageSetup scale="38" fitToHeight="0" orientation="landscape" horizontalDpi="4294967295" verticalDpi="4294967295"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F8B941-506A-4409-BC74-0928610FCBF1}">
  <sheetPr>
    <tabColor theme="5" tint="-0.249977111117893"/>
    <pageSetUpPr fitToPage="1"/>
  </sheetPr>
  <dimension ref="A1:J60"/>
  <sheetViews>
    <sheetView topLeftCell="A21" zoomScale="65" zoomScaleNormal="90" workbookViewId="0">
      <selection activeCell="A34" sqref="A34:F34"/>
    </sheetView>
  </sheetViews>
  <sheetFormatPr defaultColWidth="0" defaultRowHeight="0" customHeight="1" zeroHeight="1"/>
  <cols>
    <col min="1" max="1" width="44.6640625" style="1" customWidth="1"/>
    <col min="2" max="2" width="26.46484375" style="1" customWidth="1"/>
    <col min="3" max="3" width="26.33203125" style="1" customWidth="1"/>
    <col min="4" max="4" width="27" style="4" customWidth="1"/>
    <col min="5" max="5" width="20.33203125" style="4" customWidth="1"/>
    <col min="6" max="6" width="14.53125" style="3" customWidth="1"/>
    <col min="7" max="7" width="104.46484375" style="1" customWidth="1"/>
    <col min="8" max="8" width="87.6640625" style="107" customWidth="1"/>
    <col min="9" max="16378" width="9" style="1" customWidth="1"/>
    <col min="16379" max="16379" width="13.53125" style="1" customWidth="1"/>
    <col min="16380" max="16380" width="21.6640625" style="1" customWidth="1"/>
    <col min="16381" max="16381" width="36.6640625" style="1" customWidth="1"/>
    <col min="16382" max="16382" width="33.33203125" style="1" customWidth="1"/>
    <col min="16383" max="16383" width="26.6640625" style="1" customWidth="1"/>
    <col min="16384" max="16384" width="52.53125" style="1" customWidth="1"/>
  </cols>
  <sheetData>
    <row r="1" spans="1:9" s="80" customFormat="1" ht="31.9">
      <c r="A1" s="85" t="str">
        <f>CONCATENATE("FFY ", [25]Instructions!B9, " Annual Expenditure Plan")</f>
        <v>FFY 2026 Annual Expenditure Plan</v>
      </c>
      <c r="B1" s="82"/>
      <c r="C1" s="82"/>
      <c r="D1" s="84"/>
      <c r="E1" s="84"/>
      <c r="F1" s="83"/>
      <c r="G1" s="82"/>
      <c r="H1" s="156"/>
    </row>
    <row r="2" spans="1:9" s="73" customFormat="1" ht="26.65">
      <c r="A2" s="79" t="str">
        <f>[25]Instructions!B8</f>
        <v>Workforce Solutions of the Coastal Bend</v>
      </c>
      <c r="B2" s="78"/>
      <c r="C2" s="78"/>
      <c r="D2" s="77"/>
      <c r="E2" s="77"/>
      <c r="F2" s="76"/>
      <c r="G2" s="75"/>
      <c r="H2" s="155"/>
    </row>
    <row r="3" spans="1:9" s="47" customFormat="1" ht="22.5" customHeight="1">
      <c r="A3" s="72" t="s">
        <v>75</v>
      </c>
      <c r="B3" s="71"/>
      <c r="C3" s="71"/>
      <c r="D3" s="70"/>
      <c r="E3" s="70"/>
      <c r="F3" s="69"/>
      <c r="G3" s="68"/>
      <c r="H3" s="218"/>
    </row>
    <row r="4" spans="1:9" s="61" customFormat="1" ht="72">
      <c r="A4" s="62" t="s">
        <v>76</v>
      </c>
      <c r="B4" s="62" t="s">
        <v>77</v>
      </c>
      <c r="C4" s="62" t="s">
        <v>78</v>
      </c>
      <c r="D4" s="66" t="s">
        <v>79</v>
      </c>
      <c r="E4" s="65"/>
      <c r="F4" s="64"/>
      <c r="G4" s="63" t="s">
        <v>80</v>
      </c>
      <c r="H4" s="62" t="s">
        <v>81</v>
      </c>
    </row>
    <row r="5" spans="1:9" ht="220.5">
      <c r="A5" s="180">
        <v>2683802</v>
      </c>
      <c r="B5" s="352" t="s">
        <v>1055</v>
      </c>
      <c r="C5" s="60" t="s">
        <v>8</v>
      </c>
      <c r="D5" s="97"/>
      <c r="E5" s="58"/>
      <c r="F5" s="57"/>
      <c r="G5" s="56" t="s">
        <v>1056</v>
      </c>
      <c r="H5" s="96" t="s">
        <v>1057</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10.25">
      <c r="A8" s="37" t="s">
        <v>4</v>
      </c>
      <c r="B8" s="36" t="s">
        <v>108</v>
      </c>
      <c r="C8" s="34">
        <f>(295*180)</f>
        <v>53100</v>
      </c>
      <c r="D8" s="42" t="s">
        <v>96</v>
      </c>
      <c r="E8" s="33" t="s">
        <v>100</v>
      </c>
      <c r="F8" s="366"/>
      <c r="G8" s="32" t="s">
        <v>1058</v>
      </c>
      <c r="H8" s="43" t="s">
        <v>1059</v>
      </c>
      <c r="I8" s="2"/>
    </row>
    <row r="9" spans="1:9" ht="110.25">
      <c r="A9" s="37" t="s">
        <v>0</v>
      </c>
      <c r="B9" s="36" t="s">
        <v>114</v>
      </c>
      <c r="C9" s="34">
        <f>10000+10000+10000</f>
        <v>30000</v>
      </c>
      <c r="D9" s="42" t="s">
        <v>96</v>
      </c>
      <c r="E9" s="33" t="s">
        <v>105</v>
      </c>
      <c r="F9" s="355"/>
      <c r="G9" s="174" t="s">
        <v>1060</v>
      </c>
      <c r="H9" s="87" t="s">
        <v>1061</v>
      </c>
      <c r="I9" s="2"/>
    </row>
    <row r="10" spans="1:9" s="45" customFormat="1" ht="231" customHeight="1">
      <c r="A10" s="37" t="s">
        <v>140</v>
      </c>
      <c r="B10" s="36" t="s">
        <v>141</v>
      </c>
      <c r="C10" s="34">
        <v>633808.02</v>
      </c>
      <c r="D10" s="34" t="s">
        <v>104</v>
      </c>
      <c r="E10" s="33" t="s">
        <v>97</v>
      </c>
      <c r="F10" s="354"/>
      <c r="G10" s="199" t="s">
        <v>1062</v>
      </c>
      <c r="H10" s="89" t="s">
        <v>1063</v>
      </c>
      <c r="I10" s="46"/>
    </row>
    <row r="11" spans="1:9" ht="218.45" customHeight="1">
      <c r="A11" s="37" t="s">
        <v>140</v>
      </c>
      <c r="B11" s="36" t="s">
        <v>141</v>
      </c>
      <c r="C11" s="34">
        <v>366191.98</v>
      </c>
      <c r="D11" s="42" t="s">
        <v>96</v>
      </c>
      <c r="E11" s="33" t="s">
        <v>97</v>
      </c>
      <c r="F11" s="354"/>
      <c r="G11" s="199" t="s">
        <v>1064</v>
      </c>
      <c r="H11" s="89" t="s">
        <v>1063</v>
      </c>
      <c r="I11" s="2"/>
    </row>
    <row r="12" spans="1:9" s="45" customFormat="1" ht="126">
      <c r="A12" s="37" t="s">
        <v>1</v>
      </c>
      <c r="B12" s="36" t="s">
        <v>114</v>
      </c>
      <c r="C12" s="34">
        <f>(100000+(2000*100))+15824</f>
        <v>315824</v>
      </c>
      <c r="D12" s="42" t="s">
        <v>96</v>
      </c>
      <c r="E12" s="33" t="s">
        <v>97</v>
      </c>
      <c r="F12" s="354"/>
      <c r="G12" s="174" t="s">
        <v>1065</v>
      </c>
      <c r="H12" s="89" t="s">
        <v>1066</v>
      </c>
      <c r="I12" s="46"/>
    </row>
    <row r="13" spans="1:9" s="45" customFormat="1" ht="126">
      <c r="A13" s="37" t="s">
        <v>1</v>
      </c>
      <c r="B13" s="36" t="s">
        <v>114</v>
      </c>
      <c r="C13" s="34">
        <v>0</v>
      </c>
      <c r="D13" s="42" t="s">
        <v>96</v>
      </c>
      <c r="E13" s="33" t="s">
        <v>105</v>
      </c>
      <c r="F13" s="354"/>
      <c r="G13" s="174" t="s">
        <v>1067</v>
      </c>
      <c r="H13" s="89" t="s">
        <v>1068</v>
      </c>
      <c r="I13" s="46"/>
    </row>
    <row r="14" spans="1:9" s="45" customFormat="1" ht="126">
      <c r="A14" s="37" t="s">
        <v>1</v>
      </c>
      <c r="B14" s="36" t="s">
        <v>114</v>
      </c>
      <c r="C14" s="34">
        <v>0</v>
      </c>
      <c r="D14" s="42" t="s">
        <v>96</v>
      </c>
      <c r="E14" s="33" t="s">
        <v>97</v>
      </c>
      <c r="F14" s="354"/>
      <c r="G14" s="174" t="s">
        <v>1069</v>
      </c>
      <c r="H14" s="89" t="s">
        <v>1068</v>
      </c>
      <c r="I14" s="46"/>
    </row>
    <row r="15" spans="1:9" s="45" customFormat="1" ht="110.25">
      <c r="A15" s="37" t="s">
        <v>1</v>
      </c>
      <c r="B15" s="36" t="s">
        <v>1070</v>
      </c>
      <c r="C15" s="34">
        <v>150000</v>
      </c>
      <c r="D15" s="42" t="s">
        <v>96</v>
      </c>
      <c r="E15" s="33" t="s">
        <v>105</v>
      </c>
      <c r="F15" s="354"/>
      <c r="G15" s="32" t="s">
        <v>1071</v>
      </c>
      <c r="H15" s="89" t="s">
        <v>1072</v>
      </c>
      <c r="I15" s="46"/>
    </row>
    <row r="16" spans="1:9" s="45" customFormat="1" ht="110.25">
      <c r="A16" s="37" t="s">
        <v>1</v>
      </c>
      <c r="B16" s="36" t="s">
        <v>111</v>
      </c>
      <c r="C16" s="34">
        <f>2000*40</f>
        <v>80000</v>
      </c>
      <c r="D16" s="42" t="s">
        <v>96</v>
      </c>
      <c r="E16" s="33" t="s">
        <v>105</v>
      </c>
      <c r="F16" s="366"/>
      <c r="G16" s="197" t="s">
        <v>1073</v>
      </c>
      <c r="H16" s="43" t="s">
        <v>1074</v>
      </c>
      <c r="I16" s="46"/>
    </row>
    <row r="17" spans="1:10" ht="126">
      <c r="A17" s="37" t="s">
        <v>129</v>
      </c>
      <c r="B17" s="36" t="s">
        <v>151</v>
      </c>
      <c r="C17" s="34">
        <v>75000</v>
      </c>
      <c r="D17" s="34" t="s">
        <v>152</v>
      </c>
      <c r="E17" s="33" t="s">
        <v>100</v>
      </c>
      <c r="F17" s="354"/>
      <c r="G17" s="174" t="s">
        <v>1075</v>
      </c>
      <c r="H17" s="87" t="s">
        <v>1076</v>
      </c>
      <c r="I17" s="2"/>
    </row>
    <row r="18" spans="1:10" ht="94.5">
      <c r="A18" s="37" t="s">
        <v>129</v>
      </c>
      <c r="B18" s="36" t="s">
        <v>151</v>
      </c>
      <c r="C18" s="34">
        <v>725878</v>
      </c>
      <c r="D18" s="34" t="s">
        <v>152</v>
      </c>
      <c r="E18" s="33" t="s">
        <v>100</v>
      </c>
      <c r="F18" s="362"/>
      <c r="G18" s="32" t="s">
        <v>1077</v>
      </c>
      <c r="H18" s="43" t="s">
        <v>1078</v>
      </c>
      <c r="I18" s="2"/>
    </row>
    <row r="19" spans="1:10" ht="110.25">
      <c r="A19" s="37" t="s">
        <v>129</v>
      </c>
      <c r="B19" s="36" t="s">
        <v>137</v>
      </c>
      <c r="C19" s="34">
        <f>(88*500)</f>
        <v>44000</v>
      </c>
      <c r="D19" s="42" t="s">
        <v>96</v>
      </c>
      <c r="E19" s="33" t="s">
        <v>105</v>
      </c>
      <c r="F19" s="362"/>
      <c r="G19" s="174" t="s">
        <v>1079</v>
      </c>
      <c r="H19" s="89" t="s">
        <v>1080</v>
      </c>
      <c r="I19" s="2"/>
    </row>
    <row r="20" spans="1:10" ht="141.75">
      <c r="A20" s="37" t="s">
        <v>129</v>
      </c>
      <c r="B20" s="36" t="s">
        <v>133</v>
      </c>
      <c r="C20" s="34">
        <v>210000</v>
      </c>
      <c r="D20" s="42" t="s">
        <v>96</v>
      </c>
      <c r="E20" s="33" t="s">
        <v>100</v>
      </c>
      <c r="F20" s="356"/>
      <c r="G20" s="174" t="s">
        <v>1081</v>
      </c>
      <c r="H20" s="89" t="s">
        <v>1082</v>
      </c>
      <c r="I20" s="2"/>
    </row>
    <row r="21" spans="1:10" s="11" customFormat="1" ht="63">
      <c r="A21" s="37" t="s">
        <v>129</v>
      </c>
      <c r="B21" s="36" t="s">
        <v>151</v>
      </c>
      <c r="C21" s="34">
        <v>10000</v>
      </c>
      <c r="D21" s="34" t="s">
        <v>104</v>
      </c>
      <c r="E21" s="33" t="s">
        <v>100</v>
      </c>
      <c r="F21" s="356"/>
      <c r="G21" s="32" t="s">
        <v>1083</v>
      </c>
      <c r="H21" s="89" t="s">
        <v>1084</v>
      </c>
      <c r="I21" s="2"/>
    </row>
    <row r="22" spans="1:10" ht="78.75">
      <c r="A22" s="37" t="s">
        <v>129</v>
      </c>
      <c r="B22" s="36" t="s">
        <v>151</v>
      </c>
      <c r="C22" s="34">
        <v>10000</v>
      </c>
      <c r="D22" s="34" t="s">
        <v>104</v>
      </c>
      <c r="E22" s="33" t="s">
        <v>100</v>
      </c>
      <c r="F22" s="356"/>
      <c r="G22" s="32" t="s">
        <v>1085</v>
      </c>
      <c r="H22" s="89" t="s">
        <v>1086</v>
      </c>
      <c r="I22" s="2"/>
    </row>
    <row r="23" spans="1:10" ht="94.5">
      <c r="A23" s="37" t="s">
        <v>0</v>
      </c>
      <c r="B23" s="36" t="s">
        <v>114</v>
      </c>
      <c r="C23" s="34">
        <v>0</v>
      </c>
      <c r="D23" s="34" t="s">
        <v>104</v>
      </c>
      <c r="E23" s="33" t="s">
        <v>97</v>
      </c>
      <c r="F23" s="356"/>
      <c r="G23" s="32" t="s">
        <v>1087</v>
      </c>
      <c r="H23" s="89" t="s">
        <v>1088</v>
      </c>
      <c r="I23" s="2"/>
    </row>
    <row r="24" spans="1:10" ht="15.75">
      <c r="A24" s="13"/>
      <c r="B24" s="29"/>
      <c r="C24" s="30"/>
      <c r="D24" s="29"/>
      <c r="E24" s="29"/>
      <c r="F24" s="28"/>
      <c r="G24" s="12"/>
    </row>
    <row r="25" spans="1:10" ht="15.75">
      <c r="A25" s="27"/>
      <c r="B25" s="25"/>
      <c r="C25" s="26"/>
      <c r="D25" s="25"/>
      <c r="E25" s="25"/>
      <c r="F25" s="24"/>
      <c r="G25" s="23"/>
      <c r="H25" s="105"/>
    </row>
    <row r="26" spans="1:10" s="17" customFormat="1" ht="21">
      <c r="A26" s="416" t="s">
        <v>162</v>
      </c>
      <c r="B26" s="417" t="s">
        <v>104</v>
      </c>
      <c r="C26" s="418" t="s">
        <v>152</v>
      </c>
      <c r="D26" s="417" t="s">
        <v>96</v>
      </c>
      <c r="E26" s="419" t="s">
        <v>6</v>
      </c>
      <c r="F26" s="420" t="s">
        <v>163</v>
      </c>
      <c r="G26" s="21"/>
      <c r="H26" s="20"/>
      <c r="I26" s="19"/>
      <c r="J26" s="18"/>
    </row>
    <row r="27" spans="1:10" s="11" customFormat="1" ht="15.75">
      <c r="A27" s="404" t="s">
        <v>0</v>
      </c>
      <c r="B27" s="405">
        <f>SUMIFS(Table91542[Planned Expenditures],Table91542[Funding Type 
(CCQ 2, CCQ Mentor, CQF, Other)],"CCQ",Table91542[Activity Category],"Infant &amp; Toddler")</f>
        <v>0</v>
      </c>
      <c r="C27" s="406">
        <f>SUMIFS(Table91542[Planned Expenditures],Table91542[Funding Type 
(CCQ 2, CCQ Mentor, CQF, Other)],"CCQ Mentor",Table91542[Activity Category],"Infant &amp; Toddler")</f>
        <v>0</v>
      </c>
      <c r="D27" s="405">
        <f>SUMIFS(Table91542[Planned Expenditures],Table91542[Funding Type 
(CCQ 2, CCQ Mentor, CQF, Other)],"CQF",Table91542[Activity Category],"Infant &amp; Toddler")</f>
        <v>30000</v>
      </c>
      <c r="E27" s="407">
        <f>SUMIFS(Table91542[Planned Expenditures],Table91542[Funding Type 
(CCQ 2, CCQ Mentor, CQF, Other)],"Other",Table91542[Activity Category],"Infant &amp; Toddler")</f>
        <v>0</v>
      </c>
      <c r="F27" s="431">
        <f>SUM(Table121643[[#This Row],[CCQ]:[Other]])</f>
        <v>30000</v>
      </c>
      <c r="G27" s="13"/>
      <c r="H27" s="12"/>
      <c r="I27" s="2"/>
      <c r="J27" s="1"/>
    </row>
    <row r="28" spans="1:10" s="11" customFormat="1" ht="15.75">
      <c r="A28" s="404" t="s">
        <v>1</v>
      </c>
      <c r="B28" s="405">
        <f>SUMIFS(Table91542[Planned Expenditures],Table91542[Funding Type 
(CCQ 2, CCQ Mentor, CQF, Other)],"CCQ",Table91542[Activity Category],"Professional Development")</f>
        <v>0</v>
      </c>
      <c r="C28" s="406">
        <f>SUMIFS(Table91542[Planned Expenditures],Table91542[Funding Type 
(CCQ 2, CCQ Mentor, CQF, Other)],"CCQ Mentor",Table91542[Activity Category],"Professional Development")</f>
        <v>0</v>
      </c>
      <c r="D28" s="405">
        <f>SUMIFS(Table91542[Planned Expenditures],Table91542[Funding Type 
(CCQ 2, CCQ Mentor, CQF, Other)],"CQF",Table91542[Activity Category],"Professional Development")</f>
        <v>545824</v>
      </c>
      <c r="E28" s="407">
        <f>SUMIFS(Table91542[Planned Expenditures],Table91542[Funding Type 
(CCQ 2, CCQ Mentor, CQF, Other)],"Other",Table91542[Activity Category],"Professional Development")</f>
        <v>0</v>
      </c>
      <c r="F28" s="431">
        <f>SUM(Table121643[[#This Row],[CCQ]:[Other]])</f>
        <v>545824</v>
      </c>
      <c r="G28" s="13"/>
      <c r="H28" s="12"/>
      <c r="I28" s="2"/>
      <c r="J28" s="1"/>
    </row>
    <row r="29" spans="1:10" s="11" customFormat="1" ht="15.75">
      <c r="A29" s="404" t="s">
        <v>129</v>
      </c>
      <c r="B29" s="405">
        <f>SUMIFS(Table91542[Planned Expenditures],Table91542[Funding Type 
(CCQ 2, CCQ Mentor, CQF, Other)],"CCQ",Table91542[Activity Category],"Texas Rising Star/QRIS (except PD)")</f>
        <v>20000</v>
      </c>
      <c r="C29" s="406">
        <f>SUMIFS(Table91542[Planned Expenditures],Table91542[Funding Type 
(CCQ 2, CCQ Mentor, CQF, Other)],"CCQ Mentor",Table91542[Activity Category],"Texas Rising Star/QRIS (except PD)")</f>
        <v>800878</v>
      </c>
      <c r="D29" s="405">
        <f>SUMIFS(Table91542[Planned Expenditures],Table91542[Funding Type 
(CCQ 2, CCQ Mentor, CQF, Other)],"CQF",Table91542[Activity Category],"Texas Rising Star/QRIS (except PD)")</f>
        <v>254000</v>
      </c>
      <c r="E29" s="407">
        <f>SUMIFS(Table91542[Planned Expenditures],Table91542[Funding Type 
(CCQ 2, CCQ Mentor, CQF, Other)],"Other",Table91542[Activity Category],"Texas Rising Star/QRIS (except PD)")</f>
        <v>0</v>
      </c>
      <c r="F29" s="431">
        <f>SUM(Table121643[[#This Row],[CCQ]:[Other]])</f>
        <v>1074878</v>
      </c>
      <c r="G29" s="13"/>
      <c r="H29" s="12"/>
      <c r="I29" s="2"/>
      <c r="J29" s="1"/>
    </row>
    <row r="30" spans="1:10" s="11" customFormat="1" ht="15.75">
      <c r="A30" s="404" t="s">
        <v>164</v>
      </c>
      <c r="B30" s="405">
        <f>SUMIFS(Table91542[Planned Expenditures],Table91542[Funding Type 
(CCQ 2, CCQ Mentor, CQF, Other)],"CCQ",Table91542[Activity Category],"Health &amp; Safety (except PD)")</f>
        <v>0</v>
      </c>
      <c r="C30" s="406">
        <f>SUMIFS(Table91542[Planned Expenditures],Table91542[Funding Type 
(CCQ 2, CCQ Mentor, CQF, Other)],"CCQ Mentor",Table91542[Activity Category],"Health &amp; Safety (except PD)")</f>
        <v>0</v>
      </c>
      <c r="D30" s="405">
        <f>SUMIFS(Table91542[Planned Expenditures],Table91542[Funding Type 
(CCQ 2, CCQ Mentor, CQF, Other)],"CQF",Table91542[Activity Category],"Health &amp; Safety (except PD)")</f>
        <v>0</v>
      </c>
      <c r="E30" s="407">
        <f>SUMIFS(Table91542[Planned Expenditures],Table91542[Funding Type 
(CCQ 2, CCQ Mentor, CQF, Other)],"Other",Table91542[Activity Category],"Health &amp; Safety (except PD)")</f>
        <v>0</v>
      </c>
      <c r="F30" s="431">
        <f>SUM(Table121643[[#This Row],[CCQ]:[Other]])</f>
        <v>0</v>
      </c>
      <c r="G30" s="13"/>
      <c r="H30" s="12"/>
      <c r="I30" s="2"/>
      <c r="J30" s="1"/>
    </row>
    <row r="31" spans="1:10" s="11" customFormat="1" ht="15.75">
      <c r="A31" s="408" t="s">
        <v>4</v>
      </c>
      <c r="B31" s="405">
        <f>SUMIFS(Table91542[Planned Expenditures],Table91542[Funding Type 
(CCQ 2, CCQ Mentor, CQF, Other)],"CCQ",Table91542[Activity Category],"Evaluation &amp; Assessment")</f>
        <v>0</v>
      </c>
      <c r="C31" s="406">
        <f>SUMIFS(Table91542[Planned Expenditures],Table91542[Funding Type 
(CCQ 2, CCQ Mentor, CQF, Other)],"CCQ Mentor",Table91542[Activity Category],"Evaluation &amp; Assessment")</f>
        <v>0</v>
      </c>
      <c r="D31" s="405">
        <f>SUMIFS(Table91542[Planned Expenditures],Table91542[Funding Type 
(CCQ 2, CCQ Mentor, CQF, Other)],"CQF",Table91542[Activity Category],"Evaluation &amp; Assessment")</f>
        <v>53100</v>
      </c>
      <c r="E31" s="407">
        <f>SUMIFS(Table91542[Planned Expenditures],Table91542[Funding Type 
(CCQ 2, CCQ Mentor, CQF, Other)],"Other",Table91542[Activity Category],"Evaluation &amp; Assessment")</f>
        <v>0</v>
      </c>
      <c r="F31" s="431">
        <f>SUM(Table121643[[#This Row],[CCQ]:[Other]])</f>
        <v>53100</v>
      </c>
      <c r="G31" s="13"/>
      <c r="H31" s="12"/>
      <c r="I31" s="2"/>
      <c r="J31" s="1"/>
    </row>
    <row r="32" spans="1:10" ht="15.75">
      <c r="A32" s="408" t="s">
        <v>165</v>
      </c>
      <c r="B32" s="409">
        <f>SUMIFS(Table91542[Planned Expenditures],Table91542[Funding Type 
(CCQ 2, CCQ Mentor, CQF, Other)],"CCQ",Table91542[Activity Category],"National Accreditation")</f>
        <v>0</v>
      </c>
      <c r="C32" s="409">
        <f>SUMIFS(Table91542[Planned Expenditures],Table91542[Funding Type 
(CCQ 2, CCQ Mentor, CQF, Other)],"CCQ Mentor",Table91542[Activity Category],"National Accreditation")</f>
        <v>0</v>
      </c>
      <c r="D32" s="410">
        <f>SUMIFS(Table91542[Planned Expenditures],Table91542[Funding Type 
(CCQ 2, CCQ Mentor, CQF, Other)],"CQF",Table91542[Activity Category],"National Accreditation")</f>
        <v>0</v>
      </c>
      <c r="E32" s="411">
        <f>SUMIFS(Table91542[Planned Expenditures],Table91542[Funding Type 
(CCQ 2, CCQ Mentor, CQF, Other)],"Other",Table91542[Activity Category],"National Accreditation")</f>
        <v>0</v>
      </c>
      <c r="F32" s="432">
        <f>SUM(Table121643[[#This Row],[CCQ]:[Other]])</f>
        <v>0</v>
      </c>
      <c r="G32" s="9"/>
      <c r="H32" s="217"/>
      <c r="I32" s="2"/>
    </row>
    <row r="33" spans="1:9" ht="15.75">
      <c r="A33" s="412" t="s">
        <v>140</v>
      </c>
      <c r="B33" s="413">
        <f>SUMIFS(Table91542[Planned Expenditures],Table91542[Funding Type 
(CCQ 2, CCQ Mentor, CQF, Other)],"CCQ",Table91542[Activity Category],"Other (Shared Services, Pre-K Partnerships) ")</f>
        <v>633808.02</v>
      </c>
      <c r="C33" s="413">
        <f>SUMIFS(Table91542[Planned Expenditures],Table91542[Funding Type 
(CCQ 2, CCQ Mentor, CQF, Other)],"CCQ Mentor",Table91542[Activity Category],"Other (Shared Services, Pre-K Partnerships) ")</f>
        <v>0</v>
      </c>
      <c r="D33" s="414">
        <f>SUMIFS(Table91542[Planned Expenditures],Table91542[Funding Type 
(CCQ 2, CCQ Mentor, CQF, Other)],"CQF",Table91542[Activity Category],"Other (Shared Services, Pre-K Partnerships) ")</f>
        <v>366191.98</v>
      </c>
      <c r="E33" s="415">
        <f>SUMIFS(Table91542[Planned Expenditures],Table91542[Funding Type 
(CCQ 2, CCQ Mentor, CQF, Other)],"Other",Table91542[Activity Category],"Other (Shared Services, Pre-K Partnerships) ")</f>
        <v>0</v>
      </c>
      <c r="F33" s="433">
        <f>SUM(Table121643[[#This Row],[CCQ]:[Other]])</f>
        <v>1000000</v>
      </c>
      <c r="H33" s="11"/>
      <c r="I33" s="2"/>
    </row>
    <row r="34" spans="1:9" ht="15.75">
      <c r="A34" s="457" t="s">
        <v>166</v>
      </c>
      <c r="B34" s="458">
        <f>SUBTOTAL(109,Table121643[CCQ])</f>
        <v>653808.02</v>
      </c>
      <c r="C34" s="458">
        <f>SUBTOTAL(109,Table121643[CCQ Mentor])</f>
        <v>800878</v>
      </c>
      <c r="D34" s="459">
        <f>SUBTOTAL(109,Table121643[CQF])</f>
        <v>1249115.98</v>
      </c>
      <c r="E34" s="459">
        <f>SUBTOTAL(109,Table121643[Other])</f>
        <v>0</v>
      </c>
      <c r="F34" s="460">
        <f>SUBTOTAL(109,Table121643[TOTAL])</f>
        <v>2703802</v>
      </c>
    </row>
    <row r="35" spans="1:9" ht="15.75"/>
    <row r="37" spans="1:9" ht="15.75">
      <c r="A37" s="1" t="s">
        <v>167</v>
      </c>
    </row>
    <row r="38" spans="1:9" ht="15.75"/>
    <row r="39" spans="1:9" ht="15.75"/>
    <row r="40" spans="1:9" ht="15.75"/>
    <row r="49" spans="2:2" ht="15.75"/>
    <row r="50" spans="2:2" ht="18">
      <c r="B50" s="5"/>
    </row>
    <row r="51" spans="2:2" ht="15.75"/>
    <row r="52" spans="2:2" ht="15.75"/>
    <row r="53" spans="2:2" ht="15.75"/>
    <row r="54" spans="2:2" ht="15.75"/>
    <row r="55" spans="2:2" ht="15.75"/>
    <row r="56" spans="2:2" ht="15.75"/>
    <row r="57" spans="2:2" ht="15.75"/>
    <row r="58" spans="2:2" ht="15.75"/>
    <row r="59" spans="2:2" ht="15.75"/>
    <row r="60" spans="2:2" ht="15.75"/>
  </sheetData>
  <sheetProtection formatCells="0" insertRows="0" selectLockedCells="1" sort="0"/>
  <protectedRanges>
    <protectedRange sqref="H18:H19 J9:XFD9" name="Range2"/>
    <protectedRange sqref="A5:F5 B50 A4:H4" name="Range1"/>
    <protectedRange sqref="G5" name="Range1_2_1"/>
    <protectedRange sqref="B24:D31 E24:F25 E26:G31 G8:G20 B8:F19 B20:E20" name="Range2_1_1"/>
    <protectedRange sqref="G24:G25 A24:A31 H26:H31" name="Range2_4_2"/>
    <protectedRange sqref="B21:E23" name="Range2_1_1_1"/>
    <protectedRange sqref="G21:G23" name="Range2_1_1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6CD45BD4-44F4-4A4F-938C-187DCA6E5A7E}"/>
    <dataValidation allowBlank="1" showInputMessage="1" showErrorMessage="1" promptTitle="Questions to Address:" sqref="B50 E5:F5 A4:H4" xr:uid="{9241BDA3-FABC-4F88-A9FC-A83998E75C88}"/>
    <dataValidation allowBlank="1" showInputMessage="1" showErrorMessage="1" prompt="Place the activty's estimated expenditure amount in the cell._x000a_" sqref="C24:C31" xr:uid="{C3585BF7-D86C-4F82-A0EB-467822E8485C}"/>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4:G25 H26:H31" xr:uid="{C9E1053F-3073-4BA5-960F-9016E0091E7E}"/>
    <dataValidation allowBlank="1" showInputMessage="1" showErrorMessage="1" prompt="Enter a brief name or title to label the activity/activities" sqref="A24:A26" xr:uid="{0EB7B5F3-58E6-4108-AF73-ABC5F7B43E3B}"/>
    <dataValidation allowBlank="1" showInputMessage="1" showErrorMessage="1" promptTitle="Needs Determination" prompt="Describe how the Board determined or assessed the needs of the activities planned." sqref="H5" xr:uid="{0CDA11E4-AC64-4047-A0C7-D2C876B4D30C}"/>
    <dataValidation allowBlank="1" showInputMessage="1" showErrorMessage="1" promptTitle="Administration of Funds" prompt="If the Board selects &quot;Both&quot; for administering funds, describe how this is coordinated." sqref="D5" xr:uid="{AA3B24E7-55B5-44E7-AAB2-FF4A4C724FCB}"/>
    <dataValidation allowBlank="1" showInputMessage="1" showErrorMessage="1" promptTitle="Number of CCS CC Programs" prompt="Enter the total number of CCS Child Care Programs (as of 10/01/2025)." sqref="B5" xr:uid="{DBC64FF2-4D9B-48E3-A090-73E29416E31D}"/>
    <dataValidation allowBlank="1" showInputMessage="1" showErrorMessage="1" promptTitle="Total Funds Allotted" prompt="Funds will auto-populate by Board." sqref="A5" xr:uid="{B26806D2-113B-4613-AA71-8698273F2A8A}"/>
    <dataValidation allowBlank="1" showInputMessage="1" showErrorMessage="1" promptTitle="Activity Category" prompt="Select the applicable Activity Category" sqref="A7" xr:uid="{34AA2772-6406-40A3-9C7A-7ABABF57A931}"/>
    <dataValidation allowBlank="1" showInputMessage="1" showErrorMessage="1" promptTitle="Activity Type/Name" prompt="Select an activity type/name that best fitst the planned activity." sqref="B7" xr:uid="{BCBA53D1-C4EB-49EC-954C-7946EDC843A6}"/>
    <dataValidation allowBlank="1" showInputMessage="1" showErrorMessage="1" promptTitle="Planned Expenditures" prompt="Enter the estimated amount the Board plans to expend on the planned activity." sqref="C7" xr:uid="{AA0B63F7-901C-4056-9C40-35F30D7EA636}"/>
    <dataValidation allowBlank="1" showInputMessage="1" showErrorMessage="1" promptTitle="Funding Type" prompt="Select the type of funding to be used for the planned activity: CCQ, CQF or OTHER." sqref="D7" xr:uid="{9A86878F-236B-4DCF-B92C-4977D8A14869}"/>
    <dataValidation allowBlank="1" showInputMessage="1" showErrorMessage="1" promptTitle="Quarter Activity Initiated" prompt="Select the quarter the Board anticipates the activtiy to begin." sqref="E7" xr:uid="{4D52086D-4469-4C1F-8FE4-8FAAE22638E1}"/>
    <dataValidation allowBlank="1" showInputMessage="1" showErrorMessage="1" promptTitle="Activity Description" prompt="Description must include alighment to what need or Board Strategy and target outreach." sqref="G7" xr:uid="{E46D2484-3835-45A7-9144-D6E749656C12}"/>
    <dataValidation allowBlank="1" showInputMessage="1" showErrorMessage="1" promptTitle="Measurable Outcome(s)" prompt="Describe how the Board will measure success of the Child Care Quality activity." sqref="H7" xr:uid="{9EEAAF74-5CF3-44B7-BCCC-39795247D1BF}"/>
    <dataValidation allowBlank="1" showInputMessage="1" showErrorMessage="1" promptTitle="Activity Description" prompt="Description must include alignment to what need or Board strategy and target outreach." sqref="G8:G23" xr:uid="{5E314C69-4E55-4457-9357-F126B2B6A14E}"/>
    <dataValidation allowBlank="1" showInputMessage="1" showErrorMessage="1" promptTitle="Measruable Outcome(s)" prompt="Describe how the Board will measure success of the Child Care activity." sqref="H8:H23" xr:uid="{E62D54C0-F7D4-4AFA-8ED4-690A1A34BB1D}"/>
    <dataValidation allowBlank="1" showInputMessage="1" showErrorMessage="1" promptTitle="Planned Expenditures" prompt="Enter the estimated planned expenditures." sqref="C8:C23" xr:uid="{E50D7ED5-09C9-4681-B5FC-00CF0FFC68EA}"/>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6FAC24-83E1-4E39-B004-13673301B1EA}">
  <sheetPr>
    <tabColor theme="5" tint="-0.249977111117893"/>
    <pageSetUpPr fitToPage="1"/>
  </sheetPr>
  <dimension ref="A1:J70"/>
  <sheetViews>
    <sheetView topLeftCell="A31" zoomScale="50" zoomScaleNormal="50" workbookViewId="0">
      <selection activeCell="A44" sqref="A44:F44"/>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3.6640625" style="3" customWidth="1"/>
    <col min="7" max="7" width="10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[26]Instructions!B9, " Annual Expenditure Plan")</f>
        <v>FFY 2026 Annual Expenditure Plan</v>
      </c>
      <c r="B1" s="82"/>
      <c r="C1" s="82"/>
      <c r="D1" s="84"/>
      <c r="E1" s="84"/>
      <c r="F1" s="83"/>
      <c r="G1" s="82"/>
      <c r="H1" s="81"/>
    </row>
    <row r="2" spans="1:9" s="73" customFormat="1" ht="26.65">
      <c r="A2" s="79" t="str">
        <f>[26]Instructions!B8</f>
        <v>Workforce Solutions Lower Rio Grande Valley</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1089</v>
      </c>
      <c r="H4" s="62" t="s">
        <v>81</v>
      </c>
    </row>
    <row r="5" spans="1:9" ht="357.75" customHeight="1">
      <c r="A5" s="180">
        <v>6423523</v>
      </c>
      <c r="B5" s="352" t="s">
        <v>1090</v>
      </c>
      <c r="C5" s="60" t="s">
        <v>83</v>
      </c>
      <c r="D5" s="144" t="s">
        <v>1091</v>
      </c>
      <c r="E5" s="58"/>
      <c r="F5" s="57"/>
      <c r="G5" s="56" t="s">
        <v>1092</v>
      </c>
      <c r="H5" s="96" t="s">
        <v>1093</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26">
      <c r="A8" s="37" t="s">
        <v>0</v>
      </c>
      <c r="B8" s="36" t="s">
        <v>95</v>
      </c>
      <c r="C8" s="34">
        <v>210000</v>
      </c>
      <c r="D8" s="34" t="s">
        <v>104</v>
      </c>
      <c r="E8" s="33" t="s">
        <v>97</v>
      </c>
      <c r="F8" s="366"/>
      <c r="G8" s="32" t="s">
        <v>1094</v>
      </c>
      <c r="H8" s="43" t="s">
        <v>1095</v>
      </c>
      <c r="I8" s="2"/>
    </row>
    <row r="9" spans="1:9" ht="157.5">
      <c r="A9" s="37" t="s">
        <v>0</v>
      </c>
      <c r="B9" s="36" t="s">
        <v>95</v>
      </c>
      <c r="C9" s="34">
        <v>0</v>
      </c>
      <c r="D9" s="34" t="s">
        <v>104</v>
      </c>
      <c r="E9" s="33" t="s">
        <v>97</v>
      </c>
      <c r="F9" s="366"/>
      <c r="G9" s="32" t="s">
        <v>1096</v>
      </c>
      <c r="H9" s="43" t="s">
        <v>1095</v>
      </c>
      <c r="I9" s="2"/>
    </row>
    <row r="10" spans="1:9" s="45" customFormat="1" ht="206.25" customHeight="1">
      <c r="A10" s="37" t="s">
        <v>0</v>
      </c>
      <c r="B10" s="36" t="s">
        <v>103</v>
      </c>
      <c r="C10" s="34">
        <v>26000</v>
      </c>
      <c r="D10" s="34" t="s">
        <v>104</v>
      </c>
      <c r="E10" s="33" t="s">
        <v>145</v>
      </c>
      <c r="F10" s="354"/>
      <c r="G10" s="32" t="s">
        <v>1097</v>
      </c>
      <c r="H10" s="43" t="s">
        <v>1098</v>
      </c>
      <c r="I10" s="46"/>
    </row>
    <row r="11" spans="1:9" s="45" customFormat="1" ht="220.5">
      <c r="A11" s="37" t="s">
        <v>0</v>
      </c>
      <c r="B11" s="36" t="s">
        <v>103</v>
      </c>
      <c r="C11" s="34">
        <v>0</v>
      </c>
      <c r="D11" s="34" t="s">
        <v>104</v>
      </c>
      <c r="E11" s="33" t="s">
        <v>100</v>
      </c>
      <c r="F11" s="378"/>
      <c r="G11" s="32" t="s">
        <v>1099</v>
      </c>
      <c r="H11" s="43" t="s">
        <v>1100</v>
      </c>
      <c r="I11" s="46"/>
    </row>
    <row r="12" spans="1:9" ht="187.25" customHeight="1">
      <c r="A12" s="37" t="s">
        <v>0</v>
      </c>
      <c r="B12" s="36" t="s">
        <v>103</v>
      </c>
      <c r="C12" s="34">
        <v>0</v>
      </c>
      <c r="D12" s="34" t="s">
        <v>104</v>
      </c>
      <c r="E12" s="33" t="s">
        <v>97</v>
      </c>
      <c r="F12" s="354"/>
      <c r="G12" s="32" t="s">
        <v>1101</v>
      </c>
      <c r="H12" s="43" t="s">
        <v>1100</v>
      </c>
      <c r="I12" s="2"/>
    </row>
    <row r="13" spans="1:9" s="45" customFormat="1" ht="213.75" customHeight="1">
      <c r="A13" s="37" t="s">
        <v>140</v>
      </c>
      <c r="B13" s="36" t="s">
        <v>148</v>
      </c>
      <c r="C13" s="34">
        <v>128563</v>
      </c>
      <c r="D13" s="34" t="s">
        <v>104</v>
      </c>
      <c r="E13" s="33" t="s">
        <v>100</v>
      </c>
      <c r="F13" s="354"/>
      <c r="G13" s="32" t="s">
        <v>1102</v>
      </c>
      <c r="H13" s="89" t="s">
        <v>1103</v>
      </c>
      <c r="I13" s="46"/>
    </row>
    <row r="14" spans="1:9" s="45" customFormat="1" ht="220.5">
      <c r="A14" s="125" t="s">
        <v>140</v>
      </c>
      <c r="B14" s="36" t="s">
        <v>141</v>
      </c>
      <c r="C14" s="34">
        <v>3047594</v>
      </c>
      <c r="D14" s="42" t="s">
        <v>96</v>
      </c>
      <c r="E14" s="33" t="s">
        <v>105</v>
      </c>
      <c r="F14" s="354"/>
      <c r="G14" s="121" t="s">
        <v>1104</v>
      </c>
      <c r="H14" s="43" t="s">
        <v>1105</v>
      </c>
      <c r="I14" s="46"/>
    </row>
    <row r="15" spans="1:9" s="45" customFormat="1" ht="220.5">
      <c r="A15" s="37" t="s">
        <v>1</v>
      </c>
      <c r="B15" s="36" t="s">
        <v>114</v>
      </c>
      <c r="C15" s="34">
        <v>124000</v>
      </c>
      <c r="D15" s="34" t="s">
        <v>104</v>
      </c>
      <c r="E15" s="33" t="s">
        <v>100</v>
      </c>
      <c r="F15" s="355"/>
      <c r="G15" s="32" t="s">
        <v>1106</v>
      </c>
      <c r="H15" s="43" t="s">
        <v>1100</v>
      </c>
      <c r="I15" s="46"/>
    </row>
    <row r="16" spans="1:9" s="45" customFormat="1" ht="236.25">
      <c r="A16" s="37" t="s">
        <v>1</v>
      </c>
      <c r="B16" s="36" t="s">
        <v>119</v>
      </c>
      <c r="C16" s="34">
        <v>39000</v>
      </c>
      <c r="D16" s="34" t="s">
        <v>104</v>
      </c>
      <c r="E16" s="33" t="s">
        <v>100</v>
      </c>
      <c r="F16" s="355"/>
      <c r="G16" s="32" t="s">
        <v>1107</v>
      </c>
      <c r="H16" s="43" t="s">
        <v>1100</v>
      </c>
      <c r="I16" s="46"/>
    </row>
    <row r="17" spans="1:10" ht="220.5">
      <c r="A17" s="37" t="s">
        <v>1</v>
      </c>
      <c r="B17" s="36" t="s">
        <v>119</v>
      </c>
      <c r="C17" s="34">
        <v>35000</v>
      </c>
      <c r="D17" s="34" t="s">
        <v>104</v>
      </c>
      <c r="E17" s="33" t="s">
        <v>97</v>
      </c>
      <c r="F17" s="354"/>
      <c r="G17" s="32" t="s">
        <v>1108</v>
      </c>
      <c r="H17" s="43" t="s">
        <v>1100</v>
      </c>
      <c r="I17" s="2"/>
    </row>
    <row r="18" spans="1:10" ht="220.5">
      <c r="A18" s="37" t="s">
        <v>1</v>
      </c>
      <c r="B18" s="36" t="s">
        <v>119</v>
      </c>
      <c r="C18" s="34">
        <v>20120</v>
      </c>
      <c r="D18" s="34" t="s">
        <v>104</v>
      </c>
      <c r="E18" s="33" t="s">
        <v>97</v>
      </c>
      <c r="F18" s="356"/>
      <c r="G18" s="32" t="s">
        <v>1109</v>
      </c>
      <c r="H18" s="43" t="s">
        <v>1100</v>
      </c>
      <c r="I18" s="2"/>
    </row>
    <row r="19" spans="1:10" ht="157.5">
      <c r="A19" s="37" t="s">
        <v>1</v>
      </c>
      <c r="B19" s="36" t="s">
        <v>114</v>
      </c>
      <c r="C19" s="34">
        <v>23425</v>
      </c>
      <c r="D19" s="34" t="s">
        <v>104</v>
      </c>
      <c r="E19" s="33" t="s">
        <v>97</v>
      </c>
      <c r="F19" s="356"/>
      <c r="G19" s="32" t="s">
        <v>1110</v>
      </c>
      <c r="H19" s="43" t="s">
        <v>1100</v>
      </c>
      <c r="I19" s="2"/>
    </row>
    <row r="20" spans="1:10" ht="157.5">
      <c r="A20" s="37" t="s">
        <v>1</v>
      </c>
      <c r="B20" s="36" t="s">
        <v>114</v>
      </c>
      <c r="C20" s="34">
        <v>5000</v>
      </c>
      <c r="D20" s="34" t="s">
        <v>104</v>
      </c>
      <c r="E20" s="33" t="s">
        <v>97</v>
      </c>
      <c r="F20" s="356"/>
      <c r="G20" s="32" t="s">
        <v>1111</v>
      </c>
      <c r="H20" s="43" t="s">
        <v>1100</v>
      </c>
      <c r="I20" s="2"/>
    </row>
    <row r="21" spans="1:10" ht="173.25">
      <c r="A21" s="37" t="s">
        <v>1</v>
      </c>
      <c r="B21" s="36" t="s">
        <v>111</v>
      </c>
      <c r="C21" s="34">
        <v>49635</v>
      </c>
      <c r="D21" s="34" t="s">
        <v>104</v>
      </c>
      <c r="E21" s="33" t="s">
        <v>97</v>
      </c>
      <c r="F21" s="362"/>
      <c r="G21" s="32" t="s">
        <v>1112</v>
      </c>
      <c r="H21" s="89" t="s">
        <v>1113</v>
      </c>
      <c r="I21" s="2"/>
      <c r="J21" s="220"/>
    </row>
    <row r="22" spans="1:10" ht="157.5">
      <c r="A22" s="37" t="s">
        <v>1</v>
      </c>
      <c r="B22" s="36" t="s">
        <v>124</v>
      </c>
      <c r="C22" s="34">
        <v>20000</v>
      </c>
      <c r="D22" s="34" t="s">
        <v>104</v>
      </c>
      <c r="E22" s="33" t="s">
        <v>97</v>
      </c>
      <c r="F22" s="356"/>
      <c r="G22" s="32" t="s">
        <v>1114</v>
      </c>
      <c r="H22" s="89" t="s">
        <v>1113</v>
      </c>
      <c r="I22" s="2"/>
      <c r="J22" s="220"/>
    </row>
    <row r="23" spans="1:10" s="11" customFormat="1" ht="173.25">
      <c r="A23" s="37" t="s">
        <v>1</v>
      </c>
      <c r="B23" s="36" t="s">
        <v>141</v>
      </c>
      <c r="C23" s="34">
        <v>18000</v>
      </c>
      <c r="D23" s="34" t="s">
        <v>104</v>
      </c>
      <c r="E23" s="33" t="s">
        <v>97</v>
      </c>
      <c r="F23" s="379"/>
      <c r="G23" s="32" t="s">
        <v>1115</v>
      </c>
      <c r="H23" s="89" t="s">
        <v>1116</v>
      </c>
      <c r="I23" s="2"/>
    </row>
    <row r="24" spans="1:10" ht="141.75">
      <c r="A24" s="37" t="s">
        <v>129</v>
      </c>
      <c r="B24" s="36" t="s">
        <v>133</v>
      </c>
      <c r="C24" s="34">
        <v>325000</v>
      </c>
      <c r="D24" s="34" t="s">
        <v>104</v>
      </c>
      <c r="E24" s="33" t="s">
        <v>97</v>
      </c>
      <c r="F24" s="359"/>
      <c r="G24" s="32" t="s">
        <v>1117</v>
      </c>
      <c r="H24" s="43" t="s">
        <v>1118</v>
      </c>
      <c r="I24" s="2"/>
      <c r="J24" s="220"/>
    </row>
    <row r="25" spans="1:10" ht="141.75">
      <c r="A25" s="37" t="s">
        <v>129</v>
      </c>
      <c r="B25" s="36" t="s">
        <v>133</v>
      </c>
      <c r="C25" s="34">
        <v>270000</v>
      </c>
      <c r="D25" s="34" t="s">
        <v>104</v>
      </c>
      <c r="E25" s="33" t="s">
        <v>97</v>
      </c>
      <c r="F25" s="356"/>
      <c r="G25" s="32" t="s">
        <v>1119</v>
      </c>
      <c r="H25" s="43" t="s">
        <v>1120</v>
      </c>
      <c r="I25" s="2"/>
    </row>
    <row r="26" spans="1:10" ht="173.25">
      <c r="A26" s="37" t="s">
        <v>129</v>
      </c>
      <c r="B26" s="36" t="s">
        <v>133</v>
      </c>
      <c r="C26" s="34">
        <v>210000</v>
      </c>
      <c r="D26" s="34" t="s">
        <v>104</v>
      </c>
      <c r="E26" s="33" t="s">
        <v>105</v>
      </c>
      <c r="F26" s="356"/>
      <c r="G26" s="32" t="s">
        <v>1121</v>
      </c>
      <c r="H26" s="43" t="s">
        <v>1122</v>
      </c>
      <c r="I26" s="2"/>
    </row>
    <row r="27" spans="1:10" ht="126">
      <c r="A27" s="37" t="s">
        <v>129</v>
      </c>
      <c r="B27" s="36" t="s">
        <v>133</v>
      </c>
      <c r="C27" s="34">
        <v>189163</v>
      </c>
      <c r="D27" s="34" t="s">
        <v>104</v>
      </c>
      <c r="E27" s="33" t="s">
        <v>105</v>
      </c>
      <c r="F27" s="356"/>
      <c r="G27" s="32" t="s">
        <v>1123</v>
      </c>
      <c r="H27" s="43" t="s">
        <v>1124</v>
      </c>
      <c r="I27" s="2"/>
      <c r="J27" s="220"/>
    </row>
    <row r="28" spans="1:10" ht="173.25">
      <c r="A28" s="37" t="s">
        <v>129</v>
      </c>
      <c r="B28" s="36" t="s">
        <v>137</v>
      </c>
      <c r="C28" s="34">
        <v>18000</v>
      </c>
      <c r="D28" s="34" t="s">
        <v>104</v>
      </c>
      <c r="E28" s="33" t="s">
        <v>100</v>
      </c>
      <c r="F28" s="356"/>
      <c r="G28" s="32" t="s">
        <v>1125</v>
      </c>
      <c r="H28" s="89" t="s">
        <v>1126</v>
      </c>
      <c r="I28" s="2"/>
    </row>
    <row r="29" spans="1:10" ht="141.75">
      <c r="A29" s="37" t="s">
        <v>129</v>
      </c>
      <c r="B29" s="36" t="s">
        <v>151</v>
      </c>
      <c r="C29" s="34">
        <v>1339262</v>
      </c>
      <c r="D29" s="34" t="s">
        <v>152</v>
      </c>
      <c r="E29" s="33" t="s">
        <v>100</v>
      </c>
      <c r="F29" s="354"/>
      <c r="G29" s="32" t="s">
        <v>1127</v>
      </c>
      <c r="H29" s="219" t="s">
        <v>1128</v>
      </c>
      <c r="I29" s="2"/>
    </row>
    <row r="30" spans="1:10" ht="141.75">
      <c r="A30" s="37" t="s">
        <v>129</v>
      </c>
      <c r="B30" s="36" t="s">
        <v>151</v>
      </c>
      <c r="C30" s="34">
        <v>30396</v>
      </c>
      <c r="D30" s="34" t="s">
        <v>104</v>
      </c>
      <c r="E30" s="33" t="s">
        <v>100</v>
      </c>
      <c r="F30" s="370"/>
      <c r="G30" s="32" t="s">
        <v>1129</v>
      </c>
      <c r="H30" s="219" t="s">
        <v>1128</v>
      </c>
      <c r="I30" s="2"/>
    </row>
    <row r="31" spans="1:10" ht="189">
      <c r="A31" s="37" t="s">
        <v>129</v>
      </c>
      <c r="B31" s="36" t="s">
        <v>151</v>
      </c>
      <c r="C31" s="34">
        <v>70365</v>
      </c>
      <c r="D31" s="34" t="s">
        <v>104</v>
      </c>
      <c r="E31" s="33" t="s">
        <v>100</v>
      </c>
      <c r="F31" s="380"/>
      <c r="G31" s="32" t="s">
        <v>1130</v>
      </c>
      <c r="H31" s="219" t="s">
        <v>1128</v>
      </c>
      <c r="I31" s="2"/>
    </row>
    <row r="32" spans="1:10" ht="94.5">
      <c r="A32" s="37" t="s">
        <v>129</v>
      </c>
      <c r="B32" s="36" t="s">
        <v>151</v>
      </c>
      <c r="C32" s="34">
        <v>75000</v>
      </c>
      <c r="D32" s="34" t="s">
        <v>152</v>
      </c>
      <c r="E32" s="33" t="s">
        <v>100</v>
      </c>
      <c r="F32" s="357"/>
      <c r="G32" s="32" t="s">
        <v>1131</v>
      </c>
      <c r="H32" s="89" t="s">
        <v>1132</v>
      </c>
      <c r="I32" s="2"/>
    </row>
    <row r="33" spans="1:10" ht="94.5">
      <c r="A33" s="37" t="s">
        <v>129</v>
      </c>
      <c r="B33" s="36" t="s">
        <v>151</v>
      </c>
      <c r="C33" s="35">
        <v>150000</v>
      </c>
      <c r="D33" s="34" t="s">
        <v>104</v>
      </c>
      <c r="E33" s="33" t="s">
        <v>100</v>
      </c>
      <c r="F33" s="358"/>
      <c r="G33" s="32" t="s">
        <v>1131</v>
      </c>
      <c r="H33" s="89" t="s">
        <v>1132</v>
      </c>
      <c r="I33" s="2"/>
    </row>
    <row r="34" spans="1:10" ht="15.75">
      <c r="A34" s="13"/>
      <c r="B34" s="29"/>
      <c r="C34" s="30"/>
      <c r="D34" s="29"/>
      <c r="E34" s="29"/>
      <c r="F34" s="28"/>
      <c r="G34" s="12"/>
    </row>
    <row r="35" spans="1:10" ht="15.75">
      <c r="A35" s="27"/>
      <c r="B35" s="25"/>
      <c r="C35" s="26"/>
      <c r="D35" s="25"/>
      <c r="E35" s="25"/>
      <c r="F35" s="24"/>
      <c r="G35" s="23"/>
      <c r="H35" s="22"/>
    </row>
    <row r="36" spans="1:10" s="17" customFormat="1" ht="21">
      <c r="A36" s="416" t="s">
        <v>162</v>
      </c>
      <c r="B36" s="417" t="s">
        <v>104</v>
      </c>
      <c r="C36" s="418" t="s">
        <v>152</v>
      </c>
      <c r="D36" s="417" t="s">
        <v>96</v>
      </c>
      <c r="E36" s="419" t="s">
        <v>6</v>
      </c>
      <c r="F36" s="420" t="s">
        <v>163</v>
      </c>
      <c r="G36" s="21"/>
      <c r="H36" s="20"/>
      <c r="I36" s="19"/>
      <c r="J36" s="18"/>
    </row>
    <row r="37" spans="1:10" s="11" customFormat="1" ht="15.75">
      <c r="A37" s="404" t="s">
        <v>0</v>
      </c>
      <c r="B37" s="405">
        <f>SUMIFS(Table91544[Planned Expenditures],Table91544[Funding Type 
(CCQ 2, CCQ Mentor, CQF, Other)],"CCQ",Table91544[Activity Category],"Infant &amp; Toddler")</f>
        <v>236000</v>
      </c>
      <c r="C37" s="406">
        <f>SUMIFS(Table91544[Planned Expenditures],Table91544[Funding Type 
(CCQ 2, CCQ Mentor, CQF, Other)],"CCQ Mentor",Table91544[Activity Category],"Infant &amp; Toddler")</f>
        <v>0</v>
      </c>
      <c r="D37" s="405">
        <f>SUMIFS(Table91544[Planned Expenditures],Table91544[Funding Type 
(CCQ 2, CCQ Mentor, CQF, Other)],"CQF",Table91544[Activity Category],"Infant &amp; Toddler")</f>
        <v>0</v>
      </c>
      <c r="E37" s="407">
        <f>SUMIFS(Table91544[Planned Expenditures],Table91544[Funding Type 
(CCQ 2, CCQ Mentor, CQF, Other)],"Other",Table91544[Activity Category],"Infant &amp; Toddler")</f>
        <v>0</v>
      </c>
      <c r="F37" s="431">
        <f>SUM(Table121645[[#This Row],[CCQ]:[Other]])</f>
        <v>236000</v>
      </c>
      <c r="G37" s="13"/>
      <c r="H37" s="12"/>
      <c r="I37" s="2"/>
      <c r="J37" s="1"/>
    </row>
    <row r="38" spans="1:10" s="11" customFormat="1" ht="15.75">
      <c r="A38" s="404" t="s">
        <v>1</v>
      </c>
      <c r="B38" s="405">
        <f>SUMIFS(Table91544[Planned Expenditures],Table91544[Funding Type 
(CCQ 2, CCQ Mentor, CQF, Other)],"CCQ",Table91544[Activity Category],"Professional Development")</f>
        <v>334180</v>
      </c>
      <c r="C38" s="406">
        <f>SUMIFS(Table91544[Planned Expenditures],Table91544[Funding Type 
(CCQ 2, CCQ Mentor, CQF, Other)],"CCQ Mentor",Table91544[Activity Category],"Professional Development")</f>
        <v>0</v>
      </c>
      <c r="D38" s="405">
        <f>SUMIFS(Table91544[Planned Expenditures],Table91544[Funding Type 
(CCQ 2, CCQ Mentor, CQF, Other)],"CQF",Table91544[Activity Category],"Professional Development")</f>
        <v>0</v>
      </c>
      <c r="E38" s="407">
        <f>SUMIFS(Table91544[Planned Expenditures],Table91544[Funding Type 
(CCQ 2, CCQ Mentor, CQF, Other)],"Other",Table91544[Activity Category],"Professional Development")</f>
        <v>0</v>
      </c>
      <c r="F38" s="431">
        <f>SUM(Table121645[[#This Row],[CCQ]:[Other]])</f>
        <v>334180</v>
      </c>
      <c r="G38" s="13"/>
      <c r="H38" s="12"/>
      <c r="I38" s="2"/>
      <c r="J38" s="1"/>
    </row>
    <row r="39" spans="1:10" s="11" customFormat="1" ht="15.75">
      <c r="A39" s="404" t="s">
        <v>129</v>
      </c>
      <c r="B39" s="405">
        <f>SUMIFS(Table91544[Planned Expenditures],Table91544[Funding Type 
(CCQ 2, CCQ Mentor, CQF, Other)],"CCQ",Table91544[Activity Category],"Texas Rising Star/QRIS (except PD)")</f>
        <v>1262924</v>
      </c>
      <c r="C39" s="406">
        <f>SUMIFS(Table91544[Planned Expenditures],Table91544[Funding Type 
(CCQ 2, CCQ Mentor, CQF, Other)],"CCQ Mentor",Table91544[Activity Category],"Texas Rising Star/QRIS (except PD)")</f>
        <v>1414262</v>
      </c>
      <c r="D39" s="405">
        <f>SUMIFS(Table91544[Planned Expenditures],Table91544[Funding Type 
(CCQ 2, CCQ Mentor, CQF, Other)],"CQF",Table91544[Activity Category],"Texas Rising Star/QRIS (except PD)")</f>
        <v>0</v>
      </c>
      <c r="E39" s="407">
        <f>SUMIFS(Table91544[Planned Expenditures],Table91544[Funding Type 
(CCQ 2, CCQ Mentor, CQF, Other)],"Other",Table91544[Activity Category],"Texas Rising Star/QRIS (except PD)")</f>
        <v>0</v>
      </c>
      <c r="F39" s="431">
        <f>SUM(Table121645[[#This Row],[CCQ]:[Other]])</f>
        <v>2677186</v>
      </c>
      <c r="G39" s="13"/>
      <c r="H39" s="12"/>
      <c r="I39" s="2"/>
      <c r="J39" s="1"/>
    </row>
    <row r="40" spans="1:10" s="11" customFormat="1" ht="15.75">
      <c r="A40" s="404" t="s">
        <v>164</v>
      </c>
      <c r="B40" s="405">
        <f>SUMIFS(Table91544[Planned Expenditures],Table91544[Funding Type 
(CCQ 2, CCQ Mentor, CQF, Other)],"CCQ",Table91544[Activity Category],"Health &amp; Safety (except PD)")</f>
        <v>0</v>
      </c>
      <c r="C40" s="406">
        <f>SUMIFS(Table91544[Planned Expenditures],Table91544[Funding Type 
(CCQ 2, CCQ Mentor, CQF, Other)],"CCQ Mentor",Table91544[Activity Category],"Health &amp; Safety (except PD)")</f>
        <v>0</v>
      </c>
      <c r="D40" s="405">
        <f>SUMIFS(Table91544[Planned Expenditures],Table91544[Funding Type 
(CCQ 2, CCQ Mentor, CQF, Other)],"CQF",Table91544[Activity Category],"Health &amp; Safety (except PD)")</f>
        <v>0</v>
      </c>
      <c r="E40" s="407">
        <f>SUMIFS(Table91544[Planned Expenditures],Table91544[Funding Type 
(CCQ 2, CCQ Mentor, CQF, Other)],"Other",Table91544[Activity Category],"Health &amp; Safety (except PD)")</f>
        <v>0</v>
      </c>
      <c r="F40" s="431">
        <f>SUM(Table121645[[#This Row],[CCQ]:[Other]])</f>
        <v>0</v>
      </c>
      <c r="G40" s="13"/>
      <c r="H40" s="12"/>
      <c r="I40" s="2"/>
      <c r="J40" s="1"/>
    </row>
    <row r="41" spans="1:10" s="11" customFormat="1" ht="15.75">
      <c r="A41" s="408" t="s">
        <v>4</v>
      </c>
      <c r="B41" s="405">
        <f>SUMIFS(Table91544[Planned Expenditures],Table91544[Funding Type 
(CCQ 2, CCQ Mentor, CQF, Other)],"CCQ",Table91544[Activity Category],"Evaluation &amp; Assessment")</f>
        <v>0</v>
      </c>
      <c r="C41" s="406">
        <f>SUMIFS(Table91544[Planned Expenditures],Table91544[Funding Type 
(CCQ 2, CCQ Mentor, CQF, Other)],"CCQ Mentor",Table91544[Activity Category],"Evaluation &amp; Assessment")</f>
        <v>0</v>
      </c>
      <c r="D41" s="405">
        <f>SUMIFS(Table91544[Planned Expenditures],Table91544[Funding Type 
(CCQ 2, CCQ Mentor, CQF, Other)],"CQF",Table91544[Activity Category],"Evaluation &amp; Assessment")</f>
        <v>0</v>
      </c>
      <c r="E41" s="407">
        <f>SUMIFS(Table91544[Planned Expenditures],Table91544[Funding Type 
(CCQ 2, CCQ Mentor, CQF, Other)],"Other",Table91544[Activity Category],"Evaluation &amp; Assessment")</f>
        <v>0</v>
      </c>
      <c r="F41" s="431">
        <f>SUM(Table121645[[#This Row],[CCQ]:[Other]])</f>
        <v>0</v>
      </c>
      <c r="G41" s="13"/>
      <c r="H41" s="12"/>
      <c r="I41" s="2"/>
      <c r="J41" s="1"/>
    </row>
    <row r="42" spans="1:10" ht="15.75">
      <c r="A42" s="408" t="s">
        <v>165</v>
      </c>
      <c r="B42" s="409">
        <f>SUMIFS(Table91544[Planned Expenditures],Table91544[Funding Type 
(CCQ 2, CCQ Mentor, CQF, Other)],"CCQ",Table91544[Activity Category],"National Accreditation")</f>
        <v>0</v>
      </c>
      <c r="C42" s="409">
        <f>SUMIFS(Table91544[Planned Expenditures],Table91544[Funding Type 
(CCQ 2, CCQ Mentor, CQF, Other)],"CCQ Mentor",Table91544[Activity Category],"National Accreditation")</f>
        <v>0</v>
      </c>
      <c r="D42" s="410">
        <f>SUMIFS(Table91544[Planned Expenditures],Table91544[Funding Type 
(CCQ 2, CCQ Mentor, CQF, Other)],"CQF",Table91544[Activity Category],"National Accreditation")</f>
        <v>0</v>
      </c>
      <c r="E42" s="411">
        <f>SUMIFS(Table91544[Planned Expenditures],Table91544[Funding Type 
(CCQ 2, CCQ Mentor, CQF, Other)],"Other",Table91544[Activity Category],"National Accreditation")</f>
        <v>0</v>
      </c>
      <c r="F42" s="432">
        <f>SUM(Table121645[[#This Row],[CCQ]:[Other]])</f>
        <v>0</v>
      </c>
      <c r="G42" s="9"/>
      <c r="H42" s="9"/>
      <c r="I42" s="2"/>
    </row>
    <row r="43" spans="1:10" ht="15.75">
      <c r="A43" s="412" t="s">
        <v>140</v>
      </c>
      <c r="B43" s="413">
        <f>SUMIFS(Table91544[Planned Expenditures],Table91544[Funding Type 
(CCQ 2, CCQ Mentor, CQF, Other)],"CCQ",Table91544[Activity Category],"Other (Shared Services, Pre-K Partnerships) ")</f>
        <v>128563</v>
      </c>
      <c r="C43" s="413">
        <f>SUMIFS(Table91544[Planned Expenditures],Table91544[Funding Type 
(CCQ 2, CCQ Mentor, CQF, Other)],"CCQ Mentor",Table91544[Activity Category],"Other (Shared Services, Pre-K Partnerships) ")</f>
        <v>0</v>
      </c>
      <c r="D43" s="414">
        <f>SUMIFS(Table91544[Planned Expenditures],Table91544[Funding Type 
(CCQ 2, CCQ Mentor, CQF, Other)],"CQF",Table91544[Activity Category],"Other (Shared Services, Pre-K Partnerships) ")</f>
        <v>3047594</v>
      </c>
      <c r="E43" s="415">
        <f>SUMIFS(Table91544[Planned Expenditures],Table91544[Funding Type 
(CCQ 2, CCQ Mentor, CQF, Other)],"Other",Table91544[Activity Category],"Other (Shared Services, Pre-K Partnerships) ")</f>
        <v>0</v>
      </c>
      <c r="F43" s="433">
        <f>SUM(Table121645[[#This Row],[CCQ]:[Other]])</f>
        <v>3176157</v>
      </c>
      <c r="H43" s="1"/>
      <c r="I43" s="2"/>
    </row>
    <row r="44" spans="1:10" ht="15.75">
      <c r="A44" s="457" t="s">
        <v>166</v>
      </c>
      <c r="B44" s="458">
        <f>SUBTOTAL(109,Table121645[CCQ])</f>
        <v>1961667</v>
      </c>
      <c r="C44" s="458">
        <f>SUBTOTAL(109,Table121645[CCQ Mentor])</f>
        <v>1414262</v>
      </c>
      <c r="D44" s="459">
        <f>SUBTOTAL(109,Table121645[CQF])</f>
        <v>3047594</v>
      </c>
      <c r="E44" s="459">
        <f>SUBTOTAL(109,Table121645[Other])</f>
        <v>0</v>
      </c>
      <c r="F44" s="460">
        <f>SUBTOTAL(109,Table121645[TOTAL])</f>
        <v>6423523</v>
      </c>
    </row>
    <row r="45" spans="1:10" ht="15.75"/>
    <row r="47" spans="1:10" ht="15.75">
      <c r="A47" s="1" t="s">
        <v>167</v>
      </c>
    </row>
    <row r="48" spans="1:10" ht="15.75"/>
    <row r="49" spans="2:2" ht="15.75"/>
    <row r="50" spans="2:2" ht="15.75"/>
    <row r="59" spans="2:2" ht="15.75"/>
    <row r="60" spans="2:2" ht="18">
      <c r="B60" s="5"/>
    </row>
    <row r="61" spans="2:2" ht="15.75"/>
    <row r="62" spans="2:2" ht="15.75"/>
    <row r="63" spans="2:2" ht="15.75"/>
    <row r="64" spans="2:2" ht="15.75"/>
    <row r="65" ht="15.75"/>
    <row r="66" ht="15.75"/>
    <row r="67" ht="15.75"/>
    <row r="68" ht="15.75"/>
    <row r="69" ht="15.75"/>
    <row r="70" ht="15.75"/>
  </sheetData>
  <sheetProtection formatCells="0" insertRows="0" selectLockedCells="1" sort="0"/>
  <protectedRanges>
    <protectedRange sqref="J9:XFD9" name="Range2"/>
    <protectedRange sqref="A5:F5 B60 A4:H4" name="Range1"/>
    <protectedRange sqref="G5" name="Range1_2_1"/>
    <protectedRange sqref="B34:D41 E34:F35 E36:G41 F32:F33 B24:B31 B33 B8:G12 B13:F20 C24:E33 B21:E23 G13:G33" name="Range2_1_1"/>
    <protectedRange sqref="G34:G35 A34:A41 H36:H41"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BB0081D4-2E50-4EFF-9CC4-655C852617D8}"/>
    <dataValidation allowBlank="1" showInputMessage="1" showErrorMessage="1" promptTitle="Questions to Address:" sqref="B60 E5:F5 A4:H4" xr:uid="{C9B7C520-5654-44F8-B431-F4245101FA57}"/>
    <dataValidation allowBlank="1" showInputMessage="1" showErrorMessage="1" prompt="Place the activty's estimated expenditure amount in the cell._x000a_" sqref="C34:C41" xr:uid="{E62698FD-7229-487A-96F5-52ACA4E648BD}"/>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4:G35 H36:H41" xr:uid="{B0C899DC-5B01-4ED7-B177-31A5991AF524}"/>
    <dataValidation allowBlank="1" showInputMessage="1" showErrorMessage="1" prompt="Enter a brief name or title to label the activity/activities" sqref="A34:A36" xr:uid="{29D31369-5E84-4748-A9AA-CDD7D4CB6F65}"/>
    <dataValidation allowBlank="1" showInputMessage="1" showErrorMessage="1" promptTitle="Needs Determination" prompt="Describe how the Board determined or assessed the needs of the activities planned." sqref="H5" xr:uid="{21A00A5E-2F6D-4FC7-8D05-9FE258A9F8AB}"/>
    <dataValidation allowBlank="1" showInputMessage="1" showErrorMessage="1" promptTitle="Administration of Funds" prompt="If the Board selects &quot;Both&quot; for administering funds, describe how this is coordinated." sqref="D5" xr:uid="{A098F797-1C96-469B-89BA-A2E436DB9883}"/>
    <dataValidation allowBlank="1" showInputMessage="1" showErrorMessage="1" promptTitle="Number of CCS CC Programs" prompt="Enter the total number of CCS Child Care Programs (as of 10/01/2025)." sqref="B5" xr:uid="{A2482111-4B84-456A-A4BD-64C3E26FC3AD}"/>
    <dataValidation allowBlank="1" showInputMessage="1" showErrorMessage="1" promptTitle="Total Funds Allotted" prompt="Funds will auto-populate by Board." sqref="A5" xr:uid="{54837F5F-DEE8-4E8B-A690-2B5EE67D7BE4}"/>
    <dataValidation allowBlank="1" showInputMessage="1" showErrorMessage="1" promptTitle="Activity Category" prompt="Select the applicable Activity Category" sqref="A7" xr:uid="{0F0297BD-5CA6-42A4-B7E8-8CF22BC5F69A}"/>
    <dataValidation allowBlank="1" showInputMessage="1" showErrorMessage="1" promptTitle="Activity Type/Name" prompt="Select an activity type/name that best fitst the planned activity." sqref="B7" xr:uid="{FC127BCF-9038-4CF0-8F5E-A90DC15603C8}"/>
    <dataValidation allowBlank="1" showInputMessage="1" showErrorMessage="1" promptTitle="Planned Expenditures" prompt="Enter the estimated amount the Board plans to expend on the planned activity." sqref="C7" xr:uid="{407B16F7-4795-4AAC-A604-2D50DF234544}"/>
    <dataValidation allowBlank="1" showInputMessage="1" showErrorMessage="1" promptTitle="Funding Type" prompt="Select the type of funding to be used for the planned activity: CCQ, CQF or OTHER." sqref="D7" xr:uid="{D03A4BB1-A1B5-4FB2-91AE-9AEDC052F7DB}"/>
    <dataValidation allowBlank="1" showInputMessage="1" showErrorMessage="1" promptTitle="Quarter Activity Initiated" prompt="Select the quarter the Board anticipates the activtiy to begin." sqref="E7" xr:uid="{D628270E-994C-4D62-B21B-25D30DF7639F}"/>
    <dataValidation allowBlank="1" showInputMessage="1" showErrorMessage="1" promptTitle="Activity Description" prompt="Description must include alighment to what need or Board Strategy and target outreach." sqref="G7" xr:uid="{DFBD4FEF-71CB-45B9-8C7A-52216C58A950}"/>
    <dataValidation allowBlank="1" showInputMessage="1" showErrorMessage="1" promptTitle="Measurable Outcome(s)" prompt="Describe how the Board will measure success of the Child Care Quality activity." sqref="H7" xr:uid="{1DDCEEA8-4E2A-470B-96B5-F1F766F14E50}"/>
    <dataValidation allowBlank="1" showInputMessage="1" showErrorMessage="1" promptTitle="Measruable Outcome(s)" prompt="Describe how the Board will measure success of the Child Care activity." sqref="H8:H33" xr:uid="{5F5DD050-E43C-4EE8-8CA9-565EDC405433}"/>
    <dataValidation allowBlank="1" showInputMessage="1" showErrorMessage="1" promptTitle="Activity Description" prompt="Description must include alignment to what need or Board strategy and target outreach." sqref="G8:G33" xr:uid="{98510B03-E000-435B-8A7C-48394CA2E0FC}"/>
    <dataValidation allowBlank="1" showInputMessage="1" showErrorMessage="1" promptTitle="Planned Expenditures" prompt="Enter the estimated planned expenditures." sqref="C8:C33" xr:uid="{446D61DB-02A3-4895-8475-712857613C34}"/>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37B516-551D-4ABF-A34F-31DD53D9339D}">
  <sheetPr>
    <tabColor theme="5" tint="-0.249977111117893"/>
    <pageSetUpPr fitToPage="1"/>
  </sheetPr>
  <dimension ref="A1:J68"/>
  <sheetViews>
    <sheetView topLeftCell="A27" zoomScale="51" zoomScaleNormal="51" workbookViewId="0">
      <selection activeCell="A42" sqref="A42:F42"/>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24.46484375"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[27]Instructions!B9, " Annual Expenditure Plan")</f>
        <v>FFY 2026 Annual Expenditure Plan</v>
      </c>
      <c r="B1" s="82"/>
      <c r="C1" s="82"/>
      <c r="D1" s="84"/>
      <c r="E1" s="84"/>
      <c r="F1" s="83"/>
      <c r="G1" s="82"/>
      <c r="H1" s="81"/>
    </row>
    <row r="2" spans="1:9" s="73" customFormat="1" ht="26.65">
      <c r="A2" s="79" t="str">
        <f>[27]Instructions!B8</f>
        <v>Workforce Solutions Cameron</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357" customHeight="1">
      <c r="A5" s="180">
        <v>2529206</v>
      </c>
      <c r="B5" s="352" t="s">
        <v>1133</v>
      </c>
      <c r="C5" s="60" t="s">
        <v>8</v>
      </c>
      <c r="D5" s="97"/>
      <c r="E5" s="58"/>
      <c r="F5" s="57"/>
      <c r="G5" s="56" t="s">
        <v>1134</v>
      </c>
      <c r="H5" s="96" t="s">
        <v>1135</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10.25">
      <c r="A8" s="37" t="s">
        <v>0</v>
      </c>
      <c r="B8" s="36" t="s">
        <v>103</v>
      </c>
      <c r="C8" s="34">
        <v>25000</v>
      </c>
      <c r="D8" s="42" t="s">
        <v>96</v>
      </c>
      <c r="E8" s="33" t="s">
        <v>105</v>
      </c>
      <c r="F8" s="355"/>
      <c r="G8" s="32" t="s">
        <v>1136</v>
      </c>
      <c r="H8" s="89" t="s">
        <v>1137</v>
      </c>
      <c r="I8" s="2"/>
    </row>
    <row r="9" spans="1:9" ht="194.45" customHeight="1">
      <c r="A9" s="37" t="s">
        <v>0</v>
      </c>
      <c r="B9" s="36" t="s">
        <v>95</v>
      </c>
      <c r="C9" s="34">
        <v>750000</v>
      </c>
      <c r="D9" s="42" t="s">
        <v>96</v>
      </c>
      <c r="E9" s="33" t="s">
        <v>105</v>
      </c>
      <c r="F9" s="354"/>
      <c r="G9" s="32" t="s">
        <v>1138</v>
      </c>
      <c r="H9" s="89" t="s">
        <v>1139</v>
      </c>
      <c r="I9" s="2"/>
    </row>
    <row r="10" spans="1:9" s="45" customFormat="1" ht="110.25">
      <c r="A10" s="37" t="s">
        <v>0</v>
      </c>
      <c r="B10" s="36" t="s">
        <v>103</v>
      </c>
      <c r="C10" s="34" t="s">
        <v>1140</v>
      </c>
      <c r="D10" s="34" t="s">
        <v>152</v>
      </c>
      <c r="E10" s="33" t="s">
        <v>100</v>
      </c>
      <c r="F10" s="354"/>
      <c r="G10" s="32" t="s">
        <v>1141</v>
      </c>
      <c r="H10" s="89" t="s">
        <v>1142</v>
      </c>
      <c r="I10" s="46"/>
    </row>
    <row r="11" spans="1:9" ht="78.75">
      <c r="A11" s="37" t="s">
        <v>0</v>
      </c>
      <c r="B11" s="36" t="s">
        <v>103</v>
      </c>
      <c r="C11" s="34">
        <v>35000</v>
      </c>
      <c r="D11" s="34" t="s">
        <v>104</v>
      </c>
      <c r="E11" s="33" t="s">
        <v>100</v>
      </c>
      <c r="F11" s="354"/>
      <c r="G11" s="32" t="s">
        <v>1143</v>
      </c>
      <c r="H11" s="89" t="s">
        <v>1142</v>
      </c>
      <c r="I11" s="2"/>
    </row>
    <row r="12" spans="1:9" s="45" customFormat="1" ht="94.5">
      <c r="A12" s="37" t="s">
        <v>0</v>
      </c>
      <c r="B12" s="36" t="s">
        <v>95</v>
      </c>
      <c r="C12" s="34">
        <v>215000</v>
      </c>
      <c r="D12" s="42" t="s">
        <v>96</v>
      </c>
      <c r="E12" s="33" t="s">
        <v>97</v>
      </c>
      <c r="F12" s="354"/>
      <c r="G12" s="32" t="s">
        <v>1144</v>
      </c>
      <c r="H12" s="89" t="s">
        <v>1145</v>
      </c>
      <c r="I12" s="46"/>
    </row>
    <row r="13" spans="1:9" s="45" customFormat="1" ht="78.75">
      <c r="A13" s="37" t="s">
        <v>0</v>
      </c>
      <c r="B13" s="36" t="s">
        <v>103</v>
      </c>
      <c r="C13" s="34">
        <v>0</v>
      </c>
      <c r="D13" s="42" t="s">
        <v>96</v>
      </c>
      <c r="E13" s="33" t="s">
        <v>97</v>
      </c>
      <c r="F13" s="354"/>
      <c r="G13" s="32" t="s">
        <v>1146</v>
      </c>
      <c r="H13" s="89" t="s">
        <v>1145</v>
      </c>
      <c r="I13" s="46"/>
    </row>
    <row r="14" spans="1:9" s="45" customFormat="1" ht="110.25">
      <c r="A14" s="37" t="s">
        <v>1</v>
      </c>
      <c r="B14" s="36" t="s">
        <v>114</v>
      </c>
      <c r="C14" s="34">
        <v>45000</v>
      </c>
      <c r="D14" s="34" t="s">
        <v>104</v>
      </c>
      <c r="E14" s="33" t="s">
        <v>100</v>
      </c>
      <c r="F14" s="354"/>
      <c r="G14" s="32" t="s">
        <v>1147</v>
      </c>
      <c r="H14" s="89" t="s">
        <v>1148</v>
      </c>
      <c r="I14" s="46"/>
    </row>
    <row r="15" spans="1:9" ht="110.25">
      <c r="A15" s="37" t="s">
        <v>1</v>
      </c>
      <c r="B15" s="36" t="s">
        <v>114</v>
      </c>
      <c r="C15" s="34">
        <v>40000</v>
      </c>
      <c r="D15" s="34" t="s">
        <v>104</v>
      </c>
      <c r="E15" s="33" t="s">
        <v>105</v>
      </c>
      <c r="F15" s="355"/>
      <c r="G15" s="32" t="s">
        <v>1149</v>
      </c>
      <c r="H15" s="89" t="s">
        <v>1150</v>
      </c>
      <c r="I15" s="2"/>
    </row>
    <row r="16" spans="1:9" ht="107.25" customHeight="1">
      <c r="A16" s="37" t="s">
        <v>1</v>
      </c>
      <c r="B16" s="36" t="s">
        <v>114</v>
      </c>
      <c r="C16" s="34">
        <v>30000</v>
      </c>
      <c r="D16" s="42" t="s">
        <v>96</v>
      </c>
      <c r="E16" s="33" t="s">
        <v>97</v>
      </c>
      <c r="F16" s="356"/>
      <c r="G16" s="32" t="s">
        <v>1151</v>
      </c>
      <c r="H16" s="89" t="s">
        <v>1152</v>
      </c>
      <c r="I16" s="2"/>
    </row>
    <row r="17" spans="1:9" ht="110.25">
      <c r="A17" s="37" t="s">
        <v>1</v>
      </c>
      <c r="B17" s="36" t="s">
        <v>114</v>
      </c>
      <c r="C17" s="34">
        <v>100000</v>
      </c>
      <c r="D17" s="34" t="s">
        <v>104</v>
      </c>
      <c r="E17" s="33" t="s">
        <v>145</v>
      </c>
      <c r="F17" s="356"/>
      <c r="G17" s="32" t="s">
        <v>1153</v>
      </c>
      <c r="H17" s="89" t="s">
        <v>1154</v>
      </c>
      <c r="I17" s="2"/>
    </row>
    <row r="18" spans="1:9" ht="63">
      <c r="A18" s="37" t="s">
        <v>1</v>
      </c>
      <c r="B18" s="36" t="s">
        <v>111</v>
      </c>
      <c r="C18" s="34">
        <v>30000</v>
      </c>
      <c r="D18" s="34" t="s">
        <v>104</v>
      </c>
      <c r="E18" s="33" t="s">
        <v>100</v>
      </c>
      <c r="F18" s="356"/>
      <c r="G18" s="32" t="s">
        <v>1155</v>
      </c>
      <c r="H18" s="89" t="s">
        <v>1156</v>
      </c>
      <c r="I18" s="2"/>
    </row>
    <row r="19" spans="1:9" ht="87" customHeight="1">
      <c r="A19" s="37" t="s">
        <v>1</v>
      </c>
      <c r="B19" s="36" t="s">
        <v>114</v>
      </c>
      <c r="C19" s="34">
        <v>0</v>
      </c>
      <c r="D19" s="42" t="s">
        <v>96</v>
      </c>
      <c r="E19" s="33" t="s">
        <v>97</v>
      </c>
      <c r="F19" s="356"/>
      <c r="G19" s="32" t="s">
        <v>1157</v>
      </c>
      <c r="H19" s="89" t="s">
        <v>1145</v>
      </c>
      <c r="I19" s="2"/>
    </row>
    <row r="20" spans="1:9" s="11" customFormat="1" ht="94.5">
      <c r="A20" s="37" t="s">
        <v>1</v>
      </c>
      <c r="B20" s="36" t="s">
        <v>114</v>
      </c>
      <c r="C20" s="34">
        <v>0</v>
      </c>
      <c r="D20" s="34" t="s">
        <v>104</v>
      </c>
      <c r="E20" s="33" t="s">
        <v>97</v>
      </c>
      <c r="F20" s="356"/>
      <c r="G20" s="32" t="s">
        <v>1158</v>
      </c>
      <c r="H20" s="89" t="s">
        <v>1148</v>
      </c>
      <c r="I20" s="2"/>
    </row>
    <row r="21" spans="1:9" ht="94.5">
      <c r="A21" s="37" t="s">
        <v>1</v>
      </c>
      <c r="B21" s="36" t="s">
        <v>114</v>
      </c>
      <c r="C21" s="34">
        <v>0</v>
      </c>
      <c r="D21" s="34" t="s">
        <v>104</v>
      </c>
      <c r="E21" s="33" t="s">
        <v>145</v>
      </c>
      <c r="F21" s="356"/>
      <c r="G21" s="32" t="s">
        <v>1159</v>
      </c>
      <c r="H21" s="89" t="s">
        <v>1160</v>
      </c>
      <c r="I21" s="2"/>
    </row>
    <row r="22" spans="1:9" ht="78.75">
      <c r="A22" s="37" t="s">
        <v>129</v>
      </c>
      <c r="B22" s="36" t="s">
        <v>151</v>
      </c>
      <c r="C22" s="34">
        <v>661965</v>
      </c>
      <c r="D22" s="34" t="s">
        <v>152</v>
      </c>
      <c r="E22" s="33" t="s">
        <v>100</v>
      </c>
      <c r="F22" s="356"/>
      <c r="G22" s="32" t="s">
        <v>1161</v>
      </c>
      <c r="H22" s="87" t="s">
        <v>1162</v>
      </c>
      <c r="I22" s="2"/>
    </row>
    <row r="23" spans="1:9" ht="157.5">
      <c r="A23" s="37" t="s">
        <v>129</v>
      </c>
      <c r="B23" s="36" t="s">
        <v>151</v>
      </c>
      <c r="C23" s="34">
        <v>230000</v>
      </c>
      <c r="D23" s="34" t="s">
        <v>104</v>
      </c>
      <c r="E23" s="33" t="s">
        <v>100</v>
      </c>
      <c r="F23" s="362"/>
      <c r="G23" s="32" t="s">
        <v>1163</v>
      </c>
      <c r="H23" s="43" t="s">
        <v>1164</v>
      </c>
      <c r="I23" s="2"/>
    </row>
    <row r="24" spans="1:9" ht="94.5">
      <c r="A24" s="37" t="s">
        <v>129</v>
      </c>
      <c r="B24" s="36" t="s">
        <v>137</v>
      </c>
      <c r="C24" s="34">
        <v>10000</v>
      </c>
      <c r="D24" s="34" t="s">
        <v>104</v>
      </c>
      <c r="E24" s="33" t="s">
        <v>105</v>
      </c>
      <c r="F24" s="359"/>
      <c r="G24" s="32" t="s">
        <v>1165</v>
      </c>
      <c r="H24" s="43" t="s">
        <v>1166</v>
      </c>
      <c r="I24" s="2"/>
    </row>
    <row r="25" spans="1:9" ht="126">
      <c r="A25" s="37" t="s">
        <v>129</v>
      </c>
      <c r="B25" s="36" t="s">
        <v>130</v>
      </c>
      <c r="C25" s="34">
        <v>50000</v>
      </c>
      <c r="D25" s="34" t="s">
        <v>104</v>
      </c>
      <c r="E25" s="33" t="s">
        <v>100</v>
      </c>
      <c r="F25" s="359"/>
      <c r="G25" s="32" t="s">
        <v>1167</v>
      </c>
      <c r="H25" s="43" t="s">
        <v>1168</v>
      </c>
      <c r="I25" s="2"/>
    </row>
    <row r="26" spans="1:9" ht="78.75">
      <c r="A26" s="37" t="s">
        <v>129</v>
      </c>
      <c r="B26" s="36" t="s">
        <v>133</v>
      </c>
      <c r="C26" s="34">
        <v>75000</v>
      </c>
      <c r="D26" s="34" t="s">
        <v>104</v>
      </c>
      <c r="E26" s="33" t="s">
        <v>100</v>
      </c>
      <c r="F26" s="356"/>
      <c r="G26" s="32" t="s">
        <v>1169</v>
      </c>
      <c r="H26" s="89" t="s">
        <v>1170</v>
      </c>
      <c r="I26" s="2"/>
    </row>
    <row r="27" spans="1:9" ht="78.75">
      <c r="A27" s="37" t="s">
        <v>129</v>
      </c>
      <c r="B27" s="36" t="s">
        <v>133</v>
      </c>
      <c r="C27" s="34">
        <v>123030</v>
      </c>
      <c r="D27" s="42" t="s">
        <v>96</v>
      </c>
      <c r="E27" s="33" t="s">
        <v>97</v>
      </c>
      <c r="F27" s="354"/>
      <c r="G27" s="32" t="s">
        <v>1171</v>
      </c>
      <c r="H27" s="89" t="s">
        <v>1145</v>
      </c>
      <c r="I27" s="2"/>
    </row>
    <row r="28" spans="1:9" ht="94.5">
      <c r="A28" s="37" t="s">
        <v>129</v>
      </c>
      <c r="B28" s="36" t="s">
        <v>133</v>
      </c>
      <c r="C28" s="34">
        <v>49211</v>
      </c>
      <c r="D28" s="34" t="s">
        <v>104</v>
      </c>
      <c r="E28" s="33" t="s">
        <v>97</v>
      </c>
      <c r="F28" s="357"/>
      <c r="G28" s="32" t="s">
        <v>1172</v>
      </c>
      <c r="H28" s="89" t="s">
        <v>1173</v>
      </c>
      <c r="I28" s="2"/>
    </row>
    <row r="29" spans="1:9" ht="136.5" customHeight="1">
      <c r="A29" s="125" t="s">
        <v>1</v>
      </c>
      <c r="B29" s="124" t="s">
        <v>114</v>
      </c>
      <c r="C29" s="123">
        <v>0</v>
      </c>
      <c r="D29" s="123" t="s">
        <v>152</v>
      </c>
      <c r="E29" s="122" t="s">
        <v>100</v>
      </c>
      <c r="F29" s="380"/>
      <c r="G29" s="121" t="s">
        <v>1174</v>
      </c>
      <c r="H29" s="196" t="s">
        <v>1175</v>
      </c>
      <c r="I29" s="2"/>
    </row>
    <row r="30" spans="1:9" ht="94.5">
      <c r="A30" s="125" t="s">
        <v>1</v>
      </c>
      <c r="B30" s="124" t="s">
        <v>114</v>
      </c>
      <c r="C30" s="123">
        <v>0</v>
      </c>
      <c r="D30" s="123" t="s">
        <v>104</v>
      </c>
      <c r="E30" s="122" t="s">
        <v>100</v>
      </c>
      <c r="F30" s="380"/>
      <c r="G30" s="121" t="s">
        <v>1176</v>
      </c>
      <c r="H30" s="196" t="s">
        <v>1177</v>
      </c>
      <c r="I30" s="2"/>
    </row>
    <row r="31" spans="1:9" ht="110.25">
      <c r="A31" s="37" t="s">
        <v>129</v>
      </c>
      <c r="B31" s="36" t="s">
        <v>133</v>
      </c>
      <c r="C31" s="35">
        <v>60000</v>
      </c>
      <c r="D31" s="34" t="s">
        <v>104</v>
      </c>
      <c r="E31" s="33" t="s">
        <v>145</v>
      </c>
      <c r="F31" s="358"/>
      <c r="G31" s="88" t="s">
        <v>1178</v>
      </c>
      <c r="H31" s="98" t="s">
        <v>1179</v>
      </c>
      <c r="I31" s="2"/>
    </row>
    <row r="32" spans="1:9" ht="15.75">
      <c r="A32" s="13"/>
      <c r="B32" s="29"/>
      <c r="C32" s="30"/>
      <c r="D32" s="29"/>
      <c r="E32" s="29"/>
      <c r="F32" s="28"/>
      <c r="G32" s="12"/>
    </row>
    <row r="33" spans="1:10" ht="15.75">
      <c r="A33" s="27"/>
      <c r="B33" s="25"/>
      <c r="C33" s="26"/>
      <c r="D33" s="25"/>
      <c r="E33" s="25"/>
      <c r="F33" s="24"/>
      <c r="G33" s="23"/>
      <c r="H33" s="22"/>
    </row>
    <row r="34" spans="1:10" s="17" customFormat="1" ht="21">
      <c r="A34" s="416" t="s">
        <v>162</v>
      </c>
      <c r="B34" s="417" t="s">
        <v>104</v>
      </c>
      <c r="C34" s="418" t="s">
        <v>152</v>
      </c>
      <c r="D34" s="417" t="s">
        <v>96</v>
      </c>
      <c r="E34" s="419" t="s">
        <v>6</v>
      </c>
      <c r="F34" s="420" t="s">
        <v>163</v>
      </c>
      <c r="G34" s="21"/>
      <c r="H34" s="20"/>
      <c r="I34" s="19"/>
      <c r="J34" s="18"/>
    </row>
    <row r="35" spans="1:10" s="11" customFormat="1" ht="15.75">
      <c r="A35" s="404" t="s">
        <v>0</v>
      </c>
      <c r="B35" s="405">
        <f>SUMIFS(Table91546[Planned Expenditures],Table91546[Funding Type 
(CCQ 2, CCQ Mentor, CQF, Other)],"CCQ",Table91546[Activity Category],"Infant &amp; Toddler")</f>
        <v>35000</v>
      </c>
      <c r="C35" s="406">
        <f>SUMIFS(Table91546[Planned Expenditures],Table91546[Funding Type 
(CCQ 2, CCQ Mentor, CQF, Other)],"CCQ Mentor",Table91546[Activity Category],"Infant &amp; Toddler")</f>
        <v>0</v>
      </c>
      <c r="D35" s="405">
        <f>SUMIFS(Table91546[Planned Expenditures],Table91546[Funding Type 
(CCQ 2, CCQ Mentor, CQF, Other)],"CQF",Table91546[Activity Category],"Infant &amp; Toddler")</f>
        <v>990000</v>
      </c>
      <c r="E35" s="407">
        <f>SUMIFS(Table91546[Planned Expenditures],Table91546[Funding Type 
(CCQ 2, CCQ Mentor, CQF, Other)],"Other",Table91546[Activity Category],"Infant &amp; Toddler")</f>
        <v>0</v>
      </c>
      <c r="F35" s="431">
        <f>SUM(Table121647[[#This Row],[CCQ]:[Other]])</f>
        <v>1025000</v>
      </c>
      <c r="G35" s="13"/>
      <c r="H35" s="12"/>
      <c r="I35" s="2"/>
      <c r="J35" s="1"/>
    </row>
    <row r="36" spans="1:10" s="11" customFormat="1" ht="15.75">
      <c r="A36" s="404" t="s">
        <v>1</v>
      </c>
      <c r="B36" s="405">
        <f>SUMIFS(Table91546[Planned Expenditures],Table91546[Funding Type 
(CCQ 2, CCQ Mentor, CQF, Other)],"CCQ",Table91546[Activity Category],"Professional Development")</f>
        <v>215000</v>
      </c>
      <c r="C36" s="406">
        <f>SUMIFS(Table91546[Planned Expenditures],Table91546[Funding Type 
(CCQ 2, CCQ Mentor, CQF, Other)],"CCQ Mentor",Table91546[Activity Category],"Professional Development")</f>
        <v>0</v>
      </c>
      <c r="D36" s="405">
        <f>SUMIFS(Table91546[Planned Expenditures],Table91546[Funding Type 
(CCQ 2, CCQ Mentor, CQF, Other)],"CQF",Table91546[Activity Category],"Professional Development")</f>
        <v>30000</v>
      </c>
      <c r="E36" s="407">
        <f>SUMIFS(Table91546[Planned Expenditures],Table91546[Funding Type 
(CCQ 2, CCQ Mentor, CQF, Other)],"Other",Table91546[Activity Category],"Professional Development")</f>
        <v>0</v>
      </c>
      <c r="F36" s="431">
        <f>SUM(Table121647[[#This Row],[CCQ]:[Other]])</f>
        <v>245000</v>
      </c>
      <c r="G36" s="13"/>
      <c r="H36" s="12"/>
      <c r="I36" s="2"/>
      <c r="J36" s="1"/>
    </row>
    <row r="37" spans="1:10" s="11" customFormat="1" ht="15.75">
      <c r="A37" s="404" t="s">
        <v>129</v>
      </c>
      <c r="B37" s="405">
        <f>SUMIFS(Table91546[Planned Expenditures],Table91546[Funding Type 
(CCQ 2, CCQ Mentor, CQF, Other)],"CCQ",Table91546[Activity Category],"Texas Rising Star/QRIS (except PD)")</f>
        <v>474211</v>
      </c>
      <c r="C37" s="406">
        <f>SUMIFS(Table91546[Planned Expenditures],Table91546[Funding Type 
(CCQ 2, CCQ Mentor, CQF, Other)],"CCQ Mentor",Table91546[Activity Category],"Texas Rising Star/QRIS (except PD)")</f>
        <v>661965</v>
      </c>
      <c r="D37" s="405">
        <f>SUMIFS(Table91546[Planned Expenditures],Table91546[Funding Type 
(CCQ 2, CCQ Mentor, CQF, Other)],"CQF",Table91546[Activity Category],"Texas Rising Star/QRIS (except PD)")</f>
        <v>123030</v>
      </c>
      <c r="E37" s="407">
        <f>SUMIFS(Table91546[Planned Expenditures],Table91546[Funding Type 
(CCQ 2, CCQ Mentor, CQF, Other)],"Other",Table91546[Activity Category],"Texas Rising Star/QRIS (except PD)")</f>
        <v>0</v>
      </c>
      <c r="F37" s="431">
        <f>SUM(Table121647[[#This Row],[CCQ]:[Other]])</f>
        <v>1259206</v>
      </c>
      <c r="G37" s="13"/>
      <c r="H37" s="12"/>
      <c r="I37" s="2"/>
      <c r="J37" s="1"/>
    </row>
    <row r="38" spans="1:10" s="11" customFormat="1" ht="15.75">
      <c r="A38" s="404" t="s">
        <v>164</v>
      </c>
      <c r="B38" s="405">
        <f>SUMIFS(Table91546[Planned Expenditures],Table91546[Funding Type 
(CCQ 2, CCQ Mentor, CQF, Other)],"CCQ",Table91546[Activity Category],"Health &amp; Safety (except PD)")</f>
        <v>0</v>
      </c>
      <c r="C38" s="406">
        <f>SUMIFS(Table91546[Planned Expenditures],Table91546[Funding Type 
(CCQ 2, CCQ Mentor, CQF, Other)],"CCQ Mentor",Table91546[Activity Category],"Health &amp; Safety (except PD)")</f>
        <v>0</v>
      </c>
      <c r="D38" s="405">
        <f>SUMIFS(Table91546[Planned Expenditures],Table91546[Funding Type 
(CCQ 2, CCQ Mentor, CQF, Other)],"CQF",Table91546[Activity Category],"Health &amp; Safety (except PD)")</f>
        <v>0</v>
      </c>
      <c r="E38" s="407">
        <f>SUMIFS(Table91546[Planned Expenditures],Table91546[Funding Type 
(CCQ 2, CCQ Mentor, CQF, Other)],"Other",Table91546[Activity Category],"Health &amp; Safety (except PD)")</f>
        <v>0</v>
      </c>
      <c r="F38" s="431">
        <f>SUM(Table121647[[#This Row],[CCQ]:[Other]])</f>
        <v>0</v>
      </c>
      <c r="G38" s="13"/>
      <c r="H38" s="12"/>
      <c r="I38" s="2"/>
      <c r="J38" s="1"/>
    </row>
    <row r="39" spans="1:10" s="11" customFormat="1" ht="15.75">
      <c r="A39" s="408" t="s">
        <v>4</v>
      </c>
      <c r="B39" s="405">
        <f>SUMIFS(Table91546[Planned Expenditures],Table91546[Funding Type 
(CCQ 2, CCQ Mentor, CQF, Other)],"CCQ",Table91546[Activity Category],"Evaluation &amp; Assessment")</f>
        <v>0</v>
      </c>
      <c r="C39" s="406">
        <f>SUMIFS(Table91546[Planned Expenditures],Table91546[Funding Type 
(CCQ 2, CCQ Mentor, CQF, Other)],"CCQ Mentor",Table91546[Activity Category],"Evaluation &amp; Assessment")</f>
        <v>0</v>
      </c>
      <c r="D39" s="405">
        <f>SUMIFS(Table91546[Planned Expenditures],Table91546[Funding Type 
(CCQ 2, CCQ Mentor, CQF, Other)],"CQF",Table91546[Activity Category],"Evaluation &amp; Assessment")</f>
        <v>0</v>
      </c>
      <c r="E39" s="407">
        <f>SUMIFS(Table91546[Planned Expenditures],Table91546[Funding Type 
(CCQ 2, CCQ Mentor, CQF, Other)],"Other",Table91546[Activity Category],"Evaluation &amp; Assessment")</f>
        <v>0</v>
      </c>
      <c r="F39" s="431">
        <f>SUM(Table121647[[#This Row],[CCQ]:[Other]])</f>
        <v>0</v>
      </c>
      <c r="G39" s="13"/>
      <c r="H39" s="12"/>
      <c r="I39" s="2"/>
      <c r="J39" s="1"/>
    </row>
    <row r="40" spans="1:10" ht="15.75">
      <c r="A40" s="408" t="s">
        <v>165</v>
      </c>
      <c r="B40" s="409">
        <f>SUMIFS(Table91546[Planned Expenditures],Table91546[Funding Type 
(CCQ 2, CCQ Mentor, CQF, Other)],"CCQ",Table91546[Activity Category],"National Accreditation")</f>
        <v>0</v>
      </c>
      <c r="C40" s="409">
        <f>SUMIFS(Table91546[Planned Expenditures],Table91546[Funding Type 
(CCQ 2, CCQ Mentor, CQF, Other)],"CCQ Mentor",Table91546[Activity Category],"National Accreditation")</f>
        <v>0</v>
      </c>
      <c r="D40" s="410">
        <f>SUMIFS(Table91546[Planned Expenditures],Table91546[Funding Type 
(CCQ 2, CCQ Mentor, CQF, Other)],"CQF",Table91546[Activity Category],"National Accreditation")</f>
        <v>0</v>
      </c>
      <c r="E40" s="411">
        <f>SUMIFS(Table91546[Planned Expenditures],Table91546[Funding Type 
(CCQ 2, CCQ Mentor, CQF, Other)],"Other",Table91546[Activity Category],"National Accreditation")</f>
        <v>0</v>
      </c>
      <c r="F40" s="432">
        <f>SUM(Table121647[[#This Row],[CCQ]:[Other]])</f>
        <v>0</v>
      </c>
      <c r="G40" s="9"/>
      <c r="H40" s="9"/>
      <c r="I40" s="2"/>
    </row>
    <row r="41" spans="1:10" ht="15.75">
      <c r="A41" s="412" t="s">
        <v>140</v>
      </c>
      <c r="B41" s="413">
        <f>SUMIFS(Table91546[Planned Expenditures],Table91546[Funding Type 
(CCQ 2, CCQ Mentor, CQF, Other)],"CCQ",Table91546[Activity Category],"Other (Shared Services, Pre-K Partnerships) ")</f>
        <v>0</v>
      </c>
      <c r="C41" s="413">
        <f>SUMIFS(Table91546[Planned Expenditures],Table91546[Funding Type 
(CCQ 2, CCQ Mentor, CQF, Other)],"CCQ Mentor",Table91546[Activity Category],"Other (Shared Services, Pre-K Partnerships) ")</f>
        <v>0</v>
      </c>
      <c r="D41" s="414">
        <f>SUMIFS(Table91546[Planned Expenditures],Table91546[Funding Type 
(CCQ 2, CCQ Mentor, CQF, Other)],"CQF",Table91546[Activity Category],"Other (Shared Services, Pre-K Partnerships) ")</f>
        <v>0</v>
      </c>
      <c r="E41" s="415">
        <f>SUMIFS(Table91546[Planned Expenditures],Table91546[Funding Type 
(CCQ 2, CCQ Mentor, CQF, Other)],"Other",Table91546[Activity Category],"Other (Shared Services, Pre-K Partnerships) ")</f>
        <v>0</v>
      </c>
      <c r="F41" s="433">
        <f>SUM(Table121647[[#This Row],[CCQ]:[Other]])</f>
        <v>0</v>
      </c>
      <c r="H41" s="1"/>
      <c r="I41" s="2"/>
    </row>
    <row r="42" spans="1:10" ht="15.75">
      <c r="A42" s="457" t="s">
        <v>166</v>
      </c>
      <c r="B42" s="458">
        <f>SUBTOTAL(109,Table121647[CCQ])</f>
        <v>724211</v>
      </c>
      <c r="C42" s="458">
        <f>SUBTOTAL(109,Table121647[CCQ Mentor])</f>
        <v>661965</v>
      </c>
      <c r="D42" s="459">
        <f>SUBTOTAL(109,Table121647[CQF])</f>
        <v>1143030</v>
      </c>
      <c r="E42" s="459">
        <f>SUBTOTAL(109,Table121647[Other])</f>
        <v>0</v>
      </c>
      <c r="F42" s="460">
        <f>SUBTOTAL(109,Table121647[TOTAL])</f>
        <v>2529206</v>
      </c>
    </row>
    <row r="43" spans="1:10" ht="15.75"/>
    <row r="45" spans="1:10" ht="15.75">
      <c r="A45" s="1" t="s">
        <v>167</v>
      </c>
    </row>
    <row r="46" spans="1:10" ht="15.75"/>
    <row r="47" spans="1:10" ht="15.75"/>
    <row r="48" spans="1:10" ht="15.75"/>
    <row r="57" spans="2:2" ht="15.75"/>
    <row r="58" spans="2:2" ht="18">
      <c r="B58" s="5"/>
    </row>
    <row r="59" spans="2:2" ht="15.75"/>
    <row r="60" spans="2:2" ht="15.75"/>
    <row r="61" spans="2:2" ht="15.75"/>
    <row r="62" spans="2:2" ht="15.75"/>
    <row r="63" spans="2:2" ht="15.75"/>
    <row r="64" spans="2:2" ht="15.75"/>
    <row r="65" ht="15.75"/>
    <row r="66" ht="15.75"/>
    <row r="67" ht="15.75"/>
    <row r="68" ht="15.75"/>
  </sheetData>
  <sheetProtection selectLockedCells="1" sort="0"/>
  <protectedRanges>
    <protectedRange sqref="H16:H17 J9:XFD9" name="Range2"/>
    <protectedRange sqref="A5:F5 B58 A4:H4" name="Range1"/>
    <protectedRange sqref="G5" name="Range1_2_1"/>
    <protectedRange sqref="B32:D39 E32:F33 E34:G39 F28 B8:F17 B18:E28 G8:G28 B29:G31" name="Range2_1_1"/>
    <protectedRange sqref="G32:G33 A32:A39 H34:H39 H28:H31"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CBADB156-19A0-4090-80D6-B5D81B2549DB}"/>
    <dataValidation allowBlank="1" showInputMessage="1" showErrorMessage="1" promptTitle="Questions to Address:" sqref="B58 E5:F5 A4:H4" xr:uid="{BA4900FA-7D58-4B72-A22B-428086CEA1C0}"/>
    <dataValidation allowBlank="1" showInputMessage="1" showErrorMessage="1" prompt="Place the activty's estimated expenditure amount in the cell._x000a_" sqref="C32:C39" xr:uid="{46132130-F999-4EB4-A2DB-1AD749D1A94E}"/>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2:G33 H34:H39" xr:uid="{15B523CD-C039-432A-B6AC-31139D63D1A4}"/>
    <dataValidation allowBlank="1" showInputMessage="1" showErrorMessage="1" prompt="Enter a brief name or title to label the activity/activities" sqref="A32:A34" xr:uid="{C4D5224F-30C5-4206-BA31-87984DE93FF3}"/>
    <dataValidation allowBlank="1" showInputMessage="1" showErrorMessage="1" promptTitle="Needs Determination" prompt="Describe how the Board determined or assessed the needs of the activities planned." sqref="H5" xr:uid="{85DF6145-B888-477F-8FFC-AAA60408ADFE}"/>
    <dataValidation allowBlank="1" showInputMessage="1" showErrorMessage="1" promptTitle="Administration of Funds" prompt="If the Board selects &quot;Both&quot; for administering funds, describe how this is coordinated." sqref="D5" xr:uid="{D3CD140F-648E-4BE2-8474-7BC398330D72}"/>
    <dataValidation allowBlank="1" showInputMessage="1" showErrorMessage="1" promptTitle="Number of CCS CC Programs" prompt="Enter the total number of CCS Child Care Programs (as of 10/01/2025)." sqref="B5" xr:uid="{AE8A51D5-104A-46DF-B6E5-327CCAF35017}"/>
    <dataValidation allowBlank="1" showInputMessage="1" showErrorMessage="1" promptTitle="Total Funds Allotted" prompt="Funds will auto-populate by Board." sqref="A5" xr:uid="{6A30D07D-F6BF-444E-8D24-1F470F635B28}"/>
    <dataValidation allowBlank="1" showInputMessage="1" showErrorMessage="1" promptTitle="Activity Category" prompt="Select the applicable Activity Category" sqref="A7" xr:uid="{2E3136F3-7929-40F7-8279-FD5F7F4982BD}"/>
    <dataValidation allowBlank="1" showInputMessage="1" showErrorMessage="1" promptTitle="Activity Type/Name" prompt="Select an activity type/name that best fitst the planned activity." sqref="B7" xr:uid="{1134ACD4-5C82-4723-BD3C-9D80A4601AEA}"/>
    <dataValidation allowBlank="1" showInputMessage="1" showErrorMessage="1" promptTitle="Planned Expenditures" prompt="Enter the estimated amount the Board plans to expend on the planned activity." sqref="C7" xr:uid="{C25FB28F-857F-43C9-BE94-2C70EA0DA0D2}"/>
    <dataValidation allowBlank="1" showInputMessage="1" showErrorMessage="1" promptTitle="Funding Type" prompt="Select the type of funding to be used for the planned activity: CCQ, CQF or OTHER." sqref="D7" xr:uid="{4845244D-CD78-4D8D-BDAB-8A74FA1EAFD5}"/>
    <dataValidation allowBlank="1" showInputMessage="1" showErrorMessage="1" promptTitle="Quarter Activity Initiated" prompt="Select the quarter the Board anticipates the activtiy to begin." sqref="E7" xr:uid="{FA2833B2-A6E6-47F1-9097-DE7D1188C70C}"/>
    <dataValidation allowBlank="1" showInputMessage="1" showErrorMessage="1" promptTitle="Activity Description" prompt="Description must include alighment to what need or Board Strategy and target outreach." sqref="G7" xr:uid="{79EC4F24-DBA0-4910-97CD-84B467C4424D}"/>
    <dataValidation allowBlank="1" showInputMessage="1" showErrorMessage="1" promptTitle="Measurable Outcome(s)" prompt="Describe how the Board will measure success of the Child Care Quality activity." sqref="H7" xr:uid="{A064CE35-2ED0-49DE-BED4-72887C1FA2D3}"/>
    <dataValidation allowBlank="1" showInputMessage="1" showErrorMessage="1" promptTitle="Activity Description" prompt="Description must include alignment to what need or Board strategy and target outreach." sqref="G8:G31" xr:uid="{1402D27F-A250-4930-8621-FFCE708CA086}"/>
    <dataValidation allowBlank="1" showInputMessage="1" showErrorMessage="1" promptTitle="Measruable Outcome(s)" prompt="Describe how the Board will measure success of the Child Care activity." sqref="H8:H31" xr:uid="{922BA737-E022-4B03-A27E-4CE55354EBDA}"/>
    <dataValidation allowBlank="1" showInputMessage="1" showErrorMessage="1" promptTitle="Planned Expenditures" prompt="Enter the estimated planned expenditures." sqref="C8:C31" xr:uid="{55B802C3-2873-4FA0-BDE7-55B279285109}"/>
  </dataValidations>
  <printOptions horizontalCentered="1"/>
  <pageMargins left="0.25" right="0.25" top="0.61848958333333304" bottom="0.75" header="0.3" footer="0.3"/>
  <pageSetup scale="36" fitToHeight="0" orientation="landscape"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8652CF-DADB-473A-B3DC-EF46EF139D75}">
  <sheetPr>
    <tabColor theme="5" tint="-0.249977111117893"/>
    <pageSetUpPr fitToPage="1"/>
  </sheetPr>
  <dimension ref="A1:J61"/>
  <sheetViews>
    <sheetView topLeftCell="A34" zoomScale="53" zoomScaleNormal="40" zoomScaleSheetLayoutView="50" workbookViewId="0">
      <selection activeCell="A45" sqref="A45:F45"/>
    </sheetView>
  </sheetViews>
  <sheetFormatPr defaultColWidth="0" defaultRowHeight="15.75"/>
  <cols>
    <col min="1" max="1" width="44.86328125" style="1" customWidth="1"/>
    <col min="2" max="2" width="26.46484375" style="1" customWidth="1"/>
    <col min="3" max="3" width="26" style="1" customWidth="1"/>
    <col min="4" max="4" width="27" style="4" customWidth="1"/>
    <col min="5" max="5" width="20" style="4" customWidth="1"/>
    <col min="6" max="6" width="14.53125" style="3" customWidth="1"/>
    <col min="7" max="7" width="167.1328125" style="1" customWidth="1"/>
    <col min="8" max="8" width="118" style="2" customWidth="1"/>
    <col min="9" max="16378" width="9" style="1" customWidth="1"/>
    <col min="16379" max="16379" width="13.53125" style="1" customWidth="1"/>
    <col min="16380" max="16380" width="21.86328125" style="1" customWidth="1"/>
    <col min="16381" max="16381" width="36.86328125" style="1" customWidth="1"/>
    <col min="16382" max="16382" width="33" style="1" customWidth="1"/>
    <col min="16383" max="16383" width="26.86328125" style="1" customWidth="1"/>
    <col min="16384" max="16384" width="52.53125" style="1" customWidth="1"/>
  </cols>
  <sheetData>
    <row r="1" spans="1:9" s="80" customFormat="1" ht="31.9">
      <c r="A1" s="85" t="str">
        <f>CONCATENATE("FFY ", [28]Instructions!B9, " Annual Expenditure Plan")</f>
        <v>FFY 2026 Annual Expenditure Plan</v>
      </c>
      <c r="B1" s="82"/>
      <c r="C1" s="82"/>
      <c r="D1" s="84"/>
      <c r="E1" s="84"/>
      <c r="F1" s="83"/>
      <c r="G1" s="82"/>
      <c r="H1" s="81"/>
    </row>
    <row r="2" spans="1:9" s="73" customFormat="1" ht="26.65">
      <c r="A2" s="79" t="str">
        <f>[28]Instructions!B8</f>
        <v>Workforce Solutions Texoma</v>
      </c>
      <c r="B2" s="78"/>
      <c r="C2" s="78"/>
      <c r="D2" s="77"/>
      <c r="E2" s="77"/>
      <c r="F2" s="76"/>
      <c r="G2" s="75"/>
      <c r="H2" s="74"/>
    </row>
    <row r="3" spans="1:9" s="47" customFormat="1" ht="2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406.5" customHeight="1">
      <c r="A5" s="180">
        <v>966938</v>
      </c>
      <c r="B5" s="352" t="s">
        <v>1180</v>
      </c>
      <c r="C5" s="60" t="s">
        <v>8</v>
      </c>
      <c r="D5" s="97"/>
      <c r="E5" s="58"/>
      <c r="F5" s="57"/>
      <c r="G5" s="56" t="s">
        <v>1181</v>
      </c>
      <c r="H5" s="96" t="s">
        <v>1182</v>
      </c>
    </row>
    <row r="6" spans="1:9">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213.75" customHeight="1">
      <c r="A8" s="37" t="s">
        <v>0</v>
      </c>
      <c r="B8" s="36" t="s">
        <v>351</v>
      </c>
      <c r="C8" s="34">
        <v>32000</v>
      </c>
      <c r="D8" s="42" t="s">
        <v>96</v>
      </c>
      <c r="E8" s="33" t="s">
        <v>105</v>
      </c>
      <c r="F8" s="354"/>
      <c r="G8" s="32" t="s">
        <v>1183</v>
      </c>
      <c r="H8" s="87" t="s">
        <v>1184</v>
      </c>
      <c r="I8" s="2"/>
    </row>
    <row r="9" spans="1:9" s="11" customFormat="1" ht="140.25" customHeight="1">
      <c r="A9" s="37" t="s">
        <v>0</v>
      </c>
      <c r="B9" s="36" t="s">
        <v>103</v>
      </c>
      <c r="C9" s="34">
        <v>500</v>
      </c>
      <c r="D9" s="42" t="s">
        <v>96</v>
      </c>
      <c r="E9" s="33" t="s">
        <v>105</v>
      </c>
      <c r="F9" s="354"/>
      <c r="G9" s="39" t="s">
        <v>1185</v>
      </c>
      <c r="H9" s="43" t="s">
        <v>1186</v>
      </c>
      <c r="I9" s="2"/>
    </row>
    <row r="10" spans="1:9" ht="258.75" customHeight="1">
      <c r="A10" s="37" t="s">
        <v>1</v>
      </c>
      <c r="B10" s="36" t="s">
        <v>114</v>
      </c>
      <c r="C10" s="34">
        <v>17650</v>
      </c>
      <c r="D10" s="42" t="s">
        <v>96</v>
      </c>
      <c r="E10" s="33" t="s">
        <v>100</v>
      </c>
      <c r="F10" s="355"/>
      <c r="G10" s="32" t="s">
        <v>1187</v>
      </c>
      <c r="H10" s="43" t="s">
        <v>1186</v>
      </c>
      <c r="I10" s="2"/>
    </row>
    <row r="11" spans="1:9" ht="303.75" customHeight="1">
      <c r="A11" s="37" t="s">
        <v>1</v>
      </c>
      <c r="B11" s="36" t="s">
        <v>114</v>
      </c>
      <c r="C11" s="34">
        <v>15000</v>
      </c>
      <c r="D11" s="42" t="s">
        <v>96</v>
      </c>
      <c r="E11" s="33" t="s">
        <v>97</v>
      </c>
      <c r="F11" s="355"/>
      <c r="G11" s="32" t="s">
        <v>1188</v>
      </c>
      <c r="H11" s="43" t="s">
        <v>1189</v>
      </c>
      <c r="I11" s="2"/>
    </row>
    <row r="12" spans="1:9" s="45" customFormat="1" ht="158.25" customHeight="1">
      <c r="A12" s="37" t="s">
        <v>1</v>
      </c>
      <c r="B12" s="36" t="s">
        <v>119</v>
      </c>
      <c r="C12" s="34">
        <v>1920</v>
      </c>
      <c r="D12" s="42" t="s">
        <v>96</v>
      </c>
      <c r="E12" s="33" t="s">
        <v>105</v>
      </c>
      <c r="F12" s="355"/>
      <c r="G12" s="32" t="s">
        <v>1190</v>
      </c>
      <c r="H12" s="43" t="s">
        <v>1191</v>
      </c>
      <c r="I12" s="46"/>
    </row>
    <row r="13" spans="1:9" ht="233.25" customHeight="1">
      <c r="A13" s="37" t="s">
        <v>1</v>
      </c>
      <c r="B13" s="36" t="s">
        <v>195</v>
      </c>
      <c r="C13" s="34">
        <v>5000</v>
      </c>
      <c r="D13" s="42" t="s">
        <v>96</v>
      </c>
      <c r="E13" s="33" t="s">
        <v>100</v>
      </c>
      <c r="F13" s="354"/>
      <c r="G13" s="32" t="s">
        <v>1192</v>
      </c>
      <c r="H13" s="89" t="s">
        <v>1193</v>
      </c>
      <c r="I13" s="2"/>
    </row>
    <row r="14" spans="1:9" s="45" customFormat="1" ht="157.5">
      <c r="A14" s="37" t="s">
        <v>1</v>
      </c>
      <c r="B14" s="36" t="s">
        <v>111</v>
      </c>
      <c r="C14" s="34">
        <v>39000</v>
      </c>
      <c r="D14" s="42" t="s">
        <v>96</v>
      </c>
      <c r="E14" s="33" t="s">
        <v>100</v>
      </c>
      <c r="F14" s="354"/>
      <c r="G14" s="39" t="s">
        <v>1194</v>
      </c>
      <c r="H14" s="89" t="s">
        <v>1195</v>
      </c>
      <c r="I14" s="46"/>
    </row>
    <row r="15" spans="1:9" s="45" customFormat="1" ht="204.75">
      <c r="A15" s="37" t="s">
        <v>1</v>
      </c>
      <c r="B15" s="36" t="s">
        <v>124</v>
      </c>
      <c r="C15" s="34">
        <v>9750</v>
      </c>
      <c r="D15" s="42" t="s">
        <v>96</v>
      </c>
      <c r="E15" s="33" t="s">
        <v>100</v>
      </c>
      <c r="F15" s="355"/>
      <c r="G15" s="32" t="s">
        <v>1196</v>
      </c>
      <c r="H15" s="89" t="s">
        <v>1197</v>
      </c>
      <c r="I15" s="46"/>
    </row>
    <row r="16" spans="1:9" s="45" customFormat="1" ht="249" customHeight="1">
      <c r="A16" s="37" t="s">
        <v>1</v>
      </c>
      <c r="B16" s="36" t="s">
        <v>124</v>
      </c>
      <c r="C16" s="34">
        <v>6500</v>
      </c>
      <c r="D16" s="42" t="s">
        <v>96</v>
      </c>
      <c r="E16" s="33" t="s">
        <v>100</v>
      </c>
      <c r="F16" s="354"/>
      <c r="G16" s="32" t="s">
        <v>1198</v>
      </c>
      <c r="H16" s="89" t="s">
        <v>1199</v>
      </c>
      <c r="I16" s="46"/>
    </row>
    <row r="17" spans="1:9" ht="244.5" customHeight="1">
      <c r="A17" s="37" t="s">
        <v>1</v>
      </c>
      <c r="B17" s="36" t="s">
        <v>111</v>
      </c>
      <c r="C17" s="34">
        <v>8800</v>
      </c>
      <c r="D17" s="42" t="s">
        <v>96</v>
      </c>
      <c r="E17" s="33" t="s">
        <v>100</v>
      </c>
      <c r="F17" s="354"/>
      <c r="G17" s="32" t="s">
        <v>1200</v>
      </c>
      <c r="H17" s="89" t="s">
        <v>1193</v>
      </c>
      <c r="I17" s="2"/>
    </row>
    <row r="18" spans="1:9" ht="110.25" customHeight="1">
      <c r="A18" s="37" t="s">
        <v>129</v>
      </c>
      <c r="B18" s="36" t="s">
        <v>133</v>
      </c>
      <c r="C18" s="34">
        <v>10500</v>
      </c>
      <c r="D18" s="34" t="s">
        <v>104</v>
      </c>
      <c r="E18" s="33" t="s">
        <v>105</v>
      </c>
      <c r="F18" s="359"/>
      <c r="G18" s="32" t="s">
        <v>1201</v>
      </c>
      <c r="H18" s="43" t="s">
        <v>1202</v>
      </c>
      <c r="I18" s="2"/>
    </row>
    <row r="19" spans="1:9" ht="115.5" customHeight="1">
      <c r="A19" s="37" t="s">
        <v>129</v>
      </c>
      <c r="B19" s="36" t="s">
        <v>133</v>
      </c>
      <c r="C19" s="34">
        <v>15000</v>
      </c>
      <c r="D19" s="34" t="s">
        <v>104</v>
      </c>
      <c r="E19" s="33" t="s">
        <v>97</v>
      </c>
      <c r="F19" s="359"/>
      <c r="G19" s="32" t="s">
        <v>1203</v>
      </c>
      <c r="H19" s="43" t="s">
        <v>1202</v>
      </c>
      <c r="I19" s="2"/>
    </row>
    <row r="20" spans="1:9" ht="135" customHeight="1">
      <c r="A20" s="37" t="s">
        <v>129</v>
      </c>
      <c r="B20" s="36" t="s">
        <v>130</v>
      </c>
      <c r="C20" s="34">
        <v>80877</v>
      </c>
      <c r="D20" s="34" t="s">
        <v>104</v>
      </c>
      <c r="E20" s="33" t="s">
        <v>145</v>
      </c>
      <c r="F20" s="356"/>
      <c r="G20" s="32" t="s">
        <v>1204</v>
      </c>
      <c r="H20" s="89" t="s">
        <v>1205</v>
      </c>
      <c r="I20" s="2"/>
    </row>
    <row r="21" spans="1:9" s="11" customFormat="1" ht="132.75" customHeight="1">
      <c r="A21" s="37" t="s">
        <v>129</v>
      </c>
      <c r="B21" s="36" t="s">
        <v>137</v>
      </c>
      <c r="C21" s="34">
        <v>1670</v>
      </c>
      <c r="D21" s="34" t="s">
        <v>104</v>
      </c>
      <c r="E21" s="33" t="s">
        <v>100</v>
      </c>
      <c r="F21" s="356"/>
      <c r="G21" s="32" t="s">
        <v>1206</v>
      </c>
      <c r="H21" s="89" t="s">
        <v>1207</v>
      </c>
      <c r="I21" s="2"/>
    </row>
    <row r="22" spans="1:9" ht="174.75" customHeight="1">
      <c r="A22" s="37" t="s">
        <v>129</v>
      </c>
      <c r="B22" s="36" t="s">
        <v>151</v>
      </c>
      <c r="C22" s="34">
        <v>55000</v>
      </c>
      <c r="D22" s="34" t="s">
        <v>104</v>
      </c>
      <c r="E22" s="33" t="s">
        <v>100</v>
      </c>
      <c r="F22" s="356"/>
      <c r="G22" s="32" t="s">
        <v>1208</v>
      </c>
      <c r="H22" s="89" t="s">
        <v>1209</v>
      </c>
      <c r="I22" s="2"/>
    </row>
    <row r="23" spans="1:9" ht="103.5" customHeight="1">
      <c r="A23" s="37" t="s">
        <v>129</v>
      </c>
      <c r="B23" s="36" t="s">
        <v>151</v>
      </c>
      <c r="C23" s="34">
        <v>342803</v>
      </c>
      <c r="D23" s="34" t="s">
        <v>152</v>
      </c>
      <c r="E23" s="33" t="s">
        <v>100</v>
      </c>
      <c r="F23" s="356"/>
      <c r="G23" s="32" t="s">
        <v>1210</v>
      </c>
      <c r="H23" s="89" t="s">
        <v>1205</v>
      </c>
      <c r="I23" s="2"/>
    </row>
    <row r="24" spans="1:9" ht="205.5" customHeight="1">
      <c r="A24" s="37" t="s">
        <v>129</v>
      </c>
      <c r="B24" s="36" t="s">
        <v>130</v>
      </c>
      <c r="C24" s="34">
        <v>13000</v>
      </c>
      <c r="D24" s="42" t="s">
        <v>96</v>
      </c>
      <c r="E24" s="33" t="s">
        <v>100</v>
      </c>
      <c r="F24" s="356"/>
      <c r="G24" s="32" t="s">
        <v>1211</v>
      </c>
      <c r="H24" s="89" t="s">
        <v>1212</v>
      </c>
      <c r="I24" s="2"/>
    </row>
    <row r="25" spans="1:9" ht="157.5" customHeight="1">
      <c r="A25" s="37" t="s">
        <v>129</v>
      </c>
      <c r="B25" s="36" t="s">
        <v>133</v>
      </c>
      <c r="C25" s="34">
        <v>17980</v>
      </c>
      <c r="D25" s="42" t="s">
        <v>96</v>
      </c>
      <c r="E25" s="33" t="s">
        <v>105</v>
      </c>
      <c r="F25" s="356"/>
      <c r="G25" s="32" t="s">
        <v>1213</v>
      </c>
      <c r="H25" s="89" t="s">
        <v>1214</v>
      </c>
      <c r="I25" s="2"/>
    </row>
    <row r="26" spans="1:9" ht="140.25" customHeight="1">
      <c r="A26" s="37" t="s">
        <v>1</v>
      </c>
      <c r="B26" s="36" t="s">
        <v>133</v>
      </c>
      <c r="C26" s="34">
        <v>7500</v>
      </c>
      <c r="D26" s="42" t="s">
        <v>96</v>
      </c>
      <c r="E26" s="33" t="s">
        <v>105</v>
      </c>
      <c r="F26" s="356"/>
      <c r="G26" s="32" t="s">
        <v>1215</v>
      </c>
      <c r="H26" s="89" t="s">
        <v>1216</v>
      </c>
      <c r="I26" s="2"/>
    </row>
    <row r="27" spans="1:9" ht="312" customHeight="1">
      <c r="A27" s="37" t="s">
        <v>129</v>
      </c>
      <c r="B27" s="36" t="s">
        <v>133</v>
      </c>
      <c r="C27" s="34">
        <v>250358</v>
      </c>
      <c r="D27" s="42" t="s">
        <v>96</v>
      </c>
      <c r="E27" s="33" t="s">
        <v>105</v>
      </c>
      <c r="F27" s="356"/>
      <c r="G27" s="32" t="s">
        <v>1217</v>
      </c>
      <c r="H27" s="89" t="s">
        <v>1205</v>
      </c>
      <c r="I27" s="2"/>
    </row>
    <row r="28" spans="1:9" ht="107.25" customHeight="1">
      <c r="A28" s="37" t="s">
        <v>164</v>
      </c>
      <c r="B28" s="36" t="s">
        <v>175</v>
      </c>
      <c r="C28" s="34">
        <v>1480</v>
      </c>
      <c r="D28" s="34" t="s">
        <v>104</v>
      </c>
      <c r="E28" s="33" t="s">
        <v>100</v>
      </c>
      <c r="F28" s="356"/>
      <c r="G28" s="32" t="s">
        <v>1218</v>
      </c>
      <c r="H28" s="89" t="s">
        <v>1219</v>
      </c>
      <c r="I28" s="2"/>
    </row>
    <row r="29" spans="1:9" ht="111" customHeight="1">
      <c r="A29" s="37" t="s">
        <v>164</v>
      </c>
      <c r="B29" s="36" t="s">
        <v>172</v>
      </c>
      <c r="C29" s="34">
        <v>2700</v>
      </c>
      <c r="D29" s="34" t="s">
        <v>104</v>
      </c>
      <c r="E29" s="33" t="s">
        <v>100</v>
      </c>
      <c r="F29" s="354"/>
      <c r="G29" s="32" t="s">
        <v>1220</v>
      </c>
      <c r="H29" s="89" t="s">
        <v>1221</v>
      </c>
      <c r="I29" s="2"/>
    </row>
    <row r="30" spans="1:9" ht="118.5" customHeight="1">
      <c r="A30" s="37" t="s">
        <v>164</v>
      </c>
      <c r="B30" s="36" t="s">
        <v>172</v>
      </c>
      <c r="C30" s="34">
        <v>12150</v>
      </c>
      <c r="D30" s="34" t="s">
        <v>104</v>
      </c>
      <c r="E30" s="33" t="s">
        <v>100</v>
      </c>
      <c r="F30" s="357"/>
      <c r="G30" s="32" t="s">
        <v>1222</v>
      </c>
      <c r="H30" s="89" t="s">
        <v>1221</v>
      </c>
      <c r="I30" s="2"/>
    </row>
    <row r="31" spans="1:9" ht="99" customHeight="1">
      <c r="A31" s="37" t="s">
        <v>164</v>
      </c>
      <c r="B31" s="36" t="s">
        <v>175</v>
      </c>
      <c r="C31" s="34">
        <v>3300</v>
      </c>
      <c r="D31" s="34" t="s">
        <v>104</v>
      </c>
      <c r="E31" s="33" t="s">
        <v>100</v>
      </c>
      <c r="F31" s="357"/>
      <c r="G31" s="32" t="s">
        <v>1223</v>
      </c>
      <c r="H31" s="89" t="s">
        <v>1221</v>
      </c>
      <c r="I31" s="2"/>
    </row>
    <row r="32" spans="1:9" ht="158.25" customHeight="1">
      <c r="A32" s="37" t="s">
        <v>4</v>
      </c>
      <c r="B32" s="36" t="s">
        <v>108</v>
      </c>
      <c r="C32" s="34">
        <v>11000</v>
      </c>
      <c r="D32" s="34" t="s">
        <v>104</v>
      </c>
      <c r="E32" s="33" t="s">
        <v>100</v>
      </c>
      <c r="F32" s="357"/>
      <c r="G32" s="32" t="s">
        <v>1224</v>
      </c>
      <c r="H32" s="89" t="s">
        <v>1225</v>
      </c>
      <c r="I32" s="2"/>
    </row>
    <row r="33" spans="1:10" ht="133.5" customHeight="1">
      <c r="A33" s="37" t="s">
        <v>165</v>
      </c>
      <c r="B33" s="36" t="s">
        <v>189</v>
      </c>
      <c r="C33" s="35">
        <v>2500</v>
      </c>
      <c r="D33" s="42" t="s">
        <v>96</v>
      </c>
      <c r="E33" s="33" t="s">
        <v>100</v>
      </c>
      <c r="F33" s="358"/>
      <c r="G33" s="88" t="s">
        <v>1226</v>
      </c>
      <c r="H33" s="98" t="s">
        <v>1227</v>
      </c>
      <c r="I33" s="2"/>
    </row>
    <row r="34" spans="1:10" ht="214.5" customHeight="1">
      <c r="A34" s="190" t="s">
        <v>1</v>
      </c>
      <c r="B34" s="189" t="s">
        <v>119</v>
      </c>
      <c r="C34" s="35">
        <v>3000</v>
      </c>
      <c r="D34" s="222" t="s">
        <v>96</v>
      </c>
      <c r="E34" s="202" t="s">
        <v>97</v>
      </c>
      <c r="F34" s="358"/>
      <c r="G34" s="221" t="s">
        <v>1228</v>
      </c>
      <c r="H34" s="160" t="s">
        <v>1229</v>
      </c>
      <c r="I34" s="2"/>
    </row>
    <row r="35" spans="1:10">
      <c r="A35" s="13"/>
      <c r="B35" s="29"/>
      <c r="C35" s="30"/>
      <c r="D35" s="29"/>
      <c r="E35" s="29"/>
      <c r="F35" s="28"/>
      <c r="G35" s="12"/>
    </row>
    <row r="36" spans="1:10">
      <c r="A36" s="27"/>
      <c r="B36" s="25"/>
      <c r="C36" s="26"/>
      <c r="D36" s="25"/>
      <c r="E36" s="25"/>
      <c r="F36" s="24"/>
      <c r="G36" s="23"/>
      <c r="H36" s="22"/>
    </row>
    <row r="37" spans="1:10" s="17" customFormat="1" ht="21">
      <c r="A37" s="416" t="s">
        <v>162</v>
      </c>
      <c r="B37" s="417" t="s">
        <v>104</v>
      </c>
      <c r="C37" s="418" t="s">
        <v>152</v>
      </c>
      <c r="D37" s="417" t="s">
        <v>96</v>
      </c>
      <c r="E37" s="419" t="s">
        <v>6</v>
      </c>
      <c r="F37" s="420" t="s">
        <v>163</v>
      </c>
      <c r="G37" s="21"/>
      <c r="H37" s="20"/>
      <c r="I37" s="19"/>
      <c r="J37" s="18"/>
    </row>
    <row r="38" spans="1:10" s="11" customFormat="1">
      <c r="A38" s="404" t="s">
        <v>0</v>
      </c>
      <c r="B38" s="405">
        <f>SUMIFS(Table91548[Planned Expenditures],Table91548[Funding Type 
(CCQ 2, CCQ Mentor, CQF, Other)],"CCQ",Table91548[Activity Category],"Infant &amp; Toddler")</f>
        <v>0</v>
      </c>
      <c r="C38" s="406">
        <f>SUMIFS(Table91548[Planned Expenditures],Table91548[Funding Type 
(CCQ 2, CCQ Mentor, CQF, Other)],"CCQ Mentor",Table91548[Activity Category],"Infant &amp; Toddler")</f>
        <v>0</v>
      </c>
      <c r="D38" s="405">
        <f>SUMIFS(Table91548[Planned Expenditures],Table91548[Funding Type 
(CCQ 2, CCQ Mentor, CQF, Other)],"CQF",Table91548[Activity Category],"Infant &amp; Toddler")</f>
        <v>32500</v>
      </c>
      <c r="E38" s="407">
        <f>SUMIFS(Table91548[Planned Expenditures],Table91548[Funding Type 
(CCQ 2, CCQ Mentor, CQF, Other)],"Other",Table91548[Activity Category],"Infant &amp; Toddler")</f>
        <v>0</v>
      </c>
      <c r="F38" s="431">
        <f>SUM(Table121649[[#This Row],[CCQ]:[Other]])</f>
        <v>32500</v>
      </c>
      <c r="G38" s="13"/>
      <c r="H38" s="12"/>
      <c r="I38" s="2"/>
      <c r="J38" s="1"/>
    </row>
    <row r="39" spans="1:10" s="11" customFormat="1">
      <c r="A39" s="404" t="s">
        <v>1</v>
      </c>
      <c r="B39" s="405">
        <f>SUMIFS(Table91548[Planned Expenditures],Table91548[Funding Type 
(CCQ 2, CCQ Mentor, CQF, Other)],"CCQ",Table91548[Activity Category],"Professional Development")</f>
        <v>0</v>
      </c>
      <c r="C39" s="406">
        <f>SUMIFS(Table91548[Planned Expenditures],Table91548[Funding Type 
(CCQ 2, CCQ Mentor, CQF, Other)],"CCQ Mentor",Table91548[Activity Category],"Professional Development")</f>
        <v>0</v>
      </c>
      <c r="D39" s="405">
        <f>SUMIFS(Table91548[Planned Expenditures],Table91548[Funding Type 
(CCQ 2, CCQ Mentor, CQF, Other)],"CQF",Table91548[Activity Category],"Professional Development")</f>
        <v>114120</v>
      </c>
      <c r="E39" s="407">
        <f>SUMIFS(Table91548[Planned Expenditures],Table91548[Funding Type 
(CCQ 2, CCQ Mentor, CQF, Other)],"Other",Table91548[Activity Category],"Professional Development")</f>
        <v>0</v>
      </c>
      <c r="F39" s="431">
        <f>SUM(Table121649[[#This Row],[CCQ]:[Other]])</f>
        <v>114120</v>
      </c>
      <c r="G39" s="13"/>
      <c r="H39" s="12"/>
      <c r="I39" s="2"/>
      <c r="J39" s="1"/>
    </row>
    <row r="40" spans="1:10" s="11" customFormat="1">
      <c r="A40" s="404" t="s">
        <v>129</v>
      </c>
      <c r="B40" s="405">
        <f>SUMIFS(Table91548[Planned Expenditures],Table91548[Funding Type 
(CCQ 2, CCQ Mentor, CQF, Other)],"CCQ",Table91548[Activity Category],"Texas Rising Star/QRIS (except PD)")</f>
        <v>163047</v>
      </c>
      <c r="C40" s="406">
        <f>SUMIFS(Table91548[Planned Expenditures],Table91548[Funding Type 
(CCQ 2, CCQ Mentor, CQF, Other)],"CCQ Mentor",Table91548[Activity Category],"Texas Rising Star/QRIS (except PD)")</f>
        <v>342803</v>
      </c>
      <c r="D40" s="405">
        <f>SUMIFS(Table91548[Planned Expenditures],Table91548[Funding Type 
(CCQ 2, CCQ Mentor, CQF, Other)],"CQF",Table91548[Activity Category],"Texas Rising Star/QRIS (except PD)")</f>
        <v>281338</v>
      </c>
      <c r="E40" s="407">
        <f>SUMIFS(Table91548[Planned Expenditures],Table91548[Funding Type 
(CCQ 2, CCQ Mentor, CQF, Other)],"Other",Table91548[Activity Category],"Texas Rising Star/QRIS (except PD)")</f>
        <v>0</v>
      </c>
      <c r="F40" s="431">
        <f>SUM(Table121649[[#This Row],[CCQ]:[Other]])</f>
        <v>787188</v>
      </c>
      <c r="G40" s="13"/>
      <c r="H40" s="12"/>
      <c r="I40" s="2"/>
      <c r="J40" s="1"/>
    </row>
    <row r="41" spans="1:10" s="11" customFormat="1">
      <c r="A41" s="404" t="s">
        <v>164</v>
      </c>
      <c r="B41" s="405">
        <f>SUMIFS(Table91548[Planned Expenditures],Table91548[Funding Type 
(CCQ 2, CCQ Mentor, CQF, Other)],"CCQ",Table91548[Activity Category],"Health &amp; Safety (except PD)")</f>
        <v>19630</v>
      </c>
      <c r="C41" s="406">
        <f>SUMIFS(Table91548[Planned Expenditures],Table91548[Funding Type 
(CCQ 2, CCQ Mentor, CQF, Other)],"CCQ Mentor",Table91548[Activity Category],"Health &amp; Safety (except PD)")</f>
        <v>0</v>
      </c>
      <c r="D41" s="405">
        <f>SUMIFS(Table91548[Planned Expenditures],Table91548[Funding Type 
(CCQ 2, CCQ Mentor, CQF, Other)],"CQF",Table91548[Activity Category],"Health &amp; Safety (except PD)")</f>
        <v>0</v>
      </c>
      <c r="E41" s="407">
        <f>SUMIFS(Table91548[Planned Expenditures],Table91548[Funding Type 
(CCQ 2, CCQ Mentor, CQF, Other)],"Other",Table91548[Activity Category],"Health &amp; Safety (except PD)")</f>
        <v>0</v>
      </c>
      <c r="F41" s="431">
        <f>SUM(Table121649[[#This Row],[CCQ]:[Other]])</f>
        <v>19630</v>
      </c>
      <c r="G41" s="13"/>
      <c r="H41" s="12"/>
      <c r="I41" s="2"/>
      <c r="J41" s="1"/>
    </row>
    <row r="42" spans="1:10" s="11" customFormat="1">
      <c r="A42" s="408" t="s">
        <v>4</v>
      </c>
      <c r="B42" s="405">
        <f>SUMIFS(Table91548[Planned Expenditures],Table91548[Funding Type 
(CCQ 2, CCQ Mentor, CQF, Other)],"CCQ",Table91548[Activity Category],"Evaluation &amp; Assessment")</f>
        <v>11000</v>
      </c>
      <c r="C42" s="406">
        <f>SUMIFS(Table91548[Planned Expenditures],Table91548[Funding Type 
(CCQ 2, CCQ Mentor, CQF, Other)],"CCQ Mentor",Table91548[Activity Category],"Evaluation &amp; Assessment")</f>
        <v>0</v>
      </c>
      <c r="D42" s="405">
        <f>SUMIFS(Table91548[Planned Expenditures],Table91548[Funding Type 
(CCQ 2, CCQ Mentor, CQF, Other)],"CQF",Table91548[Activity Category],"Evaluation &amp; Assessment")</f>
        <v>0</v>
      </c>
      <c r="E42" s="407">
        <f>SUMIFS(Table91548[Planned Expenditures],Table91548[Funding Type 
(CCQ 2, CCQ Mentor, CQF, Other)],"Other",Table91548[Activity Category],"Evaluation &amp; Assessment")</f>
        <v>0</v>
      </c>
      <c r="F42" s="431">
        <f>SUM(Table121649[[#This Row],[CCQ]:[Other]])</f>
        <v>11000</v>
      </c>
      <c r="G42" s="13"/>
      <c r="H42" s="12"/>
      <c r="I42" s="2"/>
      <c r="J42" s="1"/>
    </row>
    <row r="43" spans="1:10">
      <c r="A43" s="408" t="s">
        <v>165</v>
      </c>
      <c r="B43" s="409">
        <f>SUMIFS(Table91548[Planned Expenditures],Table91548[Funding Type 
(CCQ 2, CCQ Mentor, CQF, Other)],"CCQ",Table91548[Activity Category],"National Accreditation")</f>
        <v>0</v>
      </c>
      <c r="C43" s="409">
        <f>SUMIFS(Table91548[Planned Expenditures],Table91548[Funding Type 
(CCQ 2, CCQ Mentor, CQF, Other)],"CCQ Mentor",Table91548[Activity Category],"National Accreditation")</f>
        <v>0</v>
      </c>
      <c r="D43" s="410">
        <f>SUMIFS(Table91548[Planned Expenditures],Table91548[Funding Type 
(CCQ 2, CCQ Mentor, CQF, Other)],"CQF",Table91548[Activity Category],"National Accreditation")</f>
        <v>2500</v>
      </c>
      <c r="E43" s="411">
        <f>SUMIFS(Table91548[Planned Expenditures],Table91548[Funding Type 
(CCQ 2, CCQ Mentor, CQF, Other)],"Other",Table91548[Activity Category],"National Accreditation")</f>
        <v>0</v>
      </c>
      <c r="F43" s="432">
        <f>SUM(Table121649[[#This Row],[CCQ]:[Other]])</f>
        <v>2500</v>
      </c>
      <c r="G43" s="9"/>
      <c r="H43" s="9"/>
      <c r="I43" s="2"/>
    </row>
    <row r="44" spans="1:10">
      <c r="A44" s="412" t="s">
        <v>140</v>
      </c>
      <c r="B44" s="413">
        <f>SUMIFS(Table91548[Planned Expenditures],Table91548[Funding Type 
(CCQ 2, CCQ Mentor, CQF, Other)],"CCQ",Table91548[Activity Category],"Other (Shared Services, Pre-K Partnerships) ")</f>
        <v>0</v>
      </c>
      <c r="C44" s="413">
        <f>SUMIFS(Table91548[Planned Expenditures],Table91548[Funding Type 
(CCQ 2, CCQ Mentor, CQF, Other)],"CCQ Mentor",Table91548[Activity Category],"Other (Shared Services, Pre-K Partnerships) ")</f>
        <v>0</v>
      </c>
      <c r="D44" s="414">
        <f>SUMIFS(Table91548[Planned Expenditures],Table91548[Funding Type 
(CCQ 2, CCQ Mentor, CQF, Other)],"CQF",Table91548[Activity Category],"Other (Shared Services, Pre-K Partnerships) ")</f>
        <v>0</v>
      </c>
      <c r="E44" s="415">
        <f>SUMIFS(Table91548[Planned Expenditures],Table91548[Funding Type 
(CCQ 2, CCQ Mentor, CQF, Other)],"Other",Table91548[Activity Category],"Other (Shared Services, Pre-K Partnerships) ")</f>
        <v>0</v>
      </c>
      <c r="F44" s="433">
        <f>SUM(Table121649[[#This Row],[CCQ]:[Other]])</f>
        <v>0</v>
      </c>
      <c r="H44" s="1"/>
      <c r="I44" s="2"/>
    </row>
    <row r="45" spans="1:10">
      <c r="A45" s="457" t="s">
        <v>166</v>
      </c>
      <c r="B45" s="458">
        <f>SUBTOTAL(109,Table121649[CCQ])</f>
        <v>193677</v>
      </c>
      <c r="C45" s="458">
        <f>SUBTOTAL(109,Table121649[CCQ Mentor])</f>
        <v>342803</v>
      </c>
      <c r="D45" s="459">
        <f>SUBTOTAL(109,Table121649[CQF])</f>
        <v>430458</v>
      </c>
      <c r="E45" s="459">
        <f>SUBTOTAL(109,Table121649[Other])</f>
        <v>0</v>
      </c>
      <c r="F45" s="460">
        <f>SUBTOTAL(109,Table121649[TOTAL])</f>
        <v>966938</v>
      </c>
    </row>
    <row r="48" spans="1:10">
      <c r="A48" s="1" t="s">
        <v>167</v>
      </c>
    </row>
    <row r="61" spans="2:2" ht="18">
      <c r="B61" s="5"/>
    </row>
  </sheetData>
  <sheetProtection selectLockedCells="1" sort="0"/>
  <protectedRanges>
    <protectedRange sqref="J10:XFD11 H18:H19" name="Range2"/>
    <protectedRange sqref="A5:F5 B61 A4:H4" name="Range1"/>
    <protectedRange sqref="G5" name="Range1_2_1"/>
    <protectedRange sqref="B35:D42 E35:F36 E37:G42 F32:F34 B8:F19 B20:E34 G8:G34" name="Range2_1_1"/>
    <protectedRange sqref="G35:G36 A35:A42 H37:H42 H32:H34" name="Range2_4_2"/>
  </protectedRanges>
  <dataValidations xWindow="129" yWindow="689" count="19">
    <dataValidation allowBlank="1" showInputMessage="1" showErrorMessage="1" promptTitle="Plan Overview" prompt="Overview must include a high-level description of the Board's plan to administer CCQ funds and how it aligns with the Board's Overall Strategic Plan." sqref="G5" xr:uid="{CE2063DD-A27C-43BA-A5AC-351CA594A93D}"/>
    <dataValidation allowBlank="1" showInputMessage="1" showErrorMessage="1" promptTitle="Questions to Address:" sqref="B61 E5:F5 A4:H4" xr:uid="{F68DAA3B-253D-40D9-A355-4320EF84B9F4}"/>
    <dataValidation allowBlank="1" showInputMessage="1" showErrorMessage="1" prompt="Place the activty's estimated expenditure amount in the cell._x000a_" sqref="C35:C42" xr:uid="{9AA191EA-3BD3-4D6B-A8E8-A9FD1F4BF3CA}"/>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5:G36 H37:H42" xr:uid="{27F1E714-D5A0-4B9D-AF43-D52A6C8DD4CD}"/>
    <dataValidation allowBlank="1" showInputMessage="1" showErrorMessage="1" prompt="Enter a brief name or title to label the activity/activities" sqref="A35:A37" xr:uid="{8736BAB6-EA69-4AA5-A04C-F3B73FF98377}"/>
    <dataValidation allowBlank="1" showInputMessage="1" showErrorMessage="1" promptTitle="Needs Determination" prompt="Describe how the Board determined or assessed the needs of the activities planned." sqref="H5" xr:uid="{B69392ED-CCC2-47A6-8A1D-54C51C7D777B}"/>
    <dataValidation allowBlank="1" showInputMessage="1" showErrorMessage="1" promptTitle="Administration of Funds" prompt="If the Board selects &quot;Both&quot; for administering funds, describe how this is coordinated." sqref="D5" xr:uid="{4761D93D-861C-4C30-8117-B99C334CB0D6}"/>
    <dataValidation allowBlank="1" showInputMessage="1" showErrorMessage="1" promptTitle="Number of CCS CC Programs" prompt="Enter the total number of CCS Child Care Programs (as of 10/01/2025)." sqref="B5" xr:uid="{6555AEDC-C0A7-45E1-A507-1A3D181A6B8A}"/>
    <dataValidation allowBlank="1" showInputMessage="1" showErrorMessage="1" promptTitle="Total Funds Allotted" prompt="Funds will auto-populate by Board." sqref="A5" xr:uid="{77523EEB-A241-4167-80BD-CA9DFAB16EE0}"/>
    <dataValidation allowBlank="1" showInputMessage="1" showErrorMessage="1" promptTitle="Activity Category" prompt="Select the applicable Activity Category" sqref="A7" xr:uid="{71D41E03-F389-40CF-A235-AC8D8B541640}"/>
    <dataValidation allowBlank="1" showInputMessage="1" showErrorMessage="1" promptTitle="Activity Type/Name" prompt="Select an activity type/name that best fitst the planned activity." sqref="B7" xr:uid="{3825ADBB-405A-4944-90F2-4785A95A45A2}"/>
    <dataValidation allowBlank="1" showInputMessage="1" showErrorMessage="1" promptTitle="Planned Expenditures" prompt="Enter the estimated amount the Board plans to expend on the planned activity." sqref="C7" xr:uid="{6C33F0CE-9AE6-4CAF-AB0C-BB29FE73DDC6}"/>
    <dataValidation allowBlank="1" showInputMessage="1" showErrorMessage="1" promptTitle="Funding Type" prompt="Select the type of funding to be used for the planned activity: CCQ, CQF or OTHER." sqref="D7" xr:uid="{7138BDBC-4412-47D3-9B9B-B522BBB4F0B3}"/>
    <dataValidation allowBlank="1" showInputMessage="1" showErrorMessage="1" promptTitle="Quarter Activity Initiated" prompt="Select the quarter the Board anticipates the activtiy to begin." sqref="E7" xr:uid="{B227AD3F-5012-48D4-A631-2725A9951FC6}"/>
    <dataValidation allowBlank="1" showInputMessage="1" showErrorMessage="1" promptTitle="Activity Description" prompt="Description must include alighment to what need or Board Strategy and target outreach." sqref="G7" xr:uid="{E1287F4E-7BD3-4B4B-ACB1-84B9C7FA9929}"/>
    <dataValidation allowBlank="1" showInputMessage="1" showErrorMessage="1" promptTitle="Measurable Outcome(s)" prompt="Describe how the Board will measure success of the Child Care Quality activity." sqref="H7" xr:uid="{58CCF7F9-EA80-4275-A00F-3892A7574A15}"/>
    <dataValidation allowBlank="1" showInputMessage="1" showErrorMessage="1" promptTitle="Activity Description" prompt="Description must include alignment to what need or Board strategy and target outreach." sqref="G8:G34" xr:uid="{362BA51B-BB05-41A6-8F12-A63BBD5272CC}"/>
    <dataValidation allowBlank="1" showInputMessage="1" showErrorMessage="1" promptTitle="Measruable Outcome(s)" prompt="Describe how the Board will measure success of the Child Care activity." sqref="H8:H34" xr:uid="{3C733C2F-ACEA-4BFF-89F8-70C9475A8A83}"/>
    <dataValidation allowBlank="1" showInputMessage="1" showErrorMessage="1" promptTitle="Planned Expenditures" prompt="Enter the estimated planned expenditures." sqref="C8:C34" xr:uid="{58B5D0B0-C1ED-486A-A436-9193C68FA9AA}"/>
  </dataValidations>
  <printOptions horizontalCentered="1"/>
  <pageMargins left="0.25" right="0.25" top="0.61848958333333304" bottom="0.75" header="0.3" footer="0.3"/>
  <pageSetup scale="29"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EABF07-5965-48C5-B220-B46B8DC2BD5D}">
  <sheetPr>
    <tabColor theme="5" tint="-0.249977111117893"/>
    <pageSetUpPr fitToPage="1"/>
  </sheetPr>
  <dimension ref="A1:J58"/>
  <sheetViews>
    <sheetView topLeftCell="A22" zoomScale="85" zoomScaleNormal="85" workbookViewId="0">
      <selection activeCell="A32" sqref="A32:F32"/>
    </sheetView>
  </sheetViews>
  <sheetFormatPr defaultColWidth="0" defaultRowHeight="0" customHeight="1" zeroHeight="1"/>
  <cols>
    <col min="1" max="1" width="44.6640625" style="1" customWidth="1"/>
    <col min="2" max="2" width="26.46484375" style="1" customWidth="1"/>
    <col min="3" max="3" width="26.1328125" style="1" customWidth="1"/>
    <col min="4" max="4" width="27" style="4" customWidth="1"/>
    <col min="5" max="5" width="20.1328125" style="4" customWidth="1"/>
    <col min="6" max="6" width="14.46484375" style="3" customWidth="1"/>
    <col min="7" max="7" width="124.6640625" style="1" customWidth="1"/>
    <col min="8" max="8" width="87.6640625" style="2" customWidth="1"/>
    <col min="9" max="16378" width="9" style="1" customWidth="1"/>
    <col min="16379" max="16379" width="13.46484375" style="1" customWidth="1"/>
    <col min="16380" max="16380" width="21.6640625" style="1" customWidth="1"/>
    <col min="16381" max="16381" width="36.6640625" style="1" customWidth="1"/>
    <col min="16382" max="16382" width="33.1328125" style="1" customWidth="1"/>
    <col min="16383" max="16383" width="26.6640625" style="1" customWidth="1"/>
    <col min="16384" max="16384" width="52.46484375" style="1" customWidth="1"/>
  </cols>
  <sheetData>
    <row r="1" spans="1:9" s="80" customFormat="1" ht="31.9">
      <c r="A1" s="85" t="str">
        <f>CONCATENATE("FFY ", [29]Instructions!B9, " Annual Expenditure Plan")</f>
        <v>FFY 2026 Annual Expenditure Plan</v>
      </c>
      <c r="B1" s="82"/>
      <c r="C1" s="82"/>
      <c r="D1" s="84"/>
      <c r="E1" s="84"/>
      <c r="F1" s="83"/>
      <c r="G1" s="82"/>
      <c r="H1" s="81"/>
    </row>
    <row r="2" spans="1:9" s="73" customFormat="1" ht="26.65">
      <c r="A2" s="79" t="str">
        <f>[29]Instructions!B8</f>
        <v>Workforce Solutions of Central Texas</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409.25" customHeight="1">
      <c r="A5" s="180">
        <v>2886765</v>
      </c>
      <c r="B5" s="352" t="s">
        <v>1230</v>
      </c>
      <c r="C5" s="60" t="s">
        <v>8</v>
      </c>
      <c r="D5" s="97"/>
      <c r="E5" s="58"/>
      <c r="F5" s="57"/>
      <c r="G5" s="56" t="s">
        <v>1231</v>
      </c>
      <c r="H5" s="96" t="s">
        <v>1232</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94.5">
      <c r="A8" s="37" t="s">
        <v>1</v>
      </c>
      <c r="B8" s="36" t="s">
        <v>114</v>
      </c>
      <c r="C8" s="34">
        <f>332095-12754</f>
        <v>319341</v>
      </c>
      <c r="D8" s="42" t="s">
        <v>96</v>
      </c>
      <c r="E8" s="33" t="s">
        <v>100</v>
      </c>
      <c r="F8" s="354"/>
      <c r="G8" s="32" t="s">
        <v>1233</v>
      </c>
      <c r="H8" s="87" t="s">
        <v>1234</v>
      </c>
      <c r="I8" s="2"/>
    </row>
    <row r="9" spans="1:9" ht="78.75">
      <c r="A9" s="37" t="s">
        <v>1</v>
      </c>
      <c r="B9" s="36" t="s">
        <v>119</v>
      </c>
      <c r="C9" s="34">
        <v>100000</v>
      </c>
      <c r="D9" s="34" t="s">
        <v>104</v>
      </c>
      <c r="E9" s="33" t="s">
        <v>100</v>
      </c>
      <c r="F9" s="355"/>
      <c r="G9" s="32" t="s">
        <v>1235</v>
      </c>
      <c r="H9" s="87" t="s">
        <v>1236</v>
      </c>
      <c r="I9" s="2"/>
    </row>
    <row r="10" spans="1:9" s="45" customFormat="1" ht="126">
      <c r="A10" s="37" t="s">
        <v>140</v>
      </c>
      <c r="B10" s="36" t="s">
        <v>141</v>
      </c>
      <c r="C10" s="34">
        <v>250000</v>
      </c>
      <c r="D10" s="42" t="s">
        <v>96</v>
      </c>
      <c r="E10" s="33" t="s">
        <v>105</v>
      </c>
      <c r="F10" s="355"/>
      <c r="G10" s="32" t="s">
        <v>1237</v>
      </c>
      <c r="H10" s="87" t="s">
        <v>1238</v>
      </c>
      <c r="I10" s="46"/>
    </row>
    <row r="11" spans="1:9" ht="110.25">
      <c r="A11" s="37" t="s">
        <v>1</v>
      </c>
      <c r="B11" s="36" t="s">
        <v>111</v>
      </c>
      <c r="C11" s="34">
        <v>50000</v>
      </c>
      <c r="D11" s="34" t="s">
        <v>104</v>
      </c>
      <c r="E11" s="33" t="s">
        <v>105</v>
      </c>
      <c r="F11" s="354"/>
      <c r="G11" s="32" t="s">
        <v>1239</v>
      </c>
      <c r="H11" s="89" t="s">
        <v>1240</v>
      </c>
      <c r="I11" s="2"/>
    </row>
    <row r="12" spans="1:9" s="45" customFormat="1" ht="78.75">
      <c r="A12" s="37" t="s">
        <v>0</v>
      </c>
      <c r="B12" s="36" t="s">
        <v>103</v>
      </c>
      <c r="C12" s="34">
        <v>50000</v>
      </c>
      <c r="D12" s="34" t="s">
        <v>104</v>
      </c>
      <c r="E12" s="33" t="s">
        <v>105</v>
      </c>
      <c r="F12" s="354"/>
      <c r="G12" s="32" t="s">
        <v>1241</v>
      </c>
      <c r="H12" s="89" t="s">
        <v>1242</v>
      </c>
      <c r="I12" s="46"/>
    </row>
    <row r="13" spans="1:9" s="45" customFormat="1" ht="94.5">
      <c r="A13" s="37" t="s">
        <v>0</v>
      </c>
      <c r="B13" s="36" t="s">
        <v>351</v>
      </c>
      <c r="C13" s="34">
        <v>100000</v>
      </c>
      <c r="D13" s="42" t="s">
        <v>96</v>
      </c>
      <c r="E13" s="33" t="s">
        <v>100</v>
      </c>
      <c r="F13" s="355"/>
      <c r="G13" s="32" t="s">
        <v>1243</v>
      </c>
      <c r="H13" s="89" t="s">
        <v>1244</v>
      </c>
      <c r="I13" s="46"/>
    </row>
    <row r="14" spans="1:9" s="45" customFormat="1" ht="157.5">
      <c r="A14" s="37" t="s">
        <v>165</v>
      </c>
      <c r="B14" s="36" t="s">
        <v>189</v>
      </c>
      <c r="C14" s="34">
        <v>111400</v>
      </c>
      <c r="D14" s="34" t="s">
        <v>104</v>
      </c>
      <c r="E14" s="33" t="s">
        <v>100</v>
      </c>
      <c r="F14" s="354"/>
      <c r="G14" s="32" t="s">
        <v>1245</v>
      </c>
      <c r="H14" s="89" t="s">
        <v>1246</v>
      </c>
      <c r="I14" s="46"/>
    </row>
    <row r="15" spans="1:9" ht="252">
      <c r="A15" s="37" t="s">
        <v>4</v>
      </c>
      <c r="B15" s="36" t="s">
        <v>108</v>
      </c>
      <c r="C15" s="34">
        <v>12000</v>
      </c>
      <c r="D15" s="34" t="s">
        <v>104</v>
      </c>
      <c r="E15" s="33" t="s">
        <v>105</v>
      </c>
      <c r="F15" s="354"/>
      <c r="G15" s="32" t="s">
        <v>1247</v>
      </c>
      <c r="H15" s="89" t="s">
        <v>1248</v>
      </c>
      <c r="I15" s="2"/>
    </row>
    <row r="16" spans="1:9" ht="94.5">
      <c r="A16" s="37" t="s">
        <v>164</v>
      </c>
      <c r="B16" s="36" t="s">
        <v>172</v>
      </c>
      <c r="C16" s="34">
        <v>22000</v>
      </c>
      <c r="D16" s="34" t="s">
        <v>104</v>
      </c>
      <c r="E16" s="33" t="s">
        <v>105</v>
      </c>
      <c r="F16" s="359"/>
      <c r="G16" s="32" t="s">
        <v>1249</v>
      </c>
      <c r="H16" s="178" t="s">
        <v>1250</v>
      </c>
      <c r="I16" s="2"/>
    </row>
    <row r="17" spans="1:10" ht="63">
      <c r="A17" s="37" t="s">
        <v>164</v>
      </c>
      <c r="B17" s="36" t="s">
        <v>177</v>
      </c>
      <c r="C17" s="34">
        <f>225000+12754</f>
        <v>237754</v>
      </c>
      <c r="D17" s="34" t="s">
        <v>104</v>
      </c>
      <c r="E17" s="33" t="s">
        <v>105</v>
      </c>
      <c r="F17" s="359"/>
      <c r="G17" s="32" t="s">
        <v>1251</v>
      </c>
      <c r="H17" s="223" t="s">
        <v>179</v>
      </c>
      <c r="I17" s="2"/>
    </row>
    <row r="18" spans="1:10" ht="78.75">
      <c r="A18" s="37" t="s">
        <v>129</v>
      </c>
      <c r="B18" s="36" t="s">
        <v>151</v>
      </c>
      <c r="C18" s="34">
        <v>26150</v>
      </c>
      <c r="D18" s="34" t="s">
        <v>104</v>
      </c>
      <c r="E18" s="33" t="s">
        <v>100</v>
      </c>
      <c r="F18" s="356"/>
      <c r="G18" s="32" t="s">
        <v>1252</v>
      </c>
      <c r="H18" s="89" t="s">
        <v>1253</v>
      </c>
      <c r="I18" s="2"/>
    </row>
    <row r="19" spans="1:10" s="11" customFormat="1" ht="94.5">
      <c r="A19" s="37" t="s">
        <v>129</v>
      </c>
      <c r="B19" s="36" t="s">
        <v>133</v>
      </c>
      <c r="C19" s="34">
        <v>600000</v>
      </c>
      <c r="D19" s="42" t="s">
        <v>96</v>
      </c>
      <c r="E19" s="33" t="s">
        <v>100</v>
      </c>
      <c r="F19" s="356"/>
      <c r="G19" s="32" t="s">
        <v>1254</v>
      </c>
      <c r="H19" s="89" t="s">
        <v>1255</v>
      </c>
      <c r="I19" s="2"/>
    </row>
    <row r="20" spans="1:10" ht="110.25">
      <c r="A20" s="37" t="s">
        <v>129</v>
      </c>
      <c r="B20" s="36" t="s">
        <v>137</v>
      </c>
      <c r="C20" s="34">
        <v>200000</v>
      </c>
      <c r="D20" s="42" t="s">
        <v>96</v>
      </c>
      <c r="E20" s="33" t="s">
        <v>105</v>
      </c>
      <c r="F20" s="356"/>
      <c r="G20" s="32" t="s">
        <v>1256</v>
      </c>
      <c r="H20" s="89" t="s">
        <v>1257</v>
      </c>
      <c r="I20" s="2"/>
    </row>
    <row r="21" spans="1:10" ht="144" customHeight="1">
      <c r="A21" s="37" t="s">
        <v>129</v>
      </c>
      <c r="B21" s="36" t="s">
        <v>151</v>
      </c>
      <c r="C21" s="34">
        <v>808120</v>
      </c>
      <c r="D21" s="34" t="s">
        <v>152</v>
      </c>
      <c r="E21" s="33" t="s">
        <v>100</v>
      </c>
      <c r="F21" s="356"/>
      <c r="G21" s="174" t="s">
        <v>1258</v>
      </c>
      <c r="H21" s="89" t="s">
        <v>1259</v>
      </c>
      <c r="I21" s="2"/>
    </row>
    <row r="22" spans="1:10" ht="15.75">
      <c r="A22" s="13"/>
      <c r="B22" s="29"/>
      <c r="C22" s="30"/>
      <c r="D22" s="29"/>
      <c r="E22" s="29"/>
      <c r="F22" s="28"/>
      <c r="G22" s="12"/>
    </row>
    <row r="23" spans="1:10" ht="15.75">
      <c r="A23" s="27"/>
      <c r="B23" s="25"/>
      <c r="C23" s="26"/>
      <c r="D23" s="25"/>
      <c r="E23" s="25"/>
      <c r="F23" s="24"/>
      <c r="G23" s="23"/>
      <c r="H23" s="22"/>
    </row>
    <row r="24" spans="1:10" s="17" customFormat="1" ht="21">
      <c r="A24" s="416" t="s">
        <v>162</v>
      </c>
      <c r="B24" s="417" t="s">
        <v>104</v>
      </c>
      <c r="C24" s="418" t="s">
        <v>152</v>
      </c>
      <c r="D24" s="417" t="s">
        <v>96</v>
      </c>
      <c r="E24" s="419" t="s">
        <v>6</v>
      </c>
      <c r="F24" s="420" t="s">
        <v>163</v>
      </c>
      <c r="G24" s="21"/>
      <c r="H24" s="20"/>
      <c r="I24" s="19"/>
      <c r="J24" s="18"/>
    </row>
    <row r="25" spans="1:10" s="11" customFormat="1" ht="15.75">
      <c r="A25" s="404" t="s">
        <v>0</v>
      </c>
      <c r="B25" s="405">
        <f>SUMIFS(Table91550[Planned Expenditures],Table91550[Funding Type 
(CCQ 2, CCQ Mentor, CQF, Other)],"CCQ",Table91550[Activity Category],"Infant &amp; Toddler")</f>
        <v>50000</v>
      </c>
      <c r="C25" s="406">
        <f>SUMIFS(Table91550[Planned Expenditures],Table91550[Funding Type 
(CCQ 2, CCQ Mentor, CQF, Other)],"CCQ Mentor",Table91550[Activity Category],"Infant &amp; Toddler")</f>
        <v>0</v>
      </c>
      <c r="D25" s="405">
        <f>SUMIFS(Table91550[Planned Expenditures],Table91550[Funding Type 
(CCQ 2, CCQ Mentor, CQF, Other)],"CQF",Table91550[Activity Category],"Infant &amp; Toddler")</f>
        <v>100000</v>
      </c>
      <c r="E25" s="407">
        <f>SUMIFS(Table91550[Planned Expenditures],Table91550[Funding Type 
(CCQ 2, CCQ Mentor, CQF, Other)],"Other",Table91550[Activity Category],"Infant &amp; Toddler")</f>
        <v>0</v>
      </c>
      <c r="F25" s="431">
        <f>SUM(Table121651[[#This Row],[CCQ]:[Other]])</f>
        <v>150000</v>
      </c>
      <c r="G25" s="13"/>
      <c r="H25" s="12"/>
      <c r="I25" s="2"/>
      <c r="J25" s="1"/>
    </row>
    <row r="26" spans="1:10" s="11" customFormat="1" ht="15.75">
      <c r="A26" s="404" t="s">
        <v>1</v>
      </c>
      <c r="B26" s="405">
        <f>SUMIFS(Table91550[Planned Expenditures],Table91550[Funding Type 
(CCQ 2, CCQ Mentor, CQF, Other)],"CCQ",Table91550[Activity Category],"Professional Development")</f>
        <v>150000</v>
      </c>
      <c r="C26" s="406">
        <f>SUMIFS(Table91550[Planned Expenditures],Table91550[Funding Type 
(CCQ 2, CCQ Mentor, CQF, Other)],"CCQ Mentor",Table91550[Activity Category],"Professional Development")</f>
        <v>0</v>
      </c>
      <c r="D26" s="405">
        <f>SUMIFS(Table91550[Planned Expenditures],Table91550[Funding Type 
(CCQ 2, CCQ Mentor, CQF, Other)],"CQF",Table91550[Activity Category],"Professional Development")</f>
        <v>319341</v>
      </c>
      <c r="E26" s="407">
        <f>SUMIFS(Table91550[Planned Expenditures],Table91550[Funding Type 
(CCQ 2, CCQ Mentor, CQF, Other)],"Other",Table91550[Activity Category],"Professional Development")</f>
        <v>0</v>
      </c>
      <c r="F26" s="431">
        <f>SUM(Table121651[[#This Row],[CCQ]:[Other]])</f>
        <v>469341</v>
      </c>
      <c r="G26" s="13"/>
      <c r="H26" s="12"/>
      <c r="I26" s="2"/>
      <c r="J26" s="1"/>
    </row>
    <row r="27" spans="1:10" s="11" customFormat="1" ht="15.75">
      <c r="A27" s="404" t="s">
        <v>129</v>
      </c>
      <c r="B27" s="405">
        <f>SUMIFS(Table91550[Planned Expenditures],Table91550[Funding Type 
(CCQ 2, CCQ Mentor, CQF, Other)],"CCQ",Table91550[Activity Category],"Texas Rising Star/QRIS (except PD)")</f>
        <v>26150</v>
      </c>
      <c r="C27" s="406">
        <f>SUMIFS(Table91550[Planned Expenditures],Table91550[Funding Type 
(CCQ 2, CCQ Mentor, CQF, Other)],"CCQ Mentor",Table91550[Activity Category],"Texas Rising Star/QRIS (except PD)")</f>
        <v>808120</v>
      </c>
      <c r="D27" s="405">
        <f>SUMIFS(Table91550[Planned Expenditures],Table91550[Funding Type 
(CCQ 2, CCQ Mentor, CQF, Other)],"CQF",Table91550[Activity Category],"Texas Rising Star/QRIS (except PD)")</f>
        <v>800000</v>
      </c>
      <c r="E27" s="407">
        <f>SUMIFS(Table91550[Planned Expenditures],Table91550[Funding Type 
(CCQ 2, CCQ Mentor, CQF, Other)],"Other",Table91550[Activity Category],"Texas Rising Star/QRIS (except PD)")</f>
        <v>0</v>
      </c>
      <c r="F27" s="431">
        <f>SUM(Table121651[[#This Row],[CCQ]:[Other]])</f>
        <v>1634270</v>
      </c>
      <c r="G27" s="13"/>
      <c r="H27" s="12"/>
      <c r="I27" s="2"/>
      <c r="J27" s="1"/>
    </row>
    <row r="28" spans="1:10" s="11" customFormat="1" ht="15.75">
      <c r="A28" s="404" t="s">
        <v>164</v>
      </c>
      <c r="B28" s="405">
        <f>SUMIFS(Table91550[Planned Expenditures],Table91550[Funding Type 
(CCQ 2, CCQ Mentor, CQF, Other)],"CCQ",Table91550[Activity Category],"Health &amp; Safety (except PD)")</f>
        <v>259754</v>
      </c>
      <c r="C28" s="406">
        <f>SUMIFS(Table91550[Planned Expenditures],Table91550[Funding Type 
(CCQ 2, CCQ Mentor, CQF, Other)],"CCQ Mentor",Table91550[Activity Category],"Health &amp; Safety (except PD)")</f>
        <v>0</v>
      </c>
      <c r="D28" s="405">
        <f>SUMIFS(Table91550[Planned Expenditures],Table91550[Funding Type 
(CCQ 2, CCQ Mentor, CQF, Other)],"CQF",Table91550[Activity Category],"Health &amp; Safety (except PD)")</f>
        <v>0</v>
      </c>
      <c r="E28" s="407">
        <f>SUMIFS(Table91550[Planned Expenditures],Table91550[Funding Type 
(CCQ 2, CCQ Mentor, CQF, Other)],"Other",Table91550[Activity Category],"Health &amp; Safety (except PD)")</f>
        <v>0</v>
      </c>
      <c r="F28" s="431">
        <f>SUM(Table121651[[#This Row],[CCQ]:[Other]])</f>
        <v>259754</v>
      </c>
      <c r="G28" s="13"/>
      <c r="H28" s="12"/>
      <c r="I28" s="2"/>
      <c r="J28" s="1"/>
    </row>
    <row r="29" spans="1:10" s="11" customFormat="1" ht="15.75">
      <c r="A29" s="408" t="s">
        <v>4</v>
      </c>
      <c r="B29" s="405">
        <f>SUMIFS(Table91550[Planned Expenditures],Table91550[Funding Type 
(CCQ 2, CCQ Mentor, CQF, Other)],"CCQ",Table91550[Activity Category],"Evaluation &amp; Assessment")</f>
        <v>12000</v>
      </c>
      <c r="C29" s="406">
        <f>SUMIFS(Table91550[Planned Expenditures],Table91550[Funding Type 
(CCQ 2, CCQ Mentor, CQF, Other)],"CCQ Mentor",Table91550[Activity Category],"Evaluation &amp; Assessment")</f>
        <v>0</v>
      </c>
      <c r="D29" s="405">
        <f>SUMIFS(Table91550[Planned Expenditures],Table91550[Funding Type 
(CCQ 2, CCQ Mentor, CQF, Other)],"CQF",Table91550[Activity Category],"Evaluation &amp; Assessment")</f>
        <v>0</v>
      </c>
      <c r="E29" s="407">
        <f>SUMIFS(Table91550[Planned Expenditures],Table91550[Funding Type 
(CCQ 2, CCQ Mentor, CQF, Other)],"Other",Table91550[Activity Category],"Evaluation &amp; Assessment")</f>
        <v>0</v>
      </c>
      <c r="F29" s="431">
        <f>SUM(Table121651[[#This Row],[CCQ]:[Other]])</f>
        <v>12000</v>
      </c>
      <c r="G29" s="13"/>
      <c r="H29" s="12"/>
      <c r="I29" s="2"/>
      <c r="J29" s="1"/>
    </row>
    <row r="30" spans="1:10" ht="15.75">
      <c r="A30" s="408" t="s">
        <v>165</v>
      </c>
      <c r="B30" s="409">
        <f>SUMIFS(Table91550[Planned Expenditures],Table91550[Funding Type 
(CCQ 2, CCQ Mentor, CQF, Other)],"CCQ",Table91550[Activity Category],"National Accreditation")</f>
        <v>111400</v>
      </c>
      <c r="C30" s="406">
        <f>SUMIFS(Table91550[Planned Expenditures],Table91550[Funding Type 
(CCQ 2, CCQ Mentor, CQF, Other)],"CCQ Mentor",Table91550[Activity Category],"National Accreditation")</f>
        <v>0</v>
      </c>
      <c r="D30" s="410">
        <f>SUMIFS(Table91550[Planned Expenditures],Table91550[Funding Type 
(CCQ 2, CCQ Mentor, CQF, Other)],"CQF",Table91550[Activity Category],"National Accreditation")</f>
        <v>0</v>
      </c>
      <c r="E30" s="411">
        <f>SUMIFS(Table91550[Planned Expenditures],Table91550[Funding Type 
(CCQ 2, CCQ Mentor, CQF, Other)],"Other",Table91550[Activity Category],"National Accreditation")</f>
        <v>0</v>
      </c>
      <c r="F30" s="432">
        <f>SUM(Table121651[[#This Row],[CCQ]:[Other]])</f>
        <v>111400</v>
      </c>
      <c r="G30" s="9"/>
      <c r="H30" s="9"/>
      <c r="I30" s="2"/>
    </row>
    <row r="31" spans="1:10" ht="15.75">
      <c r="A31" s="412" t="s">
        <v>140</v>
      </c>
      <c r="B31" s="413">
        <f>SUMIFS(Table91550[Planned Expenditures],Table91550[Funding Type 
(CCQ 2, CCQ Mentor, CQF, Other)],"CCQ",Table91550[Activity Category],"Other (Shared Services, Pre-K Partnerships) ")</f>
        <v>0</v>
      </c>
      <c r="C31" s="406">
        <f>SUMIFS(Table91550[Planned Expenditures],Table91550[Funding Type 
(CCQ 2, CCQ Mentor, CQF, Other)],"CCQ Mentor",Table91550[Activity Category],"Other (Shared Services, Pre-K Partnerships) ")</f>
        <v>0</v>
      </c>
      <c r="D31" s="414">
        <f>SUMIFS(Table91550[Planned Expenditures],Table91550[Funding Type 
(CCQ 2, CCQ Mentor, CQF, Other)],"CQF",Table91550[Activity Category],"Other (Shared Services, Pre-K Partnerships) ")</f>
        <v>250000</v>
      </c>
      <c r="E31" s="415">
        <f>SUMIFS(Table91550[Planned Expenditures],Table91550[Funding Type 
(CCQ 2, CCQ Mentor, CQF, Other)],"Other",Table91550[Activity Category],"Other (Shared Services, Pre-K Partnerships) ")</f>
        <v>0</v>
      </c>
      <c r="F31" s="433">
        <f>SUM(Table121651[[#This Row],[CCQ]:[Other]])</f>
        <v>250000</v>
      </c>
      <c r="H31" s="1"/>
      <c r="I31" s="2"/>
    </row>
    <row r="32" spans="1:10" ht="15.75">
      <c r="A32" s="457" t="s">
        <v>166</v>
      </c>
      <c r="B32" s="458">
        <f>SUBTOTAL(109,Table121651[CCQ])</f>
        <v>609304</v>
      </c>
      <c r="C32" s="458">
        <f>SUBTOTAL(109,Table121651[CCQ Mentor])</f>
        <v>808120</v>
      </c>
      <c r="D32" s="459">
        <f>SUBTOTAL(109,Table121651[CQF])</f>
        <v>1469341</v>
      </c>
      <c r="E32" s="459">
        <f>SUBTOTAL(109,Table121651[Other])</f>
        <v>0</v>
      </c>
      <c r="F32" s="460">
        <f>SUBTOTAL(109,Table121651[TOTAL])</f>
        <v>2886765</v>
      </c>
    </row>
    <row r="33" spans="1:6" ht="15.75"/>
    <row r="35" spans="1:6" ht="15.75">
      <c r="A35" s="1" t="s">
        <v>167</v>
      </c>
      <c r="B35" s="187"/>
      <c r="C35" s="187"/>
      <c r="D35" s="187"/>
      <c r="F35" s="187"/>
    </row>
    <row r="36" spans="1:6" ht="15.75"/>
    <row r="37" spans="1:6" ht="15.75"/>
    <row r="38" spans="1:6" ht="15.75"/>
    <row r="47" spans="1:6" ht="15.75"/>
    <row r="48" spans="1:6" ht="18">
      <c r="B48" s="5"/>
    </row>
    <row r="49" ht="15.75"/>
    <row r="50" ht="15.75"/>
    <row r="51" ht="15.75"/>
    <row r="52" ht="15.75"/>
    <row r="53" ht="15.75"/>
    <row r="54" ht="15.75"/>
    <row r="55" ht="15.75"/>
    <row r="56" ht="15.75"/>
    <row r="57" ht="15.75"/>
    <row r="58" ht="15.75"/>
  </sheetData>
  <sheetProtection selectLockedCells="1" sort="0"/>
  <protectedRanges>
    <protectedRange sqref="H16 J9:XFD9" name="Range2"/>
    <protectedRange sqref="A5:F5 B48 A4:H4" name="Range1"/>
    <protectedRange sqref="G5" name="Range1_2_1"/>
    <protectedRange sqref="B22:D25 E22:F23 E24:G29 G8:G21 B18:E21 B8:F17 B26:B29 D26:D29 C26:C31" name="Range2_1_1"/>
    <protectedRange sqref="G22:G23 A22:A29 H24:H29"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3ACD5068-3D55-4080-B374-F288AD871D69}"/>
    <dataValidation allowBlank="1" showInputMessage="1" showErrorMessage="1" promptTitle="Questions to Address:" sqref="B48 E5:F5 A4:H4" xr:uid="{16B491F0-7A05-452C-9951-E73C2F940113}"/>
    <dataValidation allowBlank="1" showInputMessage="1" showErrorMessage="1" prompt="Place the activty's estimated expenditure amount in the cell._x000a_" sqref="C22:C31" xr:uid="{00E10741-3227-4390-B38F-9CE38FC00B31}"/>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22:G23 H24:H29" xr:uid="{B315F2F4-9C0C-4219-9665-2A31E0CBD3D4}"/>
    <dataValidation allowBlank="1" showInputMessage="1" showErrorMessage="1" prompt="Enter a brief name or title to label the activity/activities" sqref="A22:A24" xr:uid="{7F016690-E217-47DF-B1E2-B5FE3B097E10}"/>
    <dataValidation allowBlank="1" showInputMessage="1" showErrorMessage="1" promptTitle="Needs Determination" prompt="Describe how the Board determined or assessed the needs of the activities planned." sqref="H5" xr:uid="{EEEF28E4-26EB-4DEF-A37F-05142DA78BFE}"/>
    <dataValidation allowBlank="1" showInputMessage="1" showErrorMessage="1" promptTitle="Administration of Funds" prompt="If the Board selects &quot;Both&quot; for administering funds, describe how this is coordinated." sqref="D5" xr:uid="{6DBF445A-F114-47A6-B29A-D4551F50150A}"/>
    <dataValidation allowBlank="1" showInputMessage="1" showErrorMessage="1" promptTitle="Number of CCS CC Programs" prompt="Enter the total number of CCS Child Care Programs (as of 10/01/2025)." sqref="B5" xr:uid="{B8CEC2A1-1AB0-48DC-91EC-3906ACBD055C}"/>
    <dataValidation allowBlank="1" showInputMessage="1" showErrorMessage="1" promptTitle="Total Funds Allotted" prompt="Funds will auto-populate by Board." sqref="A5" xr:uid="{4AA1D544-7834-4EB3-94CC-811B8B5FED73}"/>
    <dataValidation allowBlank="1" showInputMessage="1" showErrorMessage="1" promptTitle="Activity Category" prompt="Select the applicable Activity Category" sqref="A7" xr:uid="{1616FA79-2217-45C3-BE93-AB5E18E2D07D}"/>
    <dataValidation allowBlank="1" showInputMessage="1" showErrorMessage="1" promptTitle="Activity Type/Name" prompt="Select an activity type/name that best fitst the planned activity." sqref="B7" xr:uid="{A83F6FAD-C740-455B-B954-EBBDF4676656}"/>
    <dataValidation allowBlank="1" showInputMessage="1" showErrorMessage="1" promptTitle="Planned Expenditures" prompt="Enter the estimated amount the Board plans to expend on the planned activity." sqref="C7" xr:uid="{3ACCABA1-FE0A-44B5-8A8A-AD68CF7A0796}"/>
    <dataValidation allowBlank="1" showInputMessage="1" showErrorMessage="1" promptTitle="Funding Type" prompt="Select the type of funding to be used for the planned activity: CCQ, CQF or OTHER." sqref="D7" xr:uid="{50DD642B-77C7-4856-B4F8-361B4734FB16}"/>
    <dataValidation allowBlank="1" showInputMessage="1" showErrorMessage="1" promptTitle="Quarter Activity Initiated" prompt="Select the quarter the Board anticipates the activtiy to begin." sqref="E7" xr:uid="{55A13A5C-7BDB-46C1-9BF6-B67D341D33CD}"/>
    <dataValidation allowBlank="1" showInputMessage="1" showErrorMessage="1" promptTitle="Activity Description" prompt="Description must include alighment to what need or Board Strategy and target outreach." sqref="G7" xr:uid="{88A0DF94-1321-4928-B1EE-BDCAEE47C12C}"/>
    <dataValidation allowBlank="1" showInputMessage="1" showErrorMessage="1" promptTitle="Measurable Outcome(s)" prompt="Describe how the Board will measure success of the Child Care Quality activity." sqref="H7" xr:uid="{D41EE469-7685-49E2-962E-6B7CDCC653E4}"/>
    <dataValidation allowBlank="1" showInputMessage="1" showErrorMessage="1" promptTitle="Activity Description" prompt="Description must include alignment to what need or Board strategy and target outreach." sqref="G8:G21" xr:uid="{1AD3E85E-A151-471C-A281-B5FC39CE52EB}"/>
    <dataValidation allowBlank="1" showInputMessage="1" showErrorMessage="1" promptTitle="Measruable Outcome(s)" prompt="Describe how the Board will measure success of the Child Care activity." sqref="H8:H21" xr:uid="{E778F552-C647-441B-A162-351DA668AC08}"/>
    <dataValidation allowBlank="1" showInputMessage="1" showErrorMessage="1" promptTitle="Planned Expenditures" prompt="Enter the estimated planned expenditures." sqref="C8:C21" xr:uid="{9C678BA9-326B-424C-9646-B86C31365DBD}"/>
  </dataValidations>
  <printOptions horizontalCentered="1"/>
  <pageMargins left="0.25" right="0.25" top="0.61848958333333304" bottom="0.75" header="0.3" footer="0.3"/>
  <pageSetup scale="27"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DEDDD-774C-4723-8DC6-7CAF172D268A}">
  <sheetPr>
    <tabColor theme="5" tint="-0.249977111117893"/>
    <pageSetUpPr fitToPage="1"/>
  </sheetPr>
  <dimension ref="A1:J71"/>
  <sheetViews>
    <sheetView topLeftCell="A34" zoomScale="80" zoomScaleNormal="80" workbookViewId="0">
      <selection activeCell="A45" sqref="A45:F45"/>
    </sheetView>
  </sheetViews>
  <sheetFormatPr defaultColWidth="0" defaultRowHeight="0" customHeight="1" zeroHeight="1"/>
  <cols>
    <col min="1" max="1" width="44.86328125" style="1" customWidth="1"/>
    <col min="2" max="2" width="26.46484375" style="1" customWidth="1"/>
    <col min="3" max="3" width="26.1328125" style="1" customWidth="1"/>
    <col min="4" max="4" width="27" style="4" customWidth="1"/>
    <col min="5" max="5" width="20.1328125" style="4" customWidth="1"/>
    <col min="6" max="6" width="14.53125" style="3" customWidth="1"/>
    <col min="7" max="7" width="112.6640625" style="1" customWidth="1"/>
    <col min="8" max="8" width="60" style="2" customWidth="1"/>
    <col min="9" max="16378" width="9" style="1" customWidth="1"/>
    <col min="16379" max="16379" width="13.53125" style="1" customWidth="1"/>
    <col min="16380" max="16380" width="21.86328125" style="1" customWidth="1"/>
    <col min="16381" max="16381" width="36.86328125" style="1" customWidth="1"/>
    <col min="16382" max="16382" width="33.1328125" style="1" customWidth="1"/>
    <col min="16383" max="16383" width="26.86328125" style="1" customWidth="1"/>
    <col min="16384" max="16384" width="52.53125" style="1" customWidth="1"/>
  </cols>
  <sheetData>
    <row r="1" spans="1:9" s="80" customFormat="1" ht="31.9">
      <c r="A1" s="85" t="str">
        <f>CONCATENATE("FFY ", [30]Instructions!B9, " Annual Expenditure Plan")</f>
        <v>FFY 2026 Annual Expenditure Plan</v>
      </c>
      <c r="B1" s="82"/>
      <c r="C1" s="82"/>
      <c r="D1" s="84"/>
      <c r="E1" s="84"/>
      <c r="F1" s="83"/>
      <c r="G1" s="82"/>
      <c r="H1" s="81"/>
    </row>
    <row r="2" spans="1:9" s="73" customFormat="1" ht="26.65">
      <c r="A2" s="79" t="str">
        <f>[30]Instructions!B8</f>
        <v>Workforce Solutions Middle Rio Grande</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246.75" customHeight="1">
      <c r="A5" s="180">
        <v>832627</v>
      </c>
      <c r="B5" s="352" t="s">
        <v>1260</v>
      </c>
      <c r="C5" s="60" t="s">
        <v>8</v>
      </c>
      <c r="D5" s="97"/>
      <c r="E5" s="58"/>
      <c r="F5" s="57"/>
      <c r="G5" s="56" t="s">
        <v>1261</v>
      </c>
      <c r="H5" s="96" t="s">
        <v>1262</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94.5">
      <c r="A8" s="37" t="s">
        <v>164</v>
      </c>
      <c r="B8" s="36" t="s">
        <v>172</v>
      </c>
      <c r="C8" s="34">
        <v>10000</v>
      </c>
      <c r="D8" s="34" t="s">
        <v>104</v>
      </c>
      <c r="E8" s="33" t="s">
        <v>105</v>
      </c>
      <c r="F8" s="355"/>
      <c r="G8" s="32" t="s">
        <v>1263</v>
      </c>
      <c r="H8" s="43" t="s">
        <v>1264</v>
      </c>
      <c r="I8" s="2"/>
    </row>
    <row r="9" spans="1:9" ht="281.25" customHeight="1">
      <c r="A9" s="37" t="s">
        <v>0</v>
      </c>
      <c r="B9" s="36" t="s">
        <v>95</v>
      </c>
      <c r="C9" s="34">
        <v>15000</v>
      </c>
      <c r="D9" s="42" t="s">
        <v>96</v>
      </c>
      <c r="E9" s="33" t="s">
        <v>105</v>
      </c>
      <c r="F9" s="355"/>
      <c r="G9" s="314" t="s">
        <v>1265</v>
      </c>
      <c r="H9" s="43" t="s">
        <v>1266</v>
      </c>
      <c r="I9" s="2"/>
    </row>
    <row r="10" spans="1:9" ht="270.75" customHeight="1">
      <c r="A10" s="37" t="s">
        <v>0</v>
      </c>
      <c r="B10" s="36" t="s">
        <v>95</v>
      </c>
      <c r="C10" s="34">
        <v>10000</v>
      </c>
      <c r="D10" s="34" t="s">
        <v>104</v>
      </c>
      <c r="E10" s="33" t="s">
        <v>105</v>
      </c>
      <c r="F10" s="355"/>
      <c r="G10" s="32" t="s">
        <v>1267</v>
      </c>
      <c r="H10" s="43" t="s">
        <v>1266</v>
      </c>
      <c r="I10" s="2"/>
    </row>
    <row r="11" spans="1:9" s="45" customFormat="1" ht="176.25" customHeight="1">
      <c r="A11" s="37" t="s">
        <v>0</v>
      </c>
      <c r="B11" s="36" t="s">
        <v>103</v>
      </c>
      <c r="C11" s="34">
        <v>5000</v>
      </c>
      <c r="D11" s="34" t="s">
        <v>104</v>
      </c>
      <c r="E11" s="33" t="s">
        <v>100</v>
      </c>
      <c r="F11" s="354"/>
      <c r="G11" s="32" t="s">
        <v>1268</v>
      </c>
      <c r="H11" s="43" t="s">
        <v>1269</v>
      </c>
      <c r="I11" s="46"/>
    </row>
    <row r="12" spans="1:9" ht="182.25" customHeight="1">
      <c r="A12" s="37" t="s">
        <v>0</v>
      </c>
      <c r="B12" s="36" t="s">
        <v>114</v>
      </c>
      <c r="C12" s="34">
        <v>15000</v>
      </c>
      <c r="D12" s="34" t="s">
        <v>104</v>
      </c>
      <c r="E12" s="33" t="s">
        <v>97</v>
      </c>
      <c r="F12" s="355"/>
      <c r="G12" s="32" t="s">
        <v>1270</v>
      </c>
      <c r="H12" s="89" t="s">
        <v>1271</v>
      </c>
      <c r="I12" s="2"/>
    </row>
    <row r="13" spans="1:9" s="45" customFormat="1" ht="172.5" customHeight="1">
      <c r="A13" s="37" t="s">
        <v>165</v>
      </c>
      <c r="B13" s="36" t="s">
        <v>189</v>
      </c>
      <c r="C13" s="34">
        <v>5000</v>
      </c>
      <c r="D13" s="34" t="s">
        <v>104</v>
      </c>
      <c r="E13" s="33" t="s">
        <v>97</v>
      </c>
      <c r="F13" s="354"/>
      <c r="G13" s="32" t="s">
        <v>1272</v>
      </c>
      <c r="H13" s="89" t="s">
        <v>1273</v>
      </c>
      <c r="I13" s="46"/>
    </row>
    <row r="14" spans="1:9" s="45" customFormat="1" ht="223.5" customHeight="1">
      <c r="A14" s="37" t="s">
        <v>140</v>
      </c>
      <c r="B14" s="36" t="s">
        <v>715</v>
      </c>
      <c r="C14" s="34">
        <v>3000</v>
      </c>
      <c r="D14" s="34" t="s">
        <v>104</v>
      </c>
      <c r="E14" s="33" t="s">
        <v>105</v>
      </c>
      <c r="F14" s="371"/>
      <c r="G14" s="32" t="s">
        <v>1274</v>
      </c>
      <c r="H14" s="89" t="s">
        <v>1275</v>
      </c>
      <c r="I14" s="46"/>
    </row>
    <row r="15" spans="1:9" s="45" customFormat="1" ht="218.25" customHeight="1">
      <c r="A15" s="37" t="s">
        <v>140</v>
      </c>
      <c r="B15" s="36" t="s">
        <v>715</v>
      </c>
      <c r="C15" s="34">
        <v>3000</v>
      </c>
      <c r="D15" s="42" t="s">
        <v>96</v>
      </c>
      <c r="E15" s="33" t="s">
        <v>105</v>
      </c>
      <c r="F15" s="366"/>
      <c r="G15" s="32" t="s">
        <v>1274</v>
      </c>
      <c r="H15" s="89" t="s">
        <v>1275</v>
      </c>
      <c r="I15" s="46"/>
    </row>
    <row r="16" spans="1:9" ht="142.5" customHeight="1">
      <c r="A16" s="37" t="s">
        <v>140</v>
      </c>
      <c r="B16" s="36" t="s">
        <v>877</v>
      </c>
      <c r="C16" s="34">
        <v>4000</v>
      </c>
      <c r="D16" s="34" t="s">
        <v>104</v>
      </c>
      <c r="E16" s="33" t="s">
        <v>105</v>
      </c>
      <c r="F16" s="354"/>
      <c r="G16" s="32" t="s">
        <v>1276</v>
      </c>
      <c r="H16" s="89" t="s">
        <v>1277</v>
      </c>
      <c r="I16" s="2"/>
    </row>
    <row r="17" spans="1:9" ht="223.5" customHeight="1">
      <c r="A17" s="37" t="s">
        <v>140</v>
      </c>
      <c r="B17" s="36" t="s">
        <v>141</v>
      </c>
      <c r="C17" s="34">
        <v>25000</v>
      </c>
      <c r="D17" s="34" t="s">
        <v>104</v>
      </c>
      <c r="E17" s="33" t="s">
        <v>97</v>
      </c>
      <c r="F17" s="356"/>
      <c r="G17" s="32" t="s">
        <v>1278</v>
      </c>
      <c r="H17" s="89" t="s">
        <v>1279</v>
      </c>
      <c r="I17" s="2"/>
    </row>
    <row r="18" spans="1:9" ht="255" customHeight="1">
      <c r="A18" s="37" t="s">
        <v>140</v>
      </c>
      <c r="B18" s="36" t="s">
        <v>141</v>
      </c>
      <c r="C18" s="34">
        <v>60000</v>
      </c>
      <c r="D18" s="42" t="s">
        <v>96</v>
      </c>
      <c r="E18" s="33" t="s">
        <v>145</v>
      </c>
      <c r="F18" s="356"/>
      <c r="G18" s="32" t="s">
        <v>1280</v>
      </c>
      <c r="H18" s="89" t="s">
        <v>1279</v>
      </c>
      <c r="I18" s="2"/>
    </row>
    <row r="19" spans="1:9" ht="186.75" customHeight="1">
      <c r="A19" s="37" t="s">
        <v>1</v>
      </c>
      <c r="B19" s="36" t="s">
        <v>114</v>
      </c>
      <c r="C19" s="34">
        <v>10000</v>
      </c>
      <c r="D19" s="42" t="s">
        <v>96</v>
      </c>
      <c r="E19" s="33" t="s">
        <v>100</v>
      </c>
      <c r="F19" s="356"/>
      <c r="G19" s="32" t="s">
        <v>1281</v>
      </c>
      <c r="H19" s="89" t="s">
        <v>1282</v>
      </c>
      <c r="I19" s="2"/>
    </row>
    <row r="20" spans="1:9" ht="141.75">
      <c r="A20" s="37" t="s">
        <v>1</v>
      </c>
      <c r="B20" s="36" t="s">
        <v>114</v>
      </c>
      <c r="C20" s="34">
        <v>15000</v>
      </c>
      <c r="D20" s="42" t="s">
        <v>96</v>
      </c>
      <c r="E20" s="33" t="s">
        <v>97</v>
      </c>
      <c r="F20" s="359"/>
      <c r="G20" s="32" t="s">
        <v>1283</v>
      </c>
      <c r="H20" s="43" t="s">
        <v>1284</v>
      </c>
      <c r="I20" s="2"/>
    </row>
    <row r="21" spans="1:9" ht="154.5" customHeight="1">
      <c r="A21" s="37" t="s">
        <v>1</v>
      </c>
      <c r="B21" s="36" t="s">
        <v>114</v>
      </c>
      <c r="C21" s="34">
        <v>8000</v>
      </c>
      <c r="D21" s="34" t="s">
        <v>104</v>
      </c>
      <c r="E21" s="33" t="s">
        <v>97</v>
      </c>
      <c r="F21" s="356"/>
      <c r="G21" s="32" t="s">
        <v>1285</v>
      </c>
      <c r="H21" s="89" t="s">
        <v>1286</v>
      </c>
      <c r="I21" s="2"/>
    </row>
    <row r="22" spans="1:9" s="11" customFormat="1" ht="141.75">
      <c r="A22" s="37" t="s">
        <v>1</v>
      </c>
      <c r="B22" s="36" t="s">
        <v>114</v>
      </c>
      <c r="C22" s="34">
        <v>10000</v>
      </c>
      <c r="D22" s="42" t="s">
        <v>96</v>
      </c>
      <c r="E22" s="33" t="s">
        <v>97</v>
      </c>
      <c r="F22" s="356"/>
      <c r="G22" s="32" t="s">
        <v>1287</v>
      </c>
      <c r="H22" s="89" t="s">
        <v>1288</v>
      </c>
      <c r="I22" s="2"/>
    </row>
    <row r="23" spans="1:9" ht="237" customHeight="1">
      <c r="A23" s="37" t="s">
        <v>1</v>
      </c>
      <c r="B23" s="36" t="s">
        <v>111</v>
      </c>
      <c r="C23" s="34">
        <v>77000</v>
      </c>
      <c r="D23" s="42" t="s">
        <v>96</v>
      </c>
      <c r="E23" s="33" t="s">
        <v>105</v>
      </c>
      <c r="F23" s="356"/>
      <c r="G23" s="32" t="s">
        <v>1289</v>
      </c>
      <c r="H23" s="89" t="s">
        <v>1290</v>
      </c>
      <c r="I23" s="2"/>
    </row>
    <row r="24" spans="1:9" ht="141.75">
      <c r="A24" s="37" t="s">
        <v>1</v>
      </c>
      <c r="B24" s="36" t="s">
        <v>111</v>
      </c>
      <c r="C24" s="34">
        <v>77000</v>
      </c>
      <c r="D24" s="34" t="s">
        <v>104</v>
      </c>
      <c r="E24" s="33" t="s">
        <v>97</v>
      </c>
      <c r="F24" s="356"/>
      <c r="G24" s="32" t="s">
        <v>1291</v>
      </c>
      <c r="H24" s="89" t="s">
        <v>1290</v>
      </c>
      <c r="I24" s="2"/>
    </row>
    <row r="25" spans="1:9" ht="264" customHeight="1">
      <c r="A25" s="37" t="s">
        <v>1</v>
      </c>
      <c r="B25" s="36" t="s">
        <v>119</v>
      </c>
      <c r="C25" s="34">
        <v>8000</v>
      </c>
      <c r="D25" s="42" t="s">
        <v>96</v>
      </c>
      <c r="E25" s="33" t="s">
        <v>97</v>
      </c>
      <c r="F25" s="356"/>
      <c r="G25" s="32" t="s">
        <v>1292</v>
      </c>
      <c r="H25" s="89" t="s">
        <v>1293</v>
      </c>
      <c r="I25" s="2"/>
    </row>
    <row r="26" spans="1:9" ht="195.75" customHeight="1">
      <c r="A26" s="37" t="s">
        <v>1</v>
      </c>
      <c r="B26" s="36" t="s">
        <v>124</v>
      </c>
      <c r="C26" s="34">
        <v>7500</v>
      </c>
      <c r="D26" s="42" t="s">
        <v>96</v>
      </c>
      <c r="E26" s="33" t="s">
        <v>105</v>
      </c>
      <c r="F26" s="356"/>
      <c r="G26" s="39" t="s">
        <v>1294</v>
      </c>
      <c r="H26" s="89" t="s">
        <v>1295</v>
      </c>
      <c r="I26" s="2"/>
    </row>
    <row r="27" spans="1:9" ht="174.75" customHeight="1">
      <c r="A27" s="37" t="s">
        <v>1</v>
      </c>
      <c r="B27" s="36" t="s">
        <v>124</v>
      </c>
      <c r="C27" s="34">
        <v>7500</v>
      </c>
      <c r="D27" s="34" t="s">
        <v>104</v>
      </c>
      <c r="E27" s="33" t="s">
        <v>97</v>
      </c>
      <c r="F27" s="356"/>
      <c r="G27" s="39" t="s">
        <v>1296</v>
      </c>
      <c r="H27" s="89" t="s">
        <v>1295</v>
      </c>
      <c r="I27" s="2"/>
    </row>
    <row r="28" spans="1:9" ht="201.75" customHeight="1">
      <c r="A28" s="37" t="s">
        <v>129</v>
      </c>
      <c r="B28" s="36" t="s">
        <v>133</v>
      </c>
      <c r="C28" s="34">
        <v>75000</v>
      </c>
      <c r="D28" s="34" t="s">
        <v>104</v>
      </c>
      <c r="E28" s="33" t="s">
        <v>105</v>
      </c>
      <c r="F28" s="356"/>
      <c r="G28" s="32" t="s">
        <v>1297</v>
      </c>
      <c r="H28" s="89" t="s">
        <v>1298</v>
      </c>
      <c r="I28" s="2"/>
    </row>
    <row r="29" spans="1:9" ht="204" customHeight="1">
      <c r="A29" s="37" t="s">
        <v>129</v>
      </c>
      <c r="B29" s="36" t="s">
        <v>133</v>
      </c>
      <c r="C29" s="34">
        <v>50000</v>
      </c>
      <c r="D29" s="42" t="s">
        <v>96</v>
      </c>
      <c r="E29" s="33" t="s">
        <v>105</v>
      </c>
      <c r="F29" s="356"/>
      <c r="G29" s="32" t="s">
        <v>1297</v>
      </c>
      <c r="H29" s="89" t="s">
        <v>1298</v>
      </c>
      <c r="I29" s="2"/>
    </row>
    <row r="30" spans="1:9" ht="194.25" customHeight="1">
      <c r="A30" s="37" t="s">
        <v>129</v>
      </c>
      <c r="B30" s="36" t="s">
        <v>133</v>
      </c>
      <c r="C30" s="34">
        <v>8000</v>
      </c>
      <c r="D30" s="34" t="s">
        <v>104</v>
      </c>
      <c r="E30" s="33" t="s">
        <v>105</v>
      </c>
      <c r="F30" s="354"/>
      <c r="G30" s="32" t="s">
        <v>1299</v>
      </c>
      <c r="H30" s="89" t="s">
        <v>1300</v>
      </c>
      <c r="I30" s="2"/>
    </row>
    <row r="31" spans="1:9" ht="194.25" customHeight="1">
      <c r="A31" s="37" t="s">
        <v>129</v>
      </c>
      <c r="B31" s="36" t="s">
        <v>151</v>
      </c>
      <c r="C31" s="34">
        <v>26889</v>
      </c>
      <c r="D31" s="34" t="s">
        <v>104</v>
      </c>
      <c r="E31" s="33" t="s">
        <v>100</v>
      </c>
      <c r="F31" s="357"/>
      <c r="G31" s="221" t="s">
        <v>1301</v>
      </c>
      <c r="H31" s="89" t="s">
        <v>1302</v>
      </c>
      <c r="I31" s="2"/>
    </row>
    <row r="32" spans="1:9" ht="224.25" customHeight="1">
      <c r="A32" s="37" t="s">
        <v>129</v>
      </c>
      <c r="B32" s="36" t="s">
        <v>133</v>
      </c>
      <c r="C32" s="34">
        <v>5000</v>
      </c>
      <c r="D32" s="42" t="s">
        <v>96</v>
      </c>
      <c r="E32" s="33" t="s">
        <v>97</v>
      </c>
      <c r="F32" s="357"/>
      <c r="G32" s="32" t="s">
        <v>1303</v>
      </c>
      <c r="H32" s="89" t="s">
        <v>1304</v>
      </c>
      <c r="I32" s="2"/>
    </row>
    <row r="33" spans="1:10" ht="260.25" customHeight="1">
      <c r="A33" s="37" t="s">
        <v>129</v>
      </c>
      <c r="B33" s="36" t="s">
        <v>133</v>
      </c>
      <c r="C33" s="34">
        <v>45000</v>
      </c>
      <c r="D33" s="42" t="s">
        <v>96</v>
      </c>
      <c r="E33" s="33" t="s">
        <v>97</v>
      </c>
      <c r="F33" s="358"/>
      <c r="G33" s="32" t="s">
        <v>1305</v>
      </c>
      <c r="H33" s="224" t="s">
        <v>1306</v>
      </c>
      <c r="I33" s="2"/>
    </row>
    <row r="34" spans="1:10" ht="177" customHeight="1">
      <c r="A34" s="37" t="s">
        <v>129</v>
      </c>
      <c r="B34" s="36" t="s">
        <v>151</v>
      </c>
      <c r="C34" s="35">
        <v>283856</v>
      </c>
      <c r="D34" s="34" t="s">
        <v>152</v>
      </c>
      <c r="E34" s="33" t="s">
        <v>100</v>
      </c>
      <c r="F34" s="358"/>
      <c r="G34" s="221" t="s">
        <v>1307</v>
      </c>
      <c r="H34" s="98" t="s">
        <v>1308</v>
      </c>
      <c r="I34" s="2"/>
    </row>
    <row r="35" spans="1:10" ht="15.75">
      <c r="A35" s="13"/>
      <c r="B35" s="29"/>
      <c r="C35" s="30"/>
      <c r="D35" s="29"/>
      <c r="E35" s="29"/>
      <c r="F35" s="28"/>
      <c r="G35" s="12"/>
    </row>
    <row r="36" spans="1:10" ht="15.75">
      <c r="A36" s="27"/>
      <c r="B36" s="25"/>
      <c r="C36" s="26"/>
      <c r="D36" s="25"/>
      <c r="E36" s="25"/>
      <c r="F36" s="24"/>
      <c r="G36" s="23"/>
      <c r="H36" s="22"/>
    </row>
    <row r="37" spans="1:10" s="17" customFormat="1" ht="21">
      <c r="A37" s="416" t="s">
        <v>162</v>
      </c>
      <c r="B37" s="417" t="s">
        <v>104</v>
      </c>
      <c r="C37" s="418" t="s">
        <v>152</v>
      </c>
      <c r="D37" s="417" t="s">
        <v>96</v>
      </c>
      <c r="E37" s="419" t="s">
        <v>6</v>
      </c>
      <c r="F37" s="420" t="s">
        <v>163</v>
      </c>
      <c r="G37" s="21"/>
      <c r="H37" s="20"/>
      <c r="I37" s="19"/>
      <c r="J37" s="18"/>
    </row>
    <row r="38" spans="1:10" s="11" customFormat="1" ht="15.75">
      <c r="A38" s="404" t="s">
        <v>0</v>
      </c>
      <c r="B38" s="405">
        <f>SUMIFS(Table91552[Planned Expenditures],Table91552[Funding Type 
(CCQ 2, CCQ Mentor, CQF, Other)],"CCQ",Table91552[Activity Category],"Infant &amp; Toddler")</f>
        <v>30000</v>
      </c>
      <c r="C38" s="406">
        <f>SUMIFS(Table91552[Planned Expenditures],Table91552[Funding Type 
(CCQ 2, CCQ Mentor, CQF, Other)],"CCQ Mentor",Table91552[Activity Category],"Infant &amp; Toddler")</f>
        <v>0</v>
      </c>
      <c r="D38" s="405">
        <f>SUMIFS(Table91552[Planned Expenditures],Table91552[Funding Type 
(CCQ 2, CCQ Mentor, CQF, Other)],"CQF",Table91552[Activity Category],"Infant &amp; Toddler")</f>
        <v>15000</v>
      </c>
      <c r="E38" s="407">
        <f>SUMIFS(Table91552[Planned Expenditures],Table91552[Funding Type 
(CCQ 2, CCQ Mentor, CQF, Other)],"Other",Table91552[Activity Category],"Infant &amp; Toddler")</f>
        <v>0</v>
      </c>
      <c r="F38" s="431">
        <f>SUM(Table121653[[#This Row],[CCQ]:[Other]])</f>
        <v>45000</v>
      </c>
      <c r="G38" s="13"/>
      <c r="H38" s="12"/>
      <c r="I38" s="2"/>
      <c r="J38" s="1"/>
    </row>
    <row r="39" spans="1:10" s="11" customFormat="1" ht="15.75">
      <c r="A39" s="404" t="s">
        <v>1</v>
      </c>
      <c r="B39" s="405">
        <f>SUMIFS(Table91552[Planned Expenditures],Table91552[Funding Type 
(CCQ 2, CCQ Mentor, CQF, Other)],"CCQ",Table91552[Activity Category],"Professional Development")</f>
        <v>92500</v>
      </c>
      <c r="C39" s="406">
        <f>SUMIFS(Table91552[Planned Expenditures],Table91552[Funding Type 
(CCQ 2, CCQ Mentor, CQF, Other)],"CCQ Mentor",Table91552[Activity Category],"Professional Development")</f>
        <v>0</v>
      </c>
      <c r="D39" s="405">
        <f>SUMIFS(Table91552[Planned Expenditures],Table91552[Funding Type 
(CCQ 2, CCQ Mentor, CQF, Other)],"CQF",Table91552[Activity Category],"Professional Development")</f>
        <v>127500</v>
      </c>
      <c r="E39" s="407">
        <f>SUMIFS(Table91552[Planned Expenditures],Table91552[Funding Type 
(CCQ 2, CCQ Mentor, CQF, Other)],"Other",Table91552[Activity Category],"Professional Development")</f>
        <v>0</v>
      </c>
      <c r="F39" s="431">
        <f>SUM(Table121653[[#This Row],[CCQ]:[Other]])</f>
        <v>220000</v>
      </c>
      <c r="G39" s="13"/>
      <c r="H39" s="12"/>
      <c r="I39" s="2"/>
      <c r="J39" s="1"/>
    </row>
    <row r="40" spans="1:10" s="11" customFormat="1" ht="15.75">
      <c r="A40" s="404" t="s">
        <v>129</v>
      </c>
      <c r="B40" s="405">
        <f>SUMIFS(Table91552[Planned Expenditures],Table91552[Funding Type 
(CCQ 2, CCQ Mentor, CQF, Other)],"CCQ",Table91552[Activity Category],"Texas Rising Star/QRIS (except PD)")</f>
        <v>109889</v>
      </c>
      <c r="C40" s="406">
        <f>SUMIFS(Table91552[Planned Expenditures],Table91552[Funding Type 
(CCQ 2, CCQ Mentor, CQF, Other)],"CCQ Mentor",Table91552[Activity Category],"Texas Rising Star/QRIS (except PD)")</f>
        <v>283856</v>
      </c>
      <c r="D40" s="405">
        <f>SUMIFS(Table91552[Planned Expenditures],Table91552[Funding Type 
(CCQ 2, CCQ Mentor, CQF, Other)],"CQF",Table91552[Activity Category],"Texas Rising Star/QRIS (except PD)")</f>
        <v>100000</v>
      </c>
      <c r="E40" s="407">
        <f>SUMIFS(Table91552[Planned Expenditures],Table91552[Funding Type 
(CCQ 2, CCQ Mentor, CQF, Other)],"Other",Table91552[Activity Category],"Texas Rising Star/QRIS (except PD)")</f>
        <v>0</v>
      </c>
      <c r="F40" s="431">
        <f>SUM(Table121653[[#This Row],[CCQ]:[Other]])</f>
        <v>493745</v>
      </c>
      <c r="G40" s="13"/>
      <c r="H40" s="12"/>
      <c r="I40" s="2"/>
      <c r="J40" s="1"/>
    </row>
    <row r="41" spans="1:10" s="11" customFormat="1" ht="15.75">
      <c r="A41" s="404" t="s">
        <v>164</v>
      </c>
      <c r="B41" s="405">
        <f>SUMIFS(Table91552[Planned Expenditures],Table91552[Funding Type 
(CCQ 2, CCQ Mentor, CQF, Other)],"CCQ",Table91552[Activity Category],"Health &amp; Safety (except PD)")</f>
        <v>10000</v>
      </c>
      <c r="C41" s="406">
        <f>SUMIFS(Table91552[Planned Expenditures],Table91552[Funding Type 
(CCQ 2, CCQ Mentor, CQF, Other)],"CCQ Mentor",Table91552[Activity Category],"Health &amp; Safety (except PD)")</f>
        <v>0</v>
      </c>
      <c r="D41" s="405">
        <f>SUMIFS(Table91552[Planned Expenditures],Table91552[Funding Type 
(CCQ 2, CCQ Mentor, CQF, Other)],"CQF",Table91552[Activity Category],"Health &amp; Safety (except PD)")</f>
        <v>0</v>
      </c>
      <c r="E41" s="407">
        <f>SUMIFS(Table91552[Planned Expenditures],Table91552[Funding Type 
(CCQ 2, CCQ Mentor, CQF, Other)],"Other",Table91552[Activity Category],"Health &amp; Safety (except PD)")</f>
        <v>0</v>
      </c>
      <c r="F41" s="431">
        <f>SUM(Table121653[[#This Row],[CCQ]:[Other]])</f>
        <v>10000</v>
      </c>
      <c r="G41" s="13"/>
      <c r="H41" s="12"/>
      <c r="I41" s="2"/>
      <c r="J41" s="1"/>
    </row>
    <row r="42" spans="1:10" s="11" customFormat="1" ht="15.75">
      <c r="A42" s="408" t="s">
        <v>4</v>
      </c>
      <c r="B42" s="405">
        <f>SUMIFS(Table91552[Planned Expenditures],Table91552[Funding Type 
(CCQ 2, CCQ Mentor, CQF, Other)],"CCQ",Table91552[Activity Category],"Evaluation &amp; Assessment")</f>
        <v>0</v>
      </c>
      <c r="C42" s="406">
        <f>SUMIFS(Table91552[Planned Expenditures],Table91552[Funding Type 
(CCQ 2, CCQ Mentor, CQF, Other)],"CCQ Mentor",Table91552[Activity Category],"Evaluation &amp; Assessment")</f>
        <v>0</v>
      </c>
      <c r="D42" s="405">
        <f>SUMIFS(Table91552[Planned Expenditures],Table91552[Funding Type 
(CCQ 2, CCQ Mentor, CQF, Other)],"CQF",Table91552[Activity Category],"Evaluation &amp; Assessment")</f>
        <v>0</v>
      </c>
      <c r="E42" s="407">
        <f>SUMIFS(Table91552[Planned Expenditures],Table91552[Funding Type 
(CCQ 2, CCQ Mentor, CQF, Other)],"Other",Table91552[Activity Category],"Evaluation &amp; Assessment")</f>
        <v>0</v>
      </c>
      <c r="F42" s="431">
        <f>SUM(Table121653[[#This Row],[CCQ]:[Other]])</f>
        <v>0</v>
      </c>
      <c r="G42" s="13"/>
      <c r="H42" s="12"/>
      <c r="I42" s="2"/>
      <c r="J42" s="1"/>
    </row>
    <row r="43" spans="1:10" ht="15.75">
      <c r="A43" s="408" t="s">
        <v>165</v>
      </c>
      <c r="B43" s="409">
        <f>SUMIFS(Table91552[Planned Expenditures],Table91552[Funding Type 
(CCQ 2, CCQ Mentor, CQF, Other)],"CCQ",Table91552[Activity Category],"National Accreditation")</f>
        <v>5000</v>
      </c>
      <c r="C43" s="409">
        <f>SUMIFS(Table91552[Planned Expenditures],Table91552[Funding Type 
(CCQ 2, CCQ Mentor, CQF, Other)],"CCQ Mentor",Table91552[Activity Category],"National Accreditation")</f>
        <v>0</v>
      </c>
      <c r="D43" s="410">
        <f>SUMIFS(Table91552[Planned Expenditures],Table91552[Funding Type 
(CCQ 2, CCQ Mentor, CQF, Other)],"CQF",Table91552[Activity Category],"National Accreditation")</f>
        <v>0</v>
      </c>
      <c r="E43" s="411">
        <f>SUMIFS(Table91552[Planned Expenditures],Table91552[Funding Type 
(CCQ 2, CCQ Mentor, CQF, Other)],"Other",Table91552[Activity Category],"National Accreditation")</f>
        <v>0</v>
      </c>
      <c r="F43" s="432">
        <f>SUM(Table121653[[#This Row],[CCQ]:[Other]])</f>
        <v>5000</v>
      </c>
      <c r="G43" s="9"/>
      <c r="H43" s="9"/>
      <c r="I43" s="2"/>
    </row>
    <row r="44" spans="1:10" ht="15.75">
      <c r="A44" s="412" t="s">
        <v>140</v>
      </c>
      <c r="B44" s="413">
        <f>SUMIFS(Table91552[Planned Expenditures],Table91552[Funding Type 
(CCQ 2, CCQ Mentor, CQF, Other)],"CCQ",Table91552[Activity Category],"Other (Shared Services, Pre-K Partnerships) ")</f>
        <v>32000</v>
      </c>
      <c r="C44" s="413">
        <f>SUMIFS(Table91552[Planned Expenditures],Table91552[Funding Type 
(CCQ 2, CCQ Mentor, CQF, Other)],"CCQ Mentor",Table91552[Activity Category],"Other (Shared Services, Pre-K Partnerships) ")</f>
        <v>0</v>
      </c>
      <c r="D44" s="414">
        <f>SUMIFS(Table91552[Planned Expenditures],Table91552[Funding Type 
(CCQ 2, CCQ Mentor, CQF, Other)],"CQF",Table91552[Activity Category],"Other (Shared Services, Pre-K Partnerships) ")</f>
        <v>63000</v>
      </c>
      <c r="E44" s="415">
        <f>SUMIFS(Table91552[Planned Expenditures],Table91552[Funding Type 
(CCQ 2, CCQ Mentor, CQF, Other)],"Other",Table91552[Activity Category],"Other (Shared Services, Pre-K Partnerships) ")</f>
        <v>0</v>
      </c>
      <c r="F44" s="433">
        <f>SUM(Table121653[[#This Row],[CCQ]:[Other]])</f>
        <v>95000</v>
      </c>
      <c r="H44" s="1"/>
      <c r="I44" s="2"/>
    </row>
    <row r="45" spans="1:10" ht="15.75">
      <c r="A45" s="457" t="s">
        <v>166</v>
      </c>
      <c r="B45" s="458">
        <f>SUBTOTAL(109,Table121653[CCQ])</f>
        <v>279389</v>
      </c>
      <c r="C45" s="458">
        <f>SUBTOTAL(109,Table121653[CCQ Mentor])</f>
        <v>283856</v>
      </c>
      <c r="D45" s="459">
        <f>SUBTOTAL(109,Table121653[CQF])</f>
        <v>305500</v>
      </c>
      <c r="E45" s="459">
        <f>SUBTOTAL(109,Table121653[Other])</f>
        <v>0</v>
      </c>
      <c r="F45" s="460">
        <f>SUBTOTAL(109,Table121653[TOTAL])</f>
        <v>868745</v>
      </c>
    </row>
    <row r="46" spans="1:10" ht="15.75"/>
    <row r="48" spans="1:10" ht="15.75">
      <c r="A48" s="1" t="s">
        <v>167</v>
      </c>
    </row>
    <row r="49" spans="2:2" ht="15.75"/>
    <row r="50" spans="2:2" ht="15.75"/>
    <row r="51" spans="2:2" ht="15.75"/>
    <row r="60" spans="2:2" ht="15.75"/>
    <row r="61" spans="2:2" ht="18">
      <c r="B61" s="5"/>
    </row>
    <row r="62" spans="2:2" ht="15.75"/>
    <row r="63" spans="2:2" ht="15.75"/>
    <row r="64" spans="2:2" ht="15.75"/>
    <row r="65" ht="15.75"/>
    <row r="66" ht="15.75"/>
    <row r="67" ht="15.75"/>
    <row r="68" ht="15.75"/>
    <row r="69" ht="15.75"/>
    <row r="70" ht="15.75"/>
    <row r="71" ht="15.75"/>
  </sheetData>
  <sheetProtection selectLockedCells="1" sort="0"/>
  <protectedRanges>
    <protectedRange sqref="J9:XFD10" name="Range2"/>
    <protectedRange sqref="A5:F5 B61 A4:H4" name="Range1"/>
    <protectedRange sqref="G5" name="Range1_2_1"/>
    <protectedRange sqref="B35:D42 E35:F36 E37:G42 B19:E34 B8:F18 G8:G34 F32:F34" name="Range2_1_1"/>
    <protectedRange sqref="G35:G36 A35:A42 H37:H42 H32:H34" name="Range2_4_2"/>
  </protectedRanges>
  <dataValidations xWindow="988" yWindow="554" count="19">
    <dataValidation allowBlank="1" showInputMessage="1" showErrorMessage="1" promptTitle="Plan Overview" prompt="Overview must include a high-level description of the Board's plan to administer CCQ funds and how it aligns with the Board's Overall Strategic Plan." sqref="G5" xr:uid="{7F8F385E-3EC2-449F-8EDF-8812ABD0B755}"/>
    <dataValidation allowBlank="1" showInputMessage="1" showErrorMessage="1" promptTitle="Questions to Address:" sqref="B61 E5:F5 A4:H4" xr:uid="{86476680-D756-4198-8809-2247BDEFD775}"/>
    <dataValidation allowBlank="1" showInputMessage="1" showErrorMessage="1" prompt="Place the activty's estimated expenditure amount in the cell._x000a_" sqref="C35:C42" xr:uid="{1267ED79-016D-4728-9FBB-24AED69E17B9}"/>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5:G36 H37:H42" xr:uid="{3BE5009D-B212-43FF-89AC-72D628E0EF29}"/>
    <dataValidation allowBlank="1" showInputMessage="1" showErrorMessage="1" prompt="Enter a brief name or title to label the activity/activities" sqref="A35:A37" xr:uid="{5029EF21-0B41-4C15-9C42-9B06A29E59AD}"/>
    <dataValidation allowBlank="1" showInputMessage="1" showErrorMessage="1" promptTitle="Needs Determination" prompt="Describe how the Board determined or assessed the needs of the activities planned." sqref="H5" xr:uid="{1A0F580C-F96A-4803-9230-CBBFC2B8D2D8}"/>
    <dataValidation allowBlank="1" showInputMessage="1" showErrorMessage="1" promptTitle="Administration of Funds" prompt="If the Board selects &quot;Both&quot; for administering funds, describe how this is coordinated." sqref="D5" xr:uid="{8773DB6E-07E5-4B1B-94F4-52D52F915DCB}"/>
    <dataValidation allowBlank="1" showInputMessage="1" showErrorMessage="1" promptTitle="Number of CCS CC Programs" prompt="Enter the total number of CCS Child Care Programs (as of 10/01/2025)." sqref="B5" xr:uid="{63476B7E-A1D8-40D9-8E5A-100D7E23260C}"/>
    <dataValidation allowBlank="1" showInputMessage="1" showErrorMessage="1" promptTitle="Total Funds Allotted" prompt="Funds will auto-populate by Board." sqref="A5" xr:uid="{11F7FF4C-8263-45F3-B573-16AA9800EAE8}"/>
    <dataValidation allowBlank="1" showInputMessage="1" showErrorMessage="1" promptTitle="Activity Category" prompt="Select the applicable Activity Category" sqref="A7" xr:uid="{429B880E-09E0-4B3C-88DB-FD21CF65CF38}"/>
    <dataValidation allowBlank="1" showInputMessage="1" showErrorMessage="1" promptTitle="Activity Type/Name" prompt="Select an activity type/name that best fitst the planned activity." sqref="B7" xr:uid="{BAA5102C-E91D-49AC-A5C6-D45FE6E7571B}"/>
    <dataValidation allowBlank="1" showInputMessage="1" showErrorMessage="1" promptTitle="Planned Expenditures" prompt="Enter the estimated amount the Board plans to expend on the planned activity." sqref="C7" xr:uid="{6A9340E6-1C6C-4376-A779-7B96E7B741AB}"/>
    <dataValidation allowBlank="1" showInputMessage="1" showErrorMessage="1" promptTitle="Funding Type" prompt="Select the type of funding to be used for the planned activity: CCQ, CQF or OTHER." sqref="D7" xr:uid="{1178B8BF-CA7F-4E69-9A16-BEB141D18980}"/>
    <dataValidation allowBlank="1" showInputMessage="1" showErrorMessage="1" promptTitle="Quarter Activity Initiated" prompt="Select the quarter the Board anticipates the activtiy to begin." sqref="E7" xr:uid="{3E0C748B-BCFE-4CD4-AC80-4D29230D4FD1}"/>
    <dataValidation allowBlank="1" showInputMessage="1" showErrorMessage="1" promptTitle="Activity Description" prompt="Description must include alighment to what need or Board Strategy and target outreach." sqref="G7" xr:uid="{798D9894-D788-43A5-807F-077E0D46466B}"/>
    <dataValidation allowBlank="1" showInputMessage="1" showErrorMessage="1" promptTitle="Measurable Outcome(s)" prompt="Describe how the Board will measure success of the Child Care Quality activity." sqref="H7" xr:uid="{9038F769-DD6D-4BD7-87E1-061D9966E209}"/>
    <dataValidation allowBlank="1" showInputMessage="1" showErrorMessage="1" promptTitle="Activity Description" prompt="Description must include alignment to what need or Board strategy and target outreach." sqref="G8:G34" xr:uid="{4BC4EF62-7EDC-49F0-91B9-C6C56EFFBB76}"/>
    <dataValidation allowBlank="1" showInputMessage="1" showErrorMessage="1" promptTitle="Measruable Outcome(s)" prompt="Describe how the Board will measure success of the Child Care activity." sqref="H34 H8:H32" xr:uid="{17C772E9-CDC0-4207-8162-F6CCCBC775E8}"/>
    <dataValidation allowBlank="1" showInputMessage="1" showErrorMessage="1" promptTitle="Planned Expenditures" prompt="Enter the estimated planned expenditures." sqref="C8:C34" xr:uid="{849A4EC3-0319-4BBE-899E-0A2418AAB559}"/>
  </dataValidations>
  <printOptions horizontalCentered="1"/>
  <pageMargins left="0.25" right="0.25" top="0.61848958333333304" bottom="0.75" header="0.3" footer="0.3"/>
  <pageSetup scale="30"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B3694E-BB2E-484B-B4B5-E195DA56040C}">
  <sheetPr>
    <tabColor theme="5" tint="-0.249977111117893"/>
    <pageSetUpPr fitToPage="1"/>
  </sheetPr>
  <dimension ref="A1:J72"/>
  <sheetViews>
    <sheetView topLeftCell="A35" zoomScale="90" zoomScaleNormal="60" workbookViewId="0">
      <selection activeCell="G51" sqref="G51"/>
    </sheetView>
  </sheetViews>
  <sheetFormatPr defaultColWidth="0" defaultRowHeight="0" customHeight="1" zeroHeight="1"/>
  <cols>
    <col min="1" max="1" width="44.86328125" style="1" customWidth="1"/>
    <col min="2" max="2" width="26.46484375" style="1" customWidth="1"/>
    <col min="3" max="3" width="26" style="1" customWidth="1"/>
    <col min="4" max="4" width="27" style="4" customWidth="1"/>
    <col min="5" max="5" width="20" style="4" customWidth="1"/>
    <col min="6" max="6" width="17.6640625" style="3" bestFit="1" customWidth="1"/>
    <col min="7" max="7" width="91" style="1" customWidth="1"/>
    <col min="8" max="8" width="87.86328125" style="2" customWidth="1"/>
    <col min="9" max="16378" width="9" style="1" customWidth="1"/>
    <col min="16379" max="16379" width="13.53125" style="1" customWidth="1"/>
    <col min="16380" max="16380" width="21.86328125" style="1" customWidth="1"/>
    <col min="16381" max="16381" width="36.86328125" style="1" customWidth="1"/>
    <col min="16382" max="16382" width="33" style="1" customWidth="1"/>
    <col min="16383" max="16383" width="26.86328125" style="1" customWidth="1"/>
    <col min="16384" max="16384" width="52.53125" style="1" customWidth="1"/>
  </cols>
  <sheetData>
    <row r="1" spans="1:9" s="80" customFormat="1" ht="31.9">
      <c r="A1" s="85" t="str">
        <f>CONCATENATE("FFY ", [31]Instructions!B9, " Annual Expenditure Plan")</f>
        <v>FFY 2026 Annual Expenditure Plan</v>
      </c>
      <c r="B1" s="82"/>
      <c r="C1" s="82"/>
      <c r="D1" s="84"/>
      <c r="E1" s="84"/>
      <c r="F1" s="83"/>
      <c r="G1" s="82"/>
      <c r="H1" s="81"/>
    </row>
    <row r="2" spans="1:9" s="73" customFormat="1" ht="26.65">
      <c r="A2" s="79" t="str">
        <f>[31]Instructions!B8</f>
        <v>Workforce Solutions Gulf Coast</v>
      </c>
      <c r="B2" s="78"/>
      <c r="C2" s="78"/>
      <c r="D2" s="77"/>
      <c r="E2" s="77"/>
      <c r="F2" s="76"/>
      <c r="G2" s="75"/>
      <c r="H2" s="74"/>
    </row>
    <row r="3" spans="1:9" s="47" customFormat="1" ht="22.5" customHeight="1">
      <c r="A3" s="72" t="s">
        <v>75</v>
      </c>
      <c r="B3" s="71"/>
      <c r="C3" s="71"/>
      <c r="D3" s="70"/>
      <c r="E3" s="70"/>
      <c r="F3" s="69"/>
      <c r="G3" s="68"/>
      <c r="H3" s="67"/>
    </row>
    <row r="4" spans="1:9" s="61" customFormat="1" ht="72">
      <c r="A4" s="62" t="s">
        <v>76</v>
      </c>
      <c r="B4" s="62" t="s">
        <v>77</v>
      </c>
      <c r="C4" s="62" t="s">
        <v>78</v>
      </c>
      <c r="D4" s="66" t="s">
        <v>79</v>
      </c>
      <c r="E4" s="65"/>
      <c r="F4" s="64"/>
      <c r="G4" s="63" t="s">
        <v>80</v>
      </c>
      <c r="H4" s="62" t="s">
        <v>81</v>
      </c>
    </row>
    <row r="5" spans="1:9" ht="120.75" customHeight="1">
      <c r="A5" s="180">
        <v>26145326</v>
      </c>
      <c r="B5" s="352" t="s">
        <v>1309</v>
      </c>
      <c r="C5" s="60" t="s">
        <v>83</v>
      </c>
      <c r="D5" s="144" t="s">
        <v>1310</v>
      </c>
      <c r="E5" s="58"/>
      <c r="F5" s="57"/>
      <c r="G5" s="56" t="s">
        <v>1311</v>
      </c>
      <c r="H5" s="96" t="s">
        <v>1312</v>
      </c>
    </row>
    <row r="6" spans="1:9" ht="18" customHeight="1">
      <c r="A6" s="9"/>
      <c r="B6" s="9"/>
      <c r="C6" s="9"/>
      <c r="D6" s="54"/>
      <c r="E6" s="54"/>
      <c r="F6" s="53"/>
      <c r="G6" s="9"/>
    </row>
    <row r="7" spans="1:9" s="47" customFormat="1" ht="63">
      <c r="A7" s="52" t="s">
        <v>87</v>
      </c>
      <c r="B7" s="52" t="s">
        <v>88</v>
      </c>
      <c r="C7" s="52" t="s">
        <v>89</v>
      </c>
      <c r="D7" s="51" t="s">
        <v>90</v>
      </c>
      <c r="E7" s="51" t="s">
        <v>91</v>
      </c>
      <c r="F7" s="360" t="s">
        <v>92</v>
      </c>
      <c r="G7" s="50" t="s">
        <v>93</v>
      </c>
      <c r="H7" s="49" t="s">
        <v>94</v>
      </c>
      <c r="I7" s="48"/>
    </row>
    <row r="8" spans="1:9" s="11" customFormat="1" ht="126">
      <c r="A8" s="37" t="s">
        <v>0</v>
      </c>
      <c r="B8" s="36" t="s">
        <v>95</v>
      </c>
      <c r="C8" s="34">
        <v>1875000</v>
      </c>
      <c r="D8" s="42" t="s">
        <v>96</v>
      </c>
      <c r="E8" s="33" t="s">
        <v>100</v>
      </c>
      <c r="F8" s="354"/>
      <c r="G8" s="174" t="s">
        <v>1313</v>
      </c>
      <c r="H8" s="231" t="s">
        <v>1314</v>
      </c>
      <c r="I8" s="2"/>
    </row>
    <row r="9" spans="1:9" ht="110.25">
      <c r="A9" s="37" t="s">
        <v>0</v>
      </c>
      <c r="B9" s="36" t="s">
        <v>103</v>
      </c>
      <c r="C9" s="34">
        <v>69750</v>
      </c>
      <c r="D9" s="42" t="s">
        <v>96</v>
      </c>
      <c r="E9" s="33" t="s">
        <v>100</v>
      </c>
      <c r="F9" s="355"/>
      <c r="G9" s="174" t="s">
        <v>1315</v>
      </c>
      <c r="H9" s="87" t="s">
        <v>1316</v>
      </c>
      <c r="I9" s="2"/>
    </row>
    <row r="10" spans="1:9" s="45" customFormat="1" ht="141.75">
      <c r="A10" s="37" t="s">
        <v>0</v>
      </c>
      <c r="B10" s="36" t="s">
        <v>103</v>
      </c>
      <c r="C10" s="34">
        <v>7000</v>
      </c>
      <c r="D10" s="42" t="s">
        <v>96</v>
      </c>
      <c r="E10" s="33" t="s">
        <v>105</v>
      </c>
      <c r="F10" s="355"/>
      <c r="G10" s="174" t="s">
        <v>1317</v>
      </c>
      <c r="H10" s="230" t="s">
        <v>1318</v>
      </c>
      <c r="I10" s="46"/>
    </row>
    <row r="11" spans="1:9" ht="126">
      <c r="A11" s="37" t="s">
        <v>0</v>
      </c>
      <c r="B11" s="36" t="s">
        <v>95</v>
      </c>
      <c r="C11" s="34">
        <v>97000</v>
      </c>
      <c r="D11" s="42" t="s">
        <v>96</v>
      </c>
      <c r="E11" s="33" t="s">
        <v>105</v>
      </c>
      <c r="F11" s="354"/>
      <c r="G11" s="174" t="s">
        <v>1319</v>
      </c>
      <c r="H11" s="209" t="s">
        <v>1320</v>
      </c>
      <c r="I11" s="2"/>
    </row>
    <row r="12" spans="1:9" s="45" customFormat="1" ht="110.25">
      <c r="A12" s="37" t="s">
        <v>0</v>
      </c>
      <c r="B12" s="36" t="s">
        <v>133</v>
      </c>
      <c r="C12" s="34">
        <v>1000000</v>
      </c>
      <c r="D12" s="42" t="s">
        <v>96</v>
      </c>
      <c r="E12" s="33" t="s">
        <v>105</v>
      </c>
      <c r="F12" s="354"/>
      <c r="G12" s="174" t="s">
        <v>1321</v>
      </c>
      <c r="H12" s="43" t="s">
        <v>1322</v>
      </c>
      <c r="I12" s="46"/>
    </row>
    <row r="13" spans="1:9" s="45" customFormat="1" ht="94.5">
      <c r="A13" s="37" t="s">
        <v>1</v>
      </c>
      <c r="B13" s="36" t="s">
        <v>114</v>
      </c>
      <c r="C13" s="34">
        <v>7300</v>
      </c>
      <c r="D13" s="42" t="s">
        <v>96</v>
      </c>
      <c r="E13" s="33" t="s">
        <v>105</v>
      </c>
      <c r="F13" s="355"/>
      <c r="G13" s="174" t="s">
        <v>1323</v>
      </c>
      <c r="H13" s="89" t="s">
        <v>1324</v>
      </c>
      <c r="I13" s="46"/>
    </row>
    <row r="14" spans="1:9" s="45" customFormat="1" ht="78.75">
      <c r="A14" s="37" t="s">
        <v>1</v>
      </c>
      <c r="B14" s="36" t="s">
        <v>114</v>
      </c>
      <c r="C14" s="34">
        <v>116250</v>
      </c>
      <c r="D14" s="42" t="s">
        <v>96</v>
      </c>
      <c r="E14" s="33" t="s">
        <v>100</v>
      </c>
      <c r="F14" s="354"/>
      <c r="G14" s="174" t="s">
        <v>1325</v>
      </c>
      <c r="H14" s="43" t="s">
        <v>1326</v>
      </c>
      <c r="I14" s="46"/>
    </row>
    <row r="15" spans="1:9" ht="110" customHeight="1">
      <c r="A15" s="37" t="s">
        <v>1</v>
      </c>
      <c r="B15" s="36" t="s">
        <v>111</v>
      </c>
      <c r="C15" s="34">
        <v>91250</v>
      </c>
      <c r="D15" s="42" t="s">
        <v>96</v>
      </c>
      <c r="E15" s="33" t="s">
        <v>100</v>
      </c>
      <c r="F15" s="354"/>
      <c r="G15" s="174" t="s">
        <v>1327</v>
      </c>
      <c r="H15" s="87" t="s">
        <v>1328</v>
      </c>
      <c r="I15" s="2"/>
    </row>
    <row r="16" spans="1:9" ht="110.25">
      <c r="A16" s="37" t="s">
        <v>1</v>
      </c>
      <c r="B16" s="36" t="s">
        <v>124</v>
      </c>
      <c r="C16" s="34">
        <v>82500</v>
      </c>
      <c r="D16" s="34" t="s">
        <v>104</v>
      </c>
      <c r="E16" s="33" t="s">
        <v>105</v>
      </c>
      <c r="F16" s="359"/>
      <c r="G16" s="174" t="s">
        <v>1329</v>
      </c>
      <c r="H16" s="43" t="s">
        <v>1330</v>
      </c>
      <c r="I16" s="2"/>
    </row>
    <row r="17" spans="1:9" ht="126">
      <c r="A17" s="37" t="s">
        <v>1</v>
      </c>
      <c r="B17" s="36" t="s">
        <v>114</v>
      </c>
      <c r="C17" s="34">
        <v>985000</v>
      </c>
      <c r="D17" s="42" t="s">
        <v>96</v>
      </c>
      <c r="E17" s="33" t="s">
        <v>100</v>
      </c>
      <c r="F17" s="359"/>
      <c r="G17" s="174" t="s">
        <v>1331</v>
      </c>
      <c r="H17" s="43" t="s">
        <v>1332</v>
      </c>
      <c r="I17" s="2"/>
    </row>
    <row r="18" spans="1:9" ht="110" customHeight="1">
      <c r="A18" s="37" t="s">
        <v>1</v>
      </c>
      <c r="B18" s="36" t="s">
        <v>114</v>
      </c>
      <c r="C18" s="34">
        <v>42250</v>
      </c>
      <c r="D18" s="34" t="s">
        <v>104</v>
      </c>
      <c r="E18" s="33" t="s">
        <v>105</v>
      </c>
      <c r="F18" s="356"/>
      <c r="G18" s="174" t="s">
        <v>1333</v>
      </c>
      <c r="H18" s="89" t="s">
        <v>1334</v>
      </c>
      <c r="I18" s="2"/>
    </row>
    <row r="19" spans="1:9" s="11" customFormat="1" ht="141.75">
      <c r="A19" s="37" t="s">
        <v>129</v>
      </c>
      <c r="B19" s="36" t="s">
        <v>130</v>
      </c>
      <c r="C19" s="34">
        <v>300000</v>
      </c>
      <c r="D19" s="42" t="s">
        <v>96</v>
      </c>
      <c r="E19" s="33" t="s">
        <v>105</v>
      </c>
      <c r="F19" s="356"/>
      <c r="G19" s="174" t="s">
        <v>1335</v>
      </c>
      <c r="H19" s="89" t="s">
        <v>1336</v>
      </c>
      <c r="I19" s="2"/>
    </row>
    <row r="20" spans="1:9" ht="137.25" customHeight="1">
      <c r="A20" s="37" t="s">
        <v>129</v>
      </c>
      <c r="B20" s="36" t="s">
        <v>133</v>
      </c>
      <c r="C20" s="34">
        <v>2126800</v>
      </c>
      <c r="D20" s="42" t="s">
        <v>96</v>
      </c>
      <c r="E20" s="33" t="s">
        <v>105</v>
      </c>
      <c r="F20" s="356"/>
      <c r="G20" s="174" t="s">
        <v>1337</v>
      </c>
      <c r="H20" s="209" t="s">
        <v>1338</v>
      </c>
      <c r="I20" s="2"/>
    </row>
    <row r="21" spans="1:9" ht="78.75">
      <c r="A21" s="37" t="s">
        <v>129</v>
      </c>
      <c r="B21" s="36" t="s">
        <v>137</v>
      </c>
      <c r="C21" s="34">
        <v>35000</v>
      </c>
      <c r="D21" s="34" t="s">
        <v>104</v>
      </c>
      <c r="E21" s="33" t="s">
        <v>105</v>
      </c>
      <c r="F21" s="356"/>
      <c r="G21" s="174" t="s">
        <v>1339</v>
      </c>
      <c r="H21" s="89" t="s">
        <v>1340</v>
      </c>
      <c r="I21" s="2"/>
    </row>
    <row r="22" spans="1:9" ht="156" customHeight="1">
      <c r="A22" s="37" t="s">
        <v>129</v>
      </c>
      <c r="B22" s="36" t="s">
        <v>137</v>
      </c>
      <c r="C22" s="34">
        <v>37500</v>
      </c>
      <c r="D22" s="34" t="s">
        <v>104</v>
      </c>
      <c r="E22" s="33" t="s">
        <v>100</v>
      </c>
      <c r="F22" s="356"/>
      <c r="G22" s="175" t="s">
        <v>1341</v>
      </c>
      <c r="H22" s="230" t="s">
        <v>1342</v>
      </c>
      <c r="I22" s="2"/>
    </row>
    <row r="23" spans="1:9" ht="175.25" customHeight="1">
      <c r="A23" s="37" t="s">
        <v>1</v>
      </c>
      <c r="B23" s="36" t="s">
        <v>124</v>
      </c>
      <c r="C23" s="34">
        <v>418050</v>
      </c>
      <c r="D23" s="34" t="s">
        <v>104</v>
      </c>
      <c r="E23" s="33" t="s">
        <v>105</v>
      </c>
      <c r="F23" s="356"/>
      <c r="G23" s="175" t="s">
        <v>1343</v>
      </c>
      <c r="H23" s="89" t="s">
        <v>1344</v>
      </c>
      <c r="I23" s="2"/>
    </row>
    <row r="24" spans="1:9" ht="94.5">
      <c r="A24" s="37" t="s">
        <v>129</v>
      </c>
      <c r="B24" s="36" t="s">
        <v>141</v>
      </c>
      <c r="C24" s="34">
        <v>110000</v>
      </c>
      <c r="D24" s="34" t="s">
        <v>104</v>
      </c>
      <c r="E24" s="33" t="s">
        <v>105</v>
      </c>
      <c r="F24" s="356"/>
      <c r="G24" s="174" t="s">
        <v>1345</v>
      </c>
      <c r="H24" s="89" t="s">
        <v>1346</v>
      </c>
      <c r="I24" s="2"/>
    </row>
    <row r="25" spans="1:9" ht="110.25">
      <c r="A25" s="37" t="s">
        <v>129</v>
      </c>
      <c r="B25" s="36" t="s">
        <v>133</v>
      </c>
      <c r="C25" s="34">
        <v>319581</v>
      </c>
      <c r="D25" s="42" t="s">
        <v>96</v>
      </c>
      <c r="E25" s="33" t="s">
        <v>105</v>
      </c>
      <c r="F25" s="356"/>
      <c r="G25" s="175" t="s">
        <v>1347</v>
      </c>
      <c r="H25" s="209" t="s">
        <v>1348</v>
      </c>
      <c r="I25" s="2"/>
    </row>
    <row r="26" spans="1:9" ht="105.75" customHeight="1">
      <c r="A26" s="37" t="s">
        <v>129</v>
      </c>
      <c r="B26" s="36" t="s">
        <v>133</v>
      </c>
      <c r="C26" s="34">
        <v>100000</v>
      </c>
      <c r="D26" s="34" t="s">
        <v>104</v>
      </c>
      <c r="E26" s="33" t="s">
        <v>105</v>
      </c>
      <c r="F26" s="356"/>
      <c r="G26" s="174" t="s">
        <v>1349</v>
      </c>
      <c r="H26" s="89" t="s">
        <v>1350</v>
      </c>
      <c r="I26" s="2"/>
    </row>
    <row r="27" spans="1:9" ht="126">
      <c r="A27" s="37" t="s">
        <v>129</v>
      </c>
      <c r="B27" s="36" t="s">
        <v>133</v>
      </c>
      <c r="C27" s="34">
        <v>240000</v>
      </c>
      <c r="D27" s="42" t="s">
        <v>96</v>
      </c>
      <c r="E27" s="33" t="s">
        <v>100</v>
      </c>
      <c r="F27" s="354"/>
      <c r="G27" s="174" t="s">
        <v>1351</v>
      </c>
      <c r="H27" s="89" t="s">
        <v>1352</v>
      </c>
      <c r="I27" s="2"/>
    </row>
    <row r="28" spans="1:9" ht="117.75" customHeight="1">
      <c r="A28" s="37" t="s">
        <v>129</v>
      </c>
      <c r="B28" s="36" t="s">
        <v>151</v>
      </c>
      <c r="C28" s="34">
        <v>10475107</v>
      </c>
      <c r="D28" s="34" t="s">
        <v>152</v>
      </c>
      <c r="E28" s="33" t="s">
        <v>100</v>
      </c>
      <c r="F28" s="357"/>
      <c r="G28" s="175" t="s">
        <v>1353</v>
      </c>
      <c r="H28" s="89" t="s">
        <v>1336</v>
      </c>
      <c r="I28" s="2"/>
    </row>
    <row r="29" spans="1:9" ht="101" customHeight="1">
      <c r="A29" s="169" t="s">
        <v>129</v>
      </c>
      <c r="B29" s="168" t="s">
        <v>151</v>
      </c>
      <c r="C29" s="225">
        <v>802150</v>
      </c>
      <c r="D29" s="167" t="s">
        <v>104</v>
      </c>
      <c r="E29" s="166" t="s">
        <v>100</v>
      </c>
      <c r="F29" s="358"/>
      <c r="G29" s="229" t="s">
        <v>1354</v>
      </c>
      <c r="H29" s="228" t="s">
        <v>1355</v>
      </c>
      <c r="I29" s="2"/>
    </row>
    <row r="30" spans="1:9" ht="126">
      <c r="A30" s="169" t="s">
        <v>140</v>
      </c>
      <c r="B30" s="168" t="s">
        <v>141</v>
      </c>
      <c r="C30" s="225">
        <v>5802838</v>
      </c>
      <c r="D30" s="315" t="s">
        <v>96</v>
      </c>
      <c r="E30" s="166" t="s">
        <v>105</v>
      </c>
      <c r="F30" s="358"/>
      <c r="G30" s="32" t="s">
        <v>1356</v>
      </c>
      <c r="H30" s="89" t="s">
        <v>1357</v>
      </c>
      <c r="I30" s="2"/>
    </row>
    <row r="31" spans="1:9" ht="141.75">
      <c r="A31" s="169" t="s">
        <v>140</v>
      </c>
      <c r="B31" s="168" t="s">
        <v>141</v>
      </c>
      <c r="C31" s="225">
        <v>150000</v>
      </c>
      <c r="D31" s="315" t="s">
        <v>96</v>
      </c>
      <c r="E31" s="166" t="s">
        <v>105</v>
      </c>
      <c r="F31" s="358"/>
      <c r="G31" s="32" t="s">
        <v>1358</v>
      </c>
      <c r="H31" s="89" t="s">
        <v>1359</v>
      </c>
      <c r="I31" s="2"/>
    </row>
    <row r="32" spans="1:9" ht="94.5">
      <c r="A32" s="37" t="s">
        <v>129</v>
      </c>
      <c r="B32" s="168" t="s">
        <v>133</v>
      </c>
      <c r="C32" s="225">
        <v>750000</v>
      </c>
      <c r="D32" s="315" t="s">
        <v>96</v>
      </c>
      <c r="E32" s="166" t="s">
        <v>105</v>
      </c>
      <c r="F32" s="358"/>
      <c r="G32" s="32" t="s">
        <v>1360</v>
      </c>
      <c r="H32" s="209" t="s">
        <v>1361</v>
      </c>
      <c r="I32" s="2"/>
    </row>
    <row r="33" spans="1:10" ht="160.25" customHeight="1">
      <c r="A33" s="169" t="s">
        <v>140</v>
      </c>
      <c r="B33" s="168" t="s">
        <v>141</v>
      </c>
      <c r="C33" s="225">
        <v>105000</v>
      </c>
      <c r="D33" s="167" t="s">
        <v>104</v>
      </c>
      <c r="E33" s="166" t="s">
        <v>105</v>
      </c>
      <c r="F33" s="358"/>
      <c r="G33" s="32" t="s">
        <v>1362</v>
      </c>
      <c r="H33" s="89" t="s">
        <v>1357</v>
      </c>
      <c r="I33" s="2"/>
    </row>
    <row r="34" spans="1:10" ht="119" customHeight="1">
      <c r="A34" s="169" t="s">
        <v>1</v>
      </c>
      <c r="B34" s="168" t="s">
        <v>103</v>
      </c>
      <c r="C34" s="225">
        <v>0</v>
      </c>
      <c r="D34" s="167" t="s">
        <v>104</v>
      </c>
      <c r="E34" s="166" t="s">
        <v>105</v>
      </c>
      <c r="F34" s="372"/>
      <c r="G34" s="96" t="s">
        <v>1363</v>
      </c>
      <c r="H34" s="31" t="s">
        <v>1364</v>
      </c>
      <c r="I34" s="2"/>
    </row>
    <row r="35" spans="1:10" ht="110.25">
      <c r="A35" s="169" t="s">
        <v>1</v>
      </c>
      <c r="B35" s="168" t="s">
        <v>114</v>
      </c>
      <c r="C35" s="225">
        <v>0</v>
      </c>
      <c r="D35" s="167" t="s">
        <v>104</v>
      </c>
      <c r="E35" s="166" t="s">
        <v>100</v>
      </c>
      <c r="F35" s="373"/>
      <c r="G35" s="227" t="s">
        <v>1365</v>
      </c>
      <c r="H35" s="226" t="s">
        <v>1366</v>
      </c>
      <c r="I35" s="2"/>
    </row>
    <row r="36" spans="1:10" ht="15.75">
      <c r="A36" s="13"/>
      <c r="B36" s="29"/>
      <c r="C36" s="30"/>
      <c r="D36" s="29"/>
      <c r="E36" s="29"/>
      <c r="F36" s="28"/>
      <c r="G36" s="12"/>
    </row>
    <row r="37" spans="1:10" ht="15.75">
      <c r="A37" s="27"/>
      <c r="B37" s="25"/>
      <c r="C37" s="26"/>
      <c r="D37" s="25"/>
      <c r="E37" s="25"/>
      <c r="F37" s="24"/>
      <c r="G37" s="23"/>
      <c r="H37" s="22"/>
    </row>
    <row r="38" spans="1:10" s="17" customFormat="1" ht="21">
      <c r="A38" s="416" t="s">
        <v>162</v>
      </c>
      <c r="B38" s="417" t="s">
        <v>104</v>
      </c>
      <c r="C38" s="418" t="s">
        <v>152</v>
      </c>
      <c r="D38" s="417" t="s">
        <v>96</v>
      </c>
      <c r="E38" s="419" t="s">
        <v>6</v>
      </c>
      <c r="F38" s="420" t="s">
        <v>163</v>
      </c>
      <c r="G38" s="21"/>
      <c r="H38" s="20"/>
      <c r="I38" s="19"/>
      <c r="J38" s="18"/>
    </row>
    <row r="39" spans="1:10" s="11" customFormat="1" ht="15.75">
      <c r="A39" s="404" t="s">
        <v>0</v>
      </c>
      <c r="B39" s="405">
        <f>SUMIFS(Table91554[Planned Expenditures],Table91554[Funding Type 
(CCQ 2, CCQ Mentor, CQF, Other)],"CCQ",Table91554[Activity Category],"Infant &amp; Toddler")</f>
        <v>0</v>
      </c>
      <c r="C39" s="406">
        <f>SUMIFS(Table91554[Planned Expenditures],Table91554[Funding Type 
(CCQ 2, CCQ Mentor, CQF, Other)],"CCQ Mentor",Table91554[Activity Category],"Infant &amp; Toddler")</f>
        <v>0</v>
      </c>
      <c r="D39" s="405">
        <f>SUMIFS(Table91554[Planned Expenditures],Table91554[Funding Type 
(CCQ 2, CCQ Mentor, CQF, Other)],"CQF",Table91554[Activity Category],"Infant &amp; Toddler")</f>
        <v>3048750</v>
      </c>
      <c r="E39" s="407">
        <f>SUMIFS(Table91554[Planned Expenditures],Table91554[Funding Type 
(CCQ 2, CCQ Mentor, CQF, Other)],"Other",Table91554[Activity Category],"Infant &amp; Toddler")</f>
        <v>0</v>
      </c>
      <c r="F39" s="431">
        <f>SUM(Table121655[[#This Row],[CCQ]:[Other]])</f>
        <v>3048750</v>
      </c>
      <c r="G39" s="13"/>
      <c r="H39" s="12"/>
      <c r="I39" s="2"/>
      <c r="J39" s="1"/>
    </row>
    <row r="40" spans="1:10" s="11" customFormat="1" ht="15.75">
      <c r="A40" s="404" t="s">
        <v>1</v>
      </c>
      <c r="B40" s="405">
        <f>SUMIFS(Table91554[Planned Expenditures],Table91554[Funding Type 
(CCQ 2, CCQ Mentor, CQF, Other)],"CCQ",Table91554[Activity Category],"Professional Development")</f>
        <v>542800</v>
      </c>
      <c r="C40" s="406">
        <f>SUMIFS(Table91554[Planned Expenditures],Table91554[Funding Type 
(CCQ 2, CCQ Mentor, CQF, Other)],"CCQ Mentor",Table91554[Activity Category],"Professional Development")</f>
        <v>0</v>
      </c>
      <c r="D40" s="405">
        <f>SUMIFS(Table91554[Planned Expenditures],Table91554[Funding Type 
(CCQ 2, CCQ Mentor, CQF, Other)],"CQF",Table91554[Activity Category],"Professional Development")</f>
        <v>1199800</v>
      </c>
      <c r="E40" s="407">
        <f>SUMIFS(Table91554[Planned Expenditures],Table91554[Funding Type 
(CCQ 2, CCQ Mentor, CQF, Other)],"Other",Table91554[Activity Category],"Professional Development")</f>
        <v>0</v>
      </c>
      <c r="F40" s="431">
        <f>SUM(Table121655[[#This Row],[CCQ]:[Other]])</f>
        <v>1742600</v>
      </c>
      <c r="G40" s="13"/>
      <c r="H40" s="12"/>
      <c r="I40" s="2"/>
      <c r="J40" s="1"/>
    </row>
    <row r="41" spans="1:10" s="11" customFormat="1" ht="15.75">
      <c r="A41" s="404" t="s">
        <v>129</v>
      </c>
      <c r="B41" s="405">
        <f>SUMIFS(Table91554[Planned Expenditures],Table91554[Funding Type 
(CCQ 2, CCQ Mentor, CQF, Other)],"CCQ",Table91554[Activity Category],"Texas Rising Star/QRIS (except PD)")</f>
        <v>1084650</v>
      </c>
      <c r="C41" s="406">
        <f>SUMIFS(Table91554[Planned Expenditures],Table91554[Funding Type 
(CCQ 2, CCQ Mentor, CQF, Other)],"CCQ Mentor",Table91554[Activity Category],"Texas Rising Star/QRIS (except PD)")</f>
        <v>10475107</v>
      </c>
      <c r="D41" s="405">
        <f>SUMIFS(Table91554[Planned Expenditures],Table91554[Funding Type 
(CCQ 2, CCQ Mentor, CQF, Other)],"CQF",Table91554[Activity Category],"Texas Rising Star/QRIS (except PD)")</f>
        <v>3736381</v>
      </c>
      <c r="E41" s="407">
        <f>SUMIFS(Table91554[Planned Expenditures],Table91554[Funding Type 
(CCQ 2, CCQ Mentor, CQF, Other)],"Other",Table91554[Activity Category],"Texas Rising Star/QRIS (except PD)")</f>
        <v>0</v>
      </c>
      <c r="F41" s="431">
        <f>SUM(Table121655[[#This Row],[CCQ]:[Other]])</f>
        <v>15296138</v>
      </c>
      <c r="G41" s="13"/>
      <c r="H41" s="12"/>
      <c r="I41" s="2"/>
      <c r="J41" s="1"/>
    </row>
    <row r="42" spans="1:10" s="11" customFormat="1" ht="15.75">
      <c r="A42" s="404" t="s">
        <v>164</v>
      </c>
      <c r="B42" s="405">
        <f>SUMIFS(Table91554[Planned Expenditures],Table91554[Funding Type 
(CCQ 2, CCQ Mentor, CQF, Other)],"CCQ",Table91554[Activity Category],"Health &amp; Safety (except PD)")</f>
        <v>0</v>
      </c>
      <c r="C42" s="406">
        <f>SUMIFS(Table91554[Planned Expenditures],Table91554[Funding Type 
(CCQ 2, CCQ Mentor, CQF, Other)],"CCQ Mentor",Table91554[Activity Category],"Health &amp; Safety (except PD)")</f>
        <v>0</v>
      </c>
      <c r="D42" s="405">
        <f>SUMIFS(Table91554[Planned Expenditures],Table91554[Funding Type 
(CCQ 2, CCQ Mentor, CQF, Other)],"CQF",Table91554[Activity Category],"Health &amp; Safety (except PD)")</f>
        <v>0</v>
      </c>
      <c r="E42" s="407">
        <f>SUMIFS(Table91554[Planned Expenditures],Table91554[Funding Type 
(CCQ 2, CCQ Mentor, CQF, Other)],"Other",Table91554[Activity Category],"Health &amp; Safety (except PD)")</f>
        <v>0</v>
      </c>
      <c r="F42" s="431">
        <f>SUM(Table121655[[#This Row],[CCQ]:[Other]])</f>
        <v>0</v>
      </c>
      <c r="G42" s="13"/>
      <c r="H42" s="12"/>
      <c r="I42" s="2"/>
      <c r="J42" s="1"/>
    </row>
    <row r="43" spans="1:10" s="11" customFormat="1" ht="15.75">
      <c r="A43" s="408" t="s">
        <v>4</v>
      </c>
      <c r="B43" s="405">
        <f>SUMIFS(Table91554[Planned Expenditures],Table91554[Funding Type 
(CCQ 2, CCQ Mentor, CQF, Other)],"CCQ",Table91554[Activity Category],"Evaluation &amp; Assessment")</f>
        <v>0</v>
      </c>
      <c r="C43" s="406">
        <f>SUMIFS(Table91554[Planned Expenditures],Table91554[Funding Type 
(CCQ 2, CCQ Mentor, CQF, Other)],"CCQ Mentor",Table91554[Activity Category],"Evaluation &amp; Assessment")</f>
        <v>0</v>
      </c>
      <c r="D43" s="405">
        <f>SUMIFS(Table91554[Planned Expenditures],Table91554[Funding Type 
(CCQ 2, CCQ Mentor, CQF, Other)],"CQF",Table91554[Activity Category],"Evaluation &amp; Assessment")</f>
        <v>0</v>
      </c>
      <c r="E43" s="407">
        <f>SUMIFS(Table91554[Planned Expenditures],Table91554[Funding Type 
(CCQ 2, CCQ Mentor, CQF, Other)],"Other",Table91554[Activity Category],"Evaluation &amp; Assessment")</f>
        <v>0</v>
      </c>
      <c r="F43" s="431">
        <f>SUM(Table121655[[#This Row],[CCQ]:[Other]])</f>
        <v>0</v>
      </c>
      <c r="G43" s="13"/>
      <c r="H43" s="12"/>
      <c r="I43" s="2"/>
      <c r="J43" s="1"/>
    </row>
    <row r="44" spans="1:10" ht="15.75">
      <c r="A44" s="408" t="s">
        <v>165</v>
      </c>
      <c r="B44" s="409">
        <f>SUMIFS(Table91554[Planned Expenditures],Table91554[Funding Type 
(CCQ 2, CCQ Mentor, CQF, Other)],"CCQ",Table91554[Activity Category],"National Accreditation")</f>
        <v>0</v>
      </c>
      <c r="C44" s="409">
        <f>SUMIFS(Table91554[Planned Expenditures],Table91554[Funding Type 
(CCQ 2, CCQ Mentor, CQF, Other)],"CCQ Mentor",Table91554[Activity Category],"National Accreditation")</f>
        <v>0</v>
      </c>
      <c r="D44" s="410">
        <f>SUMIFS(Table91554[Planned Expenditures],Table91554[Funding Type 
(CCQ 2, CCQ Mentor, CQF, Other)],"CQF",Table91554[Activity Category],"National Accreditation")</f>
        <v>0</v>
      </c>
      <c r="E44" s="411">
        <f>SUMIFS(Table91554[Planned Expenditures],Table91554[Funding Type 
(CCQ 2, CCQ Mentor, CQF, Other)],"Other",Table91554[Activity Category],"National Accreditation")</f>
        <v>0</v>
      </c>
      <c r="F44" s="432">
        <f>SUM(Table121655[[#This Row],[CCQ]:[Other]])</f>
        <v>0</v>
      </c>
      <c r="G44" s="9"/>
      <c r="H44" s="9"/>
      <c r="I44" s="2"/>
    </row>
    <row r="45" spans="1:10" ht="15.75">
      <c r="A45" s="412" t="s">
        <v>140</v>
      </c>
      <c r="B45" s="413">
        <f>SUMIFS(Table91554[Planned Expenditures],Table91554[Funding Type 
(CCQ 2, CCQ Mentor, CQF, Other)],"CCQ",Table91554[Activity Category],"Other (Shared Services, Pre-K Partnerships) ")</f>
        <v>105000</v>
      </c>
      <c r="C45" s="413">
        <f>SUMIFS(Table91554[Planned Expenditures],Table91554[Funding Type 
(CCQ 2, CCQ Mentor, CQF, Other)],"CCQ Mentor",Table91554[Activity Category],"Other (Shared Services, Pre-K Partnerships) ")</f>
        <v>0</v>
      </c>
      <c r="D45" s="414">
        <f>SUMIFS(Table91554[Planned Expenditures],Table91554[Funding Type 
(CCQ 2, CCQ Mentor, CQF, Other)],"CQF",Table91554[Activity Category],"Other (Shared Services, Pre-K Partnerships) ")</f>
        <v>5952838</v>
      </c>
      <c r="E45" s="415">
        <f>SUMIFS(Table91554[Planned Expenditures],Table91554[Funding Type 
(CCQ 2, CCQ Mentor, CQF, Other)],"Other",Table91554[Activity Category],"Other (Shared Services, Pre-K Partnerships) ")</f>
        <v>0</v>
      </c>
      <c r="F45" s="433">
        <f>SUM(Table121655[[#This Row],[CCQ]:[Other]])</f>
        <v>6057838</v>
      </c>
      <c r="H45" s="1"/>
      <c r="I45" s="2"/>
    </row>
    <row r="46" spans="1:10" ht="15.75">
      <c r="A46" s="457" t="s">
        <v>166</v>
      </c>
      <c r="B46" s="458">
        <f>SUBTOTAL(109,Table121655[CCQ])</f>
        <v>1732450</v>
      </c>
      <c r="C46" s="458">
        <f>SUBTOTAL(109,Table121655[CCQ Mentor])</f>
        <v>10475107</v>
      </c>
      <c r="D46" s="459">
        <f>SUBTOTAL(109,Table121655[CQF])</f>
        <v>13937769</v>
      </c>
      <c r="E46" s="459">
        <f>SUBTOTAL(109,Table121655[Other])</f>
        <v>0</v>
      </c>
      <c r="F46" s="461">
        <f>SUBTOTAL(109,Table121655[TOTAL])</f>
        <v>26145326</v>
      </c>
    </row>
    <row r="47" spans="1:10" ht="15.75"/>
    <row r="49" spans="1:2" ht="15.75">
      <c r="A49" s="1" t="s">
        <v>167</v>
      </c>
    </row>
    <row r="50" spans="1:2" ht="15.75"/>
    <row r="51" spans="1:2" ht="15.75"/>
    <row r="52" spans="1:2" ht="15.75"/>
    <row r="61" spans="1:2" ht="15.75"/>
    <row r="62" spans="1:2" ht="18">
      <c r="B62" s="5"/>
    </row>
    <row r="63" spans="1:2" ht="15.75"/>
    <row r="64" spans="1:2" ht="15.75"/>
    <row r="65" ht="15.75"/>
    <row r="66" ht="15.75"/>
    <row r="67" ht="15.75"/>
    <row r="68" ht="15.75"/>
    <row r="69" ht="15.75"/>
    <row r="70" ht="15.75"/>
    <row r="71" ht="15.75"/>
    <row r="72" ht="15.75"/>
  </sheetData>
  <sheetProtection formatCells="0" insertColumns="0" selectLockedCells="1" sort="0"/>
  <protectedRanges>
    <protectedRange sqref="H16:H17 J9:XFD9" name="Range2"/>
    <protectedRange sqref="A5:F5 B62 A4:H4" name="Range1"/>
    <protectedRange sqref="G5" name="Range1_2_1"/>
    <protectedRange sqref="B36:D43 E36:F37 E38:G43 G8:G35 B18:E35 B8:F17 F28:F35" name="Range2_1_1"/>
    <protectedRange sqref="G36:G37 A36:A43 H38:H43 H29:H31 H33:H35" name="Range2_4_2"/>
  </protectedRanges>
  <dataValidations count="19">
    <dataValidation allowBlank="1" showInputMessage="1" showErrorMessage="1" promptTitle="Plan Overview" prompt="Overview must include a high-level description of the Board's plan to administer CCQ funds and how it aligns with the Board's Overall Strategic Plan." sqref="G5" xr:uid="{A2DDF221-7952-427D-B38E-17925982491D}"/>
    <dataValidation allowBlank="1" showInputMessage="1" showErrorMessage="1" promptTitle="Questions to Address:" sqref="B62 E5:F5 A4:H4" xr:uid="{163A962B-D550-4E0E-9D8D-935C8199F442}"/>
    <dataValidation allowBlank="1" showInputMessage="1" showErrorMessage="1" prompt="Place the activty's estimated expenditure amount in the cell._x000a_" sqref="C36:C43" xr:uid="{D5B00008-5214-4122-B30F-61322F3C4122}"/>
    <dataValidation allowBlank="1" showInputMessage="1" showErrorMessage="1" promptTitle="Questions to Address:" prompt="What need does this activity meet? Or what Board strategy does it align with?_x000a_What is the estimated reach of this activity (i.e. how many will be served)?_x000a_How will the Board measure success for this activity? _x000a_What are the measurable outcomes?" sqref="G36:G37 H38:H43" xr:uid="{87714597-0412-4AC8-976D-7DB658061914}"/>
    <dataValidation allowBlank="1" showInputMessage="1" showErrorMessage="1" prompt="Enter a brief name or title to label the activity/activities" sqref="A36:A38" xr:uid="{906A4DE2-F552-4B11-A0A1-5223DA4553A2}"/>
    <dataValidation allowBlank="1" showInputMessage="1" showErrorMessage="1" promptTitle="Needs Determination" prompt="Describe how the Board determined or assessed the needs of the activities planned." sqref="H5" xr:uid="{15C58ED3-2720-488D-8D45-2412A3203E50}"/>
    <dataValidation allowBlank="1" showInputMessage="1" showErrorMessage="1" promptTitle="Administration of Funds" prompt="If the Board selects &quot;Both&quot; for administering funds, describe how this is coordinated." sqref="D5" xr:uid="{65A6C022-9DCD-41DE-AD21-9415825C464C}"/>
    <dataValidation allowBlank="1" showInputMessage="1" showErrorMessage="1" promptTitle="Number of CCS CC Programs" prompt="Enter the total number of CCS Child Care Programs (as of 10/01/2025)." sqref="B5" xr:uid="{1A3D6E8E-8B0F-4D86-9EBF-41F4A0E9B280}"/>
    <dataValidation allowBlank="1" showInputMessage="1" showErrorMessage="1" promptTitle="Total Funds Allotted" prompt="Funds will auto-populate by Board." sqref="A5" xr:uid="{627308AB-A413-4383-936E-579718FCA8F2}"/>
    <dataValidation allowBlank="1" showInputMessage="1" showErrorMessage="1" promptTitle="Activity Category" prompt="Select the applicable Activity Category" sqref="A7" xr:uid="{82530070-9653-4B25-AC21-6F98C59FD75F}"/>
    <dataValidation allowBlank="1" showInputMessage="1" showErrorMessage="1" promptTitle="Activity Type/Name" prompt="Select an activity type/name that best fitst the planned activity." sqref="B7" xr:uid="{C8FC1312-B050-48AF-BB21-9493D4C39E8B}"/>
    <dataValidation allowBlank="1" showInputMessage="1" showErrorMessage="1" promptTitle="Planned Expenditures" prompt="Enter the estimated amount the Board plans to expend on the planned activity." sqref="C7" xr:uid="{33BEA178-A1DE-41FB-AFCC-0CE29307F627}"/>
    <dataValidation allowBlank="1" showInputMessage="1" showErrorMessage="1" promptTitle="Funding Type" prompt="Select the type of funding to be used for the planned activity: CCQ, CQF or OTHER." sqref="D7" xr:uid="{5D024EFA-91C9-44B1-B336-6996D059F567}"/>
    <dataValidation allowBlank="1" showInputMessage="1" showErrorMessage="1" promptTitle="Quarter Activity Initiated" prompt="Select the quarter the Board anticipates the activtiy to begin." sqref="E7" xr:uid="{FD0AF06C-BCD2-4688-8341-9BFD21A804E2}"/>
    <dataValidation allowBlank="1" showInputMessage="1" showErrorMessage="1" promptTitle="Activity Description" prompt="Description must include alighment to what need or Board Strategy and target outreach." sqref="G7" xr:uid="{ECD3A4A0-AEAC-4A44-B47D-4C640907748A}"/>
    <dataValidation allowBlank="1" showInputMessage="1" showErrorMessage="1" promptTitle="Measurable Outcome(s)" prompt="Describe how the Board will measure success of the Child Care Quality activity." sqref="H7" xr:uid="{F89815D6-8A18-4C79-B5B6-9987B23D1BB6}"/>
    <dataValidation allowBlank="1" showInputMessage="1" showErrorMessage="1" promptTitle="Activity Description" prompt="Description must include alignment to what need or Board strategy and target outreach." sqref="G8:G34" xr:uid="{0853F494-53D4-4D4E-92FD-D2C27100C630}"/>
    <dataValidation allowBlank="1" showInputMessage="1" showErrorMessage="1" promptTitle="Measruable Outcome(s)" prompt="Describe how the Board will measure success of the Child Care activity." sqref="H8:H9 H21 H12:H19 H33:H34 H23:H24 H26:H31" xr:uid="{7E7B8BB6-B9CE-4772-A477-D01BD7B7EDF7}"/>
    <dataValidation allowBlank="1" showInputMessage="1" showErrorMessage="1" promptTitle="Planned Expenditures" prompt="Enter the estimated planned expenditures." sqref="C8:C35" xr:uid="{2A95E6B7-239D-4C38-A9E0-756747B11BBC}"/>
  </dataValidations>
  <printOptions horizontalCentered="1"/>
  <pageMargins left="0.25" right="0.25" top="0.61848958333333304" bottom="0.75" header="0.3" footer="0.3"/>
  <pageSetup scale="28" fitToHeight="0" orientation="portrait" r:id="rId1"/>
  <headerFooter>
    <oddHeader>&amp;C&amp;"-,Bold"&amp;14Child Care Quality Expenditure &amp;&amp; Activity Report</oddHeader>
    <oddFooter>&amp;C&amp;12Submit completed plan or quarterly report to bcm@twc.texas.gov
Submit questions about content of the report to childcare.programassistance@twc.texas.gov
Page &amp;P of &amp;N_x000D_&amp;1#&amp;"Calibri"&amp;11&amp;KFF0000 Sensitive</oddFooter>
  </headerFooter>
  <tableParts count="2">
    <tablePart r:id="rId2"/>
    <tablePart r:id="rId3"/>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d75cc3ea-6d34-48b9-955f-209672471296" xsi:nil="true"/>
    <_ip_UnifiedCompliancePolicyProperties xmlns="http://schemas.microsoft.com/sharepoint/v3" xsi:nil="true"/>
    <lcf76f155ced4ddcb4097134ff3c332f xmlns="474a6763-ac05-4e28-9ae1-4058cad3e94b">
      <Terms xmlns="http://schemas.microsoft.com/office/infopath/2007/PartnerControls"/>
    </lcf76f155ced4ddcb4097134ff3c332f>
    <Web_x0020_Page xmlns="474a6763-ac05-4e28-9ae1-4058cad3e94b" xsi:nil="true"/>
    <Remove_x0020_from_x0020_Web xmlns="474a6763-ac05-4e28-9ae1-4058cad3e94b">false</Remove_x0020_from_x0020_Web>
    <Notes0 xmlns="474a6763-ac05-4e28-9ae1-4058cad3e94b" xsi:nil="true"/>
    <Document_x0020_Name xmlns="474a6763-ac05-4e28-9ae1-4058cad3e94b" xsi:nil="true"/>
    <Folder xmlns="474a6763-ac05-4e28-9ae1-4058cad3e94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EA837411ED864B94278B26830B74D5" ma:contentTypeVersion="33" ma:contentTypeDescription="Create a new document." ma:contentTypeScope="" ma:versionID="70da707eb7335d3ff89d6dcd5cf4cb1f">
  <xsd:schema xmlns:xsd="http://www.w3.org/2001/XMLSchema" xmlns:xs="http://www.w3.org/2001/XMLSchema" xmlns:p="http://schemas.microsoft.com/office/2006/metadata/properties" xmlns:ns1="474a6763-ac05-4e28-9ae1-4058cad3e94b" xmlns:ns2="http://schemas.microsoft.com/sharepoint/v3" xmlns:ns3="d75cc3ea-6d34-48b9-955f-209672471296" targetNamespace="http://schemas.microsoft.com/office/2006/metadata/properties" ma:root="true" ma:fieldsID="d7510b40546d3e7bac2f88bd7afd7198" ns1:_="" ns2:_="" ns3:_="">
    <xsd:import namespace="474a6763-ac05-4e28-9ae1-4058cad3e94b"/>
    <xsd:import namespace="http://schemas.microsoft.com/sharepoint/v3"/>
    <xsd:import namespace="d75cc3ea-6d34-48b9-955f-209672471296"/>
    <xsd:element name="properties">
      <xsd:complexType>
        <xsd:sequence>
          <xsd:element name="documentManagement">
            <xsd:complexType>
              <xsd:all>
                <xsd:element ref="ns1:Folder" minOccurs="0"/>
                <xsd:element ref="ns1:Web_x0020_Page" minOccurs="0"/>
                <xsd:element ref="ns1:Remove_x0020_from_x0020_Web" minOccurs="0"/>
                <xsd:element ref="ns1:Notes0" minOccurs="0"/>
                <xsd:element ref="ns1:Document_x0020_Name" minOccurs="0"/>
                <xsd:element ref="ns2:_ip_UnifiedCompliancePolicyProperties" minOccurs="0"/>
                <xsd:element ref="ns1:MediaServiceMetadata" minOccurs="0"/>
                <xsd:element ref="ns1:MediaServiceFastMetadata" minOccurs="0"/>
                <xsd:element ref="ns1:lcf76f155ced4ddcb4097134ff3c332f" minOccurs="0"/>
                <xsd:element ref="ns3:TaxCatchAll" minOccurs="0"/>
                <xsd:element ref="ns1:MediaServiceDateTaken" minOccurs="0"/>
                <xsd:element ref="ns1:MediaServiceObjectDetectorVersions" minOccurs="0"/>
                <xsd:element ref="ns1:MediaServiceOCR" minOccurs="0"/>
                <xsd:element ref="ns1:MediaServiceGenerationTime" minOccurs="0"/>
                <xsd:element ref="ns1:MediaServiceEventHashCode" minOccurs="0"/>
                <xsd:element ref="ns1:MediaServiceSearchProperties" minOccurs="0"/>
                <xsd:element ref="ns2: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4a6763-ac05-4e28-9ae1-4058cad3e94b" elementFormDefault="qualified">
    <xsd:import namespace="http://schemas.microsoft.com/office/2006/documentManagement/types"/>
    <xsd:import namespace="http://schemas.microsoft.com/office/infopath/2007/PartnerControls"/>
    <xsd:element name="Folder" ma:index="0" nillable="true" ma:displayName="Folder" ma:format="Dropdown" ma:internalName="Folder">
      <xsd:simpleType>
        <xsd:restriction base="dms:Choice">
          <xsd:enumeration value="Documents"/>
          <xsd:enumeration value="Image"/>
          <xsd:enumeration value="Pages"/>
        </xsd:restriction>
      </xsd:simpleType>
    </xsd:element>
    <xsd:element name="Web_x0020_Page" ma:index="3" nillable="true" ma:displayName="Web Page" ma:format="Dropdown" ma:internalName="Web_x0020_Page">
      <xsd:complexType>
        <xsd:complexContent>
          <xsd:extension base="dms:MultiChoice">
            <xsd:sequence>
              <xsd:element name="Value" maxOccurs="unbounded" minOccurs="0" nillable="true">
                <xsd:simpleType>
                  <xsd:restriction base="dms:Choice">
                    <xsd:enumeration value="Child Care &amp; Early Learning Program"/>
                    <xsd:enumeration value="Child Care by the Numbers"/>
                    <xsd:enumeration value="Child Care Data, Reports &amp; Plans"/>
                    <xsd:enumeration value="Child Care Guide"/>
                    <xsd:enumeration value="Child Care Information for Parents"/>
                    <xsd:enumeration value="Child Care Information for Providers"/>
                    <xsd:enumeration value="Child Care Investments Partnership"/>
                    <xsd:enumeration value="Child Care Relief Funding 2022"/>
                    <xsd:enumeration value="Child Care Services &amp; Children with Disabilities"/>
                    <xsd:enumeration value="Child Care Stimulus Resources"/>
                    <xsd:enumeration value="Employer Child Care Solutions"/>
                    <xsd:enumeration value="Find Child Care"/>
                    <xsd:enumeration value="Free Child Care Business Resources"/>
                    <xsd:enumeration value="Shared Services Alliances"/>
                    <xsd:enumeration value="Texas Preschool Development Grant Birth Through 5 (PDG B-5)"/>
                    <xsd:enumeration value="Texas Rising Star Program"/>
                    <xsd:enumeration value="Texas Rising Star Workgroup - 2019"/>
                    <xsd:enumeration value="Texas Rising Star Workgroup - 2023"/>
                    <xsd:enumeration value="TWC Prekindergarten Partnerships"/>
                    <xsd:enumeration value="Work-Based Learning Staffing Initiatives"/>
                    <xsd:enumeration value="Unknown"/>
                    <xsd:enumeration value="Quad Agency Child Care Initiative"/>
                  </xsd:restriction>
                </xsd:simpleType>
              </xsd:element>
            </xsd:sequence>
          </xsd:extension>
        </xsd:complexContent>
      </xsd:complexType>
    </xsd:element>
    <xsd:element name="Remove_x0020_from_x0020_Web" ma:index="4" nillable="true" ma:displayName="Removed from Web" ma:default="0" ma:format="Dropdown" ma:internalName="Remove_x0020_from_x0020_Web">
      <xsd:simpleType>
        <xsd:restriction base="dms:Boolean"/>
      </xsd:simpleType>
    </xsd:element>
    <xsd:element name="Notes0" ma:index="5" nillable="true" ma:displayName="Notes" ma:internalName="Notes0">
      <xsd:simpleType>
        <xsd:restriction base="dms:Note">
          <xsd:maxLength value="255"/>
        </xsd:restriction>
      </xsd:simpleType>
    </xsd:element>
    <xsd:element name="Document_x0020_Name" ma:index="6" nillable="true" ma:displayName="Document Name" ma:internalName="Document_x0020_Name">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b2870f7a-ebce-4420-99c3-1cd72abed08e"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5cc3ea-6d34-48b9-955f-20967247129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4c2949c-22a8-4d1d-9a8c-b3c5bd09e7e6}" ma:internalName="TaxCatchAll" ma:showField="CatchAllData" ma:web="d75cc3ea-6d34-48b9-955f-20967247129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2" ma:displayName="File Nam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6E8F6B-4842-4C54-B367-57641B975D0E}">
  <ds:schemaRefs>
    <ds:schemaRef ds:uri="http://schemas.microsoft.com/office/infopath/2007/PartnerControls"/>
    <ds:schemaRef ds:uri="http://purl.org/dc/terms/"/>
    <ds:schemaRef ds:uri="d75cc3ea-6d34-48b9-955f-209672471296"/>
    <ds:schemaRef ds:uri="http://schemas.microsoft.com/office/2006/documentManagement/types"/>
    <ds:schemaRef ds:uri="69bc4a87-aeb1-4e2a-8844-66aae643a6a2"/>
    <ds:schemaRef ds:uri="http://schemas.openxmlformats.org/package/2006/metadata/core-properties"/>
    <ds:schemaRef ds:uri="http://schemas.microsoft.com/office/2006/metadata/properties"/>
    <ds:schemaRef ds:uri="http://purl.org/dc/dcmitype/"/>
    <ds:schemaRef ds:uri="http://schemas.microsoft.com/sharepoint/v3"/>
    <ds:schemaRef ds:uri="http://www.w3.org/XML/1998/namespace"/>
    <ds:schemaRef ds:uri="http://purl.org/dc/elements/1.1/"/>
  </ds:schemaRefs>
</ds:datastoreItem>
</file>

<file path=customXml/itemProps2.xml><?xml version="1.0" encoding="utf-8"?>
<ds:datastoreItem xmlns:ds="http://schemas.openxmlformats.org/officeDocument/2006/customXml" ds:itemID="{F5108E65-5302-439D-B4CC-4A52764C2B59}"/>
</file>

<file path=customXml/itemProps3.xml><?xml version="1.0" encoding="utf-8"?>
<ds:datastoreItem xmlns:ds="http://schemas.openxmlformats.org/officeDocument/2006/customXml" ds:itemID="{A939CA25-AEBF-4800-9D87-55A2EA5003E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108</vt:i4>
      </vt:variant>
    </vt:vector>
  </HeadingPairs>
  <TitlesOfParts>
    <vt:vector size="137" baseType="lpstr">
      <vt:lpstr>YTD by Category</vt:lpstr>
      <vt:lpstr>01  Panhandle</vt:lpstr>
      <vt:lpstr>02 South Plains</vt:lpstr>
      <vt:lpstr>03 North Texas</vt:lpstr>
      <vt:lpstr>04 North Central</vt:lpstr>
      <vt:lpstr>05 Tarrant</vt:lpstr>
      <vt:lpstr>06 Dallas</vt:lpstr>
      <vt:lpstr>07 Northeast</vt:lpstr>
      <vt:lpstr>08 East Texas</vt:lpstr>
      <vt:lpstr>09 West Central</vt:lpstr>
      <vt:lpstr>10 Borderplex</vt:lpstr>
      <vt:lpstr>11 Permian Basin</vt:lpstr>
      <vt:lpstr>12 Concho Valley</vt:lpstr>
      <vt:lpstr>13 Heart of Texas</vt:lpstr>
      <vt:lpstr>14 Capital Area</vt:lpstr>
      <vt:lpstr>15 Rural Capital</vt:lpstr>
      <vt:lpstr>16 Brazos Valley</vt:lpstr>
      <vt:lpstr>17 Deep East</vt:lpstr>
      <vt:lpstr>18 Southeast</vt:lpstr>
      <vt:lpstr>19 Golden Crescent</vt:lpstr>
      <vt:lpstr>20 Alamo</vt:lpstr>
      <vt:lpstr>21 South Texas</vt:lpstr>
      <vt:lpstr>22 Coastal Bend</vt:lpstr>
      <vt:lpstr>23 Lower Rio</vt:lpstr>
      <vt:lpstr>24 Cameron</vt:lpstr>
      <vt:lpstr>25 Texoma</vt:lpstr>
      <vt:lpstr>26 Central Texas</vt:lpstr>
      <vt:lpstr>27 Middle Rio</vt:lpstr>
      <vt:lpstr>28 Gulf Coast</vt:lpstr>
      <vt:lpstr>'01  Panhandle'!Anticipated_Quarter_Start</vt:lpstr>
      <vt:lpstr>'02 South Plains'!Anticipated_Quarter_Start</vt:lpstr>
      <vt:lpstr>'03 North Texas'!Anticipated_Quarter_Start</vt:lpstr>
      <vt:lpstr>'04 North Central'!Anticipated_Quarter_Start</vt:lpstr>
      <vt:lpstr>'05 Tarrant'!Anticipated_Quarter_Start</vt:lpstr>
      <vt:lpstr>'06 Dallas'!Anticipated_Quarter_Start</vt:lpstr>
      <vt:lpstr>'07 Northeast'!Anticipated_Quarter_Start</vt:lpstr>
      <vt:lpstr>'08 East Texas'!Anticipated_Quarter_Start</vt:lpstr>
      <vt:lpstr>'09 West Central'!Anticipated_Quarter_Start</vt:lpstr>
      <vt:lpstr>'10 Borderplex'!Anticipated_Quarter_Start</vt:lpstr>
      <vt:lpstr>'11 Permian Basin'!Anticipated_Quarter_Start</vt:lpstr>
      <vt:lpstr>'12 Concho Valley'!Anticipated_Quarter_Start</vt:lpstr>
      <vt:lpstr>'13 Heart of Texas'!Anticipated_Quarter_Start</vt:lpstr>
      <vt:lpstr>'14 Capital Area'!Anticipated_Quarter_Start</vt:lpstr>
      <vt:lpstr>'15 Rural Capital'!Anticipated_Quarter_Start</vt:lpstr>
      <vt:lpstr>'16 Brazos Valley'!Anticipated_Quarter_Start</vt:lpstr>
      <vt:lpstr>'17 Deep East'!Anticipated_Quarter_Start</vt:lpstr>
      <vt:lpstr>'18 Southeast'!Anticipated_Quarter_Start</vt:lpstr>
      <vt:lpstr>'19 Golden Crescent'!Anticipated_Quarter_Start</vt:lpstr>
      <vt:lpstr>'20 Alamo'!Anticipated_Quarter_Start</vt:lpstr>
      <vt:lpstr>'21 South Texas'!Anticipated_Quarter_Start</vt:lpstr>
      <vt:lpstr>'22 Coastal Bend'!Anticipated_Quarter_Start</vt:lpstr>
      <vt:lpstr>'23 Lower Rio'!Anticipated_Quarter_Start</vt:lpstr>
      <vt:lpstr>'24 Cameron'!Anticipated_Quarter_Start</vt:lpstr>
      <vt:lpstr>'25 Texoma'!Anticipated_Quarter_Start</vt:lpstr>
      <vt:lpstr>'26 Central Texas'!Anticipated_Quarter_Start</vt:lpstr>
      <vt:lpstr>'27 Middle Rio'!Anticipated_Quarter_Start</vt:lpstr>
      <vt:lpstr>'28 Gulf Coast'!Anticipated_Quarter_Start</vt:lpstr>
      <vt:lpstr>'01  Panhandle'!Evaluation_Assessment_Tools</vt:lpstr>
      <vt:lpstr>'02 South Plains'!Evaluation_Assessment_Tools</vt:lpstr>
      <vt:lpstr>'04 North Central'!Evaluation_Assessment_Tools</vt:lpstr>
      <vt:lpstr>'05 Tarrant'!Evaluation_Assessment_Tools</vt:lpstr>
      <vt:lpstr>'06 Dallas'!Evaluation_Assessment_Tools</vt:lpstr>
      <vt:lpstr>'10 Borderplex'!Evaluation_Assessment_Tools</vt:lpstr>
      <vt:lpstr>'11 Permian Basin'!Evaluation_Assessment_Tools</vt:lpstr>
      <vt:lpstr>'13 Heart of Texas'!Evaluation_Assessment_Tools</vt:lpstr>
      <vt:lpstr>'15 Rural Capital'!Evaluation_Assessment_Tools</vt:lpstr>
      <vt:lpstr>'17 Deep East'!Evaluation_Assessment_Tools</vt:lpstr>
      <vt:lpstr>'18 Southeast'!Evaluation_Assessment_Tools</vt:lpstr>
      <vt:lpstr>'20 Alamo'!Evaluation_Assessment_Tools</vt:lpstr>
      <vt:lpstr>'23 Lower Rio'!Evaluation_Assessment_Tools</vt:lpstr>
      <vt:lpstr>'24 Cameron'!Evaluation_Assessment_Tools</vt:lpstr>
      <vt:lpstr>'25 Texoma'!Evaluation_Assessment_Tools</vt:lpstr>
      <vt:lpstr>'27 Middle Rio'!Evaluation_Assessment_Tools</vt:lpstr>
      <vt:lpstr>'28 Gulf Coast'!Evaluation_Assessment_Tools</vt:lpstr>
      <vt:lpstr>'17 Deep East'!Print_Area</vt:lpstr>
      <vt:lpstr>'01  Panhandle'!Print_Titles</vt:lpstr>
      <vt:lpstr>'02 South Plains'!Print_Titles</vt:lpstr>
      <vt:lpstr>'03 North Texas'!Print_Titles</vt:lpstr>
      <vt:lpstr>'04 North Central'!Print_Titles</vt:lpstr>
      <vt:lpstr>'05 Tarrant'!Print_Titles</vt:lpstr>
      <vt:lpstr>'06 Dallas'!Print_Titles</vt:lpstr>
      <vt:lpstr>'07 Northeast'!Print_Titles</vt:lpstr>
      <vt:lpstr>'08 East Texas'!Print_Titles</vt:lpstr>
      <vt:lpstr>'09 West Central'!Print_Titles</vt:lpstr>
      <vt:lpstr>'10 Borderplex'!Print_Titles</vt:lpstr>
      <vt:lpstr>'11 Permian Basin'!Print_Titles</vt:lpstr>
      <vt:lpstr>'12 Concho Valley'!Print_Titles</vt:lpstr>
      <vt:lpstr>'13 Heart of Texas'!Print_Titles</vt:lpstr>
      <vt:lpstr>'14 Capital Area'!Print_Titles</vt:lpstr>
      <vt:lpstr>'15 Rural Capital'!Print_Titles</vt:lpstr>
      <vt:lpstr>'16 Brazos Valley'!Print_Titles</vt:lpstr>
      <vt:lpstr>'17 Deep East'!Print_Titles</vt:lpstr>
      <vt:lpstr>'18 Southeast'!Print_Titles</vt:lpstr>
      <vt:lpstr>'19 Golden Crescent'!Print_Titles</vt:lpstr>
      <vt:lpstr>'20 Alamo'!Print_Titles</vt:lpstr>
      <vt:lpstr>'21 South Texas'!Print_Titles</vt:lpstr>
      <vt:lpstr>'22 Coastal Bend'!Print_Titles</vt:lpstr>
      <vt:lpstr>'23 Lower Rio'!Print_Titles</vt:lpstr>
      <vt:lpstr>'24 Cameron'!Print_Titles</vt:lpstr>
      <vt:lpstr>'25 Texoma'!Print_Titles</vt:lpstr>
      <vt:lpstr>'26 Central Texas'!Print_Titles</vt:lpstr>
      <vt:lpstr>'27 Middle Rio'!Print_Titles</vt:lpstr>
      <vt:lpstr>'28 Gulf Coast'!Print_Titles</vt:lpstr>
      <vt:lpstr>'01  Panhandle'!Select_Evaluation_Assessment_Tools</vt:lpstr>
      <vt:lpstr>'02 South Plains'!Select_Evaluation_Assessment_Tools</vt:lpstr>
      <vt:lpstr>'04 North Central'!Select_Evaluation_Assessment_Tools</vt:lpstr>
      <vt:lpstr>'05 Tarrant'!Select_Evaluation_Assessment_Tools</vt:lpstr>
      <vt:lpstr>'06 Dallas'!Select_Evaluation_Assessment_Tools</vt:lpstr>
      <vt:lpstr>'10 Borderplex'!Select_Evaluation_Assessment_Tools</vt:lpstr>
      <vt:lpstr>'11 Permian Basin'!Select_Evaluation_Assessment_Tools</vt:lpstr>
      <vt:lpstr>'13 Heart of Texas'!Select_Evaluation_Assessment_Tools</vt:lpstr>
      <vt:lpstr>'15 Rural Capital'!Select_Evaluation_Assessment_Tools</vt:lpstr>
      <vt:lpstr>'17 Deep East'!Select_Evaluation_Assessment_Tools</vt:lpstr>
      <vt:lpstr>'18 Southeast'!Select_Evaluation_Assessment_Tools</vt:lpstr>
      <vt:lpstr>'20 Alamo'!Select_Evaluation_Assessment_Tools</vt:lpstr>
      <vt:lpstr>'23 Lower Rio'!Select_Evaluation_Assessment_Tools</vt:lpstr>
      <vt:lpstr>'24 Cameron'!Select_Evaluation_Assessment_Tools</vt:lpstr>
      <vt:lpstr>'25 Texoma'!Select_Evaluation_Assessment_Tools</vt:lpstr>
      <vt:lpstr>'27 Middle Rio'!Select_Evaluation_Assessment_Tools</vt:lpstr>
      <vt:lpstr>'28 Gulf Coast'!Select_Evaluation_Assessment_Tools</vt:lpstr>
      <vt:lpstr>'01  Panhandle'!Select_tool</vt:lpstr>
      <vt:lpstr>'02 South Plains'!Select_tool</vt:lpstr>
      <vt:lpstr>'04 North Central'!Select_tool</vt:lpstr>
      <vt:lpstr>'05 Tarrant'!Select_tool</vt:lpstr>
      <vt:lpstr>'06 Dallas'!Select_tool</vt:lpstr>
      <vt:lpstr>'10 Borderplex'!Select_tool</vt:lpstr>
      <vt:lpstr>'11 Permian Basin'!Select_tool</vt:lpstr>
      <vt:lpstr>'13 Heart of Texas'!Select_tool</vt:lpstr>
      <vt:lpstr>'15 Rural Capital'!Select_tool</vt:lpstr>
      <vt:lpstr>'17 Deep East'!Select_tool</vt:lpstr>
      <vt:lpstr>'18 Southeast'!Select_tool</vt:lpstr>
      <vt:lpstr>'20 Alamo'!Select_tool</vt:lpstr>
      <vt:lpstr>'23 Lower Rio'!Select_tool</vt:lpstr>
      <vt:lpstr>'24 Cameron'!Select_tool</vt:lpstr>
      <vt:lpstr>'25 Texoma'!Select_tool</vt:lpstr>
      <vt:lpstr>'27 Middle Rio'!Select_tool</vt:lpstr>
      <vt:lpstr>'28 Gulf Coast'!Select_tool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Martinez,Madelynn N</dc:creator>
  <cp:keywords/>
  <dc:description/>
  <cp:lastModifiedBy>Tonche,Crystal</cp:lastModifiedBy>
  <cp:revision/>
  <dcterms:created xsi:type="dcterms:W3CDTF">2026-04-29T16:16:25Z</dcterms:created>
  <dcterms:modified xsi:type="dcterms:W3CDTF">2026-06-22T13:39:41Z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0x010100E9EA837411ED864B94278B26830B74D5</vt:lpwstr>
  </property>
  <property fmtid="{D5CDD505-2E9C-101B-9397-08002B2CF9AE}" pid="3" name="MediaServiceImageTags">
    <vt:lpwstr/>
  </property>
</Properties>
</file>