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3" r:id="rId5"/>
  </p:sldMasterIdLst>
  <p:notesMasterIdLst>
    <p:notesMasterId r:id="rId47"/>
  </p:notesMasterIdLst>
  <p:sldIdLst>
    <p:sldId id="257" r:id="rId6"/>
    <p:sldId id="2565" r:id="rId7"/>
    <p:sldId id="2587" r:id="rId8"/>
    <p:sldId id="2608" r:id="rId9"/>
    <p:sldId id="2545" r:id="rId10"/>
    <p:sldId id="2651" r:id="rId11"/>
    <p:sldId id="509" r:id="rId12"/>
    <p:sldId id="2586" r:id="rId13"/>
    <p:sldId id="2546" r:id="rId14"/>
    <p:sldId id="2568" r:id="rId15"/>
    <p:sldId id="539" r:id="rId16"/>
    <p:sldId id="538" r:id="rId17"/>
    <p:sldId id="2567" r:id="rId18"/>
    <p:sldId id="2616" r:id="rId19"/>
    <p:sldId id="2594" r:id="rId20"/>
    <p:sldId id="2572" r:id="rId21"/>
    <p:sldId id="520" r:id="rId22"/>
    <p:sldId id="503" r:id="rId23"/>
    <p:sldId id="510" r:id="rId24"/>
    <p:sldId id="2590" r:id="rId25"/>
    <p:sldId id="2591" r:id="rId26"/>
    <p:sldId id="2621" r:id="rId27"/>
    <p:sldId id="2593" r:id="rId28"/>
    <p:sldId id="2595" r:id="rId29"/>
    <p:sldId id="2617" r:id="rId30"/>
    <p:sldId id="2573" r:id="rId31"/>
    <p:sldId id="2592" r:id="rId32"/>
    <p:sldId id="2597" r:id="rId33"/>
    <p:sldId id="2598" r:id="rId34"/>
    <p:sldId id="2599" r:id="rId35"/>
    <p:sldId id="2610" r:id="rId36"/>
    <p:sldId id="2618" r:id="rId37"/>
    <p:sldId id="2650" r:id="rId38"/>
    <p:sldId id="303" r:id="rId39"/>
    <p:sldId id="315" r:id="rId40"/>
    <p:sldId id="2603" r:id="rId41"/>
    <p:sldId id="2605" r:id="rId42"/>
    <p:sldId id="2575" r:id="rId43"/>
    <p:sldId id="1649" r:id="rId44"/>
    <p:sldId id="2606" r:id="rId45"/>
    <p:sldId id="2620"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FB926-BEBE-4FF6-B32E-E0D97C1A5EA3}" v="94" dt="2021-06-28T20:57:10.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86449" autoAdjust="0"/>
  </p:normalViewPr>
  <p:slideViewPr>
    <p:cSldViewPr snapToGrid="0">
      <p:cViewPr varScale="1">
        <p:scale>
          <a:sx n="77" d="100"/>
          <a:sy n="77" d="100"/>
        </p:scale>
        <p:origin x="151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4" Type="http://schemas.openxmlformats.org/officeDocument/2006/relationships/image" Target="../media/image5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4"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D311C-6A8C-6C4D-878C-9E74BF4A825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49C70CC-8D2F-544F-91DD-AD8ABCD44718}">
      <dgm:prSet phldrT="[Text]" custT="1"/>
      <dgm:spPr/>
      <dgm:t>
        <a:bodyPr/>
        <a:lstStyle/>
        <a:p>
          <a:r>
            <a:rPr lang="en-US" sz="2800" b="1">
              <a:latin typeface="Calibri"/>
              <a:cs typeface="Calibri"/>
            </a:rPr>
            <a:t>Formal</a:t>
          </a:r>
          <a:endParaRPr lang="en-US" sz="2900" b="1" i="0" u="none" strike="noStrike" cap="none" baseline="0" noProof="0">
            <a:solidFill>
              <a:srgbClr val="010000"/>
            </a:solidFill>
            <a:latin typeface="Calibri"/>
            <a:cs typeface="Calibri"/>
          </a:endParaRPr>
        </a:p>
      </dgm:t>
    </dgm:pt>
    <dgm:pt modelId="{F20AA1B3-E82F-AE42-AE9A-D7900FBB61F0}" type="parTrans" cxnId="{CF6EE73A-BA4D-1043-8576-72627A5DEFE8}">
      <dgm:prSet/>
      <dgm:spPr/>
      <dgm:t>
        <a:bodyPr/>
        <a:lstStyle/>
        <a:p>
          <a:endParaRPr lang="en-US"/>
        </a:p>
      </dgm:t>
    </dgm:pt>
    <dgm:pt modelId="{2D4DDE94-EA7B-AC47-808F-2B326C091BC8}" type="sibTrans" cxnId="{CF6EE73A-BA4D-1043-8576-72627A5DEFE8}">
      <dgm:prSet/>
      <dgm:spPr/>
      <dgm:t>
        <a:bodyPr/>
        <a:lstStyle/>
        <a:p>
          <a:endParaRPr lang="en-US"/>
        </a:p>
      </dgm:t>
    </dgm:pt>
    <dgm:pt modelId="{89D5E753-C07D-A64B-8F68-4E3A0559AC4D}">
      <dgm:prSet phldrT="[Text]" custT="1"/>
      <dgm:spPr/>
      <dgm:t>
        <a:bodyPr/>
        <a:lstStyle/>
        <a:p>
          <a:r>
            <a:rPr lang="en-US" sz="1800">
              <a:latin typeface="Calibri"/>
              <a:cs typeface="Calibri"/>
            </a:rPr>
            <a:t>Partners dually enroll children to provide prekindergarten and/or additional wrap-around services</a:t>
          </a:r>
        </a:p>
      </dgm:t>
    </dgm:pt>
    <dgm:pt modelId="{B677E077-73D3-E841-ABC4-3CA5CFA038C0}" type="parTrans" cxnId="{540E7091-D9F2-9346-9300-587FF3CBFFD2}">
      <dgm:prSet/>
      <dgm:spPr/>
      <dgm:t>
        <a:bodyPr/>
        <a:lstStyle/>
        <a:p>
          <a:endParaRPr lang="en-US"/>
        </a:p>
      </dgm:t>
    </dgm:pt>
    <dgm:pt modelId="{688818D4-AC54-AC40-8AE0-591AA441B645}" type="sibTrans" cxnId="{540E7091-D9F2-9346-9300-587FF3CBFFD2}">
      <dgm:prSet/>
      <dgm:spPr/>
      <dgm:t>
        <a:bodyPr/>
        <a:lstStyle/>
        <a:p>
          <a:endParaRPr lang="en-US"/>
        </a:p>
      </dgm:t>
    </dgm:pt>
    <dgm:pt modelId="{B70B6FCC-4A10-444A-8D87-765C1CFB9422}">
      <dgm:prSet phldrT="[Text]" custT="1"/>
      <dgm:spPr/>
      <dgm:t>
        <a:bodyPr/>
        <a:lstStyle/>
        <a:p>
          <a:r>
            <a:rPr lang="en-US" sz="2800" b="1">
              <a:latin typeface="Calibri"/>
              <a:cs typeface="Calibri"/>
            </a:rPr>
            <a:t>Informal</a:t>
          </a:r>
          <a:endParaRPr lang="en-US" sz="2900" b="1">
            <a:latin typeface="Calibri"/>
            <a:cs typeface="Calibri"/>
          </a:endParaRPr>
        </a:p>
      </dgm:t>
    </dgm:pt>
    <dgm:pt modelId="{A1607D4A-64CF-2C4E-AE54-3E51B2C000ED}" type="parTrans" cxnId="{3F6A19FA-FFEE-604E-A903-2BD5D00AE730}">
      <dgm:prSet/>
      <dgm:spPr/>
      <dgm:t>
        <a:bodyPr/>
        <a:lstStyle/>
        <a:p>
          <a:endParaRPr lang="en-US"/>
        </a:p>
      </dgm:t>
    </dgm:pt>
    <dgm:pt modelId="{614F4CCF-35BB-B545-9748-5C67B0182380}" type="sibTrans" cxnId="{3F6A19FA-FFEE-604E-A903-2BD5D00AE730}">
      <dgm:prSet/>
      <dgm:spPr/>
      <dgm:t>
        <a:bodyPr/>
        <a:lstStyle/>
        <a:p>
          <a:endParaRPr lang="en-US"/>
        </a:p>
      </dgm:t>
    </dgm:pt>
    <dgm:pt modelId="{868512EB-8077-F641-A07A-09DB0E6960E0}">
      <dgm:prSet phldrT="[Text]" phldr="0" custT="1"/>
      <dgm:spPr/>
      <dgm:t>
        <a:bodyPr/>
        <a:lstStyle/>
        <a:p>
          <a:pPr rtl="0"/>
          <a:r>
            <a:rPr lang="en-US" sz="1800">
              <a:latin typeface="Calibri"/>
              <a:cs typeface="Calibri"/>
            </a:rPr>
            <a:t>Partners share resources and information across LEA and ELP</a:t>
          </a:r>
        </a:p>
      </dgm:t>
    </dgm:pt>
    <dgm:pt modelId="{E456DF07-76EE-D943-A144-0B3514DA8159}" type="parTrans" cxnId="{DE171846-66E2-944D-83DC-031E429DF9B9}">
      <dgm:prSet/>
      <dgm:spPr/>
      <dgm:t>
        <a:bodyPr/>
        <a:lstStyle/>
        <a:p>
          <a:endParaRPr lang="en-US"/>
        </a:p>
      </dgm:t>
    </dgm:pt>
    <dgm:pt modelId="{10397258-E024-8044-9FBE-FB951C6DF689}" type="sibTrans" cxnId="{DE171846-66E2-944D-83DC-031E429DF9B9}">
      <dgm:prSet/>
      <dgm:spPr/>
      <dgm:t>
        <a:bodyPr/>
        <a:lstStyle/>
        <a:p>
          <a:endParaRPr lang="en-US"/>
        </a:p>
      </dgm:t>
    </dgm:pt>
    <dgm:pt modelId="{8C845D22-50DE-294E-A22C-630916C0624F}">
      <dgm:prSet phldrT="[Text]" custT="1"/>
      <dgm:spPr/>
      <dgm:t>
        <a:bodyPr/>
        <a:lstStyle/>
        <a:p>
          <a:r>
            <a:rPr lang="en-US" sz="1800">
              <a:latin typeface="Calibri"/>
              <a:cs typeface="Calibri"/>
            </a:rPr>
            <a:t>LEA passes through state funding to the ELP</a:t>
          </a:r>
        </a:p>
      </dgm:t>
    </dgm:pt>
    <dgm:pt modelId="{6FDDE914-FF89-8A40-80F1-6DB2F55D5AC7}" type="parTrans" cxnId="{D84907AF-406A-414B-92C5-132256DB6562}">
      <dgm:prSet/>
      <dgm:spPr/>
      <dgm:t>
        <a:bodyPr/>
        <a:lstStyle/>
        <a:p>
          <a:endParaRPr lang="en-US"/>
        </a:p>
      </dgm:t>
    </dgm:pt>
    <dgm:pt modelId="{592F344E-677F-6B40-95DA-95777A6DDAA1}" type="sibTrans" cxnId="{D84907AF-406A-414B-92C5-132256DB6562}">
      <dgm:prSet/>
      <dgm:spPr/>
      <dgm:t>
        <a:bodyPr/>
        <a:lstStyle/>
        <a:p>
          <a:endParaRPr lang="en-US"/>
        </a:p>
      </dgm:t>
    </dgm:pt>
    <dgm:pt modelId="{FFEF0783-FAE0-5D41-81AE-FE876B5AEA83}">
      <dgm:prSet phldrT="[Text]" custT="1"/>
      <dgm:spPr/>
      <dgm:t>
        <a:bodyPr/>
        <a:lstStyle/>
        <a:p>
          <a:r>
            <a:rPr lang="en-US" sz="1800">
              <a:latin typeface="Calibri"/>
              <a:cs typeface="Calibri"/>
            </a:rPr>
            <a:t>No funding is passed through</a:t>
          </a:r>
        </a:p>
      </dgm:t>
    </dgm:pt>
    <dgm:pt modelId="{A47D3924-F754-0347-9B41-F89DA80EE7C6}" type="parTrans" cxnId="{0E8D52F4-6660-594C-9E74-C43ACA01E8A3}">
      <dgm:prSet/>
      <dgm:spPr/>
      <dgm:t>
        <a:bodyPr/>
        <a:lstStyle/>
        <a:p>
          <a:endParaRPr lang="en-US"/>
        </a:p>
      </dgm:t>
    </dgm:pt>
    <dgm:pt modelId="{301A753D-8D3D-A04F-9971-49927B34E405}" type="sibTrans" cxnId="{0E8D52F4-6660-594C-9E74-C43ACA01E8A3}">
      <dgm:prSet/>
      <dgm:spPr/>
      <dgm:t>
        <a:bodyPr/>
        <a:lstStyle/>
        <a:p>
          <a:endParaRPr lang="en-US"/>
        </a:p>
      </dgm:t>
    </dgm:pt>
    <dgm:pt modelId="{8779D4DF-99BB-8648-9A4D-EC56E39F02A4}">
      <dgm:prSet phldrT="[Text]" custT="1"/>
      <dgm:spPr/>
      <dgm:t>
        <a:bodyPr/>
        <a:lstStyle/>
        <a:p>
          <a:r>
            <a:rPr lang="en-US" sz="1800">
              <a:latin typeface="Calibri"/>
              <a:cs typeface="Calibri"/>
            </a:rPr>
            <a:t>Students are not dually enrolled</a:t>
          </a:r>
        </a:p>
      </dgm:t>
    </dgm:pt>
    <dgm:pt modelId="{198EFCB3-98FE-4A48-B051-966B62999018}" type="parTrans" cxnId="{AA7F0030-C785-D24F-913D-1C9E6D707804}">
      <dgm:prSet/>
      <dgm:spPr/>
      <dgm:t>
        <a:bodyPr/>
        <a:lstStyle/>
        <a:p>
          <a:endParaRPr lang="en-US"/>
        </a:p>
      </dgm:t>
    </dgm:pt>
    <dgm:pt modelId="{68A4D2A6-3B9F-3649-A964-9E363F9524AA}" type="sibTrans" cxnId="{AA7F0030-C785-D24F-913D-1C9E6D707804}">
      <dgm:prSet/>
      <dgm:spPr/>
      <dgm:t>
        <a:bodyPr/>
        <a:lstStyle/>
        <a:p>
          <a:endParaRPr lang="en-US"/>
        </a:p>
      </dgm:t>
    </dgm:pt>
    <dgm:pt modelId="{B182DA1B-F64E-473E-8ED8-5FAD8BFB0E7F}">
      <dgm:prSet phldrT="[Text]" custT="1"/>
      <dgm:spPr/>
      <dgm:t>
        <a:bodyPr/>
        <a:lstStyle/>
        <a:p>
          <a:endParaRPr lang="en-US" sz="1800">
            <a:latin typeface="Calibri"/>
            <a:cs typeface="Calibri"/>
          </a:endParaRPr>
        </a:p>
      </dgm:t>
    </dgm:pt>
    <dgm:pt modelId="{96D3B215-32C6-41BA-BE5E-CF906754E6BA}" type="parTrans" cxnId="{8C5CADF9-D558-4C3E-8052-5D41D15E9B92}">
      <dgm:prSet/>
      <dgm:spPr/>
      <dgm:t>
        <a:bodyPr/>
        <a:lstStyle/>
        <a:p>
          <a:endParaRPr lang="en-US"/>
        </a:p>
      </dgm:t>
    </dgm:pt>
    <dgm:pt modelId="{850E3861-AD7A-4075-B37F-669646AC9390}" type="sibTrans" cxnId="{8C5CADF9-D558-4C3E-8052-5D41D15E9B92}">
      <dgm:prSet/>
      <dgm:spPr/>
      <dgm:t>
        <a:bodyPr/>
        <a:lstStyle/>
        <a:p>
          <a:endParaRPr lang="en-US"/>
        </a:p>
      </dgm:t>
    </dgm:pt>
    <dgm:pt modelId="{A6608102-4284-43E8-8817-81D4132346C8}">
      <dgm:prSet phldrT="[Text]" phldr="0" custT="1"/>
      <dgm:spPr/>
      <dgm:t>
        <a:bodyPr/>
        <a:lstStyle/>
        <a:p>
          <a:pPr rtl="0"/>
          <a:endParaRPr lang="en-US" sz="1800">
            <a:latin typeface="Calibri"/>
            <a:cs typeface="Calibri"/>
          </a:endParaRPr>
        </a:p>
      </dgm:t>
    </dgm:pt>
    <dgm:pt modelId="{CA63D543-F5E7-4515-BA6E-AB95CA691C50}" type="parTrans" cxnId="{EB39B729-D611-46AA-A5D0-C81332C044F4}">
      <dgm:prSet/>
      <dgm:spPr/>
      <dgm:t>
        <a:bodyPr/>
        <a:lstStyle/>
        <a:p>
          <a:endParaRPr lang="en-US"/>
        </a:p>
      </dgm:t>
    </dgm:pt>
    <dgm:pt modelId="{C68A8845-75FA-489A-80EC-14AD30012D93}" type="sibTrans" cxnId="{EB39B729-D611-46AA-A5D0-C81332C044F4}">
      <dgm:prSet/>
      <dgm:spPr/>
      <dgm:t>
        <a:bodyPr/>
        <a:lstStyle/>
        <a:p>
          <a:endParaRPr lang="en-US"/>
        </a:p>
      </dgm:t>
    </dgm:pt>
    <dgm:pt modelId="{2F5717EB-189E-4767-835F-78B23C281FD1}">
      <dgm:prSet phldrT="[Text]" custT="1"/>
      <dgm:spPr/>
      <dgm:t>
        <a:bodyPr/>
        <a:lstStyle/>
        <a:p>
          <a:endParaRPr lang="en-US" sz="1800">
            <a:latin typeface="Calibri"/>
            <a:cs typeface="Calibri"/>
          </a:endParaRPr>
        </a:p>
      </dgm:t>
    </dgm:pt>
    <dgm:pt modelId="{F603E404-4237-48BF-9F2D-6559412A9EC2}" type="parTrans" cxnId="{91BFF233-F385-46CF-93AF-56740FE0E252}">
      <dgm:prSet/>
      <dgm:spPr/>
      <dgm:t>
        <a:bodyPr/>
        <a:lstStyle/>
        <a:p>
          <a:endParaRPr lang="en-US"/>
        </a:p>
      </dgm:t>
    </dgm:pt>
    <dgm:pt modelId="{8D252AE7-D0A5-4122-9213-2B72069A05B0}" type="sibTrans" cxnId="{91BFF233-F385-46CF-93AF-56740FE0E252}">
      <dgm:prSet/>
      <dgm:spPr/>
      <dgm:t>
        <a:bodyPr/>
        <a:lstStyle/>
        <a:p>
          <a:endParaRPr lang="en-US"/>
        </a:p>
      </dgm:t>
    </dgm:pt>
    <dgm:pt modelId="{A8AB9AB6-52B1-8D48-AEC1-CC3F7165C662}" type="pres">
      <dgm:prSet presAssocID="{E63D311C-6A8C-6C4D-878C-9E74BF4A8255}" presName="Name0" presStyleCnt="0">
        <dgm:presLayoutVars>
          <dgm:dir/>
          <dgm:animLvl val="lvl"/>
          <dgm:resizeHandles val="exact"/>
        </dgm:presLayoutVars>
      </dgm:prSet>
      <dgm:spPr/>
    </dgm:pt>
    <dgm:pt modelId="{7E024B8C-6B64-D04E-BFE3-EF45F6D0BE67}" type="pres">
      <dgm:prSet presAssocID="{049C70CC-8D2F-544F-91DD-AD8ABCD44718}" presName="composite" presStyleCnt="0"/>
      <dgm:spPr/>
    </dgm:pt>
    <dgm:pt modelId="{A2C4474A-A9DE-F341-8BDF-B1CD61B34329}" type="pres">
      <dgm:prSet presAssocID="{049C70CC-8D2F-544F-91DD-AD8ABCD44718}" presName="parTx" presStyleLbl="alignNode1" presStyleIdx="0" presStyleCnt="2" custScaleY="78786" custLinFactNeighborX="-1" custLinFactNeighborY="-2013">
        <dgm:presLayoutVars>
          <dgm:chMax val="0"/>
          <dgm:chPref val="0"/>
          <dgm:bulletEnabled val="1"/>
        </dgm:presLayoutVars>
      </dgm:prSet>
      <dgm:spPr/>
    </dgm:pt>
    <dgm:pt modelId="{6F5F7E2F-735F-D743-8C58-08926BFD21E1}" type="pres">
      <dgm:prSet presAssocID="{049C70CC-8D2F-544F-91DD-AD8ABCD44718}" presName="desTx" presStyleLbl="alignAccFollowNode1" presStyleIdx="0" presStyleCnt="2">
        <dgm:presLayoutVars>
          <dgm:bulletEnabled val="1"/>
        </dgm:presLayoutVars>
      </dgm:prSet>
      <dgm:spPr/>
    </dgm:pt>
    <dgm:pt modelId="{82BCD387-BE2D-5E41-A70B-D9BBD02ACEC6}" type="pres">
      <dgm:prSet presAssocID="{2D4DDE94-EA7B-AC47-808F-2B326C091BC8}" presName="space" presStyleCnt="0"/>
      <dgm:spPr/>
    </dgm:pt>
    <dgm:pt modelId="{73841A33-5346-764D-8F7C-112ADD1DDDC2}" type="pres">
      <dgm:prSet presAssocID="{B70B6FCC-4A10-444A-8D87-765C1CFB9422}" presName="composite" presStyleCnt="0"/>
      <dgm:spPr/>
    </dgm:pt>
    <dgm:pt modelId="{DB188BFD-D323-2647-8F5E-8E3B160D93DC}" type="pres">
      <dgm:prSet presAssocID="{B70B6FCC-4A10-444A-8D87-765C1CFB9422}" presName="parTx" presStyleLbl="alignNode1" presStyleIdx="1" presStyleCnt="2" custScaleY="77347">
        <dgm:presLayoutVars>
          <dgm:chMax val="0"/>
          <dgm:chPref val="0"/>
          <dgm:bulletEnabled val="1"/>
        </dgm:presLayoutVars>
      </dgm:prSet>
      <dgm:spPr/>
    </dgm:pt>
    <dgm:pt modelId="{F2AB26E0-E3C2-2347-9006-20AD581257F3}" type="pres">
      <dgm:prSet presAssocID="{B70B6FCC-4A10-444A-8D87-765C1CFB9422}" presName="desTx" presStyleLbl="alignAccFollowNode1" presStyleIdx="1" presStyleCnt="2">
        <dgm:presLayoutVars>
          <dgm:bulletEnabled val="1"/>
        </dgm:presLayoutVars>
      </dgm:prSet>
      <dgm:spPr/>
    </dgm:pt>
  </dgm:ptLst>
  <dgm:cxnLst>
    <dgm:cxn modelId="{27A7A303-331A-964C-A03D-9DBAFF9D5725}" type="presOf" srcId="{8779D4DF-99BB-8648-9A4D-EC56E39F02A4}" destId="{F2AB26E0-E3C2-2347-9006-20AD581257F3}" srcOrd="0" destOrd="2" presId="urn:microsoft.com/office/officeart/2005/8/layout/hList1"/>
    <dgm:cxn modelId="{5AB06412-A782-4ED3-8BAA-09AE9ACED822}" type="presOf" srcId="{2F5717EB-189E-4767-835F-78B23C281FD1}" destId="{F2AB26E0-E3C2-2347-9006-20AD581257F3}" srcOrd="0" destOrd="3" presId="urn:microsoft.com/office/officeart/2005/8/layout/hList1"/>
    <dgm:cxn modelId="{C2A5B51D-EC15-F144-8B09-D82577A65E51}" type="presOf" srcId="{FFEF0783-FAE0-5D41-81AE-FE876B5AEA83}" destId="{F2AB26E0-E3C2-2347-9006-20AD581257F3}" srcOrd="0" destOrd="4" presId="urn:microsoft.com/office/officeart/2005/8/layout/hList1"/>
    <dgm:cxn modelId="{EB39B729-D611-46AA-A5D0-C81332C044F4}" srcId="{B70B6FCC-4A10-444A-8D87-765C1CFB9422}" destId="{A6608102-4284-43E8-8817-81D4132346C8}" srcOrd="1" destOrd="0" parTransId="{CA63D543-F5E7-4515-BA6E-AB95CA691C50}" sibTransId="{C68A8845-75FA-489A-80EC-14AD30012D93}"/>
    <dgm:cxn modelId="{AA7F0030-C785-D24F-913D-1C9E6D707804}" srcId="{B70B6FCC-4A10-444A-8D87-765C1CFB9422}" destId="{8779D4DF-99BB-8648-9A4D-EC56E39F02A4}" srcOrd="2" destOrd="0" parTransId="{198EFCB3-98FE-4A48-B051-966B62999018}" sibTransId="{68A4D2A6-3B9F-3649-A964-9E363F9524AA}"/>
    <dgm:cxn modelId="{91BFF233-F385-46CF-93AF-56740FE0E252}" srcId="{B70B6FCC-4A10-444A-8D87-765C1CFB9422}" destId="{2F5717EB-189E-4767-835F-78B23C281FD1}" srcOrd="3" destOrd="0" parTransId="{F603E404-4237-48BF-9F2D-6559412A9EC2}" sibTransId="{8D252AE7-D0A5-4122-9213-2B72069A05B0}"/>
    <dgm:cxn modelId="{CF6EE73A-BA4D-1043-8576-72627A5DEFE8}" srcId="{E63D311C-6A8C-6C4D-878C-9E74BF4A8255}" destId="{049C70CC-8D2F-544F-91DD-AD8ABCD44718}" srcOrd="0" destOrd="0" parTransId="{F20AA1B3-E82F-AE42-AE9A-D7900FBB61F0}" sibTransId="{2D4DDE94-EA7B-AC47-808F-2B326C091BC8}"/>
    <dgm:cxn modelId="{60A0F162-147F-7946-80E6-E672D882AFCE}" type="presOf" srcId="{B70B6FCC-4A10-444A-8D87-765C1CFB9422}" destId="{DB188BFD-D323-2647-8F5E-8E3B160D93DC}" srcOrd="0" destOrd="0" presId="urn:microsoft.com/office/officeart/2005/8/layout/hList1"/>
    <dgm:cxn modelId="{DE171846-66E2-944D-83DC-031E429DF9B9}" srcId="{B70B6FCC-4A10-444A-8D87-765C1CFB9422}" destId="{868512EB-8077-F641-A07A-09DB0E6960E0}" srcOrd="0" destOrd="0" parTransId="{E456DF07-76EE-D943-A144-0B3514DA8159}" sibTransId="{10397258-E024-8044-9FBE-FB951C6DF689}"/>
    <dgm:cxn modelId="{E5762A7F-6EF1-1349-97FD-A0236493B875}" type="presOf" srcId="{049C70CC-8D2F-544F-91DD-AD8ABCD44718}" destId="{A2C4474A-A9DE-F341-8BDF-B1CD61B34329}" srcOrd="0" destOrd="0" presId="urn:microsoft.com/office/officeart/2005/8/layout/hList1"/>
    <dgm:cxn modelId="{B298F084-5FBB-5C41-95B6-8BE9B720BB09}" type="presOf" srcId="{8C845D22-50DE-294E-A22C-630916C0624F}" destId="{6F5F7E2F-735F-D743-8C58-08926BFD21E1}" srcOrd="0" destOrd="2" presId="urn:microsoft.com/office/officeart/2005/8/layout/hList1"/>
    <dgm:cxn modelId="{540E7091-D9F2-9346-9300-587FF3CBFFD2}" srcId="{049C70CC-8D2F-544F-91DD-AD8ABCD44718}" destId="{89D5E753-C07D-A64B-8F68-4E3A0559AC4D}" srcOrd="0" destOrd="0" parTransId="{B677E077-73D3-E841-ABC4-3CA5CFA038C0}" sibTransId="{688818D4-AC54-AC40-8AE0-591AA441B645}"/>
    <dgm:cxn modelId="{D2D7BDA4-8184-EA4B-A7C3-A35A2AE8B0C2}" type="presOf" srcId="{E63D311C-6A8C-6C4D-878C-9E74BF4A8255}" destId="{A8AB9AB6-52B1-8D48-AEC1-CC3F7165C662}" srcOrd="0" destOrd="0" presId="urn:microsoft.com/office/officeart/2005/8/layout/hList1"/>
    <dgm:cxn modelId="{94E6B7AD-1FF2-1D4C-ACF5-DF70431FFE78}" type="presOf" srcId="{868512EB-8077-F641-A07A-09DB0E6960E0}" destId="{F2AB26E0-E3C2-2347-9006-20AD581257F3}" srcOrd="0" destOrd="0" presId="urn:microsoft.com/office/officeart/2005/8/layout/hList1"/>
    <dgm:cxn modelId="{D84907AF-406A-414B-92C5-132256DB6562}" srcId="{049C70CC-8D2F-544F-91DD-AD8ABCD44718}" destId="{8C845D22-50DE-294E-A22C-630916C0624F}" srcOrd="2" destOrd="0" parTransId="{6FDDE914-FF89-8A40-80F1-6DB2F55D5AC7}" sibTransId="{592F344E-677F-6B40-95DA-95777A6DDAA1}"/>
    <dgm:cxn modelId="{708D4CCD-1BDD-3B42-BBBE-3506803E7ACB}" type="presOf" srcId="{89D5E753-C07D-A64B-8F68-4E3A0559AC4D}" destId="{6F5F7E2F-735F-D743-8C58-08926BFD21E1}" srcOrd="0" destOrd="0" presId="urn:microsoft.com/office/officeart/2005/8/layout/hList1"/>
    <dgm:cxn modelId="{E53628E0-6FD2-49EB-963F-98E520F1C772}" type="presOf" srcId="{B182DA1B-F64E-473E-8ED8-5FAD8BFB0E7F}" destId="{6F5F7E2F-735F-D743-8C58-08926BFD21E1}" srcOrd="0" destOrd="1" presId="urn:microsoft.com/office/officeart/2005/8/layout/hList1"/>
    <dgm:cxn modelId="{0E8D52F4-6660-594C-9E74-C43ACA01E8A3}" srcId="{B70B6FCC-4A10-444A-8D87-765C1CFB9422}" destId="{FFEF0783-FAE0-5D41-81AE-FE876B5AEA83}" srcOrd="4" destOrd="0" parTransId="{A47D3924-F754-0347-9B41-F89DA80EE7C6}" sibTransId="{301A753D-8D3D-A04F-9971-49927B34E405}"/>
    <dgm:cxn modelId="{8F8B93F6-8242-4D3B-9DBA-868C1DFC5B27}" type="presOf" srcId="{A6608102-4284-43E8-8817-81D4132346C8}" destId="{F2AB26E0-E3C2-2347-9006-20AD581257F3}" srcOrd="0" destOrd="1" presId="urn:microsoft.com/office/officeart/2005/8/layout/hList1"/>
    <dgm:cxn modelId="{8C5CADF9-D558-4C3E-8052-5D41D15E9B92}" srcId="{049C70CC-8D2F-544F-91DD-AD8ABCD44718}" destId="{B182DA1B-F64E-473E-8ED8-5FAD8BFB0E7F}" srcOrd="1" destOrd="0" parTransId="{96D3B215-32C6-41BA-BE5E-CF906754E6BA}" sibTransId="{850E3861-AD7A-4075-B37F-669646AC9390}"/>
    <dgm:cxn modelId="{3F6A19FA-FFEE-604E-A903-2BD5D00AE730}" srcId="{E63D311C-6A8C-6C4D-878C-9E74BF4A8255}" destId="{B70B6FCC-4A10-444A-8D87-765C1CFB9422}" srcOrd="1" destOrd="0" parTransId="{A1607D4A-64CF-2C4E-AE54-3E51B2C000ED}" sibTransId="{614F4CCF-35BB-B545-9748-5C67B0182380}"/>
    <dgm:cxn modelId="{62A7D650-D481-6749-878F-FA2DFE44BEA2}" type="presParOf" srcId="{A8AB9AB6-52B1-8D48-AEC1-CC3F7165C662}" destId="{7E024B8C-6B64-D04E-BFE3-EF45F6D0BE67}" srcOrd="0" destOrd="0" presId="urn:microsoft.com/office/officeart/2005/8/layout/hList1"/>
    <dgm:cxn modelId="{08A4B4AF-E462-5F4C-96F3-A6532EFB57D5}" type="presParOf" srcId="{7E024B8C-6B64-D04E-BFE3-EF45F6D0BE67}" destId="{A2C4474A-A9DE-F341-8BDF-B1CD61B34329}" srcOrd="0" destOrd="0" presId="urn:microsoft.com/office/officeart/2005/8/layout/hList1"/>
    <dgm:cxn modelId="{7803E329-3D20-FE43-8847-60256FBBA3BC}" type="presParOf" srcId="{7E024B8C-6B64-D04E-BFE3-EF45F6D0BE67}" destId="{6F5F7E2F-735F-D743-8C58-08926BFD21E1}" srcOrd="1" destOrd="0" presId="urn:microsoft.com/office/officeart/2005/8/layout/hList1"/>
    <dgm:cxn modelId="{5D7B6C75-1272-3648-9344-6545546C9366}" type="presParOf" srcId="{A8AB9AB6-52B1-8D48-AEC1-CC3F7165C662}" destId="{82BCD387-BE2D-5E41-A70B-D9BBD02ACEC6}" srcOrd="1" destOrd="0" presId="urn:microsoft.com/office/officeart/2005/8/layout/hList1"/>
    <dgm:cxn modelId="{0247ECCD-72BB-A045-AE8C-C93428A9AE9C}" type="presParOf" srcId="{A8AB9AB6-52B1-8D48-AEC1-CC3F7165C662}" destId="{73841A33-5346-764D-8F7C-112ADD1DDDC2}" srcOrd="2" destOrd="0" presId="urn:microsoft.com/office/officeart/2005/8/layout/hList1"/>
    <dgm:cxn modelId="{EC95908E-7140-244E-92B1-25BA6DFA9295}" type="presParOf" srcId="{73841A33-5346-764D-8F7C-112ADD1DDDC2}" destId="{DB188BFD-D323-2647-8F5E-8E3B160D93DC}" srcOrd="0" destOrd="0" presId="urn:microsoft.com/office/officeart/2005/8/layout/hList1"/>
    <dgm:cxn modelId="{2464B889-0AF6-FA4E-B981-FA02E76CA6BF}" type="presParOf" srcId="{73841A33-5346-764D-8F7C-112ADD1DDDC2}" destId="{F2AB26E0-E3C2-2347-9006-20AD581257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ABC71-0244-4549-9177-ECF52919FE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59DBABB-81F8-4616-8161-93A61B66F5EB}">
      <dgm:prSet phldrT="[Text]" phldr="0"/>
      <dgm:spPr>
        <a:xfrm>
          <a:off x="0" y="71954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a:ea typeface="+mn-ea"/>
              <a:cs typeface="Calibri"/>
            </a:rPr>
            <a:t>Expand</a:t>
          </a:r>
          <a:r>
            <a:rPr lang="en-US" b="0" i="0" u="none" strike="noStrike" cap="none" baseline="0" noProof="0">
              <a:solidFill>
                <a:sysClr val="window" lastClr="FFFFFF"/>
              </a:solidFill>
              <a:latin typeface="Calibri"/>
              <a:ea typeface="+mn-ea"/>
              <a:cs typeface="Calibri Light"/>
            </a:rPr>
            <a:t> opportunities for families</a:t>
          </a:r>
          <a:endParaRPr lang="en-US">
            <a:solidFill>
              <a:sysClr val="window" lastClr="FFFFFF"/>
            </a:solidFill>
            <a:latin typeface="Calibri"/>
            <a:ea typeface="+mn-ea"/>
            <a:cs typeface="Calibri"/>
          </a:endParaRPr>
        </a:p>
      </dgm:t>
    </dgm:pt>
    <dgm:pt modelId="{80D96305-2922-4944-911F-C87CDC12FE94}" type="parTrans" cxnId="{A06CA445-0589-4AA4-A68C-E397648822E7}">
      <dgm:prSet/>
      <dgm:spPr/>
      <dgm:t>
        <a:bodyPr/>
        <a:lstStyle/>
        <a:p>
          <a:endParaRPr lang="en-US"/>
        </a:p>
      </dgm:t>
    </dgm:pt>
    <dgm:pt modelId="{6849DA08-4DF3-4A96-8398-26377EAC6069}" type="sibTrans" cxnId="{A06CA445-0589-4AA4-A68C-E397648822E7}">
      <dgm:prSet/>
      <dgm:spPr/>
      <dgm:t>
        <a:bodyPr/>
        <a:lstStyle/>
        <a:p>
          <a:endParaRPr lang="en-US"/>
        </a:p>
      </dgm:t>
    </dgm:pt>
    <dgm:pt modelId="{8C40602D-21C7-40E4-AC88-20DA0367D8C3}">
      <dgm:prSet phldrT="[Text]" phldr="0"/>
      <dgm:spPr>
        <a:xfrm>
          <a:off x="3013166" y="71954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a:ea typeface="+mn-ea"/>
              <a:cs typeface="Calibri"/>
            </a:rPr>
            <a:t>Open new streams of funding</a:t>
          </a:r>
        </a:p>
      </dgm:t>
    </dgm:pt>
    <dgm:pt modelId="{511CB720-75FB-48C1-90AA-474EF6A468C4}" type="parTrans" cxnId="{2C425243-3038-4D00-9C95-C330887C2193}">
      <dgm:prSet/>
      <dgm:spPr/>
      <dgm:t>
        <a:bodyPr/>
        <a:lstStyle/>
        <a:p>
          <a:endParaRPr lang="en-US"/>
        </a:p>
      </dgm:t>
    </dgm:pt>
    <dgm:pt modelId="{69DAB841-2060-4375-A824-382CD8C18211}" type="sibTrans" cxnId="{2C425243-3038-4D00-9C95-C330887C2193}">
      <dgm:prSet/>
      <dgm:spPr/>
      <dgm:t>
        <a:bodyPr/>
        <a:lstStyle/>
        <a:p>
          <a:endParaRPr lang="en-US"/>
        </a:p>
      </dgm:t>
    </dgm:pt>
    <dgm:pt modelId="{11BCABCD-5E4E-4ABA-B647-AF68DB55452D}">
      <dgm:prSet phldrT="[Text]" phldr="0"/>
      <dgm:spPr>
        <a:xfrm>
          <a:off x="6026332" y="71954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a:ea typeface="+mn-ea"/>
              <a:cs typeface="Calibri"/>
            </a:rPr>
            <a:t>Serve more eligible students</a:t>
          </a:r>
        </a:p>
      </dgm:t>
    </dgm:pt>
    <dgm:pt modelId="{31168603-6431-44BE-96DF-2AFA8E192096}" type="parTrans" cxnId="{9FC136AB-9A90-45B9-AB01-66543D74CC64}">
      <dgm:prSet/>
      <dgm:spPr/>
      <dgm:t>
        <a:bodyPr/>
        <a:lstStyle/>
        <a:p>
          <a:endParaRPr lang="en-US"/>
        </a:p>
      </dgm:t>
    </dgm:pt>
    <dgm:pt modelId="{64942916-08F5-4917-8A33-C1DEC28E67DE}" type="sibTrans" cxnId="{9FC136AB-9A90-45B9-AB01-66543D74CC64}">
      <dgm:prSet/>
      <dgm:spPr/>
      <dgm:t>
        <a:bodyPr/>
        <a:lstStyle/>
        <a:p>
          <a:endParaRPr lang="en-US"/>
        </a:p>
      </dgm:t>
    </dgm:pt>
    <dgm:pt modelId="{8AF6C6DE-6BD1-4CD9-B6F4-5688359DB5A3}">
      <dgm:prSet phldrT="[Text]" phldr="0"/>
      <dgm:spPr>
        <a:xfrm>
          <a:off x="0" y="263701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a:ea typeface="+mn-ea"/>
              <a:cs typeface="Calibri"/>
            </a:rPr>
            <a:t>Help LEA meet full-day pre-k requirement</a:t>
          </a:r>
        </a:p>
      </dgm:t>
    </dgm:pt>
    <dgm:pt modelId="{E6E6419D-9505-4617-A026-3A978F1D5004}" type="parTrans" cxnId="{3020016D-B06A-49D1-B5B5-8D4AEF9630B4}">
      <dgm:prSet/>
      <dgm:spPr/>
      <dgm:t>
        <a:bodyPr/>
        <a:lstStyle/>
        <a:p>
          <a:endParaRPr lang="en-US"/>
        </a:p>
      </dgm:t>
    </dgm:pt>
    <dgm:pt modelId="{F7367E78-32F7-4747-BE32-45DA23768320}" type="sibTrans" cxnId="{3020016D-B06A-49D1-B5B5-8D4AEF9630B4}">
      <dgm:prSet/>
      <dgm:spPr/>
      <dgm:t>
        <a:bodyPr/>
        <a:lstStyle/>
        <a:p>
          <a:endParaRPr lang="en-US"/>
        </a:p>
      </dgm:t>
    </dgm:pt>
    <dgm:pt modelId="{152819D9-AE70-4470-AFB5-EA2F63C2F8C9}">
      <dgm:prSet phldrT="[Text]" phldr="0"/>
      <dgm:spPr>
        <a:xfrm>
          <a:off x="3013166" y="263701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a:ea typeface="+mn-ea"/>
              <a:cs typeface="Calibri"/>
            </a:rPr>
            <a:t>Open communication between LEA &amp; ELP to align resources and services</a:t>
          </a:r>
        </a:p>
      </dgm:t>
    </dgm:pt>
    <dgm:pt modelId="{5FF37503-8A77-437C-B782-EA72BE75AD54}" type="parTrans" cxnId="{F1287422-4B46-4AD8-B2B6-E61E48DDA27E}">
      <dgm:prSet/>
      <dgm:spPr/>
      <dgm:t>
        <a:bodyPr/>
        <a:lstStyle/>
        <a:p>
          <a:endParaRPr lang="en-US"/>
        </a:p>
      </dgm:t>
    </dgm:pt>
    <dgm:pt modelId="{CE70902D-A488-45AC-A1B7-F2532FE1C444}" type="sibTrans" cxnId="{F1287422-4B46-4AD8-B2B6-E61E48DDA27E}">
      <dgm:prSet/>
      <dgm:spPr/>
      <dgm:t>
        <a:bodyPr/>
        <a:lstStyle/>
        <a:p>
          <a:endParaRPr lang="en-US"/>
        </a:p>
      </dgm:t>
    </dgm:pt>
    <dgm:pt modelId="{356C6C94-862B-4A09-AD38-E2ED96FA8EAE}">
      <dgm:prSet phldr="0"/>
      <dgm:spPr>
        <a:xfrm>
          <a:off x="0" y="71954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Calibri Light" panose="020F0302020204030204"/>
            <a:ea typeface="+mn-ea"/>
            <a:cs typeface="+mn-cs"/>
          </a:endParaRPr>
        </a:p>
      </dgm:t>
    </dgm:pt>
    <dgm:pt modelId="{DE19682E-043F-4740-9224-D2611C35023B}" type="parTrans" cxnId="{AEDAF3DC-8593-4C56-A0AF-D5938B4BB3C7}">
      <dgm:prSet/>
      <dgm:spPr/>
      <dgm:t>
        <a:bodyPr/>
        <a:lstStyle/>
        <a:p>
          <a:endParaRPr lang="en-US"/>
        </a:p>
      </dgm:t>
    </dgm:pt>
    <dgm:pt modelId="{9FB243BD-B678-4D30-9AF2-1E2681A8CC9A}" type="sibTrans" cxnId="{AEDAF3DC-8593-4C56-A0AF-D5938B4BB3C7}">
      <dgm:prSet/>
      <dgm:spPr/>
      <dgm:t>
        <a:bodyPr/>
        <a:lstStyle/>
        <a:p>
          <a:endParaRPr lang="en-US"/>
        </a:p>
      </dgm:t>
    </dgm:pt>
    <dgm:pt modelId="{646E39D3-8713-41A4-AB3C-3A4775A1BB1F}">
      <dgm:prSet phldr="0"/>
      <dgm:spPr>
        <a:xfrm>
          <a:off x="3013166" y="71954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Calibri"/>
            <a:ea typeface="+mn-ea"/>
            <a:cs typeface="Calibri"/>
          </a:endParaRPr>
        </a:p>
      </dgm:t>
    </dgm:pt>
    <dgm:pt modelId="{6FE83E25-7917-44F5-B0EB-B6B6D5DB0A7B}" type="parTrans" cxnId="{B6A974E5-2AB7-4F24-A460-AAF1CD7D0D28}">
      <dgm:prSet/>
      <dgm:spPr/>
      <dgm:t>
        <a:bodyPr/>
        <a:lstStyle/>
        <a:p>
          <a:endParaRPr lang="en-US"/>
        </a:p>
      </dgm:t>
    </dgm:pt>
    <dgm:pt modelId="{3B64A600-D9CF-4D98-A376-3DC1897DAE11}" type="sibTrans" cxnId="{B6A974E5-2AB7-4F24-A460-AAF1CD7D0D28}">
      <dgm:prSet/>
      <dgm:spPr/>
      <dgm:t>
        <a:bodyPr/>
        <a:lstStyle/>
        <a:p>
          <a:endParaRPr lang="en-US"/>
        </a:p>
      </dgm:t>
    </dgm:pt>
    <dgm:pt modelId="{F1E51431-4901-4C64-8A34-99A09589873E}">
      <dgm:prSet phldr="0"/>
      <dgm:spPr>
        <a:xfrm>
          <a:off x="6026332" y="71954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Calibri"/>
            <a:ea typeface="+mn-ea"/>
            <a:cs typeface="Calibri"/>
          </a:endParaRPr>
        </a:p>
      </dgm:t>
    </dgm:pt>
    <dgm:pt modelId="{80B41C89-3A07-4276-BE3B-88CAC56AC925}" type="parTrans" cxnId="{83E1CD76-7A90-4F1A-8C68-266AF6B8BF52}">
      <dgm:prSet/>
      <dgm:spPr/>
      <dgm:t>
        <a:bodyPr/>
        <a:lstStyle/>
        <a:p>
          <a:endParaRPr lang="en-US"/>
        </a:p>
      </dgm:t>
    </dgm:pt>
    <dgm:pt modelId="{E0F6E32C-4E6E-49BB-95DC-25225751ECC8}" type="sibTrans" cxnId="{83E1CD76-7A90-4F1A-8C68-266AF6B8BF52}">
      <dgm:prSet/>
      <dgm:spPr/>
      <dgm:t>
        <a:bodyPr/>
        <a:lstStyle/>
        <a:p>
          <a:endParaRPr lang="en-US"/>
        </a:p>
      </dgm:t>
    </dgm:pt>
    <dgm:pt modelId="{245F4B6E-26BA-440D-9853-3AF15AE563F0}">
      <dgm:prSet phldr="0"/>
      <dgm:spPr>
        <a:xfrm>
          <a:off x="0" y="263701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Calibri"/>
            <a:ea typeface="+mn-ea"/>
            <a:cs typeface="Calibri"/>
          </a:endParaRPr>
        </a:p>
      </dgm:t>
    </dgm:pt>
    <dgm:pt modelId="{B7ACF6DA-899E-4EF7-ADC2-2F4924F880EE}" type="parTrans" cxnId="{26176F43-E68C-4C0B-AB41-4747A14FAEB6}">
      <dgm:prSet/>
      <dgm:spPr/>
      <dgm:t>
        <a:bodyPr/>
        <a:lstStyle/>
        <a:p>
          <a:endParaRPr lang="en-US"/>
        </a:p>
      </dgm:t>
    </dgm:pt>
    <dgm:pt modelId="{9CDD7EB0-DEDF-4C90-B8EA-22022FF21242}" type="sibTrans" cxnId="{26176F43-E68C-4C0B-AB41-4747A14FAEB6}">
      <dgm:prSet/>
      <dgm:spPr/>
      <dgm:t>
        <a:bodyPr/>
        <a:lstStyle/>
        <a:p>
          <a:endParaRPr lang="en-US"/>
        </a:p>
      </dgm:t>
    </dgm:pt>
    <dgm:pt modelId="{E0507D40-FC54-4320-B0D0-BBE333131980}">
      <dgm:prSet phldr="0"/>
      <dgm:spPr>
        <a:xfrm>
          <a:off x="3013166" y="263701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Calibri"/>
            <a:ea typeface="+mn-ea"/>
            <a:cs typeface="Calibri"/>
          </a:endParaRPr>
        </a:p>
      </dgm:t>
    </dgm:pt>
    <dgm:pt modelId="{EC8D1A5A-6FAC-4F0C-9CF0-6BC78553B009}" type="parTrans" cxnId="{168DD9D1-C62A-4AE0-BDF7-671F7CDBCD84}">
      <dgm:prSet/>
      <dgm:spPr/>
      <dgm:t>
        <a:bodyPr/>
        <a:lstStyle/>
        <a:p>
          <a:endParaRPr lang="en-US"/>
        </a:p>
      </dgm:t>
    </dgm:pt>
    <dgm:pt modelId="{B290203F-C585-4D03-8BA2-39E466ED97FA}" type="sibTrans" cxnId="{168DD9D1-C62A-4AE0-BDF7-671F7CDBCD84}">
      <dgm:prSet/>
      <dgm:spPr/>
      <dgm:t>
        <a:bodyPr/>
        <a:lstStyle/>
        <a:p>
          <a:endParaRPr lang="en-US"/>
        </a:p>
      </dgm:t>
    </dgm:pt>
    <dgm:pt modelId="{F10871FF-319E-4B94-B794-672BAD2F220E}">
      <dgm:prSet phldr="0"/>
      <dgm:spPr>
        <a:xfrm>
          <a:off x="6026332" y="263701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Char char="•"/>
          </a:pPr>
          <a:r>
            <a:rPr lang="en-US">
              <a:solidFill>
                <a:sysClr val="window" lastClr="FFFFFF"/>
              </a:solidFill>
              <a:latin typeface="Calibri"/>
              <a:ea typeface="+mn-ea"/>
              <a:cs typeface="Calibri"/>
            </a:rPr>
            <a:t>Build school readiness for children and continuity of care for families</a:t>
          </a:r>
        </a:p>
      </dgm:t>
    </dgm:pt>
    <dgm:pt modelId="{A7CDE518-DFDE-476A-9D7A-806DB312E7E0}" type="parTrans" cxnId="{17FC6E64-D046-419D-9674-47D84FB7E8C5}">
      <dgm:prSet/>
      <dgm:spPr/>
      <dgm:t>
        <a:bodyPr/>
        <a:lstStyle/>
        <a:p>
          <a:endParaRPr lang="en-US"/>
        </a:p>
      </dgm:t>
    </dgm:pt>
    <dgm:pt modelId="{61E72225-3F16-41D7-9529-4537798F5FF1}" type="sibTrans" cxnId="{17FC6E64-D046-419D-9674-47D84FB7E8C5}">
      <dgm:prSet/>
      <dgm:spPr/>
      <dgm:t>
        <a:bodyPr/>
        <a:lstStyle/>
        <a:p>
          <a:endParaRPr lang="en-US"/>
        </a:p>
      </dgm:t>
    </dgm:pt>
    <dgm:pt modelId="{042B2F1B-A6B8-432D-9AD6-E1F8FB4BD916}">
      <dgm:prSet phldr="0"/>
      <dgm:spPr>
        <a:xfrm>
          <a:off x="6026332" y="263701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endParaRPr lang="en-US">
            <a:solidFill>
              <a:sysClr val="window" lastClr="FFFFFF"/>
            </a:solidFill>
            <a:latin typeface="Calibri"/>
            <a:ea typeface="+mn-ea"/>
            <a:cs typeface="Calibri"/>
          </a:endParaRPr>
        </a:p>
      </dgm:t>
    </dgm:pt>
    <dgm:pt modelId="{A4FDB307-1A26-42C9-9843-7155FADFCA7E}" type="parTrans" cxnId="{2308796E-CA06-4F25-A281-818756B7D362}">
      <dgm:prSet/>
      <dgm:spPr/>
      <dgm:t>
        <a:bodyPr/>
        <a:lstStyle/>
        <a:p>
          <a:endParaRPr lang="en-US"/>
        </a:p>
      </dgm:t>
    </dgm:pt>
    <dgm:pt modelId="{BE1CC4C5-8EB4-4245-90E6-35116D6B5713}" type="sibTrans" cxnId="{2308796E-CA06-4F25-A281-818756B7D362}">
      <dgm:prSet/>
      <dgm:spPr/>
      <dgm:t>
        <a:bodyPr/>
        <a:lstStyle/>
        <a:p>
          <a:endParaRPr lang="en-US"/>
        </a:p>
      </dgm:t>
    </dgm:pt>
    <dgm:pt modelId="{08E18DB5-831E-4D9A-A96D-A7D14CE9536E}" type="pres">
      <dgm:prSet presAssocID="{C48ABC71-0244-4549-9177-ECF52919FEEF}" presName="diagram" presStyleCnt="0">
        <dgm:presLayoutVars>
          <dgm:dir/>
          <dgm:resizeHandles val="exact"/>
        </dgm:presLayoutVars>
      </dgm:prSet>
      <dgm:spPr/>
    </dgm:pt>
    <dgm:pt modelId="{8EE50A2B-D432-4DA5-A5EB-306B657A590A}" type="pres">
      <dgm:prSet presAssocID="{356C6C94-862B-4A09-AD38-E2ED96FA8EAE}" presName="node" presStyleLbl="node1" presStyleIdx="0" presStyleCnt="6">
        <dgm:presLayoutVars>
          <dgm:bulletEnabled val="1"/>
        </dgm:presLayoutVars>
      </dgm:prSet>
      <dgm:spPr/>
    </dgm:pt>
    <dgm:pt modelId="{AE0D9EF6-405B-4C59-A746-2422A5C7399A}" type="pres">
      <dgm:prSet presAssocID="{9FB243BD-B678-4D30-9AF2-1E2681A8CC9A}" presName="sibTrans" presStyleCnt="0"/>
      <dgm:spPr/>
    </dgm:pt>
    <dgm:pt modelId="{25848298-7758-4AE0-848E-9B958D264C94}" type="pres">
      <dgm:prSet presAssocID="{646E39D3-8713-41A4-AB3C-3A4775A1BB1F}" presName="node" presStyleLbl="node1" presStyleIdx="1" presStyleCnt="6">
        <dgm:presLayoutVars>
          <dgm:bulletEnabled val="1"/>
        </dgm:presLayoutVars>
      </dgm:prSet>
      <dgm:spPr/>
    </dgm:pt>
    <dgm:pt modelId="{7169B938-E74A-4604-985A-825D149A7950}" type="pres">
      <dgm:prSet presAssocID="{3B64A600-D9CF-4D98-A376-3DC1897DAE11}" presName="sibTrans" presStyleCnt="0"/>
      <dgm:spPr/>
    </dgm:pt>
    <dgm:pt modelId="{2ED59862-F1D7-4D31-8968-384E05F69DE1}" type="pres">
      <dgm:prSet presAssocID="{F1E51431-4901-4C64-8A34-99A09589873E}" presName="node" presStyleLbl="node1" presStyleIdx="2" presStyleCnt="6">
        <dgm:presLayoutVars>
          <dgm:bulletEnabled val="1"/>
        </dgm:presLayoutVars>
      </dgm:prSet>
      <dgm:spPr/>
    </dgm:pt>
    <dgm:pt modelId="{91D99B4E-0274-496F-AFD5-44F322E95E88}" type="pres">
      <dgm:prSet presAssocID="{E0F6E32C-4E6E-49BB-95DC-25225751ECC8}" presName="sibTrans" presStyleCnt="0"/>
      <dgm:spPr/>
    </dgm:pt>
    <dgm:pt modelId="{8BF2AD89-ADE8-4D6A-9E6F-EE5F50ECB046}" type="pres">
      <dgm:prSet presAssocID="{245F4B6E-26BA-440D-9853-3AF15AE563F0}" presName="node" presStyleLbl="node1" presStyleIdx="3" presStyleCnt="6">
        <dgm:presLayoutVars>
          <dgm:bulletEnabled val="1"/>
        </dgm:presLayoutVars>
      </dgm:prSet>
      <dgm:spPr/>
    </dgm:pt>
    <dgm:pt modelId="{D4627E0D-8C11-41B7-BDE1-D69267645081}" type="pres">
      <dgm:prSet presAssocID="{9CDD7EB0-DEDF-4C90-B8EA-22022FF21242}" presName="sibTrans" presStyleCnt="0"/>
      <dgm:spPr/>
    </dgm:pt>
    <dgm:pt modelId="{840CA542-727D-4AE1-8F70-1CB2A837A13A}" type="pres">
      <dgm:prSet presAssocID="{E0507D40-FC54-4320-B0D0-BBE333131980}" presName="node" presStyleLbl="node1" presStyleIdx="4" presStyleCnt="6">
        <dgm:presLayoutVars>
          <dgm:bulletEnabled val="1"/>
        </dgm:presLayoutVars>
      </dgm:prSet>
      <dgm:spPr/>
    </dgm:pt>
    <dgm:pt modelId="{183FED80-3F3E-4830-B8BA-B6CEE1B50FF9}" type="pres">
      <dgm:prSet presAssocID="{B290203F-C585-4D03-8BA2-39E466ED97FA}" presName="sibTrans" presStyleCnt="0"/>
      <dgm:spPr/>
    </dgm:pt>
    <dgm:pt modelId="{F547DFAA-A349-4C55-9CBE-438227570F94}" type="pres">
      <dgm:prSet presAssocID="{042B2F1B-A6B8-432D-9AD6-E1F8FB4BD916}" presName="node" presStyleLbl="node1" presStyleIdx="5" presStyleCnt="6">
        <dgm:presLayoutVars>
          <dgm:bulletEnabled val="1"/>
        </dgm:presLayoutVars>
      </dgm:prSet>
      <dgm:spPr>
        <a:prstGeom prst="rect">
          <a:avLst/>
        </a:prstGeom>
      </dgm:spPr>
    </dgm:pt>
  </dgm:ptLst>
  <dgm:cxnLst>
    <dgm:cxn modelId="{BEC06E05-7977-453E-A521-82F190537063}" type="presOf" srcId="{F1E51431-4901-4C64-8A34-99A09589873E}" destId="{2ED59862-F1D7-4D31-8968-384E05F69DE1}" srcOrd="0" destOrd="0" presId="urn:microsoft.com/office/officeart/2005/8/layout/default"/>
    <dgm:cxn modelId="{F1287422-4B46-4AD8-B2B6-E61E48DDA27E}" srcId="{E0507D40-FC54-4320-B0D0-BBE333131980}" destId="{152819D9-AE70-4470-AFB5-EA2F63C2F8C9}" srcOrd="0" destOrd="0" parTransId="{5FF37503-8A77-437C-B782-EA72BE75AD54}" sibTransId="{CE70902D-A488-45AC-A1B7-F2532FE1C444}"/>
    <dgm:cxn modelId="{BB45542B-21E7-4B61-8B6E-11C2A915C632}" type="presOf" srcId="{646E39D3-8713-41A4-AB3C-3A4775A1BB1F}" destId="{25848298-7758-4AE0-848E-9B958D264C94}" srcOrd="0" destOrd="0" presId="urn:microsoft.com/office/officeart/2005/8/layout/default"/>
    <dgm:cxn modelId="{8E9B7232-86AD-41A1-B2A3-048D6DE0F197}" type="presOf" srcId="{11BCABCD-5E4E-4ABA-B647-AF68DB55452D}" destId="{2ED59862-F1D7-4D31-8968-384E05F69DE1}" srcOrd="0" destOrd="1" presId="urn:microsoft.com/office/officeart/2005/8/layout/default"/>
    <dgm:cxn modelId="{56D7C937-DF60-4410-8F4C-AD021C748A7F}" type="presOf" srcId="{F10871FF-319E-4B94-B794-672BAD2F220E}" destId="{F547DFAA-A349-4C55-9CBE-438227570F94}" srcOrd="0" destOrd="1" presId="urn:microsoft.com/office/officeart/2005/8/layout/default"/>
    <dgm:cxn modelId="{42C0203A-0B9A-4E86-8C44-30393EDE3089}" type="presOf" srcId="{356C6C94-862B-4A09-AD38-E2ED96FA8EAE}" destId="{8EE50A2B-D432-4DA5-A5EB-306B657A590A}" srcOrd="0" destOrd="0" presId="urn:microsoft.com/office/officeart/2005/8/layout/default"/>
    <dgm:cxn modelId="{39389F3F-34E5-4A76-B70F-D32815E6B6EA}" type="presOf" srcId="{8C40602D-21C7-40E4-AC88-20DA0367D8C3}" destId="{25848298-7758-4AE0-848E-9B958D264C94}" srcOrd="0" destOrd="1" presId="urn:microsoft.com/office/officeart/2005/8/layout/default"/>
    <dgm:cxn modelId="{26176F43-E68C-4C0B-AB41-4747A14FAEB6}" srcId="{C48ABC71-0244-4549-9177-ECF52919FEEF}" destId="{245F4B6E-26BA-440D-9853-3AF15AE563F0}" srcOrd="3" destOrd="0" parTransId="{B7ACF6DA-899E-4EF7-ADC2-2F4924F880EE}" sibTransId="{9CDD7EB0-DEDF-4C90-B8EA-22022FF21242}"/>
    <dgm:cxn modelId="{2C425243-3038-4D00-9C95-C330887C2193}" srcId="{646E39D3-8713-41A4-AB3C-3A4775A1BB1F}" destId="{8C40602D-21C7-40E4-AC88-20DA0367D8C3}" srcOrd="0" destOrd="0" parTransId="{511CB720-75FB-48C1-90AA-474EF6A468C4}" sibTransId="{69DAB841-2060-4375-A824-382CD8C18211}"/>
    <dgm:cxn modelId="{17FC6E64-D046-419D-9674-47D84FB7E8C5}" srcId="{042B2F1B-A6B8-432D-9AD6-E1F8FB4BD916}" destId="{F10871FF-319E-4B94-B794-672BAD2F220E}" srcOrd="0" destOrd="0" parTransId="{A7CDE518-DFDE-476A-9D7A-806DB312E7E0}" sibTransId="{61E72225-3F16-41D7-9529-4537798F5FF1}"/>
    <dgm:cxn modelId="{A06CA445-0589-4AA4-A68C-E397648822E7}" srcId="{356C6C94-862B-4A09-AD38-E2ED96FA8EAE}" destId="{B59DBABB-81F8-4616-8161-93A61B66F5EB}" srcOrd="0" destOrd="0" parTransId="{80D96305-2922-4944-911F-C87CDC12FE94}" sibTransId="{6849DA08-4DF3-4A96-8398-26377EAC6069}"/>
    <dgm:cxn modelId="{3020016D-B06A-49D1-B5B5-8D4AEF9630B4}" srcId="{245F4B6E-26BA-440D-9853-3AF15AE563F0}" destId="{8AF6C6DE-6BD1-4CD9-B6F4-5688359DB5A3}" srcOrd="0" destOrd="0" parTransId="{E6E6419D-9505-4617-A026-3A978F1D5004}" sibTransId="{F7367E78-32F7-4747-BE32-45DA23768320}"/>
    <dgm:cxn modelId="{2308796E-CA06-4F25-A281-818756B7D362}" srcId="{C48ABC71-0244-4549-9177-ECF52919FEEF}" destId="{042B2F1B-A6B8-432D-9AD6-E1F8FB4BD916}" srcOrd="5" destOrd="0" parTransId="{A4FDB307-1A26-42C9-9843-7155FADFCA7E}" sibTransId="{BE1CC4C5-8EB4-4245-90E6-35116D6B5713}"/>
    <dgm:cxn modelId="{D0119171-5477-4E87-A81A-670DE8E93DB0}" type="presOf" srcId="{042B2F1B-A6B8-432D-9AD6-E1F8FB4BD916}" destId="{F547DFAA-A349-4C55-9CBE-438227570F94}" srcOrd="0" destOrd="0" presId="urn:microsoft.com/office/officeart/2005/8/layout/default"/>
    <dgm:cxn modelId="{7FA6BC55-A31A-41BA-BBE2-C06537C5D93C}" type="presOf" srcId="{8AF6C6DE-6BD1-4CD9-B6F4-5688359DB5A3}" destId="{8BF2AD89-ADE8-4D6A-9E6F-EE5F50ECB046}" srcOrd="0" destOrd="1" presId="urn:microsoft.com/office/officeart/2005/8/layout/default"/>
    <dgm:cxn modelId="{83E1CD76-7A90-4F1A-8C68-266AF6B8BF52}" srcId="{C48ABC71-0244-4549-9177-ECF52919FEEF}" destId="{F1E51431-4901-4C64-8A34-99A09589873E}" srcOrd="2" destOrd="0" parTransId="{80B41C89-3A07-4276-BE3B-88CAC56AC925}" sibTransId="{E0F6E32C-4E6E-49BB-95DC-25225751ECC8}"/>
    <dgm:cxn modelId="{5A7BD195-3D1B-459D-BB95-722036F8DA7E}" type="presOf" srcId="{C48ABC71-0244-4549-9177-ECF52919FEEF}" destId="{08E18DB5-831E-4D9A-A96D-A7D14CE9536E}" srcOrd="0" destOrd="0" presId="urn:microsoft.com/office/officeart/2005/8/layout/default"/>
    <dgm:cxn modelId="{A41FB4A7-01EB-4776-9955-7EDCE3D70B77}" type="presOf" srcId="{245F4B6E-26BA-440D-9853-3AF15AE563F0}" destId="{8BF2AD89-ADE8-4D6A-9E6F-EE5F50ECB046}" srcOrd="0" destOrd="0" presId="urn:microsoft.com/office/officeart/2005/8/layout/default"/>
    <dgm:cxn modelId="{9FC136AB-9A90-45B9-AB01-66543D74CC64}" srcId="{F1E51431-4901-4C64-8A34-99A09589873E}" destId="{11BCABCD-5E4E-4ABA-B647-AF68DB55452D}" srcOrd="0" destOrd="0" parTransId="{31168603-6431-44BE-96DF-2AFA8E192096}" sibTransId="{64942916-08F5-4917-8A33-C1DEC28E67DE}"/>
    <dgm:cxn modelId="{E25153CC-7002-4540-861C-3272175BF03E}" type="presOf" srcId="{B59DBABB-81F8-4616-8161-93A61B66F5EB}" destId="{8EE50A2B-D432-4DA5-A5EB-306B657A590A}" srcOrd="0" destOrd="1" presId="urn:microsoft.com/office/officeart/2005/8/layout/default"/>
    <dgm:cxn modelId="{168DD9D1-C62A-4AE0-BDF7-671F7CDBCD84}" srcId="{C48ABC71-0244-4549-9177-ECF52919FEEF}" destId="{E0507D40-FC54-4320-B0D0-BBE333131980}" srcOrd="4" destOrd="0" parTransId="{EC8D1A5A-6FAC-4F0C-9CF0-6BC78553B009}" sibTransId="{B290203F-C585-4D03-8BA2-39E466ED97FA}"/>
    <dgm:cxn modelId="{AEDAF3DC-8593-4C56-A0AF-D5938B4BB3C7}" srcId="{C48ABC71-0244-4549-9177-ECF52919FEEF}" destId="{356C6C94-862B-4A09-AD38-E2ED96FA8EAE}" srcOrd="0" destOrd="0" parTransId="{DE19682E-043F-4740-9224-D2611C35023B}" sibTransId="{9FB243BD-B678-4D30-9AF2-1E2681A8CC9A}"/>
    <dgm:cxn modelId="{B6A974E5-2AB7-4F24-A460-AAF1CD7D0D28}" srcId="{C48ABC71-0244-4549-9177-ECF52919FEEF}" destId="{646E39D3-8713-41A4-AB3C-3A4775A1BB1F}" srcOrd="1" destOrd="0" parTransId="{6FE83E25-7917-44F5-B0EB-B6B6D5DB0A7B}" sibTransId="{3B64A600-D9CF-4D98-A376-3DC1897DAE11}"/>
    <dgm:cxn modelId="{FE0BEBEB-AFEB-404A-9D05-2F65D00C7308}" type="presOf" srcId="{E0507D40-FC54-4320-B0D0-BBE333131980}" destId="{840CA542-727D-4AE1-8F70-1CB2A837A13A}" srcOrd="0" destOrd="0" presId="urn:microsoft.com/office/officeart/2005/8/layout/default"/>
    <dgm:cxn modelId="{D2279BF5-6621-4F33-9BF5-FA1F9BC0DB99}" type="presOf" srcId="{152819D9-AE70-4470-AFB5-EA2F63C2F8C9}" destId="{840CA542-727D-4AE1-8F70-1CB2A837A13A}" srcOrd="0" destOrd="1" presId="urn:microsoft.com/office/officeart/2005/8/layout/default"/>
    <dgm:cxn modelId="{E9D86965-04C6-4722-B99D-B3EFBE4D672C}" type="presParOf" srcId="{08E18DB5-831E-4D9A-A96D-A7D14CE9536E}" destId="{8EE50A2B-D432-4DA5-A5EB-306B657A590A}" srcOrd="0" destOrd="0" presId="urn:microsoft.com/office/officeart/2005/8/layout/default"/>
    <dgm:cxn modelId="{26E50E49-52C1-43E8-9A2A-B931E01A684A}" type="presParOf" srcId="{08E18DB5-831E-4D9A-A96D-A7D14CE9536E}" destId="{AE0D9EF6-405B-4C59-A746-2422A5C7399A}" srcOrd="1" destOrd="0" presId="urn:microsoft.com/office/officeart/2005/8/layout/default"/>
    <dgm:cxn modelId="{7BC4B065-D43A-40F3-B1E2-BCDE59E87077}" type="presParOf" srcId="{08E18DB5-831E-4D9A-A96D-A7D14CE9536E}" destId="{25848298-7758-4AE0-848E-9B958D264C94}" srcOrd="2" destOrd="0" presId="urn:microsoft.com/office/officeart/2005/8/layout/default"/>
    <dgm:cxn modelId="{BDA74380-FAB7-4F99-A47D-49C6AE3CA3FC}" type="presParOf" srcId="{08E18DB5-831E-4D9A-A96D-A7D14CE9536E}" destId="{7169B938-E74A-4604-985A-825D149A7950}" srcOrd="3" destOrd="0" presId="urn:microsoft.com/office/officeart/2005/8/layout/default"/>
    <dgm:cxn modelId="{DE8F1CDA-90F2-4B43-A8CA-E643B48DFA97}" type="presParOf" srcId="{08E18DB5-831E-4D9A-A96D-A7D14CE9536E}" destId="{2ED59862-F1D7-4D31-8968-384E05F69DE1}" srcOrd="4" destOrd="0" presId="urn:microsoft.com/office/officeart/2005/8/layout/default"/>
    <dgm:cxn modelId="{D49B65E9-32C3-4919-97C3-484E4C79BE50}" type="presParOf" srcId="{08E18DB5-831E-4D9A-A96D-A7D14CE9536E}" destId="{91D99B4E-0274-496F-AFD5-44F322E95E88}" srcOrd="5" destOrd="0" presId="urn:microsoft.com/office/officeart/2005/8/layout/default"/>
    <dgm:cxn modelId="{A76A10C1-3221-4E63-8873-EBD31D59CBCA}" type="presParOf" srcId="{08E18DB5-831E-4D9A-A96D-A7D14CE9536E}" destId="{8BF2AD89-ADE8-4D6A-9E6F-EE5F50ECB046}" srcOrd="6" destOrd="0" presId="urn:microsoft.com/office/officeart/2005/8/layout/default"/>
    <dgm:cxn modelId="{2DF363AF-40BF-4FA3-93E0-A3780EA7910D}" type="presParOf" srcId="{08E18DB5-831E-4D9A-A96D-A7D14CE9536E}" destId="{D4627E0D-8C11-41B7-BDE1-D69267645081}" srcOrd="7" destOrd="0" presId="urn:microsoft.com/office/officeart/2005/8/layout/default"/>
    <dgm:cxn modelId="{93F3CCF7-91B8-4544-949B-C56D6217792E}" type="presParOf" srcId="{08E18DB5-831E-4D9A-A96D-A7D14CE9536E}" destId="{840CA542-727D-4AE1-8F70-1CB2A837A13A}" srcOrd="8" destOrd="0" presId="urn:microsoft.com/office/officeart/2005/8/layout/default"/>
    <dgm:cxn modelId="{00EE42CC-6984-4B75-A5A8-00D5CFAB83FA}" type="presParOf" srcId="{08E18DB5-831E-4D9A-A96D-A7D14CE9536E}" destId="{183FED80-3F3E-4830-B8BA-B6CEE1B50FF9}" srcOrd="9" destOrd="0" presId="urn:microsoft.com/office/officeart/2005/8/layout/default"/>
    <dgm:cxn modelId="{43194792-A87B-469D-B028-00CCDE7F430C}" type="presParOf" srcId="{08E18DB5-831E-4D9A-A96D-A7D14CE9536E}" destId="{F547DFAA-A349-4C55-9CBE-438227570F9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82DAA-E926-4653-AAF6-4321F9DDBD21}"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1B1282F5-3AF5-4B3D-A4A6-D75E827F65D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solidFill>
                <a:schemeClr val="tx1"/>
              </a:solidFill>
            </a:rPr>
            <a:t>Determine local early childhood landscape</a:t>
          </a:r>
        </a:p>
      </dgm:t>
    </dgm:pt>
    <dgm:pt modelId="{1A16F79F-FFDC-4CF9-B72F-C5BB80212B99}" type="parTrans" cxnId="{50396CAE-735D-4129-B928-90C66A7EFE8C}">
      <dgm:prSet/>
      <dgm:spPr/>
      <dgm:t>
        <a:bodyPr/>
        <a:lstStyle/>
        <a:p>
          <a:endParaRPr lang="en-US"/>
        </a:p>
      </dgm:t>
    </dgm:pt>
    <dgm:pt modelId="{EC8CC4B7-8322-43A6-9F48-74BCCA28044F}" type="sibTrans" cxnId="{50396CAE-735D-4129-B928-90C66A7EFE8C}">
      <dgm:prSet/>
      <dgm:spPr/>
      <dgm:t>
        <a:bodyPr/>
        <a:lstStyle/>
        <a:p>
          <a:endParaRPr lang="en-US"/>
        </a:p>
      </dgm:t>
    </dgm:pt>
    <dgm:pt modelId="{120FDB36-18A3-4E91-BD0C-11AE0C9D0350}">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solidFill>
                <a:schemeClr val="tx1"/>
              </a:solidFill>
            </a:rPr>
            <a:t>Identify potential partner(s) and partnership model(s)</a:t>
          </a:r>
        </a:p>
      </dgm:t>
    </dgm:pt>
    <dgm:pt modelId="{C2644DE5-DB8B-4564-B04B-6B05C355D20A}" type="parTrans" cxnId="{57F66B39-55B1-4AAC-B366-6521729794C3}">
      <dgm:prSet/>
      <dgm:spPr/>
      <dgm:t>
        <a:bodyPr/>
        <a:lstStyle/>
        <a:p>
          <a:endParaRPr lang="en-US"/>
        </a:p>
      </dgm:t>
    </dgm:pt>
    <dgm:pt modelId="{F04973BD-16E9-43C5-8281-41A85C2E47DE}" type="sibTrans" cxnId="{57F66B39-55B1-4AAC-B366-6521729794C3}">
      <dgm:prSet/>
      <dgm:spPr/>
      <dgm:t>
        <a:bodyPr/>
        <a:lstStyle/>
        <a:p>
          <a:endParaRPr lang="en-US"/>
        </a:p>
      </dgm:t>
    </dgm:pt>
    <dgm:pt modelId="{7796CA2B-26B5-4065-B3F9-6A1686CCB621}">
      <dgm:prSet phldrT="[Text]" custT="1"/>
      <dgm:spPr/>
      <dgm:t>
        <a:bodyPr/>
        <a:lstStyle/>
        <a:p>
          <a:r>
            <a:rPr lang="en-US" sz="2000" b="1">
              <a:solidFill>
                <a:schemeClr val="tx1"/>
              </a:solidFill>
            </a:rPr>
            <a:t>Build relationships between partners</a:t>
          </a:r>
        </a:p>
      </dgm:t>
    </dgm:pt>
    <dgm:pt modelId="{294AA8B2-1DCF-41BD-B130-B927848DBBCC}" type="parTrans" cxnId="{24948932-E77D-425A-B3C6-2E94E4657EB7}">
      <dgm:prSet/>
      <dgm:spPr/>
      <dgm:t>
        <a:bodyPr/>
        <a:lstStyle/>
        <a:p>
          <a:endParaRPr lang="en-US"/>
        </a:p>
      </dgm:t>
    </dgm:pt>
    <dgm:pt modelId="{5D827A20-F72B-4FAE-9677-06F40A0A55C5}" type="sibTrans" cxnId="{24948932-E77D-425A-B3C6-2E94E4657EB7}">
      <dgm:prSet/>
      <dgm:spPr/>
      <dgm:t>
        <a:bodyPr/>
        <a:lstStyle/>
        <a:p>
          <a:endParaRPr lang="en-US"/>
        </a:p>
      </dgm:t>
    </dgm:pt>
    <dgm:pt modelId="{AAE1C7F3-098C-4F98-9D68-592259B2C8FF}">
      <dgm:prSet phldrT="[Text]" custT="1"/>
      <dgm:spPr/>
      <dgm:t>
        <a:bodyPr/>
        <a:lstStyle/>
        <a:p>
          <a:r>
            <a:rPr lang="en-US" sz="2000" b="1">
              <a:solidFill>
                <a:schemeClr val="tx1"/>
              </a:solidFill>
            </a:rPr>
            <a:t>Develop partnership contract and begin services</a:t>
          </a:r>
        </a:p>
      </dgm:t>
    </dgm:pt>
    <dgm:pt modelId="{CF70F3D6-E8EA-404A-8257-E4BAFDFA4D18}" type="parTrans" cxnId="{3C3C38F0-8559-4948-A2B9-D92FB385AEFB}">
      <dgm:prSet/>
      <dgm:spPr/>
      <dgm:t>
        <a:bodyPr/>
        <a:lstStyle/>
        <a:p>
          <a:endParaRPr lang="en-US"/>
        </a:p>
      </dgm:t>
    </dgm:pt>
    <dgm:pt modelId="{640753CC-3D41-4C61-AA1D-39A6798FAC42}" type="sibTrans" cxnId="{3C3C38F0-8559-4948-A2B9-D92FB385AEFB}">
      <dgm:prSet/>
      <dgm:spPr/>
      <dgm:t>
        <a:bodyPr/>
        <a:lstStyle/>
        <a:p>
          <a:endParaRPr lang="en-US"/>
        </a:p>
      </dgm:t>
    </dgm:pt>
    <dgm:pt modelId="{13AD4B2F-7A9E-4399-8C59-4BF0F748B378}">
      <dgm:prSet phldrT="[Text]" custT="1"/>
      <dgm:spPr/>
      <dgm:t>
        <a:bodyPr/>
        <a:lstStyle/>
        <a:p>
          <a:r>
            <a:rPr lang="en-US" sz="2000" b="1">
              <a:solidFill>
                <a:schemeClr val="tx1"/>
              </a:solidFill>
            </a:rPr>
            <a:t>Evaluate and sustain partnerships</a:t>
          </a:r>
        </a:p>
      </dgm:t>
    </dgm:pt>
    <dgm:pt modelId="{52DA4F7B-E646-4255-8958-39B6924DDA31}" type="parTrans" cxnId="{3F18F9E9-1C01-4698-B93E-8DFBB13EB951}">
      <dgm:prSet/>
      <dgm:spPr/>
      <dgm:t>
        <a:bodyPr/>
        <a:lstStyle/>
        <a:p>
          <a:endParaRPr lang="en-US"/>
        </a:p>
      </dgm:t>
    </dgm:pt>
    <dgm:pt modelId="{0899357B-D47C-4D45-BC6A-1AC0A547239A}" type="sibTrans" cxnId="{3F18F9E9-1C01-4698-B93E-8DFBB13EB951}">
      <dgm:prSet/>
      <dgm:spPr/>
      <dgm:t>
        <a:bodyPr/>
        <a:lstStyle/>
        <a:p>
          <a:endParaRPr lang="en-US"/>
        </a:p>
      </dgm:t>
    </dgm:pt>
    <dgm:pt modelId="{4B2829E2-13EC-4AEA-9A35-1831E5FE7FE6}" type="pres">
      <dgm:prSet presAssocID="{3A082DAA-E926-4653-AAF6-4321F9DDBD21}" presName="Name0" presStyleCnt="0">
        <dgm:presLayoutVars>
          <dgm:dir/>
          <dgm:resizeHandles val="exact"/>
        </dgm:presLayoutVars>
      </dgm:prSet>
      <dgm:spPr/>
    </dgm:pt>
    <dgm:pt modelId="{6655AE49-3642-43C3-AFBF-5DC2F391ADAA}" type="pres">
      <dgm:prSet presAssocID="{3A082DAA-E926-4653-AAF6-4321F9DDBD21}" presName="cycle" presStyleCnt="0"/>
      <dgm:spPr/>
    </dgm:pt>
    <dgm:pt modelId="{FEC91134-8BF1-468F-BF0E-0E96B0C7BF09}" type="pres">
      <dgm:prSet presAssocID="{1B1282F5-3AF5-4B3D-A4A6-D75E827F65D5}" presName="nodeFirstNode" presStyleLbl="node1" presStyleIdx="0" presStyleCnt="5">
        <dgm:presLayoutVars>
          <dgm:bulletEnabled val="1"/>
        </dgm:presLayoutVars>
      </dgm:prSet>
      <dgm:spPr/>
    </dgm:pt>
    <dgm:pt modelId="{0A836E69-01E4-47F0-8476-487DEFB2D15A}" type="pres">
      <dgm:prSet presAssocID="{EC8CC4B7-8322-43A6-9F48-74BCCA28044F}" presName="sibTransFirstNode" presStyleLbl="bgShp" presStyleIdx="0" presStyleCnt="1"/>
      <dgm:spPr/>
    </dgm:pt>
    <dgm:pt modelId="{7B962EE3-9619-4B96-BDE8-6F41B2767651}" type="pres">
      <dgm:prSet presAssocID="{120FDB36-18A3-4E91-BD0C-11AE0C9D0350}" presName="nodeFollowingNodes" presStyleLbl="node1" presStyleIdx="1" presStyleCnt="5" custRadScaleRad="106616" custRadScaleInc="6933">
        <dgm:presLayoutVars>
          <dgm:bulletEnabled val="1"/>
        </dgm:presLayoutVars>
      </dgm:prSet>
      <dgm:spPr/>
    </dgm:pt>
    <dgm:pt modelId="{5E6E1FD5-DDBC-414F-981F-B8158276D0FF}" type="pres">
      <dgm:prSet presAssocID="{7796CA2B-26B5-4065-B3F9-6A1686CCB621}" presName="nodeFollowingNodes" presStyleLbl="node1" presStyleIdx="2" presStyleCnt="5" custRadScaleRad="111017" custRadScaleInc="-31716">
        <dgm:presLayoutVars>
          <dgm:bulletEnabled val="1"/>
        </dgm:presLayoutVars>
      </dgm:prSet>
      <dgm:spPr/>
    </dgm:pt>
    <dgm:pt modelId="{663BA1A8-136C-435A-8D55-B283B41F156A}" type="pres">
      <dgm:prSet presAssocID="{AAE1C7F3-098C-4F98-9D68-592259B2C8FF}" presName="nodeFollowingNodes" presStyleLbl="node1" presStyleIdx="3" presStyleCnt="5" custRadScaleRad="104401" custRadScaleInc="27301">
        <dgm:presLayoutVars>
          <dgm:bulletEnabled val="1"/>
        </dgm:presLayoutVars>
      </dgm:prSet>
      <dgm:spPr/>
    </dgm:pt>
    <dgm:pt modelId="{B4EC3793-C231-44B8-ACF9-4176CD00E861}" type="pres">
      <dgm:prSet presAssocID="{13AD4B2F-7A9E-4399-8C59-4BF0F748B378}" presName="nodeFollowingNodes" presStyleLbl="node1" presStyleIdx="4" presStyleCnt="5" custRadScaleRad="101469" custRadScaleInc="-5738">
        <dgm:presLayoutVars>
          <dgm:bulletEnabled val="1"/>
        </dgm:presLayoutVars>
      </dgm:prSet>
      <dgm:spPr/>
    </dgm:pt>
  </dgm:ptLst>
  <dgm:cxnLst>
    <dgm:cxn modelId="{10035406-AEFA-4D52-BA9F-82B69C221A6A}" type="presOf" srcId="{120FDB36-18A3-4E91-BD0C-11AE0C9D0350}" destId="{7B962EE3-9619-4B96-BDE8-6F41B2767651}" srcOrd="0" destOrd="0" presId="urn:microsoft.com/office/officeart/2005/8/layout/cycle3"/>
    <dgm:cxn modelId="{93CF660E-3157-41E1-84D0-9EC5E571F4AC}" type="presOf" srcId="{EC8CC4B7-8322-43A6-9F48-74BCCA28044F}" destId="{0A836E69-01E4-47F0-8476-487DEFB2D15A}" srcOrd="0" destOrd="0" presId="urn:microsoft.com/office/officeart/2005/8/layout/cycle3"/>
    <dgm:cxn modelId="{24948932-E77D-425A-B3C6-2E94E4657EB7}" srcId="{3A082DAA-E926-4653-AAF6-4321F9DDBD21}" destId="{7796CA2B-26B5-4065-B3F9-6A1686CCB621}" srcOrd="2" destOrd="0" parTransId="{294AA8B2-1DCF-41BD-B130-B927848DBBCC}" sibTransId="{5D827A20-F72B-4FAE-9677-06F40A0A55C5}"/>
    <dgm:cxn modelId="{57F66B39-55B1-4AAC-B366-6521729794C3}" srcId="{3A082DAA-E926-4653-AAF6-4321F9DDBD21}" destId="{120FDB36-18A3-4E91-BD0C-11AE0C9D0350}" srcOrd="1" destOrd="0" parTransId="{C2644DE5-DB8B-4564-B04B-6B05C355D20A}" sibTransId="{F04973BD-16E9-43C5-8281-41A85C2E47DE}"/>
    <dgm:cxn modelId="{53C10E7B-347F-4BC2-8C74-1EA6D06BA9CF}" type="presOf" srcId="{1B1282F5-3AF5-4B3D-A4A6-D75E827F65D5}" destId="{FEC91134-8BF1-468F-BF0E-0E96B0C7BF09}" srcOrd="0" destOrd="0" presId="urn:microsoft.com/office/officeart/2005/8/layout/cycle3"/>
    <dgm:cxn modelId="{F5D18E8D-96C1-4EC1-8C80-334775F6B2BB}" type="presOf" srcId="{13AD4B2F-7A9E-4399-8C59-4BF0F748B378}" destId="{B4EC3793-C231-44B8-ACF9-4176CD00E861}" srcOrd="0" destOrd="0" presId="urn:microsoft.com/office/officeart/2005/8/layout/cycle3"/>
    <dgm:cxn modelId="{54A4C691-4BCB-47DE-82DA-9C1D33B84902}" type="presOf" srcId="{AAE1C7F3-098C-4F98-9D68-592259B2C8FF}" destId="{663BA1A8-136C-435A-8D55-B283B41F156A}" srcOrd="0" destOrd="0" presId="urn:microsoft.com/office/officeart/2005/8/layout/cycle3"/>
    <dgm:cxn modelId="{50396CAE-735D-4129-B928-90C66A7EFE8C}" srcId="{3A082DAA-E926-4653-AAF6-4321F9DDBD21}" destId="{1B1282F5-3AF5-4B3D-A4A6-D75E827F65D5}" srcOrd="0" destOrd="0" parTransId="{1A16F79F-FFDC-4CF9-B72F-C5BB80212B99}" sibTransId="{EC8CC4B7-8322-43A6-9F48-74BCCA28044F}"/>
    <dgm:cxn modelId="{67AF3AC8-E866-482B-89AE-F48DECBD65BF}" type="presOf" srcId="{7796CA2B-26B5-4065-B3F9-6A1686CCB621}" destId="{5E6E1FD5-DDBC-414F-981F-B8158276D0FF}" srcOrd="0" destOrd="0" presId="urn:microsoft.com/office/officeart/2005/8/layout/cycle3"/>
    <dgm:cxn modelId="{3F18F9E9-1C01-4698-B93E-8DFBB13EB951}" srcId="{3A082DAA-E926-4653-AAF6-4321F9DDBD21}" destId="{13AD4B2F-7A9E-4399-8C59-4BF0F748B378}" srcOrd="4" destOrd="0" parTransId="{52DA4F7B-E646-4255-8958-39B6924DDA31}" sibTransId="{0899357B-D47C-4D45-BC6A-1AC0A547239A}"/>
    <dgm:cxn modelId="{24E639EC-EE53-4D33-AFD7-8AC5C4913417}" type="presOf" srcId="{3A082DAA-E926-4653-AAF6-4321F9DDBD21}" destId="{4B2829E2-13EC-4AEA-9A35-1831E5FE7FE6}" srcOrd="0" destOrd="0" presId="urn:microsoft.com/office/officeart/2005/8/layout/cycle3"/>
    <dgm:cxn modelId="{3C3C38F0-8559-4948-A2B9-D92FB385AEFB}" srcId="{3A082DAA-E926-4653-AAF6-4321F9DDBD21}" destId="{AAE1C7F3-098C-4F98-9D68-592259B2C8FF}" srcOrd="3" destOrd="0" parTransId="{CF70F3D6-E8EA-404A-8257-E4BAFDFA4D18}" sibTransId="{640753CC-3D41-4C61-AA1D-39A6798FAC42}"/>
    <dgm:cxn modelId="{00FA32C8-3AA0-46CE-9F64-577A433ED95E}" type="presParOf" srcId="{4B2829E2-13EC-4AEA-9A35-1831E5FE7FE6}" destId="{6655AE49-3642-43C3-AFBF-5DC2F391ADAA}" srcOrd="0" destOrd="0" presId="urn:microsoft.com/office/officeart/2005/8/layout/cycle3"/>
    <dgm:cxn modelId="{F66E1D5D-5415-4498-8262-5904EAA59831}" type="presParOf" srcId="{6655AE49-3642-43C3-AFBF-5DC2F391ADAA}" destId="{FEC91134-8BF1-468F-BF0E-0E96B0C7BF09}" srcOrd="0" destOrd="0" presId="urn:microsoft.com/office/officeart/2005/8/layout/cycle3"/>
    <dgm:cxn modelId="{91EE2B9D-7D62-4A16-9911-F12CD96F1FDA}" type="presParOf" srcId="{6655AE49-3642-43C3-AFBF-5DC2F391ADAA}" destId="{0A836E69-01E4-47F0-8476-487DEFB2D15A}" srcOrd="1" destOrd="0" presId="urn:microsoft.com/office/officeart/2005/8/layout/cycle3"/>
    <dgm:cxn modelId="{1F942098-06E2-4CA2-985E-F51E83EE2189}" type="presParOf" srcId="{6655AE49-3642-43C3-AFBF-5DC2F391ADAA}" destId="{7B962EE3-9619-4B96-BDE8-6F41B2767651}" srcOrd="2" destOrd="0" presId="urn:microsoft.com/office/officeart/2005/8/layout/cycle3"/>
    <dgm:cxn modelId="{2DAA6749-93E2-420E-950F-67BE191AE741}" type="presParOf" srcId="{6655AE49-3642-43C3-AFBF-5DC2F391ADAA}" destId="{5E6E1FD5-DDBC-414F-981F-B8158276D0FF}" srcOrd="3" destOrd="0" presId="urn:microsoft.com/office/officeart/2005/8/layout/cycle3"/>
    <dgm:cxn modelId="{2D3B9214-0A5E-4AA5-905F-7B55F4F63E87}" type="presParOf" srcId="{6655AE49-3642-43C3-AFBF-5DC2F391ADAA}" destId="{663BA1A8-136C-435A-8D55-B283B41F156A}" srcOrd="4" destOrd="0" presId="urn:microsoft.com/office/officeart/2005/8/layout/cycle3"/>
    <dgm:cxn modelId="{6C800C6F-971E-4750-AAD9-872242BCCA30}" type="presParOf" srcId="{6655AE49-3642-43C3-AFBF-5DC2F391ADAA}" destId="{B4EC3793-C231-44B8-ACF9-4176CD00E86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8C774-8ADA-7446-8106-BE6F7C2F59CE}" type="doc">
      <dgm:prSet loTypeId="urn:microsoft.com/office/officeart/2005/8/layout/bList2" loCatId="" qsTypeId="urn:microsoft.com/office/officeart/2005/8/quickstyle/simple1" qsCatId="simple" csTypeId="urn:microsoft.com/office/officeart/2005/8/colors/accent5_2" csCatId="accent5" phldr="1"/>
      <dgm:spPr/>
    </dgm:pt>
    <dgm:pt modelId="{7865180C-14CE-4D4A-8C2D-10CA2840EFE3}">
      <dgm:prSet phldrT="[Text]"/>
      <dgm:spPr>
        <a:solidFill>
          <a:schemeClr val="accent1">
            <a:lumMod val="75000"/>
          </a:schemeClr>
        </a:solidFill>
      </dgm:spPr>
      <dgm:t>
        <a:bodyPr/>
        <a:lstStyle/>
        <a:p>
          <a:r>
            <a:rPr lang="en-US">
              <a:latin typeface="Calibri"/>
              <a:cs typeface="Calibri"/>
            </a:rPr>
            <a:t>Professional Development</a:t>
          </a:r>
          <a:endParaRPr lang="en-US" b="0" i="0" u="none" strike="noStrike" cap="none" baseline="0" noProof="0">
            <a:latin typeface="Calibri"/>
            <a:cs typeface="Calibri"/>
          </a:endParaRPr>
        </a:p>
      </dgm:t>
    </dgm:pt>
    <dgm:pt modelId="{BFA4A4A1-111A-2B40-958D-C8F822F3FAD9}" type="parTrans" cxnId="{3227CD58-CF75-AC45-843B-E536E1B0039C}">
      <dgm:prSet/>
      <dgm:spPr/>
      <dgm:t>
        <a:bodyPr/>
        <a:lstStyle/>
        <a:p>
          <a:endParaRPr lang="en-US"/>
        </a:p>
      </dgm:t>
    </dgm:pt>
    <dgm:pt modelId="{825D9765-9DF2-7A4A-B577-5B0ACBA20010}" type="sibTrans" cxnId="{3227CD58-CF75-AC45-843B-E536E1B0039C}">
      <dgm:prSet/>
      <dgm:spPr/>
      <dgm:t>
        <a:bodyPr/>
        <a:lstStyle/>
        <a:p>
          <a:endParaRPr lang="en-US"/>
        </a:p>
      </dgm:t>
    </dgm:pt>
    <dgm:pt modelId="{626DB831-EE52-CC45-BB91-5D02DCBB1AF7}">
      <dgm:prSet phldrT="[Text]"/>
      <dgm:spPr>
        <a:solidFill>
          <a:schemeClr val="accent1">
            <a:lumMod val="75000"/>
          </a:schemeClr>
        </a:solidFill>
      </dgm:spPr>
      <dgm:t>
        <a:bodyPr/>
        <a:lstStyle/>
        <a:p>
          <a:r>
            <a:rPr lang="en-US">
              <a:latin typeface="Calibri"/>
              <a:cs typeface="Calibri"/>
            </a:rPr>
            <a:t>School Readiness Integration</a:t>
          </a:r>
        </a:p>
      </dgm:t>
    </dgm:pt>
    <dgm:pt modelId="{807CA3E0-D378-3943-BC00-D4905986261D}" type="parTrans" cxnId="{CB4D6FD9-B933-BE44-9227-94D016EE7BAC}">
      <dgm:prSet/>
      <dgm:spPr/>
      <dgm:t>
        <a:bodyPr/>
        <a:lstStyle/>
        <a:p>
          <a:endParaRPr lang="en-US"/>
        </a:p>
      </dgm:t>
    </dgm:pt>
    <dgm:pt modelId="{1EC07537-CA01-FC40-8347-1F5F9A1D0945}" type="sibTrans" cxnId="{CB4D6FD9-B933-BE44-9227-94D016EE7BAC}">
      <dgm:prSet/>
      <dgm:spPr/>
      <dgm:t>
        <a:bodyPr/>
        <a:lstStyle/>
        <a:p>
          <a:endParaRPr lang="en-US"/>
        </a:p>
      </dgm:t>
    </dgm:pt>
    <dgm:pt modelId="{BDD6332F-B158-8041-B768-436E31B52602}">
      <dgm:prSet phldrT="[Text]"/>
      <dgm:spPr>
        <a:solidFill>
          <a:schemeClr val="accent1">
            <a:lumMod val="75000"/>
          </a:schemeClr>
        </a:solidFill>
      </dgm:spPr>
      <dgm:t>
        <a:bodyPr/>
        <a:lstStyle/>
        <a:p>
          <a:r>
            <a:rPr lang="en-US" dirty="0">
              <a:latin typeface="Calibri"/>
              <a:cs typeface="Calibri"/>
            </a:rPr>
            <a:t>Family Engagement</a:t>
          </a:r>
        </a:p>
      </dgm:t>
    </dgm:pt>
    <dgm:pt modelId="{789C4926-AF1C-914B-873E-59729579AA51}" type="parTrans" cxnId="{A86D077E-E17E-D047-B552-2666367530E8}">
      <dgm:prSet/>
      <dgm:spPr/>
      <dgm:t>
        <a:bodyPr/>
        <a:lstStyle/>
        <a:p>
          <a:endParaRPr lang="en-US"/>
        </a:p>
      </dgm:t>
    </dgm:pt>
    <dgm:pt modelId="{1A7C15C7-0300-D847-BDB7-20C6900A9665}" type="sibTrans" cxnId="{A86D077E-E17E-D047-B552-2666367530E8}">
      <dgm:prSet/>
      <dgm:spPr/>
      <dgm:t>
        <a:bodyPr/>
        <a:lstStyle/>
        <a:p>
          <a:endParaRPr lang="en-US"/>
        </a:p>
      </dgm:t>
    </dgm:pt>
    <dgm:pt modelId="{CD317357-42D3-8742-8DFE-9C1881961492}">
      <dgm:prSet phldrT="[Text]"/>
      <dgm:spPr>
        <a:solidFill>
          <a:schemeClr val="accent1">
            <a:lumMod val="75000"/>
          </a:schemeClr>
        </a:solidFill>
      </dgm:spPr>
      <dgm:t>
        <a:bodyPr/>
        <a:lstStyle/>
        <a:p>
          <a:r>
            <a:rPr lang="en-US" dirty="0">
              <a:latin typeface="Calibri"/>
              <a:cs typeface="Calibri"/>
            </a:rPr>
            <a:t>Pre-k to Kinder Transition</a:t>
          </a:r>
        </a:p>
      </dgm:t>
    </dgm:pt>
    <dgm:pt modelId="{BB26302A-CA2F-BC43-8799-8044D8EF236F}" type="parTrans" cxnId="{96FA0F44-CE6D-9542-B5CB-1392167A9EFF}">
      <dgm:prSet/>
      <dgm:spPr/>
      <dgm:t>
        <a:bodyPr/>
        <a:lstStyle/>
        <a:p>
          <a:endParaRPr lang="en-US"/>
        </a:p>
      </dgm:t>
    </dgm:pt>
    <dgm:pt modelId="{02631DA5-4643-C741-A6B6-39EAA249C828}" type="sibTrans" cxnId="{96FA0F44-CE6D-9542-B5CB-1392167A9EFF}">
      <dgm:prSet/>
      <dgm:spPr/>
      <dgm:t>
        <a:bodyPr/>
        <a:lstStyle/>
        <a:p>
          <a:endParaRPr lang="en-US"/>
        </a:p>
      </dgm:t>
    </dgm:pt>
    <dgm:pt modelId="{80BED3DF-6F01-614C-96C2-DF9D2480718B}">
      <dgm:prSet phldrT="[Text]"/>
      <dgm:spPr/>
      <dgm:t>
        <a:bodyPr/>
        <a:lstStyle/>
        <a:p>
          <a:r>
            <a:rPr lang="en-US">
              <a:latin typeface="Calibri"/>
              <a:cs typeface="Calibri"/>
            </a:rPr>
            <a:t>LEA and ELP provide shared professional development opportunities for teachers and staff</a:t>
          </a:r>
        </a:p>
      </dgm:t>
    </dgm:pt>
    <dgm:pt modelId="{3472F57E-611C-FE40-9710-5DF7F6CDCD2A}" type="parTrans" cxnId="{AC441ECA-6EE0-CB4F-B1FA-EF794CD2FDC8}">
      <dgm:prSet/>
      <dgm:spPr/>
      <dgm:t>
        <a:bodyPr/>
        <a:lstStyle/>
        <a:p>
          <a:endParaRPr lang="en-US"/>
        </a:p>
      </dgm:t>
    </dgm:pt>
    <dgm:pt modelId="{A82CF912-5D21-E340-98D1-0AEAB3701F3D}" type="sibTrans" cxnId="{AC441ECA-6EE0-CB4F-B1FA-EF794CD2FDC8}">
      <dgm:prSet/>
      <dgm:spPr/>
      <dgm:t>
        <a:bodyPr/>
        <a:lstStyle/>
        <a:p>
          <a:endParaRPr lang="en-US"/>
        </a:p>
      </dgm:t>
    </dgm:pt>
    <dgm:pt modelId="{347DA610-461C-D147-B13D-4FDB08444B5E}">
      <dgm:prSet phldrT="[Text]"/>
      <dgm:spPr/>
      <dgm:t>
        <a:bodyPr/>
        <a:lstStyle/>
        <a:p>
          <a:r>
            <a:rPr lang="en-US">
              <a:latin typeface="Calibri"/>
              <a:cs typeface="Calibri"/>
            </a:rPr>
            <a:t>LEA and ELP meet throughout the year to share data, plan, and align instruction, assessment and progress-monitoring, with the goal of elevating school readiness</a:t>
          </a:r>
        </a:p>
      </dgm:t>
    </dgm:pt>
    <dgm:pt modelId="{76BB8A31-AD96-384F-B43C-EBB25633D833}" type="parTrans" cxnId="{8B97EA40-68FD-0F48-A6AE-61939C74E32E}">
      <dgm:prSet/>
      <dgm:spPr/>
      <dgm:t>
        <a:bodyPr/>
        <a:lstStyle/>
        <a:p>
          <a:endParaRPr lang="en-US"/>
        </a:p>
      </dgm:t>
    </dgm:pt>
    <dgm:pt modelId="{F9C2BD2E-793C-BB49-B151-2E0AF34845FA}" type="sibTrans" cxnId="{8B97EA40-68FD-0F48-A6AE-61939C74E32E}">
      <dgm:prSet/>
      <dgm:spPr/>
      <dgm:t>
        <a:bodyPr/>
        <a:lstStyle/>
        <a:p>
          <a:endParaRPr lang="en-US"/>
        </a:p>
      </dgm:t>
    </dgm:pt>
    <dgm:pt modelId="{61E9070B-C9BC-F049-ABF8-152947EEB89B}">
      <dgm:prSet phldrT="[Text]"/>
      <dgm:spPr/>
      <dgm:t>
        <a:bodyPr/>
        <a:lstStyle/>
        <a:p>
          <a:pPr rtl="0"/>
          <a:r>
            <a:rPr lang="en-US">
              <a:latin typeface="Calibri"/>
              <a:cs typeface="Calibri"/>
            </a:rPr>
            <a:t>LEA and ELP meet throughout the year to plan and implement shared family engagement activities</a:t>
          </a:r>
        </a:p>
      </dgm:t>
    </dgm:pt>
    <dgm:pt modelId="{9AAD4D65-7BF7-284E-83D3-16A00488FF5C}" type="parTrans" cxnId="{9041D545-67E3-2C47-BE8A-95295265082A}">
      <dgm:prSet/>
      <dgm:spPr/>
      <dgm:t>
        <a:bodyPr/>
        <a:lstStyle/>
        <a:p>
          <a:endParaRPr lang="en-US"/>
        </a:p>
      </dgm:t>
    </dgm:pt>
    <dgm:pt modelId="{8555896A-12AB-E34D-A301-A80211A0F4BF}" type="sibTrans" cxnId="{9041D545-67E3-2C47-BE8A-95295265082A}">
      <dgm:prSet/>
      <dgm:spPr/>
      <dgm:t>
        <a:bodyPr/>
        <a:lstStyle/>
        <a:p>
          <a:endParaRPr lang="en-US"/>
        </a:p>
      </dgm:t>
    </dgm:pt>
    <dgm:pt modelId="{A7BC06D5-BC6A-7D46-BB07-F98C7EBE7C5F}">
      <dgm:prSet phldrT="[Text]"/>
      <dgm:spPr/>
      <dgm:t>
        <a:bodyPr/>
        <a:lstStyle/>
        <a:p>
          <a:r>
            <a:rPr lang="en-US">
              <a:latin typeface="Calibri"/>
              <a:cs typeface="Calibri"/>
            </a:rPr>
            <a:t>LEA and ELP plan and implement Pre-k/ K transition activities for students and their families</a:t>
          </a:r>
        </a:p>
      </dgm:t>
    </dgm:pt>
    <dgm:pt modelId="{689148E0-10B0-0D49-92CA-5D137C4B64F5}" type="parTrans" cxnId="{FD46D9FE-9DDF-ED43-99D8-368C2C614730}">
      <dgm:prSet/>
      <dgm:spPr/>
      <dgm:t>
        <a:bodyPr/>
        <a:lstStyle/>
        <a:p>
          <a:endParaRPr lang="en-US"/>
        </a:p>
      </dgm:t>
    </dgm:pt>
    <dgm:pt modelId="{E6D83707-79A1-3940-A064-CC1998965175}" type="sibTrans" cxnId="{FD46D9FE-9DDF-ED43-99D8-368C2C614730}">
      <dgm:prSet/>
      <dgm:spPr/>
      <dgm:t>
        <a:bodyPr/>
        <a:lstStyle/>
        <a:p>
          <a:endParaRPr lang="en-US"/>
        </a:p>
      </dgm:t>
    </dgm:pt>
    <dgm:pt modelId="{A8C20AC2-B87F-9A41-A397-E3297AD7B0E3}" type="pres">
      <dgm:prSet presAssocID="{8608C774-8ADA-7446-8106-BE6F7C2F59CE}" presName="diagram" presStyleCnt="0">
        <dgm:presLayoutVars>
          <dgm:dir/>
          <dgm:animLvl val="lvl"/>
          <dgm:resizeHandles val="exact"/>
        </dgm:presLayoutVars>
      </dgm:prSet>
      <dgm:spPr/>
    </dgm:pt>
    <dgm:pt modelId="{A4140A09-7A0C-2C4F-A5B0-2D3A661A87CB}" type="pres">
      <dgm:prSet presAssocID="{7865180C-14CE-4D4A-8C2D-10CA2840EFE3}" presName="compNode" presStyleCnt="0"/>
      <dgm:spPr/>
    </dgm:pt>
    <dgm:pt modelId="{669012FC-DFE1-5A40-B70A-84E5305A468E}" type="pres">
      <dgm:prSet presAssocID="{7865180C-14CE-4D4A-8C2D-10CA2840EFE3}" presName="childRect" presStyleLbl="bgAcc1" presStyleIdx="0" presStyleCnt="4">
        <dgm:presLayoutVars>
          <dgm:bulletEnabled val="1"/>
        </dgm:presLayoutVars>
      </dgm:prSet>
      <dgm:spPr/>
    </dgm:pt>
    <dgm:pt modelId="{9DAF685D-CBA2-A849-AD94-AA7C0FB0B1C8}" type="pres">
      <dgm:prSet presAssocID="{7865180C-14CE-4D4A-8C2D-10CA2840EFE3}" presName="parentText" presStyleLbl="node1" presStyleIdx="0" presStyleCnt="0">
        <dgm:presLayoutVars>
          <dgm:chMax val="0"/>
          <dgm:bulletEnabled val="1"/>
        </dgm:presLayoutVars>
      </dgm:prSet>
      <dgm:spPr/>
    </dgm:pt>
    <dgm:pt modelId="{45A87EFF-879C-C241-8892-DF6720815F57}" type="pres">
      <dgm:prSet presAssocID="{7865180C-14CE-4D4A-8C2D-10CA2840EFE3}" presName="parentRect" presStyleLbl="alignNode1" presStyleIdx="0" presStyleCnt="4"/>
      <dgm:spPr/>
    </dgm:pt>
    <dgm:pt modelId="{43CC4E93-EE93-9B4C-A3B5-B5EBFC3B8AAE}" type="pres">
      <dgm:prSet presAssocID="{7865180C-14CE-4D4A-8C2D-10CA2840EFE3}" presName="adorn" presStyleLbl="fgAccFollowNode1" presStyleIdx="0" presStyleCnt="4" custScaleY="9525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955" t="16667" r="12955" b="16667"/>
          </a:stretch>
        </a:blipFill>
      </dgm:spPr>
    </dgm:pt>
    <dgm:pt modelId="{E993EADB-A739-4240-8DF1-D59700E1BCCF}" type="pres">
      <dgm:prSet presAssocID="{825D9765-9DF2-7A4A-B577-5B0ACBA20010}" presName="sibTrans" presStyleLbl="sibTrans2D1" presStyleIdx="0" presStyleCnt="0"/>
      <dgm:spPr/>
    </dgm:pt>
    <dgm:pt modelId="{02C1F988-FBEA-AB47-92CC-F35EECAAB9B0}" type="pres">
      <dgm:prSet presAssocID="{626DB831-EE52-CC45-BB91-5D02DCBB1AF7}" presName="compNode" presStyleCnt="0"/>
      <dgm:spPr/>
    </dgm:pt>
    <dgm:pt modelId="{C66D3FB9-6E4B-CB46-BE79-D9B8BE55D476}" type="pres">
      <dgm:prSet presAssocID="{626DB831-EE52-CC45-BB91-5D02DCBB1AF7}" presName="childRect" presStyleLbl="bgAcc1" presStyleIdx="1" presStyleCnt="4">
        <dgm:presLayoutVars>
          <dgm:bulletEnabled val="1"/>
        </dgm:presLayoutVars>
      </dgm:prSet>
      <dgm:spPr/>
    </dgm:pt>
    <dgm:pt modelId="{84F02083-F872-784B-9A6A-89FC384A97F4}" type="pres">
      <dgm:prSet presAssocID="{626DB831-EE52-CC45-BB91-5D02DCBB1AF7}" presName="parentText" presStyleLbl="node1" presStyleIdx="0" presStyleCnt="0">
        <dgm:presLayoutVars>
          <dgm:chMax val="0"/>
          <dgm:bulletEnabled val="1"/>
        </dgm:presLayoutVars>
      </dgm:prSet>
      <dgm:spPr/>
    </dgm:pt>
    <dgm:pt modelId="{F71BCEAE-EBD2-DF4A-8483-5A682360B812}" type="pres">
      <dgm:prSet presAssocID="{626DB831-EE52-CC45-BB91-5D02DCBB1AF7}" presName="parentRect" presStyleLbl="alignNode1" presStyleIdx="1" presStyleCnt="4"/>
      <dgm:spPr/>
    </dgm:pt>
    <dgm:pt modelId="{FD4CF0DE-3B64-6242-A748-2B2277201CA1}" type="pres">
      <dgm:prSet presAssocID="{626DB831-EE52-CC45-BB91-5D02DCBB1AF7}"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890F19B-1F89-8945-A964-AF19DC8A2550}" type="pres">
      <dgm:prSet presAssocID="{1EC07537-CA01-FC40-8347-1F5F9A1D0945}" presName="sibTrans" presStyleLbl="sibTrans2D1" presStyleIdx="0" presStyleCnt="0"/>
      <dgm:spPr/>
    </dgm:pt>
    <dgm:pt modelId="{FCD36066-8FE6-0945-8D30-D78022BD999C}" type="pres">
      <dgm:prSet presAssocID="{BDD6332F-B158-8041-B768-436E31B52602}" presName="compNode" presStyleCnt="0"/>
      <dgm:spPr/>
    </dgm:pt>
    <dgm:pt modelId="{1152152B-590E-4149-B0F9-83253F618BCB}" type="pres">
      <dgm:prSet presAssocID="{BDD6332F-B158-8041-B768-436E31B52602}" presName="childRect" presStyleLbl="bgAcc1" presStyleIdx="2" presStyleCnt="4">
        <dgm:presLayoutVars>
          <dgm:bulletEnabled val="1"/>
        </dgm:presLayoutVars>
      </dgm:prSet>
      <dgm:spPr/>
    </dgm:pt>
    <dgm:pt modelId="{7CA8D385-3826-764B-BD7D-99B6D5E16BC2}" type="pres">
      <dgm:prSet presAssocID="{BDD6332F-B158-8041-B768-436E31B52602}" presName="parentText" presStyleLbl="node1" presStyleIdx="0" presStyleCnt="0">
        <dgm:presLayoutVars>
          <dgm:chMax val="0"/>
          <dgm:bulletEnabled val="1"/>
        </dgm:presLayoutVars>
      </dgm:prSet>
      <dgm:spPr/>
    </dgm:pt>
    <dgm:pt modelId="{36193F84-60EB-424F-800A-5293DE963F8C}" type="pres">
      <dgm:prSet presAssocID="{BDD6332F-B158-8041-B768-436E31B52602}" presName="parentRect" presStyleLbl="alignNode1" presStyleIdx="2" presStyleCnt="4"/>
      <dgm:spPr/>
    </dgm:pt>
    <dgm:pt modelId="{B644ACDF-D14D-514B-8550-7EF8FDDF616F}" type="pres">
      <dgm:prSet presAssocID="{BDD6332F-B158-8041-B768-436E31B52602}" presName="adorn" presStyleLbl="fgAccFollowNod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663" t="7663" r="7663" b="7663"/>
          </a:stretch>
        </a:blipFill>
      </dgm:spPr>
    </dgm:pt>
    <dgm:pt modelId="{B68F196E-DB5D-FC44-A91C-C0014BD41170}" type="pres">
      <dgm:prSet presAssocID="{1A7C15C7-0300-D847-BDB7-20C6900A9665}" presName="sibTrans" presStyleLbl="sibTrans2D1" presStyleIdx="0" presStyleCnt="0"/>
      <dgm:spPr/>
    </dgm:pt>
    <dgm:pt modelId="{CB5C60D6-470F-F449-9EDF-E89EAFFBD019}" type="pres">
      <dgm:prSet presAssocID="{CD317357-42D3-8742-8DFE-9C1881961492}" presName="compNode" presStyleCnt="0"/>
      <dgm:spPr/>
    </dgm:pt>
    <dgm:pt modelId="{3F15E91E-C3E9-6349-967A-7B8B8CAC617A}" type="pres">
      <dgm:prSet presAssocID="{CD317357-42D3-8742-8DFE-9C1881961492}" presName="childRect" presStyleLbl="bgAcc1" presStyleIdx="3" presStyleCnt="4">
        <dgm:presLayoutVars>
          <dgm:bulletEnabled val="1"/>
        </dgm:presLayoutVars>
      </dgm:prSet>
      <dgm:spPr/>
    </dgm:pt>
    <dgm:pt modelId="{D7CA5AC7-976C-F64F-8642-9D3763FFEFFF}" type="pres">
      <dgm:prSet presAssocID="{CD317357-42D3-8742-8DFE-9C1881961492}" presName="parentText" presStyleLbl="node1" presStyleIdx="0" presStyleCnt="0">
        <dgm:presLayoutVars>
          <dgm:chMax val="0"/>
          <dgm:bulletEnabled val="1"/>
        </dgm:presLayoutVars>
      </dgm:prSet>
      <dgm:spPr/>
    </dgm:pt>
    <dgm:pt modelId="{CE5E2F90-1A6E-404C-969B-10F8F9E32206}" type="pres">
      <dgm:prSet presAssocID="{CD317357-42D3-8742-8DFE-9C1881961492}" presName="parentRect" presStyleLbl="alignNode1" presStyleIdx="3" presStyleCnt="4"/>
      <dgm:spPr/>
    </dgm:pt>
    <dgm:pt modelId="{D2B3506B-C24C-6346-AFA6-6C272EFEFB5B}" type="pres">
      <dgm:prSet presAssocID="{CD317357-42D3-8742-8DFE-9C1881961492}" presName="adorn" presStyleLbl="fgAccFollowNod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371" t="2371" r="2371" b="2371"/>
          </a:stretch>
        </a:blipFill>
      </dgm:spPr>
    </dgm:pt>
  </dgm:ptLst>
  <dgm:cxnLst>
    <dgm:cxn modelId="{94141713-AD30-8347-B1B9-1BB468DC3508}" type="presOf" srcId="{7865180C-14CE-4D4A-8C2D-10CA2840EFE3}" destId="{45A87EFF-879C-C241-8892-DF6720815F57}" srcOrd="1" destOrd="0" presId="urn:microsoft.com/office/officeart/2005/8/layout/bList2"/>
    <dgm:cxn modelId="{DBCFED2E-C2CD-BA44-B8BD-E0BB1667CECD}" type="presOf" srcId="{BDD6332F-B158-8041-B768-436E31B52602}" destId="{7CA8D385-3826-764B-BD7D-99B6D5E16BC2}" srcOrd="0" destOrd="0" presId="urn:microsoft.com/office/officeart/2005/8/layout/bList2"/>
    <dgm:cxn modelId="{8B97EA40-68FD-0F48-A6AE-61939C74E32E}" srcId="{626DB831-EE52-CC45-BB91-5D02DCBB1AF7}" destId="{347DA610-461C-D147-B13D-4FDB08444B5E}" srcOrd="0" destOrd="0" parTransId="{76BB8A31-AD96-384F-B43C-EBB25633D833}" sibTransId="{F9C2BD2E-793C-BB49-B151-2E0AF34845FA}"/>
    <dgm:cxn modelId="{4741245B-58D4-5947-89C3-392E519D66E2}" type="presOf" srcId="{7865180C-14CE-4D4A-8C2D-10CA2840EFE3}" destId="{9DAF685D-CBA2-A849-AD94-AA7C0FB0B1C8}" srcOrd="0" destOrd="0" presId="urn:microsoft.com/office/officeart/2005/8/layout/bList2"/>
    <dgm:cxn modelId="{A38D6F5D-6680-664E-8843-170659F1F8B0}" type="presOf" srcId="{1A7C15C7-0300-D847-BDB7-20C6900A9665}" destId="{B68F196E-DB5D-FC44-A91C-C0014BD41170}" srcOrd="0" destOrd="0" presId="urn:microsoft.com/office/officeart/2005/8/layout/bList2"/>
    <dgm:cxn modelId="{BABEA25F-1625-8844-999F-18FD8A92E38C}" type="presOf" srcId="{825D9765-9DF2-7A4A-B577-5B0ACBA20010}" destId="{E993EADB-A739-4240-8DF1-D59700E1BCCF}" srcOrd="0" destOrd="0" presId="urn:microsoft.com/office/officeart/2005/8/layout/bList2"/>
    <dgm:cxn modelId="{96FA0F44-CE6D-9542-B5CB-1392167A9EFF}" srcId="{8608C774-8ADA-7446-8106-BE6F7C2F59CE}" destId="{CD317357-42D3-8742-8DFE-9C1881961492}" srcOrd="3" destOrd="0" parTransId="{BB26302A-CA2F-BC43-8799-8044D8EF236F}" sibTransId="{02631DA5-4643-C741-A6B6-39EAA249C828}"/>
    <dgm:cxn modelId="{906F6864-19A8-DB4E-808B-3B5D2228C3F2}" type="presOf" srcId="{626DB831-EE52-CC45-BB91-5D02DCBB1AF7}" destId="{F71BCEAE-EBD2-DF4A-8483-5A682360B812}" srcOrd="1" destOrd="0" presId="urn:microsoft.com/office/officeart/2005/8/layout/bList2"/>
    <dgm:cxn modelId="{9041D545-67E3-2C47-BE8A-95295265082A}" srcId="{BDD6332F-B158-8041-B768-436E31B52602}" destId="{61E9070B-C9BC-F049-ABF8-152947EEB89B}" srcOrd="0" destOrd="0" parTransId="{9AAD4D65-7BF7-284E-83D3-16A00488FF5C}" sibTransId="{8555896A-12AB-E34D-A301-A80211A0F4BF}"/>
    <dgm:cxn modelId="{180DB66F-F67D-764A-B532-4F5685F6D86C}" type="presOf" srcId="{347DA610-461C-D147-B13D-4FDB08444B5E}" destId="{C66D3FB9-6E4B-CB46-BE79-D9B8BE55D476}" srcOrd="0" destOrd="0" presId="urn:microsoft.com/office/officeart/2005/8/layout/bList2"/>
    <dgm:cxn modelId="{5DBE4978-FDA6-144C-A468-089701C4CAC0}" type="presOf" srcId="{CD317357-42D3-8742-8DFE-9C1881961492}" destId="{D7CA5AC7-976C-F64F-8642-9D3763FFEFFF}" srcOrd="0" destOrd="0" presId="urn:microsoft.com/office/officeart/2005/8/layout/bList2"/>
    <dgm:cxn modelId="{AF537158-6BCD-D74B-81F5-14C90F511FDC}" type="presOf" srcId="{BDD6332F-B158-8041-B768-436E31B52602}" destId="{36193F84-60EB-424F-800A-5293DE963F8C}" srcOrd="1" destOrd="0" presId="urn:microsoft.com/office/officeart/2005/8/layout/bList2"/>
    <dgm:cxn modelId="{3227CD58-CF75-AC45-843B-E536E1B0039C}" srcId="{8608C774-8ADA-7446-8106-BE6F7C2F59CE}" destId="{7865180C-14CE-4D4A-8C2D-10CA2840EFE3}" srcOrd="0" destOrd="0" parTransId="{BFA4A4A1-111A-2B40-958D-C8F822F3FAD9}" sibTransId="{825D9765-9DF2-7A4A-B577-5B0ACBA20010}"/>
    <dgm:cxn modelId="{730DAE79-AA21-F64C-938B-02577E3197AD}" type="presOf" srcId="{A7BC06D5-BC6A-7D46-BB07-F98C7EBE7C5F}" destId="{3F15E91E-C3E9-6349-967A-7B8B8CAC617A}" srcOrd="0" destOrd="0" presId="urn:microsoft.com/office/officeart/2005/8/layout/bList2"/>
    <dgm:cxn modelId="{A86D077E-E17E-D047-B552-2666367530E8}" srcId="{8608C774-8ADA-7446-8106-BE6F7C2F59CE}" destId="{BDD6332F-B158-8041-B768-436E31B52602}" srcOrd="2" destOrd="0" parTransId="{789C4926-AF1C-914B-873E-59729579AA51}" sibTransId="{1A7C15C7-0300-D847-BDB7-20C6900A9665}"/>
    <dgm:cxn modelId="{165372A0-440B-1E44-8F11-F77131B9DE3B}" type="presOf" srcId="{1EC07537-CA01-FC40-8347-1F5F9A1D0945}" destId="{D890F19B-1F89-8945-A964-AF19DC8A2550}" srcOrd="0" destOrd="0" presId="urn:microsoft.com/office/officeart/2005/8/layout/bList2"/>
    <dgm:cxn modelId="{442418A6-399F-B947-8D32-B7564CEAB6A5}" type="presOf" srcId="{61E9070B-C9BC-F049-ABF8-152947EEB89B}" destId="{1152152B-590E-4149-B0F9-83253F618BCB}" srcOrd="0" destOrd="0" presId="urn:microsoft.com/office/officeart/2005/8/layout/bList2"/>
    <dgm:cxn modelId="{CF3EA9C8-41F2-B743-BEB1-D3C6C4BDCC68}" type="presOf" srcId="{8608C774-8ADA-7446-8106-BE6F7C2F59CE}" destId="{A8C20AC2-B87F-9A41-A397-E3297AD7B0E3}" srcOrd="0" destOrd="0" presId="urn:microsoft.com/office/officeart/2005/8/layout/bList2"/>
    <dgm:cxn modelId="{AC441ECA-6EE0-CB4F-B1FA-EF794CD2FDC8}" srcId="{7865180C-14CE-4D4A-8C2D-10CA2840EFE3}" destId="{80BED3DF-6F01-614C-96C2-DF9D2480718B}" srcOrd="0" destOrd="0" parTransId="{3472F57E-611C-FE40-9710-5DF7F6CDCD2A}" sibTransId="{A82CF912-5D21-E340-98D1-0AEAB3701F3D}"/>
    <dgm:cxn modelId="{980CF0CC-D23D-6C43-81D8-75B0CE100438}" type="presOf" srcId="{626DB831-EE52-CC45-BB91-5D02DCBB1AF7}" destId="{84F02083-F872-784B-9A6A-89FC384A97F4}" srcOrd="0" destOrd="0" presId="urn:microsoft.com/office/officeart/2005/8/layout/bList2"/>
    <dgm:cxn modelId="{241DBDCD-6A87-2C45-8443-BDE5E68F6C52}" type="presOf" srcId="{80BED3DF-6F01-614C-96C2-DF9D2480718B}" destId="{669012FC-DFE1-5A40-B70A-84E5305A468E}" srcOrd="0" destOrd="0" presId="urn:microsoft.com/office/officeart/2005/8/layout/bList2"/>
    <dgm:cxn modelId="{CB4D6FD9-B933-BE44-9227-94D016EE7BAC}" srcId="{8608C774-8ADA-7446-8106-BE6F7C2F59CE}" destId="{626DB831-EE52-CC45-BB91-5D02DCBB1AF7}" srcOrd="1" destOrd="0" parTransId="{807CA3E0-D378-3943-BC00-D4905986261D}" sibTransId="{1EC07537-CA01-FC40-8347-1F5F9A1D0945}"/>
    <dgm:cxn modelId="{FD46D9FE-9DDF-ED43-99D8-368C2C614730}" srcId="{CD317357-42D3-8742-8DFE-9C1881961492}" destId="{A7BC06D5-BC6A-7D46-BB07-F98C7EBE7C5F}" srcOrd="0" destOrd="0" parTransId="{689148E0-10B0-0D49-92CA-5D137C4B64F5}" sibTransId="{E6D83707-79A1-3940-A064-CC1998965175}"/>
    <dgm:cxn modelId="{4BCA95FF-C654-B04A-B874-E650BEBF4D1D}" type="presOf" srcId="{CD317357-42D3-8742-8DFE-9C1881961492}" destId="{CE5E2F90-1A6E-404C-969B-10F8F9E32206}" srcOrd="1" destOrd="0" presId="urn:microsoft.com/office/officeart/2005/8/layout/bList2"/>
    <dgm:cxn modelId="{6C5700FE-EE60-8548-8B78-4654A185F290}" type="presParOf" srcId="{A8C20AC2-B87F-9A41-A397-E3297AD7B0E3}" destId="{A4140A09-7A0C-2C4F-A5B0-2D3A661A87CB}" srcOrd="0" destOrd="0" presId="urn:microsoft.com/office/officeart/2005/8/layout/bList2"/>
    <dgm:cxn modelId="{E8949CAA-4CC8-1042-B7C5-758745D90698}" type="presParOf" srcId="{A4140A09-7A0C-2C4F-A5B0-2D3A661A87CB}" destId="{669012FC-DFE1-5A40-B70A-84E5305A468E}" srcOrd="0" destOrd="0" presId="urn:microsoft.com/office/officeart/2005/8/layout/bList2"/>
    <dgm:cxn modelId="{FFEDE4BE-54DB-1D49-9E0B-9FBE2B728097}" type="presParOf" srcId="{A4140A09-7A0C-2C4F-A5B0-2D3A661A87CB}" destId="{9DAF685D-CBA2-A849-AD94-AA7C0FB0B1C8}" srcOrd="1" destOrd="0" presId="urn:microsoft.com/office/officeart/2005/8/layout/bList2"/>
    <dgm:cxn modelId="{11CB56AD-D091-3B4F-9CA5-3946B03BED8B}" type="presParOf" srcId="{A4140A09-7A0C-2C4F-A5B0-2D3A661A87CB}" destId="{45A87EFF-879C-C241-8892-DF6720815F57}" srcOrd="2" destOrd="0" presId="urn:microsoft.com/office/officeart/2005/8/layout/bList2"/>
    <dgm:cxn modelId="{8EDAB32A-202B-1940-97E3-70B53A108543}" type="presParOf" srcId="{A4140A09-7A0C-2C4F-A5B0-2D3A661A87CB}" destId="{43CC4E93-EE93-9B4C-A3B5-B5EBFC3B8AAE}" srcOrd="3" destOrd="0" presId="urn:microsoft.com/office/officeart/2005/8/layout/bList2"/>
    <dgm:cxn modelId="{8818B34A-B60E-4E44-81BB-1F2C1A607AA7}" type="presParOf" srcId="{A8C20AC2-B87F-9A41-A397-E3297AD7B0E3}" destId="{E993EADB-A739-4240-8DF1-D59700E1BCCF}" srcOrd="1" destOrd="0" presId="urn:microsoft.com/office/officeart/2005/8/layout/bList2"/>
    <dgm:cxn modelId="{A4D1EF46-028E-1548-B42C-9909B1688494}" type="presParOf" srcId="{A8C20AC2-B87F-9A41-A397-E3297AD7B0E3}" destId="{02C1F988-FBEA-AB47-92CC-F35EECAAB9B0}" srcOrd="2" destOrd="0" presId="urn:microsoft.com/office/officeart/2005/8/layout/bList2"/>
    <dgm:cxn modelId="{2178906B-3545-6049-AF80-583070228455}" type="presParOf" srcId="{02C1F988-FBEA-AB47-92CC-F35EECAAB9B0}" destId="{C66D3FB9-6E4B-CB46-BE79-D9B8BE55D476}" srcOrd="0" destOrd="0" presId="urn:microsoft.com/office/officeart/2005/8/layout/bList2"/>
    <dgm:cxn modelId="{A5ADA7FC-65B6-D249-930E-A0B2E7582070}" type="presParOf" srcId="{02C1F988-FBEA-AB47-92CC-F35EECAAB9B0}" destId="{84F02083-F872-784B-9A6A-89FC384A97F4}" srcOrd="1" destOrd="0" presId="urn:microsoft.com/office/officeart/2005/8/layout/bList2"/>
    <dgm:cxn modelId="{7D7BC306-5C43-7D40-8FB9-27C049158A30}" type="presParOf" srcId="{02C1F988-FBEA-AB47-92CC-F35EECAAB9B0}" destId="{F71BCEAE-EBD2-DF4A-8483-5A682360B812}" srcOrd="2" destOrd="0" presId="urn:microsoft.com/office/officeart/2005/8/layout/bList2"/>
    <dgm:cxn modelId="{315C2727-55E9-B547-B3DB-1838D444D97E}" type="presParOf" srcId="{02C1F988-FBEA-AB47-92CC-F35EECAAB9B0}" destId="{FD4CF0DE-3B64-6242-A748-2B2277201CA1}" srcOrd="3" destOrd="0" presId="urn:microsoft.com/office/officeart/2005/8/layout/bList2"/>
    <dgm:cxn modelId="{BE52B1FF-A001-E54A-9D78-F188B26CFCC1}" type="presParOf" srcId="{A8C20AC2-B87F-9A41-A397-E3297AD7B0E3}" destId="{D890F19B-1F89-8945-A964-AF19DC8A2550}" srcOrd="3" destOrd="0" presId="urn:microsoft.com/office/officeart/2005/8/layout/bList2"/>
    <dgm:cxn modelId="{30D3AD63-D3A6-D248-ACAD-846BFFF37CB1}" type="presParOf" srcId="{A8C20AC2-B87F-9A41-A397-E3297AD7B0E3}" destId="{FCD36066-8FE6-0945-8D30-D78022BD999C}" srcOrd="4" destOrd="0" presId="urn:microsoft.com/office/officeart/2005/8/layout/bList2"/>
    <dgm:cxn modelId="{87DF9837-A854-1640-933D-9C30D98DDD26}" type="presParOf" srcId="{FCD36066-8FE6-0945-8D30-D78022BD999C}" destId="{1152152B-590E-4149-B0F9-83253F618BCB}" srcOrd="0" destOrd="0" presId="urn:microsoft.com/office/officeart/2005/8/layout/bList2"/>
    <dgm:cxn modelId="{527D95D2-71C8-CF46-84C5-22C1538E93D1}" type="presParOf" srcId="{FCD36066-8FE6-0945-8D30-D78022BD999C}" destId="{7CA8D385-3826-764B-BD7D-99B6D5E16BC2}" srcOrd="1" destOrd="0" presId="urn:microsoft.com/office/officeart/2005/8/layout/bList2"/>
    <dgm:cxn modelId="{342E1D90-03F9-BE4C-A16C-DCA9185A2DC6}" type="presParOf" srcId="{FCD36066-8FE6-0945-8D30-D78022BD999C}" destId="{36193F84-60EB-424F-800A-5293DE963F8C}" srcOrd="2" destOrd="0" presId="urn:microsoft.com/office/officeart/2005/8/layout/bList2"/>
    <dgm:cxn modelId="{7E583A07-DE88-DD41-BAAA-9821C0133899}" type="presParOf" srcId="{FCD36066-8FE6-0945-8D30-D78022BD999C}" destId="{B644ACDF-D14D-514B-8550-7EF8FDDF616F}" srcOrd="3" destOrd="0" presId="urn:microsoft.com/office/officeart/2005/8/layout/bList2"/>
    <dgm:cxn modelId="{2F207985-B019-294B-8C53-E6B060F00DF0}" type="presParOf" srcId="{A8C20AC2-B87F-9A41-A397-E3297AD7B0E3}" destId="{B68F196E-DB5D-FC44-A91C-C0014BD41170}" srcOrd="5" destOrd="0" presId="urn:microsoft.com/office/officeart/2005/8/layout/bList2"/>
    <dgm:cxn modelId="{1FBC721B-F0F1-874A-A7ED-3DD459CCA7A4}" type="presParOf" srcId="{A8C20AC2-B87F-9A41-A397-E3297AD7B0E3}" destId="{CB5C60D6-470F-F449-9EDF-E89EAFFBD019}" srcOrd="6" destOrd="0" presId="urn:microsoft.com/office/officeart/2005/8/layout/bList2"/>
    <dgm:cxn modelId="{84F923D3-8996-5D4B-984D-357B51412221}" type="presParOf" srcId="{CB5C60D6-470F-F449-9EDF-E89EAFFBD019}" destId="{3F15E91E-C3E9-6349-967A-7B8B8CAC617A}" srcOrd="0" destOrd="0" presId="urn:microsoft.com/office/officeart/2005/8/layout/bList2"/>
    <dgm:cxn modelId="{9B953923-F5E1-AA40-9B8B-55CFF683F412}" type="presParOf" srcId="{CB5C60D6-470F-F449-9EDF-E89EAFFBD019}" destId="{D7CA5AC7-976C-F64F-8642-9D3763FFEFFF}" srcOrd="1" destOrd="0" presId="urn:microsoft.com/office/officeart/2005/8/layout/bList2"/>
    <dgm:cxn modelId="{BCD7673B-A2FD-2540-A3C6-A51DA98F5A33}" type="presParOf" srcId="{CB5C60D6-470F-F449-9EDF-E89EAFFBD019}" destId="{CE5E2F90-1A6E-404C-969B-10F8F9E32206}" srcOrd="2" destOrd="0" presId="urn:microsoft.com/office/officeart/2005/8/layout/bList2"/>
    <dgm:cxn modelId="{1D613A67-DA3B-6E4E-B00C-F8F869EC71F7}" type="presParOf" srcId="{CB5C60D6-470F-F449-9EDF-E89EAFFBD019}" destId="{D2B3506B-C24C-6346-AFA6-6C272EFEFB5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474A-A9DE-F341-8BDF-B1CD61B34329}">
      <dsp:nvSpPr>
        <dsp:cNvPr id="0" name=""/>
        <dsp:cNvSpPr/>
      </dsp:nvSpPr>
      <dsp:spPr>
        <a:xfrm>
          <a:off x="1" y="192530"/>
          <a:ext cx="2761392" cy="5211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Formal</a:t>
          </a:r>
          <a:endParaRPr lang="en-US" sz="2900" b="1" i="0" u="none" strike="noStrike" kern="1200" cap="none" baseline="0" noProof="0">
            <a:solidFill>
              <a:srgbClr val="010000"/>
            </a:solidFill>
            <a:latin typeface="Calibri"/>
            <a:cs typeface="Calibri"/>
          </a:endParaRPr>
        </a:p>
      </dsp:txBody>
      <dsp:txXfrm>
        <a:off x="1" y="192530"/>
        <a:ext cx="2761392" cy="521124"/>
      </dsp:txXfrm>
    </dsp:sp>
    <dsp:sp modelId="{6F5F7E2F-735F-D743-8C58-08926BFD21E1}">
      <dsp:nvSpPr>
        <dsp:cNvPr id="0" name=""/>
        <dsp:cNvSpPr/>
      </dsp:nvSpPr>
      <dsp:spPr>
        <a:xfrm>
          <a:off x="28" y="656810"/>
          <a:ext cx="2761392" cy="2919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a:cs typeface="Calibri"/>
            </a:rPr>
            <a:t>Partners dually enroll children to provide prekindergarten and/or additional wrap-around services</a:t>
          </a:r>
        </a:p>
        <a:p>
          <a:pPr marL="171450" lvl="1" indent="-171450" algn="l" defTabSz="800100">
            <a:lnSpc>
              <a:spcPct val="90000"/>
            </a:lnSpc>
            <a:spcBef>
              <a:spcPct val="0"/>
            </a:spcBef>
            <a:spcAft>
              <a:spcPct val="15000"/>
            </a:spcAft>
            <a:buChar char="•"/>
          </a:pPr>
          <a:endParaRPr lang="en-US" sz="1800" kern="1200">
            <a:latin typeface="Calibri"/>
            <a:cs typeface="Calibri"/>
          </a:endParaRPr>
        </a:p>
        <a:p>
          <a:pPr marL="171450" lvl="1" indent="-171450" algn="l" defTabSz="800100">
            <a:lnSpc>
              <a:spcPct val="90000"/>
            </a:lnSpc>
            <a:spcBef>
              <a:spcPct val="0"/>
            </a:spcBef>
            <a:spcAft>
              <a:spcPct val="15000"/>
            </a:spcAft>
            <a:buChar char="•"/>
          </a:pPr>
          <a:r>
            <a:rPr lang="en-US" sz="1800" kern="1200">
              <a:latin typeface="Calibri"/>
              <a:cs typeface="Calibri"/>
            </a:rPr>
            <a:t>LEA passes through state funding to the ELP</a:t>
          </a:r>
        </a:p>
      </dsp:txBody>
      <dsp:txXfrm>
        <a:off x="28" y="656810"/>
        <a:ext cx="2761392" cy="2919993"/>
      </dsp:txXfrm>
    </dsp:sp>
    <dsp:sp modelId="{DB188BFD-D323-2647-8F5E-8E3B160D93DC}">
      <dsp:nvSpPr>
        <dsp:cNvPr id="0" name=""/>
        <dsp:cNvSpPr/>
      </dsp:nvSpPr>
      <dsp:spPr>
        <a:xfrm>
          <a:off x="3148016" y="220886"/>
          <a:ext cx="2761392" cy="4930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Informal</a:t>
          </a:r>
          <a:endParaRPr lang="en-US" sz="2900" b="1" kern="1200">
            <a:latin typeface="Calibri"/>
            <a:cs typeface="Calibri"/>
          </a:endParaRPr>
        </a:p>
      </dsp:txBody>
      <dsp:txXfrm>
        <a:off x="3148016" y="220886"/>
        <a:ext cx="2761392" cy="493088"/>
      </dsp:txXfrm>
    </dsp:sp>
    <dsp:sp modelId="{F2AB26E0-E3C2-2347-9006-20AD581257F3}">
      <dsp:nvSpPr>
        <dsp:cNvPr id="0" name=""/>
        <dsp:cNvSpPr/>
      </dsp:nvSpPr>
      <dsp:spPr>
        <a:xfrm>
          <a:off x="3148016" y="641768"/>
          <a:ext cx="2761392" cy="2919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Calibri"/>
              <a:cs typeface="Calibri"/>
            </a:rPr>
            <a:t>Partners share resources and information across LEA and ELP</a:t>
          </a:r>
        </a:p>
        <a:p>
          <a:pPr marL="171450" lvl="1" indent="-171450" algn="l" defTabSz="800100" rtl="0">
            <a:lnSpc>
              <a:spcPct val="90000"/>
            </a:lnSpc>
            <a:spcBef>
              <a:spcPct val="0"/>
            </a:spcBef>
            <a:spcAft>
              <a:spcPct val="15000"/>
            </a:spcAft>
            <a:buChar char="•"/>
          </a:pPr>
          <a:endParaRPr lang="en-US" sz="1800" kern="1200">
            <a:latin typeface="Calibri"/>
            <a:cs typeface="Calibri"/>
          </a:endParaRPr>
        </a:p>
        <a:p>
          <a:pPr marL="171450" lvl="1" indent="-171450" algn="l" defTabSz="800100">
            <a:lnSpc>
              <a:spcPct val="90000"/>
            </a:lnSpc>
            <a:spcBef>
              <a:spcPct val="0"/>
            </a:spcBef>
            <a:spcAft>
              <a:spcPct val="15000"/>
            </a:spcAft>
            <a:buChar char="•"/>
          </a:pPr>
          <a:r>
            <a:rPr lang="en-US" sz="1800" kern="1200">
              <a:latin typeface="Calibri"/>
              <a:cs typeface="Calibri"/>
            </a:rPr>
            <a:t>Students are not dually enrolled</a:t>
          </a:r>
        </a:p>
        <a:p>
          <a:pPr marL="171450" lvl="1" indent="-171450" algn="l" defTabSz="800100">
            <a:lnSpc>
              <a:spcPct val="90000"/>
            </a:lnSpc>
            <a:spcBef>
              <a:spcPct val="0"/>
            </a:spcBef>
            <a:spcAft>
              <a:spcPct val="15000"/>
            </a:spcAft>
            <a:buChar char="•"/>
          </a:pPr>
          <a:endParaRPr lang="en-US" sz="1800" kern="1200">
            <a:latin typeface="Calibri"/>
            <a:cs typeface="Calibri"/>
          </a:endParaRPr>
        </a:p>
        <a:p>
          <a:pPr marL="171450" lvl="1" indent="-171450" algn="l" defTabSz="800100">
            <a:lnSpc>
              <a:spcPct val="90000"/>
            </a:lnSpc>
            <a:spcBef>
              <a:spcPct val="0"/>
            </a:spcBef>
            <a:spcAft>
              <a:spcPct val="15000"/>
            </a:spcAft>
            <a:buChar char="•"/>
          </a:pPr>
          <a:r>
            <a:rPr lang="en-US" sz="1800" kern="1200">
              <a:latin typeface="Calibri"/>
              <a:cs typeface="Calibri"/>
            </a:rPr>
            <a:t>No funding is passed through</a:t>
          </a:r>
        </a:p>
      </dsp:txBody>
      <dsp:txXfrm>
        <a:off x="3148016" y="641768"/>
        <a:ext cx="2761392" cy="291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0A2B-D432-4DA5-A5EB-306B657A590A}">
      <dsp:nvSpPr>
        <dsp:cNvPr id="0" name=""/>
        <dsp:cNvSpPr/>
      </dsp:nvSpPr>
      <dsp:spPr>
        <a:xfrm>
          <a:off x="0" y="51279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endParaRPr lang="en-US" sz="2300" kern="1200">
            <a:solidFill>
              <a:sysClr val="window" lastClr="FFFFFF"/>
            </a:solidFill>
            <a:latin typeface="Calibri Light" panose="020F0302020204030204"/>
            <a:ea typeface="+mn-ea"/>
            <a:cs typeface="+mn-cs"/>
          </a:endParaRPr>
        </a:p>
        <a:p>
          <a:pPr marL="171450" lvl="1" indent="-171450" algn="l" defTabSz="800100">
            <a:lnSpc>
              <a:spcPct val="90000"/>
            </a:lnSpc>
            <a:spcBef>
              <a:spcPct val="0"/>
            </a:spcBef>
            <a:spcAft>
              <a:spcPct val="15000"/>
            </a:spcAft>
            <a:buChar char="•"/>
          </a:pPr>
          <a:r>
            <a:rPr lang="en-US" sz="1800" kern="1200">
              <a:solidFill>
                <a:sysClr val="window" lastClr="FFFFFF"/>
              </a:solidFill>
              <a:latin typeface="Calibri"/>
              <a:ea typeface="+mn-ea"/>
              <a:cs typeface="Calibri"/>
            </a:rPr>
            <a:t>Expand</a:t>
          </a:r>
          <a:r>
            <a:rPr lang="en-US" sz="1800" b="0" i="0" u="none" strike="noStrike" kern="1200" cap="none" baseline="0" noProof="0">
              <a:solidFill>
                <a:sysClr val="window" lastClr="FFFFFF"/>
              </a:solidFill>
              <a:latin typeface="Calibri"/>
              <a:ea typeface="+mn-ea"/>
              <a:cs typeface="Calibri Light"/>
            </a:rPr>
            <a:t> opportunities for families</a:t>
          </a:r>
          <a:endParaRPr lang="en-US" sz="1800" kern="1200">
            <a:solidFill>
              <a:sysClr val="window" lastClr="FFFFFF"/>
            </a:solidFill>
            <a:latin typeface="Calibri"/>
            <a:ea typeface="+mn-ea"/>
            <a:cs typeface="Calibri"/>
          </a:endParaRPr>
        </a:p>
      </dsp:txBody>
      <dsp:txXfrm>
        <a:off x="0" y="512799"/>
        <a:ext cx="2739242" cy="1643545"/>
      </dsp:txXfrm>
    </dsp:sp>
    <dsp:sp modelId="{25848298-7758-4AE0-848E-9B958D264C94}">
      <dsp:nvSpPr>
        <dsp:cNvPr id="0" name=""/>
        <dsp:cNvSpPr/>
      </dsp:nvSpPr>
      <dsp:spPr>
        <a:xfrm>
          <a:off x="3013166" y="51279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endParaRPr lang="en-US" sz="2300" kern="1200">
            <a:solidFill>
              <a:sysClr val="window" lastClr="FFFFFF"/>
            </a:solidFill>
            <a:latin typeface="Calibri"/>
            <a:ea typeface="+mn-ea"/>
            <a:cs typeface="Calibri"/>
          </a:endParaRPr>
        </a:p>
        <a:p>
          <a:pPr marL="171450" lvl="1" indent="-171450" algn="l" defTabSz="800100">
            <a:lnSpc>
              <a:spcPct val="90000"/>
            </a:lnSpc>
            <a:spcBef>
              <a:spcPct val="0"/>
            </a:spcBef>
            <a:spcAft>
              <a:spcPct val="15000"/>
            </a:spcAft>
            <a:buChar char="•"/>
          </a:pPr>
          <a:r>
            <a:rPr lang="en-US" sz="1800" kern="1200">
              <a:solidFill>
                <a:sysClr val="window" lastClr="FFFFFF"/>
              </a:solidFill>
              <a:latin typeface="Calibri"/>
              <a:ea typeface="+mn-ea"/>
              <a:cs typeface="Calibri"/>
            </a:rPr>
            <a:t>Open new streams of funding</a:t>
          </a:r>
        </a:p>
      </dsp:txBody>
      <dsp:txXfrm>
        <a:off x="3013166" y="512799"/>
        <a:ext cx="2739242" cy="1643545"/>
      </dsp:txXfrm>
    </dsp:sp>
    <dsp:sp modelId="{2ED59862-F1D7-4D31-8968-384E05F69DE1}">
      <dsp:nvSpPr>
        <dsp:cNvPr id="0" name=""/>
        <dsp:cNvSpPr/>
      </dsp:nvSpPr>
      <dsp:spPr>
        <a:xfrm>
          <a:off x="6026332" y="512799"/>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endParaRPr lang="en-US" sz="2300" kern="1200">
            <a:solidFill>
              <a:sysClr val="window" lastClr="FFFFFF"/>
            </a:solidFill>
            <a:latin typeface="Calibri"/>
            <a:ea typeface="+mn-ea"/>
            <a:cs typeface="Calibri"/>
          </a:endParaRPr>
        </a:p>
        <a:p>
          <a:pPr marL="171450" lvl="1" indent="-171450" algn="l" defTabSz="800100">
            <a:lnSpc>
              <a:spcPct val="90000"/>
            </a:lnSpc>
            <a:spcBef>
              <a:spcPct val="0"/>
            </a:spcBef>
            <a:spcAft>
              <a:spcPct val="15000"/>
            </a:spcAft>
            <a:buChar char="•"/>
          </a:pPr>
          <a:r>
            <a:rPr lang="en-US" sz="1800" kern="1200">
              <a:solidFill>
                <a:sysClr val="window" lastClr="FFFFFF"/>
              </a:solidFill>
              <a:latin typeface="Calibri"/>
              <a:ea typeface="+mn-ea"/>
              <a:cs typeface="Calibri"/>
            </a:rPr>
            <a:t>Serve more eligible students</a:t>
          </a:r>
        </a:p>
      </dsp:txBody>
      <dsp:txXfrm>
        <a:off x="6026332" y="512799"/>
        <a:ext cx="2739242" cy="1643545"/>
      </dsp:txXfrm>
    </dsp:sp>
    <dsp:sp modelId="{8BF2AD89-ADE8-4D6A-9E6F-EE5F50ECB046}">
      <dsp:nvSpPr>
        <dsp:cNvPr id="0" name=""/>
        <dsp:cNvSpPr/>
      </dsp:nvSpPr>
      <dsp:spPr>
        <a:xfrm>
          <a:off x="0" y="2430268"/>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endParaRPr lang="en-US" sz="2300" kern="1200">
            <a:solidFill>
              <a:sysClr val="window" lastClr="FFFFFF"/>
            </a:solidFill>
            <a:latin typeface="Calibri"/>
            <a:ea typeface="+mn-ea"/>
            <a:cs typeface="Calibri"/>
          </a:endParaRPr>
        </a:p>
        <a:p>
          <a:pPr marL="171450" lvl="1" indent="-171450" algn="l" defTabSz="800100">
            <a:lnSpc>
              <a:spcPct val="90000"/>
            </a:lnSpc>
            <a:spcBef>
              <a:spcPct val="0"/>
            </a:spcBef>
            <a:spcAft>
              <a:spcPct val="15000"/>
            </a:spcAft>
            <a:buChar char="•"/>
          </a:pPr>
          <a:r>
            <a:rPr lang="en-US" sz="1800" kern="1200">
              <a:solidFill>
                <a:sysClr val="window" lastClr="FFFFFF"/>
              </a:solidFill>
              <a:latin typeface="Calibri"/>
              <a:ea typeface="+mn-ea"/>
              <a:cs typeface="Calibri"/>
            </a:rPr>
            <a:t>Help LEA meet full-day pre-k requirement</a:t>
          </a:r>
        </a:p>
      </dsp:txBody>
      <dsp:txXfrm>
        <a:off x="0" y="2430268"/>
        <a:ext cx="2739242" cy="1643545"/>
      </dsp:txXfrm>
    </dsp:sp>
    <dsp:sp modelId="{840CA542-727D-4AE1-8F70-1CB2A837A13A}">
      <dsp:nvSpPr>
        <dsp:cNvPr id="0" name=""/>
        <dsp:cNvSpPr/>
      </dsp:nvSpPr>
      <dsp:spPr>
        <a:xfrm>
          <a:off x="3013166" y="2430268"/>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endParaRPr lang="en-US" sz="2300" kern="1200">
            <a:solidFill>
              <a:sysClr val="window" lastClr="FFFFFF"/>
            </a:solidFill>
            <a:latin typeface="Calibri"/>
            <a:ea typeface="+mn-ea"/>
            <a:cs typeface="Calibri"/>
          </a:endParaRPr>
        </a:p>
        <a:p>
          <a:pPr marL="171450" lvl="1" indent="-171450" algn="l" defTabSz="800100">
            <a:lnSpc>
              <a:spcPct val="90000"/>
            </a:lnSpc>
            <a:spcBef>
              <a:spcPct val="0"/>
            </a:spcBef>
            <a:spcAft>
              <a:spcPct val="15000"/>
            </a:spcAft>
            <a:buChar char="•"/>
          </a:pPr>
          <a:r>
            <a:rPr lang="en-US" sz="1800" kern="1200">
              <a:solidFill>
                <a:sysClr val="window" lastClr="FFFFFF"/>
              </a:solidFill>
              <a:latin typeface="Calibri"/>
              <a:ea typeface="+mn-ea"/>
              <a:cs typeface="Calibri"/>
            </a:rPr>
            <a:t>Open communication between LEA &amp; ELP to align resources and services</a:t>
          </a:r>
        </a:p>
      </dsp:txBody>
      <dsp:txXfrm>
        <a:off x="3013166" y="2430268"/>
        <a:ext cx="2739242" cy="1643545"/>
      </dsp:txXfrm>
    </dsp:sp>
    <dsp:sp modelId="{F547DFAA-A349-4C55-9CBE-438227570F94}">
      <dsp:nvSpPr>
        <dsp:cNvPr id="0" name=""/>
        <dsp:cNvSpPr/>
      </dsp:nvSpPr>
      <dsp:spPr>
        <a:xfrm>
          <a:off x="6026332" y="2430268"/>
          <a:ext cx="2739242" cy="1643545"/>
        </a:xfrm>
        <a:prstGeom prst="rect">
          <a:avLst/>
        </a:prstGeom>
        <a:solidFill>
          <a:srgbClr val="0D6CB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endParaRPr lang="en-US" sz="2300" kern="1200">
            <a:solidFill>
              <a:sysClr val="window" lastClr="FFFFFF"/>
            </a:solidFill>
            <a:latin typeface="Calibri"/>
            <a:ea typeface="+mn-ea"/>
            <a:cs typeface="Calibri"/>
          </a:endParaRPr>
        </a:p>
        <a:p>
          <a:pPr marL="171450" lvl="1" indent="-171450" algn="l" defTabSz="800100" rtl="0">
            <a:lnSpc>
              <a:spcPct val="90000"/>
            </a:lnSpc>
            <a:spcBef>
              <a:spcPct val="0"/>
            </a:spcBef>
            <a:spcAft>
              <a:spcPct val="15000"/>
            </a:spcAft>
            <a:buChar char="•"/>
          </a:pPr>
          <a:r>
            <a:rPr lang="en-US" sz="1800" kern="1200">
              <a:solidFill>
                <a:sysClr val="window" lastClr="FFFFFF"/>
              </a:solidFill>
              <a:latin typeface="Calibri"/>
              <a:ea typeface="+mn-ea"/>
              <a:cs typeface="Calibri"/>
            </a:rPr>
            <a:t>Build school readiness for children and continuity of care for families</a:t>
          </a:r>
        </a:p>
      </dsp:txBody>
      <dsp:txXfrm>
        <a:off x="6026332" y="2430268"/>
        <a:ext cx="2739242" cy="1643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36E69-01E4-47F0-8476-487DEFB2D15A}">
      <dsp:nvSpPr>
        <dsp:cNvPr id="0" name=""/>
        <dsp:cNvSpPr/>
      </dsp:nvSpPr>
      <dsp:spPr>
        <a:xfrm>
          <a:off x="1269773" y="-29369"/>
          <a:ext cx="5039812" cy="5039812"/>
        </a:xfrm>
        <a:prstGeom prst="circularArrow">
          <a:avLst>
            <a:gd name="adj1" fmla="val 5544"/>
            <a:gd name="adj2" fmla="val 330680"/>
            <a:gd name="adj3" fmla="val 13778392"/>
            <a:gd name="adj4" fmla="val 1738446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91134-8BF1-468F-BF0E-0E96B0C7BF09}">
      <dsp:nvSpPr>
        <dsp:cNvPr id="0" name=""/>
        <dsp:cNvSpPr/>
      </dsp:nvSpPr>
      <dsp:spPr>
        <a:xfrm>
          <a:off x="2610956" y="2105"/>
          <a:ext cx="2357447" cy="11787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a:solidFill>
                <a:schemeClr val="tx1"/>
              </a:solidFill>
            </a:rPr>
            <a:t>Determine local early childhood landscape</a:t>
          </a:r>
        </a:p>
      </dsp:txBody>
      <dsp:txXfrm>
        <a:off x="2668497" y="59646"/>
        <a:ext cx="2242365" cy="1063641"/>
      </dsp:txXfrm>
    </dsp:sp>
    <dsp:sp modelId="{7B962EE3-9619-4B96-BDE8-6F41B2767651}">
      <dsp:nvSpPr>
        <dsp:cNvPr id="0" name=""/>
        <dsp:cNvSpPr/>
      </dsp:nvSpPr>
      <dsp:spPr>
        <a:xfrm>
          <a:off x="4835793" y="1603151"/>
          <a:ext cx="2357447" cy="117872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a:solidFill>
                <a:schemeClr val="tx1"/>
              </a:solidFill>
            </a:rPr>
            <a:t>Identify potential partner(s) and partnership model(s)</a:t>
          </a:r>
        </a:p>
      </dsp:txBody>
      <dsp:txXfrm>
        <a:off x="4893334" y="1660692"/>
        <a:ext cx="2242365" cy="1063641"/>
      </dsp:txXfrm>
    </dsp:sp>
    <dsp:sp modelId="{5E6E1FD5-DDBC-414F-981F-B8158276D0FF}">
      <dsp:nvSpPr>
        <dsp:cNvPr id="0" name=""/>
        <dsp:cNvSpPr/>
      </dsp:nvSpPr>
      <dsp:spPr>
        <a:xfrm>
          <a:off x="4566117" y="3518792"/>
          <a:ext cx="2357447" cy="117872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Build relationships between partners</a:t>
          </a:r>
        </a:p>
      </dsp:txBody>
      <dsp:txXfrm>
        <a:off x="4623658" y="3576333"/>
        <a:ext cx="2242365" cy="1063641"/>
      </dsp:txXfrm>
    </dsp:sp>
    <dsp:sp modelId="{663BA1A8-136C-435A-8D55-B283B41F156A}">
      <dsp:nvSpPr>
        <dsp:cNvPr id="0" name=""/>
        <dsp:cNvSpPr/>
      </dsp:nvSpPr>
      <dsp:spPr>
        <a:xfrm>
          <a:off x="833713" y="3520899"/>
          <a:ext cx="2357447" cy="117872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Develop partnership contract and begin services</a:t>
          </a:r>
        </a:p>
      </dsp:txBody>
      <dsp:txXfrm>
        <a:off x="891254" y="3578440"/>
        <a:ext cx="2242365" cy="1063641"/>
      </dsp:txXfrm>
    </dsp:sp>
    <dsp:sp modelId="{B4EC3793-C231-44B8-ACF9-4176CD00E861}">
      <dsp:nvSpPr>
        <dsp:cNvPr id="0" name=""/>
        <dsp:cNvSpPr/>
      </dsp:nvSpPr>
      <dsp:spPr>
        <a:xfrm>
          <a:off x="500219" y="1603156"/>
          <a:ext cx="2357447" cy="117872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Evaluate and sustain partnerships</a:t>
          </a:r>
        </a:p>
      </dsp:txBody>
      <dsp:txXfrm>
        <a:off x="557760" y="1660697"/>
        <a:ext cx="2242365" cy="1063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012FC-DFE1-5A40-B70A-84E5305A468E}">
      <dsp:nvSpPr>
        <dsp:cNvPr id="0" name=""/>
        <dsp:cNvSpPr/>
      </dsp:nvSpPr>
      <dsp:spPr>
        <a:xfrm>
          <a:off x="6960" y="513338"/>
          <a:ext cx="2468386" cy="184259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a:cs typeface="Calibri"/>
            </a:rPr>
            <a:t>LEA and ELP provide shared professional development opportunities for teachers and staff</a:t>
          </a:r>
        </a:p>
      </dsp:txBody>
      <dsp:txXfrm>
        <a:off x="50134" y="556512"/>
        <a:ext cx="2382038" cy="1799424"/>
      </dsp:txXfrm>
    </dsp:sp>
    <dsp:sp modelId="{45A87EFF-879C-C241-8892-DF6720815F57}">
      <dsp:nvSpPr>
        <dsp:cNvPr id="0" name=""/>
        <dsp:cNvSpPr/>
      </dsp:nvSpPr>
      <dsp:spPr>
        <a:xfrm>
          <a:off x="6960" y="2355936"/>
          <a:ext cx="2468386" cy="792317"/>
        </a:xfrm>
        <a:prstGeom prst="rect">
          <a:avLst/>
        </a:prstGeom>
        <a:solidFill>
          <a:schemeClr val="accent1">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a:cs typeface="Calibri"/>
            </a:rPr>
            <a:t>Professional Development</a:t>
          </a:r>
          <a:endParaRPr lang="en-US" sz="1800" b="0" i="0" u="none" strike="noStrike" kern="1200" cap="none" baseline="0" noProof="0">
            <a:latin typeface="Calibri"/>
            <a:cs typeface="Calibri"/>
          </a:endParaRPr>
        </a:p>
      </dsp:txBody>
      <dsp:txXfrm>
        <a:off x="6960" y="2355936"/>
        <a:ext cx="1738300" cy="792317"/>
      </dsp:txXfrm>
    </dsp:sp>
    <dsp:sp modelId="{43CC4E93-EE93-9B4C-A3B5-B5EBFC3B8AAE}">
      <dsp:nvSpPr>
        <dsp:cNvPr id="0" name=""/>
        <dsp:cNvSpPr/>
      </dsp:nvSpPr>
      <dsp:spPr>
        <a:xfrm>
          <a:off x="1815087" y="2502277"/>
          <a:ext cx="863935" cy="822958"/>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955" t="16667" r="12955" b="16667"/>
          </a:stretch>
        </a:blip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D3FB9-6E4B-CB46-BE79-D9B8BE55D476}">
      <dsp:nvSpPr>
        <dsp:cNvPr id="0" name=""/>
        <dsp:cNvSpPr/>
      </dsp:nvSpPr>
      <dsp:spPr>
        <a:xfrm>
          <a:off x="2893057" y="503094"/>
          <a:ext cx="2468386" cy="184259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a:cs typeface="Calibri"/>
            </a:rPr>
            <a:t>LEA and ELP meet throughout the year to share data, plan, and align instruction, assessment and progress-monitoring, with the goal of elevating school readiness</a:t>
          </a:r>
        </a:p>
      </dsp:txBody>
      <dsp:txXfrm>
        <a:off x="2936231" y="546268"/>
        <a:ext cx="2382038" cy="1799424"/>
      </dsp:txXfrm>
    </dsp:sp>
    <dsp:sp modelId="{F71BCEAE-EBD2-DF4A-8483-5A682360B812}">
      <dsp:nvSpPr>
        <dsp:cNvPr id="0" name=""/>
        <dsp:cNvSpPr/>
      </dsp:nvSpPr>
      <dsp:spPr>
        <a:xfrm>
          <a:off x="2893057" y="2345692"/>
          <a:ext cx="2468386" cy="792317"/>
        </a:xfrm>
        <a:prstGeom prst="rect">
          <a:avLst/>
        </a:prstGeom>
        <a:solidFill>
          <a:schemeClr val="accent1">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a:cs typeface="Calibri"/>
            </a:rPr>
            <a:t>School Readiness Integration</a:t>
          </a:r>
        </a:p>
      </dsp:txBody>
      <dsp:txXfrm>
        <a:off x="2893057" y="2345692"/>
        <a:ext cx="1738300" cy="792317"/>
      </dsp:txXfrm>
    </dsp:sp>
    <dsp:sp modelId="{FD4CF0DE-3B64-6242-A748-2B2277201CA1}">
      <dsp:nvSpPr>
        <dsp:cNvPr id="0" name=""/>
        <dsp:cNvSpPr/>
      </dsp:nvSpPr>
      <dsp:spPr>
        <a:xfrm>
          <a:off x="4701184" y="2471545"/>
          <a:ext cx="863935" cy="8639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2152B-590E-4149-B0F9-83253F618BCB}">
      <dsp:nvSpPr>
        <dsp:cNvPr id="0" name=""/>
        <dsp:cNvSpPr/>
      </dsp:nvSpPr>
      <dsp:spPr>
        <a:xfrm>
          <a:off x="5779154" y="503094"/>
          <a:ext cx="2468386" cy="184259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Calibri"/>
              <a:cs typeface="Calibri"/>
            </a:rPr>
            <a:t>LEA and ELP meet throughout the year to plan and implement shared family engagement activities</a:t>
          </a:r>
        </a:p>
      </dsp:txBody>
      <dsp:txXfrm>
        <a:off x="5822328" y="546268"/>
        <a:ext cx="2382038" cy="1799424"/>
      </dsp:txXfrm>
    </dsp:sp>
    <dsp:sp modelId="{36193F84-60EB-424F-800A-5293DE963F8C}">
      <dsp:nvSpPr>
        <dsp:cNvPr id="0" name=""/>
        <dsp:cNvSpPr/>
      </dsp:nvSpPr>
      <dsp:spPr>
        <a:xfrm>
          <a:off x="5779154" y="2345692"/>
          <a:ext cx="2468386" cy="792317"/>
        </a:xfrm>
        <a:prstGeom prst="rect">
          <a:avLst/>
        </a:prstGeom>
        <a:solidFill>
          <a:schemeClr val="accent1">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cs typeface="Calibri"/>
            </a:rPr>
            <a:t>Family Engagement</a:t>
          </a:r>
        </a:p>
      </dsp:txBody>
      <dsp:txXfrm>
        <a:off x="5779154" y="2345692"/>
        <a:ext cx="1738300" cy="792317"/>
      </dsp:txXfrm>
    </dsp:sp>
    <dsp:sp modelId="{B644ACDF-D14D-514B-8550-7EF8FDDF616F}">
      <dsp:nvSpPr>
        <dsp:cNvPr id="0" name=""/>
        <dsp:cNvSpPr/>
      </dsp:nvSpPr>
      <dsp:spPr>
        <a:xfrm>
          <a:off x="7587281" y="2471545"/>
          <a:ext cx="863935" cy="86393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663" t="7663" r="7663" b="7663"/>
          </a:stretch>
        </a:blip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5E91E-C3E9-6349-967A-7B8B8CAC617A}">
      <dsp:nvSpPr>
        <dsp:cNvPr id="0" name=""/>
        <dsp:cNvSpPr/>
      </dsp:nvSpPr>
      <dsp:spPr>
        <a:xfrm>
          <a:off x="8665251" y="503094"/>
          <a:ext cx="2468386" cy="184259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a:cs typeface="Calibri"/>
            </a:rPr>
            <a:t>LEA and ELP plan and implement Pre-k/ K transition activities for students and their families</a:t>
          </a:r>
        </a:p>
      </dsp:txBody>
      <dsp:txXfrm>
        <a:off x="8708425" y="546268"/>
        <a:ext cx="2382038" cy="1799424"/>
      </dsp:txXfrm>
    </dsp:sp>
    <dsp:sp modelId="{CE5E2F90-1A6E-404C-969B-10F8F9E32206}">
      <dsp:nvSpPr>
        <dsp:cNvPr id="0" name=""/>
        <dsp:cNvSpPr/>
      </dsp:nvSpPr>
      <dsp:spPr>
        <a:xfrm>
          <a:off x="8665251" y="2345692"/>
          <a:ext cx="2468386" cy="792317"/>
        </a:xfrm>
        <a:prstGeom prst="rect">
          <a:avLst/>
        </a:prstGeom>
        <a:solidFill>
          <a:schemeClr val="accent1">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cs typeface="Calibri"/>
            </a:rPr>
            <a:t>Pre-k to Kinder Transition</a:t>
          </a:r>
        </a:p>
      </dsp:txBody>
      <dsp:txXfrm>
        <a:off x="8665251" y="2345692"/>
        <a:ext cx="1738300" cy="792317"/>
      </dsp:txXfrm>
    </dsp:sp>
    <dsp:sp modelId="{D2B3506B-C24C-6346-AFA6-6C272EFEFB5B}">
      <dsp:nvSpPr>
        <dsp:cNvPr id="0" name=""/>
        <dsp:cNvSpPr/>
      </dsp:nvSpPr>
      <dsp:spPr>
        <a:xfrm>
          <a:off x="10473378" y="2471545"/>
          <a:ext cx="863935" cy="863935"/>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371" t="2371" r="2371" b="2371"/>
          </a:stretch>
        </a:blip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9BF4DA-878C-4F4E-9336-466872106B4F}" type="datetimeFigureOut">
              <a:rPr lang="en-US" smtClean="0"/>
              <a:t>7/7/2021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9E0D7-87FE-4D5D-B02A-61E9C695592A}" type="slidenum">
              <a:rPr lang="en-US" smtClean="0"/>
              <a:t>‹#›</a:t>
            </a:fld>
            <a:endParaRPr lang="en-US"/>
          </a:p>
        </p:txBody>
      </p:sp>
    </p:spTree>
    <p:extLst>
      <p:ext uri="{BB962C8B-B14F-4D97-AF65-F5344CB8AC3E}">
        <p14:creationId xmlns:p14="http://schemas.microsoft.com/office/powerpoint/2010/main" val="272561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1</a:t>
            </a:fld>
            <a:endParaRPr lang="en-US"/>
          </a:p>
        </p:txBody>
      </p:sp>
    </p:spTree>
    <p:extLst>
      <p:ext uri="{BB962C8B-B14F-4D97-AF65-F5344CB8AC3E}">
        <p14:creationId xmlns:p14="http://schemas.microsoft.com/office/powerpoint/2010/main" val="299974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20"/>
              </a:spcBef>
            </a:pPr>
            <a:endParaRPr lang="en-US" dirty="0">
              <a:cs typeface="Calibri"/>
            </a:endParaRPr>
          </a:p>
        </p:txBody>
      </p:sp>
      <p:sp>
        <p:nvSpPr>
          <p:cNvPr id="4" name="Slide Number Placeholder 3"/>
          <p:cNvSpPr>
            <a:spLocks noGrp="1"/>
          </p:cNvSpPr>
          <p:nvPr>
            <p:ph type="sldNum" sz="quarter" idx="5"/>
          </p:nvPr>
        </p:nvSpPr>
        <p:spPr/>
        <p:txBody>
          <a:bodyPr/>
          <a:lstStyle/>
          <a:p>
            <a:pPr defTabSz="949478">
              <a:defRPr/>
            </a:pPr>
            <a:fld id="{04A6A1D8-5AAD-45CE-BC71-589F76F3B918}" type="slidenum">
              <a:rPr lang="en-US">
                <a:solidFill>
                  <a:prstClr val="black"/>
                </a:solidFill>
                <a:latin typeface="Calibri" panose="020F0502020204030204"/>
              </a:rPr>
              <a:pPr defTabSz="94947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28292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7D7AC-8517-47F6-BBEE-B9A8BA7A4E6B}" type="slidenum">
              <a:rPr lang="en-US" smtClean="0"/>
              <a:t>11</a:t>
            </a:fld>
            <a:endParaRPr lang="en-US"/>
          </a:p>
        </p:txBody>
      </p:sp>
    </p:spTree>
    <p:extLst>
      <p:ext uri="{BB962C8B-B14F-4D97-AF65-F5344CB8AC3E}">
        <p14:creationId xmlns:p14="http://schemas.microsoft.com/office/powerpoint/2010/main" val="123359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D8C7D7AC-8517-47F6-BBEE-B9A8BA7A4E6B}" type="slidenum">
              <a:rPr lang="en-US" smtClean="0"/>
              <a:t>12</a:t>
            </a:fld>
            <a:endParaRPr lang="en-US"/>
          </a:p>
        </p:txBody>
      </p:sp>
    </p:spTree>
    <p:extLst>
      <p:ext uri="{BB962C8B-B14F-4D97-AF65-F5344CB8AC3E}">
        <p14:creationId xmlns:p14="http://schemas.microsoft.com/office/powerpoint/2010/main" val="16983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9DD09522-3A50-46B6-9521-5F0E1DD0297B}"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82743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D09522-3A50-46B6-9521-5F0E1DD0297B}" type="slidenum">
              <a:rPr lang="en-US" smtClean="0"/>
              <a:t>14</a:t>
            </a:fld>
            <a:endParaRPr lang="en-US"/>
          </a:p>
        </p:txBody>
      </p:sp>
    </p:spTree>
    <p:extLst>
      <p:ext uri="{BB962C8B-B14F-4D97-AF65-F5344CB8AC3E}">
        <p14:creationId xmlns:p14="http://schemas.microsoft.com/office/powerpoint/2010/main" val="273250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FD37C-2403-4611-9B52-4DAF517748E8}" type="slidenum">
              <a:rPr lang="en-US" smtClean="0"/>
              <a:t>15</a:t>
            </a:fld>
            <a:endParaRPr lang="en-US"/>
          </a:p>
        </p:txBody>
      </p:sp>
    </p:spTree>
    <p:extLst>
      <p:ext uri="{BB962C8B-B14F-4D97-AF65-F5344CB8AC3E}">
        <p14:creationId xmlns:p14="http://schemas.microsoft.com/office/powerpoint/2010/main" val="19448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0969">
              <a:defRPr/>
            </a:pPr>
            <a:fld id="{025D4A9E-85AC-4DFD-A932-AD44B0B1F977}" type="slidenum">
              <a:rPr lang="en-US">
                <a:solidFill>
                  <a:prstClr val="black"/>
                </a:solidFill>
                <a:latin typeface="Calibri" panose="020F0502020204030204"/>
              </a:rPr>
              <a:pPr defTabSz="950969">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12619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8C7D7AC-8517-47F6-BBEE-B9A8BA7A4E6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31220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8C7D7AC-8517-47F6-BBEE-B9A8BA7A4E6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09326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8C7D7AC-8517-47F6-BBEE-B9A8BA7A4E6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91790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D8C7D7AC-8517-47F6-BBEE-B9A8BA7A4E6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482255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20</a:t>
            </a:fld>
            <a:endParaRPr lang="en-US"/>
          </a:p>
        </p:txBody>
      </p:sp>
    </p:spTree>
    <p:extLst>
      <p:ext uri="{BB962C8B-B14F-4D97-AF65-F5344CB8AC3E}">
        <p14:creationId xmlns:p14="http://schemas.microsoft.com/office/powerpoint/2010/main" val="86903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21</a:t>
            </a:fld>
            <a:endParaRPr lang="en-US"/>
          </a:p>
        </p:txBody>
      </p:sp>
    </p:spTree>
    <p:extLst>
      <p:ext uri="{BB962C8B-B14F-4D97-AF65-F5344CB8AC3E}">
        <p14:creationId xmlns:p14="http://schemas.microsoft.com/office/powerpoint/2010/main" val="229279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22</a:t>
            </a:fld>
            <a:endParaRPr lang="en-US"/>
          </a:p>
        </p:txBody>
      </p:sp>
    </p:spTree>
    <p:extLst>
      <p:ext uri="{BB962C8B-B14F-4D97-AF65-F5344CB8AC3E}">
        <p14:creationId xmlns:p14="http://schemas.microsoft.com/office/powerpoint/2010/main" val="284052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spcBef>
                <a:spcPts val="1019"/>
              </a:spcBef>
              <a:defRPr/>
            </a:pPr>
            <a:endParaRPr lang="en-US" sz="2900" b="1"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endParaRPr lang="en-US" sz="2900" b="1"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endParaRPr lang="en-US" sz="2900" b="1"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endParaRPr lang="en-US" sz="2900" b="1"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endParaRPr lang="en-US" sz="2900" b="1"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endParaRPr lang="en-US" sz="2900" b="1" dirty="0">
              <a:solidFill>
                <a:prstClr val="black"/>
              </a:solidFill>
              <a:latin typeface="Calibri" panose="020F0502020204030204" pitchFamily="34" charset="0"/>
              <a:cs typeface="Calibri" panose="020F0502020204030204" pitchFamily="34" charset="0"/>
            </a:endParaRPr>
          </a:p>
          <a:p>
            <a:pPr defTabSz="931774">
              <a:lnSpc>
                <a:spcPct val="90000"/>
              </a:lnSpc>
              <a:spcBef>
                <a:spcPts val="1019"/>
              </a:spcBef>
              <a:defRPr/>
            </a:pPr>
            <a:r>
              <a:rPr lang="en-US" sz="2900" b="1" dirty="0">
                <a:solidFill>
                  <a:prstClr val="black"/>
                </a:solidFill>
                <a:latin typeface="Calibri" panose="020F0502020204030204" pitchFamily="34" charset="0"/>
                <a:cs typeface="Calibri" panose="020F0502020204030204" pitchFamily="34" charset="0"/>
              </a:rPr>
              <a:t>4- </a:t>
            </a:r>
            <a:r>
              <a:rPr lang="en-US" sz="2900" b="1" dirty="0" err="1">
                <a:solidFill>
                  <a:prstClr val="black"/>
                </a:solidFill>
                <a:latin typeface="Calibri" panose="020F0502020204030204" pitchFamily="34" charset="0"/>
                <a:cs typeface="Calibri" panose="020F0502020204030204" pitchFamily="34" charset="0"/>
              </a:rPr>
              <a:t>v.s</a:t>
            </a:r>
            <a:r>
              <a:rPr lang="en-US" sz="2900" b="1" dirty="0">
                <a:solidFill>
                  <a:prstClr val="black"/>
                </a:solidFill>
                <a:latin typeface="Calibri" panose="020F0502020204030204" pitchFamily="34" charset="0"/>
                <a:cs typeface="Calibri" panose="020F0502020204030204" pitchFamily="34" charset="0"/>
              </a:rPr>
              <a:t> 3-year-old teacher requirements</a:t>
            </a:r>
          </a:p>
          <a:p>
            <a:pPr defTabSz="931774">
              <a:lnSpc>
                <a:spcPct val="90000"/>
              </a:lnSpc>
              <a:spcBef>
                <a:spcPts val="1019"/>
              </a:spcBef>
              <a:defRPr/>
            </a:pPr>
            <a:r>
              <a:rPr lang="en-US" sz="2900" b="1" dirty="0">
                <a:solidFill>
                  <a:prstClr val="black"/>
                </a:solidFill>
                <a:latin typeface="Calibri" panose="020F0502020204030204" pitchFamily="34" charset="0"/>
                <a:cs typeface="Calibri" panose="020F0502020204030204" pitchFamily="34" charset="0"/>
              </a:rPr>
              <a:t>Ages mixed</a:t>
            </a:r>
          </a:p>
          <a:p>
            <a:pPr defTabSz="931774">
              <a:lnSpc>
                <a:spcPct val="90000"/>
              </a:lnSpc>
              <a:spcBef>
                <a:spcPts val="1019"/>
              </a:spcBef>
              <a:defRPr/>
            </a:pPr>
            <a:r>
              <a:rPr lang="en-US" sz="2900" b="1" dirty="0">
                <a:solidFill>
                  <a:prstClr val="black"/>
                </a:solidFill>
                <a:latin typeface="Calibri" panose="020F0502020204030204" pitchFamily="34" charset="0"/>
                <a:cs typeface="Calibri" panose="020F0502020204030204" pitchFamily="34" charset="0"/>
              </a:rPr>
              <a:t>Funding mixed---partnership classroom doesn’t have to only have partnership students</a:t>
            </a:r>
          </a:p>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23</a:t>
            </a:fld>
            <a:endParaRPr lang="en-US"/>
          </a:p>
        </p:txBody>
      </p:sp>
    </p:spTree>
    <p:extLst>
      <p:ext uri="{BB962C8B-B14F-4D97-AF65-F5344CB8AC3E}">
        <p14:creationId xmlns:p14="http://schemas.microsoft.com/office/powerpoint/2010/main" val="3374639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BFD37C-2403-4611-9B52-4DAF517748E8}" type="slidenum">
              <a:rPr lang="en-US" smtClean="0"/>
              <a:t>24</a:t>
            </a:fld>
            <a:endParaRPr lang="en-US"/>
          </a:p>
        </p:txBody>
      </p:sp>
    </p:spTree>
    <p:extLst>
      <p:ext uri="{BB962C8B-B14F-4D97-AF65-F5344CB8AC3E}">
        <p14:creationId xmlns:p14="http://schemas.microsoft.com/office/powerpoint/2010/main" val="2865776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25</a:t>
            </a:fld>
            <a:endParaRPr lang="en-US"/>
          </a:p>
        </p:txBody>
      </p:sp>
    </p:spTree>
    <p:extLst>
      <p:ext uri="{BB962C8B-B14F-4D97-AF65-F5344CB8AC3E}">
        <p14:creationId xmlns:p14="http://schemas.microsoft.com/office/powerpoint/2010/main" val="61777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9DD09522-3A50-46B6-9521-5F0E1DD0297B}"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016601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FD37C-2403-4611-9B52-4DAF517748E8}" type="slidenum">
              <a:rPr lang="en-US" smtClean="0"/>
              <a:t>27</a:t>
            </a:fld>
            <a:endParaRPr lang="en-US"/>
          </a:p>
        </p:txBody>
      </p:sp>
    </p:spTree>
    <p:extLst>
      <p:ext uri="{BB962C8B-B14F-4D97-AF65-F5344CB8AC3E}">
        <p14:creationId xmlns:p14="http://schemas.microsoft.com/office/powerpoint/2010/main" val="276236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a:p>
            <a:r>
              <a:rPr lang="en-US" dirty="0"/>
              <a:t> Questions:</a:t>
            </a:r>
          </a:p>
          <a:p>
            <a:r>
              <a:rPr lang="en-US" dirty="0"/>
              <a:t>       1.	Please introduce yourself, tell the name of your organization, your role and a brief description of your early learning partnership.</a:t>
            </a:r>
          </a:p>
          <a:p>
            <a:r>
              <a:rPr lang="en-US" dirty="0"/>
              <a:t>       2.	What has been the greatest benefit of your early learning partnership?</a:t>
            </a:r>
          </a:p>
          <a:p>
            <a:r>
              <a:rPr lang="en-US" dirty="0"/>
              <a:t>       3.	What challenges have you encountered in your partnership?</a:t>
            </a:r>
          </a:p>
          <a:p>
            <a:r>
              <a:rPr lang="en-US" dirty="0"/>
              <a:t>       4.	What challenge have you solved, and what strategies did you use?</a:t>
            </a:r>
          </a:p>
          <a:p>
            <a:r>
              <a:rPr lang="en-US" dirty="0"/>
              <a:t>       5.	What advice would you share with an LEA or ELP that is beginning a new partnership?</a:t>
            </a:r>
          </a:p>
          <a:p>
            <a:endParaRPr lang="en-US" dirty="0"/>
          </a:p>
          <a:p>
            <a:r>
              <a:rPr lang="en-US" dirty="0"/>
              <a:t>Call two panelists for each question. What support would you have wished for when you were getting started with your partnership?</a:t>
            </a:r>
          </a:p>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28</a:t>
            </a:fld>
            <a:endParaRPr lang="en-US"/>
          </a:p>
        </p:txBody>
      </p:sp>
    </p:spTree>
    <p:extLst>
      <p:ext uri="{BB962C8B-B14F-4D97-AF65-F5344CB8AC3E}">
        <p14:creationId xmlns:p14="http://schemas.microsoft.com/office/powerpoint/2010/main" val="2058137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FD37C-2403-4611-9B52-4DAF517748E8}" type="slidenum">
              <a:rPr lang="en-US" smtClean="0"/>
              <a:t>29</a:t>
            </a:fld>
            <a:endParaRPr lang="en-US"/>
          </a:p>
        </p:txBody>
      </p:sp>
    </p:spTree>
    <p:extLst>
      <p:ext uri="{BB962C8B-B14F-4D97-AF65-F5344CB8AC3E}">
        <p14:creationId xmlns:p14="http://schemas.microsoft.com/office/powerpoint/2010/main" val="356719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3</a:t>
            </a:fld>
            <a:endParaRPr lang="en-US"/>
          </a:p>
        </p:txBody>
      </p:sp>
    </p:spTree>
    <p:extLst>
      <p:ext uri="{BB962C8B-B14F-4D97-AF65-F5344CB8AC3E}">
        <p14:creationId xmlns:p14="http://schemas.microsoft.com/office/powerpoint/2010/main" val="2265099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FD37C-2403-4611-9B52-4DAF517748E8}" type="slidenum">
              <a:rPr lang="en-US" smtClean="0"/>
              <a:t>30</a:t>
            </a:fld>
            <a:endParaRPr lang="en-US"/>
          </a:p>
        </p:txBody>
      </p:sp>
    </p:spTree>
    <p:extLst>
      <p:ext uri="{BB962C8B-B14F-4D97-AF65-F5344CB8AC3E}">
        <p14:creationId xmlns:p14="http://schemas.microsoft.com/office/powerpoint/2010/main" val="644255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31</a:t>
            </a:fld>
            <a:endParaRPr lang="en-US"/>
          </a:p>
        </p:txBody>
      </p:sp>
    </p:spTree>
    <p:extLst>
      <p:ext uri="{BB962C8B-B14F-4D97-AF65-F5344CB8AC3E}">
        <p14:creationId xmlns:p14="http://schemas.microsoft.com/office/powerpoint/2010/main" val="49204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32</a:t>
            </a:fld>
            <a:endParaRPr lang="en-US"/>
          </a:p>
        </p:txBody>
      </p:sp>
    </p:spTree>
    <p:extLst>
      <p:ext uri="{BB962C8B-B14F-4D97-AF65-F5344CB8AC3E}">
        <p14:creationId xmlns:p14="http://schemas.microsoft.com/office/powerpoint/2010/main" val="2122165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0969">
              <a:defRPr/>
            </a:pPr>
            <a:fld id="{025D4A9E-85AC-4DFD-A932-AD44B0B1F977}" type="slidenum">
              <a:rPr lang="en-US">
                <a:solidFill>
                  <a:prstClr val="black"/>
                </a:solidFill>
                <a:latin typeface="Calibri" panose="020F0502020204030204"/>
              </a:rPr>
              <a:pPr defTabSz="950969">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96136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0969">
              <a:defRPr/>
            </a:pPr>
            <a:fld id="{025D4A9E-85AC-4DFD-A932-AD44B0B1F977}" type="slidenum">
              <a:rPr lang="en-US">
                <a:solidFill>
                  <a:prstClr val="black"/>
                </a:solidFill>
                <a:latin typeface="Calibri" panose="020F0502020204030204"/>
              </a:rPr>
              <a:pPr defTabSz="950969">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189292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025D4A9E-85AC-4DFD-A932-AD44B0B1F977}"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343912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36</a:t>
            </a:fld>
            <a:endParaRPr lang="en-US"/>
          </a:p>
        </p:txBody>
      </p:sp>
    </p:spTree>
    <p:extLst>
      <p:ext uri="{BB962C8B-B14F-4D97-AF65-F5344CB8AC3E}">
        <p14:creationId xmlns:p14="http://schemas.microsoft.com/office/powerpoint/2010/main" val="545980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37</a:t>
            </a:fld>
            <a:endParaRPr lang="en-US"/>
          </a:p>
        </p:txBody>
      </p:sp>
    </p:spTree>
    <p:extLst>
      <p:ext uri="{BB962C8B-B14F-4D97-AF65-F5344CB8AC3E}">
        <p14:creationId xmlns:p14="http://schemas.microsoft.com/office/powerpoint/2010/main" val="1804697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0969">
              <a:defRPr/>
            </a:pPr>
            <a:fld id="{025D4A9E-85AC-4DFD-A932-AD44B0B1F977}" type="slidenum">
              <a:rPr lang="en-US">
                <a:solidFill>
                  <a:prstClr val="black"/>
                </a:solidFill>
                <a:latin typeface="Calibri" panose="020F0502020204030204"/>
              </a:rPr>
              <a:pPr defTabSz="950969">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599138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endParaRPr lang="en-US"/>
          </a:p>
          <a:p>
            <a:pPr marL="640594" lvl="1"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defTabSz="931774">
              <a:defRPr/>
            </a:pPr>
            <a:fld id="{37BBAADF-B1D7-4405-8AF2-7A8F5885A516}"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82849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4</a:t>
            </a:fld>
            <a:endParaRPr lang="en-US"/>
          </a:p>
        </p:txBody>
      </p:sp>
    </p:spTree>
    <p:extLst>
      <p:ext uri="{BB962C8B-B14F-4D97-AF65-F5344CB8AC3E}">
        <p14:creationId xmlns:p14="http://schemas.microsoft.com/office/powerpoint/2010/main" val="3518464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FD37C-2403-4611-9B52-4DAF517748E8}" type="slidenum">
              <a:rPr lang="en-US" smtClean="0"/>
              <a:t>40</a:t>
            </a:fld>
            <a:endParaRPr lang="en-US"/>
          </a:p>
        </p:txBody>
      </p:sp>
    </p:spTree>
    <p:extLst>
      <p:ext uri="{BB962C8B-B14F-4D97-AF65-F5344CB8AC3E}">
        <p14:creationId xmlns:p14="http://schemas.microsoft.com/office/powerpoint/2010/main" val="3631922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0969">
              <a:defRPr/>
            </a:pPr>
            <a:fld id="{025D4A9E-85AC-4DFD-A932-AD44B0B1F977}" type="slidenum">
              <a:rPr lang="en-US">
                <a:solidFill>
                  <a:prstClr val="black"/>
                </a:solidFill>
                <a:latin typeface="Calibri" panose="020F0502020204030204"/>
              </a:rPr>
              <a:pPr defTabSz="950969">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573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5</a:t>
            </a:fld>
            <a:endParaRPr lang="en-US"/>
          </a:p>
        </p:txBody>
      </p:sp>
    </p:spTree>
    <p:extLst>
      <p:ext uri="{BB962C8B-B14F-4D97-AF65-F5344CB8AC3E}">
        <p14:creationId xmlns:p14="http://schemas.microsoft.com/office/powerpoint/2010/main" val="117649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E27F0-9FB2-4E03-80D3-4F43A30EBD72}" type="slidenum">
              <a:rPr lang="en-US" smtClean="0"/>
              <a:t>6</a:t>
            </a:fld>
            <a:endParaRPr lang="en-US"/>
          </a:p>
        </p:txBody>
      </p:sp>
    </p:spTree>
    <p:extLst>
      <p:ext uri="{BB962C8B-B14F-4D97-AF65-F5344CB8AC3E}">
        <p14:creationId xmlns:p14="http://schemas.microsoft.com/office/powerpoint/2010/main" val="104132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FD37C-2403-4611-9B52-4DAF517748E8}" type="slidenum">
              <a:rPr lang="en-US" smtClean="0"/>
              <a:t>7</a:t>
            </a:fld>
            <a:endParaRPr lang="en-US"/>
          </a:p>
        </p:txBody>
      </p:sp>
    </p:spTree>
    <p:extLst>
      <p:ext uri="{BB962C8B-B14F-4D97-AF65-F5344CB8AC3E}">
        <p14:creationId xmlns:p14="http://schemas.microsoft.com/office/powerpoint/2010/main" val="339845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896E27F0-9FB2-4E03-80D3-4F43A30EBD72}" type="slidenum">
              <a:rPr lang="en-US" smtClean="0"/>
              <a:t>8</a:t>
            </a:fld>
            <a:endParaRPr lang="en-US"/>
          </a:p>
        </p:txBody>
      </p:sp>
    </p:spTree>
    <p:extLst>
      <p:ext uri="{BB962C8B-B14F-4D97-AF65-F5344CB8AC3E}">
        <p14:creationId xmlns:p14="http://schemas.microsoft.com/office/powerpoint/2010/main" val="45548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defTabSz="931774">
              <a:defRPr/>
            </a:pPr>
            <a:fld id="{D8C7D7AC-8517-47F6-BBEE-B9A8BA7A4E6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01566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99C9-375A-47A2-94B3-34B890182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8D6B8-D71D-45BA-964B-807D596B3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E36D34-4FE3-4A28-8E5B-5052E430EEBE}"/>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5" name="Footer Placeholder 4">
            <a:extLst>
              <a:ext uri="{FF2B5EF4-FFF2-40B4-BE49-F238E27FC236}">
                <a16:creationId xmlns:a16="http://schemas.microsoft.com/office/drawing/2014/main" id="{F15D4C70-C171-4478-9B2B-9FC51347C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66A62-F8CF-49D5-9538-F3DC92D4164B}"/>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300068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4FC4-FC61-4CA5-95D3-CCF0DCEFF4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816CCF-C35D-46A1-BFF4-73D83FC15D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E6790-3D2C-44AA-AECB-C8145B8F4A70}"/>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5" name="Footer Placeholder 4">
            <a:extLst>
              <a:ext uri="{FF2B5EF4-FFF2-40B4-BE49-F238E27FC236}">
                <a16:creationId xmlns:a16="http://schemas.microsoft.com/office/drawing/2014/main" id="{8BF0D7EA-8A5D-46AF-9CC4-C59B59F43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860D6-8470-46B0-811F-E016D1BD9CE6}"/>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188081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F9D177-3DFE-42B6-A507-159F0A2318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608BA-E789-422E-BAF0-F800A60C29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F0A31-04C6-417D-8C15-964862C83D1C}"/>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5" name="Footer Placeholder 4">
            <a:extLst>
              <a:ext uri="{FF2B5EF4-FFF2-40B4-BE49-F238E27FC236}">
                <a16:creationId xmlns:a16="http://schemas.microsoft.com/office/drawing/2014/main" id="{674B8CA6-A300-4FB6-9120-799FCDFC3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49F21-8944-4E81-8E3D-6688BE30FED3}"/>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210593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11D0568E-626A-4631-B571-940A0C54FD15}"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19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DDFB15-7C0E-4F44-B750-CEA7A2552D02}" type="datetime1">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2872888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C3C4323-D1ED-4C00-8CDA-FCEF28835726}" type="datetime1">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25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261D47DF-865E-42EC-80EC-108F6058913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59666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1D47DF-865E-42EC-80EC-108F6058913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20582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61D47DF-865E-42EC-80EC-108F6058913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Tree>
    <p:extLst>
      <p:ext uri="{BB962C8B-B14F-4D97-AF65-F5344CB8AC3E}">
        <p14:creationId xmlns:p14="http://schemas.microsoft.com/office/powerpoint/2010/main" val="2437900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61D47DF-865E-42EC-80EC-108F6058913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18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61D47DF-865E-42EC-80EC-108F60589132}"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33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C8CA-00FA-4C87-BF93-CECAE86A5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FFAD3-8243-4A00-814C-687D21BF3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2A14B-CFCB-482E-8524-67D611A6E83D}"/>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5" name="Footer Placeholder 4">
            <a:extLst>
              <a:ext uri="{FF2B5EF4-FFF2-40B4-BE49-F238E27FC236}">
                <a16:creationId xmlns:a16="http://schemas.microsoft.com/office/drawing/2014/main" id="{E0A1BEA5-8666-4EDC-ADA6-EFF2B9F62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5E338-4128-4016-BA83-475F70E41DAA}"/>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3789862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D47DF-865E-42EC-80EC-108F60589132}"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401573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D47DF-865E-42EC-80EC-108F60589132}"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686318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D47DF-865E-42EC-80EC-108F60589132}"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56002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D47DF-865E-42EC-80EC-108F60589132}"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2908095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D47DF-865E-42EC-80EC-108F60589132}"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717189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61D47DF-865E-42EC-80EC-108F60589132}"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Tree>
    <p:extLst>
      <p:ext uri="{BB962C8B-B14F-4D97-AF65-F5344CB8AC3E}">
        <p14:creationId xmlns:p14="http://schemas.microsoft.com/office/powerpoint/2010/main" val="2472964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61D47DF-865E-42EC-80EC-108F60589132}"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4231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61D47DF-865E-42EC-80EC-108F60589132}"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426082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D47DF-865E-42EC-80EC-108F60589132}"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7121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58DB-35DB-48FA-95A1-A5D40142C8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BA560-E556-42C4-86D5-B70F4D899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A18B8-F78A-4423-AF59-A979DA967255}"/>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5" name="Footer Placeholder 4">
            <a:extLst>
              <a:ext uri="{FF2B5EF4-FFF2-40B4-BE49-F238E27FC236}">
                <a16:creationId xmlns:a16="http://schemas.microsoft.com/office/drawing/2014/main" id="{5A725D04-8360-490D-9B4E-917CBD0B5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CFEB1-01DD-4883-B26A-A1E8990E60A8}"/>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397669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B822-73D1-4E9A-BD82-116EE8097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11198-B494-4117-A726-A1F374C36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17E3E9-69A3-4719-BB2A-82FD26FAC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F7E082-B12E-4870-BABE-22EA6E095085}"/>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6" name="Footer Placeholder 5">
            <a:extLst>
              <a:ext uri="{FF2B5EF4-FFF2-40B4-BE49-F238E27FC236}">
                <a16:creationId xmlns:a16="http://schemas.microsoft.com/office/drawing/2014/main" id="{FE8290B0-F0D5-4560-A423-3FB38879B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AEA71-DCC3-4028-969E-51DBACD745EA}"/>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27149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55FD-7137-4EF6-B15A-08AF043C6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F15ABA-E563-4D1B-A0D6-A795A28E9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7147BC-77B2-4BBB-A082-5214128DD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40A8C-B906-4798-96DE-A84D3C30D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CEB4A-A891-4F9B-8DE8-5FA9249C4D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992AF7-3304-46B9-B3DD-077D8618934E}"/>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8" name="Footer Placeholder 7">
            <a:extLst>
              <a:ext uri="{FF2B5EF4-FFF2-40B4-BE49-F238E27FC236}">
                <a16:creationId xmlns:a16="http://schemas.microsoft.com/office/drawing/2014/main" id="{5B34FA47-FE65-4EA2-9903-87D9E850C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5E6800-5EA6-4CB1-ACA7-80A82DF815D1}"/>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419542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8430-27AA-4441-B4AF-6FDC4502FA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A4670-A0A2-44A2-AC3D-935C55FAB6F0}"/>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4" name="Footer Placeholder 3">
            <a:extLst>
              <a:ext uri="{FF2B5EF4-FFF2-40B4-BE49-F238E27FC236}">
                <a16:creationId xmlns:a16="http://schemas.microsoft.com/office/drawing/2014/main" id="{A8C0CB55-B86B-42FA-AAF5-589A46962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0F197-2BB5-46F6-B2FB-A1F6BA60B76F}"/>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183378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61EE3-D7CB-4A6B-B7CE-6B484A5AF6C3}"/>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3" name="Footer Placeholder 2">
            <a:extLst>
              <a:ext uri="{FF2B5EF4-FFF2-40B4-BE49-F238E27FC236}">
                <a16:creationId xmlns:a16="http://schemas.microsoft.com/office/drawing/2014/main" id="{0A755721-42DA-4D87-B4B4-ED9C408A7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941B8-1ABA-4791-A399-AA7D16DF7275}"/>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92701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7F95-C18C-473A-B12E-70C98B8F7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1A0A0A-CD74-4607-987F-02CA02215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E33A31-937E-4572-B760-2B8EE29DF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ECB65-D24F-40E0-889E-2CF96AABAC8E}"/>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6" name="Footer Placeholder 5">
            <a:extLst>
              <a:ext uri="{FF2B5EF4-FFF2-40B4-BE49-F238E27FC236}">
                <a16:creationId xmlns:a16="http://schemas.microsoft.com/office/drawing/2014/main" id="{6BE09BBD-352F-4DE3-8E5C-615B413F7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A897C-4244-4C31-8626-4638E2EB3EE9}"/>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331215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69CD-8A78-40C0-BB46-0FE91C6CF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BB5629-4547-42E1-A646-935651359B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0079F8-0B8F-4BB3-B3D5-4B158C39A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A3F9D-27E6-4631-B53D-9FB265D3EBDC}"/>
              </a:ext>
            </a:extLst>
          </p:cNvPr>
          <p:cNvSpPr>
            <a:spLocks noGrp="1"/>
          </p:cNvSpPr>
          <p:nvPr>
            <p:ph type="dt" sz="half" idx="10"/>
          </p:nvPr>
        </p:nvSpPr>
        <p:spPr/>
        <p:txBody>
          <a:bodyPr/>
          <a:lstStyle/>
          <a:p>
            <a:fld id="{153A2F9D-7A5A-444A-B899-F24A3A309C3A}" type="datetimeFigureOut">
              <a:rPr lang="en-US" smtClean="0"/>
              <a:t>7/7/2021</a:t>
            </a:fld>
            <a:endParaRPr lang="en-US"/>
          </a:p>
        </p:txBody>
      </p:sp>
      <p:sp>
        <p:nvSpPr>
          <p:cNvPr id="6" name="Footer Placeholder 5">
            <a:extLst>
              <a:ext uri="{FF2B5EF4-FFF2-40B4-BE49-F238E27FC236}">
                <a16:creationId xmlns:a16="http://schemas.microsoft.com/office/drawing/2014/main" id="{718B615E-4483-4A34-A3C2-5845C6A97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B589D-3F8D-49CC-88F6-21828F707393}"/>
              </a:ext>
            </a:extLst>
          </p:cNvPr>
          <p:cNvSpPr>
            <a:spLocks noGrp="1"/>
          </p:cNvSpPr>
          <p:nvPr>
            <p:ph type="sldNum" sz="quarter" idx="12"/>
          </p:nvPr>
        </p:nvSpPr>
        <p:spPr/>
        <p:txBody>
          <a:bodyPr/>
          <a:lstStyle/>
          <a:p>
            <a:fld id="{69926844-A46E-4E8B-BEA1-8CE9D9B85512}" type="slidenum">
              <a:rPr lang="en-US" smtClean="0"/>
              <a:t>‹#›</a:t>
            </a:fld>
            <a:endParaRPr lang="en-US"/>
          </a:p>
        </p:txBody>
      </p:sp>
    </p:spTree>
    <p:extLst>
      <p:ext uri="{BB962C8B-B14F-4D97-AF65-F5344CB8AC3E}">
        <p14:creationId xmlns:p14="http://schemas.microsoft.com/office/powerpoint/2010/main" val="401082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1A22F-F8E8-4196-B8AD-4A1A4D4EC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B1A0F-7D19-4959-A4CB-15A5474F5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2BF11-D6D2-429C-8852-E99E5A6A4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A2F9D-7A5A-444A-B899-F24A3A309C3A}" type="datetimeFigureOut">
              <a:rPr lang="en-US" smtClean="0"/>
              <a:t>7/7/2021</a:t>
            </a:fld>
            <a:endParaRPr lang="en-US"/>
          </a:p>
        </p:txBody>
      </p:sp>
      <p:sp>
        <p:nvSpPr>
          <p:cNvPr id="5" name="Footer Placeholder 4">
            <a:extLst>
              <a:ext uri="{FF2B5EF4-FFF2-40B4-BE49-F238E27FC236}">
                <a16:creationId xmlns:a16="http://schemas.microsoft.com/office/drawing/2014/main" id="{89821890-3562-4398-A024-0B5A3B3FB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A5B558-77D8-4FFF-B144-8B5385EC2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26844-A46E-4E8B-BEA1-8CE9D9B85512}" type="slidenum">
              <a:rPr lang="en-US" smtClean="0"/>
              <a:t>‹#›</a:t>
            </a:fld>
            <a:endParaRPr lang="en-US"/>
          </a:p>
        </p:txBody>
      </p:sp>
    </p:spTree>
    <p:extLst>
      <p:ext uri="{BB962C8B-B14F-4D97-AF65-F5344CB8AC3E}">
        <p14:creationId xmlns:p14="http://schemas.microsoft.com/office/powerpoint/2010/main" val="825759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261D47DF-865E-42EC-80EC-108F60589132}" type="datetimeFigureOut">
              <a:rPr lang="en-US" smtClean="0"/>
              <a:pPr/>
              <a:t>7/7/2021</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933894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png"/><Relationship Id="rId5" Type="http://schemas.openxmlformats.org/officeDocument/2006/relationships/diagramQuickStyle" Target="../diagrams/quickStyle1.xml"/><Relationship Id="rId10" Type="http://schemas.openxmlformats.org/officeDocument/2006/relationships/image" Target="../media/image24.svg"/><Relationship Id="rId4" Type="http://schemas.openxmlformats.org/officeDocument/2006/relationships/diagramLayout" Target="../diagrams/layout1.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8.sv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8.sv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diagramData" Target="../diagrams/data2.xml"/><Relationship Id="rId21" Type="http://schemas.openxmlformats.org/officeDocument/2006/relationships/image" Target="../media/image9.png"/><Relationship Id="rId7" Type="http://schemas.microsoft.com/office/2007/relationships/diagramDrawing" Target="../diagrams/drawing2.xml"/><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32.png"/><Relationship Id="rId5" Type="http://schemas.openxmlformats.org/officeDocument/2006/relationships/diagramQuickStyle" Target="../diagrams/quickStyle2.xml"/><Relationship Id="rId15" Type="http://schemas.openxmlformats.org/officeDocument/2006/relationships/image" Target="../media/image36.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diagramLayout" Target="../diagrams/layout2.xml"/><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10.png"/><Relationship Id="rId4" Type="http://schemas.openxmlformats.org/officeDocument/2006/relationships/image" Target="../media/image48.sv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7.jpe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2.sv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65.jpe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s://find.childcare.texas.gov/" TargetMode="External"/><Relationship Id="rId7"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hyperlink" Target="https://www.texaseducationinfo.org/Home/Index/" TargetMode="External"/><Relationship Id="rId7"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hyperlink" Target="http://thelearnersway.net/ideas/2016/10/23/questions-at-the-heart-of-learning" TargetMode="External"/><Relationship Id="rId5" Type="http://schemas.openxmlformats.org/officeDocument/2006/relationships/image" Target="../media/image71.jpeg"/><Relationship Id="rId4" Type="http://schemas.openxmlformats.org/officeDocument/2006/relationships/hyperlink" Target="https://pixabay.com/en/question-mark-question-mark-symbol-10845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texasrisingstar.org/about-tr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A340077-36B5-4CD0-B1A4-785F07FFAAA8}"/>
              </a:ext>
              <a:ext uri="{C183D7F6-B498-43B3-948B-1728B52AA6E4}">
                <adec:decorative xmlns:adec="http://schemas.microsoft.com/office/drawing/2017/decorative" val="1"/>
              </a:ext>
            </a:extLst>
          </p:cNvPr>
          <p:cNvSpPr>
            <a:spLocks noGrp="1"/>
          </p:cNvSpPr>
          <p:nvPr>
            <p:ph type="ctrTitle"/>
          </p:nvPr>
        </p:nvSpPr>
        <p:spPr>
          <a:xfrm>
            <a:off x="3667279" y="5263127"/>
            <a:ext cx="7681731" cy="1548330"/>
          </a:xfrm>
        </p:spPr>
        <p:txBody>
          <a:bodyPr>
            <a:normAutofit fontScale="90000"/>
          </a:bodyPr>
          <a:lstStyle/>
          <a:p>
            <a:r>
              <a:rPr lang="en-US" b="1" dirty="0">
                <a:latin typeface="Tw Cen MT" panose="020B0602020104020603" pitchFamily="34" charset="0"/>
                <a:cs typeface="Browallia New" panose="020B0502040204020203" pitchFamily="34" charset="-34"/>
              </a:rPr>
              <a:t>TEXAS PRE-K</a:t>
            </a:r>
            <a:br>
              <a:rPr lang="en-US" b="1" dirty="0">
                <a:latin typeface="Tw Cen MT" panose="020B0602020104020603" pitchFamily="34" charset="0"/>
                <a:cs typeface="Browallia New" panose="020B0502040204020203" pitchFamily="34" charset="-34"/>
              </a:rPr>
            </a:br>
            <a:r>
              <a:rPr lang="en-US" b="1" dirty="0">
                <a:latin typeface="Tw Cen MT" panose="020B0602020104020603" pitchFamily="34" charset="0"/>
                <a:cs typeface="Browallia New" panose="020B0502040204020203" pitchFamily="34" charset="-34"/>
              </a:rPr>
              <a:t>PARTNERSHIP SUMMIT</a:t>
            </a:r>
            <a:br>
              <a:rPr lang="en-US" b="1" dirty="0">
                <a:latin typeface="Tw Cen MT" panose="020B0602020104020603" pitchFamily="34" charset="0"/>
                <a:cs typeface="Browallia New" panose="020B0502040204020203" pitchFamily="34" charset="-34"/>
              </a:rPr>
            </a:br>
            <a:endParaRPr lang="en-US" dirty="0"/>
          </a:p>
        </p:txBody>
      </p:sp>
      <p:pic>
        <p:nvPicPr>
          <p:cNvPr id="15" name="Picture 14" descr="Logo&#10;&#10;Texas Education Agency">
            <a:extLst>
              <a:ext uri="{FF2B5EF4-FFF2-40B4-BE49-F238E27FC236}">
                <a16:creationId xmlns:a16="http://schemas.microsoft.com/office/drawing/2014/main" id="{39F14615-6189-48E3-80AF-96804DA5F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809" y="3640888"/>
            <a:ext cx="1077191" cy="529063"/>
          </a:xfrm>
          <a:prstGeom prst="rect">
            <a:avLst/>
          </a:prstGeom>
        </p:spPr>
      </p:pic>
      <p:pic>
        <p:nvPicPr>
          <p:cNvPr id="16" name="Picture 15" descr="Logo&#10;&#10;Texas Workforce Commission">
            <a:extLst>
              <a:ext uri="{FF2B5EF4-FFF2-40B4-BE49-F238E27FC236}">
                <a16:creationId xmlns:a16="http://schemas.microsoft.com/office/drawing/2014/main" id="{5E9C75C7-BE03-4DEF-AFF9-9F8C58F92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127" y="3624790"/>
            <a:ext cx="611407" cy="588666"/>
          </a:xfrm>
          <a:prstGeom prst="rect">
            <a:avLst/>
          </a:prstGeom>
        </p:spPr>
      </p:pic>
      <p:sp>
        <p:nvSpPr>
          <p:cNvPr id="8" name="Rectangle 7">
            <a:extLst>
              <a:ext uri="{FF2B5EF4-FFF2-40B4-BE49-F238E27FC236}">
                <a16:creationId xmlns:a16="http://schemas.microsoft.com/office/drawing/2014/main" id="{CF7F2671-E7D9-4452-BF2E-6C9F63255F2F}"/>
              </a:ext>
              <a:ext uri="{C183D7F6-B498-43B3-948B-1728B52AA6E4}">
                <adec:decorative xmlns:adec="http://schemas.microsoft.com/office/drawing/2017/decorative" val="1"/>
              </a:ext>
            </a:extLst>
          </p:cNvPr>
          <p:cNvSpPr/>
          <p:nvPr/>
        </p:nvSpPr>
        <p:spPr>
          <a:xfrm>
            <a:off x="1" y="-63541"/>
            <a:ext cx="12192000" cy="3630167"/>
          </a:xfrm>
          <a:prstGeom prst="rect">
            <a:avLst/>
          </a:prstGeom>
          <a:solidFill>
            <a:srgbClr val="4F6591"/>
          </a:solidFill>
          <a:ln>
            <a:noFill/>
          </a:ln>
          <a:effectLst>
            <a:outerShdw blurRad="50800"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55C2F59-AAF5-4F78-91AA-47A6111635C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8275" y="4063802"/>
            <a:ext cx="2360108" cy="2398649"/>
          </a:xfrm>
          <a:prstGeom prst="rect">
            <a:avLst/>
          </a:prstGeom>
        </p:spPr>
      </p:pic>
      <p:cxnSp>
        <p:nvCxnSpPr>
          <p:cNvPr id="11" name="Straight Connector 10">
            <a:extLst>
              <a:ext uri="{FF2B5EF4-FFF2-40B4-BE49-F238E27FC236}">
                <a16:creationId xmlns:a16="http://schemas.microsoft.com/office/drawing/2014/main" id="{8E61A034-D820-4A32-9E7D-02219608A622}"/>
              </a:ext>
              <a:ext uri="{C183D7F6-B498-43B3-948B-1728B52AA6E4}">
                <adec:decorative xmlns:adec="http://schemas.microsoft.com/office/drawing/2017/decorative" val="1"/>
              </a:ext>
            </a:extLst>
          </p:cNvPr>
          <p:cNvCxnSpPr/>
          <p:nvPr/>
        </p:nvCxnSpPr>
        <p:spPr>
          <a:xfrm>
            <a:off x="45156" y="4248598"/>
            <a:ext cx="12192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4E460-57B6-482C-867A-E456737610A5}"/>
              </a:ext>
              <a:ext uri="{C183D7F6-B498-43B3-948B-1728B52AA6E4}">
                <adec:decorative xmlns:adec="http://schemas.microsoft.com/office/drawing/2017/decorative" val="1"/>
              </a:ext>
            </a:extLst>
          </p:cNvPr>
          <p:cNvCxnSpPr/>
          <p:nvPr/>
        </p:nvCxnSpPr>
        <p:spPr>
          <a:xfrm>
            <a:off x="45156" y="6274683"/>
            <a:ext cx="12192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4D1B133D-73FD-41E3-A19C-1C56BD1A6BCB}"/>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420" y="583316"/>
            <a:ext cx="2573711" cy="25737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153E7414-241E-40E8-ADC9-EFED23CD75F9}"/>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8151394" y="583316"/>
            <a:ext cx="3058342" cy="2573712"/>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2">
            <a:extLst>
              <a:ext uri="{FF2B5EF4-FFF2-40B4-BE49-F238E27FC236}">
                <a16:creationId xmlns:a16="http://schemas.microsoft.com/office/drawing/2014/main" id="{37F27276-2BB5-4E6E-8E46-F8364CFDD0B9}"/>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918379" y="553287"/>
            <a:ext cx="3589766" cy="2633768"/>
          </a:xfrm>
          <a:prstGeom prst="rect">
            <a:avLst/>
          </a:prstGeom>
        </p:spPr>
      </p:pic>
    </p:spTree>
    <p:extLst>
      <p:ext uri="{BB962C8B-B14F-4D97-AF65-F5344CB8AC3E}">
        <p14:creationId xmlns:p14="http://schemas.microsoft.com/office/powerpoint/2010/main" val="239233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25753F-9371-4E2A-89E6-34D3FDAEFB49}"/>
              </a:ext>
            </a:extLst>
          </p:cNvPr>
          <p:cNvSpPr txBox="1">
            <a:spLocks noGrp="1"/>
          </p:cNvSpPr>
          <p:nvPr>
            <p:ph type="title" idx="4294967295"/>
          </p:nvPr>
        </p:nvSpPr>
        <p:spPr>
          <a:xfrm>
            <a:off x="874176" y="100562"/>
            <a:ext cx="10515600" cy="1206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What are Early Learning Partnerships?</a:t>
            </a:r>
            <a:endPar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3" name="Content Placeholder 2">
            <a:extLst>
              <a:ext uri="{FF2B5EF4-FFF2-40B4-BE49-F238E27FC236}">
                <a16:creationId xmlns:a16="http://schemas.microsoft.com/office/drawing/2014/main" id="{1C01B134-7540-4E86-B366-6F1C2FFD5D69}"/>
              </a:ext>
            </a:extLst>
          </p:cNvPr>
          <p:cNvSpPr>
            <a:spLocks noGrp="1"/>
          </p:cNvSpPr>
          <p:nvPr>
            <p:ph idx="1"/>
          </p:nvPr>
        </p:nvSpPr>
        <p:spPr>
          <a:xfrm>
            <a:off x="1637613" y="1491515"/>
            <a:ext cx="8988726" cy="2598998"/>
          </a:xfrm>
        </p:spPr>
        <p:txBody>
          <a:bodyPr lIns="91440" tIns="45720" rIns="91440" bIns="45720" anchor="t">
            <a:normAutofit/>
          </a:bodyPr>
          <a:lstStyle/>
          <a:p>
            <a:pPr marL="0" indent="0" algn="ctr">
              <a:buNone/>
            </a:pPr>
            <a:r>
              <a:rPr lang="en-US" sz="2400"/>
              <a:t>Collaboration between local education agencies (LEAs) and </a:t>
            </a:r>
          </a:p>
          <a:p>
            <a:pPr marL="0" indent="0" algn="ctr">
              <a:buNone/>
            </a:pPr>
            <a:r>
              <a:rPr lang="en-US" sz="2400"/>
              <a:t>early learning programs (ELPs).</a:t>
            </a:r>
            <a:endParaRPr lang="en-US" sz="2400" b="1">
              <a:ea typeface="+mn-lt"/>
              <a:cs typeface="+mn-lt"/>
            </a:endParaRPr>
          </a:p>
          <a:p>
            <a:pPr lvl="1"/>
            <a:endParaRPr lang="en-US">
              <a:cs typeface="Calibri"/>
            </a:endParaRPr>
          </a:p>
          <a:p>
            <a:pPr marL="457200" lvl="1" indent="0">
              <a:buNone/>
            </a:pPr>
            <a:endParaRPr lang="en-US">
              <a:cs typeface="Calibri"/>
            </a:endParaRPr>
          </a:p>
          <a:p>
            <a:pPr lvl="1"/>
            <a:endParaRPr lang="en-US" b="1">
              <a:cs typeface="Calibri" panose="020F0502020204030204"/>
            </a:endParaRPr>
          </a:p>
          <a:p>
            <a:pPr marL="0" indent="0">
              <a:buNone/>
            </a:pPr>
            <a:endParaRPr lang="en-US">
              <a:cs typeface="Calibri" panose="020F0502020204030204"/>
            </a:endParaRPr>
          </a:p>
        </p:txBody>
      </p:sp>
      <p:graphicFrame>
        <p:nvGraphicFramePr>
          <p:cNvPr id="12" name="Diagram 11" descr="Formal and Informal Partnership Models">
            <a:extLst>
              <a:ext uri="{FF2B5EF4-FFF2-40B4-BE49-F238E27FC236}">
                <a16:creationId xmlns:a16="http://schemas.microsoft.com/office/drawing/2014/main" id="{2AA33BE6-3573-7145-A45C-66B5F9685227}"/>
              </a:ext>
            </a:extLst>
          </p:cNvPr>
          <p:cNvGraphicFramePr/>
          <p:nvPr/>
        </p:nvGraphicFramePr>
        <p:xfrm>
          <a:off x="3141281" y="2298619"/>
          <a:ext cx="5909438" cy="3782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a:extLst>
              <a:ext uri="{FF2B5EF4-FFF2-40B4-BE49-F238E27FC236}">
                <a16:creationId xmlns:a16="http://schemas.microsoft.com/office/drawing/2014/main" id="{F70318A0-70D4-42E2-8104-280CF9E7EE4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937668" y="5978297"/>
            <a:ext cx="801726" cy="801726"/>
          </a:xfrm>
          <a:prstGeom prst="rect">
            <a:avLst/>
          </a:prstGeom>
        </p:spPr>
      </p:pic>
      <p:pic>
        <p:nvPicPr>
          <p:cNvPr id="7" name="Graphic 7">
            <a:extLst>
              <a:ext uri="{FF2B5EF4-FFF2-40B4-BE49-F238E27FC236}">
                <a16:creationId xmlns:a16="http://schemas.microsoft.com/office/drawing/2014/main" id="{0085FA0F-4BCE-4D95-802D-CA2E334C703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48127" y="6245000"/>
            <a:ext cx="495746" cy="495746"/>
          </a:xfrm>
          <a:prstGeom prst="rect">
            <a:avLst/>
          </a:prstGeom>
        </p:spPr>
      </p:pic>
      <p:pic>
        <p:nvPicPr>
          <p:cNvPr id="6" name="Picture 6">
            <a:extLst>
              <a:ext uri="{FF2B5EF4-FFF2-40B4-BE49-F238E27FC236}">
                <a16:creationId xmlns:a16="http://schemas.microsoft.com/office/drawing/2014/main" id="{A0E7B0F8-6431-4093-9E3F-E450CB80324E}"/>
              </a:ext>
              <a:ext uri="{C183D7F6-B498-43B3-948B-1728B52AA6E4}">
                <adec:decorative xmlns:adec="http://schemas.microsoft.com/office/drawing/2017/decorative" val="1"/>
              </a:ext>
            </a:extLst>
          </p:cNvPr>
          <p:cNvPicPr>
            <a:picLocks noChangeAspect="1"/>
          </p:cNvPicPr>
          <p:nvPr/>
        </p:nvPicPr>
        <p:blipFill rotWithShape="1">
          <a:blip r:embed="rId11"/>
          <a:srcRect r="-426" b="14644"/>
          <a:stretch/>
        </p:blipFill>
        <p:spPr>
          <a:xfrm>
            <a:off x="6378371" y="5978297"/>
            <a:ext cx="1017573" cy="876160"/>
          </a:xfrm>
          <a:prstGeom prst="rect">
            <a:avLst/>
          </a:prstGeom>
        </p:spPr>
      </p:pic>
      <p:sp>
        <p:nvSpPr>
          <p:cNvPr id="2" name="Slide Number Placeholder 1">
            <a:extLst>
              <a:ext uri="{FF2B5EF4-FFF2-40B4-BE49-F238E27FC236}">
                <a16:creationId xmlns:a16="http://schemas.microsoft.com/office/drawing/2014/main" id="{48A92933-CD97-492F-8314-D5218634D837}"/>
              </a:ext>
              <a:ext uri="{C183D7F6-B498-43B3-948B-1728B52AA6E4}">
                <adec:decorative xmlns:adec="http://schemas.microsoft.com/office/drawing/2017/decorative" val="1"/>
              </a:ext>
            </a:extLst>
          </p:cNvPr>
          <p:cNvSpPr>
            <a:spLocks noGrp="1"/>
          </p:cNvSpPr>
          <p:nvPr>
            <p:ph type="sldNum" sz="quarter" idx="12"/>
          </p:nvPr>
        </p:nvSpPr>
        <p:spPr>
          <a:xfrm>
            <a:off x="9210675" y="6492873"/>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C126A4-BD19-47E2-8A0E-0DE1B9D8C925}" type="slidenum">
              <a:rPr kumimoji="0" lang="en-US" sz="12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11B55F3-A5EB-49BD-83DF-7F92B2E57F4A}"/>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32D561D-8506-4153-BD64-9B5649C30F2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3" name="Picture 12">
            <a:extLst>
              <a:ext uri="{FF2B5EF4-FFF2-40B4-BE49-F238E27FC236}">
                <a16:creationId xmlns:a16="http://schemas.microsoft.com/office/drawing/2014/main" id="{105E2103-360D-43B9-83FB-E0A1285431C1}"/>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167395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Lst>
          </p:cNvPr>
          <p:cNvSpPr>
            <a:spLocks noGrp="1"/>
          </p:cNvSpPr>
          <p:nvPr>
            <p:ph type="title"/>
          </p:nvPr>
        </p:nvSpPr>
        <p:spPr>
          <a:xfrm>
            <a:off x="874176" y="100562"/>
            <a:ext cx="10515600" cy="1206531"/>
          </a:xfrm>
        </p:spPr>
        <p:txBody>
          <a:bodyPr>
            <a:normAutofit/>
          </a:bodyPr>
          <a:lstStyle/>
          <a:p>
            <a:pPr algn="ctr"/>
            <a:r>
              <a:rPr lang="en-US" sz="3200" dirty="0">
                <a:latin typeface="Century Gothic" panose="020B0502020202020204" pitchFamily="34" charset="0"/>
              </a:rPr>
              <a:t>Components of a Formal Partnership</a:t>
            </a:r>
          </a:p>
        </p:txBody>
      </p:sp>
      <p:sp>
        <p:nvSpPr>
          <p:cNvPr id="13" name="Content Placeholder 3">
            <a:extLst>
              <a:ext uri="{FF2B5EF4-FFF2-40B4-BE49-F238E27FC236}">
                <a16:creationId xmlns:a16="http://schemas.microsoft.com/office/drawing/2014/main" id="{CEB1ADB2-4393-424A-B7CD-CDDC00561F7B}"/>
              </a:ext>
            </a:extLst>
          </p:cNvPr>
          <p:cNvSpPr txBox="1">
            <a:spLocks/>
          </p:cNvSpPr>
          <p:nvPr/>
        </p:nvSpPr>
        <p:spPr>
          <a:xfrm>
            <a:off x="2513871" y="1812679"/>
            <a:ext cx="4938790"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Parents enroll child in ELP and pre-k</a:t>
            </a:r>
          </a:p>
        </p:txBody>
      </p:sp>
      <p:sp>
        <p:nvSpPr>
          <p:cNvPr id="14" name="Content Placeholder 3">
            <a:extLst>
              <a:ext uri="{FF2B5EF4-FFF2-40B4-BE49-F238E27FC236}">
                <a16:creationId xmlns:a16="http://schemas.microsoft.com/office/drawing/2014/main" id="{CB2737DE-B8C5-4FEE-9331-969B10CC3103}"/>
              </a:ext>
            </a:extLst>
          </p:cNvPr>
          <p:cNvSpPr txBox="1">
            <a:spLocks/>
          </p:cNvSpPr>
          <p:nvPr/>
        </p:nvSpPr>
        <p:spPr>
          <a:xfrm>
            <a:off x="2513870" y="2522857"/>
            <a:ext cx="9325543"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ELP meets public school pre-k requirements (e.g. curriculum, assessments, etc.) including any High Quality Pre-K requirements</a:t>
            </a:r>
          </a:p>
        </p:txBody>
      </p:sp>
      <p:sp>
        <p:nvSpPr>
          <p:cNvPr id="15" name="Content Placeholder 3">
            <a:extLst>
              <a:ext uri="{FF2B5EF4-FFF2-40B4-BE49-F238E27FC236}">
                <a16:creationId xmlns:a16="http://schemas.microsoft.com/office/drawing/2014/main" id="{79F8A977-E63A-4626-917E-D3D3FBE95C70}"/>
              </a:ext>
            </a:extLst>
          </p:cNvPr>
          <p:cNvSpPr txBox="1">
            <a:spLocks/>
          </p:cNvSpPr>
          <p:nvPr/>
        </p:nvSpPr>
        <p:spPr>
          <a:xfrm>
            <a:off x="2513870" y="3565433"/>
            <a:ext cx="8943580"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ELP has technology to meet public school attendance and reporting requirements </a:t>
            </a:r>
          </a:p>
        </p:txBody>
      </p:sp>
      <p:sp>
        <p:nvSpPr>
          <p:cNvPr id="16" name="Content Placeholder 3">
            <a:extLst>
              <a:ext uri="{FF2B5EF4-FFF2-40B4-BE49-F238E27FC236}">
                <a16:creationId xmlns:a16="http://schemas.microsoft.com/office/drawing/2014/main" id="{6894FC25-0FD5-48DF-8888-1D71440AFC0E}"/>
              </a:ext>
            </a:extLst>
          </p:cNvPr>
          <p:cNvSpPr txBox="1">
            <a:spLocks/>
          </p:cNvSpPr>
          <p:nvPr/>
        </p:nvSpPr>
        <p:spPr>
          <a:xfrm>
            <a:off x="2513870" y="4608009"/>
            <a:ext cx="8746809"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ELP and public school partner have plan in place for regular check-ins and feedback</a:t>
            </a:r>
          </a:p>
        </p:txBody>
      </p:sp>
      <p:sp>
        <p:nvSpPr>
          <p:cNvPr id="18" name="Content Placeholder 3">
            <a:extLst>
              <a:ext uri="{FF2B5EF4-FFF2-40B4-BE49-F238E27FC236}">
                <a16:creationId xmlns:a16="http://schemas.microsoft.com/office/drawing/2014/main" id="{CFB7F693-D15A-4CF9-985B-02DAD62EE045}"/>
              </a:ext>
            </a:extLst>
          </p:cNvPr>
          <p:cNvSpPr txBox="1">
            <a:spLocks/>
          </p:cNvSpPr>
          <p:nvPr/>
        </p:nvSpPr>
        <p:spPr>
          <a:xfrm>
            <a:off x="2513871" y="5650584"/>
            <a:ext cx="8875906"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Classroom has staff in place that meet pre-k, licensing, and TRS standards</a:t>
            </a:r>
          </a:p>
        </p:txBody>
      </p:sp>
      <p:pic>
        <p:nvPicPr>
          <p:cNvPr id="3" name="Graphic 2">
            <a:extLst>
              <a:ext uri="{FF2B5EF4-FFF2-40B4-BE49-F238E27FC236}">
                <a16:creationId xmlns:a16="http://schemas.microsoft.com/office/drawing/2014/main" id="{AFD97A3E-8FF3-4DA7-817A-AB551DCED3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7895" y="1681633"/>
            <a:ext cx="721135" cy="721135"/>
          </a:xfrm>
          <a:prstGeom prst="rect">
            <a:avLst/>
          </a:prstGeom>
        </p:spPr>
      </p:pic>
      <p:pic>
        <p:nvPicPr>
          <p:cNvPr id="20" name="Graphic 19">
            <a:extLst>
              <a:ext uri="{FF2B5EF4-FFF2-40B4-BE49-F238E27FC236}">
                <a16:creationId xmlns:a16="http://schemas.microsoft.com/office/drawing/2014/main" id="{8963E88E-411A-407E-BCF7-23D066211F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95" y="2691303"/>
            <a:ext cx="721135" cy="721135"/>
          </a:xfrm>
          <a:prstGeom prst="rect">
            <a:avLst/>
          </a:prstGeom>
        </p:spPr>
      </p:pic>
      <p:pic>
        <p:nvPicPr>
          <p:cNvPr id="21" name="Graphic 20">
            <a:extLst>
              <a:ext uri="{FF2B5EF4-FFF2-40B4-BE49-F238E27FC236}">
                <a16:creationId xmlns:a16="http://schemas.microsoft.com/office/drawing/2014/main" id="{4937C46E-085A-4ACE-A3B4-15F4091DA1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95" y="3590800"/>
            <a:ext cx="721135" cy="721135"/>
          </a:xfrm>
          <a:prstGeom prst="rect">
            <a:avLst/>
          </a:prstGeom>
        </p:spPr>
      </p:pic>
      <p:pic>
        <p:nvPicPr>
          <p:cNvPr id="25" name="Graphic 24">
            <a:extLst>
              <a:ext uri="{FF2B5EF4-FFF2-40B4-BE49-F238E27FC236}">
                <a16:creationId xmlns:a16="http://schemas.microsoft.com/office/drawing/2014/main" id="{ACFF7D99-5BEB-4E70-9E8C-F5A42F1A8C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95" y="4608009"/>
            <a:ext cx="721135" cy="721135"/>
          </a:xfrm>
          <a:prstGeom prst="rect">
            <a:avLst/>
          </a:prstGeom>
        </p:spPr>
      </p:pic>
      <p:pic>
        <p:nvPicPr>
          <p:cNvPr id="26" name="Graphic 25">
            <a:extLst>
              <a:ext uri="{FF2B5EF4-FFF2-40B4-BE49-F238E27FC236}">
                <a16:creationId xmlns:a16="http://schemas.microsoft.com/office/drawing/2014/main" id="{63FF5E16-0310-41EE-B6CD-9D065BEC24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95" y="5548496"/>
            <a:ext cx="721135" cy="721135"/>
          </a:xfrm>
          <a:prstGeom prst="rect">
            <a:avLst/>
          </a:prstGeom>
        </p:spPr>
      </p:pic>
      <p:pic>
        <p:nvPicPr>
          <p:cNvPr id="17" name="Picture 16">
            <a:extLst>
              <a:ext uri="{FF2B5EF4-FFF2-40B4-BE49-F238E27FC236}">
                <a16:creationId xmlns:a16="http://schemas.microsoft.com/office/drawing/2014/main" id="{E75052AC-4439-4159-8111-C2B0A7879C9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17" y="5822318"/>
            <a:ext cx="900994" cy="867481"/>
          </a:xfrm>
          <a:prstGeom prst="rect">
            <a:avLst/>
          </a:prstGeom>
        </p:spPr>
      </p:pic>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57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Lst>
          </p:cNvPr>
          <p:cNvSpPr>
            <a:spLocks noGrp="1"/>
          </p:cNvSpPr>
          <p:nvPr>
            <p:ph type="title"/>
          </p:nvPr>
        </p:nvSpPr>
        <p:spPr>
          <a:xfrm>
            <a:off x="874176" y="100562"/>
            <a:ext cx="10515600" cy="1206531"/>
          </a:xfrm>
        </p:spPr>
        <p:txBody>
          <a:bodyPr>
            <a:normAutofit/>
          </a:bodyPr>
          <a:lstStyle/>
          <a:p>
            <a:pPr algn="ctr"/>
            <a:r>
              <a:rPr lang="en-US" sz="3200" dirty="0">
                <a:latin typeface="Century Gothic" panose="020B0502020202020204" pitchFamily="34" charset="0"/>
              </a:rPr>
              <a:t>Components of an Informal Partnership</a:t>
            </a:r>
          </a:p>
        </p:txBody>
      </p:sp>
      <p:sp>
        <p:nvSpPr>
          <p:cNvPr id="13" name="Content Placeholder 3">
            <a:extLst>
              <a:ext uri="{FF2B5EF4-FFF2-40B4-BE49-F238E27FC236}">
                <a16:creationId xmlns:a16="http://schemas.microsoft.com/office/drawing/2014/main" id="{CEB1ADB2-4393-424A-B7CD-CDDC00561F7B}"/>
              </a:ext>
            </a:extLst>
          </p:cNvPr>
          <p:cNvSpPr txBox="1">
            <a:spLocks/>
          </p:cNvSpPr>
          <p:nvPr/>
        </p:nvSpPr>
        <p:spPr>
          <a:xfrm>
            <a:off x="3157355" y="2165483"/>
            <a:ext cx="8746808"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Early learning program (ELP) and public school agree on items to share or coordinate </a:t>
            </a:r>
          </a:p>
        </p:txBody>
      </p:sp>
      <p:sp>
        <p:nvSpPr>
          <p:cNvPr id="15" name="Content Placeholder 3">
            <a:extLst>
              <a:ext uri="{FF2B5EF4-FFF2-40B4-BE49-F238E27FC236}">
                <a16:creationId xmlns:a16="http://schemas.microsoft.com/office/drawing/2014/main" id="{79F8A977-E63A-4626-917E-D3D3FBE95C70}"/>
              </a:ext>
            </a:extLst>
          </p:cNvPr>
          <p:cNvSpPr txBox="1">
            <a:spLocks/>
          </p:cNvSpPr>
          <p:nvPr/>
        </p:nvSpPr>
        <p:spPr>
          <a:xfrm>
            <a:off x="3157355" y="3388126"/>
            <a:ext cx="8943580"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Establish common goals around coordination</a:t>
            </a:r>
          </a:p>
        </p:txBody>
      </p:sp>
      <p:sp>
        <p:nvSpPr>
          <p:cNvPr id="14" name="Content Placeholder 3">
            <a:extLst>
              <a:ext uri="{FF2B5EF4-FFF2-40B4-BE49-F238E27FC236}">
                <a16:creationId xmlns:a16="http://schemas.microsoft.com/office/drawing/2014/main" id="{CB2737DE-B8C5-4FEE-9331-969B10CC3103}"/>
              </a:ext>
            </a:extLst>
          </p:cNvPr>
          <p:cNvSpPr txBox="1">
            <a:spLocks/>
          </p:cNvSpPr>
          <p:nvPr/>
        </p:nvSpPr>
        <p:spPr>
          <a:xfrm>
            <a:off x="3186578" y="4483680"/>
            <a:ext cx="9325543" cy="424732"/>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Could be a first step toward a formal partnership</a:t>
            </a:r>
          </a:p>
        </p:txBody>
      </p:sp>
      <p:pic>
        <p:nvPicPr>
          <p:cNvPr id="3" name="Graphic 2">
            <a:extLst>
              <a:ext uri="{FF2B5EF4-FFF2-40B4-BE49-F238E27FC236}">
                <a16:creationId xmlns:a16="http://schemas.microsoft.com/office/drawing/2014/main" id="{AFD97A3E-8FF3-4DA7-817A-AB551DCED3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1379" y="2034437"/>
            <a:ext cx="721135" cy="721135"/>
          </a:xfrm>
          <a:prstGeom prst="rect">
            <a:avLst/>
          </a:prstGeom>
        </p:spPr>
      </p:pic>
      <p:pic>
        <p:nvPicPr>
          <p:cNvPr id="20" name="Graphic 19">
            <a:extLst>
              <a:ext uri="{FF2B5EF4-FFF2-40B4-BE49-F238E27FC236}">
                <a16:creationId xmlns:a16="http://schemas.microsoft.com/office/drawing/2014/main" id="{8963E88E-411A-407E-BCF7-23D066211F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1379" y="3239925"/>
            <a:ext cx="721135" cy="721135"/>
          </a:xfrm>
          <a:prstGeom prst="rect">
            <a:avLst/>
          </a:prstGeom>
        </p:spPr>
      </p:pic>
      <p:pic>
        <p:nvPicPr>
          <p:cNvPr id="21" name="Graphic 20">
            <a:extLst>
              <a:ext uri="{FF2B5EF4-FFF2-40B4-BE49-F238E27FC236}">
                <a16:creationId xmlns:a16="http://schemas.microsoft.com/office/drawing/2014/main" id="{4937C46E-085A-4ACE-A3B4-15F4091DA1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1379" y="4388799"/>
            <a:ext cx="721135" cy="721135"/>
          </a:xfrm>
          <a:prstGeom prst="rect">
            <a:avLst/>
          </a:prstGeom>
        </p:spPr>
      </p:pic>
      <p:pic>
        <p:nvPicPr>
          <p:cNvPr id="10" name="Picture 9">
            <a:extLst>
              <a:ext uri="{FF2B5EF4-FFF2-40B4-BE49-F238E27FC236}">
                <a16:creationId xmlns:a16="http://schemas.microsoft.com/office/drawing/2014/main" id="{17806071-E0AF-44C3-B918-BFDE198D7AE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17" y="5822318"/>
            <a:ext cx="900994" cy="867481"/>
          </a:xfrm>
          <a:prstGeom prst="rect">
            <a:avLst/>
          </a:prstGeom>
        </p:spPr>
      </p:pic>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44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F2E07F-A165-4459-BD9F-53D14439E1DF}"/>
              </a:ext>
            </a:extLst>
          </p:cNvPr>
          <p:cNvSpPr txBox="1">
            <a:spLocks noGrp="1"/>
          </p:cNvSpPr>
          <p:nvPr>
            <p:ph type="title" idx="4294967295"/>
          </p:nvPr>
        </p:nvSpPr>
        <p:spPr>
          <a:xfrm>
            <a:off x="874176" y="100562"/>
            <a:ext cx="10515600" cy="1206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Purpose of Early Learning Partnerships</a:t>
            </a:r>
            <a:endPar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graphicFrame>
        <p:nvGraphicFramePr>
          <p:cNvPr id="5" name="Diagram 5" descr="List of Purposes for Early Learning partnerships">
            <a:extLst>
              <a:ext uri="{FF2B5EF4-FFF2-40B4-BE49-F238E27FC236}">
                <a16:creationId xmlns:a16="http://schemas.microsoft.com/office/drawing/2014/main" id="{64ECB4C1-FD5B-4A17-BE2A-1553AE621CB3}"/>
              </a:ext>
            </a:extLst>
          </p:cNvPr>
          <p:cNvGraphicFramePr/>
          <p:nvPr/>
        </p:nvGraphicFramePr>
        <p:xfrm>
          <a:off x="2116495" y="1278246"/>
          <a:ext cx="8765575" cy="4586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229" descr="A picture containing sign, person, red, white&#10;&#10;Description generated with very high confidence">
            <a:extLst>
              <a:ext uri="{FF2B5EF4-FFF2-40B4-BE49-F238E27FC236}">
                <a16:creationId xmlns:a16="http://schemas.microsoft.com/office/drawing/2014/main" id="{0B8A96BE-6941-42ED-B6B3-74B797166C29}"/>
              </a:ext>
            </a:extLst>
          </p:cNvPr>
          <p:cNvPicPr>
            <a:picLocks noChangeAspect="1"/>
          </p:cNvPicPr>
          <p:nvPr/>
        </p:nvPicPr>
        <p:blipFill>
          <a:blip r:embed="rId8"/>
          <a:stretch>
            <a:fillRect/>
          </a:stretch>
        </p:blipFill>
        <p:spPr>
          <a:xfrm>
            <a:off x="2116495" y="5501900"/>
            <a:ext cx="8540799" cy="1012027"/>
          </a:xfrm>
          <a:prstGeom prst="rect">
            <a:avLst/>
          </a:prstGeom>
        </p:spPr>
      </p:pic>
      <p:pic>
        <p:nvPicPr>
          <p:cNvPr id="6" name="Graphic 1242">
            <a:extLst>
              <a:ext uri="{FF2B5EF4-FFF2-40B4-BE49-F238E27FC236}">
                <a16:creationId xmlns:a16="http://schemas.microsoft.com/office/drawing/2014/main" id="{0D445E56-0390-4951-A0F2-D9D04417A61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16093" y="1413992"/>
            <a:ext cx="845761" cy="825238"/>
          </a:xfrm>
          <a:prstGeom prst="rect">
            <a:avLst/>
          </a:prstGeom>
        </p:spPr>
      </p:pic>
      <p:pic>
        <p:nvPicPr>
          <p:cNvPr id="7" name="Graphic 1243">
            <a:extLst>
              <a:ext uri="{FF2B5EF4-FFF2-40B4-BE49-F238E27FC236}">
                <a16:creationId xmlns:a16="http://schemas.microsoft.com/office/drawing/2014/main" id="{632DB287-4E5A-4281-BA91-1F1B6748649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38371" y="1364115"/>
            <a:ext cx="921821" cy="841703"/>
          </a:xfrm>
          <a:prstGeom prst="rect">
            <a:avLst/>
          </a:prstGeom>
        </p:spPr>
      </p:pic>
      <p:pic>
        <p:nvPicPr>
          <p:cNvPr id="8" name="Graphic 1244">
            <a:extLst>
              <a:ext uri="{FF2B5EF4-FFF2-40B4-BE49-F238E27FC236}">
                <a16:creationId xmlns:a16="http://schemas.microsoft.com/office/drawing/2014/main" id="{8A617026-E306-4083-8BE7-A1407E766D7A}"/>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06356" y="1313556"/>
            <a:ext cx="1013418" cy="1013417"/>
          </a:xfrm>
          <a:prstGeom prst="rect">
            <a:avLst/>
          </a:prstGeom>
        </p:spPr>
      </p:pic>
      <p:pic>
        <p:nvPicPr>
          <p:cNvPr id="9" name="Graphic 1245">
            <a:extLst>
              <a:ext uri="{FF2B5EF4-FFF2-40B4-BE49-F238E27FC236}">
                <a16:creationId xmlns:a16="http://schemas.microsoft.com/office/drawing/2014/main" id="{1F43F45C-F55B-4D44-92FF-6A5C6FF2AD63}"/>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35572" y="3383802"/>
            <a:ext cx="806802" cy="821180"/>
          </a:xfrm>
          <a:prstGeom prst="rect">
            <a:avLst/>
          </a:prstGeom>
        </p:spPr>
      </p:pic>
      <p:pic>
        <p:nvPicPr>
          <p:cNvPr id="10" name="Graphic 1296">
            <a:extLst>
              <a:ext uri="{FF2B5EF4-FFF2-40B4-BE49-F238E27FC236}">
                <a16:creationId xmlns:a16="http://schemas.microsoft.com/office/drawing/2014/main" id="{08BF181B-F96A-4503-8672-28E88E8CCB6D}"/>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73691" y="3335401"/>
            <a:ext cx="1026405" cy="1012027"/>
          </a:xfrm>
          <a:prstGeom prst="rect">
            <a:avLst/>
          </a:prstGeom>
        </p:spPr>
      </p:pic>
      <p:pic>
        <p:nvPicPr>
          <p:cNvPr id="11" name="Graphic 1237">
            <a:extLst>
              <a:ext uri="{FF2B5EF4-FFF2-40B4-BE49-F238E27FC236}">
                <a16:creationId xmlns:a16="http://schemas.microsoft.com/office/drawing/2014/main" id="{93446E40-BB91-4D02-977C-4748A08B6ADC}"/>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152262" y="3474196"/>
            <a:ext cx="721605" cy="730786"/>
          </a:xfrm>
          <a:prstGeom prst="rect">
            <a:avLst/>
          </a:prstGeom>
        </p:spPr>
      </p:pic>
      <p:sp>
        <p:nvSpPr>
          <p:cNvPr id="3" name="Slide Number Placeholder 2">
            <a:extLst>
              <a:ext uri="{FF2B5EF4-FFF2-40B4-BE49-F238E27FC236}">
                <a16:creationId xmlns:a16="http://schemas.microsoft.com/office/drawing/2014/main" id="{D6715575-3D0B-43E6-BB34-7138C983252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BF58FAC-1D54-46CC-A4E2-3FDB359CDF3E}"/>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92EF633-7DC8-4580-B8A3-0B624C928887}"/>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6" name="Picture 15">
            <a:extLst>
              <a:ext uri="{FF2B5EF4-FFF2-40B4-BE49-F238E27FC236}">
                <a16:creationId xmlns:a16="http://schemas.microsoft.com/office/drawing/2014/main" id="{40447D6C-2B13-4073-8F0D-AD77443060C6}"/>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124164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371D0-C44C-4687-B647-BBF3087A288F}"/>
              </a:ext>
            </a:extLst>
          </p:cNvPr>
          <p:cNvSpPr>
            <a:spLocks noGrp="1"/>
          </p:cNvSpPr>
          <p:nvPr>
            <p:ph sz="quarter" idx="13"/>
          </p:nvPr>
        </p:nvSpPr>
        <p:spPr>
          <a:xfrm>
            <a:off x="423863" y="1338211"/>
            <a:ext cx="10654954" cy="710206"/>
          </a:xfrm>
        </p:spPr>
        <p:txBody>
          <a:bodyPr vert="horz" lIns="91440" tIns="45720" rIns="91440" bIns="45720" rtlCol="0" anchor="t">
            <a:normAutofit/>
          </a:bodyPr>
          <a:lstStyle/>
          <a:p>
            <a:pPr>
              <a:buClr>
                <a:schemeClr val="accent2">
                  <a:lumMod val="60000"/>
                  <a:lumOff val="40000"/>
                </a:schemeClr>
              </a:buClr>
            </a:pPr>
            <a:r>
              <a:rPr lang="en-US" dirty="0">
                <a:latin typeface="Calibri"/>
                <a:cs typeface="Calibri"/>
              </a:rPr>
              <a:t>An Early Learning Partnership can support children and families by:</a:t>
            </a:r>
          </a:p>
          <a:p>
            <a:pPr>
              <a:buClr>
                <a:schemeClr val="accent2">
                  <a:lumMod val="60000"/>
                  <a:lumOff val="40000"/>
                </a:schemeClr>
              </a:buClr>
            </a:pPr>
            <a:endParaRPr lang="en-US" dirty="0">
              <a:latin typeface="Calibri"/>
              <a:cs typeface="Calibri"/>
            </a:endParaRPr>
          </a:p>
          <a:p>
            <a:endParaRPr lang="en-US"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p:txBody>
      </p:sp>
      <p:sp>
        <p:nvSpPr>
          <p:cNvPr id="7" name="Title 1">
            <a:extLst>
              <a:ext uri="{FF2B5EF4-FFF2-40B4-BE49-F238E27FC236}">
                <a16:creationId xmlns:a16="http://schemas.microsoft.com/office/drawing/2014/main" id="{E39E9749-4926-4155-B8AC-F77C774B703B}"/>
              </a:ext>
            </a:extLst>
          </p:cNvPr>
          <p:cNvSpPr txBox="1">
            <a:spLocks noGrp="1"/>
          </p:cNvSpPr>
          <p:nvPr>
            <p:ph type="title" idx="4294967295"/>
          </p:nvPr>
        </p:nvSpPr>
        <p:spPr>
          <a:xfrm>
            <a:off x="1117600" y="10926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Partnership Benefits during COVID-19</a:t>
            </a:r>
          </a:p>
        </p:txBody>
      </p:sp>
      <p:sp>
        <p:nvSpPr>
          <p:cNvPr id="8" name="Rectangle 7">
            <a:extLst>
              <a:ext uri="{FF2B5EF4-FFF2-40B4-BE49-F238E27FC236}">
                <a16:creationId xmlns:a16="http://schemas.microsoft.com/office/drawing/2014/main" id="{8D041817-E1CF-44A5-B8C8-6415D2F71D36}"/>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5B17E74-5BE9-4587-B357-079710E3B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0" name="Picture 9">
            <a:extLst>
              <a:ext uri="{FF2B5EF4-FFF2-40B4-BE49-F238E27FC236}">
                <a16:creationId xmlns:a16="http://schemas.microsoft.com/office/drawing/2014/main" id="{BEA7F15D-6141-4811-BE69-1FB1A4A6C03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
        <p:nvSpPr>
          <p:cNvPr id="2" name="TextBox 1">
            <a:extLst>
              <a:ext uri="{FF2B5EF4-FFF2-40B4-BE49-F238E27FC236}">
                <a16:creationId xmlns:a16="http://schemas.microsoft.com/office/drawing/2014/main" id="{436E1082-C60A-4487-AE95-35C7423A16CF}"/>
              </a:ext>
            </a:extLst>
          </p:cNvPr>
          <p:cNvSpPr txBox="1"/>
          <p:nvPr/>
        </p:nvSpPr>
        <p:spPr>
          <a:xfrm>
            <a:off x="2293835" y="2018578"/>
            <a:ext cx="4137266" cy="218521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400" dirty="0"/>
              <a:t>Providing an extended day for families of eligible 3 and 4-year-olds</a:t>
            </a:r>
          </a:p>
        </p:txBody>
      </p:sp>
      <p:sp>
        <p:nvSpPr>
          <p:cNvPr id="15" name="TextBox 14">
            <a:extLst>
              <a:ext uri="{FF2B5EF4-FFF2-40B4-BE49-F238E27FC236}">
                <a16:creationId xmlns:a16="http://schemas.microsoft.com/office/drawing/2014/main" id="{CA5ADFC6-FBDC-4BAD-A92F-8EA8BDD0FB81}"/>
              </a:ext>
            </a:extLst>
          </p:cNvPr>
          <p:cNvSpPr txBox="1"/>
          <p:nvPr/>
        </p:nvSpPr>
        <p:spPr>
          <a:xfrm>
            <a:off x="6621672" y="2018578"/>
            <a:ext cx="4137266" cy="218521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400" dirty="0"/>
              <a:t>Providing instructional continuity by implementing high quality prekindergarten curriculum</a:t>
            </a:r>
          </a:p>
        </p:txBody>
      </p:sp>
      <p:sp>
        <p:nvSpPr>
          <p:cNvPr id="16" name="TextBox 15">
            <a:extLst>
              <a:ext uri="{FF2B5EF4-FFF2-40B4-BE49-F238E27FC236}">
                <a16:creationId xmlns:a16="http://schemas.microsoft.com/office/drawing/2014/main" id="{E0407824-D772-4436-BBFF-F3625C50C1CB}"/>
              </a:ext>
            </a:extLst>
          </p:cNvPr>
          <p:cNvSpPr txBox="1"/>
          <p:nvPr/>
        </p:nvSpPr>
        <p:spPr>
          <a:xfrm>
            <a:off x="2293835" y="4389769"/>
            <a:ext cx="4137266" cy="218521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400" dirty="0"/>
              <a:t>Providing training to LEA staff about best practices for maintaining a safe classroom environment during COVID-19.</a:t>
            </a:r>
          </a:p>
        </p:txBody>
      </p:sp>
      <p:sp>
        <p:nvSpPr>
          <p:cNvPr id="17" name="TextBox 16">
            <a:extLst>
              <a:ext uri="{FF2B5EF4-FFF2-40B4-BE49-F238E27FC236}">
                <a16:creationId xmlns:a16="http://schemas.microsoft.com/office/drawing/2014/main" id="{EAB5DBDC-40BB-44C8-B328-5EDCF45304AD}"/>
              </a:ext>
            </a:extLst>
          </p:cNvPr>
          <p:cNvSpPr txBox="1"/>
          <p:nvPr/>
        </p:nvSpPr>
        <p:spPr>
          <a:xfrm>
            <a:off x="6621672" y="4427182"/>
            <a:ext cx="4137266" cy="218521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400" dirty="0"/>
              <a:t>Sharing access to community resources that support families in crisis</a:t>
            </a:r>
          </a:p>
        </p:txBody>
      </p:sp>
    </p:spTree>
    <p:extLst>
      <p:ext uri="{BB962C8B-B14F-4D97-AF65-F5344CB8AC3E}">
        <p14:creationId xmlns:p14="http://schemas.microsoft.com/office/powerpoint/2010/main" val="1680605931"/>
      </p:ext>
    </p:extLst>
  </p:cSld>
  <p:clrMapOvr>
    <a:masterClrMapping/>
  </p:clrMapOvr>
  <mc:AlternateContent xmlns:mc="http://schemas.openxmlformats.org/markup-compatibility/2006" xmlns:p14="http://schemas.microsoft.com/office/powerpoint/2010/main">
    <mc:Choice Requires="p14">
      <p:transition spd="slow" p14:dur="2000" advTm="86689"/>
    </mc:Choice>
    <mc:Fallback xmlns="">
      <p:transition spd="slow" advTm="866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dirty="0">
                <a:solidFill>
                  <a:schemeClr val="bg1"/>
                </a:solidFill>
                <a:latin typeface="Century Gothic"/>
              </a:rPr>
              <a:t>Formal Partnerships</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427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0438D39-D6C8-4DB5-BDFD-E0897191FE0C}"/>
              </a:ext>
            </a:extLst>
          </p:cNvPr>
          <p:cNvSpPr txBox="1">
            <a:spLocks noGrp="1"/>
          </p:cNvSpPr>
          <p:nvPr>
            <p:ph type="title" idx="4294967295"/>
          </p:nvPr>
        </p:nvSpPr>
        <p:spPr>
          <a:xfrm>
            <a:off x="838200" y="2811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Pre-K Partnership Process</a:t>
            </a:r>
          </a:p>
        </p:txBody>
      </p:sp>
      <p:graphicFrame>
        <p:nvGraphicFramePr>
          <p:cNvPr id="5" name="Diagram 4" descr="Determine Local Early Childhood landscape&#10;Identify Potential Partnership Models&#10;Build Relationships between partners&#10;Develop partnership contract and begin services&#10;Evaluate and sustain partnerships">
            <a:extLst>
              <a:ext uri="{FF2B5EF4-FFF2-40B4-BE49-F238E27FC236}">
                <a16:creationId xmlns:a16="http://schemas.microsoft.com/office/drawing/2014/main" id="{EF5B2E3E-35AD-4CF9-AC1A-28950B921F36}"/>
              </a:ext>
            </a:extLst>
          </p:cNvPr>
          <p:cNvGraphicFramePr/>
          <p:nvPr>
            <p:extLst>
              <p:ext uri="{D42A27DB-BD31-4B8C-83A1-F6EECF244321}">
                <p14:modId xmlns:p14="http://schemas.microsoft.com/office/powerpoint/2010/main" val="2395066956"/>
              </p:ext>
            </p:extLst>
          </p:nvPr>
        </p:nvGraphicFramePr>
        <p:xfrm>
          <a:off x="2306320" y="1458311"/>
          <a:ext cx="7579360" cy="5070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57F3432-61F2-4E50-A897-D9EDEF8958F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B23245-9431-4BFB-8300-4DF9D10F3982}"/>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9ABA20C-1DD4-4510-8972-988E6895271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9" name="Picture 8">
            <a:extLst>
              <a:ext uri="{FF2B5EF4-FFF2-40B4-BE49-F238E27FC236}">
                <a16:creationId xmlns:a16="http://schemas.microsoft.com/office/drawing/2014/main" id="{2870DE77-9F56-4626-BA91-CB82785C1E2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8995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Lst>
          </p:cNvPr>
          <p:cNvSpPr>
            <a:spLocks noGrp="1"/>
          </p:cNvSpPr>
          <p:nvPr>
            <p:ph type="title"/>
          </p:nvPr>
        </p:nvSpPr>
        <p:spPr>
          <a:xfrm>
            <a:off x="874176" y="100562"/>
            <a:ext cx="10515600" cy="1206531"/>
          </a:xfrm>
        </p:spPr>
        <p:txBody>
          <a:bodyPr>
            <a:normAutofit/>
          </a:bodyPr>
          <a:lstStyle/>
          <a:p>
            <a:pPr algn="ctr"/>
            <a:r>
              <a:rPr lang="en-US" sz="3600" dirty="0">
                <a:latin typeface="Century Gothic" panose="020B0502020202020204" pitchFamily="34" charset="0"/>
              </a:rPr>
              <a:t>Example: Dallas ISD</a:t>
            </a:r>
            <a:endParaRPr lang="en-US" sz="3200" dirty="0">
              <a:latin typeface="Century Gothic" panose="020B0502020202020204" pitchFamily="34" charset="0"/>
            </a:endParaRPr>
          </a:p>
        </p:txBody>
      </p:sp>
      <p:sp>
        <p:nvSpPr>
          <p:cNvPr id="29" name="Content Placeholder 3">
            <a:extLst>
              <a:ext uri="{FF2B5EF4-FFF2-40B4-BE49-F238E27FC236}">
                <a16:creationId xmlns:a16="http://schemas.microsoft.com/office/drawing/2014/main" id="{33501E52-A8C5-414E-B5D1-FECFC1A873C6}"/>
              </a:ext>
            </a:extLst>
          </p:cNvPr>
          <p:cNvSpPr txBox="1">
            <a:spLocks/>
          </p:cNvSpPr>
          <p:nvPr/>
        </p:nvSpPr>
        <p:spPr>
          <a:xfrm>
            <a:off x="1060007" y="1830946"/>
            <a:ext cx="5422991" cy="478797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Basic structure of our model:</a:t>
            </a:r>
          </a:p>
          <a:p>
            <a:r>
              <a:rPr lang="en-US" sz="1400" b="1" dirty="0"/>
              <a:t>Goal/Purpose of Partnership:</a:t>
            </a:r>
            <a:r>
              <a:rPr lang="en-US" sz="1400" dirty="0"/>
              <a:t>  Community collaboration to provide continuity of district-wide goals through joint-training experiences including:</a:t>
            </a:r>
          </a:p>
          <a:p>
            <a:pPr lvl="1">
              <a:lnSpc>
                <a:spcPct val="100000"/>
              </a:lnSpc>
              <a:spcBef>
                <a:spcPts val="0"/>
              </a:spcBef>
            </a:pPr>
            <a:r>
              <a:rPr lang="en-US" sz="1400" dirty="0"/>
              <a:t>school readiness skills </a:t>
            </a:r>
          </a:p>
          <a:p>
            <a:pPr lvl="1">
              <a:lnSpc>
                <a:spcPct val="100000"/>
              </a:lnSpc>
              <a:spcBef>
                <a:spcPts val="0"/>
              </a:spcBef>
            </a:pPr>
            <a:r>
              <a:rPr lang="en-US" sz="1400" dirty="0"/>
              <a:t>family engagement </a:t>
            </a:r>
          </a:p>
          <a:p>
            <a:pPr lvl="1">
              <a:lnSpc>
                <a:spcPct val="100000"/>
              </a:lnSpc>
              <a:spcBef>
                <a:spcPts val="0"/>
              </a:spcBef>
            </a:pPr>
            <a:r>
              <a:rPr lang="en-US" sz="1400" dirty="0"/>
              <a:t>curriculum and assessment implementation </a:t>
            </a:r>
          </a:p>
          <a:p>
            <a:pPr lvl="1">
              <a:lnSpc>
                <a:spcPct val="100000"/>
              </a:lnSpc>
              <a:spcBef>
                <a:spcPts val="0"/>
              </a:spcBef>
            </a:pPr>
            <a:r>
              <a:rPr lang="en-US" sz="1400" dirty="0"/>
              <a:t>behavior management expectations </a:t>
            </a:r>
          </a:p>
          <a:p>
            <a:r>
              <a:rPr lang="en-US" sz="1400" dirty="0"/>
              <a:t>Supports the framework for potential prekindergarten classroom partnerships with private, community based early learning centers that include dually enrolled children.</a:t>
            </a:r>
          </a:p>
          <a:p>
            <a:r>
              <a:rPr lang="en-US" sz="1400" dirty="0"/>
              <a:t>Evaluative Tools</a:t>
            </a:r>
          </a:p>
          <a:p>
            <a:pPr lvl="1"/>
            <a:r>
              <a:rPr lang="en-US" sz="1400" dirty="0"/>
              <a:t>Instructional Walks</a:t>
            </a:r>
          </a:p>
          <a:p>
            <a:pPr lvl="1"/>
            <a:r>
              <a:rPr lang="en-US" sz="1400" dirty="0"/>
              <a:t>Touchpoint meetings</a:t>
            </a:r>
          </a:p>
          <a:p>
            <a:pPr lvl="1"/>
            <a:r>
              <a:rPr lang="en-US" sz="1400" dirty="0"/>
              <a:t>Reflective practice exercises </a:t>
            </a:r>
          </a:p>
          <a:p>
            <a:r>
              <a:rPr lang="en-US" sz="1400" dirty="0"/>
              <a:t>Sustainability </a:t>
            </a:r>
          </a:p>
          <a:p>
            <a:pPr marL="0" indent="0">
              <a:buNone/>
            </a:pPr>
            <a:r>
              <a:rPr lang="en-US" sz="1400" dirty="0"/>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A661882A-6929-451B-BAEB-29A4F043371E}"/>
              </a:ext>
            </a:extLst>
          </p:cNvPr>
          <p:cNvSpPr txBox="1">
            <a:spLocks/>
          </p:cNvSpPr>
          <p:nvPr/>
        </p:nvSpPr>
        <p:spPr>
          <a:xfrm>
            <a:off x="7347262" y="3608803"/>
            <a:ext cx="4108703" cy="2212402"/>
          </a:xfrm>
          <a:prstGeom prst="flowChartAlternateProcess">
            <a:avLst/>
          </a:prstGeom>
          <a:solidFill>
            <a:schemeClr val="bg1">
              <a:lumMod val="85000"/>
            </a:schemeClr>
          </a:solidFill>
          <a:ln>
            <a:solidFill>
              <a:schemeClr val="bg1">
                <a:lumMod val="85000"/>
              </a:schemeClr>
            </a:solidFill>
          </a:ln>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Dallas ISD-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STATUS:		6 years</a:t>
            </a:r>
          </a:p>
          <a:p>
            <a:pPr marL="28575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SITES:		39</a:t>
            </a:r>
          </a:p>
          <a:p>
            <a:pPr marL="28575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TEACHERS:		119</a:t>
            </a:r>
          </a:p>
          <a:p>
            <a:pPr marL="28575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OF CHILDREN: 		1077</a:t>
            </a:r>
          </a:p>
          <a:p>
            <a:pPr marL="28575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AGES:			</a:t>
            </a:r>
            <a:r>
              <a:rPr lang="en-US" sz="1600" dirty="0">
                <a:solidFill>
                  <a:prstClr val="black"/>
                </a:solidFill>
                <a:latin typeface="Calibri" panose="020F0502020204030204"/>
              </a:rPr>
              <a:t>573 (PreK4)</a:t>
            </a:r>
          </a:p>
          <a:p>
            <a:pPr marL="28575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600" dirty="0">
                <a:solidFill>
                  <a:prstClr val="black"/>
                </a:solidFill>
                <a:latin typeface="Calibri" panose="020F0502020204030204"/>
              </a:rPr>
              <a:t>504 (PreK3)</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85A7798-FD6B-44D2-8CCD-8012049D597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58A01-8512-4D85-AE35-5FB15A2C1B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621E009-8801-4B96-864A-A4B08DA0AF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25" name="Picture 24">
            <a:extLst>
              <a:ext uri="{FF2B5EF4-FFF2-40B4-BE49-F238E27FC236}">
                <a16:creationId xmlns:a16="http://schemas.microsoft.com/office/drawing/2014/main" id="{24D30E9E-1F10-4094-9AD9-4F0271C9808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
            <a:extLst>
              <a:ext uri="{FF2B5EF4-FFF2-40B4-BE49-F238E27FC236}">
                <a16:creationId xmlns:a16="http://schemas.microsoft.com/office/drawing/2014/main" id="{C3576D28-22A5-4CE4-8EB1-3FF660136638}"/>
              </a:ext>
              <a:ext uri="{C183D7F6-B498-43B3-948B-1728B52AA6E4}">
                <adec:decorative xmlns:adec="http://schemas.microsoft.com/office/drawing/2017/decorative" val="1"/>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7706568" y="1710773"/>
            <a:ext cx="3636864" cy="147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2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Lst>
          </p:cNvPr>
          <p:cNvSpPr>
            <a:spLocks noGrp="1"/>
          </p:cNvSpPr>
          <p:nvPr>
            <p:ph type="title"/>
          </p:nvPr>
        </p:nvSpPr>
        <p:spPr>
          <a:xfrm>
            <a:off x="874176" y="100562"/>
            <a:ext cx="10515600" cy="1206531"/>
          </a:xfrm>
        </p:spPr>
        <p:txBody>
          <a:bodyPr>
            <a:normAutofit/>
          </a:bodyPr>
          <a:lstStyle/>
          <a:p>
            <a:pPr algn="ctr"/>
            <a:r>
              <a:rPr lang="en-US" sz="3600" dirty="0">
                <a:latin typeface="Century Gothic" panose="020B0502020202020204" pitchFamily="34" charset="0"/>
              </a:rPr>
              <a:t>The Funding</a:t>
            </a:r>
            <a:endParaRPr lang="en-US" sz="3200" dirty="0">
              <a:latin typeface="Century Gothic" panose="020B0502020202020204" pitchFamily="34" charset="0"/>
            </a:endParaRPr>
          </a:p>
        </p:txBody>
      </p:sp>
      <p:sp>
        <p:nvSpPr>
          <p:cNvPr id="11" name="Rounded Rectangle 11">
            <a:extLst>
              <a:ext uri="{FF2B5EF4-FFF2-40B4-BE49-F238E27FC236}">
                <a16:creationId xmlns:a16="http://schemas.microsoft.com/office/drawing/2014/main" id="{86394F9F-4A02-48F8-95A6-18EE8F585335}"/>
              </a:ext>
            </a:extLst>
          </p:cNvPr>
          <p:cNvSpPr/>
          <p:nvPr/>
        </p:nvSpPr>
        <p:spPr>
          <a:xfrm>
            <a:off x="1712769" y="3073568"/>
            <a:ext cx="1481275" cy="1468326"/>
          </a:xfrm>
          <a:prstGeom prst="round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002060"/>
                </a:solidFill>
                <a:effectLst/>
                <a:uLnTx/>
                <a:uFillTx/>
                <a:latin typeface="Calibri" panose="020F0502020204030204"/>
                <a:ea typeface=""/>
                <a:cs typeface=""/>
              </a:rPr>
              <a:t>ADA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i="1" kern="0">
                <a:solidFill>
                  <a:srgbClr val="002060"/>
                </a:solidFill>
                <a:latin typeface="Calibri" panose="020F0502020204030204"/>
                <a:ea typeface=""/>
                <a:cs typeface=""/>
              </a:rPr>
              <a:t>&amp; Early Ed. Allotment</a:t>
            </a:r>
            <a:endParaRPr kumimoji="0" lang="en-US" sz="2000" b="1" i="1" u="none" strike="noStrike" kern="0" cap="none" spc="0" normalizeH="0" baseline="0" noProof="0">
              <a:ln>
                <a:noFill/>
              </a:ln>
              <a:solidFill>
                <a:srgbClr val="002060"/>
              </a:solidFill>
              <a:effectLst/>
              <a:uLnTx/>
              <a:uFillTx/>
              <a:latin typeface="Calibri" panose="020F0502020204030204"/>
              <a:ea typeface=""/>
              <a:cs typeface=""/>
            </a:endParaRPr>
          </a:p>
        </p:txBody>
      </p:sp>
      <p:sp>
        <p:nvSpPr>
          <p:cNvPr id="9" name="Rounded Rectangle 10">
            <a:extLst>
              <a:ext uri="{FF2B5EF4-FFF2-40B4-BE49-F238E27FC236}">
                <a16:creationId xmlns:a16="http://schemas.microsoft.com/office/drawing/2014/main" id="{E0D27B48-0ABA-4A90-BB72-B3E0D3C88665}"/>
              </a:ext>
            </a:extLst>
          </p:cNvPr>
          <p:cNvSpPr/>
          <p:nvPr/>
        </p:nvSpPr>
        <p:spPr>
          <a:xfrm>
            <a:off x="3329800" y="3682029"/>
            <a:ext cx="1909723" cy="262571"/>
          </a:xfrm>
          <a:prstGeom prst="round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70AD47">
                    <a:lumMod val="75000"/>
                  </a:srgbClr>
                </a:solidFill>
                <a:effectLst/>
                <a:uLnTx/>
                <a:uFillTx/>
                <a:latin typeface="Calibri" panose="020F0502020204030204"/>
                <a:ea typeface=""/>
                <a:cs typeface=""/>
              </a:rPr>
              <a:t>School District</a:t>
            </a:r>
          </a:p>
        </p:txBody>
      </p:sp>
      <p:sp>
        <p:nvSpPr>
          <p:cNvPr id="14" name="Rounded Rectangle 11">
            <a:extLst>
              <a:ext uri="{FF2B5EF4-FFF2-40B4-BE49-F238E27FC236}">
                <a16:creationId xmlns:a16="http://schemas.microsoft.com/office/drawing/2014/main" id="{3A7B1917-F599-456B-BF6E-CC021A95F24C}"/>
              </a:ext>
            </a:extLst>
          </p:cNvPr>
          <p:cNvSpPr/>
          <p:nvPr/>
        </p:nvSpPr>
        <p:spPr>
          <a:xfrm>
            <a:off x="5330652" y="3027313"/>
            <a:ext cx="1686716" cy="1563701"/>
          </a:xfrm>
          <a:prstGeom prst="round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002060"/>
                </a:solidFill>
                <a:effectLst/>
                <a:uLnTx/>
                <a:uFillTx/>
                <a:latin typeface="Calibri" panose="020F0502020204030204"/>
                <a:ea typeface=""/>
                <a:cs typeface=""/>
              </a:rPr>
              <a:t>80-90%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002060"/>
                </a:solidFill>
                <a:effectLst/>
                <a:uLnTx/>
                <a:uFillTx/>
                <a:latin typeface="Calibri" panose="020F0502020204030204"/>
                <a:ea typeface=""/>
                <a:cs typeface=""/>
              </a:rPr>
              <a:t>Pass-Through of ADA or ADA &amp; Early Ed.</a:t>
            </a:r>
            <a:r>
              <a:rPr kumimoji="0" lang="en-US" sz="2000" b="1" i="1" u="none" strike="noStrike" kern="0" cap="none" spc="0" normalizeH="0" noProof="0">
                <a:ln>
                  <a:noFill/>
                </a:ln>
                <a:solidFill>
                  <a:srgbClr val="002060"/>
                </a:solidFill>
                <a:effectLst/>
                <a:uLnTx/>
                <a:uFillTx/>
                <a:latin typeface="Calibri" panose="020F0502020204030204"/>
                <a:ea typeface=""/>
                <a:cs typeface=""/>
              </a:rPr>
              <a:t> Allotment + $20,000</a:t>
            </a:r>
            <a:endParaRPr kumimoji="0" lang="en-US" sz="2000" b="1" i="1" u="none" strike="noStrike" kern="0" cap="none" spc="0" normalizeH="0" baseline="0" noProof="0">
              <a:ln>
                <a:noFill/>
              </a:ln>
              <a:solidFill>
                <a:srgbClr val="002060"/>
              </a:solidFill>
              <a:effectLst/>
              <a:uLnTx/>
              <a:uFillTx/>
              <a:latin typeface="Calibri" panose="020F0502020204030204"/>
              <a:ea typeface=""/>
              <a:cs typeface=""/>
            </a:endParaRPr>
          </a:p>
        </p:txBody>
      </p:sp>
      <p:sp>
        <p:nvSpPr>
          <p:cNvPr id="22" name="Rectangle 21"/>
          <p:cNvSpPr/>
          <p:nvPr/>
        </p:nvSpPr>
        <p:spPr>
          <a:xfrm>
            <a:off x="91845" y="5061261"/>
            <a:ext cx="4874161" cy="1239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75000"/>
                  </a:schemeClr>
                </a:solidFill>
              </a:rPr>
              <a:t>If the program is a full-day program, the Early Ed. Allotment should be passed through to pay for the ½ of the day not covered by ADA alone</a:t>
            </a:r>
          </a:p>
        </p:txBody>
      </p:sp>
      <p:sp>
        <p:nvSpPr>
          <p:cNvPr id="16" name="Rounded Rectangle 11">
            <a:extLst>
              <a:ext uri="{FF2B5EF4-FFF2-40B4-BE49-F238E27FC236}">
                <a16:creationId xmlns:a16="http://schemas.microsoft.com/office/drawing/2014/main" id="{C1DBFD73-75A1-48A0-AFDA-014668D03583}"/>
              </a:ext>
            </a:extLst>
          </p:cNvPr>
          <p:cNvSpPr/>
          <p:nvPr/>
        </p:nvSpPr>
        <p:spPr>
          <a:xfrm>
            <a:off x="7215928" y="3421826"/>
            <a:ext cx="2358063" cy="1159054"/>
          </a:xfrm>
          <a:prstGeom prst="round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5B9BD5">
                    <a:lumMod val="75000"/>
                  </a:srgbClr>
                </a:solidFill>
                <a:effectLst/>
                <a:uLnTx/>
                <a:uFillTx/>
                <a:latin typeface="Calibri" panose="020F0502020204030204"/>
                <a:ea typeface=""/>
                <a:cs typeface=""/>
              </a:rPr>
              <a:t>Child Care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5B9BD5">
                    <a:lumMod val="75000"/>
                  </a:srgbClr>
                </a:solidFill>
                <a:effectLst/>
                <a:uLnTx/>
                <a:uFillTx/>
                <a:latin typeface="Calibri" panose="020F0502020204030204"/>
                <a:ea typeface=""/>
                <a:cs typeface=""/>
              </a:rPr>
              <a:t>(3-or</a:t>
            </a:r>
            <a:r>
              <a:rPr kumimoji="0" lang="en-US" sz="1800" b="1" i="1" u="none" strike="noStrike" kern="0" cap="none" spc="0" normalizeH="0" noProof="0">
                <a:ln>
                  <a:noFill/>
                </a:ln>
                <a:solidFill>
                  <a:srgbClr val="5B9BD5">
                    <a:lumMod val="75000"/>
                  </a:srgbClr>
                </a:solidFill>
                <a:effectLst/>
                <a:uLnTx/>
                <a:uFillTx/>
                <a:latin typeface="Calibri" panose="020F0502020204030204"/>
                <a:ea typeface=""/>
                <a:cs typeface=""/>
              </a:rPr>
              <a:t> </a:t>
            </a:r>
            <a:r>
              <a:rPr kumimoji="0" lang="en-US" sz="1800" b="1" i="1" u="none" strike="noStrike" kern="0" cap="none" spc="0" normalizeH="0" baseline="0" noProof="0">
                <a:ln>
                  <a:noFill/>
                </a:ln>
                <a:solidFill>
                  <a:srgbClr val="5B9BD5">
                    <a:lumMod val="75000"/>
                  </a:srgbClr>
                </a:solidFill>
                <a:effectLst/>
                <a:uLnTx/>
                <a:uFillTx/>
                <a:latin typeface="Calibri" panose="020F0502020204030204"/>
                <a:ea typeface=""/>
                <a:cs typeface=""/>
              </a:rPr>
              <a:t>4-year-old pre-K classroom)</a:t>
            </a:r>
          </a:p>
        </p:txBody>
      </p:sp>
      <p:sp>
        <p:nvSpPr>
          <p:cNvPr id="24" name="Rounded Rectangle 11">
            <a:extLst>
              <a:ext uri="{FF2B5EF4-FFF2-40B4-BE49-F238E27FC236}">
                <a16:creationId xmlns:a16="http://schemas.microsoft.com/office/drawing/2014/main" id="{5499D5B0-382D-4655-ADDD-93EACA0BCEB4}"/>
              </a:ext>
            </a:extLst>
          </p:cNvPr>
          <p:cNvSpPr/>
          <p:nvPr/>
        </p:nvSpPr>
        <p:spPr>
          <a:xfrm>
            <a:off x="10050690" y="1671556"/>
            <a:ext cx="1912710" cy="931944"/>
          </a:xfrm>
          <a:prstGeom prst="round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002060"/>
                </a:solidFill>
                <a:effectLst/>
                <a:uLnTx/>
                <a:uFillTx/>
                <a:latin typeface="Calibri" panose="020F0502020204030204"/>
                <a:ea typeface=""/>
                <a:cs typeface=""/>
              </a:rPr>
              <a:t>Child care subsidy</a:t>
            </a:r>
          </a:p>
        </p:txBody>
      </p:sp>
      <p:sp>
        <p:nvSpPr>
          <p:cNvPr id="25" name="Rounded Rectangle 11">
            <a:extLst>
              <a:ext uri="{FF2B5EF4-FFF2-40B4-BE49-F238E27FC236}">
                <a16:creationId xmlns:a16="http://schemas.microsoft.com/office/drawing/2014/main" id="{CE1C0E9E-4DFE-4EDB-83EC-7687C0C23BCB}"/>
              </a:ext>
            </a:extLst>
          </p:cNvPr>
          <p:cNvSpPr/>
          <p:nvPr/>
        </p:nvSpPr>
        <p:spPr>
          <a:xfrm>
            <a:off x="10280567" y="3468727"/>
            <a:ext cx="1369295" cy="775269"/>
          </a:xfrm>
          <a:prstGeom prst="round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002060"/>
                </a:solidFill>
                <a:effectLst/>
                <a:uLnTx/>
                <a:uFillTx/>
                <a:latin typeface="Calibri" panose="020F0502020204030204"/>
                <a:ea typeface=""/>
                <a:cs typeface=""/>
              </a:rPr>
              <a:t>Parent tuition</a:t>
            </a:r>
          </a:p>
        </p:txBody>
      </p:sp>
      <p:sp>
        <p:nvSpPr>
          <p:cNvPr id="3" name="Rectangle 2"/>
          <p:cNvSpPr/>
          <p:nvPr/>
        </p:nvSpPr>
        <p:spPr>
          <a:xfrm>
            <a:off x="5678267" y="4943252"/>
            <a:ext cx="4978511" cy="1239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lumMod val="75000"/>
                  </a:schemeClr>
                </a:solidFill>
              </a:rPr>
              <a:t>Center uses the pass-through funds to pay for certified teacher, curriculum, training, materials, </a:t>
            </a:r>
            <a:r>
              <a:rPr lang="en-US" sz="2400" b="1" err="1">
                <a:solidFill>
                  <a:schemeClr val="accent5">
                    <a:lumMod val="75000"/>
                  </a:schemeClr>
                </a:solidFill>
              </a:rPr>
              <a:t>etc</a:t>
            </a:r>
            <a:r>
              <a:rPr lang="mr-IN" sz="2400" b="1">
                <a:solidFill>
                  <a:schemeClr val="accent5">
                    <a:lumMod val="75000"/>
                  </a:schemeClr>
                </a:solidFill>
              </a:rPr>
              <a:t>…</a:t>
            </a:r>
            <a:endParaRPr lang="en-US" sz="2400" b="1">
              <a:solidFill>
                <a:schemeClr val="accent5">
                  <a:lumMod val="75000"/>
                </a:schemeClr>
              </a:solidFill>
            </a:endParaRPr>
          </a:p>
        </p:txBody>
      </p:sp>
      <p:sp>
        <p:nvSpPr>
          <p:cNvPr id="20" name="Triangle 19">
            <a:extLst>
              <a:ext uri="{C183D7F6-B498-43B3-948B-1728B52AA6E4}">
                <adec:decorative xmlns:adec="http://schemas.microsoft.com/office/drawing/2017/decorative" val="1"/>
              </a:ext>
            </a:extLst>
          </p:cNvPr>
          <p:cNvSpPr/>
          <p:nvPr/>
        </p:nvSpPr>
        <p:spPr>
          <a:xfrm>
            <a:off x="340361" y="4578981"/>
            <a:ext cx="4226087" cy="274211"/>
          </a:xfrm>
          <a:prstGeom prst="triangle">
            <a:avLst/>
          </a:prstGeom>
          <a:gradFill flip="none" rotWithShape="1">
            <a:gsLst>
              <a:gs pos="0">
                <a:schemeClr val="bg1"/>
              </a:gs>
              <a:gs pos="98000">
                <a:schemeClr val="bg1">
                  <a:lumMod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8C225C5E-5D9A-4F2D-8369-019193518698}"/>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1845" y="2299263"/>
            <a:ext cx="1693124" cy="16265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EA3E4DAF-796D-4651-A5A3-1236A2782C61}"/>
              </a:ext>
              <a:ext uri="{C183D7F6-B498-43B3-948B-1728B52AA6E4}">
                <adec:decorative xmlns:adec="http://schemas.microsoft.com/office/drawing/2017/decorative" val="1"/>
              </a:ext>
            </a:extLst>
          </p:cNvPr>
          <p:cNvCxnSpPr>
            <a:cxnSpLocks/>
          </p:cNvCxnSpPr>
          <p:nvPr/>
        </p:nvCxnSpPr>
        <p:spPr>
          <a:xfrm flipH="1">
            <a:off x="1900956" y="2868665"/>
            <a:ext cx="1452156" cy="0"/>
          </a:xfrm>
          <a:prstGeom prst="straightConnector1">
            <a:avLst/>
          </a:prstGeom>
          <a:noFill/>
          <a:ln w="76200" cap="flat" cmpd="sng" algn="ctr">
            <a:solidFill>
              <a:srgbClr val="1D2758"/>
            </a:solidFill>
            <a:prstDash val="solid"/>
            <a:headEnd type="arrow"/>
            <a:tailEnd type="none"/>
          </a:ln>
          <a:effectLst/>
        </p:spPr>
      </p:cxnSp>
      <p:pic>
        <p:nvPicPr>
          <p:cNvPr id="8" name="Picture 7">
            <a:extLst>
              <a:ext uri="{FF2B5EF4-FFF2-40B4-BE49-F238E27FC236}">
                <a16:creationId xmlns:a16="http://schemas.microsoft.com/office/drawing/2014/main" id="{D7720778-7DE8-464C-8E60-C766E8F6FB2B}"/>
              </a:ext>
              <a:ext uri="{C183D7F6-B498-43B3-948B-1728B52AA6E4}">
                <adec:decorative xmlns:adec="http://schemas.microsoft.com/office/drawing/2017/decorative" val="1"/>
              </a:ext>
            </a:extLst>
          </p:cNvPr>
          <p:cNvPicPr>
            <a:picLocks noChangeAspect="1"/>
          </p:cNvPicPr>
          <p:nvPr/>
        </p:nvPicPr>
        <p:blipFill>
          <a:blip r:embed="rId5">
            <a:duotone>
              <a:schemeClr val="accent6">
                <a:shade val="45000"/>
                <a:satMod val="135000"/>
              </a:schemeClr>
              <a:prstClr val="white"/>
            </a:duotone>
          </a:blip>
          <a:stretch>
            <a:fillRect/>
          </a:stretch>
        </p:blipFill>
        <p:spPr>
          <a:xfrm>
            <a:off x="3479061" y="1896634"/>
            <a:ext cx="1611202" cy="1611202"/>
          </a:xfrm>
          <a:prstGeom prst="rect">
            <a:avLst/>
          </a:prstGeom>
        </p:spPr>
      </p:pic>
      <p:cxnSp>
        <p:nvCxnSpPr>
          <p:cNvPr id="13" name="Straight Arrow Connector 12">
            <a:extLst>
              <a:ext uri="{FF2B5EF4-FFF2-40B4-BE49-F238E27FC236}">
                <a16:creationId xmlns:a16="http://schemas.microsoft.com/office/drawing/2014/main" id="{AC7AF988-BC9E-41B2-9285-4F45383A742A}"/>
              </a:ext>
              <a:ext uri="{C183D7F6-B498-43B3-948B-1728B52AA6E4}">
                <adec:decorative xmlns:adec="http://schemas.microsoft.com/office/drawing/2017/decorative" val="1"/>
              </a:ext>
            </a:extLst>
          </p:cNvPr>
          <p:cNvCxnSpPr>
            <a:cxnSpLocks/>
          </p:cNvCxnSpPr>
          <p:nvPr/>
        </p:nvCxnSpPr>
        <p:spPr>
          <a:xfrm flipH="1">
            <a:off x="5487080" y="2811244"/>
            <a:ext cx="1657597" cy="0"/>
          </a:xfrm>
          <a:prstGeom prst="straightConnector1">
            <a:avLst/>
          </a:prstGeom>
          <a:noFill/>
          <a:ln w="76200" cap="flat" cmpd="sng" algn="ctr">
            <a:solidFill>
              <a:srgbClr val="1D2758"/>
            </a:solidFill>
            <a:prstDash val="solid"/>
            <a:headEnd type="arrow"/>
            <a:tailEnd type="none"/>
          </a:ln>
          <a:effectLst/>
        </p:spPr>
      </p:cxnSp>
      <p:pic>
        <p:nvPicPr>
          <p:cNvPr id="15" name="Picture 14">
            <a:extLst>
              <a:ext uri="{FF2B5EF4-FFF2-40B4-BE49-F238E27FC236}">
                <a16:creationId xmlns:a16="http://schemas.microsoft.com/office/drawing/2014/main" id="{FB9F4CC0-5F63-4D76-BCA3-E569599C9F7B}"/>
              </a:ext>
              <a:ext uri="{C183D7F6-B498-43B3-948B-1728B52AA6E4}">
                <adec:decorative xmlns:adec="http://schemas.microsoft.com/office/drawing/2017/decorative" val="1"/>
              </a:ext>
            </a:extLst>
          </p:cNvPr>
          <p:cNvPicPr>
            <a:picLocks noChangeAspect="1"/>
          </p:cNvPicPr>
          <p:nvPr/>
        </p:nvPicPr>
        <p:blipFill rotWithShape="1">
          <a:blip r:embed="rId6">
            <a:duotone>
              <a:schemeClr val="accent5">
                <a:shade val="45000"/>
                <a:satMod val="135000"/>
              </a:schemeClr>
              <a:prstClr val="white"/>
            </a:duotone>
          </a:blip>
          <a:srcRect l="13096" t="2646" r="11339" b="20959"/>
          <a:stretch/>
        </p:blipFill>
        <p:spPr>
          <a:xfrm>
            <a:off x="7368239" y="2163885"/>
            <a:ext cx="1193405" cy="1206525"/>
          </a:xfrm>
          <a:prstGeom prst="rect">
            <a:avLst/>
          </a:prstGeom>
        </p:spPr>
      </p:pic>
      <p:pic>
        <p:nvPicPr>
          <p:cNvPr id="26" name="Picture 25">
            <a:extLst>
              <a:ext uri="{FF2B5EF4-FFF2-40B4-BE49-F238E27FC236}">
                <a16:creationId xmlns:a16="http://schemas.microsoft.com/office/drawing/2014/main" id="{632C5E07-4B89-4710-B4F0-3091624CE978}"/>
              </a:ext>
              <a:ext uri="{C183D7F6-B498-43B3-948B-1728B52AA6E4}">
                <adec:decorative xmlns:adec="http://schemas.microsoft.com/office/drawing/2017/decorative" val="1"/>
              </a:ext>
            </a:extLst>
          </p:cNvPr>
          <p:cNvPicPr>
            <a:picLocks noChangeAspect="1"/>
          </p:cNvPicPr>
          <p:nvPr/>
        </p:nvPicPr>
        <p:blipFill>
          <a:blip r:embed="rId7">
            <a:duotone>
              <a:schemeClr val="accent5">
                <a:shade val="45000"/>
                <a:satMod val="135000"/>
              </a:schemeClr>
              <a:prstClr val="white"/>
            </a:duotone>
          </a:blip>
          <a:stretch>
            <a:fillRect/>
          </a:stretch>
        </p:blipFill>
        <p:spPr>
          <a:xfrm>
            <a:off x="8635946" y="2693457"/>
            <a:ext cx="775270" cy="775270"/>
          </a:xfrm>
          <a:prstGeom prst="rect">
            <a:avLst/>
          </a:prstGeom>
        </p:spPr>
      </p:pic>
      <p:cxnSp>
        <p:nvCxnSpPr>
          <p:cNvPr id="19" name="Straight Arrow Connector 18">
            <a:extLst>
              <a:ext uri="{FF2B5EF4-FFF2-40B4-BE49-F238E27FC236}">
                <a16:creationId xmlns:a16="http://schemas.microsoft.com/office/drawing/2014/main" id="{87F392F8-2192-4115-B9FC-49AFEDC9F277}"/>
              </a:ext>
              <a:ext uri="{C183D7F6-B498-43B3-948B-1728B52AA6E4}">
                <adec:decorative xmlns:adec="http://schemas.microsoft.com/office/drawing/2017/decorative" val="1"/>
              </a:ext>
            </a:extLst>
          </p:cNvPr>
          <p:cNvCxnSpPr>
            <a:cxnSpLocks/>
          </p:cNvCxnSpPr>
          <p:nvPr/>
        </p:nvCxnSpPr>
        <p:spPr>
          <a:xfrm flipV="1">
            <a:off x="9539855" y="2266737"/>
            <a:ext cx="804527" cy="426720"/>
          </a:xfrm>
          <a:prstGeom prst="straightConnector1">
            <a:avLst/>
          </a:prstGeom>
          <a:noFill/>
          <a:ln w="76200" cap="flat" cmpd="sng" algn="ctr">
            <a:solidFill>
              <a:srgbClr val="1D2758"/>
            </a:solidFill>
            <a:prstDash val="solid"/>
            <a:headEnd type="arrow"/>
            <a:tailEnd type="none"/>
          </a:ln>
          <a:effectLst/>
        </p:spPr>
      </p:cxnSp>
      <p:cxnSp>
        <p:nvCxnSpPr>
          <p:cNvPr id="21" name="Straight Arrow Connector 20">
            <a:extLst>
              <a:ext uri="{FF2B5EF4-FFF2-40B4-BE49-F238E27FC236}">
                <a16:creationId xmlns:a16="http://schemas.microsoft.com/office/drawing/2014/main" id="{BEB8402C-EED5-45C6-8E02-D68958B98BEC}"/>
              </a:ext>
              <a:ext uri="{C183D7F6-B498-43B3-948B-1728B52AA6E4}">
                <adec:decorative xmlns:adec="http://schemas.microsoft.com/office/drawing/2017/decorative" val="1"/>
              </a:ext>
            </a:extLst>
          </p:cNvPr>
          <p:cNvCxnSpPr>
            <a:cxnSpLocks/>
          </p:cNvCxnSpPr>
          <p:nvPr/>
        </p:nvCxnSpPr>
        <p:spPr>
          <a:xfrm>
            <a:off x="9539855" y="3289489"/>
            <a:ext cx="965112" cy="523825"/>
          </a:xfrm>
          <a:prstGeom prst="straightConnector1">
            <a:avLst/>
          </a:prstGeom>
          <a:noFill/>
          <a:ln w="76200" cap="flat" cmpd="sng" algn="ctr">
            <a:solidFill>
              <a:srgbClr val="1D2758"/>
            </a:solidFill>
            <a:prstDash val="solid"/>
            <a:headEnd type="arrow"/>
            <a:tailEnd type="none"/>
          </a:ln>
          <a:effectLst/>
        </p:spPr>
      </p:cxnSp>
      <p:sp>
        <p:nvSpPr>
          <p:cNvPr id="2" name="Triangle 1">
            <a:extLst>
              <a:ext uri="{C183D7F6-B498-43B3-948B-1728B52AA6E4}">
                <adec:decorative xmlns:adec="http://schemas.microsoft.com/office/drawing/2017/decorative" val="1"/>
              </a:ext>
            </a:extLst>
          </p:cNvPr>
          <p:cNvSpPr/>
          <p:nvPr/>
        </p:nvSpPr>
        <p:spPr>
          <a:xfrm>
            <a:off x="6054480" y="4580880"/>
            <a:ext cx="4226087" cy="274211"/>
          </a:xfrm>
          <a:prstGeom prst="triangle">
            <a:avLst/>
          </a:prstGeom>
          <a:gradFill flip="none" rotWithShape="1">
            <a:gsLst>
              <a:gs pos="0">
                <a:schemeClr val="bg1"/>
              </a:gs>
              <a:gs pos="98000">
                <a:schemeClr val="bg1">
                  <a:lumMod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6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Lst>
          </p:cNvPr>
          <p:cNvSpPr>
            <a:spLocks noGrp="1"/>
          </p:cNvSpPr>
          <p:nvPr>
            <p:ph type="title"/>
          </p:nvPr>
        </p:nvSpPr>
        <p:spPr>
          <a:xfrm>
            <a:off x="874176" y="100562"/>
            <a:ext cx="10515600" cy="1206531"/>
          </a:xfrm>
        </p:spPr>
        <p:txBody>
          <a:bodyPr>
            <a:normAutofit/>
          </a:bodyPr>
          <a:lstStyle/>
          <a:p>
            <a:pPr algn="ctr"/>
            <a:r>
              <a:rPr lang="en-US" sz="3200" dirty="0">
                <a:solidFill>
                  <a:prstClr val="black"/>
                </a:solidFill>
                <a:latin typeface="Century Gothic" panose="020B0502020202020204" pitchFamily="34" charset="0"/>
              </a:rPr>
              <a:t>Responsibilities</a:t>
            </a:r>
            <a:endParaRPr lang="en-US" sz="3200" dirty="0">
              <a:latin typeface="Century Gothic" panose="020B0502020202020204" pitchFamily="34" charset="0"/>
            </a:endParaRPr>
          </a:p>
        </p:txBody>
      </p:sp>
      <p:sp>
        <p:nvSpPr>
          <p:cNvPr id="9" name="Rectangle 8">
            <a:extLst>
              <a:ext uri="{FF2B5EF4-FFF2-40B4-BE49-F238E27FC236}">
                <a16:creationId xmlns:a16="http://schemas.microsoft.com/office/drawing/2014/main" id="{1F7FA61F-F319-4F6E-AD83-C60A304CF688}"/>
              </a:ext>
              <a:ext uri="{C183D7F6-B498-43B3-948B-1728B52AA6E4}">
                <adec:decorative xmlns:adec="http://schemas.microsoft.com/office/drawing/2017/decorative" val="1"/>
              </a:ext>
            </a:extLst>
          </p:cNvPr>
          <p:cNvSpPr/>
          <p:nvPr/>
        </p:nvSpPr>
        <p:spPr>
          <a:xfrm>
            <a:off x="229357" y="1584169"/>
            <a:ext cx="3225240" cy="50475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37E7440-589A-487C-B7A1-7D372FF114BE}"/>
              </a:ext>
            </a:extLst>
          </p:cNvPr>
          <p:cNvSpPr txBox="1"/>
          <p:nvPr/>
        </p:nvSpPr>
        <p:spPr>
          <a:xfrm>
            <a:off x="553250" y="1614615"/>
            <a:ext cx="25774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Century Gothic" panose="020B0502020202020204" pitchFamily="34" charset="0"/>
              </a:rPr>
              <a:t>Dallas ISD</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2" name="Content Placeholder 3">
            <a:extLst>
              <a:ext uri="{FF2B5EF4-FFF2-40B4-BE49-F238E27FC236}">
                <a16:creationId xmlns:a16="http://schemas.microsoft.com/office/drawing/2014/main" id="{D710E701-EDA4-4F28-B364-95587A4ABEB3}"/>
              </a:ext>
            </a:extLst>
          </p:cNvPr>
          <p:cNvSpPr txBox="1">
            <a:spLocks/>
          </p:cNvSpPr>
          <p:nvPr/>
        </p:nvSpPr>
        <p:spPr>
          <a:xfrm>
            <a:off x="229357" y="2384189"/>
            <a:ext cx="3713993" cy="333886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Create the MOU; Assist in establishing roles</a:t>
            </a:r>
          </a:p>
          <a:p>
            <a:r>
              <a:rPr lang="en-US" sz="1800" dirty="0"/>
              <a:t>Host planning meeting and facilitate communication</a:t>
            </a:r>
          </a:p>
          <a:p>
            <a:r>
              <a:rPr lang="en-US" sz="1800" dirty="0"/>
              <a:t>Promote relationship building through collaboration</a:t>
            </a:r>
          </a:p>
          <a:p>
            <a:r>
              <a:rPr lang="en-US" sz="1800" dirty="0"/>
              <a:t>Continuous evaluation and follow up to ensure forward movement in the partnership</a:t>
            </a:r>
            <a:br>
              <a:rPr lang="en-US" dirty="0"/>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18BE778-4355-4C53-8CDE-D615CCF11B28}"/>
              </a:ext>
              <a:ext uri="{C183D7F6-B498-43B3-948B-1728B52AA6E4}">
                <adec:decorative xmlns:adec="http://schemas.microsoft.com/office/drawing/2017/decorative" val="1"/>
              </a:ext>
            </a:extLst>
          </p:cNvPr>
          <p:cNvSpPr/>
          <p:nvPr/>
        </p:nvSpPr>
        <p:spPr>
          <a:xfrm>
            <a:off x="4400698" y="1584169"/>
            <a:ext cx="3225240" cy="50475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DD79A5-1E05-4AA2-8DBB-506CB9387648}"/>
              </a:ext>
            </a:extLst>
          </p:cNvPr>
          <p:cNvSpPr txBox="1"/>
          <p:nvPr/>
        </p:nvSpPr>
        <p:spPr>
          <a:xfrm>
            <a:off x="4597184" y="1659517"/>
            <a:ext cx="28303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Early</a:t>
            </a:r>
            <a:r>
              <a:rPr kumimoji="0" lang="en-US" sz="2000" b="0" i="0" u="none" strike="noStrike" kern="1200" cap="none" spc="0" normalizeH="0" noProof="0">
                <a:ln>
                  <a:noFill/>
                </a:ln>
                <a:solidFill>
                  <a:prstClr val="white"/>
                </a:solidFill>
                <a:effectLst/>
                <a:uLnTx/>
                <a:uFillTx/>
                <a:latin typeface="Century Gothic" panose="020B0502020202020204" pitchFamily="34" charset="0"/>
                <a:ea typeface="+mn-ea"/>
                <a:cs typeface="+mn-cs"/>
              </a:rPr>
              <a:t> Learning Center</a:t>
            </a:r>
            <a:r>
              <a:rPr kumimoji="0" lang="en-US" b="0" i="0" u="none" strike="noStrike" kern="1200" cap="none" spc="0" normalizeH="0" noProof="0">
                <a:ln>
                  <a:noFill/>
                </a:ln>
                <a:solidFill>
                  <a:prstClr val="white"/>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p>
        </p:txBody>
      </p:sp>
      <p:sp>
        <p:nvSpPr>
          <p:cNvPr id="13" name="Content Placeholder 3">
            <a:extLst>
              <a:ext uri="{FF2B5EF4-FFF2-40B4-BE49-F238E27FC236}">
                <a16:creationId xmlns:a16="http://schemas.microsoft.com/office/drawing/2014/main" id="{7947CD90-41E7-4E38-A65A-E2E6C4DDF1C4}"/>
              </a:ext>
            </a:extLst>
          </p:cNvPr>
          <p:cNvSpPr txBox="1">
            <a:spLocks/>
          </p:cNvSpPr>
          <p:nvPr/>
        </p:nvSpPr>
        <p:spPr>
          <a:xfrm>
            <a:off x="4581552" y="2336454"/>
            <a:ext cx="3100846" cy="365228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Open-mindedness</a:t>
            </a:r>
            <a:endParaRPr kumimoji="0" lang="en-US" sz="18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Attend planning and collaboration meetings</a:t>
            </a:r>
            <a:endParaRPr kumimoji="0" lang="en-US" sz="18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a:ln>
                  <a:noFill/>
                </a:ln>
                <a:effectLst/>
                <a:uLnTx/>
                <a:uFillTx/>
                <a:latin typeface="Calibri" panose="020F0502020204030204" pitchFamily="34" charset="0"/>
                <a:cs typeface="Calibri" panose="020F0502020204030204" pitchFamily="34" charset="0"/>
              </a:rPr>
              <a:t>Promote relationship</a:t>
            </a:r>
            <a:r>
              <a:rPr kumimoji="0" lang="en-US" sz="1800" i="0" u="none" strike="noStrike" kern="1200" cap="none" spc="0" normalizeH="0" noProof="0">
                <a:ln>
                  <a:noFill/>
                </a:ln>
                <a:effectLst/>
                <a:uLnTx/>
                <a:uFillTx/>
                <a:latin typeface="Calibri" panose="020F0502020204030204" pitchFamily="34" charset="0"/>
                <a:cs typeface="Calibri" panose="020F0502020204030204" pitchFamily="34" charset="0"/>
              </a:rPr>
              <a:t> building between ISD and ELC staff by participating in all partnership activities</a:t>
            </a:r>
            <a:endParaRPr kumimoji="0" lang="en-US" sz="18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Continuous evaluation and follow up to ensure forward movement</a:t>
            </a:r>
            <a:endParaRPr kumimoji="0" lang="en-US" sz="18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7248D9A-B88B-4A6C-A44D-0F1CFB17FACB}"/>
              </a:ext>
              <a:ext uri="{C183D7F6-B498-43B3-948B-1728B52AA6E4}">
                <adec:decorative xmlns:adec="http://schemas.microsoft.com/office/drawing/2017/decorative" val="1"/>
              </a:ext>
            </a:extLst>
          </p:cNvPr>
          <p:cNvSpPr/>
          <p:nvPr/>
        </p:nvSpPr>
        <p:spPr>
          <a:xfrm>
            <a:off x="8467682" y="1586888"/>
            <a:ext cx="3225240" cy="50475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ED04684-556B-49A2-8D05-1DE1BD7C79EC}"/>
              </a:ext>
            </a:extLst>
          </p:cNvPr>
          <p:cNvSpPr txBox="1"/>
          <p:nvPr/>
        </p:nvSpPr>
        <p:spPr>
          <a:xfrm>
            <a:off x="8570082" y="1605968"/>
            <a:ext cx="33193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entury Gothic" panose="020B0502020202020204" pitchFamily="34" charset="0"/>
              </a:rPr>
              <a:t>Other key players</a:t>
            </a:r>
            <a:endPar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Content Placeholder 3">
            <a:extLst>
              <a:ext uri="{FF2B5EF4-FFF2-40B4-BE49-F238E27FC236}">
                <a16:creationId xmlns:a16="http://schemas.microsoft.com/office/drawing/2014/main" id="{E44283B1-BF27-4CE0-8A2D-0ACF4D877BF0}"/>
              </a:ext>
            </a:extLst>
          </p:cNvPr>
          <p:cNvSpPr txBox="1">
            <a:spLocks/>
          </p:cNvSpPr>
          <p:nvPr/>
        </p:nvSpPr>
        <p:spPr>
          <a:xfrm>
            <a:off x="8648536" y="2336454"/>
            <a:ext cx="3100846" cy="440736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noProof="0" dirty="0">
                <a:solidFill>
                  <a:prstClr val="black"/>
                </a:solidFill>
                <a:latin typeface="Calibri" panose="020F0502020204030204"/>
              </a:rPr>
              <a:t>Support with developing goals and partnership framework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prstClr val="black"/>
                </a:solidFill>
                <a:effectLst/>
                <a:uLnTx/>
                <a:uFillTx/>
                <a:latin typeface="Calibri" panose="020F0502020204030204"/>
              </a:rPr>
              <a:t>Partnership</a:t>
            </a:r>
            <a:r>
              <a:rPr kumimoji="0" lang="en-US" sz="1800" b="0" i="0" u="none" strike="noStrike" kern="1200" cap="none" spc="0" normalizeH="0" dirty="0">
                <a:ln>
                  <a:noFill/>
                </a:ln>
                <a:solidFill>
                  <a:prstClr val="black"/>
                </a:solidFill>
                <a:effectLst/>
                <a:uLnTx/>
                <a:uFillTx/>
                <a:latin typeface="Calibri" panose="020F0502020204030204"/>
              </a:rPr>
              <a:t> Development Resources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Partnership Coaching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Training fees (if applicable)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rPr>
              <a:t>Substitute</a:t>
            </a:r>
            <a:r>
              <a:rPr kumimoji="0" lang="en-US" sz="1800" b="0" i="0" u="none" strike="noStrike" kern="1200" cap="none" spc="0" normalizeH="0" noProof="0" dirty="0">
                <a:ln>
                  <a:noFill/>
                </a:ln>
                <a:solidFill>
                  <a:prstClr val="black"/>
                </a:solidFill>
                <a:effectLst/>
                <a:uLnTx/>
                <a:uFillTx/>
                <a:latin typeface="Calibri" panose="020F0502020204030204"/>
              </a:rPr>
              <a:t> reimbursement fees (if applicable)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aseline="0" dirty="0">
                <a:solidFill>
                  <a:prstClr val="black"/>
                </a:solidFill>
                <a:latin typeface="Calibri" panose="020F0502020204030204"/>
              </a:rPr>
              <a:t>Technology</a:t>
            </a:r>
            <a:r>
              <a:rPr lang="en-US" sz="1800" dirty="0">
                <a:solidFill>
                  <a:prstClr val="black"/>
                </a:solidFill>
                <a:latin typeface="Calibri" panose="020F0502020204030204"/>
              </a:rPr>
              <a:t> Support for ELC: recordkeeping software package </a:t>
            </a:r>
            <a:endParaRPr kumimoji="0" lang="en-US" sz="1800" b="0" i="0" u="none" strike="noStrike" kern="1200" cap="none" spc="0" normalizeH="0" baseline="0" noProof="0" dirty="0">
              <a:ln>
                <a:noFill/>
              </a:ln>
              <a:solidFill>
                <a:prstClr val="black"/>
              </a:solidFill>
              <a:effectLst/>
              <a:uLnTx/>
              <a:uFillTx/>
              <a:latin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Lst>
          </p:cNvPr>
          <p:cNvSpPr>
            <a:spLocks noGrp="1"/>
          </p:cNvSpPr>
          <p:nvPr>
            <p:ph type="title"/>
          </p:nvPr>
        </p:nvSpPr>
        <p:spPr>
          <a:xfrm>
            <a:off x="874176" y="100562"/>
            <a:ext cx="10515600" cy="1206531"/>
          </a:xfrm>
        </p:spPr>
        <p:txBody>
          <a:bodyPr>
            <a:normAutofit/>
          </a:bodyPr>
          <a:lstStyle/>
          <a:p>
            <a:pPr algn="ctr"/>
            <a:r>
              <a:rPr lang="en-US" sz="3600" dirty="0">
                <a:latin typeface="Century Gothic" panose="020B0502020202020204" pitchFamily="34" charset="0"/>
              </a:rPr>
              <a:t>Pre-K Partnership Summit</a:t>
            </a:r>
            <a:endParaRPr lang="en-US" sz="3200" dirty="0">
              <a:latin typeface="Century Gothic" panose="020B0502020202020204" pitchFamily="34" charset="0"/>
            </a:endParaRPr>
          </a:p>
        </p:txBody>
      </p:sp>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ontent Placeholder 3">
            <a:extLst>
              <a:ext uri="{FF2B5EF4-FFF2-40B4-BE49-F238E27FC236}">
                <a16:creationId xmlns:a16="http://schemas.microsoft.com/office/drawing/2014/main" id="{3F98711D-803A-41CD-BB45-2A19975165DB}"/>
              </a:ext>
            </a:extLst>
          </p:cNvPr>
          <p:cNvSpPr>
            <a:spLocks noGrp="1"/>
          </p:cNvSpPr>
          <p:nvPr>
            <p:ph idx="1"/>
          </p:nvPr>
        </p:nvSpPr>
        <p:spPr>
          <a:xfrm>
            <a:off x="1727794" y="2190550"/>
            <a:ext cx="2934641" cy="542602"/>
          </a:xfrm>
        </p:spPr>
        <p:txBody>
          <a:bodyPr anchor="t">
            <a:normAutofit/>
          </a:bodyPr>
          <a:lstStyle/>
          <a:p>
            <a:pPr marL="457200" lvl="1" indent="0">
              <a:buNone/>
            </a:pPr>
            <a:r>
              <a:rPr lang="en-US" b="1" i="0">
                <a:effectLst/>
              </a:rPr>
              <a:t>April Kick-Off Call</a:t>
            </a:r>
          </a:p>
        </p:txBody>
      </p:sp>
      <p:sp>
        <p:nvSpPr>
          <p:cNvPr id="17" name="Content Placeholder 3">
            <a:extLst>
              <a:ext uri="{FF2B5EF4-FFF2-40B4-BE49-F238E27FC236}">
                <a16:creationId xmlns:a16="http://schemas.microsoft.com/office/drawing/2014/main" id="{7706DFAF-39A3-47AB-B0BF-DFD5908B732E}"/>
              </a:ext>
            </a:extLst>
          </p:cNvPr>
          <p:cNvSpPr txBox="1">
            <a:spLocks/>
          </p:cNvSpPr>
          <p:nvPr/>
        </p:nvSpPr>
        <p:spPr>
          <a:xfrm>
            <a:off x="6741608" y="2044835"/>
            <a:ext cx="4824045" cy="11241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Discuss regional partnerships interest and effort. </a:t>
            </a:r>
          </a:p>
          <a:p>
            <a:pPr lvl="1"/>
            <a:r>
              <a:rPr lang="en-US" sz="1400"/>
              <a:t>Review Pre-K Partnership basics.</a:t>
            </a:r>
          </a:p>
          <a:p>
            <a:pPr lvl="1"/>
            <a:r>
              <a:rPr lang="en-US" sz="1400"/>
              <a:t>Identify ways local programs in your region can benefit from Pre-K Partnerships.</a:t>
            </a:r>
          </a:p>
        </p:txBody>
      </p:sp>
      <p:sp>
        <p:nvSpPr>
          <p:cNvPr id="10" name="Content Placeholder 3">
            <a:extLst>
              <a:ext uri="{FF2B5EF4-FFF2-40B4-BE49-F238E27FC236}">
                <a16:creationId xmlns:a16="http://schemas.microsoft.com/office/drawing/2014/main" id="{ED5318F8-B396-4F2A-B01C-564D16B9689E}"/>
              </a:ext>
            </a:extLst>
          </p:cNvPr>
          <p:cNvSpPr txBox="1">
            <a:spLocks/>
          </p:cNvSpPr>
          <p:nvPr/>
        </p:nvSpPr>
        <p:spPr>
          <a:xfrm>
            <a:off x="1727793" y="3398133"/>
            <a:ext cx="2934641" cy="5426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b="1" dirty="0"/>
              <a:t>May Summit</a:t>
            </a:r>
          </a:p>
        </p:txBody>
      </p:sp>
      <p:sp>
        <p:nvSpPr>
          <p:cNvPr id="18" name="Content Placeholder 3">
            <a:extLst>
              <a:ext uri="{FF2B5EF4-FFF2-40B4-BE49-F238E27FC236}">
                <a16:creationId xmlns:a16="http://schemas.microsoft.com/office/drawing/2014/main" id="{4EBEC6FC-89BE-48C7-9BED-F92692BB37CC}"/>
              </a:ext>
            </a:extLst>
          </p:cNvPr>
          <p:cNvSpPr txBox="1">
            <a:spLocks/>
          </p:cNvSpPr>
          <p:nvPr/>
        </p:nvSpPr>
        <p:spPr>
          <a:xfrm>
            <a:off x="6741608" y="3404706"/>
            <a:ext cx="4824045" cy="87047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Deep dive into types of Pre-K Partnerships and how to support them in your area</a:t>
            </a:r>
          </a:p>
          <a:p>
            <a:pPr lvl="1"/>
            <a:r>
              <a:rPr lang="en-US" sz="1400"/>
              <a:t>Will include topics like starting a partnership and MOUs</a:t>
            </a:r>
          </a:p>
          <a:p>
            <a:pPr lvl="1"/>
            <a:r>
              <a:rPr lang="en-US" sz="1400"/>
              <a:t>You’ll hear from actual pre-k partnership programs</a:t>
            </a:r>
          </a:p>
        </p:txBody>
      </p:sp>
      <p:sp>
        <p:nvSpPr>
          <p:cNvPr id="9" name="Content Placeholder 3">
            <a:extLst>
              <a:ext uri="{FF2B5EF4-FFF2-40B4-BE49-F238E27FC236}">
                <a16:creationId xmlns:a16="http://schemas.microsoft.com/office/drawing/2014/main" id="{6571A095-B935-4E8C-942D-3062E01963ED}"/>
              </a:ext>
            </a:extLst>
          </p:cNvPr>
          <p:cNvSpPr txBox="1">
            <a:spLocks/>
          </p:cNvSpPr>
          <p:nvPr/>
        </p:nvSpPr>
        <p:spPr>
          <a:xfrm>
            <a:off x="1727794" y="4605717"/>
            <a:ext cx="3145657" cy="5426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b="1"/>
              <a:t>July Follow-Up Call</a:t>
            </a:r>
          </a:p>
        </p:txBody>
      </p:sp>
      <p:sp>
        <p:nvSpPr>
          <p:cNvPr id="19" name="Content Placeholder 3">
            <a:extLst>
              <a:ext uri="{FF2B5EF4-FFF2-40B4-BE49-F238E27FC236}">
                <a16:creationId xmlns:a16="http://schemas.microsoft.com/office/drawing/2014/main" id="{0EDF3784-4A19-4C8A-BFB8-E2FC678A6CBA}"/>
              </a:ext>
            </a:extLst>
          </p:cNvPr>
          <p:cNvSpPr txBox="1">
            <a:spLocks/>
          </p:cNvSpPr>
          <p:nvPr/>
        </p:nvSpPr>
        <p:spPr>
          <a:xfrm>
            <a:off x="6741607" y="4724673"/>
            <a:ext cx="4824045" cy="11241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Check in with Partnership Specialists to share progress, ask for support, and provide feedback</a:t>
            </a:r>
          </a:p>
        </p:txBody>
      </p:sp>
      <p:cxnSp>
        <p:nvCxnSpPr>
          <p:cNvPr id="4" name="Straight Connector 3">
            <a:extLst>
              <a:ext uri="{FF2B5EF4-FFF2-40B4-BE49-F238E27FC236}">
                <a16:creationId xmlns:a16="http://schemas.microsoft.com/office/drawing/2014/main" id="{57EB9CAF-364D-42BB-8726-4F35D37680FE}"/>
              </a:ext>
              <a:ext uri="{C183D7F6-B498-43B3-948B-1728B52AA6E4}">
                <adec:decorative xmlns:adec="http://schemas.microsoft.com/office/drawing/2017/decorative" val="1"/>
              </a:ext>
            </a:extLst>
          </p:cNvPr>
          <p:cNvCxnSpPr>
            <a:cxnSpLocks/>
          </p:cNvCxnSpPr>
          <p:nvPr/>
        </p:nvCxnSpPr>
        <p:spPr>
          <a:xfrm>
            <a:off x="4873451" y="4813165"/>
            <a:ext cx="21001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975845-8B04-43E6-8765-0A6A9AA09EC5}"/>
              </a:ext>
              <a:ext uri="{C183D7F6-B498-43B3-948B-1728B52AA6E4}">
                <adec:decorative xmlns:adec="http://schemas.microsoft.com/office/drawing/2017/decorative" val="1"/>
              </a:ext>
            </a:extLst>
          </p:cNvPr>
          <p:cNvCxnSpPr>
            <a:cxnSpLocks/>
          </p:cNvCxnSpPr>
          <p:nvPr/>
        </p:nvCxnSpPr>
        <p:spPr>
          <a:xfrm>
            <a:off x="4873451" y="3639182"/>
            <a:ext cx="21001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A26C42-91BA-4F8F-8CF2-39BE9E688BC2}"/>
              </a:ext>
              <a:ext uri="{C183D7F6-B498-43B3-948B-1728B52AA6E4}">
                <adec:decorative xmlns:adec="http://schemas.microsoft.com/office/drawing/2017/decorative" val="1"/>
              </a:ext>
            </a:extLst>
          </p:cNvPr>
          <p:cNvCxnSpPr>
            <a:cxnSpLocks/>
          </p:cNvCxnSpPr>
          <p:nvPr/>
        </p:nvCxnSpPr>
        <p:spPr>
          <a:xfrm>
            <a:off x="4873451" y="2413284"/>
            <a:ext cx="210010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657881B-570F-4DBC-B1C0-4444938D8A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pic>
        <p:nvPicPr>
          <p:cNvPr id="13" name="Picture 12">
            <a:extLst>
              <a:ext uri="{FF2B5EF4-FFF2-40B4-BE49-F238E27FC236}">
                <a16:creationId xmlns:a16="http://schemas.microsoft.com/office/drawing/2014/main" id="{BC727854-E6F8-43A4-9167-807819AED8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sp>
        <p:nvSpPr>
          <p:cNvPr id="2" name="Slide Number Placeholder 1">
            <a:extLst>
              <a:ext uri="{FF2B5EF4-FFF2-40B4-BE49-F238E27FC236}">
                <a16:creationId xmlns:a16="http://schemas.microsoft.com/office/drawing/2014/main" id="{785A7798-FD6B-44D2-8CCD-8012049D597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58A01-8512-4D85-AE35-5FB15A2C1B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56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ADA</a:t>
            </a:r>
          </a:p>
        </p:txBody>
      </p:sp>
      <p:sp>
        <p:nvSpPr>
          <p:cNvPr id="18" name="Content Placeholder 3">
            <a:extLst>
              <a:ext uri="{FF2B5EF4-FFF2-40B4-BE49-F238E27FC236}">
                <a16:creationId xmlns:a16="http://schemas.microsoft.com/office/drawing/2014/main" id="{CFAD5E2A-7C87-4185-89E0-54D9405F9962}"/>
              </a:ext>
            </a:extLst>
          </p:cNvPr>
          <p:cNvSpPr>
            <a:spLocks noGrp="1"/>
          </p:cNvSpPr>
          <p:nvPr>
            <p:ph idx="13"/>
          </p:nvPr>
        </p:nvSpPr>
        <p:spPr>
          <a:xfrm>
            <a:off x="969755" y="1565827"/>
            <a:ext cx="6708914" cy="4302459"/>
          </a:xfrm>
        </p:spPr>
        <p:txBody>
          <a:bodyPr vert="horz" lIns="91440" tIns="45720" rIns="91440" bIns="45720" rtlCol="0" anchor="t">
            <a:normAutofit/>
          </a:bodyPr>
          <a:lstStyle/>
          <a:p>
            <a:r>
              <a:rPr lang="en-US" sz="3600">
                <a:latin typeface="Calibri"/>
                <a:cs typeface="Calibri"/>
              </a:rPr>
              <a:t>ADA= Average Daily Attendance</a:t>
            </a:r>
          </a:p>
          <a:p>
            <a:endParaRPr lang="en-US"/>
          </a:p>
          <a:p>
            <a:pPr marL="457200" indent="-457200">
              <a:buChar char="•"/>
            </a:pPr>
            <a:r>
              <a:rPr lang="en-US">
                <a:latin typeface="Calibri"/>
                <a:cs typeface="Calibri"/>
              </a:rPr>
              <a:t>Term is used as the amount of funding generated per student</a:t>
            </a:r>
            <a:endParaRPr lang="en-US"/>
          </a:p>
          <a:p>
            <a:pPr marL="457200" indent="-457200">
              <a:buChar char="•"/>
            </a:pPr>
            <a:endParaRPr lang="en-US" dirty="0">
              <a:latin typeface="Calibri"/>
              <a:cs typeface="Calibri"/>
            </a:endParaRPr>
          </a:p>
          <a:p>
            <a:pPr marL="457200" indent="-457200">
              <a:buChar char="•"/>
            </a:pPr>
            <a:r>
              <a:rPr lang="en-US">
                <a:latin typeface="Calibri"/>
                <a:cs typeface="Calibri"/>
              </a:rPr>
              <a:t>ADA varies by school district</a:t>
            </a:r>
            <a:endParaRPr lang="en-US"/>
          </a:p>
          <a:p>
            <a:pPr marL="457200" indent="-457200">
              <a:buChar char="•"/>
            </a:pPr>
            <a:endParaRPr lang="en-US" dirty="0"/>
          </a:p>
          <a:p>
            <a:pPr marL="457200" indent="-457200">
              <a:buChar char="•"/>
            </a:pPr>
            <a:r>
              <a:rPr lang="en-US">
                <a:latin typeface="Calibri"/>
                <a:cs typeface="Calibri"/>
              </a:rPr>
              <a:t>PK students generate ½ ADA</a:t>
            </a:r>
            <a:endParaRPr lang="en-US" dirty="0"/>
          </a:p>
          <a:p>
            <a:endParaRPr lang="en-US"/>
          </a:p>
        </p:txBody>
      </p:sp>
      <p:pic>
        <p:nvPicPr>
          <p:cNvPr id="4" name="Graphic 4">
            <a:extLst>
              <a:ext uri="{FF2B5EF4-FFF2-40B4-BE49-F238E27FC236}">
                <a16:creationId xmlns:a16="http://schemas.microsoft.com/office/drawing/2014/main" id="{93F135A5-4D2D-497C-A4B9-5AB9E9EB6F4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5865" y="2325757"/>
            <a:ext cx="2057400" cy="2073965"/>
          </a:xfrm>
          <a:prstGeom prst="rect">
            <a:avLst/>
          </a:prstGeom>
        </p:spPr>
      </p:pic>
      <p:pic>
        <p:nvPicPr>
          <p:cNvPr id="5" name="Graphic 5">
            <a:extLst>
              <a:ext uri="{FF2B5EF4-FFF2-40B4-BE49-F238E27FC236}">
                <a16:creationId xmlns:a16="http://schemas.microsoft.com/office/drawing/2014/main" id="{44EB86EC-CEEB-4817-98C4-DD0A57DA3AF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1887" y="2209800"/>
            <a:ext cx="2305878" cy="2305878"/>
          </a:xfrm>
          <a:prstGeom prst="rect">
            <a:avLst/>
          </a:prstGeom>
        </p:spPr>
      </p:pic>
      <p:pic>
        <p:nvPicPr>
          <p:cNvPr id="6" name="Graphic 6">
            <a:extLst>
              <a:ext uri="{FF2B5EF4-FFF2-40B4-BE49-F238E27FC236}">
                <a16:creationId xmlns:a16="http://schemas.microsoft.com/office/drawing/2014/main" id="{67F7DD8B-175D-45E3-BD59-3CE421915EF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3148" y="2971800"/>
            <a:ext cx="914400" cy="914400"/>
          </a:xfrm>
          <a:prstGeom prst="rect">
            <a:avLst/>
          </a:prstGeom>
        </p:spPr>
      </p:pic>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71491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Subsidy Funding</a:t>
            </a:r>
          </a:p>
        </p:txBody>
      </p:sp>
      <p:sp>
        <p:nvSpPr>
          <p:cNvPr id="8" name="TextBox 7">
            <a:extLst>
              <a:ext uri="{FF2B5EF4-FFF2-40B4-BE49-F238E27FC236}">
                <a16:creationId xmlns:a16="http://schemas.microsoft.com/office/drawing/2014/main" id="{53E1740B-AC7D-4B41-90D6-EBE5C6AB515B}"/>
              </a:ext>
            </a:extLst>
          </p:cNvPr>
          <p:cNvSpPr txBox="1"/>
          <p:nvPr/>
        </p:nvSpPr>
        <p:spPr>
          <a:xfrm>
            <a:off x="1645013" y="1985445"/>
            <a:ext cx="3581281"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Century Gothic" panose="020B0502020202020204" pitchFamily="34" charset="0"/>
              </a:rPr>
              <a:t>Full-Day Rate</a:t>
            </a: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Content Placeholder 3">
            <a:extLst>
              <a:ext uri="{FF2B5EF4-FFF2-40B4-BE49-F238E27FC236}">
                <a16:creationId xmlns:a16="http://schemas.microsoft.com/office/drawing/2014/main" id="{EE1F6481-AD90-4D9F-AA2A-6050C1F6E85E}"/>
              </a:ext>
            </a:extLst>
          </p:cNvPr>
          <p:cNvSpPr txBox="1">
            <a:spLocks/>
          </p:cNvSpPr>
          <p:nvPr/>
        </p:nvSpPr>
        <p:spPr>
          <a:xfrm>
            <a:off x="1512301" y="2669684"/>
            <a:ext cx="3713993" cy="180818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6-12 hours of care during a 24-hour period</a:t>
            </a:r>
          </a:p>
          <a:p>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Applies when Pre-K is half-day (~3.5 hours) and child needs 6+ additional hours of care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ABF5CB2-0B01-4AC1-897B-F438A2B16A2D}"/>
              </a:ext>
            </a:extLst>
          </p:cNvPr>
          <p:cNvSpPr txBox="1"/>
          <p:nvPr/>
        </p:nvSpPr>
        <p:spPr>
          <a:xfrm>
            <a:off x="6764839" y="1978095"/>
            <a:ext cx="3808100"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Blended Rate</a:t>
            </a:r>
            <a:endPar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2" name="Content Placeholder 3">
            <a:extLst>
              <a:ext uri="{FF2B5EF4-FFF2-40B4-BE49-F238E27FC236}">
                <a16:creationId xmlns:a16="http://schemas.microsoft.com/office/drawing/2014/main" id="{1818C8F5-B009-4E08-A874-E40FAE77E9EB}"/>
              </a:ext>
            </a:extLst>
          </p:cNvPr>
          <p:cNvSpPr txBox="1">
            <a:spLocks/>
          </p:cNvSpPr>
          <p:nvPr/>
        </p:nvSpPr>
        <p:spPr>
          <a:xfrm>
            <a:off x="6607060" y="2653628"/>
            <a:ext cx="4625295" cy="264636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During School Year: Pre-K is full-day (~7.5 hours) during the school year and child needs fewer than 6 additional hours of care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School Year: Blended rate is paid</a:t>
            </a:r>
          </a:p>
          <a:p>
            <a:pPr lvl="1">
              <a:defRPr/>
            </a:pPr>
            <a:r>
              <a:rPr lang="en-US" sz="1400"/>
              <a:t>Part-day rate for 175 days + full-day rate for 30 days</a:t>
            </a:r>
          </a:p>
          <a:p>
            <a:pPr lvl="1">
              <a:defRPr/>
            </a:pPr>
            <a:r>
              <a:rPr lang="en-US" sz="1400"/>
              <a:t>Divided by total number of days during the school year (205 days)</a:t>
            </a:r>
            <a:endParaRPr kumimoji="0" lang="en-US" sz="14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a:defRPr/>
            </a:pPr>
            <a:r>
              <a:rPr lang="en-US" sz="1800">
                <a:latin typeface="Calibri" panose="020F0502020204030204" pitchFamily="34" charset="0"/>
                <a:cs typeface="Calibri" panose="020F0502020204030204" pitchFamily="34" charset="0"/>
              </a:rPr>
              <a:t>Summer: Full-Day rate is paid</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ontent Placeholder 3">
            <a:extLst>
              <a:ext uri="{FF2B5EF4-FFF2-40B4-BE49-F238E27FC236}">
                <a16:creationId xmlns:a16="http://schemas.microsoft.com/office/drawing/2014/main" id="{CFAD5E2A-7C87-4185-89E0-54D9405F9962}"/>
              </a:ext>
            </a:extLst>
          </p:cNvPr>
          <p:cNvSpPr>
            <a:spLocks noGrp="1"/>
          </p:cNvSpPr>
          <p:nvPr>
            <p:ph idx="13"/>
          </p:nvPr>
        </p:nvSpPr>
        <p:spPr>
          <a:xfrm>
            <a:off x="3356321" y="5853016"/>
            <a:ext cx="6983729" cy="594607"/>
          </a:xfrm>
        </p:spPr>
        <p:txBody>
          <a:bodyPr>
            <a:normAutofit/>
          </a:bodyPr>
          <a:lstStyle/>
          <a:p>
            <a:r>
              <a:rPr lang="en-US" sz="2000" b="0" i="1"/>
              <a:t>*Each LWDB has different rates based on their local conditions</a:t>
            </a:r>
          </a:p>
          <a:p>
            <a:endParaRPr lang="en-US" sz="2000"/>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415538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Funding for a 9.5-Hour Work Day</a:t>
            </a:r>
          </a:p>
        </p:txBody>
      </p:sp>
      <p:sp>
        <p:nvSpPr>
          <p:cNvPr id="8" name="TextBox 7">
            <a:extLst>
              <a:ext uri="{FF2B5EF4-FFF2-40B4-BE49-F238E27FC236}">
                <a16:creationId xmlns:a16="http://schemas.microsoft.com/office/drawing/2014/main" id="{53E1740B-AC7D-4B41-90D6-EBE5C6AB515B}"/>
              </a:ext>
            </a:extLst>
          </p:cNvPr>
          <p:cNvSpPr txBox="1"/>
          <p:nvPr/>
        </p:nvSpPr>
        <p:spPr>
          <a:xfrm>
            <a:off x="1645013" y="1985445"/>
            <a:ext cx="3581281"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3-year-olds</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Content Placeholder 3">
            <a:extLst>
              <a:ext uri="{FF2B5EF4-FFF2-40B4-BE49-F238E27FC236}">
                <a16:creationId xmlns:a16="http://schemas.microsoft.com/office/drawing/2014/main" id="{EE1F6481-AD90-4D9F-AA2A-6050C1F6E85E}"/>
              </a:ext>
            </a:extLst>
          </p:cNvPr>
          <p:cNvSpPr txBox="1">
            <a:spLocks/>
          </p:cNvSpPr>
          <p:nvPr/>
        </p:nvSpPr>
        <p:spPr>
          <a:xfrm>
            <a:off x="1512301" y="2669684"/>
            <a:ext cx="3713993" cy="331834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During School Year:</a:t>
            </a:r>
          </a:p>
          <a:p>
            <a:r>
              <a:rPr lang="en-US" sz="1800" dirty="0"/>
              <a:t>Half-day pre-k covered by ISD funded by ADA (~3.5 hours)</a:t>
            </a:r>
          </a:p>
          <a:p>
            <a:r>
              <a:rPr lang="en-US" sz="1800" dirty="0"/>
              <a:t>Full-day child care subsidy (6-12 hours) of care during a 24-hour period</a:t>
            </a:r>
          </a:p>
          <a:p>
            <a:endParaRPr lang="en-US" sz="1800" dirty="0"/>
          </a:p>
          <a:p>
            <a:pPr marL="0" indent="0">
              <a:buNone/>
            </a:pPr>
            <a:r>
              <a:rPr lang="en-US" sz="1800" dirty="0"/>
              <a:t>Summer:</a:t>
            </a:r>
          </a:p>
          <a:p>
            <a:r>
              <a:rPr lang="en-US" sz="1800" dirty="0">
                <a:solidFill>
                  <a:prstClr val="black"/>
                </a:solidFill>
                <a:latin typeface="Calibri" panose="020F0502020204030204"/>
              </a:rPr>
              <a:t>Full-day subsidy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ABF5CB2-0B01-4AC1-897B-F438A2B16A2D}"/>
              </a:ext>
            </a:extLst>
          </p:cNvPr>
          <p:cNvSpPr txBox="1"/>
          <p:nvPr/>
        </p:nvSpPr>
        <p:spPr>
          <a:xfrm>
            <a:off x="6764839" y="1978095"/>
            <a:ext cx="3808100"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4-year-olds</a:t>
            </a:r>
            <a:endPar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Content Placeholder 3">
            <a:extLst>
              <a:ext uri="{FF2B5EF4-FFF2-40B4-BE49-F238E27FC236}">
                <a16:creationId xmlns:a16="http://schemas.microsoft.com/office/drawing/2014/main" id="{1818C8F5-B009-4E08-A874-E40FAE77E9EB}"/>
              </a:ext>
            </a:extLst>
          </p:cNvPr>
          <p:cNvSpPr txBox="1">
            <a:spLocks/>
          </p:cNvSpPr>
          <p:nvPr/>
        </p:nvSpPr>
        <p:spPr>
          <a:xfrm>
            <a:off x="6607060" y="2653628"/>
            <a:ext cx="4625295" cy="331834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1800" dirty="0">
                <a:latin typeface="Calibri" panose="020F0502020204030204" pitchFamily="34" charset="0"/>
                <a:cs typeface="Calibri" panose="020F0502020204030204" pitchFamily="34" charset="0"/>
              </a:rPr>
              <a:t>During School Year: </a:t>
            </a:r>
          </a:p>
          <a:p>
            <a:pPr>
              <a:defRPr/>
            </a:pPr>
            <a:r>
              <a:rPr lang="en-US" sz="1800" dirty="0">
                <a:latin typeface="Calibri" panose="020F0502020204030204" pitchFamily="34" charset="0"/>
                <a:cs typeface="Calibri" panose="020F0502020204030204" pitchFamily="34" charset="0"/>
              </a:rPr>
              <a:t>Full-day pre-k is covered by ISD funded by ADA, early ed. allotment, parent tuition, other funds (~7.5 hours)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Blended subsidy rate is paid (</a:t>
            </a:r>
            <a:r>
              <a:rPr lang="en-US" sz="1800" i="1" dirty="0">
                <a:latin typeface="Calibri" panose="020F0502020204030204" pitchFamily="34" charset="0"/>
                <a:cs typeface="Calibri" panose="020F0502020204030204" pitchFamily="34" charset="0"/>
              </a:rPr>
              <a:t>more than part-day, less than full-day</a:t>
            </a:r>
            <a:r>
              <a:rPr lang="en-US" sz="1800" dirty="0">
                <a:latin typeface="Calibri" panose="020F0502020204030204" pitchFamily="34" charset="0"/>
                <a:cs typeface="Calibri" panose="020F0502020204030204" pitchFamily="34" charset="0"/>
              </a:rPr>
              <a:t>)</a:t>
            </a:r>
          </a:p>
          <a:p>
            <a:pPr marL="0" indent="0">
              <a:buNone/>
              <a:defRPr/>
            </a:pPr>
            <a:endParaRPr lang="en-US" sz="1800" dirty="0">
              <a:latin typeface="Calibri" panose="020F0502020204030204" pitchFamily="34" charset="0"/>
              <a:cs typeface="Calibri" panose="020F0502020204030204" pitchFamily="34" charset="0"/>
            </a:endParaRPr>
          </a:p>
          <a:p>
            <a:pPr marL="0" indent="0">
              <a:buNone/>
              <a:defRPr/>
            </a:pPr>
            <a:r>
              <a:rPr lang="en-US" sz="1800" dirty="0">
                <a:latin typeface="Calibri" panose="020F0502020204030204" pitchFamily="34" charset="0"/>
                <a:cs typeface="Calibri" panose="020F0502020204030204" pitchFamily="34" charset="0"/>
              </a:rPr>
              <a:t>Summer: </a:t>
            </a:r>
          </a:p>
          <a:p>
            <a:pPr>
              <a:defRPr/>
            </a:pPr>
            <a:r>
              <a:rPr lang="en-US" sz="1800" dirty="0">
                <a:latin typeface="Calibri" panose="020F0502020204030204" pitchFamily="34" charset="0"/>
                <a:cs typeface="Calibri" panose="020F0502020204030204" pitchFamily="34" charset="0"/>
              </a:rPr>
              <a:t>Full-Day subsidy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384459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Classroom Considerations</a:t>
            </a:r>
          </a:p>
        </p:txBody>
      </p:sp>
      <p:sp>
        <p:nvSpPr>
          <p:cNvPr id="4" name="TextBox 3">
            <a:extLst>
              <a:ext uri="{FF2B5EF4-FFF2-40B4-BE49-F238E27FC236}">
                <a16:creationId xmlns:a16="http://schemas.microsoft.com/office/drawing/2014/main" id="{015CE75C-80F9-4532-A2C4-5A9D484A657C}"/>
              </a:ext>
            </a:extLst>
          </p:cNvPr>
          <p:cNvSpPr txBox="1"/>
          <p:nvPr/>
        </p:nvSpPr>
        <p:spPr>
          <a:xfrm>
            <a:off x="1164671" y="1595276"/>
            <a:ext cx="9862657"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latin typeface="Century Gothic" panose="020B0502020202020204" pitchFamily="34" charset="0"/>
              </a:rPr>
              <a:t>How many children will be served in the partnership classroom?</a:t>
            </a:r>
          </a:p>
        </p:txBody>
      </p:sp>
      <p:sp>
        <p:nvSpPr>
          <p:cNvPr id="5" name="TextBox 4">
            <a:extLst>
              <a:ext uri="{FF2B5EF4-FFF2-40B4-BE49-F238E27FC236}">
                <a16:creationId xmlns:a16="http://schemas.microsoft.com/office/drawing/2014/main" id="{18ABAF6F-7B34-4457-AB93-C35543DE9EB5}"/>
              </a:ext>
            </a:extLst>
          </p:cNvPr>
          <p:cNvSpPr txBox="1"/>
          <p:nvPr/>
        </p:nvSpPr>
        <p:spPr>
          <a:xfrm>
            <a:off x="1294101" y="2125852"/>
            <a:ext cx="99205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Shared funding is based on the % of ADA multiplied by the number of eligible children served</a:t>
            </a:r>
          </a:p>
        </p:txBody>
      </p:sp>
      <p:sp>
        <p:nvSpPr>
          <p:cNvPr id="6" name="Rectangle 5">
            <a:extLst>
              <a:ext uri="{FF2B5EF4-FFF2-40B4-BE49-F238E27FC236}">
                <a16:creationId xmlns:a16="http://schemas.microsoft.com/office/drawing/2014/main" id="{7DC9F72B-D937-443D-A29E-B8731314CA46}"/>
              </a:ext>
            </a:extLst>
          </p:cNvPr>
          <p:cNvSpPr/>
          <p:nvPr/>
        </p:nvSpPr>
        <p:spPr>
          <a:xfrm>
            <a:off x="1164671" y="3013502"/>
            <a:ext cx="991099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en-US" sz="2400" dirty="0">
                <a:solidFill>
                  <a:prstClr val="white"/>
                </a:solidFill>
                <a:latin typeface="Century Gothic" panose="020B0502020202020204" pitchFamily="34" charset="0"/>
              </a:rPr>
              <a:t>How many children will be served in the partnership classroom?</a:t>
            </a:r>
          </a:p>
        </p:txBody>
      </p:sp>
      <p:sp>
        <p:nvSpPr>
          <p:cNvPr id="7" name="Rectangle 6">
            <a:extLst>
              <a:ext uri="{FF2B5EF4-FFF2-40B4-BE49-F238E27FC236}">
                <a16:creationId xmlns:a16="http://schemas.microsoft.com/office/drawing/2014/main" id="{519805DC-30D9-4F81-A4F6-0C8F3751BE32}"/>
              </a:ext>
            </a:extLst>
          </p:cNvPr>
          <p:cNvSpPr/>
          <p:nvPr/>
        </p:nvSpPr>
        <p:spPr>
          <a:xfrm>
            <a:off x="1294101" y="3769458"/>
            <a:ext cx="9642608" cy="923330"/>
          </a:xfrm>
          <a:prstGeom prst="rect">
            <a:avLst/>
          </a:prstGeom>
        </p:spPr>
        <p:txBody>
          <a:bodyPr wrap="square">
            <a:spAutoFit/>
          </a:bodyPr>
          <a:lstStyle/>
          <a:p>
            <a:pPr marL="285750" lvl="0" indent="-285750">
              <a:buFont typeface="Arial" panose="020B0604020202020204" pitchFamily="34" charset="0"/>
              <a:buChar char="•"/>
            </a:pPr>
            <a:r>
              <a:rPr lang="en-US" dirty="0"/>
              <a:t>3-year-olds require a certified teacher for half-day (may serve two classes)</a:t>
            </a:r>
          </a:p>
          <a:p>
            <a:pPr marL="285750" lvl="0" indent="-285750">
              <a:buFont typeface="Arial" panose="020B0604020202020204" pitchFamily="34" charset="0"/>
              <a:buChar char="•"/>
            </a:pPr>
            <a:r>
              <a:rPr lang="en-US" dirty="0">
                <a:latin typeface="Calibri Light" panose="020F0302020204030204"/>
              </a:rPr>
              <a:t>Mixed aged classes would require a certified teacher for a full-day</a:t>
            </a:r>
            <a:endParaRPr lang="en-US" dirty="0"/>
          </a:p>
          <a:p>
            <a:pPr marL="285750" lvl="0" indent="-285750">
              <a:buFont typeface="Arial" panose="020B0604020202020204" pitchFamily="34" charset="0"/>
              <a:buChar char="•"/>
            </a:pPr>
            <a:r>
              <a:rPr lang="en-US" dirty="0"/>
              <a:t>Eligible and ineligible children may be combined in a partnership classroom</a:t>
            </a: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70255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dirty="0">
                <a:solidFill>
                  <a:schemeClr val="bg1"/>
                </a:solidFill>
                <a:latin typeface="Century Gothic"/>
              </a:rPr>
              <a:t>Informal Partnerships</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5788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normAutofit/>
          </a:bodyPr>
          <a:lstStyle/>
          <a:p>
            <a:pPr algn="ctr"/>
            <a:r>
              <a:rPr lang="en-US" sz="3200" dirty="0">
                <a:latin typeface="Century Gothic" panose="020B0502020202020204" pitchFamily="34" charset="0"/>
              </a:rPr>
              <a:t>Informal Partnership Considerations</a:t>
            </a:r>
          </a:p>
        </p:txBody>
      </p:sp>
      <p:sp>
        <p:nvSpPr>
          <p:cNvPr id="5" name="TextBox 4">
            <a:extLst>
              <a:ext uri="{FF2B5EF4-FFF2-40B4-BE49-F238E27FC236}">
                <a16:creationId xmlns:a16="http://schemas.microsoft.com/office/drawing/2014/main" id="{89AF5F1E-D877-4D52-A40D-B79EE8A39E62}"/>
              </a:ext>
            </a:extLst>
          </p:cNvPr>
          <p:cNvSpPr txBox="1">
            <a:spLocks/>
          </p:cNvSpPr>
          <p:nvPr/>
        </p:nvSpPr>
        <p:spPr>
          <a:xfrm>
            <a:off x="2264753" y="1654146"/>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Assess needs of partners</a:t>
            </a:r>
          </a:p>
        </p:txBody>
      </p:sp>
      <p:sp>
        <p:nvSpPr>
          <p:cNvPr id="12" name="TextBox 11">
            <a:extLst>
              <a:ext uri="{FF2B5EF4-FFF2-40B4-BE49-F238E27FC236}">
                <a16:creationId xmlns:a16="http://schemas.microsoft.com/office/drawing/2014/main" id="{DB991AD2-F75D-45C5-994D-59AB4AADB637}"/>
              </a:ext>
            </a:extLst>
          </p:cNvPr>
          <p:cNvSpPr txBox="1">
            <a:spLocks/>
          </p:cNvSpPr>
          <p:nvPr/>
        </p:nvSpPr>
        <p:spPr>
          <a:xfrm>
            <a:off x="4872928" y="1654146"/>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Low # of eligible children served</a:t>
            </a:r>
          </a:p>
        </p:txBody>
      </p:sp>
      <p:sp>
        <p:nvSpPr>
          <p:cNvPr id="13" name="TextBox 12">
            <a:extLst>
              <a:ext uri="{FF2B5EF4-FFF2-40B4-BE49-F238E27FC236}">
                <a16:creationId xmlns:a16="http://schemas.microsoft.com/office/drawing/2014/main" id="{F1AEA515-2408-4F49-8051-C787A0A37E1E}"/>
              </a:ext>
            </a:extLst>
          </p:cNvPr>
          <p:cNvSpPr txBox="1">
            <a:spLocks/>
          </p:cNvSpPr>
          <p:nvPr/>
        </p:nvSpPr>
        <p:spPr>
          <a:xfrm>
            <a:off x="7481103" y="1644252"/>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No dual enrollment</a:t>
            </a:r>
          </a:p>
        </p:txBody>
      </p:sp>
      <p:sp>
        <p:nvSpPr>
          <p:cNvPr id="14" name="TextBox 13">
            <a:extLst>
              <a:ext uri="{FF2B5EF4-FFF2-40B4-BE49-F238E27FC236}">
                <a16:creationId xmlns:a16="http://schemas.microsoft.com/office/drawing/2014/main" id="{0A411BDC-4591-42B4-8D69-234CC532A112}"/>
              </a:ext>
            </a:extLst>
          </p:cNvPr>
          <p:cNvSpPr txBox="1">
            <a:spLocks/>
          </p:cNvSpPr>
          <p:nvPr/>
        </p:nvSpPr>
        <p:spPr>
          <a:xfrm>
            <a:off x="2214596" y="3285411"/>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No funding passed through</a:t>
            </a:r>
          </a:p>
        </p:txBody>
      </p:sp>
      <p:sp>
        <p:nvSpPr>
          <p:cNvPr id="16" name="TextBox 15">
            <a:extLst>
              <a:ext uri="{FF2B5EF4-FFF2-40B4-BE49-F238E27FC236}">
                <a16:creationId xmlns:a16="http://schemas.microsoft.com/office/drawing/2014/main" id="{A14ABF4A-241B-44BF-8AEB-98C3C70A1F00}"/>
              </a:ext>
            </a:extLst>
          </p:cNvPr>
          <p:cNvSpPr txBox="1">
            <a:spLocks/>
          </p:cNvSpPr>
          <p:nvPr/>
        </p:nvSpPr>
        <p:spPr>
          <a:xfrm>
            <a:off x="4872927" y="3285411"/>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Requires commitment from both partners</a:t>
            </a:r>
          </a:p>
        </p:txBody>
      </p:sp>
      <p:sp>
        <p:nvSpPr>
          <p:cNvPr id="18" name="TextBox 17">
            <a:extLst>
              <a:ext uri="{FF2B5EF4-FFF2-40B4-BE49-F238E27FC236}">
                <a16:creationId xmlns:a16="http://schemas.microsoft.com/office/drawing/2014/main" id="{E182A5D0-1E5B-4B1B-BA57-5876A8B69FF2}"/>
              </a:ext>
            </a:extLst>
          </p:cNvPr>
          <p:cNvSpPr txBox="1">
            <a:spLocks/>
          </p:cNvSpPr>
          <p:nvPr/>
        </p:nvSpPr>
        <p:spPr>
          <a:xfrm>
            <a:off x="7510021" y="3326051"/>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Relationship building</a:t>
            </a:r>
          </a:p>
        </p:txBody>
      </p:sp>
      <p:sp>
        <p:nvSpPr>
          <p:cNvPr id="19" name="TextBox 18">
            <a:extLst>
              <a:ext uri="{FF2B5EF4-FFF2-40B4-BE49-F238E27FC236}">
                <a16:creationId xmlns:a16="http://schemas.microsoft.com/office/drawing/2014/main" id="{CA38D9C7-16ED-4423-9120-46CE01D10510}"/>
              </a:ext>
            </a:extLst>
          </p:cNvPr>
          <p:cNvSpPr txBox="1">
            <a:spLocks/>
          </p:cNvSpPr>
          <p:nvPr/>
        </p:nvSpPr>
        <p:spPr>
          <a:xfrm>
            <a:off x="3588220" y="4969787"/>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Support for children &amp; families before kindergarten</a:t>
            </a:r>
          </a:p>
        </p:txBody>
      </p:sp>
      <p:sp>
        <p:nvSpPr>
          <p:cNvPr id="20" name="TextBox 19">
            <a:extLst>
              <a:ext uri="{FF2B5EF4-FFF2-40B4-BE49-F238E27FC236}">
                <a16:creationId xmlns:a16="http://schemas.microsoft.com/office/drawing/2014/main" id="{35940891-6CF0-4DF2-83AD-FD46EE166A06}"/>
              </a:ext>
            </a:extLst>
          </p:cNvPr>
          <p:cNvSpPr txBox="1">
            <a:spLocks/>
          </p:cNvSpPr>
          <p:nvPr/>
        </p:nvSpPr>
        <p:spPr>
          <a:xfrm>
            <a:off x="6184915" y="4981820"/>
            <a:ext cx="2446143" cy="150097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2000" dirty="0"/>
              <a:t>Align/leverage efforts around high-quality programming</a:t>
            </a: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78485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7F627ECE-12AE-4FCC-8CF1-162AFACFD541}"/>
              </a:ext>
            </a:extLst>
          </p:cNvPr>
          <p:cNvSpPr>
            <a:spLocks noGrp="1"/>
          </p:cNvSpPr>
          <p:nvPr>
            <p:ph type="title"/>
          </p:nvPr>
        </p:nvSpPr>
        <p:spPr>
          <a:xfrm>
            <a:off x="838200" y="28114"/>
            <a:ext cx="10515600" cy="1325563"/>
          </a:xfrm>
        </p:spPr>
        <p:txBody>
          <a:bodyPr>
            <a:normAutofit/>
          </a:bodyPr>
          <a:lstStyle/>
          <a:p>
            <a:pPr algn="ctr"/>
            <a:r>
              <a:rPr lang="en-US" sz="3200">
                <a:latin typeface="Century Gothic"/>
              </a:rPr>
              <a:t>Informal Partnership Examples</a:t>
            </a:r>
          </a:p>
        </p:txBody>
      </p:sp>
      <p:sp>
        <p:nvSpPr>
          <p:cNvPr id="4" name="TextBox 3">
            <a:extLst>
              <a:ext uri="{FF2B5EF4-FFF2-40B4-BE49-F238E27FC236}">
                <a16:creationId xmlns:a16="http://schemas.microsoft.com/office/drawing/2014/main" id="{0B799515-A90E-46A5-918D-F314D59AEC87}"/>
              </a:ext>
            </a:extLst>
          </p:cNvPr>
          <p:cNvSpPr txBox="1"/>
          <p:nvPr/>
        </p:nvSpPr>
        <p:spPr>
          <a:xfrm>
            <a:off x="1219200" y="1447286"/>
            <a:ext cx="9966960"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Informal Partnership Models are individualized to meet the unique needs and resources of the community they serve. LEAs and ELPs can be innovative in creating models that best serve their communities.</a:t>
            </a:r>
          </a:p>
        </p:txBody>
      </p:sp>
      <p:graphicFrame>
        <p:nvGraphicFramePr>
          <p:cNvPr id="5" name="Content Placeholder 4" descr="List of Informal Partnership models">
            <a:extLst>
              <a:ext uri="{FF2B5EF4-FFF2-40B4-BE49-F238E27FC236}">
                <a16:creationId xmlns:a16="http://schemas.microsoft.com/office/drawing/2014/main" id="{E0E1EDB3-DBB1-7249-90AC-3850C4D9EDF2}"/>
              </a:ext>
            </a:extLst>
          </p:cNvPr>
          <p:cNvGraphicFramePr>
            <a:graphicFrameLocks noGrp="1"/>
          </p:cNvGraphicFramePr>
          <p:nvPr>
            <p:ph sz="quarter" idx="13"/>
            <p:extLst>
              <p:ext uri="{D42A27DB-BD31-4B8C-83A1-F6EECF244321}">
                <p14:modId xmlns:p14="http://schemas.microsoft.com/office/powerpoint/2010/main" val="2120997552"/>
              </p:ext>
            </p:extLst>
          </p:nvPr>
        </p:nvGraphicFramePr>
        <p:xfrm>
          <a:off x="417767" y="2182072"/>
          <a:ext cx="11344275" cy="383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240FC53-0CC9-47E3-AF6E-F3FFC42D8B35}"/>
              </a:ext>
            </a:extLst>
          </p:cNvPr>
          <p:cNvSpPr txBox="1"/>
          <p:nvPr/>
        </p:nvSpPr>
        <p:spPr>
          <a:xfrm>
            <a:off x="2771183" y="5863209"/>
            <a:ext cx="8582617" cy="369332"/>
          </a:xfrm>
          <a:prstGeom prst="rect">
            <a:avLst/>
          </a:prstGeom>
          <a:solidFill>
            <a:srgbClr val="002060"/>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chemeClr val="bg1"/>
                </a:solidFill>
                <a:effectLst/>
                <a:uLnTx/>
                <a:uFillTx/>
                <a:latin typeface="Calibri" panose="020F0502020204030204"/>
                <a:ea typeface="+mn-ea"/>
                <a:cs typeface="+mn-cs"/>
              </a:rPr>
              <a:t>There are many other options (food, materials, curriculum, shared services, etc.)!</a:t>
            </a: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A6C0BEB-C7A6-47A8-83ED-4901F8E99E1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B350DB-0ACC-4C9A-89D2-CC2BCC5C2104}"/>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3D46C69-75C0-46A4-BD3D-BE6329DE46C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2" name="Picture 11">
            <a:extLst>
              <a:ext uri="{FF2B5EF4-FFF2-40B4-BE49-F238E27FC236}">
                <a16:creationId xmlns:a16="http://schemas.microsoft.com/office/drawing/2014/main" id="{F0AB5A05-BC95-439B-95E3-E4BDC9E4AE1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4079583631"/>
      </p:ext>
    </p:extLst>
  </p:cSld>
  <p:clrMapOvr>
    <a:masterClrMapping/>
  </p:clrMapOvr>
  <mc:AlternateContent xmlns:mc="http://schemas.openxmlformats.org/markup-compatibility/2006" xmlns:p14="http://schemas.microsoft.com/office/powerpoint/2010/main">
    <mc:Choice Requires="p14">
      <p:transition spd="slow" p14:dur="2000" advTm="74708"/>
    </mc:Choice>
    <mc:Fallback xmlns="">
      <p:transition spd="slow" advTm="7470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a:solidFill>
                  <a:schemeClr val="bg1"/>
                </a:solidFill>
                <a:latin typeface="Century Gothic" panose="020B0502020202020204" pitchFamily="34" charset="0"/>
              </a:rPr>
              <a:t>Panel</a:t>
            </a:r>
          </a:p>
        </p:txBody>
      </p:sp>
    </p:spTree>
    <p:extLst>
      <p:ext uri="{BB962C8B-B14F-4D97-AF65-F5344CB8AC3E}">
        <p14:creationId xmlns:p14="http://schemas.microsoft.com/office/powerpoint/2010/main" val="293474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a:latin typeface="Century Gothic" panose="020B0502020202020204" pitchFamily="34" charset="0"/>
              </a:rPr>
              <a:t>Panelists</a:t>
            </a:r>
          </a:p>
        </p:txBody>
      </p:sp>
      <p:sp>
        <p:nvSpPr>
          <p:cNvPr id="18" name="Content Placeholder 3">
            <a:extLst>
              <a:ext uri="{FF2B5EF4-FFF2-40B4-BE49-F238E27FC236}">
                <a16:creationId xmlns:a16="http://schemas.microsoft.com/office/drawing/2014/main" id="{CFAD5E2A-7C87-4185-89E0-54D9405F9962}"/>
              </a:ext>
            </a:extLst>
          </p:cNvPr>
          <p:cNvSpPr>
            <a:spLocks noGrp="1"/>
          </p:cNvSpPr>
          <p:nvPr>
            <p:ph idx="13"/>
          </p:nvPr>
        </p:nvSpPr>
        <p:spPr>
          <a:xfrm>
            <a:off x="1522797" y="1750536"/>
            <a:ext cx="4442717" cy="1325564"/>
          </a:xfrm>
        </p:spPr>
        <p:txBody>
          <a:bodyPr>
            <a:normAutofit fontScale="70000" lnSpcReduction="20000"/>
          </a:bodyPr>
          <a:lstStyle/>
          <a:p>
            <a:r>
              <a:rPr lang="en-US" dirty="0"/>
              <a:t>Scott </a:t>
            </a:r>
            <a:r>
              <a:rPr lang="en-US" dirty="0" err="1"/>
              <a:t>Moger</a:t>
            </a:r>
            <a:endParaRPr lang="en-US" dirty="0"/>
          </a:p>
          <a:p>
            <a:r>
              <a:rPr lang="en-US" b="0" dirty="0"/>
              <a:t>Superintendent/Priority Charter School</a:t>
            </a:r>
          </a:p>
          <a:p>
            <a:r>
              <a:rPr lang="en-US" b="0" i="1" dirty="0"/>
              <a:t>Formal Partnership with A New Day Learning Academy</a:t>
            </a:r>
          </a:p>
          <a:p>
            <a:endParaRPr lang="en-US" dirty="0"/>
          </a:p>
          <a:p>
            <a:endParaRPr lang="en-US" dirty="0"/>
          </a:p>
          <a:p>
            <a:endParaRPr lang="en-US" dirty="0"/>
          </a:p>
        </p:txBody>
      </p:sp>
      <p:sp>
        <p:nvSpPr>
          <p:cNvPr id="8" name="Content Placeholder 3">
            <a:extLst>
              <a:ext uri="{FF2B5EF4-FFF2-40B4-BE49-F238E27FC236}">
                <a16:creationId xmlns:a16="http://schemas.microsoft.com/office/drawing/2014/main" id="{BA9AF2B4-3685-4325-A8A9-9AA6B65BF09B}"/>
              </a:ext>
            </a:extLst>
          </p:cNvPr>
          <p:cNvSpPr txBox="1">
            <a:spLocks/>
          </p:cNvSpPr>
          <p:nvPr/>
        </p:nvSpPr>
        <p:spPr>
          <a:xfrm>
            <a:off x="1512301" y="3946229"/>
            <a:ext cx="4442717" cy="132556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Maria P </a:t>
            </a:r>
            <a:r>
              <a:rPr lang="en-US" dirty="0" err="1"/>
              <a:t>Molinares</a:t>
            </a:r>
            <a:endParaRPr lang="en-US" dirty="0"/>
          </a:p>
          <a:p>
            <a:r>
              <a:rPr lang="en-US" b="0" dirty="0"/>
              <a:t>Principal of Partnerships/Dallas ISD</a:t>
            </a:r>
          </a:p>
          <a:p>
            <a:r>
              <a:rPr lang="en-US" b="0" i="1" dirty="0"/>
              <a:t>Formal Partnerships/School Readiness Integration </a:t>
            </a:r>
          </a:p>
          <a:p>
            <a:endParaRPr lang="en-US" dirty="0"/>
          </a:p>
          <a:p>
            <a:endParaRPr lang="en-US" dirty="0"/>
          </a:p>
        </p:txBody>
      </p:sp>
      <p:sp>
        <p:nvSpPr>
          <p:cNvPr id="9" name="Content Placeholder 3">
            <a:extLst>
              <a:ext uri="{FF2B5EF4-FFF2-40B4-BE49-F238E27FC236}">
                <a16:creationId xmlns:a16="http://schemas.microsoft.com/office/drawing/2014/main" id="{E0AEE79B-5E91-4AD9-B9F3-8E3D97D82871}"/>
              </a:ext>
            </a:extLst>
          </p:cNvPr>
          <p:cNvSpPr txBox="1">
            <a:spLocks/>
          </p:cNvSpPr>
          <p:nvPr/>
        </p:nvSpPr>
        <p:spPr>
          <a:xfrm>
            <a:off x="6749696" y="1750536"/>
            <a:ext cx="4442717" cy="132556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Keri Goins</a:t>
            </a:r>
          </a:p>
          <a:p>
            <a:r>
              <a:rPr lang="en-US" b="0" dirty="0"/>
              <a:t>Director/Child Care Partners</a:t>
            </a:r>
          </a:p>
          <a:p>
            <a:r>
              <a:rPr lang="en-US" b="0" i="1" dirty="0"/>
              <a:t>Formal Partnership with Wichita Falls ISD</a:t>
            </a:r>
          </a:p>
          <a:p>
            <a:endParaRPr lang="en-US" dirty="0"/>
          </a:p>
          <a:p>
            <a:endParaRPr lang="en-US" dirty="0"/>
          </a:p>
          <a:p>
            <a:endParaRPr lang="en-US" dirty="0"/>
          </a:p>
        </p:txBody>
      </p:sp>
      <p:sp>
        <p:nvSpPr>
          <p:cNvPr id="10" name="Content Placeholder 3">
            <a:extLst>
              <a:ext uri="{FF2B5EF4-FFF2-40B4-BE49-F238E27FC236}">
                <a16:creationId xmlns:a16="http://schemas.microsoft.com/office/drawing/2014/main" id="{0972EF9E-C4B8-48A1-AA4B-AA852B5B4455}"/>
              </a:ext>
            </a:extLst>
          </p:cNvPr>
          <p:cNvSpPr txBox="1">
            <a:spLocks/>
          </p:cNvSpPr>
          <p:nvPr/>
        </p:nvSpPr>
        <p:spPr>
          <a:xfrm>
            <a:off x="7290626" y="3946229"/>
            <a:ext cx="4442717" cy="132556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Bobbie Kettles</a:t>
            </a:r>
          </a:p>
          <a:p>
            <a:r>
              <a:rPr lang="en-US" sz="2900" b="0" dirty="0"/>
              <a:t>Director/A New Day Learning Academy</a:t>
            </a:r>
          </a:p>
          <a:p>
            <a:r>
              <a:rPr lang="en-US" sz="2900" b="0" i="1" dirty="0"/>
              <a:t>Formal Partnership with Priority Charter School</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0AAB5859-4912-4736-A65A-5B88E8F99F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875" y="4044040"/>
            <a:ext cx="1053642" cy="1053642"/>
          </a:xfrm>
          <a:prstGeom prst="rect">
            <a:avLst/>
          </a:prstGeom>
        </p:spPr>
      </p:pic>
      <p:pic>
        <p:nvPicPr>
          <p:cNvPr id="7" name="Picture 6">
            <a:extLst>
              <a:ext uri="{FF2B5EF4-FFF2-40B4-BE49-F238E27FC236}">
                <a16:creationId xmlns:a16="http://schemas.microsoft.com/office/drawing/2014/main" id="{AE717A00-F10B-4F06-A870-B718BA0F45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93" y="4044040"/>
            <a:ext cx="1346104" cy="783807"/>
          </a:xfrm>
          <a:prstGeom prst="rect">
            <a:avLst/>
          </a:prstGeom>
        </p:spPr>
      </p:pic>
      <p:pic>
        <p:nvPicPr>
          <p:cNvPr id="13" name="Picture 12">
            <a:extLst>
              <a:ext uri="{FF2B5EF4-FFF2-40B4-BE49-F238E27FC236}">
                <a16:creationId xmlns:a16="http://schemas.microsoft.com/office/drawing/2014/main" id="{92D48704-9329-46F6-A67B-E17215A0B37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79" y="1753532"/>
            <a:ext cx="1019283" cy="1070480"/>
          </a:xfrm>
          <a:prstGeom prst="rect">
            <a:avLst/>
          </a:prstGeom>
        </p:spPr>
      </p:pic>
      <p:pic>
        <p:nvPicPr>
          <p:cNvPr id="16" name="Picture 15">
            <a:extLst>
              <a:ext uri="{FF2B5EF4-FFF2-40B4-BE49-F238E27FC236}">
                <a16:creationId xmlns:a16="http://schemas.microsoft.com/office/drawing/2014/main" id="{4B315FD8-4D3C-4DBE-8395-A8A380CCF6A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8066" y="2937484"/>
            <a:ext cx="2085976" cy="566263"/>
          </a:xfrm>
          <a:prstGeom prst="rect">
            <a:avLst/>
          </a:prstGeom>
        </p:spPr>
      </p:pic>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265517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a:solidFill>
                  <a:schemeClr val="bg1"/>
                </a:solidFill>
                <a:latin typeface="Century Gothic" panose="020B0502020202020204" pitchFamily="34" charset="0"/>
              </a:rPr>
              <a:t>Break</a:t>
            </a:r>
          </a:p>
        </p:txBody>
      </p:sp>
    </p:spTree>
    <p:extLst>
      <p:ext uri="{BB962C8B-B14F-4D97-AF65-F5344CB8AC3E}">
        <p14:creationId xmlns:p14="http://schemas.microsoft.com/office/powerpoint/2010/main" val="9109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Summit Agenda Day 1</a:t>
            </a: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3">
            <a:extLst>
              <a:ext uri="{FF2B5EF4-FFF2-40B4-BE49-F238E27FC236}">
                <a16:creationId xmlns:a16="http://schemas.microsoft.com/office/drawing/2014/main" id="{CFAD5E2A-7C87-4185-89E0-54D9405F9962}"/>
              </a:ext>
              <a:ext uri="{C183D7F6-B498-43B3-948B-1728B52AA6E4}">
                <adec:decorative xmlns:adec="http://schemas.microsoft.com/office/drawing/2017/decorative" val="0"/>
              </a:ext>
            </a:extLst>
          </p:cNvPr>
          <p:cNvSpPr>
            <a:spLocks noGrp="1"/>
          </p:cNvSpPr>
          <p:nvPr>
            <p:ph idx="13"/>
          </p:nvPr>
        </p:nvSpPr>
        <p:spPr>
          <a:xfrm>
            <a:off x="1228617" y="1690074"/>
            <a:ext cx="10042133" cy="4302459"/>
          </a:xfrm>
        </p:spPr>
        <p:txBody>
          <a:bodyPr>
            <a:normAutofit/>
          </a:bodyPr>
          <a:lstStyle/>
          <a:p>
            <a:r>
              <a:rPr lang="en-US" dirty="0"/>
              <a:t>May 6</a:t>
            </a:r>
          </a:p>
          <a:p>
            <a:r>
              <a:rPr lang="en-US" b="0" dirty="0"/>
              <a:t>12:00pm – 2:30pm		Pre-K Partnerships 101</a:t>
            </a:r>
          </a:p>
          <a:p>
            <a:r>
              <a:rPr lang="en-US" b="0" dirty="0"/>
              <a:t>2:30pm – 2:40pm		Break</a:t>
            </a:r>
          </a:p>
          <a:p>
            <a:r>
              <a:rPr lang="en-US" b="0" dirty="0"/>
              <a:t>2:40pm – 3:40pm		Learning the Early Childhood Landscape</a:t>
            </a:r>
          </a:p>
          <a:p>
            <a:r>
              <a:rPr lang="en-US" b="0" dirty="0"/>
              <a:t>3:40pm – 4:30pm		Regional Team Breakout</a:t>
            </a: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580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a:solidFill>
                  <a:schemeClr val="bg1"/>
                </a:solidFill>
                <a:latin typeface="Century Gothic" panose="020B0502020202020204" pitchFamily="34" charset="0"/>
              </a:rPr>
              <a:t>How to Find Local Partners</a:t>
            </a:r>
          </a:p>
        </p:txBody>
      </p:sp>
    </p:spTree>
    <p:extLst>
      <p:ext uri="{BB962C8B-B14F-4D97-AF65-F5344CB8AC3E}">
        <p14:creationId xmlns:p14="http://schemas.microsoft.com/office/powerpoint/2010/main" val="421935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612058" y="51728"/>
            <a:ext cx="11560277" cy="1325563"/>
          </a:xfrm>
        </p:spPr>
        <p:txBody>
          <a:bodyPr>
            <a:normAutofit/>
          </a:bodyPr>
          <a:lstStyle/>
          <a:p>
            <a:pPr algn="ct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Identifying Partners</a:t>
            </a:r>
            <a:r>
              <a:rPr lang="en-US" sz="3200" dirty="0">
                <a:latin typeface="Century Gothic" panose="020B0502020202020204" pitchFamily="34" charset="0"/>
              </a:rPr>
              <a:t> /</a:t>
            </a: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Making Connections </a:t>
            </a:r>
            <a:endParaRPr lang="en-US" sz="3200" dirty="0">
              <a:latin typeface="Century Gothic" panose="020B0502020202020204" pitchFamily="34" charset="0"/>
            </a:endParaRPr>
          </a:p>
        </p:txBody>
      </p:sp>
      <p:sp>
        <p:nvSpPr>
          <p:cNvPr id="12" name="TextBox 11">
            <a:extLst>
              <a:ext uri="{FF2B5EF4-FFF2-40B4-BE49-F238E27FC236}">
                <a16:creationId xmlns:a16="http://schemas.microsoft.com/office/drawing/2014/main" id="{16675888-4DE9-4430-8B50-792EC4845AE1}"/>
              </a:ext>
            </a:extLst>
          </p:cNvPr>
          <p:cNvSpPr txBox="1"/>
          <p:nvPr/>
        </p:nvSpPr>
        <p:spPr>
          <a:xfrm>
            <a:off x="469393" y="1584600"/>
            <a:ext cx="10436088" cy="461665"/>
          </a:xfrm>
          <a:prstGeom prst="rect">
            <a:avLst/>
          </a:prstGeom>
          <a:noFill/>
        </p:spPr>
        <p:txBody>
          <a:bodyPr wrap="square" lIns="91440" tIns="45720" rIns="91440" bIns="45720" rtlCol="0" anchor="t">
            <a:spAutoFit/>
          </a:bodyPr>
          <a:lstStyle/>
          <a:p>
            <a:r>
              <a:rPr lang="en-US" sz="2400" i="1"/>
              <a:t>Engage with the local Early Childhood community.</a:t>
            </a:r>
          </a:p>
        </p:txBody>
      </p:sp>
      <p:sp>
        <p:nvSpPr>
          <p:cNvPr id="9" name="TextBox 8">
            <a:extLst>
              <a:ext uri="{FF2B5EF4-FFF2-40B4-BE49-F238E27FC236}">
                <a16:creationId xmlns:a16="http://schemas.microsoft.com/office/drawing/2014/main" id="{84AD90D0-8AF2-451A-A931-6CD160612F2A}"/>
              </a:ext>
            </a:extLst>
          </p:cNvPr>
          <p:cNvSpPr txBox="1">
            <a:spLocks/>
          </p:cNvSpPr>
          <p:nvPr/>
        </p:nvSpPr>
        <p:spPr>
          <a:xfrm>
            <a:off x="1818123" y="215884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City/County Government</a:t>
            </a:r>
          </a:p>
        </p:txBody>
      </p:sp>
      <p:sp>
        <p:nvSpPr>
          <p:cNvPr id="13" name="TextBox 12">
            <a:extLst>
              <a:ext uri="{FF2B5EF4-FFF2-40B4-BE49-F238E27FC236}">
                <a16:creationId xmlns:a16="http://schemas.microsoft.com/office/drawing/2014/main" id="{DC445BE4-B373-4A7C-8F7E-FF8E04088E4D}"/>
              </a:ext>
            </a:extLst>
          </p:cNvPr>
          <p:cNvSpPr txBox="1">
            <a:spLocks/>
          </p:cNvSpPr>
          <p:nvPr/>
        </p:nvSpPr>
        <p:spPr>
          <a:xfrm>
            <a:off x="3926815" y="215884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Institutes of Higher Education</a:t>
            </a:r>
          </a:p>
        </p:txBody>
      </p:sp>
      <p:sp>
        <p:nvSpPr>
          <p:cNvPr id="14" name="TextBox 13">
            <a:extLst>
              <a:ext uri="{FF2B5EF4-FFF2-40B4-BE49-F238E27FC236}">
                <a16:creationId xmlns:a16="http://schemas.microsoft.com/office/drawing/2014/main" id="{927994A8-6ED8-4F7A-8FBD-AFCEA2F64E7E}"/>
              </a:ext>
            </a:extLst>
          </p:cNvPr>
          <p:cNvSpPr txBox="1">
            <a:spLocks/>
          </p:cNvSpPr>
          <p:nvPr/>
        </p:nvSpPr>
        <p:spPr>
          <a:xfrm>
            <a:off x="6096000" y="215884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Local Child Care Licensing Staff</a:t>
            </a:r>
          </a:p>
        </p:txBody>
      </p:sp>
      <p:sp>
        <p:nvSpPr>
          <p:cNvPr id="16" name="TextBox 15">
            <a:extLst>
              <a:ext uri="{FF2B5EF4-FFF2-40B4-BE49-F238E27FC236}">
                <a16:creationId xmlns:a16="http://schemas.microsoft.com/office/drawing/2014/main" id="{32926157-23A4-4873-98E4-A8E9EB5A7603}"/>
              </a:ext>
            </a:extLst>
          </p:cNvPr>
          <p:cNvSpPr txBox="1">
            <a:spLocks/>
          </p:cNvSpPr>
          <p:nvPr/>
        </p:nvSpPr>
        <p:spPr>
          <a:xfrm>
            <a:off x="8238745" y="215884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Local Head Start Programs</a:t>
            </a:r>
          </a:p>
        </p:txBody>
      </p:sp>
      <p:sp>
        <p:nvSpPr>
          <p:cNvPr id="18" name="TextBox 17">
            <a:extLst>
              <a:ext uri="{FF2B5EF4-FFF2-40B4-BE49-F238E27FC236}">
                <a16:creationId xmlns:a16="http://schemas.microsoft.com/office/drawing/2014/main" id="{0D15EEEA-B305-4CC4-A167-07F56B10314E}"/>
              </a:ext>
            </a:extLst>
          </p:cNvPr>
          <p:cNvSpPr txBox="1">
            <a:spLocks/>
          </p:cNvSpPr>
          <p:nvPr/>
        </p:nvSpPr>
        <p:spPr>
          <a:xfrm>
            <a:off x="1787230" y="354575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Local School District</a:t>
            </a:r>
          </a:p>
        </p:txBody>
      </p:sp>
      <p:sp>
        <p:nvSpPr>
          <p:cNvPr id="19" name="TextBox 18">
            <a:extLst>
              <a:ext uri="{FF2B5EF4-FFF2-40B4-BE49-F238E27FC236}">
                <a16:creationId xmlns:a16="http://schemas.microsoft.com/office/drawing/2014/main" id="{E3D908F3-6469-46A7-A7F6-8541F878AAFB}"/>
              </a:ext>
            </a:extLst>
          </p:cNvPr>
          <p:cNvSpPr txBox="1">
            <a:spLocks/>
          </p:cNvSpPr>
          <p:nvPr/>
        </p:nvSpPr>
        <p:spPr>
          <a:xfrm>
            <a:off x="3935599" y="354575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Local Workforce Board</a:t>
            </a:r>
          </a:p>
        </p:txBody>
      </p:sp>
      <p:sp>
        <p:nvSpPr>
          <p:cNvPr id="20" name="TextBox 19">
            <a:extLst>
              <a:ext uri="{FF2B5EF4-FFF2-40B4-BE49-F238E27FC236}">
                <a16:creationId xmlns:a16="http://schemas.microsoft.com/office/drawing/2014/main" id="{9BD99F98-7E88-4C55-80A5-E8D1E6457186}"/>
              </a:ext>
            </a:extLst>
          </p:cNvPr>
          <p:cNvSpPr txBox="1">
            <a:spLocks/>
          </p:cNvSpPr>
          <p:nvPr/>
        </p:nvSpPr>
        <p:spPr>
          <a:xfrm>
            <a:off x="6087171" y="354575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Non-Profit Organizations (for example, local United Way)</a:t>
            </a:r>
          </a:p>
        </p:txBody>
      </p:sp>
      <p:sp>
        <p:nvSpPr>
          <p:cNvPr id="21" name="TextBox 20">
            <a:extLst>
              <a:ext uri="{FF2B5EF4-FFF2-40B4-BE49-F238E27FC236}">
                <a16:creationId xmlns:a16="http://schemas.microsoft.com/office/drawing/2014/main" id="{E75C72D8-A598-46BA-88CC-571073756E9D}"/>
              </a:ext>
            </a:extLst>
          </p:cNvPr>
          <p:cNvSpPr txBox="1">
            <a:spLocks/>
          </p:cNvSpPr>
          <p:nvPr/>
        </p:nvSpPr>
        <p:spPr>
          <a:xfrm>
            <a:off x="8238743" y="354575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Regional Education Service Center</a:t>
            </a:r>
          </a:p>
        </p:txBody>
      </p:sp>
      <p:sp>
        <p:nvSpPr>
          <p:cNvPr id="22" name="TextBox 21">
            <a:extLst>
              <a:ext uri="{FF2B5EF4-FFF2-40B4-BE49-F238E27FC236}">
                <a16:creationId xmlns:a16="http://schemas.microsoft.com/office/drawing/2014/main" id="{EAE89113-90EC-4C91-B2C5-2D0C9D82B904}"/>
              </a:ext>
            </a:extLst>
          </p:cNvPr>
          <p:cNvSpPr txBox="1">
            <a:spLocks/>
          </p:cNvSpPr>
          <p:nvPr/>
        </p:nvSpPr>
        <p:spPr>
          <a:xfrm>
            <a:off x="2856238" y="4904330"/>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Texas Association for the Education of Young Children (and local, city chapters)</a:t>
            </a:r>
          </a:p>
        </p:txBody>
      </p:sp>
      <p:sp>
        <p:nvSpPr>
          <p:cNvPr id="23" name="TextBox 22">
            <a:extLst>
              <a:ext uri="{FF2B5EF4-FFF2-40B4-BE49-F238E27FC236}">
                <a16:creationId xmlns:a16="http://schemas.microsoft.com/office/drawing/2014/main" id="{133C4845-98C9-4637-9F2D-CD1FAD53B9FF}"/>
              </a:ext>
            </a:extLst>
          </p:cNvPr>
          <p:cNvSpPr txBox="1">
            <a:spLocks/>
          </p:cNvSpPr>
          <p:nvPr/>
        </p:nvSpPr>
        <p:spPr>
          <a:xfrm>
            <a:off x="5022731" y="4894965"/>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Texas Head Start Association</a:t>
            </a:r>
          </a:p>
        </p:txBody>
      </p:sp>
      <p:sp>
        <p:nvSpPr>
          <p:cNvPr id="24" name="TextBox 23">
            <a:extLst>
              <a:ext uri="{FF2B5EF4-FFF2-40B4-BE49-F238E27FC236}">
                <a16:creationId xmlns:a16="http://schemas.microsoft.com/office/drawing/2014/main" id="{ED75A9FD-936D-4901-A499-DD8058C26FB1}"/>
              </a:ext>
            </a:extLst>
          </p:cNvPr>
          <p:cNvSpPr txBox="1">
            <a:spLocks/>
          </p:cNvSpPr>
          <p:nvPr/>
        </p:nvSpPr>
        <p:spPr>
          <a:xfrm>
            <a:off x="7189224" y="4904330"/>
            <a:ext cx="1955053" cy="115291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a:t>Texas School Ready</a:t>
            </a: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332417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612058" y="51728"/>
            <a:ext cx="11560277" cy="1325563"/>
          </a:xfrm>
        </p:spPr>
        <p:txBody>
          <a:bodyPr>
            <a:normAutofit/>
          </a:bodyPr>
          <a:lstStyle/>
          <a:p>
            <a:pPr algn="ct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Identifying Partners/</a:t>
            </a:r>
            <a:r>
              <a:rPr lang="en-US" sz="3200" dirty="0">
                <a:latin typeface="Century Gothic" panose="020B0502020202020204" pitchFamily="34" charset="0"/>
              </a:rPr>
              <a:t>Making Connections</a:t>
            </a:r>
          </a:p>
        </p:txBody>
      </p:sp>
      <p:sp>
        <p:nvSpPr>
          <p:cNvPr id="9" name="Content Placeholder 2">
            <a:extLst>
              <a:ext uri="{FF2B5EF4-FFF2-40B4-BE49-F238E27FC236}">
                <a16:creationId xmlns:a16="http://schemas.microsoft.com/office/drawing/2014/main" id="{41FBCDEA-A9D4-4A14-B56A-BC358DE841D1}"/>
              </a:ext>
            </a:extLst>
          </p:cNvPr>
          <p:cNvSpPr txBox="1">
            <a:spLocks/>
          </p:cNvSpPr>
          <p:nvPr/>
        </p:nvSpPr>
        <p:spPr>
          <a:xfrm>
            <a:off x="877956" y="1435914"/>
            <a:ext cx="10436087" cy="4553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Consider Partners Who:</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B75802B-CB41-4BA5-A897-780AF7D5DD1D}"/>
              </a:ext>
            </a:extLst>
          </p:cNvPr>
          <p:cNvSpPr txBox="1">
            <a:spLocks/>
          </p:cNvSpPr>
          <p:nvPr/>
        </p:nvSpPr>
        <p:spPr>
          <a:xfrm>
            <a:off x="2646406" y="1934876"/>
            <a:ext cx="7696249" cy="72153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900" dirty="0"/>
              <a:t>Meet the eligibility criteria</a:t>
            </a:r>
          </a:p>
        </p:txBody>
      </p:sp>
      <p:sp>
        <p:nvSpPr>
          <p:cNvPr id="12" name="TextBox 11">
            <a:extLst>
              <a:ext uri="{FF2B5EF4-FFF2-40B4-BE49-F238E27FC236}">
                <a16:creationId xmlns:a16="http://schemas.microsoft.com/office/drawing/2014/main" id="{8300AE46-7C45-4189-9087-7F8450082AF7}"/>
              </a:ext>
            </a:extLst>
          </p:cNvPr>
          <p:cNvSpPr txBox="1">
            <a:spLocks/>
          </p:cNvSpPr>
          <p:nvPr/>
        </p:nvSpPr>
        <p:spPr>
          <a:xfrm>
            <a:off x="2646406" y="2776434"/>
            <a:ext cx="7696249" cy="72153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900" dirty="0"/>
              <a:t>Have committed leadership</a:t>
            </a:r>
          </a:p>
        </p:txBody>
      </p:sp>
      <p:sp>
        <p:nvSpPr>
          <p:cNvPr id="13" name="TextBox 12">
            <a:extLst>
              <a:ext uri="{FF2B5EF4-FFF2-40B4-BE49-F238E27FC236}">
                <a16:creationId xmlns:a16="http://schemas.microsoft.com/office/drawing/2014/main" id="{9B8011D6-5F95-4971-877D-F23CC0DF3801}"/>
              </a:ext>
            </a:extLst>
          </p:cNvPr>
          <p:cNvSpPr txBox="1">
            <a:spLocks/>
          </p:cNvSpPr>
          <p:nvPr/>
        </p:nvSpPr>
        <p:spPr>
          <a:xfrm>
            <a:off x="2646406" y="3575210"/>
            <a:ext cx="7696249" cy="72153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900" dirty="0"/>
              <a:t>Provide comprehensive services or extended hours</a:t>
            </a:r>
          </a:p>
        </p:txBody>
      </p:sp>
      <p:sp>
        <p:nvSpPr>
          <p:cNvPr id="14" name="TextBox 13">
            <a:extLst>
              <a:ext uri="{FF2B5EF4-FFF2-40B4-BE49-F238E27FC236}">
                <a16:creationId xmlns:a16="http://schemas.microsoft.com/office/drawing/2014/main" id="{DAF8DCED-8EDF-499D-8FF6-EE937E2F1A9F}"/>
              </a:ext>
            </a:extLst>
          </p:cNvPr>
          <p:cNvSpPr txBox="1">
            <a:spLocks/>
          </p:cNvSpPr>
          <p:nvPr/>
        </p:nvSpPr>
        <p:spPr>
          <a:xfrm>
            <a:off x="2646405" y="4370353"/>
            <a:ext cx="7696249" cy="72153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900" dirty="0"/>
              <a:t>Are located in a neighborhood or pocket of your district you are not currently serving</a:t>
            </a:r>
          </a:p>
        </p:txBody>
      </p:sp>
      <p:sp>
        <p:nvSpPr>
          <p:cNvPr id="16" name="TextBox 15">
            <a:extLst>
              <a:ext uri="{FF2B5EF4-FFF2-40B4-BE49-F238E27FC236}">
                <a16:creationId xmlns:a16="http://schemas.microsoft.com/office/drawing/2014/main" id="{14E120D0-D555-420E-93B3-D18C8A9B9A3B}"/>
              </a:ext>
            </a:extLst>
          </p:cNvPr>
          <p:cNvSpPr txBox="1">
            <a:spLocks/>
          </p:cNvSpPr>
          <p:nvPr/>
        </p:nvSpPr>
        <p:spPr>
          <a:xfrm>
            <a:off x="2646404" y="5218640"/>
            <a:ext cx="7696249" cy="72153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900" dirty="0"/>
              <a:t>Have a common vision/philosophy on early childhood or the capacity and interest in creating a joint vision</a:t>
            </a:r>
          </a:p>
        </p:txBody>
      </p:sp>
      <p:sp>
        <p:nvSpPr>
          <p:cNvPr id="18" name="TextBox 17">
            <a:extLst>
              <a:ext uri="{FF2B5EF4-FFF2-40B4-BE49-F238E27FC236}">
                <a16:creationId xmlns:a16="http://schemas.microsoft.com/office/drawing/2014/main" id="{034CD114-D73A-4A70-8EA3-DDF08EAE4E0A}"/>
              </a:ext>
            </a:extLst>
          </p:cNvPr>
          <p:cNvSpPr txBox="1">
            <a:spLocks/>
          </p:cNvSpPr>
          <p:nvPr/>
        </p:nvSpPr>
        <p:spPr>
          <a:xfrm>
            <a:off x="2646403" y="6042110"/>
            <a:ext cx="7696249" cy="72153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900" dirty="0"/>
              <a:t>Understand that partnerships take time, trust, open communication, and continuous improvement</a:t>
            </a: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1345830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AF2BBF7D-9B7C-420F-BFBA-87DC585975BF}"/>
              </a:ext>
            </a:extLst>
          </p:cNvPr>
          <p:cNvSpPr txBox="1">
            <a:spLocks noGrp="1"/>
          </p:cNvSpPr>
          <p:nvPr>
            <p:ph type="title" idx="4294967295"/>
          </p:nvPr>
        </p:nvSpPr>
        <p:spPr>
          <a:xfrm>
            <a:off x="838200" y="2811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entury Gothic"/>
                <a:ea typeface="+mj-ea"/>
                <a:cs typeface="+mj-cs"/>
              </a:rPr>
              <a:t>When is a Partnership a Good Fit?</a:t>
            </a:r>
          </a:p>
        </p:txBody>
      </p:sp>
      <p:sp>
        <p:nvSpPr>
          <p:cNvPr id="5" name="TextBox 4">
            <a:extLst>
              <a:ext uri="{FF2B5EF4-FFF2-40B4-BE49-F238E27FC236}">
                <a16:creationId xmlns:a16="http://schemas.microsoft.com/office/drawing/2014/main" id="{B985EE01-74F3-4A18-BB81-64D85158920C}"/>
              </a:ext>
            </a:extLst>
          </p:cNvPr>
          <p:cNvSpPr txBox="1"/>
          <p:nvPr/>
        </p:nvSpPr>
        <p:spPr>
          <a:xfrm>
            <a:off x="195743" y="1833792"/>
            <a:ext cx="5777247" cy="4127087"/>
          </a:xfrm>
          <a:prstGeom prst="roundRect">
            <a:avLst/>
          </a:prstGeom>
          <a:solidFill>
            <a:schemeClr val="accent1">
              <a:lumMod val="40000"/>
              <a:lumOff val="60000"/>
            </a:schemeClr>
          </a:solidFill>
        </p:spPr>
        <p:txBody>
          <a:bodyPr wrap="square" rtlCol="0">
            <a:spAutoFit/>
          </a:bodyPr>
          <a:lstStyle/>
          <a:p>
            <a:pPr algn="ctr"/>
            <a:r>
              <a:rPr lang="en-US" sz="2400" b="1" dirty="0"/>
              <a:t>Good Fit</a:t>
            </a:r>
          </a:p>
          <a:p>
            <a:endParaRPr lang="en-US" b="1" dirty="0"/>
          </a:p>
          <a:p>
            <a:pPr lvl="0">
              <a:lnSpc>
                <a:spcPct val="90000"/>
              </a:lnSpc>
            </a:pPr>
            <a:r>
              <a:rPr lang="en-US" dirty="0">
                <a:latin typeface="Calibri Light" panose="020F0302020204030204"/>
              </a:rPr>
              <a:t>LEA</a:t>
            </a:r>
            <a:r>
              <a:rPr lang="en-US" dirty="0"/>
              <a:t> does not have ample facilities to accommodate all eligible 3- and 4-year-old children</a:t>
            </a:r>
          </a:p>
          <a:p>
            <a:pPr lvl="0">
              <a:lnSpc>
                <a:spcPct val="90000"/>
              </a:lnSpc>
            </a:pPr>
            <a:endParaRPr lang="en-US" dirty="0">
              <a:latin typeface="Calibri Light" panose="020F0302020204030204"/>
            </a:endParaRPr>
          </a:p>
          <a:p>
            <a:pPr lvl="0">
              <a:lnSpc>
                <a:spcPct val="90000"/>
              </a:lnSpc>
            </a:pPr>
            <a:r>
              <a:rPr lang="en-US" dirty="0">
                <a:latin typeface="Calibri Light" panose="020F0302020204030204"/>
              </a:rPr>
              <a:t>LEA does</a:t>
            </a:r>
            <a:r>
              <a:rPr lang="en-US" dirty="0"/>
              <a:t> not yet have a 3-year-old program or has a small 3-year-old program and wants to expand</a:t>
            </a:r>
          </a:p>
          <a:p>
            <a:pPr lvl="0">
              <a:lnSpc>
                <a:spcPct val="90000"/>
              </a:lnSpc>
            </a:pPr>
            <a:endParaRPr lang="en-US" dirty="0">
              <a:latin typeface="Calibri Light" panose="020F0302020204030204"/>
            </a:endParaRPr>
          </a:p>
          <a:p>
            <a:pPr lvl="0">
              <a:lnSpc>
                <a:spcPct val="90000"/>
              </a:lnSpc>
            </a:pPr>
            <a:r>
              <a:rPr lang="en-US" dirty="0">
                <a:latin typeface="Calibri Light" panose="020F0302020204030204"/>
              </a:rPr>
              <a:t>LEA/ELP </a:t>
            </a:r>
            <a:r>
              <a:rPr lang="en-US" dirty="0"/>
              <a:t>wants to support</a:t>
            </a:r>
            <a:r>
              <a:rPr lang="en-US" dirty="0">
                <a:latin typeface="Calibri Light" panose="020F0302020204030204"/>
              </a:rPr>
              <a:t>/align efforts for increasing</a:t>
            </a:r>
            <a:r>
              <a:rPr lang="en-US" dirty="0"/>
              <a:t> kindergarten readiness</a:t>
            </a:r>
          </a:p>
          <a:p>
            <a:pPr lvl="0">
              <a:lnSpc>
                <a:spcPct val="90000"/>
              </a:lnSpc>
            </a:pPr>
            <a:endParaRPr lang="en-US" dirty="0">
              <a:latin typeface="Calibri Light" panose="020F0302020204030204"/>
            </a:endParaRPr>
          </a:p>
          <a:p>
            <a:pPr lvl="0">
              <a:lnSpc>
                <a:spcPct val="90000"/>
              </a:lnSpc>
            </a:pPr>
            <a:r>
              <a:rPr lang="en-US" dirty="0">
                <a:latin typeface="Calibri Light" panose="020F0302020204030204"/>
              </a:rPr>
              <a:t>ELP</a:t>
            </a:r>
            <a:r>
              <a:rPr lang="en-US" dirty="0"/>
              <a:t> serves a large</a:t>
            </a:r>
            <a:r>
              <a:rPr lang="en-US" dirty="0">
                <a:latin typeface="Calibri Light" panose="020F0302020204030204"/>
              </a:rPr>
              <a:t> %</a:t>
            </a:r>
            <a:r>
              <a:rPr lang="en-US" dirty="0"/>
              <a:t> of 3-and 4-year-old children who are receiving childcare subsidies and would also be eligible for public </a:t>
            </a:r>
            <a:r>
              <a:rPr lang="en-US" dirty="0">
                <a:latin typeface="Calibri Light" panose="020F0302020204030204"/>
              </a:rPr>
              <a:t>pre-k</a:t>
            </a:r>
            <a:endParaRPr lang="en-US" dirty="0"/>
          </a:p>
        </p:txBody>
      </p:sp>
      <p:sp>
        <p:nvSpPr>
          <p:cNvPr id="12" name="TextBox 11">
            <a:extLst>
              <a:ext uri="{FF2B5EF4-FFF2-40B4-BE49-F238E27FC236}">
                <a16:creationId xmlns:a16="http://schemas.microsoft.com/office/drawing/2014/main" id="{583916D2-04D6-4C65-8E14-2BB117BC5D99}"/>
              </a:ext>
            </a:extLst>
          </p:cNvPr>
          <p:cNvSpPr txBox="1"/>
          <p:nvPr/>
        </p:nvSpPr>
        <p:spPr>
          <a:xfrm>
            <a:off x="6249313" y="1855264"/>
            <a:ext cx="5777247" cy="4010601"/>
          </a:xfrm>
          <a:prstGeom prst="roundRect">
            <a:avLst/>
          </a:prstGeom>
          <a:solidFill>
            <a:schemeClr val="accent1">
              <a:lumMod val="40000"/>
              <a:lumOff val="60000"/>
            </a:schemeClr>
          </a:solidFill>
        </p:spPr>
        <p:txBody>
          <a:bodyPr wrap="square" rtlCol="0">
            <a:spAutoFit/>
          </a:bodyPr>
          <a:lstStyle/>
          <a:p>
            <a:pPr algn="ctr"/>
            <a:r>
              <a:rPr lang="en-US" sz="2400" b="1" dirty="0"/>
              <a:t>Not a Good Fit</a:t>
            </a:r>
          </a:p>
          <a:p>
            <a:endParaRPr lang="en-US" b="1" dirty="0"/>
          </a:p>
          <a:p>
            <a:pPr lvl="0">
              <a:lnSpc>
                <a:spcPct val="80000"/>
              </a:lnSpc>
            </a:pPr>
            <a:r>
              <a:rPr lang="en-US" dirty="0">
                <a:latin typeface="Calibri Light" panose="020F0302020204030204"/>
              </a:rPr>
              <a:t>LEA has</a:t>
            </a:r>
            <a:r>
              <a:rPr lang="en-US" dirty="0"/>
              <a:t> already identified and enrolled almost all eligible 3-  and 4-year-old children</a:t>
            </a:r>
          </a:p>
          <a:p>
            <a:pPr lvl="0">
              <a:lnSpc>
                <a:spcPct val="80000"/>
              </a:lnSpc>
            </a:pPr>
            <a:endParaRPr lang="en-US" dirty="0">
              <a:latin typeface="Calibri Light" panose="020F0302020204030204"/>
            </a:endParaRPr>
          </a:p>
          <a:p>
            <a:pPr lvl="0">
              <a:lnSpc>
                <a:spcPct val="80000"/>
              </a:lnSpc>
            </a:pPr>
            <a:r>
              <a:rPr lang="en-US" dirty="0">
                <a:latin typeface="Calibri Light" panose="020F0302020204030204"/>
              </a:rPr>
              <a:t>LEA</a:t>
            </a:r>
            <a:r>
              <a:rPr lang="en-US" dirty="0"/>
              <a:t> has ample facilities to accommodate all eligible 3- and 4-year-old children</a:t>
            </a:r>
          </a:p>
          <a:p>
            <a:pPr lvl="0">
              <a:lnSpc>
                <a:spcPct val="80000"/>
              </a:lnSpc>
            </a:pPr>
            <a:endParaRPr lang="en-US" dirty="0">
              <a:latin typeface="Calibri Light" panose="020F0302020204030204"/>
            </a:endParaRPr>
          </a:p>
          <a:p>
            <a:pPr lvl="0">
              <a:lnSpc>
                <a:spcPct val="80000"/>
              </a:lnSpc>
            </a:pPr>
            <a:r>
              <a:rPr lang="en-US" dirty="0">
                <a:latin typeface="Calibri Light" panose="020F0302020204030204"/>
              </a:rPr>
              <a:t>ELP</a:t>
            </a:r>
            <a:r>
              <a:rPr lang="en-US" dirty="0"/>
              <a:t> primarily serves children who do not meet the public prekindergarten eligibility requirements</a:t>
            </a:r>
          </a:p>
          <a:p>
            <a:pPr lvl="0">
              <a:lnSpc>
                <a:spcPct val="80000"/>
              </a:lnSpc>
            </a:pPr>
            <a:endParaRPr lang="en-US" dirty="0"/>
          </a:p>
          <a:p>
            <a:pPr lvl="0">
              <a:lnSpc>
                <a:spcPct val="80000"/>
              </a:lnSpc>
            </a:pPr>
            <a:endParaRPr lang="en-US" dirty="0"/>
          </a:p>
          <a:p>
            <a:pPr lvl="0">
              <a:lnSpc>
                <a:spcPct val="80000"/>
              </a:lnSpc>
            </a:pPr>
            <a:endParaRPr lang="en-US" dirty="0"/>
          </a:p>
          <a:p>
            <a:pPr lvl="0">
              <a:lnSpc>
                <a:spcPct val="80000"/>
              </a:lnSpc>
            </a:pPr>
            <a:endParaRPr lang="en-US" dirty="0"/>
          </a:p>
          <a:p>
            <a:pPr lvl="0">
              <a:lnSpc>
                <a:spcPct val="80000"/>
              </a:lnSpc>
            </a:pPr>
            <a:endParaRPr lang="en-US" dirty="0"/>
          </a:p>
        </p:txBody>
      </p:sp>
      <p:pic>
        <p:nvPicPr>
          <p:cNvPr id="1190" name="Graphic 1190">
            <a:extLst>
              <a:ext uri="{FF2B5EF4-FFF2-40B4-BE49-F238E27FC236}">
                <a16:creationId xmlns:a16="http://schemas.microsoft.com/office/drawing/2014/main" id="{DDCD2B5A-0D62-4081-8D01-2D00792F390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8142" y="1265189"/>
            <a:ext cx="572448" cy="572448"/>
          </a:xfrm>
          <a:prstGeom prst="rect">
            <a:avLst/>
          </a:prstGeom>
        </p:spPr>
      </p:pic>
      <p:sp>
        <p:nvSpPr>
          <p:cNvPr id="13" name="Slide Number Placeholder 2">
            <a:extLst>
              <a:ext uri="{FF2B5EF4-FFF2-40B4-BE49-F238E27FC236}">
                <a16:creationId xmlns:a16="http://schemas.microsoft.com/office/drawing/2014/main" id="{00CA7C93-DB2C-458E-BF72-D51F8CCF02D7}"/>
              </a:ext>
              <a:ext uri="{C183D7F6-B498-43B3-948B-1728B52AA6E4}">
                <adec:decorative xmlns:adec="http://schemas.microsoft.com/office/drawing/2017/decorative" val="1"/>
              </a:ext>
            </a:extLst>
          </p:cNvPr>
          <p:cNvSpPr txBox="1">
            <a:spLocks/>
          </p:cNvSpPr>
          <p:nvPr/>
        </p:nvSpPr>
        <p:spPr>
          <a:xfrm>
            <a:off x="8971055" y="627632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88AB57-2DBE-44A3-AE96-942C49E954BF}" type="slidenum">
              <a:rPr lang="en-US" smtClean="0">
                <a:solidFill>
                  <a:prstClr val="black"/>
                </a:solidFill>
                <a:latin typeface="Calibri" panose="020F0502020204030204"/>
              </a:rPr>
              <a:pPr>
                <a:defRPr/>
              </a:pPr>
              <a:t>33</a:t>
            </a:fld>
            <a:endParaRPr lang="en-US">
              <a:solidFill>
                <a:prstClr val="black"/>
              </a:solidFill>
              <a:latin typeface="Calibri" panose="020F0502020204030204"/>
            </a:endParaRPr>
          </a:p>
        </p:txBody>
      </p:sp>
      <p:sp>
        <p:nvSpPr>
          <p:cNvPr id="3" name="Slide Number Placeholder 2">
            <a:extLst>
              <a:ext uri="{FF2B5EF4-FFF2-40B4-BE49-F238E27FC236}">
                <a16:creationId xmlns:a16="http://schemas.microsoft.com/office/drawing/2014/main" id="{46A9810F-8144-497C-B328-016097C6AA84}"/>
              </a:ext>
              <a:ext uri="{C183D7F6-B498-43B3-948B-1728B52AA6E4}">
                <adec:decorative xmlns:adec="http://schemas.microsoft.com/office/drawing/2017/decorative" val="1"/>
              </a:ext>
            </a:extLst>
          </p:cNvPr>
          <p:cNvSpPr>
            <a:spLocks noGrp="1"/>
          </p:cNvSpPr>
          <p:nvPr>
            <p:ph type="sldNum" sz="quarter" idx="12"/>
          </p:nvPr>
        </p:nvSpPr>
        <p:spPr>
          <a:xfrm>
            <a:off x="8610600" y="63428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5827967-3C09-4659-B9CC-B44C82FEFB5F}"/>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C437B4E-F4E7-4CA8-A7F2-EFB0A3A7DB8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9" name="Picture 8">
            <a:extLst>
              <a:ext uri="{FF2B5EF4-FFF2-40B4-BE49-F238E27FC236}">
                <a16:creationId xmlns:a16="http://schemas.microsoft.com/office/drawing/2014/main" id="{5067967B-0599-4FD9-8F2B-1B0ECF474B9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pic>
        <p:nvPicPr>
          <p:cNvPr id="1191" name="Graphic 1191">
            <a:extLst>
              <a:ext uri="{FF2B5EF4-FFF2-40B4-BE49-F238E27FC236}">
                <a16:creationId xmlns:a16="http://schemas.microsoft.com/office/drawing/2014/main" id="{DD55923A-3BA4-4C21-A672-A651CBC2477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0587" y="1237383"/>
            <a:ext cx="654697" cy="654697"/>
          </a:xfrm>
          <a:prstGeom prst="rect">
            <a:avLst/>
          </a:prstGeom>
        </p:spPr>
      </p:pic>
    </p:spTree>
    <p:extLst>
      <p:ext uri="{BB962C8B-B14F-4D97-AF65-F5344CB8AC3E}">
        <p14:creationId xmlns:p14="http://schemas.microsoft.com/office/powerpoint/2010/main" val="66337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5A0124EC-2FDF-4B0E-97DC-FE7334C06EEC}"/>
              </a:ext>
            </a:extLst>
          </p:cNvPr>
          <p:cNvSpPr txBox="1">
            <a:spLocks noGrp="1"/>
          </p:cNvSpPr>
          <p:nvPr>
            <p:ph type="title" idx="4294967295"/>
          </p:nvPr>
        </p:nvSpPr>
        <p:spPr>
          <a:xfrm>
            <a:off x="838200" y="2811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Partnership Considerations</a:t>
            </a:r>
          </a:p>
        </p:txBody>
      </p:sp>
      <p:sp>
        <p:nvSpPr>
          <p:cNvPr id="5" name="Content Placeholder 6">
            <a:extLst>
              <a:ext uri="{FF2B5EF4-FFF2-40B4-BE49-F238E27FC236}">
                <a16:creationId xmlns:a16="http://schemas.microsoft.com/office/drawing/2014/main" id="{E281B72B-B0F3-49DB-A04E-7D3FD5EC5A80}"/>
              </a:ext>
            </a:extLst>
          </p:cNvPr>
          <p:cNvSpPr txBox="1">
            <a:spLocks/>
          </p:cNvSpPr>
          <p:nvPr/>
        </p:nvSpPr>
        <p:spPr>
          <a:xfrm>
            <a:off x="1077110" y="1602335"/>
            <a:ext cx="11028783" cy="412356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r>
              <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When developing a partnership, work collaboratively to develop a service agreement/contract that works for both parties. </a:t>
            </a:r>
          </a:p>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endPar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r>
              <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Consider “must haves” and “deal breakers” for your program. </a:t>
            </a:r>
          </a:p>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endPar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r>
              <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Help each other understand your respective programs, standards, and regulations.</a:t>
            </a:r>
          </a:p>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endPar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120000"/>
              </a:lnSpc>
              <a:spcBef>
                <a:spcPts val="1000"/>
              </a:spcBef>
              <a:spcAft>
                <a:spcPts val="0"/>
              </a:spcAft>
              <a:buClr>
                <a:srgbClr val="ED7D31"/>
              </a:buClr>
              <a:buSzTx/>
              <a:buFont typeface="Wingdings" panose="05000000000000000000" pitchFamily="2" charset="2"/>
              <a:buChar char="ü"/>
              <a:tabLst/>
              <a:defRPr/>
            </a:pPr>
            <a:r>
              <a:rPr kumimoji="0" lang="en-US" sz="9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Explore various funding scenarios to determine what would or would not work for your program.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Open Sans (Body)"/>
              <a:ea typeface="+mn-ea"/>
              <a:cs typeface="+mn-cs"/>
            </a:endParaRPr>
          </a:p>
        </p:txBody>
      </p:sp>
      <p:sp>
        <p:nvSpPr>
          <p:cNvPr id="3" name="Slide Number Placeholder 2">
            <a:extLst>
              <a:ext uri="{FF2B5EF4-FFF2-40B4-BE49-F238E27FC236}">
                <a16:creationId xmlns:a16="http://schemas.microsoft.com/office/drawing/2014/main" id="{AB619EE4-71CB-4D21-8BDB-C67AA1A57DB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26793D7-4C0C-4076-B533-F2C7044FFE8D}"/>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9FFF629-2206-44AA-95C7-7044AA2FF1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9" name="Picture 8">
            <a:extLst>
              <a:ext uri="{FF2B5EF4-FFF2-40B4-BE49-F238E27FC236}">
                <a16:creationId xmlns:a16="http://schemas.microsoft.com/office/drawing/2014/main" id="{4AC86E58-535B-4C9F-944E-59E176CBDC3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419865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BDA31A6-7A2F-4B4A-9E29-983D77453DC8}"/>
              </a:ext>
            </a:extLst>
          </p:cNvPr>
          <p:cNvSpPr txBox="1">
            <a:spLocks noGrp="1"/>
          </p:cNvSpPr>
          <p:nvPr>
            <p:ph type="title" idx="4294967295"/>
          </p:nvPr>
        </p:nvSpPr>
        <p:spPr>
          <a:xfrm>
            <a:off x="838200" y="2811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Factors that Facilitate Successful Partnerships</a:t>
            </a:r>
          </a:p>
        </p:txBody>
      </p:sp>
      <p:sp>
        <p:nvSpPr>
          <p:cNvPr id="9" name="Content Placeholder 6">
            <a:extLst>
              <a:ext uri="{FF2B5EF4-FFF2-40B4-BE49-F238E27FC236}">
                <a16:creationId xmlns:a16="http://schemas.microsoft.com/office/drawing/2014/main" id="{205B9CFB-4F33-4963-A03F-23FD739B67F7}"/>
              </a:ext>
            </a:extLst>
          </p:cNvPr>
          <p:cNvSpPr txBox="1">
            <a:spLocks/>
          </p:cNvSpPr>
          <p:nvPr/>
        </p:nvSpPr>
        <p:spPr>
          <a:xfrm>
            <a:off x="688339" y="1594317"/>
            <a:ext cx="5614925" cy="283736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Committed leadership</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Strong relationships</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Common vision/goals</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Training/professional development</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Plan for ongoing communication</a:t>
            </a:r>
          </a:p>
          <a:p>
            <a:pPr marL="0" marR="0" lvl="0" indent="0" algn="l" defTabSz="914400" rtl="0" eaLnBrk="1" fontAlgn="auto" latinLnBrk="0" hangingPunct="1">
              <a:lnSpc>
                <a:spcPct val="90000"/>
              </a:lnSpc>
              <a:spcBef>
                <a:spcPts val="1000"/>
              </a:spcBef>
              <a:spcAft>
                <a:spcPts val="0"/>
              </a:spcAft>
              <a:buClr>
                <a:srgbClr val="ED7D31"/>
              </a:buClr>
              <a:buSzTx/>
              <a:buFont typeface="Arial" panose="020B0604020202020204" pitchFamily="34" charset="0"/>
              <a:buNone/>
              <a:tabLst/>
              <a:defRPr/>
            </a:pPr>
            <a:endPar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 name="Content Placeholder 6">
            <a:extLst>
              <a:ext uri="{FF2B5EF4-FFF2-40B4-BE49-F238E27FC236}">
                <a16:creationId xmlns:a16="http://schemas.microsoft.com/office/drawing/2014/main" id="{50374417-EEC1-4CA2-801A-081F53DCB2FD}"/>
              </a:ext>
            </a:extLst>
          </p:cNvPr>
          <p:cNvSpPr txBox="1">
            <a:spLocks/>
          </p:cNvSpPr>
          <p:nvPr/>
        </p:nvSpPr>
        <p:spPr>
          <a:xfrm>
            <a:off x="6497395" y="1540598"/>
            <a:ext cx="5284236" cy="4348066"/>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Dedicated staff</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Strategic planning process</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Funding plan</a:t>
            </a:r>
          </a:p>
          <a:p>
            <a:pPr marL="228600" marR="0" lvl="0" indent="-228600" algn="l" defTabSz="914400" rtl="0" eaLnBrk="1" fontAlgn="auto" latinLnBrk="0" hangingPunct="1">
              <a:lnSpc>
                <a:spcPct val="90000"/>
              </a:lnSpc>
              <a:spcBef>
                <a:spcPts val="1000"/>
              </a:spcBef>
              <a:spcAft>
                <a:spcPts val="0"/>
              </a:spcAft>
              <a:buClr>
                <a:srgbClr val="ED7D31"/>
              </a:buClr>
              <a:buSzTx/>
              <a:buFont typeface="Wingdings" panose="05000000000000000000" pitchFamily="2" charset="2"/>
              <a:buChar char="ü"/>
              <a:tabLst/>
              <a:defRPr/>
            </a:pPr>
            <a:r>
              <a:rPr kumimoji="0" lang="en-US"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Review of standards, funding, and regulations</a:t>
            </a:r>
          </a:p>
        </p:txBody>
      </p:sp>
      <p:sp>
        <p:nvSpPr>
          <p:cNvPr id="3" name="Slide Number Placeholder 2">
            <a:extLst>
              <a:ext uri="{FF2B5EF4-FFF2-40B4-BE49-F238E27FC236}">
                <a16:creationId xmlns:a16="http://schemas.microsoft.com/office/drawing/2014/main" id="{B52AEF8E-8FD7-49D0-A913-65C87AAA96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CE78333-9494-40C5-A64B-2EC9580DA422}"/>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D476B85-8539-4C6A-B94E-0E96858432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1" name="Picture 10">
            <a:extLst>
              <a:ext uri="{FF2B5EF4-FFF2-40B4-BE49-F238E27FC236}">
                <a16:creationId xmlns:a16="http://schemas.microsoft.com/office/drawing/2014/main" id="{CC1BFE4B-1974-4B4B-9DF3-26A03A9199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pic>
        <p:nvPicPr>
          <p:cNvPr id="2" name="Picture 3">
            <a:extLst>
              <a:ext uri="{FF2B5EF4-FFF2-40B4-BE49-F238E27FC236}">
                <a16:creationId xmlns:a16="http://schemas.microsoft.com/office/drawing/2014/main" id="{3B0585FA-2D76-43C2-980D-23C022CBF73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01987" y="4618606"/>
            <a:ext cx="2743199" cy="1828353"/>
          </a:xfrm>
          <a:prstGeom prst="rect">
            <a:avLst/>
          </a:prstGeom>
        </p:spPr>
      </p:pic>
    </p:spTree>
    <p:extLst>
      <p:ext uri="{BB962C8B-B14F-4D97-AF65-F5344CB8AC3E}">
        <p14:creationId xmlns:p14="http://schemas.microsoft.com/office/powerpoint/2010/main" val="2229591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normAutofit/>
          </a:bodyPr>
          <a:lstStyle/>
          <a:p>
            <a:pPr algn="ctr"/>
            <a:r>
              <a:rPr lang="en-US" sz="3600" dirty="0">
                <a:latin typeface="Century Gothic" panose="020B0502020202020204" pitchFamily="34" charset="0"/>
              </a:rPr>
              <a:t>Common Barrier: No ELPs in Area</a:t>
            </a:r>
          </a:p>
        </p:txBody>
      </p:sp>
      <p:sp>
        <p:nvSpPr>
          <p:cNvPr id="18" name="Content Placeholder 3">
            <a:extLst>
              <a:ext uri="{FF2B5EF4-FFF2-40B4-BE49-F238E27FC236}">
                <a16:creationId xmlns:a16="http://schemas.microsoft.com/office/drawing/2014/main" id="{CFAD5E2A-7C87-4185-89E0-54D9405F9962}"/>
              </a:ext>
            </a:extLst>
          </p:cNvPr>
          <p:cNvSpPr>
            <a:spLocks noGrp="1"/>
          </p:cNvSpPr>
          <p:nvPr>
            <p:ph idx="13"/>
          </p:nvPr>
        </p:nvSpPr>
        <p:spPr>
          <a:xfrm>
            <a:off x="1433062" y="1795880"/>
            <a:ext cx="9806866" cy="4064595"/>
          </a:xfrm>
        </p:spPr>
        <p:txBody>
          <a:bodyPr>
            <a:normAutofit/>
          </a:bodyPr>
          <a:lstStyle/>
          <a:p>
            <a:pPr marL="457200" indent="-457200">
              <a:buFont typeface="Arial" panose="020B0604020202020204" pitchFamily="34" charset="0"/>
              <a:buChar char="•"/>
            </a:pPr>
            <a:r>
              <a:rPr lang="en-US" b="0" dirty="0"/>
              <a:t>Visit Texas Child Care Availability Portal to see who exists: </a:t>
            </a:r>
            <a:r>
              <a:rPr lang="en-US" b="0" dirty="0">
                <a:hlinkClick r:id="rId3"/>
              </a:rPr>
              <a:t>https://find.childcare.texas.gov/</a:t>
            </a:r>
            <a:r>
              <a:rPr lang="en-US" b="0" dirty="0"/>
              <a:t>. </a:t>
            </a:r>
          </a:p>
          <a:p>
            <a:pPr marL="457200" indent="-457200">
              <a:buFont typeface="Arial" panose="020B0604020202020204" pitchFamily="34" charset="0"/>
              <a:buChar char="•"/>
            </a:pPr>
            <a:r>
              <a:rPr lang="en-US" b="0" dirty="0"/>
              <a:t>Work with LWDB to:</a:t>
            </a:r>
          </a:p>
          <a:p>
            <a:pPr marL="1143000" lvl="1" indent="-457200">
              <a:buFont typeface="Arial" panose="020B0604020202020204" pitchFamily="34" charset="0"/>
              <a:buChar char="•"/>
            </a:pPr>
            <a:r>
              <a:rPr lang="en-US" b="0" dirty="0"/>
              <a:t>Mentor into TRS</a:t>
            </a:r>
          </a:p>
          <a:p>
            <a:pPr marL="1143000" lvl="1" indent="-457200">
              <a:buFont typeface="Arial" panose="020B0604020202020204" pitchFamily="34" charset="0"/>
              <a:buChar char="•"/>
            </a:pPr>
            <a:r>
              <a:rPr lang="en-US" dirty="0"/>
              <a:t>Identify other providers who might be interested in expanding</a:t>
            </a:r>
          </a:p>
          <a:p>
            <a:pPr marL="1143000" lvl="1" indent="-457200">
              <a:buFont typeface="Arial" panose="020B0604020202020204" pitchFamily="34" charset="0"/>
              <a:buChar char="•"/>
            </a:pPr>
            <a:r>
              <a:rPr lang="en-US" dirty="0"/>
              <a:t>Spread word to other providers that LEA is interested</a:t>
            </a:r>
          </a:p>
          <a:p>
            <a:pPr marL="1143000" lvl="1" indent="-457200">
              <a:buFont typeface="Arial" panose="020B0604020202020204" pitchFamily="34" charset="0"/>
              <a:buChar char="•"/>
            </a:pPr>
            <a:r>
              <a:rPr lang="en-US" b="0" dirty="0"/>
              <a:t>Use contracted slots </a:t>
            </a:r>
          </a:p>
          <a:p>
            <a:pPr marL="1143000" lvl="1" indent="-457200">
              <a:buFont typeface="Arial" panose="020B0604020202020204" pitchFamily="34" charset="0"/>
              <a:buChar char="•"/>
            </a:pPr>
            <a:r>
              <a:rPr lang="en-US" dirty="0"/>
              <a:t>Coordinate with home-based providers to improve quality and develop informal partnership</a:t>
            </a:r>
          </a:p>
          <a:p>
            <a:pPr marL="1143000" lvl="1" indent="-457200">
              <a:buFont typeface="Arial" panose="020B0604020202020204" pitchFamily="34" charset="0"/>
              <a:buChar char="•"/>
            </a:pPr>
            <a:r>
              <a:rPr lang="en-US" b="0" dirty="0"/>
              <a:t>Explore adding child care on a school campus</a:t>
            </a:r>
          </a:p>
        </p:txBody>
      </p:sp>
      <p:pic>
        <p:nvPicPr>
          <p:cNvPr id="4" name="Picture 3">
            <a:extLst>
              <a:ext uri="{FF2B5EF4-FFF2-40B4-BE49-F238E27FC236}">
                <a16:creationId xmlns:a16="http://schemas.microsoft.com/office/drawing/2014/main" id="{1BB1DC00-40CD-4910-AFF9-2793EDD60F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7989" y="193992"/>
            <a:ext cx="1005459" cy="1005459"/>
          </a:xfrm>
          <a:prstGeom prst="rect">
            <a:avLst/>
          </a:prstGeom>
        </p:spPr>
      </p:pic>
      <p:pic>
        <p:nvPicPr>
          <p:cNvPr id="6" name="Picture 5">
            <a:extLst>
              <a:ext uri="{FF2B5EF4-FFF2-40B4-BE49-F238E27FC236}">
                <a16:creationId xmlns:a16="http://schemas.microsoft.com/office/drawing/2014/main" id="{294D3244-6314-45F5-8380-D30F7969A5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34001" y="198152"/>
            <a:ext cx="1005927" cy="1005927"/>
          </a:xfrm>
          <a:prstGeom prst="rect">
            <a:avLst/>
          </a:prstGeom>
        </p:spPr>
      </p:pic>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2327265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 uri="{C183D7F6-B498-43B3-948B-1728B52AA6E4}">
                <adec:decorative xmlns:adec="http://schemas.microsoft.com/office/drawing/2017/decorative" val="1"/>
              </a:ext>
            </a:extLst>
          </p:cNvPr>
          <p:cNvSpPr>
            <a:spLocks noGrp="1"/>
          </p:cNvSpPr>
          <p:nvPr>
            <p:ph type="title"/>
          </p:nvPr>
        </p:nvSpPr>
        <p:spPr>
          <a:xfrm>
            <a:off x="838200" y="137869"/>
            <a:ext cx="10515600" cy="1325563"/>
          </a:xfrm>
        </p:spPr>
        <p:txBody>
          <a:bodyPr>
            <a:normAutofit/>
          </a:bodyPr>
          <a:lstStyle/>
          <a:p>
            <a:pPr algn="ctr"/>
            <a:r>
              <a:rPr lang="en-US" sz="3600" dirty="0">
                <a:latin typeface="Century Gothic" panose="020B0502020202020204" pitchFamily="34" charset="0"/>
              </a:rPr>
              <a:t>Common Barrier: LEA is resistant</a:t>
            </a:r>
          </a:p>
        </p:txBody>
      </p:sp>
      <p:sp>
        <p:nvSpPr>
          <p:cNvPr id="18" name="Content Placeholder 3">
            <a:extLst>
              <a:ext uri="{FF2B5EF4-FFF2-40B4-BE49-F238E27FC236}">
                <a16:creationId xmlns:a16="http://schemas.microsoft.com/office/drawing/2014/main" id="{CFAD5E2A-7C87-4185-89E0-54D9405F9962}"/>
              </a:ext>
              <a:ext uri="{C183D7F6-B498-43B3-948B-1728B52AA6E4}">
                <adec:decorative xmlns:adec="http://schemas.microsoft.com/office/drawing/2017/decorative" val="1"/>
              </a:ext>
            </a:extLst>
          </p:cNvPr>
          <p:cNvSpPr>
            <a:spLocks noGrp="1"/>
          </p:cNvSpPr>
          <p:nvPr>
            <p:ph idx="13"/>
          </p:nvPr>
        </p:nvSpPr>
        <p:spPr>
          <a:xfrm>
            <a:off x="1018000" y="1773872"/>
            <a:ext cx="10696255" cy="4397673"/>
          </a:xfrm>
        </p:spPr>
        <p:txBody>
          <a:bodyPr>
            <a:normAutofit fontScale="92500" lnSpcReduction="20000"/>
          </a:bodyPr>
          <a:lstStyle/>
          <a:p>
            <a:pPr marL="457200" indent="-457200">
              <a:buFont typeface="Arial" panose="020B0604020202020204" pitchFamily="34" charset="0"/>
              <a:buChar char="•"/>
            </a:pPr>
            <a:r>
              <a:rPr lang="en-US" sz="2600" b="0" dirty="0"/>
              <a:t>Visit Texas Public Education Information Resource website to gather LEA’s information about current prekindergarten program and to identify areas for partnering: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https://www.texaseducationinfo.org/Home/Index/</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endParaRPr lang="en-US" sz="2400" b="0" dirty="0"/>
          </a:p>
          <a:p>
            <a:pPr marL="342900" indent="-342900">
              <a:buFont typeface="Arial" panose="020B0604020202020204" pitchFamily="34" charset="0"/>
              <a:buChar char="•"/>
            </a:pPr>
            <a:r>
              <a:rPr lang="en-US" sz="2600" b="0" dirty="0"/>
              <a:t>Contact your Regional Education Service Center to support:</a:t>
            </a:r>
          </a:p>
          <a:p>
            <a:pPr marL="1028700" lvl="1" indent="-342900">
              <a:buFont typeface="Arial" panose="020B0604020202020204" pitchFamily="34" charset="0"/>
              <a:buChar char="•"/>
            </a:pPr>
            <a:r>
              <a:rPr lang="en-US" b="0" dirty="0"/>
              <a:t>Connect with LEA staff about partnership opportunities</a:t>
            </a:r>
          </a:p>
          <a:p>
            <a:pPr marL="1028700" lvl="1" indent="-342900">
              <a:buFont typeface="Arial" panose="020B0604020202020204" pitchFamily="34" charset="0"/>
              <a:buChar char="•"/>
            </a:pPr>
            <a:r>
              <a:rPr lang="en-US" dirty="0"/>
              <a:t>Identify local LEAs that have full-day prekindergarten waivers in place or are interested in partnerships</a:t>
            </a:r>
            <a:endParaRPr lang="en-US" b="0" dirty="0"/>
          </a:p>
          <a:p>
            <a:pPr marL="342900" indent="-342900">
              <a:buFont typeface="Arial" panose="020B0604020202020204" pitchFamily="34" charset="0"/>
              <a:buChar char="•"/>
            </a:pPr>
            <a:endParaRPr lang="en-US" sz="2400" b="0" dirty="0"/>
          </a:p>
          <a:p>
            <a:pPr marL="457200" indent="-457200">
              <a:buFont typeface="Arial" panose="020B0604020202020204" pitchFamily="34" charset="0"/>
              <a:buChar char="•"/>
            </a:pPr>
            <a:r>
              <a:rPr lang="en-US" sz="2600" b="0" dirty="0"/>
              <a:t>Present a Partnership proposal to the district’s school board.</a:t>
            </a:r>
          </a:p>
          <a:p>
            <a:pPr marL="1143000" lvl="1" indent="-457200">
              <a:buFont typeface="Arial" panose="020B0604020202020204" pitchFamily="34" charset="0"/>
              <a:buChar char="•"/>
            </a:pPr>
            <a:r>
              <a:rPr lang="en-US" b="0" dirty="0"/>
              <a:t>Highlight the strengths of your ELP</a:t>
            </a:r>
          </a:p>
          <a:p>
            <a:pPr marL="1143000" lvl="1" indent="-457200">
              <a:buFont typeface="Arial" panose="020B0604020202020204" pitchFamily="34" charset="0"/>
              <a:buChar char="•"/>
            </a:pPr>
            <a:r>
              <a:rPr lang="en-US" dirty="0"/>
              <a:t>Highlight areas of opportunity for partnerships </a:t>
            </a:r>
          </a:p>
          <a:p>
            <a:pPr lvl="1" indent="0">
              <a:buNone/>
            </a:pPr>
            <a:endParaRPr lang="en-US" b="0" dirty="0"/>
          </a:p>
          <a:p>
            <a:endParaRPr lang="en-US" b="0" dirty="0"/>
          </a:p>
          <a:p>
            <a:pPr marL="457200" indent="-457200">
              <a:buFont typeface="Arial" panose="020B0604020202020204" pitchFamily="34" charset="0"/>
              <a:buChar char="•"/>
            </a:pPr>
            <a:endParaRPr lang="en-US" b="0" dirty="0"/>
          </a:p>
          <a:p>
            <a:endParaRPr lang="en-US" dirty="0"/>
          </a:p>
          <a:p>
            <a:endParaRPr lang="en-US" dirty="0"/>
          </a:p>
        </p:txBody>
      </p:sp>
      <p:pic>
        <p:nvPicPr>
          <p:cNvPr id="5" name="Picture 4">
            <a:extLst>
              <a:ext uri="{FF2B5EF4-FFF2-40B4-BE49-F238E27FC236}">
                <a16:creationId xmlns:a16="http://schemas.microsoft.com/office/drawing/2014/main" id="{D4578C6B-3AD3-49F9-BF1D-4DDFD69EAD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535" y="2518814"/>
            <a:ext cx="2054993" cy="695914"/>
          </a:xfrm>
          <a:prstGeom prst="rect">
            <a:avLst/>
          </a:prstGeom>
        </p:spPr>
      </p:pic>
      <p:pic>
        <p:nvPicPr>
          <p:cNvPr id="6" name="Picture 5">
            <a:extLst>
              <a:ext uri="{FF2B5EF4-FFF2-40B4-BE49-F238E27FC236}">
                <a16:creationId xmlns:a16="http://schemas.microsoft.com/office/drawing/2014/main" id="{6AAC1FF4-9887-4F07-A65A-3CD1EE7583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7521" y="197671"/>
            <a:ext cx="1005927" cy="1005927"/>
          </a:xfrm>
          <a:prstGeom prst="rect">
            <a:avLst/>
          </a:prstGeom>
        </p:spPr>
      </p:pic>
      <p:pic>
        <p:nvPicPr>
          <p:cNvPr id="7" name="Picture 6">
            <a:extLst>
              <a:ext uri="{FF2B5EF4-FFF2-40B4-BE49-F238E27FC236}">
                <a16:creationId xmlns:a16="http://schemas.microsoft.com/office/drawing/2014/main" id="{92B74DF9-B382-46CA-8040-FE823981ED2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42655" y="216552"/>
            <a:ext cx="1005927" cy="1005927"/>
          </a:xfrm>
          <a:prstGeom prst="rect">
            <a:avLst/>
          </a:prstGeom>
        </p:spPr>
      </p:pic>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332781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0438D39-D6C8-4DB5-BDFD-E0897191FE0C}"/>
              </a:ext>
            </a:extLst>
          </p:cNvPr>
          <p:cNvSpPr txBox="1">
            <a:spLocks noGrp="1"/>
          </p:cNvSpPr>
          <p:nvPr>
            <p:ph type="title" idx="4294967295"/>
          </p:nvPr>
        </p:nvSpPr>
        <p:spPr>
          <a:xfrm>
            <a:off x="838200" y="2811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Data to Answer Key Questions</a:t>
            </a:r>
          </a:p>
        </p:txBody>
      </p:sp>
      <p:sp>
        <p:nvSpPr>
          <p:cNvPr id="2" name="TextBox 1">
            <a:extLst>
              <a:ext uri="{FF2B5EF4-FFF2-40B4-BE49-F238E27FC236}">
                <a16:creationId xmlns:a16="http://schemas.microsoft.com/office/drawing/2014/main" id="{DF2AE0A8-E514-4F09-B71C-7F1FF05A5133}"/>
              </a:ext>
            </a:extLst>
          </p:cNvPr>
          <p:cNvSpPr txBox="1"/>
          <p:nvPr/>
        </p:nvSpPr>
        <p:spPr>
          <a:xfrm>
            <a:off x="2055087" y="1470892"/>
            <a:ext cx="9113855"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Pre-K Statistics </a:t>
            </a:r>
            <a:r>
              <a:rPr lang="en-US" dirty="0"/>
              <a:t>– How many 3- or 4-year-olds are eligible but not enrolled in pre-k? Is the median class size more than 18? Is the teacher-to-child ratio more than 1:10? Where is the opportunity for quality child care programs to support?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1"/>
                </a:solidFill>
              </a:rPr>
              <a:t>Kindergarten Readiness </a:t>
            </a:r>
            <a:r>
              <a:rPr lang="en-US" dirty="0"/>
              <a:t>– What percentage of children in the district are ready? How many of them attended pre-k? Does the school district need support in this area? If so, how can partnerships be part of the 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1"/>
                </a:solidFill>
              </a:rPr>
              <a:t>HB 3 Waivers </a:t>
            </a:r>
            <a:r>
              <a:rPr lang="en-US" dirty="0"/>
              <a:t>– Which school districts are unable to provide full-day pre-k for 4-year-olds? How can’t they offer this? How long is their waiver? (This year is last year for filing waivers.) Did they receive any partnership proposals? Are they partnering with child care? Can you help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1"/>
                </a:solidFill>
              </a:rPr>
              <a:t>Head Start Enrollment </a:t>
            </a:r>
            <a:r>
              <a:rPr lang="en-US" dirty="0"/>
              <a:t>– helps you understand where some 3- and 4-year-olds might be receiving early childhood education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other information do you need to understand the early childhood landscape?</a:t>
            </a:r>
          </a:p>
        </p:txBody>
      </p:sp>
      <p:sp>
        <p:nvSpPr>
          <p:cNvPr id="3" name="Slide Number Placeholder 2">
            <a:extLst>
              <a:ext uri="{FF2B5EF4-FFF2-40B4-BE49-F238E27FC236}">
                <a16:creationId xmlns:a16="http://schemas.microsoft.com/office/drawing/2014/main" id="{057F3432-61F2-4E50-A897-D9EDEF8958F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B23245-9431-4BFB-8300-4DF9D10F3982}"/>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9ABA20C-1DD4-4510-8972-988E689527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9" name="Picture 8">
            <a:extLst>
              <a:ext uri="{FF2B5EF4-FFF2-40B4-BE49-F238E27FC236}">
                <a16:creationId xmlns:a16="http://schemas.microsoft.com/office/drawing/2014/main" id="{2870DE77-9F56-4626-BA91-CB82785C1E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3251925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275" y="213490"/>
            <a:ext cx="9597887" cy="710206"/>
          </a:xfrm>
        </p:spPr>
        <p:txBody>
          <a:bodyPr>
            <a:normAutofit/>
          </a:bodyPr>
          <a:lstStyle/>
          <a:p>
            <a:r>
              <a:rPr lang="en-US"/>
              <a:t>Questions and Answers</a:t>
            </a:r>
          </a:p>
        </p:txBody>
      </p:sp>
      <p:sp>
        <p:nvSpPr>
          <p:cNvPr id="5" name="Rectangle 4">
            <a:extLst>
              <a:ext uri="{C183D7F6-B498-43B3-948B-1728B52AA6E4}">
                <adec:decorative xmlns:adec="http://schemas.microsoft.com/office/drawing/2017/decorative" val="1"/>
              </a:ext>
            </a:extLst>
          </p:cNvPr>
          <p:cNvSpPr/>
          <p:nvPr/>
        </p:nvSpPr>
        <p:spPr>
          <a:xfrm>
            <a:off x="615538" y="2015937"/>
            <a:ext cx="559243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D7D31"/>
              </a:buClr>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7" name="Picture 6">
            <a:extLst>
              <a:ext uri="{FF2B5EF4-FFF2-40B4-BE49-F238E27FC236}">
                <a16:creationId xmlns:a16="http://schemas.microsoft.com/office/drawing/2014/main" id="{93489CFE-91A7-49EE-8E49-0B363BC1CF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90712" y="1400798"/>
            <a:ext cx="7572375" cy="4576287"/>
          </a:xfrm>
          <a:prstGeom prst="rect">
            <a:avLst/>
          </a:prstGeom>
        </p:spPr>
      </p:pic>
      <p:pic>
        <p:nvPicPr>
          <p:cNvPr id="12" name="Picture 11">
            <a:extLst>
              <a:ext uri="{FF2B5EF4-FFF2-40B4-BE49-F238E27FC236}">
                <a16:creationId xmlns:a16="http://schemas.microsoft.com/office/drawing/2014/main" id="{F95EE7AC-C3F9-42B1-8595-11FD83BC38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05100" y="2542283"/>
            <a:ext cx="5943600" cy="2072830"/>
          </a:xfrm>
          <a:prstGeom prst="rect">
            <a:avLst/>
          </a:prstGeom>
        </p:spPr>
      </p:pic>
      <p:sp>
        <p:nvSpPr>
          <p:cNvPr id="4" name="Slide Number Placeholder 3"/>
          <p:cNvSpPr>
            <a:spLocks noGrp="1"/>
          </p:cNvSpPr>
          <p:nvPr>
            <p:ph type="sldNum" sz="quarter" idx="12"/>
          </p:nvPr>
        </p:nvSpPr>
        <p:spPr>
          <a:xfrm>
            <a:off x="9255177" y="6454187"/>
            <a:ext cx="2743200" cy="1923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07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 uri="{C183D7F6-B498-43B3-948B-1728B52AA6E4}">
                <adec:decorative xmlns:adec="http://schemas.microsoft.com/office/drawing/2017/decorative" val="1"/>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Summit Agenda Day 2</a:t>
            </a: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3">
            <a:extLst>
              <a:ext uri="{FF2B5EF4-FFF2-40B4-BE49-F238E27FC236}">
                <a16:creationId xmlns:a16="http://schemas.microsoft.com/office/drawing/2014/main" id="{CFAD5E2A-7C87-4185-89E0-54D9405F9962}"/>
              </a:ext>
              <a:ext uri="{C183D7F6-B498-43B3-948B-1728B52AA6E4}">
                <adec:decorative xmlns:adec="http://schemas.microsoft.com/office/drawing/2017/decorative" val="1"/>
              </a:ext>
            </a:extLst>
          </p:cNvPr>
          <p:cNvSpPr>
            <a:spLocks noGrp="1"/>
          </p:cNvSpPr>
          <p:nvPr>
            <p:ph idx="13"/>
          </p:nvPr>
        </p:nvSpPr>
        <p:spPr>
          <a:xfrm>
            <a:off x="838200" y="1745416"/>
            <a:ext cx="11069549" cy="4302459"/>
          </a:xfrm>
        </p:spPr>
        <p:txBody>
          <a:bodyPr>
            <a:normAutofit/>
          </a:bodyPr>
          <a:lstStyle/>
          <a:p>
            <a:r>
              <a:rPr lang="en-US" dirty="0"/>
              <a:t>May 7</a:t>
            </a:r>
          </a:p>
          <a:p>
            <a:r>
              <a:rPr lang="en-US" b="0" dirty="0"/>
              <a:t>9:00am – 11:00am		How to Develop Pre-K Partnerships in your Region</a:t>
            </a:r>
          </a:p>
          <a:p>
            <a:r>
              <a:rPr lang="en-US" b="0" dirty="0"/>
              <a:t>11:00am – 11:15am	Break</a:t>
            </a:r>
          </a:p>
          <a:p>
            <a:r>
              <a:rPr lang="en-US" b="0" dirty="0"/>
              <a:t>11:15am – 12:15pm	Regional Team Breakout</a:t>
            </a:r>
          </a:p>
          <a:p>
            <a:r>
              <a:rPr lang="en-US" b="0" dirty="0"/>
              <a:t>12:15pm – 1:30pm		Questions and Next Steps</a:t>
            </a:r>
          </a:p>
        </p:txBody>
      </p:sp>
      <p:sp>
        <p:nvSpPr>
          <p:cNvPr id="4" name="TextBox 3">
            <a:extLst>
              <a:ext uri="{FF2B5EF4-FFF2-40B4-BE49-F238E27FC236}">
                <a16:creationId xmlns:a16="http://schemas.microsoft.com/office/drawing/2014/main" id="{B8A9EDDE-E7F2-407C-A685-42DB702E2B11}"/>
              </a:ext>
              <a:ext uri="{C183D7F6-B498-43B3-948B-1728B52AA6E4}">
                <adec:decorative xmlns:adec="http://schemas.microsoft.com/office/drawing/2017/decorative" val="1"/>
              </a:ext>
            </a:extLst>
          </p:cNvPr>
          <p:cNvSpPr txBox="1"/>
          <p:nvPr/>
        </p:nvSpPr>
        <p:spPr>
          <a:xfrm>
            <a:off x="1691149" y="5102942"/>
            <a:ext cx="8809704" cy="461665"/>
          </a:xfrm>
          <a:prstGeom prst="rect">
            <a:avLst/>
          </a:prstGeom>
          <a:noFill/>
        </p:spPr>
        <p:txBody>
          <a:bodyPr wrap="square" rtlCol="0">
            <a:spAutoFit/>
          </a:bodyPr>
          <a:lstStyle/>
          <a:p>
            <a:r>
              <a:rPr lang="en-US" sz="2400" i="1" dirty="0"/>
              <a:t>*You will receive a training certificate once the conference is over.</a:t>
            </a: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37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a:solidFill>
                  <a:schemeClr val="bg1"/>
                </a:solidFill>
                <a:latin typeface="Century Gothic" panose="020B0502020202020204" pitchFamily="34" charset="0"/>
              </a:rPr>
              <a:t>Breakout into Regional Teams</a:t>
            </a:r>
          </a:p>
        </p:txBody>
      </p:sp>
    </p:spTree>
    <p:extLst>
      <p:ext uri="{BB962C8B-B14F-4D97-AF65-F5344CB8AC3E}">
        <p14:creationId xmlns:p14="http://schemas.microsoft.com/office/powerpoint/2010/main" val="3655577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0438D39-D6C8-4DB5-BDFD-E0897191FE0C}"/>
              </a:ext>
            </a:extLst>
          </p:cNvPr>
          <p:cNvSpPr txBox="1">
            <a:spLocks noGrp="1"/>
          </p:cNvSpPr>
          <p:nvPr>
            <p:ph type="title" idx="4294967295"/>
          </p:nvPr>
        </p:nvSpPr>
        <p:spPr>
          <a:xfrm>
            <a:off x="838200" y="2811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Breakout Instructions</a:t>
            </a:r>
          </a:p>
        </p:txBody>
      </p:sp>
      <p:sp>
        <p:nvSpPr>
          <p:cNvPr id="10" name="TextBox 9">
            <a:extLst>
              <a:ext uri="{FF2B5EF4-FFF2-40B4-BE49-F238E27FC236}">
                <a16:creationId xmlns:a16="http://schemas.microsoft.com/office/drawing/2014/main" id="{9F564E86-B4CA-4D22-BC10-D4C7B2C6A740}"/>
              </a:ext>
            </a:extLst>
          </p:cNvPr>
          <p:cNvSpPr txBox="1"/>
          <p:nvPr/>
        </p:nvSpPr>
        <p:spPr>
          <a:xfrm>
            <a:off x="1668164" y="2390363"/>
            <a:ext cx="9113855"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Pick a leader! Who has been at their current job the longest?</a:t>
            </a:r>
          </a:p>
          <a:p>
            <a:pPr marL="285750" indent="-285750">
              <a:buFont typeface="Arial" panose="020B0604020202020204" pitchFamily="34" charset="0"/>
              <a:buChar char="•"/>
            </a:pPr>
            <a:r>
              <a:rPr lang="en-US" sz="2800" dirty="0"/>
              <a:t>Open up Excel “Statewide ECE Data by LWDB and ESC” spreadsheet</a:t>
            </a:r>
          </a:p>
          <a:p>
            <a:pPr marL="285750" indent="-285750">
              <a:buFont typeface="Arial" panose="020B0604020202020204" pitchFamily="34" charset="0"/>
              <a:buChar char="•"/>
            </a:pPr>
            <a:r>
              <a:rPr lang="en-US" sz="2800" dirty="0"/>
              <a:t>Someone share their </a:t>
            </a:r>
            <a:r>
              <a:rPr lang="en-US" sz="2800"/>
              <a:t>screen </a:t>
            </a:r>
          </a:p>
          <a:p>
            <a:pPr marL="285750" indent="-285750">
              <a:buFont typeface="Arial" panose="020B0604020202020204" pitchFamily="34" charset="0"/>
              <a:buChar char="•"/>
            </a:pPr>
            <a:r>
              <a:rPr lang="en-US" sz="2800"/>
              <a:t>Begin </a:t>
            </a:r>
            <a:r>
              <a:rPr lang="en-US" sz="2800" dirty="0"/>
              <a:t>to work through prompt questions (on tab 1)</a:t>
            </a:r>
          </a:p>
        </p:txBody>
      </p:sp>
      <p:sp>
        <p:nvSpPr>
          <p:cNvPr id="3" name="Slide Number Placeholder 2">
            <a:extLst>
              <a:ext uri="{FF2B5EF4-FFF2-40B4-BE49-F238E27FC236}">
                <a16:creationId xmlns:a16="http://schemas.microsoft.com/office/drawing/2014/main" id="{057F3432-61F2-4E50-A897-D9EDEF8958F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B23245-9431-4BFB-8300-4DF9D10F3982}"/>
              </a:ext>
              <a:ext uri="{C183D7F6-B498-43B3-948B-1728B52AA6E4}">
                <adec:decorative xmlns:adec="http://schemas.microsoft.com/office/drawing/2017/decorative" val="1"/>
              </a:ext>
            </a:extLst>
          </p:cNvPr>
          <p:cNvSpPr/>
          <p:nvPr/>
        </p:nvSpPr>
        <p:spPr>
          <a:xfrm>
            <a:off x="0" y="1132102"/>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9ABA20C-1DD4-4510-8972-988E689527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9" name="Picture 8">
            <a:extLst>
              <a:ext uri="{FF2B5EF4-FFF2-40B4-BE49-F238E27FC236}">
                <a16:creationId xmlns:a16="http://schemas.microsoft.com/office/drawing/2014/main" id="{2870DE77-9F56-4626-BA91-CB82785C1E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306237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ESCs and LWDBs</a:t>
            </a: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ontent Placeholder 3">
            <a:extLst>
              <a:ext uri="{FF2B5EF4-FFF2-40B4-BE49-F238E27FC236}">
                <a16:creationId xmlns:a16="http://schemas.microsoft.com/office/drawing/2014/main" id="{1153C3CC-D8B4-4EEF-AA4E-519C99DAD95E}"/>
              </a:ext>
            </a:extLst>
          </p:cNvPr>
          <p:cNvSpPr txBox="1">
            <a:spLocks/>
          </p:cNvSpPr>
          <p:nvPr/>
        </p:nvSpPr>
        <p:spPr>
          <a:xfrm>
            <a:off x="390737" y="1529693"/>
            <a:ext cx="5706973" cy="4216639"/>
          </a:xfrm>
          <a:prstGeom prst="roundRect">
            <a:avLst/>
          </a:prstGeom>
          <a:solidFill>
            <a:srgbClr val="002060"/>
          </a:solidFill>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bg1"/>
                </a:solidFill>
                <a:cs typeface="Calibri"/>
              </a:rPr>
              <a:t>Regional Education Service Center</a:t>
            </a:r>
          </a:p>
          <a:p>
            <a:pPr marL="0" indent="0" algn="ctr">
              <a:buNone/>
            </a:pPr>
            <a:endParaRPr lang="en-US" b="1">
              <a:solidFill>
                <a:schemeClr val="bg1"/>
              </a:solidFill>
              <a:cs typeface="Calibri"/>
            </a:endParaRPr>
          </a:p>
          <a:p>
            <a:r>
              <a:rPr lang="en-US" sz="2400">
                <a:solidFill>
                  <a:schemeClr val="bg1"/>
                </a:solidFill>
                <a:cs typeface="Calibri"/>
              </a:rPr>
              <a:t>20 statewide</a:t>
            </a:r>
          </a:p>
          <a:p>
            <a:r>
              <a:rPr lang="en-US" sz="2400">
                <a:solidFill>
                  <a:schemeClr val="bg1"/>
                </a:solidFill>
                <a:cs typeface="Calibri"/>
              </a:rPr>
              <a:t>Assist LEAs with student performance</a:t>
            </a:r>
          </a:p>
          <a:p>
            <a:r>
              <a:rPr lang="en-US" sz="2400">
                <a:solidFill>
                  <a:schemeClr val="bg1"/>
                </a:solidFill>
                <a:cs typeface="Calibri"/>
              </a:rPr>
              <a:t>Enable LEAs to be more efficient, such as providing professional development</a:t>
            </a:r>
          </a:p>
          <a:p>
            <a:r>
              <a:rPr lang="en-US" sz="2400">
                <a:solidFill>
                  <a:schemeClr val="bg1"/>
                </a:solidFill>
                <a:cs typeface="Calibri"/>
              </a:rPr>
              <a:t>Implement initiatives assigned by legislature</a:t>
            </a:r>
          </a:p>
        </p:txBody>
      </p:sp>
      <p:sp>
        <p:nvSpPr>
          <p:cNvPr id="20" name="Content Placeholder 3">
            <a:extLst>
              <a:ext uri="{FF2B5EF4-FFF2-40B4-BE49-F238E27FC236}">
                <a16:creationId xmlns:a16="http://schemas.microsoft.com/office/drawing/2014/main" id="{3DECCE11-943D-4F30-8191-8F1006344FC7}"/>
              </a:ext>
            </a:extLst>
          </p:cNvPr>
          <p:cNvSpPr txBox="1">
            <a:spLocks/>
          </p:cNvSpPr>
          <p:nvPr/>
        </p:nvSpPr>
        <p:spPr>
          <a:xfrm>
            <a:off x="6243377" y="1441383"/>
            <a:ext cx="5706973" cy="4216639"/>
          </a:xfrm>
          <a:prstGeom prst="roundRect">
            <a:avLst/>
          </a:prstGeom>
          <a:solidFill>
            <a:srgbClr val="002060"/>
          </a:solidFill>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bg1"/>
                </a:solidFill>
                <a:cs typeface="Calibri"/>
              </a:rPr>
              <a:t>Local Workforce Development Boards</a:t>
            </a:r>
          </a:p>
          <a:p>
            <a:r>
              <a:rPr lang="en-US" sz="2400">
                <a:solidFill>
                  <a:schemeClr val="bg1"/>
                </a:solidFill>
                <a:cs typeface="Calibri"/>
              </a:rPr>
              <a:t>28 statewide</a:t>
            </a:r>
          </a:p>
          <a:p>
            <a:r>
              <a:rPr lang="en-US" sz="2400">
                <a:solidFill>
                  <a:schemeClr val="bg1"/>
                </a:solidFill>
                <a:cs typeface="Calibri"/>
              </a:rPr>
              <a:t>Enroll parents in the subsidy program</a:t>
            </a:r>
          </a:p>
          <a:p>
            <a:r>
              <a:rPr lang="en-US" sz="2400">
                <a:solidFill>
                  <a:schemeClr val="bg1"/>
                </a:solidFill>
                <a:cs typeface="Calibri"/>
              </a:rPr>
              <a:t>Enroll providers in subsidy program</a:t>
            </a:r>
          </a:p>
          <a:p>
            <a:r>
              <a:rPr lang="en-US" sz="2400">
                <a:solidFill>
                  <a:schemeClr val="bg1"/>
                </a:solidFill>
                <a:cs typeface="Calibri"/>
              </a:rPr>
              <a:t>Mentor and certify providers in Texas Rising Star</a:t>
            </a:r>
          </a:p>
          <a:p>
            <a:r>
              <a:rPr lang="en-US" sz="2400">
                <a:solidFill>
                  <a:schemeClr val="bg1"/>
                </a:solidFill>
                <a:cs typeface="Calibri"/>
              </a:rPr>
              <a:t>Conduct other quality initiatives </a:t>
            </a:r>
          </a:p>
          <a:p>
            <a:r>
              <a:rPr lang="en-US" sz="2400">
                <a:solidFill>
                  <a:schemeClr val="bg1"/>
                </a:solidFill>
                <a:cs typeface="Calibri"/>
              </a:rPr>
              <a:t>Can contract out portion or all of these</a:t>
            </a: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250538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Action Planning for Your Region</a:t>
            </a:r>
          </a:p>
        </p:txBody>
      </p:sp>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3488CFF-F80F-4D5E-B387-EFA5ECBE4932}"/>
              </a:ext>
            </a:extLst>
          </p:cNvPr>
          <p:cNvSpPr txBox="1"/>
          <p:nvPr/>
        </p:nvSpPr>
        <p:spPr>
          <a:xfrm>
            <a:off x="519092" y="1463431"/>
            <a:ext cx="11153815" cy="4413143"/>
          </a:xfrm>
          <a:prstGeom prst="rect">
            <a:avLst/>
          </a:prstGeom>
          <a:noFill/>
        </p:spPr>
        <p:txBody>
          <a:bodyPr wrap="square" rtlCol="0">
            <a:noAutofit/>
          </a:bodyPr>
          <a:lstStyle/>
          <a:p>
            <a:pPr marL="342900" indent="-342900">
              <a:buFont typeface="Arial" panose="020B0604020202020204" pitchFamily="34" charset="0"/>
              <a:buChar char="•"/>
            </a:pPr>
            <a:r>
              <a:rPr lang="en-US" sz="2200" dirty="0"/>
              <a:t>What is your vision to expand access to high quality prekindergarten programs through partnerships in your community?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are your long-term goals for this work?</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action steps will you take to expand access to high quality prekindergarten through partnerships in your community?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are the immediate next steps and who is responsible for them?</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can TEA or TWC help you with?</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What questions do you have?</a:t>
            </a:r>
          </a:p>
          <a:p>
            <a:endParaRPr lang="en-US" sz="2200"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Tree>
    <p:extLst>
      <p:ext uri="{BB962C8B-B14F-4D97-AF65-F5344CB8AC3E}">
        <p14:creationId xmlns:p14="http://schemas.microsoft.com/office/powerpoint/2010/main" val="231154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7B774-9802-42D7-B535-67998E60F50E}"/>
              </a:ext>
              <a:ext uri="{C183D7F6-B498-43B3-948B-1728B52AA6E4}">
                <adec:decorative xmlns:adec="http://schemas.microsoft.com/office/drawing/2017/decorative" val="1"/>
              </a:ext>
            </a:extLst>
          </p:cNvPr>
          <p:cNvSpPr/>
          <p:nvPr/>
        </p:nvSpPr>
        <p:spPr>
          <a:xfrm>
            <a:off x="0" y="2316138"/>
            <a:ext cx="12192000" cy="1816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335B1-5DB1-4C66-ABE1-119337B71E7F}"/>
              </a:ext>
              <a:ext uri="{C183D7F6-B498-43B3-948B-1728B52AA6E4}">
                <adec:decorative xmlns:adec="http://schemas.microsoft.com/office/drawing/2017/decorative" val="1"/>
              </a:ext>
            </a:extLst>
          </p:cNvPr>
          <p:cNvSpPr>
            <a:spLocks noGrp="1"/>
          </p:cNvSpPr>
          <p:nvPr>
            <p:ph type="title"/>
          </p:nvPr>
        </p:nvSpPr>
        <p:spPr>
          <a:xfrm>
            <a:off x="1075391" y="2561478"/>
            <a:ext cx="10041218" cy="1325563"/>
          </a:xfrm>
        </p:spPr>
        <p:txBody>
          <a:bodyPr/>
          <a:lstStyle/>
          <a:p>
            <a:pPr algn="ctr"/>
            <a:r>
              <a:rPr lang="en-US" dirty="0">
                <a:solidFill>
                  <a:schemeClr val="bg1"/>
                </a:solidFill>
                <a:latin typeface="Century Gothic" panose="020B0502020202020204" pitchFamily="34" charset="0"/>
              </a:rPr>
              <a:t>Pre-K Partnerships101</a:t>
            </a:r>
          </a:p>
        </p:txBody>
      </p:sp>
    </p:spTree>
    <p:extLst>
      <p:ext uri="{BB962C8B-B14F-4D97-AF65-F5344CB8AC3E}">
        <p14:creationId xmlns:p14="http://schemas.microsoft.com/office/powerpoint/2010/main" val="397905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8171-1C7B-5A41-AB1A-C9D06E96847F}"/>
              </a:ext>
            </a:extLst>
          </p:cNvPr>
          <p:cNvSpPr>
            <a:spLocks noGrp="1"/>
          </p:cNvSpPr>
          <p:nvPr>
            <p:ph type="title"/>
          </p:nvPr>
        </p:nvSpPr>
        <p:spPr>
          <a:xfrm>
            <a:off x="838200" y="137869"/>
            <a:ext cx="10515600" cy="1325563"/>
          </a:xfrm>
        </p:spPr>
        <p:txBody>
          <a:bodyPr/>
          <a:lstStyle/>
          <a:p>
            <a:pPr algn="ctr"/>
            <a:r>
              <a:rPr lang="en-US" dirty="0">
                <a:latin typeface="Century Gothic" panose="020B0502020202020204" pitchFamily="34" charset="0"/>
              </a:rPr>
              <a:t>Terminology</a:t>
            </a:r>
          </a:p>
        </p:txBody>
      </p:sp>
      <p:sp>
        <p:nvSpPr>
          <p:cNvPr id="4" name="Content Placeholder 3">
            <a:extLst>
              <a:ext uri="{FF2B5EF4-FFF2-40B4-BE49-F238E27FC236}">
                <a16:creationId xmlns:a16="http://schemas.microsoft.com/office/drawing/2014/main" id="{46A0DD9B-0DE3-9541-9C40-E2B58ED093FC}"/>
              </a:ext>
            </a:extLst>
          </p:cNvPr>
          <p:cNvSpPr>
            <a:spLocks noGrp="1"/>
          </p:cNvSpPr>
          <p:nvPr>
            <p:ph idx="13"/>
          </p:nvPr>
        </p:nvSpPr>
        <p:spPr>
          <a:xfrm>
            <a:off x="1391825" y="1463432"/>
            <a:ext cx="11012557" cy="4838700"/>
          </a:xfrm>
        </p:spPr>
        <p:txBody>
          <a:bodyPr/>
          <a:lstStyle/>
          <a:p>
            <a:endParaRPr lang="en-US" dirty="0"/>
          </a:p>
          <a:p>
            <a:r>
              <a:rPr lang="en-US" dirty="0"/>
              <a:t>                                    LEA                              </a:t>
            </a:r>
            <a:r>
              <a:rPr lang="en-US" dirty="0">
                <a:solidFill>
                  <a:srgbClr val="FF0000"/>
                </a:solidFill>
              </a:rPr>
              <a:t>L</a:t>
            </a:r>
            <a:r>
              <a:rPr lang="en-US" dirty="0"/>
              <a:t>ocal </a:t>
            </a:r>
            <a:r>
              <a:rPr lang="en-US" dirty="0">
                <a:solidFill>
                  <a:srgbClr val="FF0000"/>
                </a:solidFill>
              </a:rPr>
              <a:t>E</a:t>
            </a:r>
            <a:r>
              <a:rPr lang="en-US" dirty="0"/>
              <a:t>ducation </a:t>
            </a:r>
            <a:r>
              <a:rPr lang="en-US" dirty="0">
                <a:solidFill>
                  <a:srgbClr val="FF0000"/>
                </a:solidFill>
              </a:rPr>
              <a:t>A</a:t>
            </a:r>
            <a:r>
              <a:rPr lang="en-US" dirty="0"/>
              <a:t>gency</a:t>
            </a:r>
          </a:p>
          <a:p>
            <a:endParaRPr lang="en-US" dirty="0"/>
          </a:p>
          <a:p>
            <a:r>
              <a:rPr lang="en-US" dirty="0"/>
              <a:t>                         </a:t>
            </a:r>
          </a:p>
          <a:p>
            <a:r>
              <a:rPr lang="en-US" dirty="0"/>
              <a:t>                                     ELP                              </a:t>
            </a:r>
            <a:r>
              <a:rPr lang="en-US" dirty="0">
                <a:solidFill>
                  <a:srgbClr val="FF0000"/>
                </a:solidFill>
              </a:rPr>
              <a:t>E</a:t>
            </a:r>
            <a:r>
              <a:rPr lang="en-US" dirty="0"/>
              <a:t>arly </a:t>
            </a:r>
            <a:r>
              <a:rPr lang="en-US" dirty="0">
                <a:solidFill>
                  <a:srgbClr val="FF0000"/>
                </a:solidFill>
              </a:rPr>
              <a:t>L</a:t>
            </a:r>
            <a:r>
              <a:rPr lang="en-US" dirty="0"/>
              <a:t>earning </a:t>
            </a:r>
            <a:r>
              <a:rPr lang="en-US" dirty="0">
                <a:solidFill>
                  <a:srgbClr val="FF0000"/>
                </a:solidFill>
              </a:rPr>
              <a:t>P</a:t>
            </a:r>
            <a:r>
              <a:rPr lang="en-US" dirty="0"/>
              <a:t>rogram</a:t>
            </a:r>
          </a:p>
          <a:p>
            <a:endParaRPr lang="en-US" dirty="0"/>
          </a:p>
          <a:p>
            <a:r>
              <a:rPr lang="en-US" dirty="0"/>
              <a:t>           </a:t>
            </a:r>
          </a:p>
          <a:p>
            <a:r>
              <a:rPr lang="en-US" dirty="0"/>
              <a:t>	Pre-k Partnership                              Early Learning  Partnership</a:t>
            </a:r>
          </a:p>
        </p:txBody>
      </p:sp>
      <p:sp>
        <p:nvSpPr>
          <p:cNvPr id="18" name="TextBox 17">
            <a:extLst>
              <a:ext uri="{FF2B5EF4-FFF2-40B4-BE49-F238E27FC236}">
                <a16:creationId xmlns:a16="http://schemas.microsoft.com/office/drawing/2014/main" id="{7646831B-2407-4FBA-8F71-422FA498DD30}"/>
              </a:ext>
            </a:extLst>
          </p:cNvPr>
          <p:cNvSpPr txBox="1"/>
          <p:nvPr/>
        </p:nvSpPr>
        <p:spPr>
          <a:xfrm>
            <a:off x="7233097" y="3947029"/>
            <a:ext cx="4659739" cy="646331"/>
          </a:xfrm>
          <a:prstGeom prst="rect">
            <a:avLst/>
          </a:prstGeom>
          <a:noFill/>
        </p:spPr>
        <p:txBody>
          <a:bodyPr wrap="square" rtlCol="0">
            <a:spAutoFit/>
          </a:bodyPr>
          <a:lstStyle/>
          <a:p>
            <a:r>
              <a:rPr lang="en-US"/>
              <a:t>(</a:t>
            </a:r>
            <a:r>
              <a:rPr lang="en-US" u="sng"/>
              <a:t>Child Care Programs </a:t>
            </a:r>
            <a:r>
              <a:rPr lang="en-US"/>
              <a:t>&amp; Head Start/Early Head Start)</a:t>
            </a:r>
          </a:p>
        </p:txBody>
      </p:sp>
      <p:sp>
        <p:nvSpPr>
          <p:cNvPr id="5" name="Left-Right Arrow 4">
            <a:extLst>
              <a:ext uri="{FF2B5EF4-FFF2-40B4-BE49-F238E27FC236}">
                <a16:creationId xmlns:a16="http://schemas.microsoft.com/office/drawing/2014/main" id="{654930EC-F819-644B-8DF3-FFF7FD94B6D8}"/>
              </a:ext>
              <a:ext uri="{C183D7F6-B498-43B3-948B-1728B52AA6E4}">
                <adec:decorative xmlns:adec="http://schemas.microsoft.com/office/drawing/2017/decorative" val="1"/>
              </a:ext>
            </a:extLst>
          </p:cNvPr>
          <p:cNvSpPr/>
          <p:nvPr/>
        </p:nvSpPr>
        <p:spPr>
          <a:xfrm>
            <a:off x="5297904" y="2092150"/>
            <a:ext cx="1524000" cy="2782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Left-Right Arrow 5">
            <a:extLst>
              <a:ext uri="{FF2B5EF4-FFF2-40B4-BE49-F238E27FC236}">
                <a16:creationId xmlns:a16="http://schemas.microsoft.com/office/drawing/2014/main" id="{F201A842-3A48-524D-8D58-AF7E10F86B97}"/>
              </a:ext>
              <a:ext uri="{C183D7F6-B498-43B3-948B-1728B52AA6E4}">
                <adec:decorative xmlns:adec="http://schemas.microsoft.com/office/drawing/2017/decorative" val="1"/>
              </a:ext>
            </a:extLst>
          </p:cNvPr>
          <p:cNvSpPr/>
          <p:nvPr/>
        </p:nvSpPr>
        <p:spPr>
          <a:xfrm>
            <a:off x="5297903" y="3579150"/>
            <a:ext cx="1600201" cy="2782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669CCCD-22D3-483D-B65C-8E05B93318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69138" y="1487050"/>
            <a:ext cx="1151453" cy="1151453"/>
          </a:xfrm>
          <a:prstGeom prst="rect">
            <a:avLst/>
          </a:prstGeom>
        </p:spPr>
      </p:pic>
      <p:pic>
        <p:nvPicPr>
          <p:cNvPr id="8" name="Picture 7">
            <a:extLst>
              <a:ext uri="{FF2B5EF4-FFF2-40B4-BE49-F238E27FC236}">
                <a16:creationId xmlns:a16="http://schemas.microsoft.com/office/drawing/2014/main" id="{AB8EB066-7DA0-4D27-AAD2-9AAA3CD890A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29033" y="2984325"/>
            <a:ext cx="1594705" cy="1371357"/>
          </a:xfrm>
          <a:prstGeom prst="rect">
            <a:avLst/>
          </a:prstGeom>
        </p:spPr>
      </p:pic>
      <p:pic>
        <p:nvPicPr>
          <p:cNvPr id="9" name="Picture 8">
            <a:extLst>
              <a:ext uri="{FF2B5EF4-FFF2-40B4-BE49-F238E27FC236}">
                <a16:creationId xmlns:a16="http://schemas.microsoft.com/office/drawing/2014/main" id="{2A902FE7-043D-404C-920B-6FBBB33A13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47341" y="5765636"/>
            <a:ext cx="782611" cy="782611"/>
          </a:xfrm>
          <a:prstGeom prst="rect">
            <a:avLst/>
          </a:prstGeom>
        </p:spPr>
      </p:pic>
      <p:pic>
        <p:nvPicPr>
          <p:cNvPr id="12" name="Picture 11">
            <a:extLst>
              <a:ext uri="{FF2B5EF4-FFF2-40B4-BE49-F238E27FC236}">
                <a16:creationId xmlns:a16="http://schemas.microsoft.com/office/drawing/2014/main" id="{A3BD154C-C497-40FB-B534-83B891FC71C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637767" y="5713458"/>
            <a:ext cx="1061755" cy="914479"/>
          </a:xfrm>
          <a:prstGeom prst="rect">
            <a:avLst/>
          </a:prstGeom>
        </p:spPr>
      </p:pic>
      <p:pic>
        <p:nvPicPr>
          <p:cNvPr id="13" name="Picture 12">
            <a:extLst>
              <a:ext uri="{FF2B5EF4-FFF2-40B4-BE49-F238E27FC236}">
                <a16:creationId xmlns:a16="http://schemas.microsoft.com/office/drawing/2014/main" id="{09DDC7AA-63A0-4B26-8DEA-A5AFF0EE201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575226" y="5689460"/>
            <a:ext cx="866459" cy="870260"/>
          </a:xfrm>
          <a:prstGeom prst="rect">
            <a:avLst/>
          </a:prstGeom>
        </p:spPr>
      </p:pic>
      <p:sp>
        <p:nvSpPr>
          <p:cNvPr id="15" name="Rectangle 14">
            <a:extLst>
              <a:ext uri="{FF2B5EF4-FFF2-40B4-BE49-F238E27FC236}">
                <a16:creationId xmlns:a16="http://schemas.microsoft.com/office/drawing/2014/main" id="{14E091EB-8ADF-446E-8326-9190C09EC640}"/>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DD00EE-3176-42C2-B57B-F91ACF15005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7" name="Picture 16">
            <a:extLst>
              <a:ext uri="{FF2B5EF4-FFF2-40B4-BE49-F238E27FC236}">
                <a16:creationId xmlns:a16="http://schemas.microsoft.com/office/drawing/2014/main" id="{E0017BC7-A306-4092-8113-98BAC35AE3D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
        <p:nvSpPr>
          <p:cNvPr id="16" name="Left-Right Arrow 5">
            <a:extLst>
              <a:ext uri="{FF2B5EF4-FFF2-40B4-BE49-F238E27FC236}">
                <a16:creationId xmlns:a16="http://schemas.microsoft.com/office/drawing/2014/main" id="{751C624A-22C2-4C71-B54D-B95422251CC9}"/>
              </a:ext>
              <a:ext uri="{C183D7F6-B498-43B3-948B-1728B52AA6E4}">
                <adec:decorative xmlns:adec="http://schemas.microsoft.com/office/drawing/2017/decorative" val="1"/>
              </a:ext>
            </a:extLst>
          </p:cNvPr>
          <p:cNvSpPr/>
          <p:nvPr/>
        </p:nvSpPr>
        <p:spPr>
          <a:xfrm>
            <a:off x="5295899" y="5109358"/>
            <a:ext cx="1600201" cy="2782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3699C67-2EF0-4101-B373-08823F10F1DF}"/>
              </a:ext>
              <a:ext uri="{C183D7F6-B498-43B3-948B-1728B52AA6E4}">
                <adec:decorative xmlns:adec="http://schemas.microsoft.com/office/drawing/2017/decorative" val="1"/>
              </a:ext>
            </a:extLst>
          </p:cNvPr>
          <p:cNvSpPr txBox="1"/>
          <p:nvPr/>
        </p:nvSpPr>
        <p:spPr>
          <a:xfrm>
            <a:off x="7168644" y="2505051"/>
            <a:ext cx="4659739" cy="369332"/>
          </a:xfrm>
          <a:prstGeom prst="rect">
            <a:avLst/>
          </a:prstGeom>
          <a:noFill/>
        </p:spPr>
        <p:txBody>
          <a:bodyPr wrap="square" rtlCol="0">
            <a:spAutoFit/>
          </a:bodyPr>
          <a:lstStyle/>
          <a:p>
            <a:r>
              <a:rPr lang="en-US"/>
              <a:t>(School Districts &amp; Charter School Networks)</a:t>
            </a:r>
          </a:p>
        </p:txBody>
      </p:sp>
      <p:sp>
        <p:nvSpPr>
          <p:cNvPr id="3" name="Slide Number Placeholder 2">
            <a:extLst>
              <a:ext uri="{FF2B5EF4-FFF2-40B4-BE49-F238E27FC236}">
                <a16:creationId xmlns:a16="http://schemas.microsoft.com/office/drawing/2014/main" id="{42CA9544-7147-0E4A-A223-F7286014B85E}"/>
              </a:ext>
              <a:ext uri="{C183D7F6-B498-43B3-948B-1728B52AA6E4}">
                <adec:decorative xmlns:adec="http://schemas.microsoft.com/office/drawing/2017/decorative" val="1"/>
              </a:ext>
            </a:extLst>
          </p:cNvPr>
          <p:cNvSpPr>
            <a:spLocks noGrp="1"/>
          </p:cNvSpPr>
          <p:nvPr>
            <p:ph type="sldNum" sz="quarter" idx="12"/>
          </p:nvPr>
        </p:nvSpPr>
        <p:spPr>
          <a:xfrm>
            <a:off x="8971055" y="62763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75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FA403-64D9-416C-9378-961812A5258C}"/>
              </a:ext>
              <a:ext uri="{C183D7F6-B498-43B3-948B-1728B52AA6E4}">
                <adec:decorative xmlns:adec="http://schemas.microsoft.com/office/drawing/2017/decorative" val="0"/>
              </a:ext>
            </a:extLst>
          </p:cNvPr>
          <p:cNvSpPr>
            <a:spLocks noGrp="1"/>
          </p:cNvSpPr>
          <p:nvPr>
            <p:ph type="title"/>
          </p:nvPr>
        </p:nvSpPr>
        <p:spPr>
          <a:xfrm>
            <a:off x="874176" y="100562"/>
            <a:ext cx="10515600" cy="1206531"/>
          </a:xfrm>
        </p:spPr>
        <p:txBody>
          <a:bodyPr>
            <a:normAutofit/>
          </a:bodyPr>
          <a:lstStyle/>
          <a:p>
            <a:pPr algn="ctr"/>
            <a:r>
              <a:rPr lang="en-US" sz="3600" dirty="0">
                <a:latin typeface="Century Gothic" panose="020B0502020202020204" pitchFamily="34" charset="0"/>
              </a:rPr>
              <a:t>Texas Rising Star</a:t>
            </a:r>
            <a:endParaRPr lang="en-US" sz="32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785A7798-FD6B-44D2-8CCD-8012049D597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58A01-8512-4D85-AE35-5FB15A2C1B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C727854-E6F8-43A4-9167-807819AED8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3" y="6047875"/>
            <a:ext cx="1237319" cy="607710"/>
          </a:xfrm>
          <a:prstGeom prst="rect">
            <a:avLst/>
          </a:prstGeom>
        </p:spPr>
      </p:pic>
      <p:pic>
        <p:nvPicPr>
          <p:cNvPr id="14" name="Picture 13">
            <a:extLst>
              <a:ext uri="{FF2B5EF4-FFF2-40B4-BE49-F238E27FC236}">
                <a16:creationId xmlns:a16="http://schemas.microsoft.com/office/drawing/2014/main" id="{B657881B-570F-4DBC-B1C0-4444938D8A2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301" y="6031776"/>
            <a:ext cx="702295" cy="676173"/>
          </a:xfrm>
          <a:prstGeom prst="rect">
            <a:avLst/>
          </a:prstGeom>
        </p:spPr>
      </p:pic>
      <p:sp>
        <p:nvSpPr>
          <p:cNvPr id="25" name="Content Placeholder 3">
            <a:extLst>
              <a:ext uri="{FF2B5EF4-FFF2-40B4-BE49-F238E27FC236}">
                <a16:creationId xmlns:a16="http://schemas.microsoft.com/office/drawing/2014/main" id="{3F98711D-803A-41CD-BB45-2A19975165DB}"/>
              </a:ext>
            </a:extLst>
          </p:cNvPr>
          <p:cNvSpPr>
            <a:spLocks noGrp="1"/>
          </p:cNvSpPr>
          <p:nvPr>
            <p:ph idx="1"/>
          </p:nvPr>
        </p:nvSpPr>
        <p:spPr>
          <a:xfrm>
            <a:off x="1838325" y="1604211"/>
            <a:ext cx="9375107" cy="4996614"/>
          </a:xfrm>
        </p:spPr>
        <p:txBody>
          <a:bodyPr anchor="t"/>
          <a:lstStyle/>
          <a:p>
            <a:pPr lvl="1"/>
            <a:endParaRPr lang="en-US" sz="2000" b="0" i="0">
              <a:solidFill>
                <a:srgbClr val="555555"/>
              </a:solidFill>
              <a:effectLst/>
            </a:endParaRPr>
          </a:p>
          <a:p>
            <a:pPr lvl="1"/>
            <a:r>
              <a:rPr lang="en-US" sz="2000" b="0" i="0">
                <a:effectLst/>
              </a:rPr>
              <a:t>A </a:t>
            </a:r>
            <a:r>
              <a:rPr lang="en-US" sz="2000" b="1" i="0">
                <a:effectLst/>
              </a:rPr>
              <a:t>voluntary, quality-based child care rating system </a:t>
            </a:r>
            <a:r>
              <a:rPr lang="en-US" sz="2000" b="0" i="0">
                <a:effectLst/>
              </a:rPr>
              <a:t>of child care providers participating in the Texas Workforce Commission’s </a:t>
            </a:r>
            <a:r>
              <a:rPr lang="en-US" sz="2000" b="1" i="0">
                <a:effectLst/>
              </a:rPr>
              <a:t>subsidized child care program</a:t>
            </a:r>
            <a:r>
              <a:rPr lang="en-US" sz="2000" b="0" i="0">
                <a:effectLst/>
              </a:rPr>
              <a:t>.</a:t>
            </a:r>
          </a:p>
          <a:p>
            <a:pPr lvl="1"/>
            <a:endParaRPr lang="en-US" sz="2000">
              <a:cs typeface="Calibri"/>
            </a:endParaRPr>
          </a:p>
          <a:p>
            <a:pPr marL="685800" marR="0" lvl="1" indent="-228600"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2000" b="0" i="0" u="none" strike="noStrike" kern="1200" cap="none" spc="0" normalizeH="0" baseline="0" noProof="0">
                <a:ln>
                  <a:noFill/>
                </a:ln>
                <a:effectLst/>
                <a:uLnTx/>
                <a:uFillTx/>
                <a:ea typeface="+mn-ea"/>
              </a:rPr>
              <a:t>The TRS Provider certification system offers </a:t>
            </a:r>
            <a:r>
              <a:rPr kumimoji="0" lang="en-US" sz="2000" b="1" i="0" u="none" strike="noStrike" kern="1200" cap="none" spc="0" normalizeH="0" baseline="0" noProof="0">
                <a:ln>
                  <a:noFill/>
                </a:ln>
                <a:effectLst/>
                <a:uLnTx/>
                <a:uFillTx/>
                <a:ea typeface="+mn-ea"/>
              </a:rPr>
              <a:t>three levels of certification </a:t>
            </a:r>
            <a:r>
              <a:rPr kumimoji="0" lang="en-US" sz="2000" b="0" i="0" u="none" strike="noStrike" kern="1200" cap="none" spc="0" normalizeH="0" baseline="0" noProof="0">
                <a:ln>
                  <a:noFill/>
                </a:ln>
                <a:effectLst/>
                <a:uLnTx/>
                <a:uFillTx/>
                <a:ea typeface="+mn-ea"/>
              </a:rPr>
              <a:t>(Two-Star, Three-Star, and Four-Star) to encourage providers to attain progressively higher certification requirements leading to a Four-Star level.</a:t>
            </a:r>
          </a:p>
          <a:p>
            <a:pPr lvl="1"/>
            <a:endParaRPr lang="en-US" sz="1800">
              <a:cs typeface="Calibri"/>
            </a:endParaRPr>
          </a:p>
          <a:p>
            <a:pPr lvl="1"/>
            <a:endParaRPr lang="en-US" sz="1800">
              <a:cs typeface="Calibri"/>
            </a:endParaRPr>
          </a:p>
          <a:p>
            <a:pPr marL="0" indent="0">
              <a:buNone/>
            </a:pPr>
            <a:r>
              <a:rPr lang="en-US">
                <a:cs typeface="Calibri"/>
              </a:rPr>
              <a:t>               </a:t>
            </a:r>
            <a:r>
              <a:rPr lang="en-US">
                <a:cs typeface="Calibri"/>
                <a:hlinkClick r:id="rId5"/>
              </a:rPr>
              <a:t>https://texasrisingstar.org/about-trs/</a:t>
            </a:r>
            <a:r>
              <a:rPr lang="en-US">
                <a:cs typeface="Calibri"/>
              </a:rPr>
              <a:t> </a:t>
            </a:r>
          </a:p>
        </p:txBody>
      </p:sp>
      <p:pic>
        <p:nvPicPr>
          <p:cNvPr id="26" name="Picture 25">
            <a:extLst>
              <a:ext uri="{FF2B5EF4-FFF2-40B4-BE49-F238E27FC236}">
                <a16:creationId xmlns:a16="http://schemas.microsoft.com/office/drawing/2014/main" id="{3BE25A39-A7A1-42DF-A1BF-DDD4A665AB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812" y="1999092"/>
            <a:ext cx="1864784" cy="1861142"/>
          </a:xfrm>
          <a:prstGeom prst="rect">
            <a:avLst/>
          </a:prstGeom>
        </p:spPr>
      </p:pic>
      <p:sp>
        <p:nvSpPr>
          <p:cNvPr id="7" name="Rectangle 6">
            <a:extLst>
              <a:ext uri="{FF2B5EF4-FFF2-40B4-BE49-F238E27FC236}">
                <a16:creationId xmlns:a16="http://schemas.microsoft.com/office/drawing/2014/main" id="{3CF58518-028E-413E-B6D1-BDF6C7854FD3}"/>
              </a:ext>
              <a:ext uri="{C183D7F6-B498-43B3-948B-1728B52AA6E4}">
                <adec:decorative xmlns:adec="http://schemas.microsoft.com/office/drawing/2017/decorative" val="1"/>
              </a:ext>
            </a:extLst>
          </p:cNvPr>
          <p:cNvSpPr/>
          <p:nvPr/>
        </p:nvSpPr>
        <p:spPr>
          <a:xfrm>
            <a:off x="0" y="1155201"/>
            <a:ext cx="12192000" cy="136931"/>
          </a:xfrm>
          <a:prstGeom prst="rect">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034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EA837411ED864B94278B26830B74D5" ma:contentTypeVersion="19" ma:contentTypeDescription="Create a new document." ma:contentTypeScope="" ma:versionID="fc3864fcfc59e78836b2f88af06f7eab">
  <xsd:schema xmlns:xsd="http://www.w3.org/2001/XMLSchema" xmlns:xs="http://www.w3.org/2001/XMLSchema" xmlns:p="http://schemas.microsoft.com/office/2006/metadata/properties" xmlns:ns1="474a6763-ac05-4e28-9ae1-4058cad3e94b" xmlns:ns3="d75cc3ea-6d34-48b9-955f-209672471296" targetNamespace="http://schemas.microsoft.com/office/2006/metadata/properties" ma:root="true" ma:fieldsID="0def85c62a839f4938ace40710de69ba" ns1:_="" ns3:_="">
    <xsd:import namespace="474a6763-ac05-4e28-9ae1-4058cad3e94b"/>
    <xsd:import namespace="d75cc3ea-6d34-48b9-955f-209672471296"/>
    <xsd:element name="properties">
      <xsd:complexType>
        <xsd:sequence>
          <xsd:element name="documentManagement">
            <xsd:complexType>
              <xsd:all>
                <xsd:element ref="ns1:Folder" minOccurs="0"/>
                <xsd:element ref="ns1:URL_x0020_Node" minOccurs="0"/>
                <xsd:element ref="ns1:URL_x0020_Web_x0020_Page" minOccurs="0"/>
                <xsd:element ref="ns1:Other_x0020_URL_x0020_Web_x0020_Page" minOccurs="0"/>
                <xsd:element ref="ns1:Notes0" minOccurs="0"/>
                <xsd:element ref="ns1:Document_x0020_Name" minOccurs="0"/>
                <xsd:element ref="ns1:Remove_x0020_from_x0020_Web" minOccurs="0"/>
                <xsd:element ref="ns1:CCEL_x0020_Home_x0020_Page_x0020_Section" minOccurs="0"/>
                <xsd:element ref="ns1:MediaServiceMetadata" minOccurs="0"/>
                <xsd:element ref="ns1:MediaServiceFastMetadata" minOccurs="0"/>
                <xsd:element ref="ns1:lcf76f155ced4ddcb4097134ff3c332f" minOccurs="0"/>
                <xsd:element ref="ns3:TaxCatchAll" minOccurs="0"/>
                <xsd:element ref="ns1:MediaServiceDateTaken" minOccurs="0"/>
                <xsd:element ref="ns1:MediaServiceObjectDetectorVersions" minOccurs="0"/>
                <xsd:element ref="ns1:MediaServiceOCR" minOccurs="0"/>
                <xsd:element ref="ns1:MediaServiceGenerationTime" minOccurs="0"/>
                <xsd:element ref="ns1: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a6763-ac05-4e28-9ae1-4058cad3e94b" elementFormDefault="qualified">
    <xsd:import namespace="http://schemas.microsoft.com/office/2006/documentManagement/types"/>
    <xsd:import namespace="http://schemas.microsoft.com/office/infopath/2007/PartnerControls"/>
    <xsd:element name="Folder" ma:index="0" nillable="true" ma:displayName="Folder" ma:format="Dropdown" ma:internalName="Folder">
      <xsd:simpleType>
        <xsd:restriction base="dms:Choice">
          <xsd:enumeration value="Documents"/>
          <xsd:enumeration value="Pages"/>
        </xsd:restriction>
      </xsd:simpleType>
    </xsd:element>
    <xsd:element name="URL_x0020_Node" ma:index="3" nillable="true" ma:displayName="URL Node" ma:internalName="URL_x0020_Node">
      <xsd:simpleType>
        <xsd:restriction base="dms:Text">
          <xsd:maxLength value="255"/>
        </xsd:restriction>
      </xsd:simpleType>
    </xsd:element>
    <xsd:element name="URL_x0020_Web_x0020_Page" ma:index="4" nillable="true" ma:displayName="URL Web Page" ma:format="Dropdown" ma:internalName="URL_x0020_Web_x0020_Page">
      <xsd:simpleType>
        <xsd:restriction base="dms:Choice">
          <xsd:enumeration value="www.twc.texas.gov/programs/childcare"/>
          <xsd:enumeration value="www.twc.texas.gov/programs/child-care-numbers"/>
          <xsd:enumeration value="www.twc.texas.gov/students/child-care-early-learning-conferences"/>
          <xsd:enumeration value="www.twc.texas.gov/students/child-care-development-fund-state-plans"/>
          <xsd:enumeration value="www.twc.texas.gov/partners/texas-rising-star-workgroup"/>
          <xsd:enumeration value="www.twc.texas.gov/jobseekers/child-care-services"/>
          <xsd:enumeration value="www.twc.texas.gov/covid-19-frontline-essential-worker-child-care"/>
          <xsd:enumeration value="www.twc.texas.gov/programs/texas-child-care-market-rate-survey"/>
          <xsd:enumeration value="www.twc.texas.gov/students/child-care-program-evaluation-effectiveness"/>
          <xsd:enumeration value="www.twc.texas.gov/child-care-services-guide"/>
          <xsd:enumeration value="www.twc.texas.gov/programs/childcare-numbers"/>
          <xsd:enumeration value="www.twc.texas.gov/child-care-services-guide-j-100-forms-desk-aids"/>
          <xsd:enumeration value="www.twc.texas.gov/child-care-services-guide-e-700-exemptions-parent-responsibility-agreement"/>
          <xsd:enumeration value="www.twc.texas.gov/programs/twc-prekindergarten-partnerships"/>
          <xsd:enumeration value="www.twc.texas.gov/partners/child-care-services-children-disabilities"/>
          <xsd:enumeration value="www.twc.texas.gov/programs/child-care-relief-funding"/>
          <xsd:enumeration value="www.twc.texas.gov/pre-k-partnership-summit-materials"/>
          <xsd:enumeration value="www.twc.texas.gov/covid-19-frontline-essential-worker-child-care"/>
          <xsd:enumeration value="https://www.twc.texas.gov/news/child-care-stimulus-resources"/>
          <xsd:enumeration value="https://www.twc.texas.gov/programs/child-care-relief-fund-frequently-asked-questions"/>
          <xsd:enumeration value="https://twc.texas.gov/child-care-services-guide-e-700-exemptions-parent-responsibility-agreement"/>
          <xsd:enumeration value="https://twc.texas.gov/partners/texas-rising-star-workgroup"/>
          <xsd:enumeration value="https://twc.texas.gov/programs/partnership-matching-grant-programs"/>
          <xsd:enumeration value="https://www.twc.texas.gov/programs/texas-preschool-development-grant"/>
          <xsd:enumeration value="Unknown"/>
        </xsd:restriction>
      </xsd:simpleType>
    </xsd:element>
    <xsd:element name="Other_x0020_URL_x0020_Web_x0020_Page" ma:index="5" nillable="true" ma:displayName="Other URL Web Page" ma:format="Dropdown" ma:internalName="Other_x0020_URL_x0020_Web_x0020_Page">
      <xsd:simpleType>
        <xsd:restriction base="dms:Choice">
          <xsd:enumeration value="www.twc.texas.gov/programs/childcare"/>
          <xsd:enumeration value="www.twc.texas.gov/programs/child-care-numbers"/>
          <xsd:enumeration value="www.twc.texas.gov/students/child-care-early-learning-conferences"/>
          <xsd:enumeration value="www.twc.texas.gov/students/child-care-development-fund-state-plans"/>
          <xsd:enumeration value="www.twc.texas.gov/partners/texas-rising-star-workgroup"/>
          <xsd:enumeration value="www.twc.texas.gov/jobseekers/child-care-services"/>
          <xsd:enumeration value="www.twc.texas.gov/covid-19-frontline-essential-worker-child-care"/>
          <xsd:enumeration value="www.twc.texas.gov/programs/texas-child-care-market-rate-survey"/>
          <xsd:enumeration value="www.twc.texas.gov/students/child-care-program-evaluation-effectiveness"/>
          <xsd:enumeration value="www.twc.texas.gov/child-care-services-guide"/>
          <xsd:enumeration value="www.twc.texas.gov/programs/childcare-numbers"/>
          <xsd:enumeration value="www.twc.texas.gov/child-care-services-guide-j-100-forms-desk-aids"/>
          <xsd:enumeration value="www.twc.texas.gov/child-care-services-guide-e-700-exemptions-parent-responsibility-agreement"/>
          <xsd:enumeration value="www.twc.texas.gov/programs/twc-prekindergarten-partnerships"/>
          <xsd:enumeration value="www.twc.texas.gov/partners/child-care-services-children-disabilities"/>
          <xsd:enumeration value="www.twc.texas.gov/programs/child-care-relief-funding"/>
          <xsd:enumeration value="www.twc.texas.gov/pre-k-partnership-summit-materials"/>
          <xsd:enumeration value="www.twc.texas.gov/covid-19-frontline-essential-worker-child-care"/>
          <xsd:enumeration value="https://www.twc.texas.gov/news/child-care-stimulus-resources"/>
          <xsd:enumeration value="https://www.twc.texas.gov/programs/child-care-relief-fund-frequently-asked-questions"/>
          <xsd:enumeration value="https://twc.texas.gov/child-care-services-guide-e-700-exemptions-parent-responsibility-agreement"/>
          <xsd:enumeration value="https://twc.texas.gov/partners/texas-rising-star-workgroup"/>
          <xsd:enumeration value="https://twc.texas.gov/programs/partnership-matching-grant-programs"/>
          <xsd:enumeration value="https://www.twc.texas.gov/programs/texas-preschool-development-grant"/>
          <xsd:enumeration value="Unknown"/>
        </xsd:restriction>
      </xsd:simpleType>
    </xsd:element>
    <xsd:element name="Notes0" ma:index="6" nillable="true" ma:displayName="Notes" ma:internalName="Notes0">
      <xsd:simpleType>
        <xsd:restriction base="dms:Note">
          <xsd:maxLength value="255"/>
        </xsd:restriction>
      </xsd:simpleType>
    </xsd:element>
    <xsd:element name="Document_x0020_Name" ma:index="7" nillable="true" ma:displayName="Document Name" ma:internalName="Document_x0020_Name">
      <xsd:simpleType>
        <xsd:restriction base="dms:Text">
          <xsd:maxLength value="255"/>
        </xsd:restriction>
      </xsd:simpleType>
    </xsd:element>
    <xsd:element name="Remove_x0020_from_x0020_Web" ma:index="8" nillable="true" ma:displayName="Remove from Web" ma:default="0" ma:internalName="Remove_x0020_from_x0020_Web">
      <xsd:simpleType>
        <xsd:restriction base="dms:Boolean"/>
      </xsd:simpleType>
    </xsd:element>
    <xsd:element name="CCEL_x0020_Home_x0020_Page_x0020_Section" ma:index="9" nillable="true" ma:displayName="CCEL Home Page Section" ma:internalName="CCEL_x0020_Home_x0020_Page_x0020_Section">
      <xsd:complexType>
        <xsd:complexContent>
          <xsd:extension base="dms:MultiChoice">
            <xsd:sequence>
              <xsd:element name="Value" maxOccurs="unbounded" minOccurs="0" nillable="true">
                <xsd:simpleType>
                  <xsd:restriction base="dms:Choice">
                    <xsd:enumeration value="Spotlight"/>
                    <xsd:enumeration value="Texas Rising Star"/>
                    <xsd:enumeration value="Customers"/>
                    <xsd:enumeration value="Parents"/>
                    <xsd:enumeration value="Child Care Programs"/>
                    <xsd:enumeration value="Child Care Quality Improvement"/>
                    <xsd:enumeration value="Stakeholder Input"/>
                    <xsd:enumeration value="Authority and Funding"/>
                    <xsd:enumeration value="Data and Reports"/>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2870f7a-ebce-4420-99c3-1cd72abed08e"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cc3ea-6d34-48b9-955f-20967247129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4c2949c-22a8-4d1d-9a8c-b3c5bd09e7e6}" ma:internalName="TaxCatchAll" ma:showField="CatchAllData" ma:web="d75cc3ea-6d34-48b9-955f-2096724712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2" ma:displayName="Fi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ther_x0020_URL_x0020_Web_x0020_Page xmlns="474a6763-ac05-4e28-9ae1-4058cad3e94b" xsi:nil="true"/>
    <Notes0 xmlns="474a6763-ac05-4e28-9ae1-4058cad3e94b" xsi:nil="true"/>
    <Remove_x0020_from_x0020_Web xmlns="474a6763-ac05-4e28-9ae1-4058cad3e94b">false</Remove_x0020_from_x0020_Web>
    <TaxCatchAll xmlns="d75cc3ea-6d34-48b9-955f-209672471296" xsi:nil="true"/>
    <URL_x0020_Web_x0020_Page xmlns="474a6763-ac05-4e28-9ae1-4058cad3e94b" xsi:nil="true"/>
    <Document_x0020_Name xmlns="474a6763-ac05-4e28-9ae1-4058cad3e94b" xsi:nil="true"/>
    <CCEL_x0020_Home_x0020_Page_x0020_Section xmlns="474a6763-ac05-4e28-9ae1-4058cad3e94b" xsi:nil="true"/>
    <URL_x0020_Node xmlns="474a6763-ac05-4e28-9ae1-4058cad3e94b" xsi:nil="true"/>
    <lcf76f155ced4ddcb4097134ff3c332f xmlns="474a6763-ac05-4e28-9ae1-4058cad3e94b">
      <Terms xmlns="http://schemas.microsoft.com/office/infopath/2007/PartnerControls"/>
    </lcf76f155ced4ddcb4097134ff3c332f>
    <Folder xmlns="474a6763-ac05-4e28-9ae1-4058cad3e94b" xsi:nil="true"/>
  </documentManagement>
</p:properties>
</file>

<file path=customXml/itemProps1.xml><?xml version="1.0" encoding="utf-8"?>
<ds:datastoreItem xmlns:ds="http://schemas.openxmlformats.org/officeDocument/2006/customXml" ds:itemID="{61C44FC4-7662-4478-AA40-90E3D319175F}">
  <ds:schemaRefs>
    <ds:schemaRef ds:uri="http://schemas.microsoft.com/sharepoint/v3/contenttype/forms"/>
  </ds:schemaRefs>
</ds:datastoreItem>
</file>

<file path=customXml/itemProps2.xml><?xml version="1.0" encoding="utf-8"?>
<ds:datastoreItem xmlns:ds="http://schemas.openxmlformats.org/officeDocument/2006/customXml" ds:itemID="{85269C66-DDD1-4C61-9D29-632DC983F8CD}"/>
</file>

<file path=customXml/itemProps3.xml><?xml version="1.0" encoding="utf-8"?>
<ds:datastoreItem xmlns:ds="http://schemas.openxmlformats.org/officeDocument/2006/customXml" ds:itemID="{081D0F85-E2B7-417E-B606-52BA9769E77C}">
  <ds:schemaRefs>
    <ds:schemaRef ds:uri="http://schemas.microsoft.com/office/2006/documentManagement/types"/>
    <ds:schemaRef ds:uri="http://schemas.microsoft.com/office/infopath/2007/PartnerControls"/>
    <ds:schemaRef ds:uri="26ca9034-7a1b-40f8-ad16-2800c2250c9c"/>
    <ds:schemaRef ds:uri="http://purl.org/dc/elements/1.1/"/>
    <ds:schemaRef ds:uri="http://schemas.microsoft.com/office/2006/metadata/properties"/>
    <ds:schemaRef ds:uri="http://purl.org/dc/terms/"/>
    <ds:schemaRef ds:uri="898a2591-57e9-4f33-8f67-7e42b2204a6f"/>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2580</Words>
  <Application>Microsoft Office PowerPoint</Application>
  <PresentationFormat>Widescreen</PresentationFormat>
  <Paragraphs>438</Paragraphs>
  <Slides>41</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Arial</vt:lpstr>
      <vt:lpstr>Calibri</vt:lpstr>
      <vt:lpstr>Calibri Light</vt:lpstr>
      <vt:lpstr>Century Gothic</vt:lpstr>
      <vt:lpstr>Open Sans</vt:lpstr>
      <vt:lpstr>Open Sans (Body)</vt:lpstr>
      <vt:lpstr>Open Sans (Headings)</vt:lpstr>
      <vt:lpstr>Open Sans Light</vt:lpstr>
      <vt:lpstr>Open Sans Semibold</vt:lpstr>
      <vt:lpstr>Tw Cen MT</vt:lpstr>
      <vt:lpstr>Wingdings</vt:lpstr>
      <vt:lpstr>Office Theme</vt:lpstr>
      <vt:lpstr>1_TEA Main Slide</vt:lpstr>
      <vt:lpstr>TEXAS PRE-K PARTNERSHIP SUMMIT </vt:lpstr>
      <vt:lpstr>Pre-K Partnership Summit</vt:lpstr>
      <vt:lpstr>Summit Agenda Day 1</vt:lpstr>
      <vt:lpstr>Summit Agenda Day 2</vt:lpstr>
      <vt:lpstr>ESCs and LWDBs</vt:lpstr>
      <vt:lpstr>Action Planning for Your Region</vt:lpstr>
      <vt:lpstr>Pre-K Partnerships101</vt:lpstr>
      <vt:lpstr>Terminology</vt:lpstr>
      <vt:lpstr>Texas Rising Star</vt:lpstr>
      <vt:lpstr>What are Early Learning Partnerships?</vt:lpstr>
      <vt:lpstr>Components of a Formal Partnership</vt:lpstr>
      <vt:lpstr>Components of an Informal Partnership</vt:lpstr>
      <vt:lpstr>Purpose of Early Learning Partnerships</vt:lpstr>
      <vt:lpstr>Partnership Benefits during COVID-19</vt:lpstr>
      <vt:lpstr>Formal Partnerships</vt:lpstr>
      <vt:lpstr>Pre-K Partnership Process</vt:lpstr>
      <vt:lpstr>Example: Dallas ISD</vt:lpstr>
      <vt:lpstr>The Funding</vt:lpstr>
      <vt:lpstr>Responsibilities</vt:lpstr>
      <vt:lpstr>ADA</vt:lpstr>
      <vt:lpstr>Subsidy Funding</vt:lpstr>
      <vt:lpstr>Funding for a 9.5-Hour Work Day</vt:lpstr>
      <vt:lpstr>Classroom Considerations</vt:lpstr>
      <vt:lpstr>Informal Partnerships</vt:lpstr>
      <vt:lpstr>Informal Partnership Considerations</vt:lpstr>
      <vt:lpstr>Informal Partnership Examples</vt:lpstr>
      <vt:lpstr>Panel</vt:lpstr>
      <vt:lpstr>Panelists</vt:lpstr>
      <vt:lpstr>Break</vt:lpstr>
      <vt:lpstr>How to Find Local Partners</vt:lpstr>
      <vt:lpstr>Identifying Partners / Making Connections </vt:lpstr>
      <vt:lpstr>Identifying Partners/Making Connections</vt:lpstr>
      <vt:lpstr>When is a Partnership a Good Fit?</vt:lpstr>
      <vt:lpstr>Partnership Considerations</vt:lpstr>
      <vt:lpstr>Factors that Facilitate Successful Partnerships</vt:lpstr>
      <vt:lpstr>Common Barrier: No ELPs in Area</vt:lpstr>
      <vt:lpstr>Common Barrier: LEA is resistant</vt:lpstr>
      <vt:lpstr>Data to Answer Key Questions</vt:lpstr>
      <vt:lpstr>Questions and Answers</vt:lpstr>
      <vt:lpstr>Breakout into Regional Teams</vt:lpstr>
      <vt:lpstr>Breakout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2021-06-24T12:43:56Z</dcterms:created>
  <dcterms:modified xsi:type="dcterms:W3CDTF">2021-07-07T14:29:55Z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0x010100D9A7049ACC8D9C4490AF3718BB1EB8EF</vt:lpwstr>
  </property>
</Properties>
</file>