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29"/>
  </p:notesMasterIdLst>
  <p:sldIdLst>
    <p:sldId id="256" r:id="rId6"/>
    <p:sldId id="786" r:id="rId7"/>
    <p:sldId id="773" r:id="rId8"/>
    <p:sldId id="287" r:id="rId9"/>
    <p:sldId id="288" r:id="rId10"/>
    <p:sldId id="703" r:id="rId11"/>
    <p:sldId id="289" r:id="rId12"/>
    <p:sldId id="781" r:id="rId13"/>
    <p:sldId id="784" r:id="rId14"/>
    <p:sldId id="264" r:id="rId15"/>
    <p:sldId id="290" r:id="rId16"/>
    <p:sldId id="257" r:id="rId17"/>
    <p:sldId id="259" r:id="rId18"/>
    <p:sldId id="292" r:id="rId19"/>
    <p:sldId id="265" r:id="rId20"/>
    <p:sldId id="266" r:id="rId21"/>
    <p:sldId id="291" r:id="rId22"/>
    <p:sldId id="774" r:id="rId23"/>
    <p:sldId id="775" r:id="rId24"/>
    <p:sldId id="776" r:id="rId25"/>
    <p:sldId id="777" r:id="rId26"/>
    <p:sldId id="779" r:id="rId27"/>
    <p:sldId id="7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B74"/>
    <a:srgbClr val="7EC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484" autoAdjust="0"/>
  </p:normalViewPr>
  <p:slideViewPr>
    <p:cSldViewPr snapToGrid="0">
      <p:cViewPr varScale="1">
        <p:scale>
          <a:sx n="68" d="100"/>
          <a:sy n="68" d="100"/>
        </p:scale>
        <p:origin x="126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en,Jenny E" userId="31e0823a-ccc6-4018-bb9e-c27b5ef59adf" providerId="ADAL" clId="{648C63F0-E13D-4E95-8828-CBA0C0B0686A}"/>
    <pc:docChg chg="modSld">
      <pc:chgData name="Noren,Jenny E" userId="31e0823a-ccc6-4018-bb9e-c27b5ef59adf" providerId="ADAL" clId="{648C63F0-E13D-4E95-8828-CBA0C0B0686A}" dt="2025-07-19T13:33:05.753" v="17" actId="20577"/>
      <pc:docMkLst>
        <pc:docMk/>
      </pc:docMkLst>
      <pc:sldChg chg="modNotesTx">
        <pc:chgData name="Noren,Jenny E" userId="31e0823a-ccc6-4018-bb9e-c27b5ef59adf" providerId="ADAL" clId="{648C63F0-E13D-4E95-8828-CBA0C0B0686A}" dt="2025-07-19T13:27:29.120" v="7" actId="6549"/>
        <pc:sldMkLst>
          <pc:docMk/>
          <pc:sldMk cId="2615651097" sldId="257"/>
        </pc:sldMkLst>
      </pc:sldChg>
      <pc:sldChg chg="modNotesTx">
        <pc:chgData name="Noren,Jenny E" userId="31e0823a-ccc6-4018-bb9e-c27b5ef59adf" providerId="ADAL" clId="{648C63F0-E13D-4E95-8828-CBA0C0B0686A}" dt="2025-07-19T13:27:33.347" v="8" actId="6549"/>
        <pc:sldMkLst>
          <pc:docMk/>
          <pc:sldMk cId="1857499261" sldId="259"/>
        </pc:sldMkLst>
      </pc:sldChg>
      <pc:sldChg chg="modNotesTx">
        <pc:chgData name="Noren,Jenny E" userId="31e0823a-ccc6-4018-bb9e-c27b5ef59adf" providerId="ADAL" clId="{648C63F0-E13D-4E95-8828-CBA0C0B0686A}" dt="2025-07-19T13:27:21.743" v="5" actId="6549"/>
        <pc:sldMkLst>
          <pc:docMk/>
          <pc:sldMk cId="3311565320" sldId="264"/>
        </pc:sldMkLst>
      </pc:sldChg>
      <pc:sldChg chg="modNotesTx">
        <pc:chgData name="Noren,Jenny E" userId="31e0823a-ccc6-4018-bb9e-c27b5ef59adf" providerId="ADAL" clId="{648C63F0-E13D-4E95-8828-CBA0C0B0686A}" dt="2025-07-19T13:27:40.850" v="10" actId="6549"/>
        <pc:sldMkLst>
          <pc:docMk/>
          <pc:sldMk cId="3332156427" sldId="265"/>
        </pc:sldMkLst>
      </pc:sldChg>
      <pc:sldChg chg="modNotesTx">
        <pc:chgData name="Noren,Jenny E" userId="31e0823a-ccc6-4018-bb9e-c27b5ef59adf" providerId="ADAL" clId="{648C63F0-E13D-4E95-8828-CBA0C0B0686A}" dt="2025-07-19T13:26:59.270" v="0" actId="6549"/>
        <pc:sldMkLst>
          <pc:docMk/>
          <pc:sldMk cId="4147323063" sldId="288"/>
        </pc:sldMkLst>
      </pc:sldChg>
      <pc:sldChg chg="modNotesTx">
        <pc:chgData name="Noren,Jenny E" userId="31e0823a-ccc6-4018-bb9e-c27b5ef59adf" providerId="ADAL" clId="{648C63F0-E13D-4E95-8828-CBA0C0B0686A}" dt="2025-07-19T13:27:08.874" v="2" actId="6549"/>
        <pc:sldMkLst>
          <pc:docMk/>
          <pc:sldMk cId="636979178" sldId="289"/>
        </pc:sldMkLst>
      </pc:sldChg>
      <pc:sldChg chg="modNotesTx">
        <pc:chgData name="Noren,Jenny E" userId="31e0823a-ccc6-4018-bb9e-c27b5ef59adf" providerId="ADAL" clId="{648C63F0-E13D-4E95-8828-CBA0C0B0686A}" dt="2025-07-19T13:27:25.605" v="6" actId="6549"/>
        <pc:sldMkLst>
          <pc:docMk/>
          <pc:sldMk cId="2865322328" sldId="290"/>
        </pc:sldMkLst>
      </pc:sldChg>
      <pc:sldChg chg="modNotesTx">
        <pc:chgData name="Noren,Jenny E" userId="31e0823a-ccc6-4018-bb9e-c27b5ef59adf" providerId="ADAL" clId="{648C63F0-E13D-4E95-8828-CBA0C0B0686A}" dt="2025-07-19T13:27:46.039" v="11" actId="6549"/>
        <pc:sldMkLst>
          <pc:docMk/>
          <pc:sldMk cId="1612531671" sldId="291"/>
        </pc:sldMkLst>
      </pc:sldChg>
      <pc:sldChg chg="modNotesTx">
        <pc:chgData name="Noren,Jenny E" userId="31e0823a-ccc6-4018-bb9e-c27b5ef59adf" providerId="ADAL" clId="{648C63F0-E13D-4E95-8828-CBA0C0B0686A}" dt="2025-07-19T13:27:37.250" v="9" actId="6549"/>
        <pc:sldMkLst>
          <pc:docMk/>
          <pc:sldMk cId="3286104951" sldId="292"/>
        </pc:sldMkLst>
      </pc:sldChg>
      <pc:sldChg chg="modNotesTx">
        <pc:chgData name="Noren,Jenny E" userId="31e0823a-ccc6-4018-bb9e-c27b5ef59adf" providerId="ADAL" clId="{648C63F0-E13D-4E95-8828-CBA0C0B0686A}" dt="2025-07-19T13:27:03.237" v="1" actId="6549"/>
        <pc:sldMkLst>
          <pc:docMk/>
          <pc:sldMk cId="3595810957" sldId="703"/>
        </pc:sldMkLst>
      </pc:sldChg>
      <pc:sldChg chg="modNotesTx">
        <pc:chgData name="Noren,Jenny E" userId="31e0823a-ccc6-4018-bb9e-c27b5ef59adf" providerId="ADAL" clId="{648C63F0-E13D-4E95-8828-CBA0C0B0686A}" dt="2025-07-19T13:27:49.583" v="12" actId="6549"/>
        <pc:sldMkLst>
          <pc:docMk/>
          <pc:sldMk cId="460555886" sldId="774"/>
        </pc:sldMkLst>
      </pc:sldChg>
      <pc:sldChg chg="modNotesTx">
        <pc:chgData name="Noren,Jenny E" userId="31e0823a-ccc6-4018-bb9e-c27b5ef59adf" providerId="ADAL" clId="{648C63F0-E13D-4E95-8828-CBA0C0B0686A}" dt="2025-07-19T13:33:01.985" v="16" actId="20577"/>
        <pc:sldMkLst>
          <pc:docMk/>
          <pc:sldMk cId="1178993749" sldId="775"/>
        </pc:sldMkLst>
      </pc:sldChg>
      <pc:sldChg chg="modNotesTx">
        <pc:chgData name="Noren,Jenny E" userId="31e0823a-ccc6-4018-bb9e-c27b5ef59adf" providerId="ADAL" clId="{648C63F0-E13D-4E95-8828-CBA0C0B0686A}" dt="2025-07-19T13:33:05.753" v="17" actId="20577"/>
        <pc:sldMkLst>
          <pc:docMk/>
          <pc:sldMk cId="392037037" sldId="776"/>
        </pc:sldMkLst>
      </pc:sldChg>
      <pc:sldChg chg="modNotesTx">
        <pc:chgData name="Noren,Jenny E" userId="31e0823a-ccc6-4018-bb9e-c27b5ef59adf" providerId="ADAL" clId="{648C63F0-E13D-4E95-8828-CBA0C0B0686A}" dt="2025-07-19T13:28:04.687" v="15" actId="6549"/>
        <pc:sldMkLst>
          <pc:docMk/>
          <pc:sldMk cId="181912078" sldId="777"/>
        </pc:sldMkLst>
      </pc:sldChg>
      <pc:sldChg chg="modNotesTx">
        <pc:chgData name="Noren,Jenny E" userId="31e0823a-ccc6-4018-bb9e-c27b5ef59adf" providerId="ADAL" clId="{648C63F0-E13D-4E95-8828-CBA0C0B0686A}" dt="2025-07-19T13:27:13.083" v="3" actId="6549"/>
        <pc:sldMkLst>
          <pc:docMk/>
          <pc:sldMk cId="1181821136" sldId="781"/>
        </pc:sldMkLst>
      </pc:sldChg>
      <pc:sldChg chg="modNotesTx">
        <pc:chgData name="Noren,Jenny E" userId="31e0823a-ccc6-4018-bb9e-c27b5ef59adf" providerId="ADAL" clId="{648C63F0-E13D-4E95-8828-CBA0C0B0686A}" dt="2025-07-19T13:27:17.527" v="4" actId="6549"/>
        <pc:sldMkLst>
          <pc:docMk/>
          <pc:sldMk cId="1992552521" sldId="78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C620F-81A7-4A40-BA60-42EE99D45184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E2A8D3-4D36-412D-AB5F-746F14985B84}">
      <dgm:prSet phldrT="[Text]"/>
      <dgm:spPr/>
      <dgm:t>
        <a:bodyPr/>
        <a:lstStyle/>
        <a:p>
          <a:r>
            <a:rPr lang="en-US" dirty="0"/>
            <a:t>CDER pay request</a:t>
          </a:r>
        </a:p>
      </dgm:t>
    </dgm:pt>
    <dgm:pt modelId="{8FAA376E-29CC-49A3-BA9A-631DEE5008D5}" type="parTrans" cxnId="{6A810708-45E7-48D5-9499-65E1EA1094EE}">
      <dgm:prSet/>
      <dgm:spPr/>
      <dgm:t>
        <a:bodyPr/>
        <a:lstStyle/>
        <a:p>
          <a:endParaRPr lang="en-US"/>
        </a:p>
      </dgm:t>
    </dgm:pt>
    <dgm:pt modelId="{947BF170-DD7E-4515-922B-C250B33A7ECF}" type="sibTrans" cxnId="{6A810708-45E7-48D5-9499-65E1EA1094EE}">
      <dgm:prSet/>
      <dgm:spPr/>
      <dgm:t>
        <a:bodyPr/>
        <a:lstStyle/>
        <a:p>
          <a:endParaRPr lang="en-US"/>
        </a:p>
      </dgm:t>
    </dgm:pt>
    <dgm:pt modelId="{7B8DC936-974D-4EEE-8F98-FC61BE414775}">
      <dgm:prSet phldrT="[Text]"/>
      <dgm:spPr/>
      <dgm:t>
        <a:bodyPr/>
        <a:lstStyle/>
        <a:p>
          <a:r>
            <a:rPr lang="en-US" dirty="0"/>
            <a:t>TWC’s Financial </a:t>
          </a:r>
        </a:p>
        <a:p>
          <a:r>
            <a:rPr lang="en-US" dirty="0"/>
            <a:t>System</a:t>
          </a:r>
        </a:p>
      </dgm:t>
    </dgm:pt>
    <dgm:pt modelId="{88324258-F6F3-4507-BDE4-DF3D50DB06E0}" type="parTrans" cxnId="{808E71E2-8AEC-4243-B4B4-616C6904217C}">
      <dgm:prSet/>
      <dgm:spPr/>
      <dgm:t>
        <a:bodyPr/>
        <a:lstStyle/>
        <a:p>
          <a:endParaRPr lang="en-US"/>
        </a:p>
      </dgm:t>
    </dgm:pt>
    <dgm:pt modelId="{BC11809B-025C-48D2-A698-D65FA089B5CE}" type="sibTrans" cxnId="{808E71E2-8AEC-4243-B4B4-616C6904217C}">
      <dgm:prSet/>
      <dgm:spPr/>
      <dgm:t>
        <a:bodyPr/>
        <a:lstStyle/>
        <a:p>
          <a:endParaRPr lang="en-US"/>
        </a:p>
      </dgm:t>
    </dgm:pt>
    <dgm:pt modelId="{6ED15098-A859-4C9B-8D85-3DC8C7DC8E86}">
      <dgm:prSet phldrT="[Text]"/>
      <dgm:spPr/>
      <dgm:t>
        <a:bodyPr/>
        <a:lstStyle/>
        <a:p>
          <a:r>
            <a:rPr lang="en-US" dirty="0"/>
            <a:t>USAS (Comptroller payment system)</a:t>
          </a:r>
        </a:p>
      </dgm:t>
    </dgm:pt>
    <dgm:pt modelId="{8EE75AF7-7271-40F8-92E7-AC8CED22B7A8}" type="parTrans" cxnId="{6F226FA4-05AD-44CB-94D6-39720FCAEB58}">
      <dgm:prSet/>
      <dgm:spPr/>
      <dgm:t>
        <a:bodyPr/>
        <a:lstStyle/>
        <a:p>
          <a:endParaRPr lang="en-US"/>
        </a:p>
      </dgm:t>
    </dgm:pt>
    <dgm:pt modelId="{18A9B101-BBDC-4FA7-B572-8A8D0CF543FA}" type="sibTrans" cxnId="{6F226FA4-05AD-44CB-94D6-39720FCAEB58}">
      <dgm:prSet/>
      <dgm:spPr/>
      <dgm:t>
        <a:bodyPr/>
        <a:lstStyle/>
        <a:p>
          <a:endParaRPr lang="en-US"/>
        </a:p>
      </dgm:t>
    </dgm:pt>
    <dgm:pt modelId="{BDD9D148-4C64-4588-9F3B-9C96994833E4}" type="pres">
      <dgm:prSet presAssocID="{230C620F-81A7-4A40-BA60-42EE99D4518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8DFB12D-803C-493B-A686-5B9E23C3EEC2}" type="pres">
      <dgm:prSet presAssocID="{6ED15098-A859-4C9B-8D85-3DC8C7DC8E86}" presName="Accent3" presStyleCnt="0"/>
      <dgm:spPr/>
    </dgm:pt>
    <dgm:pt modelId="{D8C9DED2-8065-4623-BBC4-781D112A4555}" type="pres">
      <dgm:prSet presAssocID="{6ED15098-A859-4C9B-8D85-3DC8C7DC8E86}" presName="Accent" presStyleLbl="node1" presStyleIdx="0" presStyleCnt="3"/>
      <dgm:spPr/>
    </dgm:pt>
    <dgm:pt modelId="{4D5EA5C9-B64A-4F61-8948-7D50C5618944}" type="pres">
      <dgm:prSet presAssocID="{6ED15098-A859-4C9B-8D85-3DC8C7DC8E86}" presName="ParentBackground3" presStyleCnt="0"/>
      <dgm:spPr/>
    </dgm:pt>
    <dgm:pt modelId="{C23FE340-6878-411E-8DFE-1F5F65541689}" type="pres">
      <dgm:prSet presAssocID="{6ED15098-A859-4C9B-8D85-3DC8C7DC8E86}" presName="ParentBackground" presStyleLbl="fgAcc1" presStyleIdx="0" presStyleCnt="3"/>
      <dgm:spPr/>
    </dgm:pt>
    <dgm:pt modelId="{4768390E-7F18-4269-81D5-28C5D80C5762}" type="pres">
      <dgm:prSet presAssocID="{6ED15098-A859-4C9B-8D85-3DC8C7DC8E8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F6F80B0-15D3-4B5C-A469-0F8D55F659A2}" type="pres">
      <dgm:prSet presAssocID="{7B8DC936-974D-4EEE-8F98-FC61BE414775}" presName="Accent2" presStyleCnt="0"/>
      <dgm:spPr/>
    </dgm:pt>
    <dgm:pt modelId="{1BE775DF-473B-46A3-B508-C2EC92608BCB}" type="pres">
      <dgm:prSet presAssocID="{7B8DC936-974D-4EEE-8F98-FC61BE414775}" presName="Accent" presStyleLbl="node1" presStyleIdx="1" presStyleCnt="3"/>
      <dgm:spPr/>
    </dgm:pt>
    <dgm:pt modelId="{F1654BE4-EBB4-40DC-A72E-5F2BB27D4A22}" type="pres">
      <dgm:prSet presAssocID="{7B8DC936-974D-4EEE-8F98-FC61BE414775}" presName="ParentBackground2" presStyleCnt="0"/>
      <dgm:spPr/>
    </dgm:pt>
    <dgm:pt modelId="{1F66BB4E-EE48-411C-A1A3-5EC115608671}" type="pres">
      <dgm:prSet presAssocID="{7B8DC936-974D-4EEE-8F98-FC61BE414775}" presName="ParentBackground" presStyleLbl="fgAcc1" presStyleIdx="1" presStyleCnt="3"/>
      <dgm:spPr/>
    </dgm:pt>
    <dgm:pt modelId="{99431C51-687A-4DC6-9254-181FE98FFA05}" type="pres">
      <dgm:prSet presAssocID="{7B8DC936-974D-4EEE-8F98-FC61BE41477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9A3FAB4-BFBC-4491-8A03-23BA725C6DEE}" type="pres">
      <dgm:prSet presAssocID="{16E2A8D3-4D36-412D-AB5F-746F14985B84}" presName="Accent1" presStyleCnt="0"/>
      <dgm:spPr/>
    </dgm:pt>
    <dgm:pt modelId="{B353B09F-613F-400F-BCFC-AF38695A3A09}" type="pres">
      <dgm:prSet presAssocID="{16E2A8D3-4D36-412D-AB5F-746F14985B84}" presName="Accent" presStyleLbl="node1" presStyleIdx="2" presStyleCnt="3"/>
      <dgm:spPr/>
    </dgm:pt>
    <dgm:pt modelId="{B19BDB4E-141C-4EAE-BFFC-2EA11542288E}" type="pres">
      <dgm:prSet presAssocID="{16E2A8D3-4D36-412D-AB5F-746F14985B84}" presName="ParentBackground1" presStyleCnt="0"/>
      <dgm:spPr/>
    </dgm:pt>
    <dgm:pt modelId="{1350377F-C99F-493C-B2EE-6D176265878D}" type="pres">
      <dgm:prSet presAssocID="{16E2A8D3-4D36-412D-AB5F-746F14985B84}" presName="ParentBackground" presStyleLbl="fgAcc1" presStyleIdx="2" presStyleCnt="3"/>
      <dgm:spPr/>
    </dgm:pt>
    <dgm:pt modelId="{0BC2AE37-8EE6-4305-A6F7-2D75CDF2F58B}" type="pres">
      <dgm:prSet presAssocID="{16E2A8D3-4D36-412D-AB5F-746F14985B8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A810708-45E7-48D5-9499-65E1EA1094EE}" srcId="{230C620F-81A7-4A40-BA60-42EE99D45184}" destId="{16E2A8D3-4D36-412D-AB5F-746F14985B84}" srcOrd="0" destOrd="0" parTransId="{8FAA376E-29CC-49A3-BA9A-631DEE5008D5}" sibTransId="{947BF170-DD7E-4515-922B-C250B33A7ECF}"/>
    <dgm:cxn modelId="{C464CA1E-29EC-4471-9549-C5E7D2104129}" type="presOf" srcId="{6ED15098-A859-4C9B-8D85-3DC8C7DC8E86}" destId="{4768390E-7F18-4269-81D5-28C5D80C5762}" srcOrd="1" destOrd="0" presId="urn:microsoft.com/office/officeart/2011/layout/CircleProcess"/>
    <dgm:cxn modelId="{545DFE1F-65BB-4DE5-BB18-A4781EC7192A}" type="presOf" srcId="{16E2A8D3-4D36-412D-AB5F-746F14985B84}" destId="{0BC2AE37-8EE6-4305-A6F7-2D75CDF2F58B}" srcOrd="1" destOrd="0" presId="urn:microsoft.com/office/officeart/2011/layout/CircleProcess"/>
    <dgm:cxn modelId="{B84FF73A-37D0-4568-96B3-7756B28405BD}" type="presOf" srcId="{230C620F-81A7-4A40-BA60-42EE99D45184}" destId="{BDD9D148-4C64-4588-9F3B-9C96994833E4}" srcOrd="0" destOrd="0" presId="urn:microsoft.com/office/officeart/2011/layout/CircleProcess"/>
    <dgm:cxn modelId="{6F226FA4-05AD-44CB-94D6-39720FCAEB58}" srcId="{230C620F-81A7-4A40-BA60-42EE99D45184}" destId="{6ED15098-A859-4C9B-8D85-3DC8C7DC8E86}" srcOrd="2" destOrd="0" parTransId="{8EE75AF7-7271-40F8-92E7-AC8CED22B7A8}" sibTransId="{18A9B101-BBDC-4FA7-B572-8A8D0CF543FA}"/>
    <dgm:cxn modelId="{E22D15A7-07D7-472D-85A2-C24E225E421F}" type="presOf" srcId="{7B8DC936-974D-4EEE-8F98-FC61BE414775}" destId="{99431C51-687A-4DC6-9254-181FE98FFA05}" srcOrd="1" destOrd="0" presId="urn:microsoft.com/office/officeart/2011/layout/CircleProcess"/>
    <dgm:cxn modelId="{2A3C78B7-C34F-4C97-A033-DD4CDCC50EF5}" type="presOf" srcId="{7B8DC936-974D-4EEE-8F98-FC61BE414775}" destId="{1F66BB4E-EE48-411C-A1A3-5EC115608671}" srcOrd="0" destOrd="0" presId="urn:microsoft.com/office/officeart/2011/layout/CircleProcess"/>
    <dgm:cxn modelId="{27E5E9B7-D3EE-494B-BA2D-CC47EBC7F018}" type="presOf" srcId="{16E2A8D3-4D36-412D-AB5F-746F14985B84}" destId="{1350377F-C99F-493C-B2EE-6D176265878D}" srcOrd="0" destOrd="0" presId="urn:microsoft.com/office/officeart/2011/layout/CircleProcess"/>
    <dgm:cxn modelId="{808E71E2-8AEC-4243-B4B4-616C6904217C}" srcId="{230C620F-81A7-4A40-BA60-42EE99D45184}" destId="{7B8DC936-974D-4EEE-8F98-FC61BE414775}" srcOrd="1" destOrd="0" parTransId="{88324258-F6F3-4507-BDE4-DF3D50DB06E0}" sibTransId="{BC11809B-025C-48D2-A698-D65FA089B5CE}"/>
    <dgm:cxn modelId="{07D997E3-551E-406B-8FF7-8452A13E0534}" type="presOf" srcId="{6ED15098-A859-4C9B-8D85-3DC8C7DC8E86}" destId="{C23FE340-6878-411E-8DFE-1F5F65541689}" srcOrd="0" destOrd="0" presId="urn:microsoft.com/office/officeart/2011/layout/CircleProcess"/>
    <dgm:cxn modelId="{0C37612F-B280-4303-8851-F6412215217C}" type="presParOf" srcId="{BDD9D148-4C64-4588-9F3B-9C96994833E4}" destId="{F8DFB12D-803C-493B-A686-5B9E23C3EEC2}" srcOrd="0" destOrd="0" presId="urn:microsoft.com/office/officeart/2011/layout/CircleProcess"/>
    <dgm:cxn modelId="{5EF78552-6F6E-4BD3-A469-19CE02B4B21D}" type="presParOf" srcId="{F8DFB12D-803C-493B-A686-5B9E23C3EEC2}" destId="{D8C9DED2-8065-4623-BBC4-781D112A4555}" srcOrd="0" destOrd="0" presId="urn:microsoft.com/office/officeart/2011/layout/CircleProcess"/>
    <dgm:cxn modelId="{3E8063A9-B7C0-4E0A-8A7B-618818E38CCF}" type="presParOf" srcId="{BDD9D148-4C64-4588-9F3B-9C96994833E4}" destId="{4D5EA5C9-B64A-4F61-8948-7D50C5618944}" srcOrd="1" destOrd="0" presId="urn:microsoft.com/office/officeart/2011/layout/CircleProcess"/>
    <dgm:cxn modelId="{4FCC5DDE-8790-4577-A1EE-1478F1EC1DC9}" type="presParOf" srcId="{4D5EA5C9-B64A-4F61-8948-7D50C5618944}" destId="{C23FE340-6878-411E-8DFE-1F5F65541689}" srcOrd="0" destOrd="0" presId="urn:microsoft.com/office/officeart/2011/layout/CircleProcess"/>
    <dgm:cxn modelId="{D8986C93-6640-4045-B73B-AB169E4D1825}" type="presParOf" srcId="{BDD9D148-4C64-4588-9F3B-9C96994833E4}" destId="{4768390E-7F18-4269-81D5-28C5D80C5762}" srcOrd="2" destOrd="0" presId="urn:microsoft.com/office/officeart/2011/layout/CircleProcess"/>
    <dgm:cxn modelId="{0E8FE20A-663A-4B6F-9434-AB0CAEC8A306}" type="presParOf" srcId="{BDD9D148-4C64-4588-9F3B-9C96994833E4}" destId="{7F6F80B0-15D3-4B5C-A469-0F8D55F659A2}" srcOrd="3" destOrd="0" presId="urn:microsoft.com/office/officeart/2011/layout/CircleProcess"/>
    <dgm:cxn modelId="{4B3F2A24-7F13-43B3-AE9B-50CD3A86494A}" type="presParOf" srcId="{7F6F80B0-15D3-4B5C-A469-0F8D55F659A2}" destId="{1BE775DF-473B-46A3-B508-C2EC92608BCB}" srcOrd="0" destOrd="0" presId="urn:microsoft.com/office/officeart/2011/layout/CircleProcess"/>
    <dgm:cxn modelId="{27A58FE4-860B-42CB-AB0A-63F0C0317714}" type="presParOf" srcId="{BDD9D148-4C64-4588-9F3B-9C96994833E4}" destId="{F1654BE4-EBB4-40DC-A72E-5F2BB27D4A22}" srcOrd="4" destOrd="0" presId="urn:microsoft.com/office/officeart/2011/layout/CircleProcess"/>
    <dgm:cxn modelId="{CBF78508-E56D-4EEF-8064-0AFCA87372D6}" type="presParOf" srcId="{F1654BE4-EBB4-40DC-A72E-5F2BB27D4A22}" destId="{1F66BB4E-EE48-411C-A1A3-5EC115608671}" srcOrd="0" destOrd="0" presId="urn:microsoft.com/office/officeart/2011/layout/CircleProcess"/>
    <dgm:cxn modelId="{B2B52288-5282-4316-A67D-4F5EA8ED0AA1}" type="presParOf" srcId="{BDD9D148-4C64-4588-9F3B-9C96994833E4}" destId="{99431C51-687A-4DC6-9254-181FE98FFA05}" srcOrd="5" destOrd="0" presId="urn:microsoft.com/office/officeart/2011/layout/CircleProcess"/>
    <dgm:cxn modelId="{BE6268FD-9957-4E95-A899-9F4B8E8F2C27}" type="presParOf" srcId="{BDD9D148-4C64-4588-9F3B-9C96994833E4}" destId="{C9A3FAB4-BFBC-4491-8A03-23BA725C6DEE}" srcOrd="6" destOrd="0" presId="urn:microsoft.com/office/officeart/2011/layout/CircleProcess"/>
    <dgm:cxn modelId="{C48D19EA-8B89-4344-A319-49530C56EF8A}" type="presParOf" srcId="{C9A3FAB4-BFBC-4491-8A03-23BA725C6DEE}" destId="{B353B09F-613F-400F-BCFC-AF38695A3A09}" srcOrd="0" destOrd="0" presId="urn:microsoft.com/office/officeart/2011/layout/CircleProcess"/>
    <dgm:cxn modelId="{B2351B86-62C5-48C3-A4B6-CF93AA1A84EA}" type="presParOf" srcId="{BDD9D148-4C64-4588-9F3B-9C96994833E4}" destId="{B19BDB4E-141C-4EAE-BFFC-2EA11542288E}" srcOrd="7" destOrd="0" presId="urn:microsoft.com/office/officeart/2011/layout/CircleProcess"/>
    <dgm:cxn modelId="{B661C50F-92C5-4867-99D9-44134CBDAEB6}" type="presParOf" srcId="{B19BDB4E-141C-4EAE-BFFC-2EA11542288E}" destId="{1350377F-C99F-493C-B2EE-6D176265878D}" srcOrd="0" destOrd="0" presId="urn:microsoft.com/office/officeart/2011/layout/CircleProcess"/>
    <dgm:cxn modelId="{54A1BD7F-D002-464B-A166-7101DCB87CF5}" type="presParOf" srcId="{BDD9D148-4C64-4588-9F3B-9C96994833E4}" destId="{0BC2AE37-8EE6-4305-A6F7-2D75CDF2F58B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C620F-81A7-4A40-BA60-42EE99D45184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D15098-A859-4C9B-8D85-3DC8C7DC8E86}">
      <dgm:prSet phldrT="[Text]"/>
      <dgm:spPr/>
      <dgm:t>
        <a:bodyPr/>
        <a:lstStyle/>
        <a:p>
          <a:r>
            <a:rPr lang="en-US" dirty="0"/>
            <a:t>USAS (Comptroller payment system)</a:t>
          </a:r>
        </a:p>
      </dgm:t>
    </dgm:pt>
    <dgm:pt modelId="{8EE75AF7-7271-40F8-92E7-AC8CED22B7A8}" type="parTrans" cxnId="{6F226FA4-05AD-44CB-94D6-39720FCAEB58}">
      <dgm:prSet/>
      <dgm:spPr/>
      <dgm:t>
        <a:bodyPr/>
        <a:lstStyle/>
        <a:p>
          <a:endParaRPr lang="en-US"/>
        </a:p>
      </dgm:t>
    </dgm:pt>
    <dgm:pt modelId="{18A9B101-BBDC-4FA7-B572-8A8D0CF543FA}" type="sibTrans" cxnId="{6F226FA4-05AD-44CB-94D6-39720FCAEB58}">
      <dgm:prSet/>
      <dgm:spPr/>
      <dgm:t>
        <a:bodyPr/>
        <a:lstStyle/>
        <a:p>
          <a:endParaRPr lang="en-US"/>
        </a:p>
      </dgm:t>
    </dgm:pt>
    <dgm:pt modelId="{5A8D9FBB-4EB6-40E2-B557-04D51564A844}">
      <dgm:prSet/>
      <dgm:spPr/>
      <dgm:t>
        <a:bodyPr/>
        <a:lstStyle/>
        <a:p>
          <a:endParaRPr lang="en-US"/>
        </a:p>
      </dgm:t>
    </dgm:pt>
    <dgm:pt modelId="{A51D59A1-40C5-4F62-9568-3C5DFF73E81D}" type="parTrans" cxnId="{7B01E1FA-87CC-419D-BDF3-D16035E23C38}">
      <dgm:prSet/>
      <dgm:spPr/>
      <dgm:t>
        <a:bodyPr/>
        <a:lstStyle/>
        <a:p>
          <a:endParaRPr lang="en-US"/>
        </a:p>
      </dgm:t>
    </dgm:pt>
    <dgm:pt modelId="{9211029F-AFD7-40DB-AC14-FA13CC1AEDFB}" type="sibTrans" cxnId="{7B01E1FA-87CC-419D-BDF3-D16035E23C38}">
      <dgm:prSet/>
      <dgm:spPr/>
      <dgm:t>
        <a:bodyPr/>
        <a:lstStyle/>
        <a:p>
          <a:endParaRPr lang="en-US"/>
        </a:p>
      </dgm:t>
    </dgm:pt>
    <dgm:pt modelId="{7B8DC936-974D-4EEE-8F98-FC61BE414775}">
      <dgm:prSet phldrT="[Text]"/>
      <dgm:spPr/>
      <dgm:t>
        <a:bodyPr/>
        <a:lstStyle/>
        <a:p>
          <a:r>
            <a:rPr lang="en-US" dirty="0"/>
            <a:t>TWC’s Financial </a:t>
          </a:r>
        </a:p>
        <a:p>
          <a:r>
            <a:rPr lang="en-US" dirty="0"/>
            <a:t>System</a:t>
          </a:r>
        </a:p>
      </dgm:t>
    </dgm:pt>
    <dgm:pt modelId="{BC11809B-025C-48D2-A698-D65FA089B5CE}" type="sibTrans" cxnId="{808E71E2-8AEC-4243-B4B4-616C6904217C}">
      <dgm:prSet/>
      <dgm:spPr/>
      <dgm:t>
        <a:bodyPr/>
        <a:lstStyle/>
        <a:p>
          <a:endParaRPr lang="en-US"/>
        </a:p>
      </dgm:t>
    </dgm:pt>
    <dgm:pt modelId="{88324258-F6F3-4507-BDE4-DF3D50DB06E0}" type="parTrans" cxnId="{808E71E2-8AEC-4243-B4B4-616C6904217C}">
      <dgm:prSet/>
      <dgm:spPr/>
      <dgm:t>
        <a:bodyPr/>
        <a:lstStyle/>
        <a:p>
          <a:endParaRPr lang="en-US"/>
        </a:p>
      </dgm:t>
    </dgm:pt>
    <dgm:pt modelId="{BDD9D148-4C64-4588-9F3B-9C96994833E4}" type="pres">
      <dgm:prSet presAssocID="{230C620F-81A7-4A40-BA60-42EE99D4518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80C099AC-A3BC-4A9B-8830-27EA25701BA4}" type="pres">
      <dgm:prSet presAssocID="{6ED15098-A859-4C9B-8D85-3DC8C7DC8E86}" presName="Accent2" presStyleCnt="0"/>
      <dgm:spPr/>
    </dgm:pt>
    <dgm:pt modelId="{D8C9DED2-8065-4623-BBC4-781D112A4555}" type="pres">
      <dgm:prSet presAssocID="{6ED15098-A859-4C9B-8D85-3DC8C7DC8E86}" presName="Accent" presStyleLbl="node1" presStyleIdx="0" presStyleCnt="2"/>
      <dgm:spPr/>
    </dgm:pt>
    <dgm:pt modelId="{D40FF9F4-1F6C-45D3-86D0-5E4316B8CB9D}" type="pres">
      <dgm:prSet presAssocID="{6ED15098-A859-4C9B-8D85-3DC8C7DC8E86}" presName="ParentBackground2" presStyleCnt="0"/>
      <dgm:spPr/>
    </dgm:pt>
    <dgm:pt modelId="{C23FE340-6878-411E-8DFE-1F5F65541689}" type="pres">
      <dgm:prSet presAssocID="{6ED15098-A859-4C9B-8D85-3DC8C7DC8E86}" presName="ParentBackground" presStyleLbl="fgAcc1" presStyleIdx="0" presStyleCnt="2"/>
      <dgm:spPr/>
    </dgm:pt>
    <dgm:pt modelId="{3A867292-F146-4902-9954-34D848E0D47A}" type="pres">
      <dgm:prSet presAssocID="{6ED15098-A859-4C9B-8D85-3DC8C7DC8E86}" presName="Parent2" presStyleLbl="revTx" presStyleIdx="0" presStyleCnt="1">
        <dgm:presLayoutVars>
          <dgm:chMax val="1"/>
          <dgm:chPref val="1"/>
          <dgm:bulletEnabled val="1"/>
        </dgm:presLayoutVars>
      </dgm:prSet>
      <dgm:spPr/>
    </dgm:pt>
    <dgm:pt modelId="{CAF8EB50-6EF8-4738-81A5-DAB4CF3B176C}" type="pres">
      <dgm:prSet presAssocID="{7B8DC936-974D-4EEE-8F98-FC61BE414775}" presName="Accent1" presStyleCnt="0"/>
      <dgm:spPr/>
    </dgm:pt>
    <dgm:pt modelId="{1BE775DF-473B-46A3-B508-C2EC92608BCB}" type="pres">
      <dgm:prSet presAssocID="{7B8DC936-974D-4EEE-8F98-FC61BE414775}" presName="Accent" presStyleLbl="node1" presStyleIdx="1" presStyleCnt="2"/>
      <dgm:spPr/>
    </dgm:pt>
    <dgm:pt modelId="{8988B296-4BE6-49DD-9565-409E12AF3A94}" type="pres">
      <dgm:prSet presAssocID="{7B8DC936-974D-4EEE-8F98-FC61BE414775}" presName="ParentBackground1" presStyleCnt="0"/>
      <dgm:spPr/>
    </dgm:pt>
    <dgm:pt modelId="{1F66BB4E-EE48-411C-A1A3-5EC115608671}" type="pres">
      <dgm:prSet presAssocID="{7B8DC936-974D-4EEE-8F98-FC61BE414775}" presName="ParentBackground" presStyleLbl="fgAcc1" presStyleIdx="1" presStyleCnt="2"/>
      <dgm:spPr/>
    </dgm:pt>
    <dgm:pt modelId="{3817CE0A-2D5E-4B27-ADC9-02FCBA7353D7}" type="pres">
      <dgm:prSet presAssocID="{7B8DC936-974D-4EEE-8F98-FC61BE414775}" presName="Child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D3FD309D-1DDC-4219-8693-C0BF6F811CF4}" type="pres">
      <dgm:prSet presAssocID="{7B8DC936-974D-4EEE-8F98-FC61BE414775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</dgm:pt>
  </dgm:ptLst>
  <dgm:cxnLst>
    <dgm:cxn modelId="{4F630D35-041B-4A13-8CB1-0C0135060BE5}" type="presOf" srcId="{5A8D9FBB-4EB6-40E2-B557-04D51564A844}" destId="{3817CE0A-2D5E-4B27-ADC9-02FCBA7353D7}" srcOrd="0" destOrd="0" presId="urn:microsoft.com/office/officeart/2011/layout/CircleProcess"/>
    <dgm:cxn modelId="{DC18BB6F-0FFC-45A3-ADCF-C12742BC98B6}" type="presOf" srcId="{7B8DC936-974D-4EEE-8F98-FC61BE414775}" destId="{D3FD309D-1DDC-4219-8693-C0BF6F811CF4}" srcOrd="1" destOrd="0" presId="urn:microsoft.com/office/officeart/2011/layout/CircleProcess"/>
    <dgm:cxn modelId="{89E18998-AFE7-4C4D-86F6-6B0006FFB517}" type="presOf" srcId="{7B8DC936-974D-4EEE-8F98-FC61BE414775}" destId="{1F66BB4E-EE48-411C-A1A3-5EC115608671}" srcOrd="0" destOrd="0" presId="urn:microsoft.com/office/officeart/2011/layout/CircleProcess"/>
    <dgm:cxn modelId="{2A558A99-7BE5-4FC8-B63D-F1EF835CED85}" type="presOf" srcId="{230C620F-81A7-4A40-BA60-42EE99D45184}" destId="{BDD9D148-4C64-4588-9F3B-9C96994833E4}" srcOrd="0" destOrd="0" presId="urn:microsoft.com/office/officeart/2011/layout/CircleProcess"/>
    <dgm:cxn modelId="{6F226FA4-05AD-44CB-94D6-39720FCAEB58}" srcId="{230C620F-81A7-4A40-BA60-42EE99D45184}" destId="{6ED15098-A859-4C9B-8D85-3DC8C7DC8E86}" srcOrd="1" destOrd="0" parTransId="{8EE75AF7-7271-40F8-92E7-AC8CED22B7A8}" sibTransId="{18A9B101-BBDC-4FA7-B572-8A8D0CF543FA}"/>
    <dgm:cxn modelId="{66D597BC-7650-42E9-A9F0-5447C1F971AD}" type="presOf" srcId="{6ED15098-A859-4C9B-8D85-3DC8C7DC8E86}" destId="{C23FE340-6878-411E-8DFE-1F5F65541689}" srcOrd="0" destOrd="0" presId="urn:microsoft.com/office/officeart/2011/layout/CircleProcess"/>
    <dgm:cxn modelId="{808E71E2-8AEC-4243-B4B4-616C6904217C}" srcId="{230C620F-81A7-4A40-BA60-42EE99D45184}" destId="{7B8DC936-974D-4EEE-8F98-FC61BE414775}" srcOrd="0" destOrd="0" parTransId="{88324258-F6F3-4507-BDE4-DF3D50DB06E0}" sibTransId="{BC11809B-025C-48D2-A698-D65FA089B5CE}"/>
    <dgm:cxn modelId="{273C4FE3-C5F3-4D93-8839-47ED676C492B}" type="presOf" srcId="{6ED15098-A859-4C9B-8D85-3DC8C7DC8E86}" destId="{3A867292-F146-4902-9954-34D848E0D47A}" srcOrd="1" destOrd="0" presId="urn:microsoft.com/office/officeart/2011/layout/CircleProcess"/>
    <dgm:cxn modelId="{7B01E1FA-87CC-419D-BDF3-D16035E23C38}" srcId="{7B8DC936-974D-4EEE-8F98-FC61BE414775}" destId="{5A8D9FBB-4EB6-40E2-B557-04D51564A844}" srcOrd="0" destOrd="0" parTransId="{A51D59A1-40C5-4F62-9568-3C5DFF73E81D}" sibTransId="{9211029F-AFD7-40DB-AC14-FA13CC1AEDFB}"/>
    <dgm:cxn modelId="{7D2D4408-5477-46DF-89C6-22D4D617977E}" type="presParOf" srcId="{BDD9D148-4C64-4588-9F3B-9C96994833E4}" destId="{80C099AC-A3BC-4A9B-8830-27EA25701BA4}" srcOrd="0" destOrd="0" presId="urn:microsoft.com/office/officeart/2011/layout/CircleProcess"/>
    <dgm:cxn modelId="{9AEC42A6-FC9E-48E8-A77E-7F6267394131}" type="presParOf" srcId="{80C099AC-A3BC-4A9B-8830-27EA25701BA4}" destId="{D8C9DED2-8065-4623-BBC4-781D112A4555}" srcOrd="0" destOrd="0" presId="urn:microsoft.com/office/officeart/2011/layout/CircleProcess"/>
    <dgm:cxn modelId="{F23FB55B-9238-4698-800F-092199F1B81B}" type="presParOf" srcId="{BDD9D148-4C64-4588-9F3B-9C96994833E4}" destId="{D40FF9F4-1F6C-45D3-86D0-5E4316B8CB9D}" srcOrd="1" destOrd="0" presId="urn:microsoft.com/office/officeart/2011/layout/CircleProcess"/>
    <dgm:cxn modelId="{33913DB9-C3A2-47D1-BAC5-EA02CA60BBB9}" type="presParOf" srcId="{D40FF9F4-1F6C-45D3-86D0-5E4316B8CB9D}" destId="{C23FE340-6878-411E-8DFE-1F5F65541689}" srcOrd="0" destOrd="0" presId="urn:microsoft.com/office/officeart/2011/layout/CircleProcess"/>
    <dgm:cxn modelId="{CA95F216-708C-401F-A764-46F73B63EC08}" type="presParOf" srcId="{BDD9D148-4C64-4588-9F3B-9C96994833E4}" destId="{3A867292-F146-4902-9954-34D848E0D47A}" srcOrd="2" destOrd="0" presId="urn:microsoft.com/office/officeart/2011/layout/CircleProcess"/>
    <dgm:cxn modelId="{C460BAF3-24B6-45C1-ADE9-88B42E4E4A02}" type="presParOf" srcId="{BDD9D148-4C64-4588-9F3B-9C96994833E4}" destId="{CAF8EB50-6EF8-4738-81A5-DAB4CF3B176C}" srcOrd="3" destOrd="0" presId="urn:microsoft.com/office/officeart/2011/layout/CircleProcess"/>
    <dgm:cxn modelId="{29CEBB03-7D4F-457A-87E2-90CBBF8299D6}" type="presParOf" srcId="{CAF8EB50-6EF8-4738-81A5-DAB4CF3B176C}" destId="{1BE775DF-473B-46A3-B508-C2EC92608BCB}" srcOrd="0" destOrd="0" presId="urn:microsoft.com/office/officeart/2011/layout/CircleProcess"/>
    <dgm:cxn modelId="{8E9CAD8B-B0D6-4669-8925-DC5E1B8FE212}" type="presParOf" srcId="{BDD9D148-4C64-4588-9F3B-9C96994833E4}" destId="{8988B296-4BE6-49DD-9565-409E12AF3A94}" srcOrd="4" destOrd="0" presId="urn:microsoft.com/office/officeart/2011/layout/CircleProcess"/>
    <dgm:cxn modelId="{27361529-7FA0-4ABE-B212-DE7F904DB221}" type="presParOf" srcId="{8988B296-4BE6-49DD-9565-409E12AF3A94}" destId="{1F66BB4E-EE48-411C-A1A3-5EC115608671}" srcOrd="0" destOrd="0" presId="urn:microsoft.com/office/officeart/2011/layout/CircleProcess"/>
    <dgm:cxn modelId="{5E3087F0-D313-4DE8-9D15-585DEEAF6B90}" type="presParOf" srcId="{BDD9D148-4C64-4588-9F3B-9C96994833E4}" destId="{3817CE0A-2D5E-4B27-ADC9-02FCBA7353D7}" srcOrd="5" destOrd="0" presId="urn:microsoft.com/office/officeart/2011/layout/CircleProcess"/>
    <dgm:cxn modelId="{0FD2C964-5E7C-43DD-978F-B41771F4B341}" type="presParOf" srcId="{BDD9D148-4C64-4588-9F3B-9C96994833E4}" destId="{D3FD309D-1DDC-4219-8693-C0BF6F811CF4}" srcOrd="6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DED2-8065-4623-BBC4-781D112A4555}">
      <dsp:nvSpPr>
        <dsp:cNvPr id="0" name=""/>
        <dsp:cNvSpPr/>
      </dsp:nvSpPr>
      <dsp:spPr>
        <a:xfrm>
          <a:off x="5194223" y="1212076"/>
          <a:ext cx="2265811" cy="2266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FE340-6878-411E-8DFE-1F5F65541689}">
      <dsp:nvSpPr>
        <dsp:cNvPr id="0" name=""/>
        <dsp:cNvSpPr/>
      </dsp:nvSpPr>
      <dsp:spPr>
        <a:xfrm>
          <a:off x="5269455" y="1287631"/>
          <a:ext cx="2115347" cy="21151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USAS (Comptroller payment system)</a:t>
          </a:r>
        </a:p>
      </dsp:txBody>
      <dsp:txXfrm>
        <a:off x="5571858" y="1589848"/>
        <a:ext cx="1510541" cy="1510688"/>
      </dsp:txXfrm>
    </dsp:sp>
    <dsp:sp modelId="{1BE775DF-473B-46A3-B508-C2EC92608BCB}">
      <dsp:nvSpPr>
        <dsp:cNvPr id="0" name=""/>
        <dsp:cNvSpPr/>
      </dsp:nvSpPr>
      <dsp:spPr>
        <a:xfrm rot="2700000">
          <a:off x="2855170" y="1214816"/>
          <a:ext cx="2260354" cy="226035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6BB4E-EE48-411C-A1A3-5EC115608671}">
      <dsp:nvSpPr>
        <dsp:cNvPr id="0" name=""/>
        <dsp:cNvSpPr/>
      </dsp:nvSpPr>
      <dsp:spPr>
        <a:xfrm>
          <a:off x="2927674" y="1287631"/>
          <a:ext cx="2115347" cy="21151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TWC’s Financial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System</a:t>
          </a:r>
        </a:p>
      </dsp:txBody>
      <dsp:txXfrm>
        <a:off x="3230077" y="1589848"/>
        <a:ext cx="1510541" cy="1510688"/>
      </dsp:txXfrm>
    </dsp:sp>
    <dsp:sp modelId="{B353B09F-613F-400F-BCFC-AF38695A3A09}">
      <dsp:nvSpPr>
        <dsp:cNvPr id="0" name=""/>
        <dsp:cNvSpPr/>
      </dsp:nvSpPr>
      <dsp:spPr>
        <a:xfrm rot="2700000">
          <a:off x="513389" y="1214816"/>
          <a:ext cx="2260354" cy="226035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0377F-C99F-493C-B2EE-6D176265878D}">
      <dsp:nvSpPr>
        <dsp:cNvPr id="0" name=""/>
        <dsp:cNvSpPr/>
      </dsp:nvSpPr>
      <dsp:spPr>
        <a:xfrm>
          <a:off x="585892" y="1287631"/>
          <a:ext cx="2115347" cy="21151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CDER pay request</a:t>
          </a:r>
        </a:p>
      </dsp:txBody>
      <dsp:txXfrm>
        <a:off x="888295" y="1589848"/>
        <a:ext cx="1510541" cy="1510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DED2-8065-4623-BBC4-781D112A4555}">
      <dsp:nvSpPr>
        <dsp:cNvPr id="0" name=""/>
        <dsp:cNvSpPr/>
      </dsp:nvSpPr>
      <dsp:spPr>
        <a:xfrm>
          <a:off x="4062432" y="592842"/>
          <a:ext cx="2577939" cy="2577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FE340-6878-411E-8DFE-1F5F65541689}">
      <dsp:nvSpPr>
        <dsp:cNvPr id="0" name=""/>
        <dsp:cNvSpPr/>
      </dsp:nvSpPr>
      <dsp:spPr>
        <a:xfrm>
          <a:off x="4148326" y="678787"/>
          <a:ext cx="2405580" cy="240601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USAS (Comptroller payment system)</a:t>
          </a:r>
        </a:p>
      </dsp:txBody>
      <dsp:txXfrm>
        <a:off x="4492471" y="1022568"/>
        <a:ext cx="1718435" cy="1718451"/>
      </dsp:txXfrm>
    </dsp:sp>
    <dsp:sp modelId="{1BE775DF-473B-46A3-B508-C2EC92608BCB}">
      <dsp:nvSpPr>
        <dsp:cNvPr id="0" name=""/>
        <dsp:cNvSpPr/>
      </dsp:nvSpPr>
      <dsp:spPr>
        <a:xfrm rot="2700000">
          <a:off x="1398843" y="592555"/>
          <a:ext cx="2578025" cy="257802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6BB4E-EE48-411C-A1A3-5EC115608671}">
      <dsp:nvSpPr>
        <dsp:cNvPr id="0" name=""/>
        <dsp:cNvSpPr/>
      </dsp:nvSpPr>
      <dsp:spPr>
        <a:xfrm>
          <a:off x="1485065" y="678787"/>
          <a:ext cx="2405580" cy="240601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TWC’s Financial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System</a:t>
          </a:r>
        </a:p>
      </dsp:txBody>
      <dsp:txXfrm>
        <a:off x="1828638" y="1022568"/>
        <a:ext cx="1718435" cy="1718451"/>
      </dsp:txXfrm>
    </dsp:sp>
    <dsp:sp modelId="{3817CE0A-2D5E-4B27-ADC9-02FCBA7353D7}">
      <dsp:nvSpPr>
        <dsp:cNvPr id="0" name=""/>
        <dsp:cNvSpPr/>
      </dsp:nvSpPr>
      <dsp:spPr>
        <a:xfrm>
          <a:off x="1485065" y="3218241"/>
          <a:ext cx="2405580" cy="1413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</dsp:txBody>
      <dsp:txXfrm>
        <a:off x="1485065" y="3218241"/>
        <a:ext cx="2405580" cy="1413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24062-AC59-49A1-BDA8-DDD3B93BD2C3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9A799-91E0-4E2B-9309-563E144F3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1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9A799-91E0-4E2B-9309-563E144F33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8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9A799-91E0-4E2B-9309-563E144F33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9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9A799-91E0-4E2B-9309-563E144F33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17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9A799-91E0-4E2B-9309-563E144F33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90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9A799-91E0-4E2B-9309-563E144F33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93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9A799-91E0-4E2B-9309-563E144F33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72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9A799-91E0-4E2B-9309-563E144F33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23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9A799-91E0-4E2B-9309-563E144F33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7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9A799-91E0-4E2B-9309-563E144F33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41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9A799-91E0-4E2B-9309-563E144F33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80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9A799-91E0-4E2B-9309-563E144F33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73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9A799-91E0-4E2B-9309-563E144F33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4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9A799-91E0-4E2B-9309-563E144F33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90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9A799-91E0-4E2B-9309-563E144F33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87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9A799-91E0-4E2B-9309-563E144F33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97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9A799-91E0-4E2B-9309-563E144F33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46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9A799-91E0-4E2B-9309-563E144F33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28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9A799-91E0-4E2B-9309-563E144F33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7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38157-E91B-D7CB-2B9A-6134E7D9F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C39FA8-6DEF-9A47-343E-9292259BA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BD906-9FE6-AEA6-54E4-F6B65FF29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DFE7B-B23D-EBC1-0445-35C0DBCA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C5559-D29F-4271-3ECA-A0863225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5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781916-94DF-26BA-F4C2-01E842A8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150455-D818-E853-43A1-31EFEAF3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9637F-560F-7EA0-67F6-E53BF91A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1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D44C-3C81-3BAE-E991-713EAA844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01F11-E9B9-6207-373F-A66842980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7E270-66A8-804D-55DA-679536F50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58E62-067F-7737-F77C-155EB0AF9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2F106-EFFE-9492-F6D8-568ECF23E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EE1E7-77B5-2F3E-19F2-CAD6A248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3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078FA-3A88-BE91-AB5D-D1716823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8DAD58-521D-17E5-3D46-56EDC0BC64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651C5-0469-D75D-5E85-E845B3DB5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C0FFD-860A-7720-E20E-B0A4742F8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7739A-4AB1-46FB-0CB6-D77E55CC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A6C74-4859-44B5-9063-90B91BB8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0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_Photo Left_Title_Content">
    <p:bg>
      <p:bgPr>
        <a:solidFill>
          <a:srgbClr val="001B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314793-4DE6-8FFC-4AA5-86DDDA6124FF}"/>
              </a:ext>
            </a:extLst>
          </p:cNvPr>
          <p:cNvSpPr/>
          <p:nvPr userDrawn="1"/>
        </p:nvSpPr>
        <p:spPr>
          <a:xfrm>
            <a:off x="5949244" y="217487"/>
            <a:ext cx="6242756" cy="903112"/>
          </a:xfrm>
          <a:prstGeom prst="rect">
            <a:avLst/>
          </a:prstGeom>
          <a:solidFill>
            <a:srgbClr val="7ECC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078FA-3A88-BE91-AB5D-D17168237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727" y="307445"/>
            <a:ext cx="4079345" cy="723195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001B74"/>
                </a:solidFill>
                <a:latin typeface="Montserrat" panose="00000500000000000000" pitchFamily="2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Title Slide 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651C5-0469-D75D-5E85-E845B3DB553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13727" y="1832680"/>
            <a:ext cx="5689600" cy="381158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 Medium" panose="00000600000000000000" pitchFamily="2" charset="0"/>
                <a:ea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Slide Content</a:t>
            </a:r>
          </a:p>
          <a:p>
            <a:pPr lvl="0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C0FFD-860A-7720-E20E-B0A4742F8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7739A-4AB1-46FB-0CB6-D77E55CC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A6C74-4859-44B5-9063-90B91BB8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107CE1-E582-EB93-3F97-0C8ACDE118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5689600" cy="6858000"/>
          </a:xfrm>
          <a:solidFill>
            <a:schemeClr val="bg1"/>
          </a:solidFill>
        </p:spPr>
        <p:txBody>
          <a:bodyPr/>
          <a:lstStyle>
            <a:lvl1pPr>
              <a:defRPr>
                <a:latin typeface="Montserrat Medium" panose="00000600000000000000" pitchFamily="2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Photo Placeholder</a:t>
            </a:r>
          </a:p>
        </p:txBody>
      </p:sp>
    </p:spTree>
    <p:extLst>
      <p:ext uri="{BB962C8B-B14F-4D97-AF65-F5344CB8AC3E}">
        <p14:creationId xmlns:p14="http://schemas.microsoft.com/office/powerpoint/2010/main" val="1040479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_Title_Content_Photo Right">
    <p:bg>
      <p:bgPr>
        <a:solidFill>
          <a:srgbClr val="001B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314793-4DE6-8FFC-4AA5-86DDDA6124FF}"/>
              </a:ext>
            </a:extLst>
          </p:cNvPr>
          <p:cNvSpPr/>
          <p:nvPr userDrawn="1"/>
        </p:nvSpPr>
        <p:spPr>
          <a:xfrm>
            <a:off x="310444" y="1213732"/>
            <a:ext cx="5785556" cy="45719"/>
          </a:xfrm>
          <a:prstGeom prst="rect">
            <a:avLst/>
          </a:prstGeom>
          <a:solidFill>
            <a:srgbClr val="7ECC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078FA-3A88-BE91-AB5D-D17168237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756" y="307445"/>
            <a:ext cx="4079345" cy="72319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Title Slide 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651C5-0469-D75D-5E85-E845B3DB553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00756" y="1832680"/>
            <a:ext cx="5689600" cy="381158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 Medium" panose="00000600000000000000" pitchFamily="2" charset="0"/>
                <a:ea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Slide Content</a:t>
            </a:r>
          </a:p>
          <a:p>
            <a:pPr lvl="0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107CE1-E582-EB93-3F97-0C8ACDE118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91514" y="0"/>
            <a:ext cx="5689600" cy="6858000"/>
          </a:xfrm>
          <a:solidFill>
            <a:schemeClr val="bg1"/>
          </a:solidFill>
        </p:spPr>
        <p:txBody>
          <a:bodyPr/>
          <a:lstStyle>
            <a:lvl1pPr>
              <a:defRPr>
                <a:latin typeface="Montserrat Medium" panose="00000600000000000000" pitchFamily="2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Photo Placeholder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C0FFD-860A-7720-E20E-B0A4742F8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7739A-4AB1-46FB-0CB6-D77E55CC4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A6C74-4859-44B5-9063-90B91BB83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29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_Title_Content_Content ">
    <p:bg>
      <p:bgPr>
        <a:solidFill>
          <a:srgbClr val="001B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314793-4DE6-8FFC-4AA5-86DDDA6124FF}"/>
              </a:ext>
            </a:extLst>
          </p:cNvPr>
          <p:cNvSpPr/>
          <p:nvPr userDrawn="1"/>
        </p:nvSpPr>
        <p:spPr>
          <a:xfrm>
            <a:off x="1284513" y="3156311"/>
            <a:ext cx="5203371" cy="45719"/>
          </a:xfrm>
          <a:prstGeom prst="rect">
            <a:avLst/>
          </a:prstGeom>
          <a:solidFill>
            <a:srgbClr val="7ECC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078FA-3A88-BE91-AB5D-D17168237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9314" y="2209799"/>
            <a:ext cx="4898571" cy="80744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Title Slide 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651C5-0469-D75D-5E85-E845B3DB553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782042" y="3424256"/>
            <a:ext cx="4705842" cy="2114225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 Medium" panose="00000600000000000000" pitchFamily="2" charset="0"/>
                <a:ea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Slide Content</a:t>
            </a:r>
          </a:p>
          <a:p>
            <a:pPr lvl="0"/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B86ACA1-5923-669F-0278-544DDB1E6BB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133355" y="2198914"/>
            <a:ext cx="4898571" cy="344535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 Medium" panose="00000600000000000000" pitchFamily="2" charset="0"/>
                <a:ea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Slide Content</a:t>
            </a:r>
          </a:p>
          <a:p>
            <a:pPr lvl="0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C0FFD-860A-7720-E20E-B0A4742F8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7739A-4AB1-46FB-0CB6-D77E55CC4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A6C74-4859-44B5-9063-90B91BB83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24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58BD-562F-600E-2E33-C4FF7532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53DBB-82B1-D6CC-0C20-2EE46FAEF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AD5E8-D113-69D1-972B-D30E470AF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B96A3-D66C-AD0D-E00C-6E93FAD2D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87A45-6F9D-104B-9368-C0D6EAB58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92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7C30B4-5597-E5B2-79BF-6783E9F36B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61F201-14B7-AE08-83EA-2D177FE10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90DFC-F17C-250D-DDE5-F90D93066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E5898-8319-D9F1-B2BC-E9D7DFCA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17741-2855-FCAA-5F16-3933DB732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04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30849-A74B-F797-0342-FB30C293E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8C09B8-0D02-EF99-3761-7B5F040A1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4E69C-F18F-FC57-0341-3618259D5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42E8-460B-462A-852B-5000938C88DE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E5771-48DE-2361-28E9-25429CE19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4F3CC-7038-1F14-3FB2-A8362BFC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39C9-DCF1-47E1-918D-420391A2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10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E0C70-9E60-33BA-656D-C36F37FCA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6E84C-B8E5-03C2-6A13-D0214EEEE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24F3F-16CB-220E-BF3F-ED5F0204F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E953-9BA8-4ED8-A3D1-CA6584517CE6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FCC69-167E-17B1-9120-14D98A231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82CAD-5BA0-DDCB-7D0D-19436254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39C9-DCF1-47E1-918D-420391A2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6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_Presentation Title_TWC Seal">
    <p:bg>
      <p:bgPr>
        <a:solidFill>
          <a:srgbClr val="001B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38157-E91B-D7CB-2B9A-6134E7D9F2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C39FA8-6DEF-9A47-343E-9292259BA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 Medium" panose="00000600000000000000" pitchFamily="2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1" name="Group 10" descr="TWC state seal with the Words Texas Workforce Commission in a circle around a leaf wreath with a star in the middle.">
            <a:extLst>
              <a:ext uri="{FF2B5EF4-FFF2-40B4-BE49-F238E27FC236}">
                <a16:creationId xmlns:a16="http://schemas.microsoft.com/office/drawing/2014/main" id="{E4E02524-164E-1B67-CF3B-3BD3D36A08FD}"/>
              </a:ext>
            </a:extLst>
          </p:cNvPr>
          <p:cNvGrpSpPr/>
          <p:nvPr userDrawn="1"/>
        </p:nvGrpSpPr>
        <p:grpSpPr>
          <a:xfrm>
            <a:off x="441960" y="441904"/>
            <a:ext cx="3380468" cy="5574173"/>
            <a:chOff x="441960" y="441904"/>
            <a:chExt cx="3380468" cy="55741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6AD1D5-841D-FAC7-ED81-071EDC1C63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41960" y="441904"/>
              <a:ext cx="1969076" cy="189985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1AC3AD-3213-17CF-2092-666B123FC08D}"/>
                </a:ext>
              </a:extLst>
            </p:cNvPr>
            <p:cNvSpPr/>
            <p:nvPr userDrawn="1"/>
          </p:nvSpPr>
          <p:spPr>
            <a:xfrm>
              <a:off x="1284258" y="2565717"/>
              <a:ext cx="284480" cy="3450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249D25-3BD0-FCC3-F97F-5E00B08079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2514723" y="4708372"/>
              <a:ext cx="280440" cy="233497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E772581-4D58-A2E8-1357-6365845119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569498" y="1122351"/>
              <a:ext cx="1252930" cy="28044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9945742-E35C-05F2-008E-2AE210B2B04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91683" y="5380239"/>
            <a:ext cx="3981033" cy="134123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BD906-9FE6-AEA6-54E4-F6B65FF29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DFE7B-B23D-EBC1-0445-35C0DBCAA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C5559-D29F-4271-3ECA-A08632253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23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FBEAD-CAC6-BB40-C04E-4501EEB0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0B22A-5D51-9A22-F2E3-FC8FB039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B9398-51E6-F7D1-7AA2-EB0D2C1D4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2203-DD07-47BD-AE49-60CBF1726676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F2D7C-D9DA-7D5C-81BF-91205554C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2333F-3959-E436-E6AD-347A4068C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39C9-DCF1-47E1-918D-420391A2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94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5CE-D30D-3110-B9D8-42C9D596D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AD09B-DE05-CBD9-E6DD-DC78AB045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12198-CF9B-1783-5DAC-4E5DD6985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6AB3D-E846-0802-450B-FE5AA6FBC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A8D6-D613-4C64-BB61-54CBDBA3A14D}" type="datetime1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D6B89-A975-647B-40F7-6FA382C5C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52301A-BFFA-F66A-565B-AC43F034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39C9-DCF1-47E1-918D-420391A2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79CF6-B8D5-8246-543A-7895E984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BB53C-7EAF-93A6-57C8-D2ECAFB0E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92D70-9EA5-7ED6-AB00-4878BE331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7A0448-CF7E-8E28-0C5E-28FB17AEB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1F1F6E-4248-2781-894A-ED30E3FA7C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0E6EAE-9CE0-25AD-30B4-580CC4485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5866-ACDC-4B65-8BAB-6F937B752014}" type="datetime1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6F62F3-D861-F0CF-5580-2C6D29508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922A4-CD4F-3CBE-5A9F-429C40C2C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39C9-DCF1-47E1-918D-420391A2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96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17E1F-FF7D-5AF5-6AF8-35FB6AFF7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65CDCE-2B07-2337-8F7C-BAF61727E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7ADD-AA69-4017-BAFA-1249059FFC48}" type="datetime1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2194F-CF79-B915-DA9C-DD148407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BFE50-6FBC-F2D9-FECE-C812B165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39C9-DCF1-47E1-918D-420391A2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06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F06EC9-D917-3EE5-9656-64653FD9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1CC2-9321-4FF4-B0B0-49EB03FB8999}" type="datetime1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78A0D-57C9-09C6-F9BD-9D3E55704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A4703-5BDC-5018-DF05-10236148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39C9-DCF1-47E1-918D-420391A2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30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A5EA6-EC8D-F0AD-4B1B-CD01D058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1B7A2-0905-6F3B-D57F-8ECB70E0B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2D996-B852-EE96-EA94-87618001E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BC0F9-13F3-D80A-FE4A-07E8FAC5C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1747-8C54-499A-A8DA-ABC065F51E3E}" type="datetime1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34977-0873-4F4F-585F-3B2DB685E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695D5-29B1-3754-3DBF-EDACD566F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39C9-DCF1-47E1-918D-420391A2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1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D5316-F5B7-8AB9-2893-3E06B152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C53C3F-6385-AA2D-3B46-C040705D8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E3B42-83BE-1C18-A978-F45F55D38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FD352-24E9-284F-2ADF-117B58937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B5C1-6E75-4BF3-8AB1-DE07AEE972E2}" type="datetime1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9197C-898F-B859-0D13-16CDB6EC5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6D1A2-D783-CE4C-C162-B4946459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39C9-DCF1-47E1-918D-420391A2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79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4A2AF-521C-6CE0-3929-B9F49AA5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B61201-FBF7-087D-72F6-1E9F7C5F5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3301C-BEFC-F910-BFEA-27F899E75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7948-26C0-47B4-9095-D4FDC1B99A73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6DB5D-80A5-E02E-3A42-697A6DC4E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75A41-885F-FA8D-FAB3-DC767CA71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39C9-DCF1-47E1-918D-420391A2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05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05AFD7-B4DC-7B07-AE08-F9BBE8686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DF4AC-4289-9898-EBFA-6B9557476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40D5E-E4F8-F9F5-0F6B-8C3D59A2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A6D5-1763-4709-8DED-F5309115182C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04DE3-004B-C864-EED4-472FB20E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BDCDE-95E8-8310-CD36-F989C949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39C9-DCF1-47E1-918D-420391A2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5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_Title_Conten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avy decrorative Horizontal Bar">
            <a:extLst>
              <a:ext uri="{FF2B5EF4-FFF2-40B4-BE49-F238E27FC236}">
                <a16:creationId xmlns:a16="http://schemas.microsoft.com/office/drawing/2014/main" id="{2707582B-C837-C1AE-2BE9-D510B19F45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7039"/>
            <a:ext cx="12192000" cy="846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438157-E91B-D7CB-2B9A-6134E7D9F2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040" y="584158"/>
            <a:ext cx="11160760" cy="846497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Title Slide 2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E346D45-A0A7-36E7-BF1B-605D55BD72C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001B74"/>
                </a:solidFill>
                <a:latin typeface="Montserrat Medium" panose="00000600000000000000" pitchFamily="2" charset="0"/>
                <a:ea typeface="Verdana" panose="020B0604030504040204" pitchFamily="34" charset="0"/>
              </a:defRPr>
            </a:lvl1pPr>
            <a:lvl2pPr>
              <a:defRPr>
                <a:solidFill>
                  <a:srgbClr val="001B74"/>
                </a:solidFill>
                <a:latin typeface="Montserrat Medium" panose="00000600000000000000" pitchFamily="2" charset="0"/>
                <a:ea typeface="Verdana" panose="020B0604030504040204" pitchFamily="34" charset="0"/>
              </a:defRPr>
            </a:lvl2pPr>
            <a:lvl3pPr>
              <a:defRPr>
                <a:solidFill>
                  <a:srgbClr val="001B74"/>
                </a:solidFill>
                <a:latin typeface="Montserrat Medium" panose="00000600000000000000" pitchFamily="2" charset="0"/>
                <a:ea typeface="Verdana" panose="020B0604030504040204" pitchFamily="34" charset="0"/>
              </a:defRPr>
            </a:lvl3pPr>
            <a:lvl4pPr>
              <a:defRPr>
                <a:solidFill>
                  <a:srgbClr val="001B74"/>
                </a:solidFill>
                <a:latin typeface="Montserrat Medium" panose="00000600000000000000" pitchFamily="2" charset="0"/>
                <a:ea typeface="Verdana" panose="020B0604030504040204" pitchFamily="34" charset="0"/>
              </a:defRPr>
            </a:lvl4pPr>
            <a:lvl5pPr>
              <a:defRPr>
                <a:solidFill>
                  <a:srgbClr val="001B74"/>
                </a:solidFill>
                <a:latin typeface="Montserrat Medium" panose="00000600000000000000" pitchFamily="2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BD906-9FE6-AEA6-54E4-F6B65FF29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DFE7B-B23D-EBC1-0445-35C0DBCAA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C5559-D29F-4271-3ECA-A08632253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0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_Title_Content_Blue Background">
    <p:bg>
      <p:bgPr>
        <a:solidFill>
          <a:srgbClr val="001B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White decorative horizontal bar.">
            <a:extLst>
              <a:ext uri="{FF2B5EF4-FFF2-40B4-BE49-F238E27FC236}">
                <a16:creationId xmlns:a16="http://schemas.microsoft.com/office/drawing/2014/main" id="{38F65EE0-59F1-1AA9-D829-4ABCE699451D}"/>
              </a:ext>
            </a:extLst>
          </p:cNvPr>
          <p:cNvSpPr/>
          <p:nvPr userDrawn="1"/>
        </p:nvSpPr>
        <p:spPr>
          <a:xfrm>
            <a:off x="0" y="595598"/>
            <a:ext cx="12184912" cy="8464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38157-E91B-D7CB-2B9A-6134E7D9F2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040" y="584158"/>
            <a:ext cx="11160760" cy="846497"/>
          </a:xfrm>
        </p:spPr>
        <p:txBody>
          <a:bodyPr anchor="b"/>
          <a:lstStyle>
            <a:lvl1pPr algn="l">
              <a:defRPr sz="4400">
                <a:solidFill>
                  <a:srgbClr val="001B7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Title Slide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BD906-9FE6-AEA6-54E4-F6B65FF29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DFE7B-B23D-EBC1-0445-35C0DBCA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C5559-D29F-4271-3ECA-A0863225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E346D45-A0A7-36E7-BF1B-605D55BD72C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04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6398A-578C-351E-78E6-97375DBC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4999F-3AEA-C244-5393-FAE04AA8A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7487D-0234-86B8-C6A9-68C89E482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F346C-B0DD-9D4E-353B-FEA6E457F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7B879-9B8F-D9A4-49C0-1D19EA8AC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9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BFC01-3B84-64E6-0CE0-6AA037B54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79BD2-7C8A-5AA9-351E-5490159A9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09AC7-6AB8-4246-97AD-E3E73CD8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CB697-8F65-1234-DDC8-719E322B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8955E-7A72-92BC-DC1A-A0BB1F0B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2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42B6-0837-5F11-66CD-84280C7B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D578B-76F0-7823-6E61-101A3664D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8C2D2-AD53-04A9-38A1-53B544196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C0DA5-7C67-84A8-DD53-9FF54606F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8AD26-497F-3541-1EE6-9D80304D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CBAFA-005A-1BDA-82CA-0B33B65A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5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A20EB-0EA1-481F-C89D-38080644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28B25-3422-C2FD-E56A-8C1B56EAD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ED489-6D50-281C-8A94-4FB155E86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E3C816-3AAB-F6C7-54BA-39DA76151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750B98-7759-2251-5F11-A12383D16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E920D8-5EB0-C60E-4EE1-4818F4D7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A44934-4CEF-A9EB-9C8B-078C2A6E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1CDD3-5FA1-E3DD-ECD6-7A205A42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6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09EA3-CE50-5BED-109E-78AC3F15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A320A6-6D05-DC2F-513C-8484A71E1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6F38-AA65-42C1-99C7-97256866788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46E82-147D-7F40-2E38-7B6936047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0BC7A-431C-6428-8E2E-0C94562AA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5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0531EF-94DF-6504-3627-1F01C2FF7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DF298-D329-8BB3-2CAA-1B6493B8E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FFB8B-1A8F-C18A-C3FF-ACFFEAD690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36F38-AA65-42C1-99C7-97256866788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81775-BFF2-E568-3E1B-2A576916A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C2519-35A9-6196-8979-E7BE85276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1F278-8802-4A06-B952-E99441019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4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63" r:id="rId13"/>
    <p:sldLayoutId id="2147483664" r:id="rId14"/>
    <p:sldLayoutId id="2147483665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311631-B0AF-4642-D276-8698E2AB1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50E99-9F49-911B-9FE0-BBF955259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35B0F-879C-02E7-A8F7-19A53EA51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50573-9310-44B1-8D28-C8CF8762EE3E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3B4C4-4402-E607-9BCE-C1D51DFE5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72FE3-4A75-F7C6-722E-7C9E0130D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739C9-DCF1-47E1-918D-420391A2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5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CashDraw.TA@twc.texas.go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CAGER@twc.texas.gov" TargetMode="External"/><Relationship Id="rId5" Type="http://schemas.openxmlformats.org/officeDocument/2006/relationships/hyperlink" Target="mailto:Payables.CDER@twc.texas.gov" TargetMode="External"/><Relationship Id="rId4" Type="http://schemas.openxmlformats.org/officeDocument/2006/relationships/hyperlink" Target="mailto:CashDraw.TA@twc.texas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7016DE-8595-AA69-6E1A-49EA1FF7B5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CDER System Upgrade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95B796-BF58-D040-1333-68BF941A7A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Cash Draw &amp; Expenditure Reporting System</a:t>
            </a:r>
          </a:p>
        </p:txBody>
      </p:sp>
    </p:spTree>
    <p:extLst>
      <p:ext uri="{BB962C8B-B14F-4D97-AF65-F5344CB8AC3E}">
        <p14:creationId xmlns:p14="http://schemas.microsoft.com/office/powerpoint/2010/main" val="169019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B31F-CF2A-FA8E-7F73-2F0DA71396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Legacy System Close-Out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0E0D5-E584-4749-538A-5B92A897C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Final cash draw deadline is 8/21/2025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Grants close-out due by 8/31/2025 need to be finalized by 8/26/2025 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System data will be migrated over to the new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8A960-8A8A-D99E-9C17-FACA60843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65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D6E37-67CF-F29D-D8F6-15A220012A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47909-B528-880C-E998-BB227ED89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Go-Live is expected on 9/2</a:t>
            </a:r>
          </a:p>
          <a:p>
            <a:pPr marL="0" indent="0">
              <a:buNone/>
            </a:pPr>
            <a:endParaRPr lang="en-US" sz="4000" b="1" dirty="0"/>
          </a:p>
          <a:p>
            <a:r>
              <a:rPr lang="en-US" sz="4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Data from the legacy system will be migrated over.</a:t>
            </a:r>
          </a:p>
          <a:p>
            <a:r>
              <a:rPr lang="en-US" sz="4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New credentials to access the system will be required.</a:t>
            </a:r>
          </a:p>
          <a:p>
            <a:endParaRPr lang="en-US" sz="24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DB01A-731A-ACF2-2EB1-71A1959C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22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D6E37-67CF-F29D-D8F6-15A220012A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Access to the New System</a:t>
            </a:r>
          </a:p>
        </p:txBody>
      </p:sp>
      <p:pic>
        <p:nvPicPr>
          <p:cNvPr id="5" name="Picture 4" descr="Person with trophy illustration.">
            <a:extLst>
              <a:ext uri="{FF2B5EF4-FFF2-40B4-BE49-F238E27FC236}">
                <a16:creationId xmlns:a16="http://schemas.microsoft.com/office/drawing/2014/main" id="{805CC877-B0C3-4D9E-4E65-EA8E2AA81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655"/>
            <a:ext cx="12192000" cy="542734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47909-B528-880C-E998-BB227ED89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" y="1810635"/>
            <a:ext cx="115417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All users will be required to take training before access is issued.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0D04D-B720-08B9-E01E-400C31C9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>
                <a:solidFill>
                  <a:srgbClr val="001B74"/>
                </a:solidFill>
              </a:rPr>
              <a:t>12</a:t>
            </a:fld>
            <a:endParaRPr lang="en-US" dirty="0">
              <a:solidFill>
                <a:srgbClr val="001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51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DF56-4265-E5E2-A401-05AC59B549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CDER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B6811-6F4F-23F7-8979-83F90D06C52C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46304" y="1682496"/>
            <a:ext cx="12045696" cy="446271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All existing users from the legacy system will be sent training materials with instructions</a:t>
            </a:r>
            <a:r>
              <a:rPr lang="en-US" dirty="0">
                <a:solidFill>
                  <a:schemeClr val="bg1"/>
                </a:solidFill>
              </a:rPr>
              <a:t> and deadlines to complete the training.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Due to volume of accounts needing new credentials, you are encouraged to finish the training as soon as possible.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Ideall</a:t>
            </a:r>
            <a:r>
              <a:rPr lang="en-US" dirty="0">
                <a:solidFill>
                  <a:schemeClr val="bg1"/>
                </a:solidFill>
              </a:rPr>
              <a:t>y, everyone will complete their training in August and have their login credentials prior to go-live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EFC02-67FA-596E-F8A9-054AFF86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99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DF56-4265-E5E2-A401-05AC59B54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07445"/>
            <a:ext cx="5520267" cy="723195"/>
          </a:xfrm>
        </p:spPr>
        <p:txBody>
          <a:bodyPr>
            <a:normAutofit/>
          </a:bodyPr>
          <a:lstStyle/>
          <a:p>
            <a:r>
              <a:rPr lang="en-US" dirty="0"/>
              <a:t>Training </a:t>
            </a:r>
          </a:p>
        </p:txBody>
      </p:sp>
      <p:pic>
        <p:nvPicPr>
          <p:cNvPr id="6" name="Content Placeholder 5" descr="Adults studying at table.">
            <a:extLst>
              <a:ext uri="{FF2B5EF4-FFF2-40B4-BE49-F238E27FC236}">
                <a16:creationId xmlns:a16="http://schemas.microsoft.com/office/drawing/2014/main" id="{640947B1-3681-8D84-9889-932FA05DD5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2467"/>
            <a:ext cx="5689600" cy="379306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B6811-6F4F-23F7-8979-83F90D06C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89600" y="1353312"/>
            <a:ext cx="6113727" cy="4791456"/>
          </a:xfrm>
        </p:spPr>
        <p:txBody>
          <a:bodyPr>
            <a:noAutofit/>
          </a:bodyPr>
          <a:lstStyle/>
          <a:p>
            <a:r>
              <a:rPr lang="en-US" sz="2800" dirty="0"/>
              <a:t>First time CDER users, please contact </a:t>
            </a:r>
            <a:r>
              <a:rPr lang="en-US" sz="2800" b="1" u="sng" kern="100" dirty="0">
                <a:solidFill>
                  <a:schemeClr val="accent4">
                    <a:lumMod val="40000"/>
                    <a:lumOff val="6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CashDraw.TA@twc.texas.gov</a:t>
            </a:r>
            <a:r>
              <a:rPr lang="en-US" sz="2800" dirty="0"/>
              <a:t> to  request training materials</a:t>
            </a:r>
          </a:p>
          <a:p>
            <a:endParaRPr lang="en-US" sz="2800" dirty="0"/>
          </a:p>
          <a:p>
            <a:r>
              <a:rPr lang="en-US" sz="2800" dirty="0"/>
              <a:t>Any existing user that has not received the training materials email by 8/15/25 will need to contact </a:t>
            </a:r>
            <a:r>
              <a:rPr lang="en-US" sz="2800" b="1" u="sng" kern="1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CashDraw.TA@twc.texas.gov</a:t>
            </a:r>
            <a:r>
              <a:rPr lang="en-US" sz="2800" b="1" u="sng" kern="100" dirty="0">
                <a:solidFill>
                  <a:schemeClr val="accent4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2800" dirty="0"/>
          </a:p>
          <a:p>
            <a:pPr marL="0" indent="0">
              <a:buNone/>
            </a:pPr>
            <a:endParaRPr lang="en-US" sz="2800" kern="100" dirty="0">
              <a:solidFill>
                <a:schemeClr val="accent4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34264-473A-3412-974E-5376D592A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04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B31F-CF2A-FA8E-7F73-2F0DA7139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/>
          <a:p>
            <a:r>
              <a:rPr lang="en-US" dirty="0"/>
              <a:t>New CDER, New Look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7AA86E-4479-BF29-3607-2BD4C7BE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8111" y="6322484"/>
            <a:ext cx="2743200" cy="365125"/>
          </a:xfrm>
        </p:spPr>
        <p:txBody>
          <a:bodyPr/>
          <a:lstStyle/>
          <a:p>
            <a:pPr algn="l"/>
            <a:fld id="{12C1F278-8802-4A06-B952-E9944101989F}" type="slidenum">
              <a:rPr lang="en-US" smtClean="0">
                <a:solidFill>
                  <a:schemeClr val="bg1"/>
                </a:solidFill>
              </a:rPr>
              <a:pPr algn="l"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56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B31F-CF2A-FA8E-7F73-2F0DA71396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0E0D5-E584-4749-538A-5B92A897C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792224"/>
            <a:ext cx="11789664" cy="4645151"/>
          </a:xfrm>
        </p:spPr>
        <p:txBody>
          <a:bodyPr>
            <a:normAutofit/>
          </a:bodyPr>
          <a:lstStyle/>
          <a:p>
            <a:pPr algn="l" rtl="0" fontAlgn="base"/>
            <a:r>
              <a:rPr lang="en-US" b="1" i="0" u="none" strike="noStrike" dirty="0">
                <a:effectLst/>
                <a:latin typeface="Verdana" panose="020B0604030504040204" pitchFamily="34" charset="0"/>
              </a:rPr>
              <a:t>What will change:</a:t>
            </a:r>
            <a:r>
              <a:rPr lang="en-US" b="0" i="0" dirty="0">
                <a:effectLst/>
                <a:latin typeface="Verdana" panose="020B0604030504040204" pitchFamily="34" charset="0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effectLst/>
                <a:latin typeface="Verdana" panose="020B0604030504040204" pitchFamily="34" charset="0"/>
              </a:rPr>
              <a:t>How users access the application.</a:t>
            </a:r>
            <a:r>
              <a:rPr lang="en-US" b="0" i="0" dirty="0">
                <a:effectLst/>
                <a:latin typeface="Verdana" panose="020B0604030504040204" pitchFamily="34" charset="0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effectLst/>
                <a:latin typeface="Verdana" panose="020B0604030504040204" pitchFamily="34" charset="0"/>
              </a:rPr>
              <a:t>Modifications to appearance and specific navigation paths might occur.</a:t>
            </a:r>
          </a:p>
          <a:p>
            <a:pPr lvl="1" fontAlgn="base"/>
            <a:r>
              <a:rPr lang="en-US"/>
              <a:t>System hours 7am to 7pm.</a:t>
            </a:r>
            <a:r>
              <a:rPr lang="en-US" b="0" i="0">
                <a:effectLst/>
                <a:latin typeface="Verdana" panose="020B0604030504040204" pitchFamily="34" charset="0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US" b="1" i="0" u="none" strike="noStrike" dirty="0">
              <a:effectLst/>
              <a:latin typeface="Verdana" panose="020B0604030504040204" pitchFamily="34" charset="0"/>
            </a:endParaRPr>
          </a:p>
          <a:p>
            <a:pPr algn="l" rtl="0" fontAlgn="base"/>
            <a:r>
              <a:rPr lang="en-US" b="1" i="0" u="none" strike="noStrike" dirty="0">
                <a:effectLst/>
                <a:latin typeface="Verdana" panose="020B0604030504040204" pitchFamily="34" charset="0"/>
              </a:rPr>
              <a:t>What won’t change:</a:t>
            </a:r>
            <a:r>
              <a:rPr lang="en-US" b="0" i="0" dirty="0">
                <a:effectLst/>
                <a:latin typeface="Verdana" panose="020B0604030504040204" pitchFamily="34" charset="0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effectLst/>
                <a:latin typeface="Verdana" panose="020B0604030504040204" pitchFamily="34" charset="0"/>
              </a:rPr>
              <a:t>CDER system will largely have the same functionality, rules, and user permissions as the current version.</a:t>
            </a:r>
            <a:r>
              <a:rPr lang="en-US" b="0" i="0" dirty="0">
                <a:effectLst/>
                <a:latin typeface="Verdana" panose="020B0604030504040204" pitchFamily="34" charset="0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effectLst/>
                <a:latin typeface="Verdana" panose="020B0604030504040204" pitchFamily="34" charset="0"/>
              </a:rPr>
              <a:t>The new system name will still be known as the CDER system.</a:t>
            </a:r>
            <a:r>
              <a:rPr lang="en-US" b="0" i="0" dirty="0">
                <a:effectLst/>
                <a:latin typeface="Verdana" panose="020B0604030504040204" pitchFamily="34" charset="0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0983C-87E4-A7A9-4596-7EED3318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55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831A1-A782-2596-8046-F637518CC2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CDER Dashboard Tiles</a:t>
            </a:r>
          </a:p>
        </p:txBody>
      </p:sp>
      <p:pic>
        <p:nvPicPr>
          <p:cNvPr id="4" name="Content Placeholder 3" descr="CDER Dashboard Tiles: approvals, cash draw payment, cash draw expense, and cash draw reports.">
            <a:extLst>
              <a:ext uri="{FF2B5EF4-FFF2-40B4-BE49-F238E27FC236}">
                <a16:creationId xmlns:a16="http://schemas.microsoft.com/office/drawing/2014/main" id="{6C1DCEC6-1F9F-679F-F6D1-1958A311B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448515"/>
            <a:ext cx="10515600" cy="310555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4CB67D-D861-B540-9DF2-150B6480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31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831A1-A782-2596-8046-F637518CC2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Cash Draw-Payment Tile</a:t>
            </a:r>
          </a:p>
        </p:txBody>
      </p:sp>
      <p:pic>
        <p:nvPicPr>
          <p:cNvPr id="6" name="Picture 5" descr="Cash draw payment tile.">
            <a:extLst>
              <a:ext uri="{FF2B5EF4-FFF2-40B4-BE49-F238E27FC236}">
                <a16:creationId xmlns:a16="http://schemas.microsoft.com/office/drawing/2014/main" id="{3DD7FE95-C6DE-1473-51A2-944538EA88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727" t="28293" r="46391"/>
          <a:stretch/>
        </p:blipFill>
        <p:spPr>
          <a:xfrm>
            <a:off x="1028724" y="2269813"/>
            <a:ext cx="3518771" cy="2994647"/>
          </a:xfrm>
          <a:prstGeom prst="rect">
            <a:avLst/>
          </a:prstGeom>
        </p:spPr>
      </p:pic>
      <p:sp>
        <p:nvSpPr>
          <p:cNvPr id="8" name="Arrow: Right 7" descr="Arrow showing progression from cash draw payment tile to a cash draw payments menu.">
            <a:extLst>
              <a:ext uri="{FF2B5EF4-FFF2-40B4-BE49-F238E27FC236}">
                <a16:creationId xmlns:a16="http://schemas.microsoft.com/office/drawing/2014/main" id="{DEE094F2-666D-6193-EC30-EF9BC49B715D}"/>
              </a:ext>
            </a:extLst>
          </p:cNvPr>
          <p:cNvSpPr/>
          <p:nvPr/>
        </p:nvSpPr>
        <p:spPr>
          <a:xfrm>
            <a:off x="4800444" y="3429000"/>
            <a:ext cx="125272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Cash draw payments menu: cash draw request, cash draw adjustment, cash draw refund, contract search, transaction search, voucher search.">
            <a:extLst>
              <a:ext uri="{FF2B5EF4-FFF2-40B4-BE49-F238E27FC236}">
                <a16:creationId xmlns:a16="http://schemas.microsoft.com/office/drawing/2014/main" id="{106D8653-447F-BD0B-8EA1-9A8F79D51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66767" y="1814714"/>
            <a:ext cx="3518771" cy="43513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CC7D94-AC7D-91C4-667A-406B6674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55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831A1-A782-2596-8046-F637518C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6" y="307445"/>
            <a:ext cx="6190355" cy="72319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Cash Draw-Expense Tile</a:t>
            </a:r>
          </a:p>
        </p:txBody>
      </p:sp>
      <p:pic>
        <p:nvPicPr>
          <p:cNvPr id="3" name="Picture 2" descr="Cash draw expense tile.">
            <a:extLst>
              <a:ext uri="{FF2B5EF4-FFF2-40B4-BE49-F238E27FC236}">
                <a16:creationId xmlns:a16="http://schemas.microsoft.com/office/drawing/2014/main" id="{074236E5-DE75-126C-A826-A2BC57CC53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357" t="29681" r="24564"/>
          <a:stretch/>
        </p:blipFill>
        <p:spPr>
          <a:xfrm>
            <a:off x="574040" y="2050833"/>
            <a:ext cx="3941516" cy="3398991"/>
          </a:xfrm>
          <a:prstGeom prst="rect">
            <a:avLst/>
          </a:prstGeom>
        </p:spPr>
      </p:pic>
      <p:pic>
        <p:nvPicPr>
          <p:cNvPr id="9" name="Picture 8" descr="Arrow showing progression from cash draw expense tile to a cash draw expense menu.">
            <a:extLst>
              <a:ext uri="{FF2B5EF4-FFF2-40B4-BE49-F238E27FC236}">
                <a16:creationId xmlns:a16="http://schemas.microsoft.com/office/drawing/2014/main" id="{E1152580-8A91-5FD0-3779-152DCE16F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118" y="3391649"/>
            <a:ext cx="1274174" cy="518205"/>
          </a:xfrm>
          <a:prstGeom prst="rect">
            <a:avLst/>
          </a:prstGeom>
        </p:spPr>
      </p:pic>
      <p:pic>
        <p:nvPicPr>
          <p:cNvPr id="8" name="Content Placeholder 7" descr="Cash draw expense menu: process expenditure reports, budget search, contract closeout search, expenditure search.">
            <a:extLst>
              <a:ext uri="{FF2B5EF4-FFF2-40B4-BE49-F238E27FC236}">
                <a16:creationId xmlns:a16="http://schemas.microsoft.com/office/drawing/2014/main" id="{BBB4AE02-1992-1DCE-AF2E-EB3229DD0F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6592505" y="628259"/>
            <a:ext cx="5487166" cy="56014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1FC6C-B46E-3A5B-64BF-DC903B0F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93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36C5CB-6C5B-46D8-C33F-89212914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98103"/>
            <a:ext cx="9818511" cy="121073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1B74"/>
                </a:solidFill>
              </a:rPr>
              <a:t>Presenter &amp; Panel Members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53EDF3-CD90-5747-50B5-99007244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18739C9-DCF1-47E1-918D-420391A2911C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C22890-4508-F5C7-5D8C-5B794CCB1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4579"/>
            <a:ext cx="10179756" cy="4122384"/>
          </a:xfrm>
        </p:spPr>
        <p:txBody>
          <a:bodyPr/>
          <a:lstStyle/>
          <a:p>
            <a:r>
              <a:rPr lang="en-US" dirty="0"/>
              <a:t>Presenter</a:t>
            </a:r>
          </a:p>
          <a:p>
            <a:pPr lvl="1">
              <a:spcAft>
                <a:spcPts val="5400"/>
              </a:spcAft>
            </a:pPr>
            <a:r>
              <a:rPr lang="en-US" b="1" dirty="0"/>
              <a:t>Irene </a:t>
            </a:r>
            <a:r>
              <a:rPr lang="en-US" b="1" dirty="0" err="1"/>
              <a:t>Tanguma</a:t>
            </a:r>
            <a:r>
              <a:rPr lang="en-US" dirty="0"/>
              <a:t>, Director, Payables, Payroll &amp; Travel</a:t>
            </a:r>
          </a:p>
          <a:p>
            <a:r>
              <a:rPr lang="en-US" dirty="0"/>
              <a:t>Panel Members</a:t>
            </a:r>
          </a:p>
          <a:p>
            <a:pPr lvl="1"/>
            <a:r>
              <a:rPr lang="en-US" b="1" dirty="0"/>
              <a:t>Tim </a:t>
            </a:r>
            <a:r>
              <a:rPr lang="en-US" b="1" dirty="0" err="1"/>
              <a:t>Urbanovsky</a:t>
            </a:r>
            <a:r>
              <a:rPr lang="en-US" dirty="0"/>
              <a:t>, Director, Accounting &amp; Financial Reporting Services</a:t>
            </a:r>
          </a:p>
          <a:p>
            <a:pPr lvl="1"/>
            <a:r>
              <a:rPr lang="en-US" b="1" dirty="0"/>
              <a:t>Natalie Quintanilla</a:t>
            </a:r>
            <a:r>
              <a:rPr lang="en-US" dirty="0"/>
              <a:t>, Manager, CDER Payables</a:t>
            </a:r>
          </a:p>
          <a:p>
            <a:pPr lvl="1"/>
            <a:r>
              <a:rPr lang="en-US" b="1" dirty="0"/>
              <a:t>Cristal Martinez</a:t>
            </a:r>
            <a:r>
              <a:rPr lang="en-US" dirty="0"/>
              <a:t>, Financial Systems Support</a:t>
            </a:r>
          </a:p>
          <a:p>
            <a:pPr lvl="1"/>
            <a:r>
              <a:rPr lang="en-US" b="1" dirty="0"/>
              <a:t>Gabriel Wood</a:t>
            </a:r>
            <a:r>
              <a:rPr lang="en-US" dirty="0"/>
              <a:t>, Financial Systems Support</a:t>
            </a:r>
          </a:p>
        </p:txBody>
      </p:sp>
    </p:spTree>
    <p:extLst>
      <p:ext uri="{BB962C8B-B14F-4D97-AF65-F5344CB8AC3E}">
        <p14:creationId xmlns:p14="http://schemas.microsoft.com/office/powerpoint/2010/main" val="1830365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831A1-A782-2596-8046-F637518CC2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Cash Draw-Reports Tile</a:t>
            </a:r>
          </a:p>
        </p:txBody>
      </p:sp>
      <p:pic>
        <p:nvPicPr>
          <p:cNvPr id="8" name="Picture 7" descr="Cash draw reports tile.">
            <a:extLst>
              <a:ext uri="{FF2B5EF4-FFF2-40B4-BE49-F238E27FC236}">
                <a16:creationId xmlns:a16="http://schemas.microsoft.com/office/drawing/2014/main" id="{0E759767-99A4-DC77-07DE-9F9FDCE045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205" t="30724" r="1487"/>
          <a:stretch/>
        </p:blipFill>
        <p:spPr>
          <a:xfrm>
            <a:off x="961710" y="2455418"/>
            <a:ext cx="3518770" cy="2961384"/>
          </a:xfrm>
          <a:prstGeom prst="rect">
            <a:avLst/>
          </a:prstGeom>
        </p:spPr>
      </p:pic>
      <p:sp>
        <p:nvSpPr>
          <p:cNvPr id="3" name="Arrow: Right 2" descr="Arrow showing progression from a cash draw reports tile to an expenditure reporting menu.">
            <a:extLst>
              <a:ext uri="{FF2B5EF4-FFF2-40B4-BE49-F238E27FC236}">
                <a16:creationId xmlns:a16="http://schemas.microsoft.com/office/drawing/2014/main" id="{E9EE42DF-C01C-E9AC-D9C7-2323F748B04E}"/>
              </a:ext>
            </a:extLst>
          </p:cNvPr>
          <p:cNvSpPr/>
          <p:nvPr/>
        </p:nvSpPr>
        <p:spPr>
          <a:xfrm>
            <a:off x="4800444" y="3429000"/>
            <a:ext cx="125272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Expenditure reporting menu: outstanding expenditure report.">
            <a:extLst>
              <a:ext uri="{FF2B5EF4-FFF2-40B4-BE49-F238E27FC236}">
                <a16:creationId xmlns:a16="http://schemas.microsoft.com/office/drawing/2014/main" id="{F029959D-093A-268A-16EB-7BC5F51EA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20" y="2592768"/>
            <a:ext cx="5650112" cy="21570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5FCB0-434C-31B3-BBCB-F455C6E7E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7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831A1-A782-2596-8046-F637518C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6" y="307445"/>
            <a:ext cx="5716222" cy="723195"/>
          </a:xfrm>
        </p:spPr>
        <p:txBody>
          <a:bodyPr>
            <a:normAutofit/>
          </a:bodyPr>
          <a:lstStyle/>
          <a:p>
            <a:r>
              <a:rPr lang="en-US" dirty="0"/>
              <a:t>Expenditure Reports</a:t>
            </a:r>
          </a:p>
        </p:txBody>
      </p:sp>
      <p:pic>
        <p:nvPicPr>
          <p:cNvPr id="11" name="Picture 10" descr="Expenditure Reporting menu: outstanding expenditure report.">
            <a:extLst>
              <a:ext uri="{FF2B5EF4-FFF2-40B4-BE49-F238E27FC236}">
                <a16:creationId xmlns:a16="http://schemas.microsoft.com/office/drawing/2014/main" id="{F029959D-093A-268A-16EB-7BC5F51EA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" y="2461832"/>
            <a:ext cx="4846320" cy="1850224"/>
          </a:xfrm>
          <a:prstGeom prst="rect">
            <a:avLst/>
          </a:prstGeom>
        </p:spPr>
      </p:pic>
      <p:sp>
        <p:nvSpPr>
          <p:cNvPr id="3" name="Arrow: Right 2" descr="Arrow showing progression from selection of an outstanding expenditure report option on an expenditure reporting menu, to a contract management menu.">
            <a:extLst>
              <a:ext uri="{FF2B5EF4-FFF2-40B4-BE49-F238E27FC236}">
                <a16:creationId xmlns:a16="http://schemas.microsoft.com/office/drawing/2014/main" id="{E9EE42DF-C01C-E9AC-D9C7-2323F748B04E}"/>
              </a:ext>
            </a:extLst>
          </p:cNvPr>
          <p:cNvSpPr/>
          <p:nvPr/>
        </p:nvSpPr>
        <p:spPr>
          <a:xfrm>
            <a:off x="5316390" y="3593705"/>
            <a:ext cx="125272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ntract management menu: contract aging report, contract monitoring report, contract summary report, funding expiration report, missing budgets report, prelim single audit report, program business rules report.">
            <a:extLst>
              <a:ext uri="{FF2B5EF4-FFF2-40B4-BE49-F238E27FC236}">
                <a16:creationId xmlns:a16="http://schemas.microsoft.com/office/drawing/2014/main" id="{D0E3661F-F653-F7F0-76C0-6D5C7EB97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611" y="989456"/>
            <a:ext cx="3958336" cy="51181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C21B3-8B6B-9B34-C73B-FE4EEAC38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2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62228-1F7E-46E2-9736-6AF6A53DA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040" y="584158"/>
            <a:ext cx="11160760" cy="846497"/>
          </a:xfrm>
        </p:spPr>
        <p:txBody>
          <a:bodyPr anchor="b">
            <a:normAutofit/>
          </a:bodyPr>
          <a:lstStyle/>
          <a:p>
            <a:r>
              <a:rPr lang="en-US" dirty="0"/>
              <a:t>Approvals Tile</a:t>
            </a:r>
          </a:p>
        </p:txBody>
      </p:sp>
      <p:pic>
        <p:nvPicPr>
          <p:cNvPr id="4" name="Content Placeholder 3" descr="Approvals tile.">
            <a:extLst>
              <a:ext uri="{FF2B5EF4-FFF2-40B4-BE49-F238E27FC236}">
                <a16:creationId xmlns:a16="http://schemas.microsoft.com/office/drawing/2014/main" id="{F6C10AA0-DEFC-35B7-BF2F-D7FA18636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555" t="32369" r="70934" b="1820"/>
          <a:stretch/>
        </p:blipFill>
        <p:spPr>
          <a:xfrm>
            <a:off x="747559" y="2494844"/>
            <a:ext cx="3688975" cy="3046211"/>
          </a:xfrm>
          <a:prstGeom prst="rect">
            <a:avLst/>
          </a:prstGeom>
          <a:noFill/>
        </p:spPr>
      </p:pic>
      <p:sp>
        <p:nvSpPr>
          <p:cNvPr id="5" name="Arrow: Right 4" descr="Arrow showing progression from an Approvals tile to a Pending Approvals screen.">
            <a:extLst>
              <a:ext uri="{FF2B5EF4-FFF2-40B4-BE49-F238E27FC236}">
                <a16:creationId xmlns:a16="http://schemas.microsoft.com/office/drawing/2014/main" id="{CCE8D6F2-820B-039D-A0D3-0DEC70C1CF01}"/>
              </a:ext>
            </a:extLst>
          </p:cNvPr>
          <p:cNvSpPr/>
          <p:nvPr/>
        </p:nvSpPr>
        <p:spPr>
          <a:xfrm>
            <a:off x="5000978" y="3593705"/>
            <a:ext cx="1568140" cy="484632"/>
          </a:xfrm>
          <a:prstGeom prst="rightArrow">
            <a:avLst/>
          </a:prstGeom>
          <a:solidFill>
            <a:srgbClr val="001B7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ending approvals menu with option to use a view by drop-down menu to view results by varying characteristics, such as report type. Image is showing view by Type with 5 total results: 1 for cash draw and 4 for monthly reports.">
            <a:extLst>
              <a:ext uri="{FF2B5EF4-FFF2-40B4-BE49-F238E27FC236}">
                <a16:creationId xmlns:a16="http://schemas.microsoft.com/office/drawing/2014/main" id="{4AD40413-648B-F8BE-1087-669ACF73F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740" y="2281149"/>
            <a:ext cx="3489282" cy="32599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5E0BFA-6945-A18A-A7EE-06D6DEDA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36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62228-1F7E-46E2-9736-6AF6A53D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96156"/>
            <a:ext cx="4198672" cy="723195"/>
          </a:xfrm>
        </p:spPr>
        <p:txBody>
          <a:bodyPr anchor="b">
            <a:normAutofit/>
          </a:bodyPr>
          <a:lstStyle/>
          <a:p>
            <a:r>
              <a:rPr lang="en-US" dirty="0"/>
              <a:t>Questions</a:t>
            </a:r>
          </a:p>
        </p:txBody>
      </p:sp>
      <p:pic>
        <p:nvPicPr>
          <p:cNvPr id="16" name="Content Placeholder 15" descr="Quizzical burrowing owl looking forward.">
            <a:extLst>
              <a:ext uri="{FF2B5EF4-FFF2-40B4-BE49-F238E27FC236}">
                <a16:creationId xmlns:a16="http://schemas.microsoft.com/office/drawing/2014/main" id="{F77664C9-897D-2944-B520-C125C66A61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r="40498"/>
          <a:stretch>
            <a:fillRect/>
          </a:stretch>
        </p:blipFill>
        <p:spPr>
          <a:xfrm>
            <a:off x="20" y="10"/>
            <a:ext cx="5249313" cy="6857990"/>
          </a:xfrm>
          <a:noFill/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7C6A86-0546-CC7D-7067-9C6CDD661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6088" y="1557867"/>
            <a:ext cx="6570133" cy="4696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Contacts:</a:t>
            </a:r>
          </a:p>
          <a:p>
            <a:pPr marL="0" indent="0">
              <a:buNone/>
            </a:pPr>
            <a:endParaRPr lang="en-US" dirty="0"/>
          </a:p>
          <a:p>
            <a:pPr>
              <a:spcAft>
                <a:spcPts val="1800"/>
              </a:spcAft>
            </a:pPr>
            <a:r>
              <a:rPr lang="en-US" dirty="0"/>
              <a:t>Cash Draw Technical Assistance: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CashDraw.TA@twc.texas.gov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spcAft>
                <a:spcPts val="1800"/>
              </a:spcAft>
            </a:pPr>
            <a:r>
              <a:rPr lang="en-US" dirty="0"/>
              <a:t>CDER Payables: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Payables.CDER@twc.texas.gov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dirty="0"/>
              <a:t>Financial Reporting’s “Contract and Grant Expenditure Reporting” mailbox: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CAGER@twc.texas.gov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598FBB-0D81-940B-099A-DB0DF25D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>
                <a:solidFill>
                  <a:schemeClr val="bg1"/>
                </a:solidFill>
              </a:r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0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6FE46-119C-222D-BCB3-8DA97FE2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2316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Topics: This Session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E57C8-DEA1-FD39-2176-29329EEF6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45720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1746BB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>What is the CDER system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1746BB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CDER upgrade overview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1746BB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Transition timeline</a:t>
            </a:r>
          </a:p>
          <a:p>
            <a:pPr marL="457200" marR="0" lvl="0" indent="-45720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1746BB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requirements</a:t>
            </a:r>
          </a:p>
          <a:p>
            <a:pPr marL="457200" marR="0" lvl="0" indent="-45720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1746BB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CDER system sneak peak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3C576-9B1A-88DA-09B4-7F6E3B2B7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39C9-DCF1-47E1-918D-420391A291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8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D6E37-67CF-F29D-D8F6-15A220012A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the CDER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47909-B528-880C-E998-BB227ED89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CDER system is the Texas Workforce Commission’s online Cash Draw and Reporting System.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TWC’s CDER system is used by nearly all grantees to perform the following: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Draw Cash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Report Expenditures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Submit Financial Closeout Packages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84BAC-A19D-53C0-C1A4-199C26AA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06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B31F-CF2A-FA8E-7F73-2F0DA71396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Current CDER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0E0D5-E584-4749-538A-5B92A897C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System</a:t>
            </a:r>
          </a:p>
          <a:p>
            <a:endParaRPr lang="en-US" dirty="0"/>
          </a:p>
        </p:txBody>
      </p:sp>
      <p:graphicFrame>
        <p:nvGraphicFramePr>
          <p:cNvPr id="4" name="Diagram 3" descr="Bubbles of text with arrows showing progression from CDER pay request to TWC's financial system to USAS (Comptroller payment system).">
            <a:extLst>
              <a:ext uri="{FF2B5EF4-FFF2-40B4-BE49-F238E27FC236}">
                <a16:creationId xmlns:a16="http://schemas.microsoft.com/office/drawing/2014/main" id="{A0744F34-AB9A-594C-6618-4E173F695C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2947764"/>
              </p:ext>
            </p:extLst>
          </p:nvPr>
        </p:nvGraphicFramePr>
        <p:xfrm>
          <a:off x="1337188" y="1825625"/>
          <a:ext cx="7505290" cy="4689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4EE46-467A-3062-E0BF-C03D9FF08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2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D0742B6-BF83-2445-A096-880BA3054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0242"/>
          </a:xfrm>
        </p:spPr>
        <p:txBody>
          <a:bodyPr>
            <a:normAutofit/>
          </a:bodyPr>
          <a:lstStyle/>
          <a:p>
            <a:r>
              <a:rPr lang="en-US" b="1" dirty="0"/>
              <a:t>Current: CDER Cash Draw Process Time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16C46C62-A3D0-7974-0F5B-20EAC613C3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8730" y="1038379"/>
          <a:ext cx="1133454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604">
                  <a:extLst>
                    <a:ext uri="{9D8B030D-6E8A-4147-A177-3AD203B41FA5}">
                      <a16:colId xmlns:a16="http://schemas.microsoft.com/office/drawing/2014/main" val="2730198134"/>
                    </a:ext>
                  </a:extLst>
                </a:gridCol>
                <a:gridCol w="3255666">
                  <a:extLst>
                    <a:ext uri="{9D8B030D-6E8A-4147-A177-3AD203B41FA5}">
                      <a16:colId xmlns:a16="http://schemas.microsoft.com/office/drawing/2014/main" val="3973331635"/>
                    </a:ext>
                  </a:extLst>
                </a:gridCol>
                <a:gridCol w="3145134">
                  <a:extLst>
                    <a:ext uri="{9D8B030D-6E8A-4147-A177-3AD203B41FA5}">
                      <a16:colId xmlns:a16="http://schemas.microsoft.com/office/drawing/2014/main" val="650559517"/>
                    </a:ext>
                  </a:extLst>
                </a:gridCol>
                <a:gridCol w="2522136">
                  <a:extLst>
                    <a:ext uri="{9D8B030D-6E8A-4147-A177-3AD203B41FA5}">
                      <a16:colId xmlns:a16="http://schemas.microsoft.com/office/drawing/2014/main" val="2326317551"/>
                    </a:ext>
                  </a:extLst>
                </a:gridCol>
              </a:tblGrid>
              <a:tr h="317423">
                <a:tc>
                  <a:txBody>
                    <a:bodyPr/>
                    <a:lstStyle/>
                    <a:p>
                      <a:r>
                        <a:rPr lang="en-US"/>
                        <a:t>Day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239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"Cash Request" made in the CDER system.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Data interfaces to WRAPS (TWC’s accounting system) overnight and a voucher is created.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Voucher draw data appears on the Cash Management database at a summary level.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Accountant reviews data for accuracy and requests summary draw amounts from the Federal/State fund source.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Deposit journal created in WRAPS, to be interfaced to the </a:t>
                      </a:r>
                      <a:r>
                        <a:rPr lang="en-US" sz="1800" b="0">
                          <a:latin typeface="Calibri" pitchFamily="34" charset="0"/>
                          <a:cs typeface="Arial" charset="0"/>
                        </a:rPr>
                        <a:t>Uniform Statewide Accounting System (USAS) (Texas Comptroller’s Office)</a:t>
                      </a:r>
                      <a:r>
                        <a:rPr lang="en-US" b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Vouchers and deposit journal are interfaced to USAS overnight.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Federal/state fund source wires money to USAS/ Treasury.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USAS deposit journal is matched to the wire. If it matches, the deposit is accepted.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Vouchers from Day 1 are processed for payment. If the deposit is unsuccessful, then the cash is not available and the voucher is not processed.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Voucher and deposit data is interfaced from USAS to WRAPS, then from WRAPS to the CDER system overnight.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Early morning, money is transferred from USAS/Treasury to Grantee’s bank.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86994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06D4F-846F-327B-2F33-78D8FFD4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39C9-DCF1-47E1-918D-420391A291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1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B31F-CF2A-FA8E-7F73-2F0DA71396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CDER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0E0D5-E584-4749-538A-5B92A897C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System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 descr="Two bubbles of text with arrows showing progression from CDER pay request and TWC's financial system to USAS (Comptroller payment system).">
            <a:extLst>
              <a:ext uri="{FF2B5EF4-FFF2-40B4-BE49-F238E27FC236}">
                <a16:creationId xmlns:a16="http://schemas.microsoft.com/office/drawing/2014/main" id="{A0744F34-AB9A-594C-6618-4E173F695C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0252094"/>
              </p:ext>
            </p:extLst>
          </p:nvPr>
        </p:nvGraphicFramePr>
        <p:xfrm>
          <a:off x="1337188" y="1825625"/>
          <a:ext cx="7505290" cy="4689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BB31929D-B173-DFC8-3C47-8CBA17B246CB}"/>
              </a:ext>
            </a:extLst>
          </p:cNvPr>
          <p:cNvSpPr/>
          <p:nvPr/>
        </p:nvSpPr>
        <p:spPr>
          <a:xfrm>
            <a:off x="3187656" y="4380108"/>
            <a:ext cx="1659466" cy="93697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CDER pay request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168CFE-7028-45DC-C318-5EED2A163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79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D0742B6-BF83-2445-A096-880BA3054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024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New:</a:t>
            </a:r>
            <a:r>
              <a:rPr lang="en-US" b="1" dirty="0"/>
              <a:t> CDER Cash Draw Process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25645-59F6-72B7-53B2-B50D7B384749}"/>
              </a:ext>
            </a:extLst>
          </p:cNvPr>
          <p:cNvSpPr txBox="1">
            <a:spLocks/>
          </p:cNvSpPr>
          <p:nvPr/>
        </p:nvSpPr>
        <p:spPr>
          <a:xfrm>
            <a:off x="633464" y="1211897"/>
            <a:ext cx="10515600" cy="750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Current process requires a “Day 0” overnight data interface from CDER to WRAPS to create a WRAPS voucher. Moving the CDER system into WRAPS will eliminate that first overnight step.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16C46C62-A3D0-7974-0F5B-20EAC613C3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973668"/>
              </p:ext>
            </p:extLst>
          </p:nvPr>
        </p:nvGraphicFramePr>
        <p:xfrm>
          <a:off x="554442" y="1969341"/>
          <a:ext cx="10925069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6174">
                  <a:extLst>
                    <a:ext uri="{9D8B030D-6E8A-4147-A177-3AD203B41FA5}">
                      <a16:colId xmlns:a16="http://schemas.microsoft.com/office/drawing/2014/main" val="3973331635"/>
                    </a:ext>
                  </a:extLst>
                </a:gridCol>
                <a:gridCol w="3850841">
                  <a:extLst>
                    <a:ext uri="{9D8B030D-6E8A-4147-A177-3AD203B41FA5}">
                      <a16:colId xmlns:a16="http://schemas.microsoft.com/office/drawing/2014/main" val="650559517"/>
                    </a:ext>
                  </a:extLst>
                </a:gridCol>
                <a:gridCol w="3088054">
                  <a:extLst>
                    <a:ext uri="{9D8B030D-6E8A-4147-A177-3AD203B41FA5}">
                      <a16:colId xmlns:a16="http://schemas.microsoft.com/office/drawing/2014/main" val="2326317551"/>
                    </a:ext>
                  </a:extLst>
                </a:gridCol>
              </a:tblGrid>
              <a:tr h="317423">
                <a:tc>
                  <a:txBody>
                    <a:bodyPr/>
                    <a:lstStyle/>
                    <a:p>
                      <a:r>
                        <a:rPr lang="en-US" dirty="0"/>
                        <a:t>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239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New: WRAPS voucher creates same day as “Cash Request” submission.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Voucher draw data appears on the Cash Management database at a summary level.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Accountant reviews data for accuracy and requests summary draw amounts from the Federal/State fund source.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Deposit journal created in WRAPS, to be interfaced to the </a:t>
                      </a:r>
                      <a:r>
                        <a:rPr lang="en-US" sz="1800" b="0" dirty="0">
                          <a:latin typeface="Calibri" pitchFamily="34" charset="0"/>
                          <a:cs typeface="Arial" charset="0"/>
                        </a:rPr>
                        <a:t>Uniform Statewide Accounting System (USAS) (Texas Comptroller’s Office)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Vouchers and deposit journal are interfaced to USAS overnight.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Federal/state fund source wires money to USAS/ Treasury.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USAS deposit journal is matched to the wire. If it matches, the deposit is accepted.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Vouchers from Day 1 are processed for payment. If the deposit is unsuccessful, then the cash is not available and the voucher is not processed.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Voucher and deposit data is interfaced from USAS to WRAPS, then from WRAPS to the CDER system overnight.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Early morning, money is transferred from USAS/Treasury to Grantee’s bank.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86994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06D4F-846F-327B-2F33-78D8FFD4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39C9-DCF1-47E1-918D-420391A291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21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ve small leaves in a line, transitioning in color through the seasons.">
            <a:extLst>
              <a:ext uri="{FF2B5EF4-FFF2-40B4-BE49-F238E27FC236}">
                <a16:creationId xmlns:a16="http://schemas.microsoft.com/office/drawing/2014/main" id="{DA856D24-E9CD-26CE-BEC3-BC386B3BE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3"/>
          <a:stretch/>
        </p:blipFill>
        <p:spPr>
          <a:xfrm rot="10800000">
            <a:off x="-3" y="1371600"/>
            <a:ext cx="12192003" cy="5486400"/>
          </a:xfrm>
          <a:prstGeom prst="rect">
            <a:avLst/>
          </a:prstGeom>
          <a:noFill/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A6F3EE2D-DDFD-CCAD-C9B6-5570E1E9A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6000" b="1" dirty="0">
                <a:solidFill>
                  <a:schemeClr val="accent2">
                    <a:lumMod val="50000"/>
                  </a:schemeClr>
                </a:solidFill>
              </a:rPr>
              <a:t>CDER System Transition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31F12-9FF0-654A-2753-2FD438F53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24022" cy="217064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200" dirty="0"/>
              <a:t>Legacy system close-out</a:t>
            </a:r>
          </a:p>
          <a:p>
            <a:r>
              <a:rPr lang="en-US" sz="3200" dirty="0"/>
              <a:t>New system Access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9CC2D2-E5A3-8ED4-2C42-3D58DAAD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278-8802-4A06-B952-E994410198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52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C PPT Template_ Blue with TWS logo (accessible).pptx" id="{183B3CE8-54FA-4CCE-B4D1-3A22BB69DC55}" vid="{82B12810-005C-4524-ACC4-A5510D69FDF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B262BC660BEB49A8B4DEC834831EAD" ma:contentTypeVersion="10" ma:contentTypeDescription="Create a new document." ma:contentTypeScope="" ma:versionID="7856b10b302e74b222189d659bc07b7d">
  <xsd:schema xmlns:xsd="http://www.w3.org/2001/XMLSchema" xmlns:xs="http://www.w3.org/2001/XMLSchema" xmlns:p="http://schemas.microsoft.com/office/2006/metadata/properties" xmlns:ns1="http://schemas.microsoft.com/sharepoint/v3" xmlns:ns2="64770e76-63b5-404c-b7be-bab43aeb8324" targetNamespace="http://schemas.microsoft.com/office/2006/metadata/properties" ma:root="true" ma:fieldsID="00506f234e1149ed71b51734588ee5e8" ns1:_="" ns2:_="">
    <xsd:import namespace="http://schemas.microsoft.com/sharepoint/v3"/>
    <xsd:import namespace="64770e76-63b5-404c-b7be-bab43aeb83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70e76-63b5-404c-b7be-bab43aeb83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DE6975E-3057-4CDD-80FE-6321BD49F3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B82287-842F-4470-A65B-6F2D3CDDF5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770e76-63b5-404c-b7be-bab43aeb83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2727B6-0F28-4DD0-ABE1-D08893EDFBF2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microsoft.com/sharepoint/v3"/>
    <ds:schemaRef ds:uri="64770e76-63b5-404c-b7be-bab43aeb8324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TWC PPT Template_ Blue with TWS logo (accessible)</Template>
  <TotalTime>2772</TotalTime>
  <Words>938</Words>
  <Application>Microsoft Office PowerPoint</Application>
  <PresentationFormat>Widescreen</PresentationFormat>
  <Paragraphs>153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Aptos</vt:lpstr>
      <vt:lpstr>Arial</vt:lpstr>
      <vt:lpstr>Calibri</vt:lpstr>
      <vt:lpstr>Calibri Light</vt:lpstr>
      <vt:lpstr>Montserrat</vt:lpstr>
      <vt:lpstr>Montserrat Medium</vt:lpstr>
      <vt:lpstr>Symbol</vt:lpstr>
      <vt:lpstr>Verdana</vt:lpstr>
      <vt:lpstr>Wingdings 3</vt:lpstr>
      <vt:lpstr>Office Theme</vt:lpstr>
      <vt:lpstr>1_Office Theme</vt:lpstr>
      <vt:lpstr>CDER System Upgrade</vt:lpstr>
      <vt:lpstr>Presenter &amp; Panel Members</vt:lpstr>
      <vt:lpstr>Topics: This Session</vt:lpstr>
      <vt:lpstr>What is the CDER system?</vt:lpstr>
      <vt:lpstr>Current CDER system</vt:lpstr>
      <vt:lpstr>Current: CDER Cash Draw Process Time</vt:lpstr>
      <vt:lpstr>New CDER system</vt:lpstr>
      <vt:lpstr>New: CDER Cash Draw Process Time</vt:lpstr>
      <vt:lpstr>CDER System Transition</vt:lpstr>
      <vt:lpstr>Legacy System Close-Out</vt:lpstr>
      <vt:lpstr>New System</vt:lpstr>
      <vt:lpstr>Access to the New System</vt:lpstr>
      <vt:lpstr>CDER Training</vt:lpstr>
      <vt:lpstr>Training </vt:lpstr>
      <vt:lpstr>New CDER, New Look</vt:lpstr>
      <vt:lpstr>Changes</vt:lpstr>
      <vt:lpstr>CDER Dashboard Tiles</vt:lpstr>
      <vt:lpstr>Cash Draw-Payment Tile</vt:lpstr>
      <vt:lpstr>Cash Draw-Expense Tile</vt:lpstr>
      <vt:lpstr>Cash Draw-Reports Tile</vt:lpstr>
      <vt:lpstr>Expenditure Reports</vt:lpstr>
      <vt:lpstr>Approvals Tile</vt:lpstr>
      <vt:lpstr>Questions</vt:lpstr>
    </vt:vector>
  </TitlesOfParts>
  <Company>Texas Workforce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Texas Workforce Commission Financial Conference, Session 4: CDER Upgrade</dc:title>
  <dc:creator>TWC Finance</dc:creator>
  <cp:lastModifiedBy>Noren,Jenny E</cp:lastModifiedBy>
  <cp:revision>6</cp:revision>
  <dcterms:created xsi:type="dcterms:W3CDTF">2025-03-03T16:56:10Z</dcterms:created>
  <dcterms:modified xsi:type="dcterms:W3CDTF">2025-07-21T21:10:04Z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0x01010043B262BC660BEB49A8B4DEC834831EAD</vt:lpwstr>
  </property>
</Properties>
</file>