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58"/>
  </p:notesMasterIdLst>
  <p:sldIdLst>
    <p:sldId id="256" r:id="rId3"/>
    <p:sldId id="420" r:id="rId4"/>
    <p:sldId id="373" r:id="rId5"/>
    <p:sldId id="257" r:id="rId6"/>
    <p:sldId id="280" r:id="rId7"/>
    <p:sldId id="374" r:id="rId8"/>
    <p:sldId id="383" r:id="rId9"/>
    <p:sldId id="375" r:id="rId10"/>
    <p:sldId id="421" r:id="rId11"/>
    <p:sldId id="376" r:id="rId12"/>
    <p:sldId id="377" r:id="rId13"/>
    <p:sldId id="378" r:id="rId14"/>
    <p:sldId id="379" r:id="rId15"/>
    <p:sldId id="416" r:id="rId16"/>
    <p:sldId id="316" r:id="rId17"/>
    <p:sldId id="284" r:id="rId18"/>
    <p:sldId id="285" r:id="rId19"/>
    <p:sldId id="389" r:id="rId20"/>
    <p:sldId id="391" r:id="rId21"/>
    <p:sldId id="415" r:id="rId22"/>
    <p:sldId id="392" r:id="rId23"/>
    <p:sldId id="393" r:id="rId24"/>
    <p:sldId id="394" r:id="rId25"/>
    <p:sldId id="388" r:id="rId26"/>
    <p:sldId id="407" r:id="rId27"/>
    <p:sldId id="397" r:id="rId28"/>
    <p:sldId id="396" r:id="rId29"/>
    <p:sldId id="398" r:id="rId30"/>
    <p:sldId id="399" r:id="rId31"/>
    <p:sldId id="400" r:id="rId32"/>
    <p:sldId id="401" r:id="rId33"/>
    <p:sldId id="402" r:id="rId34"/>
    <p:sldId id="408" r:id="rId35"/>
    <p:sldId id="395" r:id="rId36"/>
    <p:sldId id="404" r:id="rId37"/>
    <p:sldId id="405" r:id="rId38"/>
    <p:sldId id="406" r:id="rId39"/>
    <p:sldId id="410" r:id="rId40"/>
    <p:sldId id="409" r:id="rId41"/>
    <p:sldId id="412" r:id="rId42"/>
    <p:sldId id="411" r:id="rId43"/>
    <p:sldId id="413" r:id="rId44"/>
    <p:sldId id="366" r:id="rId45"/>
    <p:sldId id="318" r:id="rId46"/>
    <p:sldId id="352" r:id="rId47"/>
    <p:sldId id="418" r:id="rId48"/>
    <p:sldId id="419" r:id="rId49"/>
    <p:sldId id="355" r:id="rId50"/>
    <p:sldId id="356" r:id="rId51"/>
    <p:sldId id="357" r:id="rId52"/>
    <p:sldId id="358" r:id="rId53"/>
    <p:sldId id="368" r:id="rId54"/>
    <p:sldId id="369" r:id="rId55"/>
    <p:sldId id="370" r:id="rId56"/>
    <p:sldId id="371" r:id="rId5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E7A"/>
    <a:srgbClr val="0070C0"/>
    <a:srgbClr val="3366CC"/>
    <a:srgbClr val="305FBE"/>
    <a:srgbClr val="3366CB"/>
    <a:srgbClr val="4170CF"/>
    <a:srgbClr val="424FAC"/>
    <a:srgbClr val="354D62"/>
    <a:srgbClr val="5662BE"/>
    <a:srgbClr val="4451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5880A0-D73F-4FC8-ADFE-B5161CB90161}" v="145" dt="2021-09-29T18:49:15.0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977" autoAdjust="0"/>
    <p:restoredTop sz="94598" autoAdjust="0"/>
  </p:normalViewPr>
  <p:slideViewPr>
    <p:cSldViewPr snapToGrid="0">
      <p:cViewPr varScale="1">
        <p:scale>
          <a:sx n="57" d="100"/>
          <a:sy n="57" d="100"/>
        </p:scale>
        <p:origin x="72" y="509"/>
      </p:cViewPr>
      <p:guideLst/>
    </p:cSldViewPr>
  </p:slideViewPr>
  <p:outlineViewPr>
    <p:cViewPr>
      <p:scale>
        <a:sx n="33" d="100"/>
        <a:sy n="33" d="100"/>
      </p:scale>
      <p:origin x="0" y="-385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A13F1A3-EEBA-4920-986D-D2EBD1EDF653}" type="datetimeFigureOut">
              <a:rPr lang="en-US" smtClean="0"/>
              <a:t>9/29/2021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C5811C1-F855-4E24-BD81-7BC96E209FB1}" type="slidenum">
              <a:rPr lang="en-US" smtClean="0"/>
              <a:t>‹#›</a:t>
            </a:fld>
            <a:endParaRPr lang="en-US"/>
          </a:p>
        </p:txBody>
      </p:sp>
    </p:spTree>
    <p:extLst>
      <p:ext uri="{BB962C8B-B14F-4D97-AF65-F5344CB8AC3E}">
        <p14:creationId xmlns:p14="http://schemas.microsoft.com/office/powerpoint/2010/main" val="380415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F30BC-6C80-4DBA-9DE2-3C2CBC977AC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43D741CF-C669-40EB-A2B5-75C37ED394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D573061-20A2-4483-AED2-4BE93BE9759D}"/>
              </a:ext>
            </a:extLst>
          </p:cNvPr>
          <p:cNvSpPr>
            <a:spLocks noGrp="1"/>
          </p:cNvSpPr>
          <p:nvPr>
            <p:ph type="dt" sz="half" idx="10"/>
          </p:nvPr>
        </p:nvSpPr>
        <p:spPr>
          <a:xfrm>
            <a:off x="236483" y="6552159"/>
            <a:ext cx="2743200" cy="228600"/>
          </a:xfrm>
          <a:prstGeom prst="rect">
            <a:avLst/>
          </a:prstGeom>
        </p:spPr>
        <p:txBody>
          <a:bodyPr/>
          <a:lstStyle/>
          <a:p>
            <a:fld id="{85C13664-5186-4BF0-8425-642BAFF015D6}" type="datetimeFigureOut">
              <a:rPr lang="en-US" smtClean="0"/>
              <a:t>9/29/2021</a:t>
            </a:fld>
            <a:endParaRPr lang="en-US"/>
          </a:p>
        </p:txBody>
      </p:sp>
      <p:sp>
        <p:nvSpPr>
          <p:cNvPr id="5" name="Footer Placeholder 4">
            <a:extLst>
              <a:ext uri="{FF2B5EF4-FFF2-40B4-BE49-F238E27FC236}">
                <a16:creationId xmlns:a16="http://schemas.microsoft.com/office/drawing/2014/main" id="{2DC7BFA2-0D17-4749-8B88-90D7899DBA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54D58FF-7AA6-4675-91D3-31BBD8CC803D}"/>
              </a:ext>
            </a:extLst>
          </p:cNvPr>
          <p:cNvSpPr>
            <a:spLocks noGrp="1"/>
          </p:cNvSpPr>
          <p:nvPr>
            <p:ph type="sldNum" sz="quarter" idx="12"/>
          </p:nvPr>
        </p:nvSpPr>
        <p:spPr/>
        <p:txBody>
          <a:bodyPr/>
          <a:lstStyle/>
          <a:p>
            <a:fld id="{2D5F8EA2-5A85-40A4-BADE-B9911442FB13}" type="slidenum">
              <a:rPr lang="en-US" smtClean="0"/>
              <a:t>‹#›</a:t>
            </a:fld>
            <a:endParaRPr lang="en-US"/>
          </a:p>
        </p:txBody>
      </p:sp>
    </p:spTree>
    <p:extLst>
      <p:ext uri="{BB962C8B-B14F-4D97-AF65-F5344CB8AC3E}">
        <p14:creationId xmlns:p14="http://schemas.microsoft.com/office/powerpoint/2010/main" val="1754315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5CBEA4-2E09-46A4-88A7-4248DF446B69}"/>
              </a:ext>
            </a:extLst>
          </p:cNvPr>
          <p:cNvSpPr>
            <a:spLocks noGrp="1"/>
          </p:cNvSpPr>
          <p:nvPr>
            <p:ph type="dt" sz="half" idx="10"/>
          </p:nvPr>
        </p:nvSpPr>
        <p:spPr>
          <a:xfrm>
            <a:off x="236483" y="6552159"/>
            <a:ext cx="2743200" cy="228600"/>
          </a:xfrm>
          <a:prstGeom prst="rect">
            <a:avLst/>
          </a:prstGeom>
        </p:spPr>
        <p:txBody>
          <a:bodyPr/>
          <a:lstStyle/>
          <a:p>
            <a:fld id="{85C13664-5186-4BF0-8425-642BAFF015D6}" type="datetimeFigureOut">
              <a:rPr lang="en-US" smtClean="0"/>
              <a:t>9/29/2021</a:t>
            </a:fld>
            <a:endParaRPr lang="en-US"/>
          </a:p>
        </p:txBody>
      </p:sp>
      <p:sp>
        <p:nvSpPr>
          <p:cNvPr id="3" name="Footer Placeholder 2">
            <a:extLst>
              <a:ext uri="{FF2B5EF4-FFF2-40B4-BE49-F238E27FC236}">
                <a16:creationId xmlns:a16="http://schemas.microsoft.com/office/drawing/2014/main" id="{1827CE0B-F28F-482E-A834-BF51DB9BFB0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DCDA008-5B2A-453B-8795-41B4EC6937BA}"/>
              </a:ext>
            </a:extLst>
          </p:cNvPr>
          <p:cNvSpPr>
            <a:spLocks noGrp="1"/>
          </p:cNvSpPr>
          <p:nvPr>
            <p:ph type="sldNum" sz="quarter" idx="12"/>
          </p:nvPr>
        </p:nvSpPr>
        <p:spPr/>
        <p:txBody>
          <a:bodyPr/>
          <a:lstStyle/>
          <a:p>
            <a:fld id="{2D5F8EA2-5A85-40A4-BADE-B9911442FB13}" type="slidenum">
              <a:rPr lang="en-US" smtClean="0"/>
              <a:t>‹#›</a:t>
            </a:fld>
            <a:endParaRPr lang="en-US"/>
          </a:p>
        </p:txBody>
      </p:sp>
    </p:spTree>
    <p:extLst>
      <p:ext uri="{BB962C8B-B14F-4D97-AF65-F5344CB8AC3E}">
        <p14:creationId xmlns:p14="http://schemas.microsoft.com/office/powerpoint/2010/main" val="882819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3D675-9B13-4912-95FE-1F42903920B7}"/>
              </a:ext>
            </a:extLst>
          </p:cNvPr>
          <p:cNvSpPr>
            <a:spLocks noGrp="1"/>
          </p:cNvSpPr>
          <p:nvPr>
            <p:ph type="title"/>
          </p:nvPr>
        </p:nvSpPr>
        <p:spPr>
          <a:xfrm>
            <a:off x="457200" y="457200"/>
            <a:ext cx="43148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4300735-5D61-493A-8469-3EE24FE60729}"/>
              </a:ext>
            </a:extLst>
          </p:cNvPr>
          <p:cNvSpPr>
            <a:spLocks noGrp="1"/>
          </p:cNvSpPr>
          <p:nvPr>
            <p:ph idx="1"/>
          </p:nvPr>
        </p:nvSpPr>
        <p:spPr>
          <a:xfrm>
            <a:off x="4981074" y="457200"/>
            <a:ext cx="6753726" cy="60356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9D52FA6-B5FD-4972-AD00-33DA85569D13}"/>
              </a:ext>
            </a:extLst>
          </p:cNvPr>
          <p:cNvSpPr>
            <a:spLocks noGrp="1"/>
          </p:cNvSpPr>
          <p:nvPr>
            <p:ph type="body" sz="half" idx="2"/>
          </p:nvPr>
        </p:nvSpPr>
        <p:spPr>
          <a:xfrm>
            <a:off x="457200" y="2057400"/>
            <a:ext cx="4314825" cy="429895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AFCB445-E49D-46FC-8040-612BDB21436E}"/>
              </a:ext>
            </a:extLst>
          </p:cNvPr>
          <p:cNvSpPr>
            <a:spLocks noGrp="1"/>
          </p:cNvSpPr>
          <p:nvPr>
            <p:ph type="dt" sz="half" idx="10"/>
          </p:nvPr>
        </p:nvSpPr>
        <p:spPr>
          <a:xfrm>
            <a:off x="236483" y="6552159"/>
            <a:ext cx="2743200" cy="228600"/>
          </a:xfrm>
          <a:prstGeom prst="rect">
            <a:avLst/>
          </a:prstGeom>
        </p:spPr>
        <p:txBody>
          <a:bodyPr/>
          <a:lstStyle/>
          <a:p>
            <a:fld id="{85C13664-5186-4BF0-8425-642BAFF015D6}" type="datetimeFigureOut">
              <a:rPr lang="en-US" smtClean="0"/>
              <a:t>9/29/2021</a:t>
            </a:fld>
            <a:endParaRPr lang="en-US"/>
          </a:p>
        </p:txBody>
      </p:sp>
      <p:sp>
        <p:nvSpPr>
          <p:cNvPr id="6" name="Footer Placeholder 5">
            <a:extLst>
              <a:ext uri="{FF2B5EF4-FFF2-40B4-BE49-F238E27FC236}">
                <a16:creationId xmlns:a16="http://schemas.microsoft.com/office/drawing/2014/main" id="{DBD74B70-4334-4542-8098-C31AAA4EA7A3}"/>
              </a:ext>
            </a:extLst>
          </p:cNvPr>
          <p:cNvSpPr>
            <a:spLocks noGrp="1"/>
          </p:cNvSpPr>
          <p:nvPr>
            <p:ph type="ftr" sz="quarter" idx="11"/>
          </p:nvPr>
        </p:nvSpPr>
        <p:spPr>
          <a:xfrm>
            <a:off x="4038600" y="6504862"/>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2C6F117-EF83-481B-8F68-DD1898B3F4A1}"/>
              </a:ext>
            </a:extLst>
          </p:cNvPr>
          <p:cNvSpPr>
            <a:spLocks noGrp="1"/>
          </p:cNvSpPr>
          <p:nvPr>
            <p:ph type="sldNum" sz="quarter" idx="12"/>
          </p:nvPr>
        </p:nvSpPr>
        <p:spPr/>
        <p:txBody>
          <a:bodyPr/>
          <a:lstStyle/>
          <a:p>
            <a:fld id="{2D5F8EA2-5A85-40A4-BADE-B9911442FB13}" type="slidenum">
              <a:rPr lang="en-US" smtClean="0"/>
              <a:t>‹#›</a:t>
            </a:fld>
            <a:endParaRPr lang="en-US"/>
          </a:p>
        </p:txBody>
      </p:sp>
    </p:spTree>
    <p:extLst>
      <p:ext uri="{BB962C8B-B14F-4D97-AF65-F5344CB8AC3E}">
        <p14:creationId xmlns:p14="http://schemas.microsoft.com/office/powerpoint/2010/main" val="738272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91641-5854-4529-9E3F-AE688A70071F}"/>
              </a:ext>
            </a:extLst>
          </p:cNvPr>
          <p:cNvSpPr>
            <a:spLocks noGrp="1"/>
          </p:cNvSpPr>
          <p:nvPr>
            <p:ph type="title"/>
          </p:nvPr>
        </p:nvSpPr>
        <p:spPr>
          <a:xfrm>
            <a:off x="545432" y="457200"/>
            <a:ext cx="4411579"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BF888F-E592-463C-B54D-DDE83A5C7F5E}"/>
              </a:ext>
            </a:extLst>
          </p:cNvPr>
          <p:cNvSpPr>
            <a:spLocks noGrp="1"/>
          </p:cNvSpPr>
          <p:nvPr>
            <p:ph type="pic" idx="1"/>
          </p:nvPr>
        </p:nvSpPr>
        <p:spPr>
          <a:xfrm>
            <a:off x="5183188" y="457200"/>
            <a:ext cx="6463380" cy="60356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7424E7-3F4A-49DD-ADC1-05BAEDA81953}"/>
              </a:ext>
            </a:extLst>
          </p:cNvPr>
          <p:cNvSpPr>
            <a:spLocks noGrp="1"/>
          </p:cNvSpPr>
          <p:nvPr>
            <p:ph type="body" sz="half" idx="2"/>
          </p:nvPr>
        </p:nvSpPr>
        <p:spPr>
          <a:xfrm>
            <a:off x="545432" y="2057400"/>
            <a:ext cx="4428655" cy="443547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9A9916E8-B884-4431-9473-968E0E5B5E25}"/>
              </a:ext>
            </a:extLst>
          </p:cNvPr>
          <p:cNvSpPr>
            <a:spLocks noGrp="1"/>
          </p:cNvSpPr>
          <p:nvPr>
            <p:ph type="dt" sz="half" idx="10"/>
          </p:nvPr>
        </p:nvSpPr>
        <p:spPr>
          <a:xfrm>
            <a:off x="236483" y="6552159"/>
            <a:ext cx="2743200" cy="228600"/>
          </a:xfrm>
          <a:prstGeom prst="rect">
            <a:avLst/>
          </a:prstGeom>
        </p:spPr>
        <p:txBody>
          <a:bodyPr/>
          <a:lstStyle/>
          <a:p>
            <a:fld id="{85C13664-5186-4BF0-8425-642BAFF015D6}" type="datetimeFigureOut">
              <a:rPr lang="en-US" smtClean="0"/>
              <a:t>9/29/2021</a:t>
            </a:fld>
            <a:endParaRPr lang="en-US"/>
          </a:p>
        </p:txBody>
      </p:sp>
      <p:sp>
        <p:nvSpPr>
          <p:cNvPr id="6" name="Footer Placeholder 5">
            <a:extLst>
              <a:ext uri="{FF2B5EF4-FFF2-40B4-BE49-F238E27FC236}">
                <a16:creationId xmlns:a16="http://schemas.microsoft.com/office/drawing/2014/main" id="{D6F18267-6343-4DC0-B0A8-A73749E46302}"/>
              </a:ext>
            </a:extLst>
          </p:cNvPr>
          <p:cNvSpPr>
            <a:spLocks noGrp="1"/>
          </p:cNvSpPr>
          <p:nvPr>
            <p:ph type="ftr" sz="quarter" idx="11"/>
          </p:nvPr>
        </p:nvSpPr>
        <p:spPr>
          <a:xfrm>
            <a:off x="4038600" y="6552159"/>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7BBA7B8-2E32-4218-B232-846A7625F786}"/>
              </a:ext>
            </a:extLst>
          </p:cNvPr>
          <p:cNvSpPr>
            <a:spLocks noGrp="1"/>
          </p:cNvSpPr>
          <p:nvPr>
            <p:ph type="sldNum" sz="quarter" idx="12"/>
          </p:nvPr>
        </p:nvSpPr>
        <p:spPr/>
        <p:txBody>
          <a:bodyPr/>
          <a:lstStyle/>
          <a:p>
            <a:fld id="{2D5F8EA2-5A85-40A4-BADE-B9911442FB13}" type="slidenum">
              <a:rPr lang="en-US" smtClean="0"/>
              <a:t>‹#›</a:t>
            </a:fld>
            <a:endParaRPr lang="en-US"/>
          </a:p>
        </p:txBody>
      </p:sp>
    </p:spTree>
    <p:extLst>
      <p:ext uri="{BB962C8B-B14F-4D97-AF65-F5344CB8AC3E}">
        <p14:creationId xmlns:p14="http://schemas.microsoft.com/office/powerpoint/2010/main" val="2749016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88301-BD3F-4BC0-920C-5B166FA0BD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6B41DE-AD45-48C8-85F4-6D637C9AB6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8CE146-5B1B-41EA-8706-1A4F1958004B}"/>
              </a:ext>
            </a:extLst>
          </p:cNvPr>
          <p:cNvSpPr>
            <a:spLocks noGrp="1"/>
          </p:cNvSpPr>
          <p:nvPr>
            <p:ph type="dt" sz="half" idx="10"/>
          </p:nvPr>
        </p:nvSpPr>
        <p:spPr>
          <a:xfrm>
            <a:off x="236483" y="6552159"/>
            <a:ext cx="2743200" cy="228600"/>
          </a:xfrm>
          <a:prstGeom prst="rect">
            <a:avLst/>
          </a:prstGeom>
        </p:spPr>
        <p:txBody>
          <a:bodyPr/>
          <a:lstStyle/>
          <a:p>
            <a:fld id="{85C13664-5186-4BF0-8425-642BAFF015D6}" type="datetimeFigureOut">
              <a:rPr lang="en-US" smtClean="0"/>
              <a:t>9/29/2021</a:t>
            </a:fld>
            <a:endParaRPr lang="en-US"/>
          </a:p>
        </p:txBody>
      </p:sp>
      <p:sp>
        <p:nvSpPr>
          <p:cNvPr id="5" name="Footer Placeholder 4">
            <a:extLst>
              <a:ext uri="{FF2B5EF4-FFF2-40B4-BE49-F238E27FC236}">
                <a16:creationId xmlns:a16="http://schemas.microsoft.com/office/drawing/2014/main" id="{55CE3B3B-E9EF-4FC8-BA48-5C58DE16FA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9D54906-F3A1-4516-BA0F-110B0A47A94C}"/>
              </a:ext>
            </a:extLst>
          </p:cNvPr>
          <p:cNvSpPr>
            <a:spLocks noGrp="1"/>
          </p:cNvSpPr>
          <p:nvPr>
            <p:ph type="sldNum" sz="quarter" idx="12"/>
          </p:nvPr>
        </p:nvSpPr>
        <p:spPr/>
        <p:txBody>
          <a:bodyPr/>
          <a:lstStyle/>
          <a:p>
            <a:fld id="{2D5F8EA2-5A85-40A4-BADE-B9911442FB13}" type="slidenum">
              <a:rPr lang="en-US" smtClean="0"/>
              <a:t>‹#›</a:t>
            </a:fld>
            <a:endParaRPr lang="en-US"/>
          </a:p>
        </p:txBody>
      </p:sp>
    </p:spTree>
    <p:extLst>
      <p:ext uri="{BB962C8B-B14F-4D97-AF65-F5344CB8AC3E}">
        <p14:creationId xmlns:p14="http://schemas.microsoft.com/office/powerpoint/2010/main" val="3903394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EA7897-F3FC-40B0-AA2D-E89A110113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7807D1-FAE6-4456-83B6-C938846D7B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ABAADA-8F8A-4479-B0A1-BB8BEB6BE363}"/>
              </a:ext>
            </a:extLst>
          </p:cNvPr>
          <p:cNvSpPr>
            <a:spLocks noGrp="1"/>
          </p:cNvSpPr>
          <p:nvPr>
            <p:ph type="dt" sz="half" idx="10"/>
          </p:nvPr>
        </p:nvSpPr>
        <p:spPr>
          <a:xfrm>
            <a:off x="236483" y="6552159"/>
            <a:ext cx="2743200" cy="228600"/>
          </a:xfrm>
          <a:prstGeom prst="rect">
            <a:avLst/>
          </a:prstGeom>
        </p:spPr>
        <p:txBody>
          <a:bodyPr/>
          <a:lstStyle/>
          <a:p>
            <a:fld id="{85C13664-5186-4BF0-8425-642BAFF015D6}" type="datetimeFigureOut">
              <a:rPr lang="en-US" smtClean="0"/>
              <a:t>9/29/2021</a:t>
            </a:fld>
            <a:endParaRPr lang="en-US"/>
          </a:p>
        </p:txBody>
      </p:sp>
      <p:sp>
        <p:nvSpPr>
          <p:cNvPr id="5" name="Footer Placeholder 4">
            <a:extLst>
              <a:ext uri="{FF2B5EF4-FFF2-40B4-BE49-F238E27FC236}">
                <a16:creationId xmlns:a16="http://schemas.microsoft.com/office/drawing/2014/main" id="{E12D0188-95EF-4CA7-944F-2CF242BF17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4C86139-0F4F-41FB-A71A-C891EC1F361C}"/>
              </a:ext>
            </a:extLst>
          </p:cNvPr>
          <p:cNvSpPr>
            <a:spLocks noGrp="1"/>
          </p:cNvSpPr>
          <p:nvPr>
            <p:ph type="sldNum" sz="quarter" idx="12"/>
          </p:nvPr>
        </p:nvSpPr>
        <p:spPr/>
        <p:txBody>
          <a:bodyPr/>
          <a:lstStyle/>
          <a:p>
            <a:fld id="{2D5F8EA2-5A85-40A4-BADE-B9911442FB13}" type="slidenum">
              <a:rPr lang="en-US" smtClean="0"/>
              <a:t>‹#›</a:t>
            </a:fld>
            <a:endParaRPr lang="en-US"/>
          </a:p>
        </p:txBody>
      </p:sp>
    </p:spTree>
    <p:extLst>
      <p:ext uri="{BB962C8B-B14F-4D97-AF65-F5344CB8AC3E}">
        <p14:creationId xmlns:p14="http://schemas.microsoft.com/office/powerpoint/2010/main" val="1102769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p>
        </p:txBody>
      </p:sp>
      <p:sp>
        <p:nvSpPr>
          <p:cNvPr id="3" name="Content Placeholder 2"/>
          <p:cNvSpPr>
            <a:spLocks noGrp="1"/>
          </p:cNvSpPr>
          <p:nvPr>
            <p:ph idx="1" hasCustomPrompt="1"/>
          </p:nvPr>
        </p:nvSpPr>
        <p:spPr/>
        <p:txBody>
          <a:bodyPr>
            <a:normAutofit/>
          </a:bodyPr>
          <a:lstStyle>
            <a:lvl1pPr>
              <a:defRPr sz="2200" b="0"/>
            </a:lvl1pPr>
            <a:lvl2pPr>
              <a:defRPr sz="2200" b="0"/>
            </a:lvl2pPr>
            <a:lvl3pPr>
              <a:defRPr sz="2200" b="0"/>
            </a:lvl3pPr>
            <a:lvl4pPr>
              <a:defRPr sz="2200" b="0"/>
            </a:lvl4pPr>
          </a:lstStyle>
          <a:p>
            <a:pPr lvl="0"/>
            <a:r>
              <a:rPr lang="en-US" dirty="0"/>
              <a:t>Object</a:t>
            </a:r>
          </a:p>
        </p:txBody>
      </p:sp>
      <p:sp>
        <p:nvSpPr>
          <p:cNvPr id="5" name="Footer Placeholder 4"/>
          <p:cNvSpPr>
            <a:spLocks noGrp="1"/>
          </p:cNvSpPr>
          <p:nvPr>
            <p:ph type="ftr" sz="quarter" idx="11"/>
          </p:nvPr>
        </p:nvSpPr>
        <p:spPr>
          <a:xfrm>
            <a:off x="4572000" y="18288"/>
            <a:ext cx="5486400" cy="329184"/>
          </a:xfrm>
          <a:prstGeom prst="rect">
            <a:avLst/>
          </a:prstGeom>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733812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p>
        </p:txBody>
      </p:sp>
      <p:sp>
        <p:nvSpPr>
          <p:cNvPr id="3" name="Content Placeholder 2"/>
          <p:cNvSpPr>
            <a:spLocks noGrp="1"/>
          </p:cNvSpPr>
          <p:nvPr>
            <p:ph idx="1" hasCustomPrompt="1"/>
          </p:nvPr>
        </p:nvSpPr>
        <p:spPr/>
        <p:txBody>
          <a:bodyPr>
            <a:normAutofit/>
          </a:bodyPr>
          <a:lstStyle>
            <a:lvl1pPr>
              <a:defRPr sz="2200" b="0"/>
            </a:lvl1pPr>
            <a:lvl2pPr>
              <a:defRPr sz="2200" b="0"/>
            </a:lvl2pPr>
            <a:lvl3pPr>
              <a:defRPr sz="2200" b="0"/>
            </a:lvl3pPr>
            <a:lvl4pPr>
              <a:defRPr sz="2200" b="0"/>
            </a:lvl4pPr>
          </a:lstStyle>
          <a:p>
            <a:pPr lvl="0"/>
            <a:r>
              <a:rPr lang="en-US" dirty="0"/>
              <a:t>Object</a:t>
            </a:r>
          </a:p>
        </p:txBody>
      </p:sp>
      <p:sp>
        <p:nvSpPr>
          <p:cNvPr id="5" name="Footer Placeholder 4"/>
          <p:cNvSpPr>
            <a:spLocks noGrp="1"/>
          </p:cNvSpPr>
          <p:nvPr>
            <p:ph type="ftr" sz="quarter" idx="11"/>
          </p:nvPr>
        </p:nvSpPr>
        <p:spPr>
          <a:xfrm>
            <a:off x="4572000" y="18288"/>
            <a:ext cx="5486400" cy="329184"/>
          </a:xfrm>
          <a:prstGeom prst="rect">
            <a:avLst/>
          </a:prstGeom>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
        <p:nvSpPr>
          <p:cNvPr id="7" name="Rectangle 6">
            <a:extLst>
              <a:ext uri="{FF2B5EF4-FFF2-40B4-BE49-F238E27FC236}">
                <a16:creationId xmlns:a16="http://schemas.microsoft.com/office/drawing/2014/main" id="{26D56A65-8C1F-4637-8FDA-161CE6B0F43E}"/>
              </a:ext>
            </a:extLst>
          </p:cNvPr>
          <p:cNvSpPr/>
          <p:nvPr userDrawn="1"/>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72542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371601"/>
            <a:ext cx="10464800" cy="1927225"/>
          </a:xfrm>
        </p:spPr>
        <p:txBody>
          <a:bodyPr anchor="b">
            <a:noAutofit/>
          </a:bodyPr>
          <a:lstStyle>
            <a:lvl1pPr>
              <a:defRPr sz="3200" cap="none" baseline="0"/>
            </a:lvl1pPr>
          </a:lstStyle>
          <a:p>
            <a:r>
              <a:rPr lang="en-US" dirty="0"/>
              <a:t>Click To Edit Master Title Style</a:t>
            </a:r>
          </a:p>
        </p:txBody>
      </p:sp>
      <p:sp>
        <p:nvSpPr>
          <p:cNvPr id="3" name="Subtitle 2"/>
          <p:cNvSpPr>
            <a:spLocks noGrp="1"/>
          </p:cNvSpPr>
          <p:nvPr>
            <p:ph type="subTitle" idx="1"/>
          </p:nvPr>
        </p:nvSpPr>
        <p:spPr>
          <a:xfrm>
            <a:off x="914400" y="3505200"/>
            <a:ext cx="8534400" cy="1752600"/>
          </a:xfrm>
        </p:spPr>
        <p:txBody>
          <a:bodyPr/>
          <a:lstStyle>
            <a:lvl1pPr marL="0" indent="0" algn="l">
              <a:buNone/>
              <a:defRPr b="1">
                <a:solidFill>
                  <a:schemeClr val="bg1">
                    <a:lumMod val="6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958356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E5F54-8C44-458B-B9A5-42D3708A01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56A18D-E963-40F3-901F-C888B949EE31}"/>
              </a:ext>
            </a:extLst>
          </p:cNvPr>
          <p:cNvSpPr>
            <a:spLocks noGrp="1"/>
          </p:cNvSpPr>
          <p:nvPr>
            <p:ph idx="1"/>
          </p:nvPr>
        </p:nvSpPr>
        <p:spPr/>
        <p:txBody>
          <a:bodyPr/>
          <a:lstStyle>
            <a:lvl1pPr marL="228600" indent="-228600">
              <a:buClr>
                <a:srgbClr val="C00000"/>
              </a:buClr>
              <a:buFont typeface="Wingdings" panose="05000000000000000000" pitchFamily="2" charset="2"/>
              <a:buChar char="l"/>
              <a:defRPr/>
            </a:lvl1pPr>
            <a:lvl2pPr marL="685800" indent="-228600">
              <a:buClr>
                <a:srgbClr val="C00000"/>
              </a:buClr>
              <a:buFont typeface="Wingdings 2" panose="05020102010507070707" pitchFamily="18" charset="2"/>
              <a:buChar char=""/>
              <a:defRPr/>
            </a:lvl2pPr>
            <a:lvl3pPr marL="1143000" indent="-228600">
              <a:buClr>
                <a:srgbClr val="C00000"/>
              </a:buClr>
              <a:buFont typeface="Garamond" panose="02020404030301010803" pitchFamily="18" charset="0"/>
              <a:buChar char="■"/>
              <a:defRPr/>
            </a:lvl3pPr>
            <a:lvl4pPr marL="1600200" indent="-228600">
              <a:buClr>
                <a:srgbClr val="C00000"/>
              </a:buClr>
              <a:buSzPct val="80000"/>
              <a:buFont typeface="Wingdings" panose="05000000000000000000" pitchFamily="2" charset="2"/>
              <a:buChar char="p"/>
              <a:defRPr/>
            </a:lvl4pPr>
            <a:lvl5pPr marL="2057400" indent="-228600">
              <a:buClr>
                <a:srgbClr val="C00000"/>
              </a:buClr>
              <a:buFont typeface="Garamond" panose="02020404030301010803" pitchFamily="18"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67893F9-9D76-41B2-9BDE-E4ABF57CB866}"/>
              </a:ext>
            </a:extLst>
          </p:cNvPr>
          <p:cNvSpPr>
            <a:spLocks noGrp="1"/>
          </p:cNvSpPr>
          <p:nvPr>
            <p:ph type="dt" sz="half" idx="10"/>
          </p:nvPr>
        </p:nvSpPr>
        <p:spPr>
          <a:xfrm>
            <a:off x="236483" y="6463862"/>
            <a:ext cx="2743200" cy="300803"/>
          </a:xfrm>
          <a:prstGeom prst="rect">
            <a:avLst/>
          </a:prstGeom>
        </p:spPr>
        <p:txBody>
          <a:bodyPr/>
          <a:lstStyle>
            <a:lvl1pPr>
              <a:defRPr>
                <a:solidFill>
                  <a:schemeClr val="bg1"/>
                </a:solidFill>
              </a:defRPr>
            </a:lvl1pPr>
          </a:lstStyle>
          <a:p>
            <a:fld id="{85C13664-5186-4BF0-8425-642BAFF015D6}" type="datetimeFigureOut">
              <a:rPr lang="en-US" smtClean="0"/>
              <a:pPr/>
              <a:t>9/29/2021</a:t>
            </a:fld>
            <a:endParaRPr lang="en-US" dirty="0"/>
          </a:p>
        </p:txBody>
      </p:sp>
      <p:sp>
        <p:nvSpPr>
          <p:cNvPr id="5" name="Footer Placeholder 4">
            <a:extLst>
              <a:ext uri="{FF2B5EF4-FFF2-40B4-BE49-F238E27FC236}">
                <a16:creationId xmlns:a16="http://schemas.microsoft.com/office/drawing/2014/main" id="{B38527F5-E1A1-465F-8640-34901BF45DD9}"/>
              </a:ext>
            </a:extLst>
          </p:cNvPr>
          <p:cNvSpPr>
            <a:spLocks noGrp="1"/>
          </p:cNvSpPr>
          <p:nvPr>
            <p:ph type="ftr" sz="quarter" idx="11"/>
          </p:nvPr>
        </p:nvSpPr>
        <p:spPr>
          <a:xfrm>
            <a:off x="4038600" y="6492874"/>
            <a:ext cx="4114800" cy="207471"/>
          </a:xfrm>
          <a:prstGeom prst="rect">
            <a:avLst/>
          </a:prstGeom>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1A68AE46-D7E9-4CCE-8741-601AB4BEBB2E}"/>
              </a:ext>
            </a:extLst>
          </p:cNvPr>
          <p:cNvSpPr>
            <a:spLocks noGrp="1"/>
          </p:cNvSpPr>
          <p:nvPr>
            <p:ph type="sldNum" sz="quarter" idx="12"/>
          </p:nvPr>
        </p:nvSpPr>
        <p:spPr>
          <a:xfrm>
            <a:off x="11240814" y="6492874"/>
            <a:ext cx="614855" cy="271791"/>
          </a:xfrm>
        </p:spPr>
        <p:txBody>
          <a:bodyPr/>
          <a:lstStyle>
            <a:lvl1pPr>
              <a:defRPr>
                <a:solidFill>
                  <a:schemeClr val="bg1"/>
                </a:solidFill>
              </a:defRPr>
            </a:lvl1pPr>
          </a:lstStyle>
          <a:p>
            <a:fld id="{2D5F8EA2-5A85-40A4-BADE-B9911442FB13}" type="slidenum">
              <a:rPr lang="en-US" smtClean="0"/>
              <a:pPr/>
              <a:t>‹#›</a:t>
            </a:fld>
            <a:endParaRPr lang="en-US" dirty="0"/>
          </a:p>
        </p:txBody>
      </p:sp>
    </p:spTree>
    <p:extLst>
      <p:ext uri="{BB962C8B-B14F-4D97-AF65-F5344CB8AC3E}">
        <p14:creationId xmlns:p14="http://schemas.microsoft.com/office/powerpoint/2010/main" val="2308184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E5F54-8C44-458B-B9A5-42D3708A01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56A18D-E963-40F3-901F-C888B949EE31}"/>
              </a:ext>
            </a:extLst>
          </p:cNvPr>
          <p:cNvSpPr>
            <a:spLocks noGrp="1"/>
          </p:cNvSpPr>
          <p:nvPr>
            <p:ph idx="1"/>
          </p:nvPr>
        </p:nvSpPr>
        <p:spPr/>
        <p:txBody>
          <a:bodyPr/>
          <a:lstStyle>
            <a:lvl1pPr marL="228600" indent="-228600">
              <a:buClr>
                <a:srgbClr val="C00000"/>
              </a:buClr>
              <a:buFont typeface="Wingdings" panose="05000000000000000000" pitchFamily="2" charset="2"/>
              <a:buChar char="l"/>
              <a:defRPr>
                <a:solidFill>
                  <a:schemeClr val="accent1">
                    <a:lumMod val="50000"/>
                  </a:schemeClr>
                </a:solidFill>
              </a:defRPr>
            </a:lvl1pPr>
            <a:lvl2pPr marL="685800" indent="-228600">
              <a:buClr>
                <a:srgbClr val="C00000"/>
              </a:buClr>
              <a:buFont typeface="Wingdings 2" panose="05020102010507070707" pitchFamily="18" charset="2"/>
              <a:buChar char=""/>
              <a:defRPr>
                <a:solidFill>
                  <a:schemeClr val="accent1">
                    <a:lumMod val="50000"/>
                  </a:schemeClr>
                </a:solidFill>
              </a:defRPr>
            </a:lvl2pPr>
            <a:lvl3pPr marL="1143000" indent="-228600">
              <a:buClr>
                <a:srgbClr val="C00000"/>
              </a:buClr>
              <a:buFont typeface="Garamond" panose="02020404030301010803" pitchFamily="18" charset="0"/>
              <a:buChar char="■"/>
              <a:defRPr>
                <a:solidFill>
                  <a:schemeClr val="accent1">
                    <a:lumMod val="50000"/>
                  </a:schemeClr>
                </a:solidFill>
              </a:defRPr>
            </a:lvl3pPr>
            <a:lvl4pPr marL="1600200" indent="-228600">
              <a:buClr>
                <a:srgbClr val="C00000"/>
              </a:buClr>
              <a:buSzPct val="80000"/>
              <a:buFont typeface="Wingdings" panose="05000000000000000000" pitchFamily="2" charset="2"/>
              <a:buChar char="p"/>
              <a:defRPr>
                <a:solidFill>
                  <a:schemeClr val="accent1">
                    <a:lumMod val="50000"/>
                  </a:schemeClr>
                </a:solidFill>
              </a:defRPr>
            </a:lvl4pPr>
            <a:lvl5pPr marL="2057400" indent="-228600">
              <a:buClr>
                <a:srgbClr val="C00000"/>
              </a:buClr>
              <a:buFont typeface="Garamond" panose="02020404030301010803" pitchFamily="18" charset="0"/>
              <a:buChar cha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67893F9-9D76-41B2-9BDE-E4ABF57CB866}"/>
              </a:ext>
            </a:extLst>
          </p:cNvPr>
          <p:cNvSpPr>
            <a:spLocks noGrp="1"/>
          </p:cNvSpPr>
          <p:nvPr>
            <p:ph type="dt" sz="half" idx="10"/>
          </p:nvPr>
        </p:nvSpPr>
        <p:spPr>
          <a:xfrm>
            <a:off x="236483" y="6463862"/>
            <a:ext cx="2743200" cy="300803"/>
          </a:xfrm>
          <a:prstGeom prst="rect">
            <a:avLst/>
          </a:prstGeom>
        </p:spPr>
        <p:txBody>
          <a:bodyPr/>
          <a:lstStyle>
            <a:lvl1pPr>
              <a:defRPr>
                <a:solidFill>
                  <a:schemeClr val="bg1"/>
                </a:solidFill>
              </a:defRPr>
            </a:lvl1pPr>
          </a:lstStyle>
          <a:p>
            <a:fld id="{85C13664-5186-4BF0-8425-642BAFF015D6}" type="datetimeFigureOut">
              <a:rPr lang="en-US" smtClean="0"/>
              <a:pPr/>
              <a:t>9/29/2021</a:t>
            </a:fld>
            <a:endParaRPr lang="en-US" dirty="0"/>
          </a:p>
        </p:txBody>
      </p:sp>
      <p:sp>
        <p:nvSpPr>
          <p:cNvPr id="5" name="Footer Placeholder 4">
            <a:extLst>
              <a:ext uri="{FF2B5EF4-FFF2-40B4-BE49-F238E27FC236}">
                <a16:creationId xmlns:a16="http://schemas.microsoft.com/office/drawing/2014/main" id="{B38527F5-E1A1-465F-8640-34901BF45DD9}"/>
              </a:ext>
            </a:extLst>
          </p:cNvPr>
          <p:cNvSpPr>
            <a:spLocks noGrp="1"/>
          </p:cNvSpPr>
          <p:nvPr>
            <p:ph type="ftr" sz="quarter" idx="11"/>
          </p:nvPr>
        </p:nvSpPr>
        <p:spPr>
          <a:xfrm>
            <a:off x="4038600" y="6492874"/>
            <a:ext cx="4114800" cy="207471"/>
          </a:xfrm>
          <a:prstGeom prst="rect">
            <a:avLst/>
          </a:prstGeom>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1A68AE46-D7E9-4CCE-8741-601AB4BEBB2E}"/>
              </a:ext>
            </a:extLst>
          </p:cNvPr>
          <p:cNvSpPr>
            <a:spLocks noGrp="1"/>
          </p:cNvSpPr>
          <p:nvPr>
            <p:ph type="sldNum" sz="quarter" idx="12"/>
          </p:nvPr>
        </p:nvSpPr>
        <p:spPr>
          <a:xfrm>
            <a:off x="11240814" y="6492874"/>
            <a:ext cx="614855" cy="271791"/>
          </a:xfrm>
        </p:spPr>
        <p:txBody>
          <a:bodyPr/>
          <a:lstStyle>
            <a:lvl1pPr>
              <a:defRPr>
                <a:solidFill>
                  <a:schemeClr val="bg1"/>
                </a:solidFill>
              </a:defRPr>
            </a:lvl1pPr>
          </a:lstStyle>
          <a:p>
            <a:fld id="{2D5F8EA2-5A85-40A4-BADE-B9911442FB13}" type="slidenum">
              <a:rPr lang="en-US" smtClean="0"/>
              <a:pPr/>
              <a:t>‹#›</a:t>
            </a:fld>
            <a:endParaRPr lang="en-US" dirty="0"/>
          </a:p>
        </p:txBody>
      </p:sp>
    </p:spTree>
    <p:extLst>
      <p:ext uri="{BB962C8B-B14F-4D97-AF65-F5344CB8AC3E}">
        <p14:creationId xmlns:p14="http://schemas.microsoft.com/office/powerpoint/2010/main" val="1067586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E5F54-8C44-458B-B9A5-42D3708A013B}"/>
              </a:ext>
            </a:extLst>
          </p:cNvPr>
          <p:cNvSpPr>
            <a:spLocks noGrp="1"/>
          </p:cNvSpPr>
          <p:nvPr>
            <p:ph type="title"/>
          </p:nvPr>
        </p:nvSpPr>
        <p:spPr>
          <a:xfrm>
            <a:off x="5554639" y="365125"/>
            <a:ext cx="630103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E56A18D-E963-40F3-901F-C888B949EE31}"/>
              </a:ext>
            </a:extLst>
          </p:cNvPr>
          <p:cNvSpPr>
            <a:spLocks noGrp="1"/>
          </p:cNvSpPr>
          <p:nvPr>
            <p:ph idx="1"/>
          </p:nvPr>
        </p:nvSpPr>
        <p:spPr>
          <a:xfrm>
            <a:off x="5554639" y="1825625"/>
            <a:ext cx="6301030" cy="4861800"/>
          </a:xfrm>
        </p:spPr>
        <p:txBody>
          <a:bodyPr/>
          <a:lstStyle>
            <a:lvl1pPr marL="228600" indent="-228600">
              <a:buClr>
                <a:srgbClr val="C00000"/>
              </a:buClr>
              <a:buFont typeface="Wingdings" panose="05000000000000000000" pitchFamily="2" charset="2"/>
              <a:buChar char="l"/>
              <a:defRPr>
                <a:solidFill>
                  <a:schemeClr val="accent1">
                    <a:lumMod val="50000"/>
                  </a:schemeClr>
                </a:solidFill>
              </a:defRPr>
            </a:lvl1pPr>
            <a:lvl2pPr marL="685800" indent="-228600">
              <a:buClr>
                <a:srgbClr val="C00000"/>
              </a:buClr>
              <a:buFont typeface="Wingdings 2" panose="05020102010507070707" pitchFamily="18" charset="2"/>
              <a:buChar char=""/>
              <a:defRPr>
                <a:solidFill>
                  <a:schemeClr val="accent1">
                    <a:lumMod val="50000"/>
                  </a:schemeClr>
                </a:solidFill>
              </a:defRPr>
            </a:lvl2pPr>
            <a:lvl3pPr marL="1143000" indent="-228600">
              <a:buClr>
                <a:srgbClr val="C00000"/>
              </a:buClr>
              <a:buFont typeface="Garamond" panose="02020404030301010803" pitchFamily="18" charset="0"/>
              <a:buChar char="■"/>
              <a:defRPr>
                <a:solidFill>
                  <a:schemeClr val="accent1">
                    <a:lumMod val="50000"/>
                  </a:schemeClr>
                </a:solidFill>
              </a:defRPr>
            </a:lvl3pPr>
            <a:lvl4pPr marL="1600200" indent="-228600">
              <a:buClr>
                <a:srgbClr val="C00000"/>
              </a:buClr>
              <a:buSzPct val="80000"/>
              <a:buFont typeface="Wingdings" panose="05000000000000000000" pitchFamily="2" charset="2"/>
              <a:buChar char="p"/>
              <a:defRPr>
                <a:solidFill>
                  <a:schemeClr val="accent1">
                    <a:lumMod val="50000"/>
                  </a:schemeClr>
                </a:solidFill>
              </a:defRPr>
            </a:lvl4pPr>
            <a:lvl5pPr marL="2057400" indent="-228600">
              <a:buClr>
                <a:srgbClr val="C00000"/>
              </a:buClr>
              <a:buFont typeface="Garamond" panose="02020404030301010803" pitchFamily="18" charset="0"/>
              <a:buChar cha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67893F9-9D76-41B2-9BDE-E4ABF57CB866}"/>
              </a:ext>
            </a:extLst>
          </p:cNvPr>
          <p:cNvSpPr>
            <a:spLocks noGrp="1"/>
          </p:cNvSpPr>
          <p:nvPr>
            <p:ph type="dt" sz="half" idx="10"/>
          </p:nvPr>
        </p:nvSpPr>
        <p:spPr>
          <a:xfrm>
            <a:off x="236483" y="6463862"/>
            <a:ext cx="2743200" cy="300803"/>
          </a:xfrm>
          <a:prstGeom prst="rect">
            <a:avLst/>
          </a:prstGeom>
        </p:spPr>
        <p:txBody>
          <a:bodyPr/>
          <a:lstStyle>
            <a:lvl1pPr>
              <a:defRPr>
                <a:solidFill>
                  <a:schemeClr val="bg1"/>
                </a:solidFill>
              </a:defRPr>
            </a:lvl1pPr>
          </a:lstStyle>
          <a:p>
            <a:fld id="{85C13664-5186-4BF0-8425-642BAFF015D6}" type="datetimeFigureOut">
              <a:rPr lang="en-US" smtClean="0"/>
              <a:pPr/>
              <a:t>9/29/2021</a:t>
            </a:fld>
            <a:endParaRPr lang="en-US" dirty="0"/>
          </a:p>
        </p:txBody>
      </p:sp>
      <p:sp>
        <p:nvSpPr>
          <p:cNvPr id="5" name="Footer Placeholder 4">
            <a:extLst>
              <a:ext uri="{FF2B5EF4-FFF2-40B4-BE49-F238E27FC236}">
                <a16:creationId xmlns:a16="http://schemas.microsoft.com/office/drawing/2014/main" id="{B38527F5-E1A1-465F-8640-34901BF45DD9}"/>
              </a:ext>
            </a:extLst>
          </p:cNvPr>
          <p:cNvSpPr>
            <a:spLocks noGrp="1"/>
          </p:cNvSpPr>
          <p:nvPr>
            <p:ph type="ftr" sz="quarter" idx="11"/>
          </p:nvPr>
        </p:nvSpPr>
        <p:spPr>
          <a:xfrm>
            <a:off x="4038600" y="6492874"/>
            <a:ext cx="4114800" cy="207471"/>
          </a:xfrm>
          <a:prstGeom prst="rect">
            <a:avLst/>
          </a:prstGeom>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1A68AE46-D7E9-4CCE-8741-601AB4BEBB2E}"/>
              </a:ext>
            </a:extLst>
          </p:cNvPr>
          <p:cNvSpPr>
            <a:spLocks noGrp="1"/>
          </p:cNvSpPr>
          <p:nvPr>
            <p:ph type="sldNum" sz="quarter" idx="12"/>
          </p:nvPr>
        </p:nvSpPr>
        <p:spPr>
          <a:xfrm>
            <a:off x="11240814" y="6492874"/>
            <a:ext cx="614855" cy="271791"/>
          </a:xfrm>
        </p:spPr>
        <p:txBody>
          <a:bodyPr/>
          <a:lstStyle>
            <a:lvl1pPr>
              <a:defRPr>
                <a:solidFill>
                  <a:schemeClr val="bg1"/>
                </a:solidFill>
              </a:defRPr>
            </a:lvl1pPr>
          </a:lstStyle>
          <a:p>
            <a:fld id="{2D5F8EA2-5A85-40A4-BADE-B9911442FB13}" type="slidenum">
              <a:rPr lang="en-US" smtClean="0"/>
              <a:pPr/>
              <a:t>‹#›</a:t>
            </a:fld>
            <a:endParaRPr lang="en-US" dirty="0"/>
          </a:p>
        </p:txBody>
      </p:sp>
      <p:pic>
        <p:nvPicPr>
          <p:cNvPr id="7" name="Picture 6">
            <a:extLst>
              <a:ext uri="{FF2B5EF4-FFF2-40B4-BE49-F238E27FC236}">
                <a16:creationId xmlns:a16="http://schemas.microsoft.com/office/drawing/2014/main" id="{8F53CE54-6CF2-4F59-9F13-E2EC7864289C}"/>
              </a:ext>
            </a:extLst>
          </p:cNvPr>
          <p:cNvPicPr>
            <a:picLocks noChangeAspect="1"/>
          </p:cNvPicPr>
          <p:nvPr userDrawn="1"/>
        </p:nvPicPr>
        <p:blipFill rotWithShape="1">
          <a:blip r:embed="rId2"/>
          <a:srcRect r="56690"/>
          <a:stretch/>
        </p:blipFill>
        <p:spPr>
          <a:xfrm>
            <a:off x="95534" y="52378"/>
            <a:ext cx="5168092" cy="6712287"/>
          </a:xfrm>
          <a:prstGeom prst="rect">
            <a:avLst/>
          </a:prstGeom>
        </p:spPr>
      </p:pic>
    </p:spTree>
    <p:extLst>
      <p:ext uri="{BB962C8B-B14F-4D97-AF65-F5344CB8AC3E}">
        <p14:creationId xmlns:p14="http://schemas.microsoft.com/office/powerpoint/2010/main" val="587719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E5F54-8C44-458B-B9A5-42D3708A013B}"/>
              </a:ext>
            </a:extLst>
          </p:cNvPr>
          <p:cNvSpPr>
            <a:spLocks noGrp="1"/>
          </p:cNvSpPr>
          <p:nvPr>
            <p:ph type="title"/>
          </p:nvPr>
        </p:nvSpPr>
        <p:spPr>
          <a:xfrm>
            <a:off x="336331" y="365125"/>
            <a:ext cx="11519338" cy="752475"/>
          </a:xfrm>
          <a:solidFill>
            <a:schemeClr val="accent1">
              <a:lumMod val="50000"/>
            </a:schemeClr>
          </a:solidFill>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E56A18D-E963-40F3-901F-C888B949EE31}"/>
              </a:ext>
            </a:extLst>
          </p:cNvPr>
          <p:cNvSpPr>
            <a:spLocks noGrp="1"/>
          </p:cNvSpPr>
          <p:nvPr>
            <p:ph idx="1"/>
          </p:nvPr>
        </p:nvSpPr>
        <p:spPr>
          <a:xfrm>
            <a:off x="336331" y="1244600"/>
            <a:ext cx="11519338" cy="5442825"/>
          </a:xfrm>
        </p:spPr>
        <p:txBody>
          <a:bodyPr/>
          <a:lstStyle>
            <a:lvl1pPr marL="228600" indent="-228600">
              <a:buClr>
                <a:srgbClr val="C00000"/>
              </a:buClr>
              <a:buFont typeface="Wingdings" panose="05000000000000000000" pitchFamily="2" charset="2"/>
              <a:buChar char="l"/>
              <a:defRPr>
                <a:solidFill>
                  <a:schemeClr val="tx1"/>
                </a:solidFill>
              </a:defRPr>
            </a:lvl1pPr>
            <a:lvl2pPr marL="685800" indent="-228600">
              <a:buClr>
                <a:srgbClr val="C00000"/>
              </a:buClr>
              <a:buFont typeface="Wingdings 2" panose="05020102010507070707" pitchFamily="18" charset="2"/>
              <a:buChar char=""/>
              <a:defRPr>
                <a:solidFill>
                  <a:schemeClr val="tx1"/>
                </a:solidFill>
              </a:defRPr>
            </a:lvl2pPr>
            <a:lvl3pPr marL="1143000" indent="-228600">
              <a:buClr>
                <a:srgbClr val="C00000"/>
              </a:buClr>
              <a:buFont typeface="Garamond" panose="02020404030301010803" pitchFamily="18" charset="0"/>
              <a:buChar char="■"/>
              <a:defRPr>
                <a:solidFill>
                  <a:schemeClr val="tx1"/>
                </a:solidFill>
              </a:defRPr>
            </a:lvl3pPr>
            <a:lvl4pPr marL="1600200" indent="-228600">
              <a:buClr>
                <a:srgbClr val="C00000"/>
              </a:buClr>
              <a:buSzPct val="80000"/>
              <a:buFont typeface="Wingdings" panose="05000000000000000000" pitchFamily="2" charset="2"/>
              <a:buChar char="p"/>
              <a:defRPr>
                <a:solidFill>
                  <a:schemeClr val="tx1"/>
                </a:solidFill>
              </a:defRPr>
            </a:lvl4pPr>
            <a:lvl5pPr marL="2057400" indent="-228600">
              <a:buClr>
                <a:srgbClr val="C00000"/>
              </a:buClr>
              <a:buFont typeface="Garamond" panose="02020404030301010803" pitchFamily="18"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67893F9-9D76-41B2-9BDE-E4ABF57CB866}"/>
              </a:ext>
            </a:extLst>
          </p:cNvPr>
          <p:cNvSpPr>
            <a:spLocks noGrp="1"/>
          </p:cNvSpPr>
          <p:nvPr>
            <p:ph type="dt" sz="half" idx="10"/>
          </p:nvPr>
        </p:nvSpPr>
        <p:spPr>
          <a:xfrm>
            <a:off x="236483" y="6463862"/>
            <a:ext cx="2743200" cy="300803"/>
          </a:xfrm>
          <a:prstGeom prst="rect">
            <a:avLst/>
          </a:prstGeom>
        </p:spPr>
        <p:txBody>
          <a:bodyPr/>
          <a:lstStyle>
            <a:lvl1pPr>
              <a:defRPr>
                <a:solidFill>
                  <a:schemeClr val="bg1"/>
                </a:solidFill>
              </a:defRPr>
            </a:lvl1pPr>
          </a:lstStyle>
          <a:p>
            <a:fld id="{85C13664-5186-4BF0-8425-642BAFF015D6}" type="datetimeFigureOut">
              <a:rPr lang="en-US" smtClean="0"/>
              <a:pPr/>
              <a:t>9/29/2021</a:t>
            </a:fld>
            <a:endParaRPr lang="en-US" dirty="0"/>
          </a:p>
        </p:txBody>
      </p:sp>
      <p:sp>
        <p:nvSpPr>
          <p:cNvPr id="5" name="Footer Placeholder 4">
            <a:extLst>
              <a:ext uri="{FF2B5EF4-FFF2-40B4-BE49-F238E27FC236}">
                <a16:creationId xmlns:a16="http://schemas.microsoft.com/office/drawing/2014/main" id="{B38527F5-E1A1-465F-8640-34901BF45DD9}"/>
              </a:ext>
            </a:extLst>
          </p:cNvPr>
          <p:cNvSpPr>
            <a:spLocks noGrp="1"/>
          </p:cNvSpPr>
          <p:nvPr>
            <p:ph type="ftr" sz="quarter" idx="11"/>
          </p:nvPr>
        </p:nvSpPr>
        <p:spPr>
          <a:xfrm>
            <a:off x="4038600" y="6492874"/>
            <a:ext cx="4114800" cy="207471"/>
          </a:xfrm>
          <a:prstGeom prst="rect">
            <a:avLst/>
          </a:prstGeom>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1A68AE46-D7E9-4CCE-8741-601AB4BEBB2E}"/>
              </a:ext>
            </a:extLst>
          </p:cNvPr>
          <p:cNvSpPr>
            <a:spLocks noGrp="1"/>
          </p:cNvSpPr>
          <p:nvPr>
            <p:ph type="sldNum" sz="quarter" idx="12"/>
          </p:nvPr>
        </p:nvSpPr>
        <p:spPr>
          <a:xfrm>
            <a:off x="11240814" y="6492874"/>
            <a:ext cx="614855" cy="271791"/>
          </a:xfrm>
        </p:spPr>
        <p:txBody>
          <a:bodyPr/>
          <a:lstStyle>
            <a:lvl1pPr>
              <a:defRPr>
                <a:solidFill>
                  <a:schemeClr val="bg1"/>
                </a:solidFill>
              </a:defRPr>
            </a:lvl1pPr>
          </a:lstStyle>
          <a:p>
            <a:fld id="{2D5F8EA2-5A85-40A4-BADE-B9911442FB13}" type="slidenum">
              <a:rPr lang="en-US" smtClean="0"/>
              <a:pPr/>
              <a:t>‹#›</a:t>
            </a:fld>
            <a:endParaRPr lang="en-US" dirty="0"/>
          </a:p>
        </p:txBody>
      </p:sp>
    </p:spTree>
    <p:extLst>
      <p:ext uri="{BB962C8B-B14F-4D97-AF65-F5344CB8AC3E}">
        <p14:creationId xmlns:p14="http://schemas.microsoft.com/office/powerpoint/2010/main" val="1941215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AA502-DEDE-49DD-9061-4809CB7EF568}"/>
              </a:ext>
            </a:extLst>
          </p:cNvPr>
          <p:cNvSpPr>
            <a:spLocks noGrp="1"/>
          </p:cNvSpPr>
          <p:nvPr>
            <p:ph type="title"/>
          </p:nvPr>
        </p:nvSpPr>
        <p:spPr>
          <a:xfrm>
            <a:off x="553453" y="768350"/>
            <a:ext cx="11044989" cy="3794125"/>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4FCDE60-750F-4402-919B-7992CB18C9BD}"/>
              </a:ext>
            </a:extLst>
          </p:cNvPr>
          <p:cNvSpPr>
            <a:spLocks noGrp="1"/>
          </p:cNvSpPr>
          <p:nvPr>
            <p:ph type="body" idx="1"/>
          </p:nvPr>
        </p:nvSpPr>
        <p:spPr>
          <a:xfrm>
            <a:off x="553453" y="4589463"/>
            <a:ext cx="1104498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C83713-31D3-4662-81D8-2D30D25B98DD}"/>
              </a:ext>
            </a:extLst>
          </p:cNvPr>
          <p:cNvSpPr>
            <a:spLocks noGrp="1"/>
          </p:cNvSpPr>
          <p:nvPr>
            <p:ph type="dt" sz="half" idx="10"/>
          </p:nvPr>
        </p:nvSpPr>
        <p:spPr>
          <a:xfrm>
            <a:off x="236483" y="6552159"/>
            <a:ext cx="2743200" cy="228600"/>
          </a:xfrm>
          <a:prstGeom prst="rect">
            <a:avLst/>
          </a:prstGeom>
        </p:spPr>
        <p:txBody>
          <a:bodyPr/>
          <a:lstStyle/>
          <a:p>
            <a:fld id="{85C13664-5186-4BF0-8425-642BAFF015D6}" type="datetimeFigureOut">
              <a:rPr lang="en-US" smtClean="0"/>
              <a:t>9/29/2021</a:t>
            </a:fld>
            <a:endParaRPr lang="en-US"/>
          </a:p>
        </p:txBody>
      </p:sp>
      <p:sp>
        <p:nvSpPr>
          <p:cNvPr id="5" name="Footer Placeholder 4">
            <a:extLst>
              <a:ext uri="{FF2B5EF4-FFF2-40B4-BE49-F238E27FC236}">
                <a16:creationId xmlns:a16="http://schemas.microsoft.com/office/drawing/2014/main" id="{204CFFAD-EE90-49B9-9F44-1C2A9B1A94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713F49E-5CEF-4227-A6CC-A8627BF43809}"/>
              </a:ext>
            </a:extLst>
          </p:cNvPr>
          <p:cNvSpPr>
            <a:spLocks noGrp="1"/>
          </p:cNvSpPr>
          <p:nvPr>
            <p:ph type="sldNum" sz="quarter" idx="12"/>
          </p:nvPr>
        </p:nvSpPr>
        <p:spPr/>
        <p:txBody>
          <a:bodyPr/>
          <a:lstStyle/>
          <a:p>
            <a:fld id="{2D5F8EA2-5A85-40A4-BADE-B9911442FB13}" type="slidenum">
              <a:rPr lang="en-US" smtClean="0"/>
              <a:t>‹#›</a:t>
            </a:fld>
            <a:endParaRPr lang="en-US"/>
          </a:p>
        </p:txBody>
      </p:sp>
    </p:spTree>
    <p:extLst>
      <p:ext uri="{BB962C8B-B14F-4D97-AF65-F5344CB8AC3E}">
        <p14:creationId xmlns:p14="http://schemas.microsoft.com/office/powerpoint/2010/main" val="747335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9E9CC-FE7F-4D97-BDB4-9CC1574BB6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87FB79-3275-4ACF-AA3B-609589890C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E66004-65B4-49B5-B23E-2270916075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2B6998-6EEE-4FE0-B0F9-CF77EC416348}"/>
              </a:ext>
            </a:extLst>
          </p:cNvPr>
          <p:cNvSpPr>
            <a:spLocks noGrp="1"/>
          </p:cNvSpPr>
          <p:nvPr>
            <p:ph type="dt" sz="half" idx="10"/>
          </p:nvPr>
        </p:nvSpPr>
        <p:spPr>
          <a:xfrm>
            <a:off x="236483" y="6552159"/>
            <a:ext cx="2743200" cy="228600"/>
          </a:xfrm>
          <a:prstGeom prst="rect">
            <a:avLst/>
          </a:prstGeom>
        </p:spPr>
        <p:txBody>
          <a:bodyPr/>
          <a:lstStyle/>
          <a:p>
            <a:fld id="{85C13664-5186-4BF0-8425-642BAFF015D6}" type="datetimeFigureOut">
              <a:rPr lang="en-US" smtClean="0"/>
              <a:t>9/29/2021</a:t>
            </a:fld>
            <a:endParaRPr lang="en-US"/>
          </a:p>
        </p:txBody>
      </p:sp>
      <p:sp>
        <p:nvSpPr>
          <p:cNvPr id="6" name="Footer Placeholder 5">
            <a:extLst>
              <a:ext uri="{FF2B5EF4-FFF2-40B4-BE49-F238E27FC236}">
                <a16:creationId xmlns:a16="http://schemas.microsoft.com/office/drawing/2014/main" id="{043DF884-8589-4B83-89E2-6C181DA82D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3DA91AE-ECE2-4410-A70A-E6BC55FE3F0A}"/>
              </a:ext>
            </a:extLst>
          </p:cNvPr>
          <p:cNvSpPr>
            <a:spLocks noGrp="1"/>
          </p:cNvSpPr>
          <p:nvPr>
            <p:ph type="sldNum" sz="quarter" idx="12"/>
          </p:nvPr>
        </p:nvSpPr>
        <p:spPr/>
        <p:txBody>
          <a:bodyPr/>
          <a:lstStyle/>
          <a:p>
            <a:fld id="{2D5F8EA2-5A85-40A4-BADE-B9911442FB13}" type="slidenum">
              <a:rPr lang="en-US" smtClean="0"/>
              <a:t>‹#›</a:t>
            </a:fld>
            <a:endParaRPr lang="en-US"/>
          </a:p>
        </p:txBody>
      </p:sp>
    </p:spTree>
    <p:extLst>
      <p:ext uri="{BB962C8B-B14F-4D97-AF65-F5344CB8AC3E}">
        <p14:creationId xmlns:p14="http://schemas.microsoft.com/office/powerpoint/2010/main" val="3181998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79CAF-8C58-46AA-AFC9-1A9CD9F73335}"/>
              </a:ext>
            </a:extLst>
          </p:cNvPr>
          <p:cNvSpPr>
            <a:spLocks noGrp="1"/>
          </p:cNvSpPr>
          <p:nvPr>
            <p:ph type="title"/>
          </p:nvPr>
        </p:nvSpPr>
        <p:spPr>
          <a:xfrm>
            <a:off x="409073" y="365125"/>
            <a:ext cx="11446595"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55B74FA-B6E1-461E-AD4E-E9B9BA6399D5}"/>
              </a:ext>
            </a:extLst>
          </p:cNvPr>
          <p:cNvSpPr>
            <a:spLocks noGrp="1"/>
          </p:cNvSpPr>
          <p:nvPr>
            <p:ph type="body" idx="1"/>
          </p:nvPr>
        </p:nvSpPr>
        <p:spPr>
          <a:xfrm>
            <a:off x="409072" y="1681163"/>
            <a:ext cx="5588504" cy="525545"/>
          </a:xfrm>
        </p:spPr>
        <p:txBody>
          <a:bodyPr anchor="b"/>
          <a:lstStyle>
            <a:lvl1pPr marL="0" indent="0">
              <a:buNone/>
              <a:defRPr sz="2400" b="0"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2E887C0-03A0-4F68-B4E3-83BDD8C590F3}"/>
              </a:ext>
            </a:extLst>
          </p:cNvPr>
          <p:cNvSpPr>
            <a:spLocks noGrp="1"/>
          </p:cNvSpPr>
          <p:nvPr>
            <p:ph sz="half" idx="2"/>
          </p:nvPr>
        </p:nvSpPr>
        <p:spPr>
          <a:xfrm>
            <a:off x="409074" y="2230771"/>
            <a:ext cx="5588502" cy="42861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082F7F0-A3E5-4D78-82D1-8D80A4E4953E}"/>
              </a:ext>
            </a:extLst>
          </p:cNvPr>
          <p:cNvSpPr>
            <a:spLocks noGrp="1"/>
          </p:cNvSpPr>
          <p:nvPr>
            <p:ph type="body" sz="quarter" idx="3"/>
          </p:nvPr>
        </p:nvSpPr>
        <p:spPr>
          <a:xfrm>
            <a:off x="6172199" y="1681163"/>
            <a:ext cx="5683467" cy="525545"/>
          </a:xfrm>
        </p:spPr>
        <p:txBody>
          <a:bodyPr anchor="b"/>
          <a:lstStyle>
            <a:lvl1pPr marL="0" indent="0">
              <a:buNone/>
              <a:defRPr sz="2400" b="0" u="sng"/>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C77A48E-BCE6-427C-B247-40BC55F9F6C6}"/>
              </a:ext>
            </a:extLst>
          </p:cNvPr>
          <p:cNvSpPr>
            <a:spLocks noGrp="1"/>
          </p:cNvSpPr>
          <p:nvPr>
            <p:ph sz="quarter" idx="4"/>
          </p:nvPr>
        </p:nvSpPr>
        <p:spPr>
          <a:xfrm>
            <a:off x="6172200" y="2230771"/>
            <a:ext cx="5683468" cy="42861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19B57BCA-D755-4730-8287-0D3F24546227}"/>
              </a:ext>
            </a:extLst>
          </p:cNvPr>
          <p:cNvSpPr>
            <a:spLocks noGrp="1"/>
          </p:cNvSpPr>
          <p:nvPr>
            <p:ph type="dt" sz="half" idx="10"/>
          </p:nvPr>
        </p:nvSpPr>
        <p:spPr>
          <a:xfrm>
            <a:off x="236483" y="6552159"/>
            <a:ext cx="2743200" cy="228600"/>
          </a:xfrm>
          <a:prstGeom prst="rect">
            <a:avLst/>
          </a:prstGeom>
        </p:spPr>
        <p:txBody>
          <a:bodyPr/>
          <a:lstStyle/>
          <a:p>
            <a:fld id="{85C13664-5186-4BF0-8425-642BAFF015D6}" type="datetimeFigureOut">
              <a:rPr lang="en-US" smtClean="0"/>
              <a:t>9/29/2021</a:t>
            </a:fld>
            <a:endParaRPr lang="en-US"/>
          </a:p>
        </p:txBody>
      </p:sp>
      <p:sp>
        <p:nvSpPr>
          <p:cNvPr id="8" name="Footer Placeholder 7">
            <a:extLst>
              <a:ext uri="{FF2B5EF4-FFF2-40B4-BE49-F238E27FC236}">
                <a16:creationId xmlns:a16="http://schemas.microsoft.com/office/drawing/2014/main" id="{397C8536-84DF-490D-B6ED-D7435887EE2F}"/>
              </a:ext>
            </a:extLst>
          </p:cNvPr>
          <p:cNvSpPr>
            <a:spLocks noGrp="1"/>
          </p:cNvSpPr>
          <p:nvPr>
            <p:ph type="ftr" sz="quarter" idx="11"/>
          </p:nvPr>
        </p:nvSpPr>
        <p:spPr>
          <a:xfrm>
            <a:off x="4038600" y="6426117"/>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02F145D-2626-4FDF-B6D9-6F469E4D3AC7}"/>
              </a:ext>
            </a:extLst>
          </p:cNvPr>
          <p:cNvSpPr>
            <a:spLocks noGrp="1"/>
          </p:cNvSpPr>
          <p:nvPr>
            <p:ph type="sldNum" sz="quarter" idx="12"/>
          </p:nvPr>
        </p:nvSpPr>
        <p:spPr>
          <a:xfrm>
            <a:off x="11348542" y="6616577"/>
            <a:ext cx="507124" cy="194551"/>
          </a:xfrm>
        </p:spPr>
        <p:txBody>
          <a:bodyPr/>
          <a:lstStyle/>
          <a:p>
            <a:fld id="{2D5F8EA2-5A85-40A4-BADE-B9911442FB13}" type="slidenum">
              <a:rPr lang="en-US" smtClean="0"/>
              <a:t>‹#›</a:t>
            </a:fld>
            <a:endParaRPr lang="en-US" dirty="0"/>
          </a:p>
        </p:txBody>
      </p:sp>
    </p:spTree>
    <p:extLst>
      <p:ext uri="{BB962C8B-B14F-4D97-AF65-F5344CB8AC3E}">
        <p14:creationId xmlns:p14="http://schemas.microsoft.com/office/powerpoint/2010/main" val="31680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364D4-8E97-496C-9CEA-9B3615F858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4AF316-E0FF-4FC2-A59A-52A52F74B21C}"/>
              </a:ext>
            </a:extLst>
          </p:cNvPr>
          <p:cNvSpPr>
            <a:spLocks noGrp="1"/>
          </p:cNvSpPr>
          <p:nvPr>
            <p:ph type="dt" sz="half" idx="10"/>
          </p:nvPr>
        </p:nvSpPr>
        <p:spPr>
          <a:xfrm>
            <a:off x="236483" y="6552159"/>
            <a:ext cx="2743200" cy="228600"/>
          </a:xfrm>
          <a:prstGeom prst="rect">
            <a:avLst/>
          </a:prstGeom>
        </p:spPr>
        <p:txBody>
          <a:bodyPr/>
          <a:lstStyle/>
          <a:p>
            <a:fld id="{85C13664-5186-4BF0-8425-642BAFF015D6}" type="datetimeFigureOut">
              <a:rPr lang="en-US" smtClean="0"/>
              <a:t>9/29/2021</a:t>
            </a:fld>
            <a:endParaRPr lang="en-US"/>
          </a:p>
        </p:txBody>
      </p:sp>
      <p:sp>
        <p:nvSpPr>
          <p:cNvPr id="4" name="Footer Placeholder 3">
            <a:extLst>
              <a:ext uri="{FF2B5EF4-FFF2-40B4-BE49-F238E27FC236}">
                <a16:creationId xmlns:a16="http://schemas.microsoft.com/office/drawing/2014/main" id="{81F7896A-4B98-4707-864B-6EAF37E2CA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B96671B-8016-46CD-9C12-BE2F7D9B8BA6}"/>
              </a:ext>
            </a:extLst>
          </p:cNvPr>
          <p:cNvSpPr>
            <a:spLocks noGrp="1"/>
          </p:cNvSpPr>
          <p:nvPr>
            <p:ph type="sldNum" sz="quarter" idx="12"/>
          </p:nvPr>
        </p:nvSpPr>
        <p:spPr/>
        <p:txBody>
          <a:bodyPr/>
          <a:lstStyle/>
          <a:p>
            <a:fld id="{2D5F8EA2-5A85-40A4-BADE-B9911442FB13}" type="slidenum">
              <a:rPr lang="en-US" smtClean="0"/>
              <a:t>‹#›</a:t>
            </a:fld>
            <a:endParaRPr lang="en-US"/>
          </a:p>
        </p:txBody>
      </p:sp>
    </p:spTree>
    <p:extLst>
      <p:ext uri="{BB962C8B-B14F-4D97-AF65-F5344CB8AC3E}">
        <p14:creationId xmlns:p14="http://schemas.microsoft.com/office/powerpoint/2010/main" val="345128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911DCC8-3584-41E9-A761-CD44E52D3715}"/>
              </a:ext>
            </a:extLst>
          </p:cNvPr>
          <p:cNvGrpSpPr/>
          <p:nvPr userDrawn="1"/>
        </p:nvGrpSpPr>
        <p:grpSpPr>
          <a:xfrm>
            <a:off x="0" y="0"/>
            <a:ext cx="12192000" cy="6858000"/>
            <a:chOff x="0" y="0"/>
            <a:chExt cx="12192000" cy="6858000"/>
          </a:xfrm>
        </p:grpSpPr>
        <p:sp>
          <p:nvSpPr>
            <p:cNvPr id="7" name="Rectangle 6">
              <a:extLst>
                <a:ext uri="{FF2B5EF4-FFF2-40B4-BE49-F238E27FC236}">
                  <a16:creationId xmlns:a16="http://schemas.microsoft.com/office/drawing/2014/main" id="{F9C1B6E3-95FF-40B3-A491-4C59A2F2A737}"/>
                </a:ext>
              </a:extLst>
            </p:cNvPr>
            <p:cNvSpPr/>
            <p:nvPr userDrawn="1"/>
          </p:nvSpPr>
          <p:spPr>
            <a:xfrm>
              <a:off x="0" y="0"/>
              <a:ext cx="12192000" cy="68580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61F7AAD-7274-4202-B4A0-D30E9C9D34F1}"/>
                </a:ext>
              </a:extLst>
            </p:cNvPr>
            <p:cNvSpPr/>
            <p:nvPr userDrawn="1"/>
          </p:nvSpPr>
          <p:spPr>
            <a:xfrm>
              <a:off x="336331" y="365125"/>
              <a:ext cx="11519338" cy="612774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Placeholder 1">
            <a:extLst>
              <a:ext uri="{FF2B5EF4-FFF2-40B4-BE49-F238E27FC236}">
                <a16:creationId xmlns:a16="http://schemas.microsoft.com/office/drawing/2014/main" id="{B78F3890-ACB2-4B6B-8144-E02D78C8A64E}"/>
              </a:ext>
            </a:extLst>
          </p:cNvPr>
          <p:cNvSpPr>
            <a:spLocks noGrp="1"/>
          </p:cNvSpPr>
          <p:nvPr>
            <p:ph type="title"/>
          </p:nvPr>
        </p:nvSpPr>
        <p:spPr>
          <a:xfrm>
            <a:off x="336331" y="365125"/>
            <a:ext cx="11519338"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C33D187-6D1B-494D-A12F-A5930F4E953E}"/>
              </a:ext>
            </a:extLst>
          </p:cNvPr>
          <p:cNvSpPr>
            <a:spLocks noGrp="1"/>
          </p:cNvSpPr>
          <p:nvPr>
            <p:ph type="body" idx="1"/>
          </p:nvPr>
        </p:nvSpPr>
        <p:spPr>
          <a:xfrm>
            <a:off x="336331" y="1825625"/>
            <a:ext cx="11519338" cy="4861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204483D-1CAE-4A7C-8D62-75562EF40E5F}"/>
              </a:ext>
            </a:extLst>
          </p:cNvPr>
          <p:cNvSpPr>
            <a:spLocks noGrp="1"/>
          </p:cNvSpPr>
          <p:nvPr>
            <p:ph type="sldNum" sz="quarter" idx="4"/>
          </p:nvPr>
        </p:nvSpPr>
        <p:spPr>
          <a:xfrm>
            <a:off x="11348545" y="6492874"/>
            <a:ext cx="507124" cy="194551"/>
          </a:xfrm>
          <a:prstGeom prst="rect">
            <a:avLst/>
          </a:prstGeom>
        </p:spPr>
        <p:txBody>
          <a:bodyPr vert="horz" lIns="91440" tIns="45720" rIns="91440" bIns="45720" rtlCol="0" anchor="ctr"/>
          <a:lstStyle>
            <a:lvl1pPr algn="r">
              <a:defRPr sz="1200">
                <a:solidFill>
                  <a:schemeClr val="tx1">
                    <a:tint val="75000"/>
                  </a:schemeClr>
                </a:solidFill>
              </a:defRPr>
            </a:lvl1pPr>
          </a:lstStyle>
          <a:p>
            <a:fld id="{2D5F8EA2-5A85-40A4-BADE-B9911442FB13}" type="slidenum">
              <a:rPr lang="en-US" smtClean="0"/>
              <a:t>‹#›</a:t>
            </a:fld>
            <a:endParaRPr lang="en-US"/>
          </a:p>
        </p:txBody>
      </p:sp>
    </p:spTree>
    <p:extLst>
      <p:ext uri="{BB962C8B-B14F-4D97-AF65-F5344CB8AC3E}">
        <p14:creationId xmlns:p14="http://schemas.microsoft.com/office/powerpoint/2010/main" val="2200980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7"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36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l"/>
        <a:defRPr sz="2400" kern="1200">
          <a:solidFill>
            <a:srgbClr val="0070C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C00000"/>
        </a:buClr>
        <a:buSzPct val="75000"/>
        <a:buFont typeface="Wingdings" panose="05000000000000000000" pitchFamily="2" charset="2"/>
        <a:buChar char=""/>
        <a:defRPr sz="2400" kern="1200">
          <a:solidFill>
            <a:srgbClr val="0070C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C00000"/>
        </a:buClr>
        <a:buFont typeface="Garamond" panose="02020404030301010803" pitchFamily="18" charset="0"/>
        <a:buChar char="■"/>
        <a:defRPr sz="2400" kern="1200">
          <a:solidFill>
            <a:srgbClr val="0070C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C00000"/>
        </a:buClr>
        <a:buSzPct val="80000"/>
        <a:buFont typeface="Wingdings" panose="05000000000000000000" pitchFamily="2" charset="2"/>
        <a:buChar char="p"/>
        <a:defRPr sz="2400" kern="1200">
          <a:solidFill>
            <a:srgbClr val="0070C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
        <a:defRPr sz="2400" kern="1200">
          <a:solidFill>
            <a:srgbClr val="0070C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219200" y="533400"/>
            <a:ext cx="97536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19200" y="1600200"/>
            <a:ext cx="9753600" cy="4876800"/>
          </a:xfrm>
          <a:prstGeom prst="rect">
            <a:avLst/>
          </a:prstGeom>
        </p:spPr>
        <p:txBody>
          <a:bodyPr vert="horz" lIns="91440" tIns="45720" rIns="91440" bIns="45720" rtlCol="0">
            <a:normAutofit/>
          </a:bodyPr>
          <a:lstStyle/>
          <a:p>
            <a:pPr lvl="0"/>
            <a:r>
              <a:rPr lang="en-US" dirty="0"/>
              <a:t>Click to edit Master text styles</a:t>
            </a:r>
          </a:p>
          <a:p>
            <a:pPr lvl="0"/>
            <a:r>
              <a:rPr lang="en-US" dirty="0"/>
              <a:t>Second level</a:t>
            </a:r>
          </a:p>
          <a:p>
            <a:pPr lvl="0"/>
            <a:r>
              <a:rPr lang="en-US" dirty="0"/>
              <a:t>Third level</a:t>
            </a:r>
          </a:p>
          <a:p>
            <a:pPr lvl="0"/>
            <a:r>
              <a:rPr lang="en-US" dirty="0"/>
              <a:t>Fourth level</a:t>
            </a:r>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6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0CFEC368-1D7A-4F81-ABF6-AE0E36BAF64C}" type="slidenum">
              <a:rPr lang="en-US" smtClean="0"/>
              <a:pPr/>
              <a:t>‹#›</a:t>
            </a:fld>
            <a:endParaRPr lang="en-US" dirty="0"/>
          </a:p>
        </p:txBody>
      </p:sp>
      <p:pic>
        <p:nvPicPr>
          <p:cNvPr id="9" name="Picture 3"/>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sharpenSoften amount="-19000"/>
                    </a14:imgEffect>
                  </a14:imgLayer>
                </a14:imgProps>
              </a:ext>
              <a:ext uri="{28A0092B-C50C-407E-A947-70E740481C1C}">
                <a14:useLocalDpi xmlns:a14="http://schemas.microsoft.com/office/drawing/2010/main" val="0"/>
              </a:ext>
            </a:extLst>
          </a:blip>
          <a:srcRect/>
          <a:stretch>
            <a:fillRect/>
          </a:stretch>
        </p:blipFill>
        <p:spPr bwMode="auto">
          <a:xfrm>
            <a:off x="11095892" y="6143843"/>
            <a:ext cx="1086873" cy="666314"/>
          </a:xfrm>
          <a:prstGeom prst="rect">
            <a:avLst/>
          </a:prstGeom>
          <a:solidFill>
            <a:schemeClr val="bg1">
              <a:lumMod val="85000"/>
            </a:schemeClr>
          </a:solidFill>
          <a:ln>
            <a:noFill/>
          </a:ln>
          <a:effectLst/>
        </p:spPr>
      </p:pic>
    </p:spTree>
    <p:extLst>
      <p:ext uri="{BB962C8B-B14F-4D97-AF65-F5344CB8AC3E}">
        <p14:creationId xmlns:p14="http://schemas.microsoft.com/office/powerpoint/2010/main" val="747457441"/>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4" r:id="rId3"/>
  </p:sldLayoutIdLst>
  <p:hf hdr="0" ftr="0" dt="0"/>
  <p:txStyles>
    <p:titleStyle>
      <a:lvl1pPr algn="l" defTabSz="914400" rtl="0" eaLnBrk="1" latinLnBrk="0" hangingPunct="1">
        <a:spcBef>
          <a:spcPct val="0"/>
        </a:spcBef>
        <a:buNone/>
        <a:defRPr sz="2800" b="1" kern="1200" spc="-100" baseline="0">
          <a:solidFill>
            <a:srgbClr val="002060"/>
          </a:solidFill>
          <a:latin typeface="Gill Sans MT" panose="020B0502020104020203" pitchFamily="34" charset="0"/>
          <a:ea typeface="Verdana" panose="020B0604030504040204" pitchFamily="34" charset="0"/>
          <a:cs typeface="Verdana" panose="020B0604030504040204" pitchFamily="34" charset="0"/>
        </a:defRPr>
      </a:lvl1pPr>
    </p:titleStyle>
    <p:bodyStyle>
      <a:lvl1pPr marL="182880" indent="-182880" algn="l" defTabSz="914400" rtl="0" eaLnBrk="1" latinLnBrk="0" hangingPunct="1">
        <a:spcBef>
          <a:spcPct val="20000"/>
        </a:spcBef>
        <a:spcAft>
          <a:spcPts val="1200"/>
        </a:spcAft>
        <a:buClr>
          <a:srgbClr val="657E6E"/>
        </a:buClr>
        <a:buSzPct val="85000"/>
        <a:buFont typeface="Arial" pitchFamily="34" charset="0"/>
        <a:buChar char="•"/>
        <a:defRPr sz="2200" kern="1200">
          <a:solidFill>
            <a:srgbClr val="002060"/>
          </a:solidFill>
          <a:latin typeface="Gill Sans MT" panose="020B0502020104020203" pitchFamily="34" charset="0"/>
          <a:ea typeface="Verdana" panose="020B0604030504040204" pitchFamily="34" charset="0"/>
          <a:cs typeface="Verdana" panose="020B0604030504040204" pitchFamily="34" charset="0"/>
        </a:defRPr>
      </a:lvl1pPr>
      <a:lvl2pPr marL="457200" indent="-182880" algn="l" defTabSz="914400" rtl="0" eaLnBrk="1" latinLnBrk="0" hangingPunct="1">
        <a:spcBef>
          <a:spcPct val="20000"/>
        </a:spcBef>
        <a:spcAft>
          <a:spcPts val="1200"/>
        </a:spcAft>
        <a:buClr>
          <a:srgbClr val="657E6E"/>
        </a:buClr>
        <a:buSzPct val="85000"/>
        <a:buFont typeface="Arial" pitchFamily="34" charset="0"/>
        <a:buChar char="•"/>
        <a:defRPr sz="2200" kern="1200">
          <a:solidFill>
            <a:srgbClr val="002060"/>
          </a:solidFill>
          <a:latin typeface="Gill Sans MT" panose="020B0502020104020203" pitchFamily="34" charset="0"/>
          <a:ea typeface="Verdana" panose="020B0604030504040204" pitchFamily="34" charset="0"/>
          <a:cs typeface="Verdana" panose="020B0604030504040204" pitchFamily="34" charset="0"/>
        </a:defRPr>
      </a:lvl2pPr>
      <a:lvl3pPr marL="731520" indent="-182880" algn="l" defTabSz="914400" rtl="0" eaLnBrk="1" latinLnBrk="0" hangingPunct="1">
        <a:spcBef>
          <a:spcPct val="20000"/>
        </a:spcBef>
        <a:spcAft>
          <a:spcPts val="1200"/>
        </a:spcAft>
        <a:buClr>
          <a:srgbClr val="657E6E"/>
        </a:buClr>
        <a:buSzPct val="90000"/>
        <a:buFont typeface="Arial" pitchFamily="34" charset="0"/>
        <a:buChar char="•"/>
        <a:defRPr sz="2200" kern="1200">
          <a:solidFill>
            <a:srgbClr val="002060"/>
          </a:solidFill>
          <a:latin typeface="Gill Sans MT" panose="020B0502020104020203" pitchFamily="34" charset="0"/>
          <a:ea typeface="Verdana" panose="020B0604030504040204" pitchFamily="34" charset="0"/>
          <a:cs typeface="Verdana" panose="020B0604030504040204" pitchFamily="34" charset="0"/>
        </a:defRPr>
      </a:lvl3pPr>
      <a:lvl4pPr marL="1005840" indent="-182880" algn="l" defTabSz="914400" rtl="0" eaLnBrk="1" latinLnBrk="0" hangingPunct="1">
        <a:spcBef>
          <a:spcPct val="20000"/>
        </a:spcBef>
        <a:spcAft>
          <a:spcPts val="1200"/>
        </a:spcAft>
        <a:buClr>
          <a:srgbClr val="657E6E"/>
        </a:buClr>
        <a:buFont typeface="Arial" pitchFamily="34" charset="0"/>
        <a:buChar char="•"/>
        <a:defRPr sz="2200" kern="1200">
          <a:solidFill>
            <a:srgbClr val="002060"/>
          </a:solidFill>
          <a:latin typeface="Gill Sans MT" panose="020B0502020104020203" pitchFamily="34" charset="0"/>
          <a:ea typeface="Verdana" panose="020B0604030504040204" pitchFamily="34" charset="0"/>
          <a:cs typeface="Verdana" panose="020B0604030504040204" pitchFamily="34" charset="0"/>
        </a:defRPr>
      </a:lvl4pPr>
      <a:lvl5pPr marL="1188720" indent="-137160" algn="l" defTabSz="914400" rtl="0" eaLnBrk="1" latinLnBrk="0" hangingPunct="1">
        <a:spcBef>
          <a:spcPct val="20000"/>
        </a:spcBef>
        <a:spcAft>
          <a:spcPts val="1200"/>
        </a:spcAft>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dwillcentraltexas.or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Belinda.Espree@myBurke.or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lalter@jfshouston.or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hyperlink" Target="https://public.govdelivery.com/accounts/TXWC/subscriber/new"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hyperlink" Target="mailto:Nehtra.davis@twc.state.tx.us" TargetMode="External"/><Relationship Id="rId2" Type="http://schemas.openxmlformats.org/officeDocument/2006/relationships/hyperlink" Target="mailto:Sara.kendall@twc.state.tx.us" TargetMode="Externa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adaemployment@outlook.com"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mike.lawson@twc.state.tx.u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PSchmidt@lifepathsystems.or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Sandra.davis@twc.texas.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17CDB40A-75BB-4498-A20B-59C3984A3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5526"/>
            <a:ext cx="8349381" cy="5509038"/>
          </a:xfrm>
          <a:custGeom>
            <a:avLst/>
            <a:gdLst>
              <a:gd name="connsiteX0" fmla="*/ 0 w 8349381"/>
              <a:gd name="connsiteY0" fmla="*/ 0 h 5509038"/>
              <a:gd name="connsiteX1" fmla="*/ 8349381 w 8349381"/>
              <a:gd name="connsiteY1" fmla="*/ 0 h 5509038"/>
              <a:gd name="connsiteX2" fmla="*/ 5806407 w 8349381"/>
              <a:gd name="connsiteY2" fmla="*/ 5509038 h 5509038"/>
              <a:gd name="connsiteX3" fmla="*/ 0 w 8349381"/>
              <a:gd name="connsiteY3" fmla="*/ 5509038 h 5509038"/>
            </a:gdLst>
            <a:ahLst/>
            <a:cxnLst>
              <a:cxn ang="0">
                <a:pos x="connsiteX0" y="connsiteY0"/>
              </a:cxn>
              <a:cxn ang="0">
                <a:pos x="connsiteX1" y="connsiteY1"/>
              </a:cxn>
              <a:cxn ang="0">
                <a:pos x="connsiteX2" y="connsiteY2"/>
              </a:cxn>
              <a:cxn ang="0">
                <a:pos x="connsiteX3" y="connsiteY3"/>
              </a:cxn>
            </a:cxnLst>
            <a:rect l="l" t="t" r="r" b="b"/>
            <a:pathLst>
              <a:path w="8349381" h="5509038">
                <a:moveTo>
                  <a:pt x="0" y="0"/>
                </a:moveTo>
                <a:lnTo>
                  <a:pt x="8349381" y="0"/>
                </a:lnTo>
                <a:lnTo>
                  <a:pt x="5806407" y="5509038"/>
                </a:lnTo>
                <a:lnTo>
                  <a:pt x="0" y="5509038"/>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lumMod val="95000"/>
                </a:schemeClr>
              </a:solidFill>
            </a:endParaRPr>
          </a:p>
        </p:txBody>
      </p:sp>
      <p:pic>
        <p:nvPicPr>
          <p:cNvPr id="19" name="Picture Placeholder 11" descr="Hands coming together in circle">
            <a:extLst>
              <a:ext uri="{FF2B5EF4-FFF2-40B4-BE49-F238E27FC236}">
                <a16:creationId xmlns:a16="http://schemas.microsoft.com/office/drawing/2014/main" id="{B0733C43-6E1C-46B4-8FAA-3642084700AB}"/>
              </a:ext>
              <a:ext uri="{C183D7F6-B498-43B3-948B-1728B52AA6E4}">
                <adec:decorative xmlns:adec="http://schemas.microsoft.com/office/drawing/2017/decorative" val="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646" t="7042" r="26296" b="-2"/>
          <a:stretch/>
        </p:blipFill>
        <p:spPr>
          <a:xfrm>
            <a:off x="6622026" y="584908"/>
            <a:ext cx="5132439" cy="5509675"/>
          </a:xfrm>
          <a:custGeom>
            <a:avLst/>
            <a:gdLst/>
            <a:ahLst/>
            <a:cxnLst/>
            <a:rect l="l" t="t" r="r" b="b"/>
            <a:pathLst>
              <a:path w="5718636" h="5509675">
                <a:moveTo>
                  <a:pt x="3045815" y="0"/>
                </a:moveTo>
                <a:lnTo>
                  <a:pt x="5718636" y="0"/>
                </a:lnTo>
                <a:lnTo>
                  <a:pt x="5718636" y="5509036"/>
                </a:lnTo>
                <a:lnTo>
                  <a:pt x="5215794" y="5509036"/>
                </a:lnTo>
                <a:lnTo>
                  <a:pt x="5215794" y="5509675"/>
                </a:lnTo>
                <a:lnTo>
                  <a:pt x="0" y="5509675"/>
                </a:lnTo>
                <a:lnTo>
                  <a:pt x="2542974" y="639"/>
                </a:lnTo>
                <a:lnTo>
                  <a:pt x="3045520" y="639"/>
                </a:lnTo>
                <a:close/>
              </a:path>
            </a:pathLst>
          </a:custGeom>
        </p:spPr>
      </p:pic>
      <p:sp>
        <p:nvSpPr>
          <p:cNvPr id="3" name="Subtitle 2">
            <a:extLst>
              <a:ext uri="{FF2B5EF4-FFF2-40B4-BE49-F238E27FC236}">
                <a16:creationId xmlns:a16="http://schemas.microsoft.com/office/drawing/2014/main" id="{7965CCBB-DF4A-4A36-B2C9-18564CE02472}"/>
              </a:ext>
            </a:extLst>
          </p:cNvPr>
          <p:cNvSpPr>
            <a:spLocks noGrp="1"/>
          </p:cNvSpPr>
          <p:nvPr>
            <p:ph type="subTitle" idx="1"/>
          </p:nvPr>
        </p:nvSpPr>
        <p:spPr>
          <a:xfrm>
            <a:off x="272715" y="4452369"/>
            <a:ext cx="6098587" cy="1650369"/>
          </a:xfrm>
        </p:spPr>
        <p:txBody>
          <a:bodyPr>
            <a:normAutofit fontScale="77500" lnSpcReduction="20000"/>
          </a:bodyPr>
          <a:lstStyle/>
          <a:p>
            <a:pPr>
              <a:lnSpc>
                <a:spcPct val="107000"/>
              </a:lnSpc>
              <a:spcAft>
                <a:spcPts val="800"/>
              </a:spcAft>
            </a:pPr>
            <a:r>
              <a:rPr lang="en-US" sz="4200" b="1" dirty="0">
                <a:solidFill>
                  <a:schemeClr val="accent1">
                    <a:lumMod val="60000"/>
                    <a:lumOff val="40000"/>
                  </a:schemeClr>
                </a:solidFill>
                <a:ea typeface="Calibri" panose="020F0502020204030204" pitchFamily="34" charset="0"/>
                <a:cs typeface="Times New Roman" panose="02020603050405020304" pitchFamily="18" charset="0"/>
              </a:rPr>
              <a:t>September </a:t>
            </a:r>
            <a:r>
              <a:rPr lang="en-US" sz="4200" b="1" dirty="0">
                <a:solidFill>
                  <a:schemeClr val="accent1">
                    <a:lumMod val="60000"/>
                    <a:lumOff val="40000"/>
                  </a:schemeClr>
                </a:solidFill>
                <a:latin typeface="Arial" panose="020B0604020202020204" pitchFamily="34" charset="0"/>
                <a:ea typeface="Calibri" panose="020F0502020204030204" pitchFamily="34" charset="0"/>
                <a:cs typeface="Times New Roman" panose="02020603050405020304" pitchFamily="18" charset="0"/>
              </a:rPr>
              <a:t>29, 10-Noon CST</a:t>
            </a:r>
          </a:p>
          <a:p>
            <a:pPr>
              <a:lnSpc>
                <a:spcPct val="107000"/>
              </a:lnSpc>
              <a:spcAft>
                <a:spcPts val="800"/>
              </a:spcAft>
            </a:pPr>
            <a:r>
              <a:rPr lang="en-US" sz="4200" b="1" dirty="0">
                <a:solidFill>
                  <a:srgbClr val="FF3300"/>
                </a:solidFill>
                <a:latin typeface="Arial" panose="020B0604020202020204" pitchFamily="34" charset="0"/>
                <a:ea typeface="Calibri" panose="020F0502020204030204" pitchFamily="34" charset="0"/>
                <a:cs typeface="Times New Roman" panose="02020603050405020304" pitchFamily="18" charset="0"/>
              </a:rPr>
              <a:t>Welcome!</a:t>
            </a:r>
          </a:p>
          <a:p>
            <a:pPr algn="l"/>
            <a:endParaRPr lang="en-US" sz="2000" dirty="0">
              <a:solidFill>
                <a:srgbClr val="FFFFFF"/>
              </a:solidFill>
            </a:endParaRPr>
          </a:p>
        </p:txBody>
      </p:sp>
      <p:sp>
        <p:nvSpPr>
          <p:cNvPr id="2" name="Title 1">
            <a:extLst>
              <a:ext uri="{FF2B5EF4-FFF2-40B4-BE49-F238E27FC236}">
                <a16:creationId xmlns:a16="http://schemas.microsoft.com/office/drawing/2014/main" id="{072BDC76-B4D4-4DEE-971D-2BBFE2BE88AA}"/>
              </a:ext>
            </a:extLst>
          </p:cNvPr>
          <p:cNvSpPr>
            <a:spLocks noGrp="1"/>
          </p:cNvSpPr>
          <p:nvPr>
            <p:ph type="ctrTitle"/>
          </p:nvPr>
        </p:nvSpPr>
        <p:spPr>
          <a:xfrm>
            <a:off x="-383742" y="3074135"/>
            <a:ext cx="7988968" cy="1650369"/>
          </a:xfrm>
        </p:spPr>
        <p:txBody>
          <a:bodyPr>
            <a:normAutofit fontScale="90000"/>
          </a:bodyPr>
          <a:lstStyle/>
          <a:p>
            <a:r>
              <a:rPr lang="en-US" sz="5400" b="1" dirty="0">
                <a:solidFill>
                  <a:schemeClr val="bg1"/>
                </a:solidFill>
                <a:latin typeface="Arial" panose="020B0604020202020204" pitchFamily="34" charset="0"/>
                <a:cs typeface="Arial" panose="020B0604020202020204" pitchFamily="34" charset="0"/>
              </a:rPr>
              <a:t>VR Provider </a:t>
            </a:r>
            <a:br>
              <a:rPr lang="en-US" sz="5400" b="1" dirty="0">
                <a:solidFill>
                  <a:schemeClr val="bg1"/>
                </a:solidFill>
                <a:latin typeface="Arial" panose="020B0604020202020204" pitchFamily="34" charset="0"/>
                <a:cs typeface="Arial" panose="020B0604020202020204" pitchFamily="34" charset="0"/>
              </a:rPr>
            </a:br>
            <a:r>
              <a:rPr lang="en-US" sz="5400" b="1" dirty="0">
                <a:solidFill>
                  <a:schemeClr val="bg1"/>
                </a:solidFill>
                <a:latin typeface="Arial" panose="020B0604020202020204" pitchFamily="34" charset="0"/>
                <a:cs typeface="Arial" panose="020B0604020202020204" pitchFamily="34" charset="0"/>
              </a:rPr>
              <a:t>Quarterly Meeting</a:t>
            </a:r>
            <a:br>
              <a:rPr lang="en-US" sz="5400" dirty="0">
                <a:solidFill>
                  <a:srgbClr val="C00000"/>
                </a:solidFill>
              </a:rPr>
            </a:br>
            <a:endParaRPr lang="en-US" sz="5400" dirty="0">
              <a:solidFill>
                <a:srgbClr val="FFFFFF"/>
              </a:solidFill>
            </a:endParaRPr>
          </a:p>
        </p:txBody>
      </p:sp>
      <p:grpSp>
        <p:nvGrpSpPr>
          <p:cNvPr id="7" name="Group 6" descr="Texas Workforce Solutions Vocational Rehabilitation Services logo">
            <a:extLst>
              <a:ext uri="{FF2B5EF4-FFF2-40B4-BE49-F238E27FC236}">
                <a16:creationId xmlns:a16="http://schemas.microsoft.com/office/drawing/2014/main" id="{796C5AD9-355D-454E-99B1-03C581CF3F84}"/>
              </a:ext>
            </a:extLst>
          </p:cNvPr>
          <p:cNvGrpSpPr/>
          <p:nvPr/>
        </p:nvGrpSpPr>
        <p:grpSpPr>
          <a:xfrm>
            <a:off x="0" y="0"/>
            <a:ext cx="8229600" cy="2101516"/>
            <a:chOff x="0" y="0"/>
            <a:chExt cx="8229600" cy="2101516"/>
          </a:xfrm>
        </p:grpSpPr>
        <p:sp>
          <p:nvSpPr>
            <p:cNvPr id="6" name="Rectangle 5">
              <a:extLst>
                <a:ext uri="{FF2B5EF4-FFF2-40B4-BE49-F238E27FC236}">
                  <a16:creationId xmlns:a16="http://schemas.microsoft.com/office/drawing/2014/main" id="{23D493C1-3976-4F3E-A833-2AA7F1079F58}"/>
                </a:ext>
              </a:extLst>
            </p:cNvPr>
            <p:cNvSpPr/>
            <p:nvPr/>
          </p:nvSpPr>
          <p:spPr>
            <a:xfrm>
              <a:off x="0" y="0"/>
              <a:ext cx="8229600" cy="2101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F18E5D59-54D5-4391-94C8-DAFFA4E7F2B5}"/>
                </a:ext>
              </a:extLst>
            </p:cNvPr>
            <p:cNvGrpSpPr/>
            <p:nvPr/>
          </p:nvGrpSpPr>
          <p:grpSpPr>
            <a:xfrm>
              <a:off x="0" y="209471"/>
              <a:ext cx="8123674" cy="1807955"/>
              <a:chOff x="0" y="209471"/>
              <a:chExt cx="8123674" cy="1807955"/>
            </a:xfrm>
          </p:grpSpPr>
          <p:pic>
            <p:nvPicPr>
              <p:cNvPr id="28" name="Picture 27">
                <a:extLst>
                  <a:ext uri="{FF2B5EF4-FFF2-40B4-BE49-F238E27FC236}">
                    <a16:creationId xmlns:a16="http://schemas.microsoft.com/office/drawing/2014/main" id="{1B645A3B-A8D3-4791-9504-D3B2B7BCA570}"/>
                  </a:ext>
                </a:extLst>
              </p:cNvPr>
              <p:cNvPicPr>
                <a:picLocks noChangeAspect="1"/>
              </p:cNvPicPr>
              <p:nvPr/>
            </p:nvPicPr>
            <p:blipFill rotWithShape="1">
              <a:blip r:embed="rId3"/>
              <a:srcRect l="30925" r="30602" b="53481"/>
              <a:stretch/>
            </p:blipFill>
            <p:spPr>
              <a:xfrm>
                <a:off x="0" y="234624"/>
                <a:ext cx="2197768" cy="1745573"/>
              </a:xfrm>
              <a:prstGeom prst="rect">
                <a:avLst/>
              </a:prstGeom>
            </p:spPr>
          </p:pic>
          <p:pic>
            <p:nvPicPr>
              <p:cNvPr id="29" name="Picture 28">
                <a:extLst>
                  <a:ext uri="{FF2B5EF4-FFF2-40B4-BE49-F238E27FC236}">
                    <a16:creationId xmlns:a16="http://schemas.microsoft.com/office/drawing/2014/main" id="{FB84DCE6-2F65-43D6-A07E-1A3E7C0EC059}"/>
                  </a:ext>
                </a:extLst>
              </p:cNvPr>
              <p:cNvPicPr>
                <a:picLocks noChangeAspect="1"/>
              </p:cNvPicPr>
              <p:nvPr/>
            </p:nvPicPr>
            <p:blipFill rotWithShape="1">
              <a:blip r:embed="rId3"/>
              <a:srcRect t="50054"/>
              <a:stretch/>
            </p:blipFill>
            <p:spPr>
              <a:xfrm>
                <a:off x="2197769" y="234624"/>
                <a:ext cx="5422738" cy="1745573"/>
              </a:xfrm>
              <a:prstGeom prst="rect">
                <a:avLst/>
              </a:prstGeom>
            </p:spPr>
          </p:pic>
          <p:sp>
            <p:nvSpPr>
              <p:cNvPr id="4" name="Right Triangle 3">
                <a:extLst>
                  <a:ext uri="{FF2B5EF4-FFF2-40B4-BE49-F238E27FC236}">
                    <a16:creationId xmlns:a16="http://schemas.microsoft.com/office/drawing/2014/main" id="{FD7F6AF0-BB10-48CC-91FD-A877FCBB70E7}"/>
                  </a:ext>
                </a:extLst>
              </p:cNvPr>
              <p:cNvSpPr/>
              <p:nvPr/>
            </p:nvSpPr>
            <p:spPr>
              <a:xfrm rot="12544665">
                <a:off x="7110695" y="209471"/>
                <a:ext cx="1012979" cy="180795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580929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12188952"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2759"/>
          <a:stretch/>
        </p:blipFill>
        <p:spPr>
          <a:xfrm flipV="1">
            <a:off x="2" y="0"/>
            <a:ext cx="12191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pic>
        <p:nvPicPr>
          <p:cNvPr id="14" name="Picture 13">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586080"/>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7" name="Timer">
            <a:extLst>
              <a:ext uri="{FF2B5EF4-FFF2-40B4-BE49-F238E27FC236}">
                <a16:creationId xmlns:a16="http://schemas.microsoft.com/office/drawing/2014/main" id="{6FA4BAA3-AE9E-4F03-B502-A2178FF95CF2}"/>
              </a:ext>
              <a:ext uri="{C183D7F6-B498-43B3-948B-1728B52AA6E4}">
                <adec:decorative xmlns:adec="http://schemas.microsoft.com/office/drawing/2017/decorative" val="1"/>
              </a:ext>
            </a:extLst>
          </p:cNvPr>
          <p:cNvSpPr/>
          <p:nvPr/>
        </p:nvSpPr>
        <p:spPr>
          <a:xfrm>
            <a:off x="0" y="5079999"/>
            <a:ext cx="12192000" cy="2905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D5F5E9-623B-4E0C-9EC0-523FE6AE54BF}"/>
              </a:ext>
            </a:extLst>
          </p:cNvPr>
          <p:cNvSpPr>
            <a:spLocks noGrp="1"/>
          </p:cNvSpPr>
          <p:nvPr>
            <p:ph type="title"/>
          </p:nvPr>
        </p:nvSpPr>
        <p:spPr>
          <a:xfrm>
            <a:off x="1079696" y="3684417"/>
            <a:ext cx="12447639" cy="2059645"/>
          </a:xfrm>
        </p:spPr>
        <p:txBody>
          <a:bodyPr vert="horz" lIns="91440" tIns="45720" rIns="91440" bIns="45720" rtlCol="0" anchor="b">
            <a:normAutofit fontScale="90000"/>
          </a:bodyPr>
          <a:lstStyle/>
          <a:p>
            <a:pPr marL="0" marR="0">
              <a:spcBef>
                <a:spcPts val="0"/>
              </a:spcBef>
              <a:spcAft>
                <a:spcPts val="0"/>
              </a:spcAft>
            </a:pPr>
            <a:br>
              <a:rPr lang="en-US" sz="4800" dirty="0">
                <a:solidFill>
                  <a:schemeClr val="bg1"/>
                </a:solidFill>
              </a:rPr>
            </a:br>
            <a:br>
              <a:rPr lang="en-US" sz="4800" dirty="0">
                <a:solidFill>
                  <a:schemeClr val="bg1"/>
                </a:solidFill>
              </a:rPr>
            </a:br>
            <a:br>
              <a:rPr lang="en-US" sz="4800" dirty="0">
                <a:solidFill>
                  <a:schemeClr val="bg1"/>
                </a:solidFill>
              </a:rPr>
            </a:br>
            <a:br>
              <a:rPr lang="en-US" sz="6000" b="1" dirty="0">
                <a:solidFill>
                  <a:schemeClr val="bg1"/>
                </a:solidFill>
                <a:cs typeface="Arial" panose="020B0604020202020204" pitchFamily="34" charset="0"/>
              </a:rPr>
            </a:br>
            <a:r>
              <a:rPr lang="en-US" sz="5300" dirty="0">
                <a:solidFill>
                  <a:srgbClr val="92D050"/>
                </a:solidFill>
                <a:effectLst/>
                <a:ea typeface="Calibri" panose="020F0502020204030204" pitchFamily="34" charset="0"/>
                <a:cs typeface="Arial" panose="020B0604020202020204" pitchFamily="34" charset="0"/>
              </a:rPr>
              <a:t>Jessica Rabe</a:t>
            </a:r>
            <a:br>
              <a:rPr lang="en-US" sz="31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US" sz="3100" dirty="0">
                <a:solidFill>
                  <a:schemeClr val="bg1"/>
                </a:solidFill>
                <a:effectLst/>
                <a:latin typeface="Arial" panose="020B0604020202020204" pitchFamily="34" charset="0"/>
                <a:ea typeface="Calibri" panose="020F0502020204030204" pitchFamily="34" charset="0"/>
                <a:cs typeface="Arial" panose="020B0604020202020204" pitchFamily="34" charset="0"/>
              </a:rPr>
              <a:t>Goodwill Workforce Advancement </a:t>
            </a:r>
            <a:br>
              <a:rPr lang="en-US" sz="31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US" sz="3100" dirty="0">
                <a:solidFill>
                  <a:schemeClr val="bg1"/>
                </a:solidFill>
                <a:effectLst/>
                <a:latin typeface="Arial" panose="020B0604020202020204" pitchFamily="34" charset="0"/>
                <a:ea typeface="Calibri" panose="020F0502020204030204" pitchFamily="34" charset="0"/>
                <a:cs typeface="Arial" panose="020B0604020202020204" pitchFamily="34" charset="0"/>
              </a:rPr>
              <a:t>Manager of Program Services</a:t>
            </a:r>
            <a:br>
              <a:rPr lang="en-US" sz="31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US" sz="3100" dirty="0">
                <a:solidFill>
                  <a:schemeClr val="bg1"/>
                </a:solidFill>
                <a:effectLst/>
                <a:latin typeface="Arial" panose="020B0604020202020204" pitchFamily="34" charset="0"/>
                <a:ea typeface="Calibri" panose="020F0502020204030204" pitchFamily="34" charset="0"/>
                <a:cs typeface="Arial" panose="020B0604020202020204" pitchFamily="34" charset="0"/>
              </a:rPr>
              <a:t>Phone: 512-633-0792</a:t>
            </a:r>
            <a:br>
              <a:rPr lang="en-US" sz="31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US" sz="3100"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goodwillcentraltexas.org</a:t>
            </a:r>
            <a:br>
              <a:rPr lang="en-US" sz="31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br>
              <a:rPr lang="en-US" sz="3100" b="1" dirty="0">
                <a:solidFill>
                  <a:schemeClr val="bg1"/>
                </a:solidFill>
                <a:latin typeface="Arial" panose="020B0604020202020204" pitchFamily="34" charset="0"/>
                <a:cs typeface="Arial" panose="020B0604020202020204" pitchFamily="34" charset="0"/>
              </a:rPr>
            </a:br>
            <a:r>
              <a:rPr lang="en-US" sz="2000" b="1" dirty="0">
                <a:solidFill>
                  <a:schemeClr val="bg1"/>
                </a:solidFill>
                <a:latin typeface="Arial" panose="020B0604020202020204" pitchFamily="34" charset="0"/>
                <a:cs typeface="Arial" panose="020B0604020202020204" pitchFamily="34" charset="0"/>
              </a:rPr>
              <a:t> </a:t>
            </a:r>
            <a:br>
              <a:rPr lang="en-US" sz="6000" b="1" dirty="0">
                <a:solidFill>
                  <a:schemeClr val="bg1"/>
                </a:solidFill>
                <a:latin typeface="Arial" panose="020B0604020202020204" pitchFamily="34" charset="0"/>
                <a:cs typeface="Arial" panose="020B0604020202020204" pitchFamily="34" charset="0"/>
              </a:rPr>
            </a:br>
            <a:endParaRPr lang="en-US" sz="6000" b="1" kern="1200" dirty="0">
              <a:solidFill>
                <a:schemeClr val="bg1"/>
              </a:solidFill>
              <a:cs typeface="Arial" panose="020B0604020202020204" pitchFamily="34" charset="0"/>
            </a:endParaRPr>
          </a:p>
        </p:txBody>
      </p:sp>
      <p:sp>
        <p:nvSpPr>
          <p:cNvPr id="9" name="TextBox 8">
            <a:extLst>
              <a:ext uri="{FF2B5EF4-FFF2-40B4-BE49-F238E27FC236}">
                <a16:creationId xmlns:a16="http://schemas.microsoft.com/office/drawing/2014/main" id="{E7789C1E-89C7-4FC9-A03A-3471C9F188C4}"/>
              </a:ext>
            </a:extLst>
          </p:cNvPr>
          <p:cNvSpPr txBox="1"/>
          <p:nvPr/>
        </p:nvSpPr>
        <p:spPr>
          <a:xfrm>
            <a:off x="485140" y="1317138"/>
            <a:ext cx="8587740" cy="830997"/>
          </a:xfrm>
          <a:prstGeom prst="rect">
            <a:avLst/>
          </a:prstGeom>
          <a:noFill/>
        </p:spPr>
        <p:txBody>
          <a:bodyPr wrap="square">
            <a:spAutoFit/>
          </a:bodyPr>
          <a:lstStyle/>
          <a:p>
            <a:r>
              <a:rPr lang="en-US" sz="4800" dirty="0">
                <a:solidFill>
                  <a:schemeClr val="bg1"/>
                </a:solidFill>
                <a:latin typeface="Arial" panose="020B0604020202020204" pitchFamily="34" charset="0"/>
                <a:cs typeface="Arial" panose="020B0604020202020204" pitchFamily="34" charset="0"/>
              </a:rPr>
              <a:t>Region 3 Representative</a:t>
            </a:r>
            <a:endParaRPr lang="en-US" sz="4800" dirty="0"/>
          </a:p>
        </p:txBody>
      </p:sp>
    </p:spTree>
    <p:extLst>
      <p:ext uri="{BB962C8B-B14F-4D97-AF65-F5344CB8AC3E}">
        <p14:creationId xmlns:p14="http://schemas.microsoft.com/office/powerpoint/2010/main" val="359740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300000"/>
                                        <p:tgtEl>
                                          <p:spTgt spid="7"/>
                                        </p:tgtEl>
                                        <p:attrNameLst>
                                          <p:attrName>ppt_x</p:attrName>
                                        </p:attrNameLst>
                                      </p:cBhvr>
                                      <p:tavLst>
                                        <p:tav tm="0">
                                          <p:val>
                                            <p:strVal val="ppt_x"/>
                                          </p:val>
                                        </p:tav>
                                        <p:tav tm="100000">
                                          <p:val>
                                            <p:strVal val="1+ppt_w/2"/>
                                          </p:val>
                                        </p:tav>
                                      </p:tavLst>
                                    </p:anim>
                                    <p:anim calcmode="lin" valueType="num">
                                      <p:cBhvr additive="base">
                                        <p:cTn id="7" dur="300000"/>
                                        <p:tgtEl>
                                          <p:spTgt spid="7"/>
                                        </p:tgtEl>
                                        <p:attrNameLst>
                                          <p:attrName>ppt_y</p:attrName>
                                        </p:attrNameLst>
                                      </p:cBhvr>
                                      <p:tavLst>
                                        <p:tav tm="0">
                                          <p:val>
                                            <p:strVal val="ppt_y"/>
                                          </p:val>
                                        </p:tav>
                                        <p:tav tm="100000">
                                          <p:val>
                                            <p:strVal val="ppt_y"/>
                                          </p:val>
                                        </p:tav>
                                      </p:tavLst>
                                    </p:anim>
                                    <p:set>
                                      <p:cBhvr>
                                        <p:cTn id="8" dur="1" fill="hold">
                                          <p:stCondLst>
                                            <p:cond delay="299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12188952"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2759"/>
          <a:stretch/>
        </p:blipFill>
        <p:spPr>
          <a:xfrm flipV="1">
            <a:off x="2" y="0"/>
            <a:ext cx="12191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pic>
        <p:nvPicPr>
          <p:cNvPr id="14" name="Picture 13">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586080"/>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7" name="Timer">
            <a:extLst>
              <a:ext uri="{FF2B5EF4-FFF2-40B4-BE49-F238E27FC236}">
                <a16:creationId xmlns:a16="http://schemas.microsoft.com/office/drawing/2014/main" id="{389CB8DC-D5A3-440E-9D6D-F1BD1FD1E8D7}"/>
              </a:ext>
              <a:ext uri="{C183D7F6-B498-43B3-948B-1728B52AA6E4}">
                <adec:decorative xmlns:adec="http://schemas.microsoft.com/office/drawing/2017/decorative" val="1"/>
              </a:ext>
            </a:extLst>
          </p:cNvPr>
          <p:cNvSpPr/>
          <p:nvPr/>
        </p:nvSpPr>
        <p:spPr>
          <a:xfrm>
            <a:off x="0" y="5094344"/>
            <a:ext cx="12192000" cy="268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D5F5E9-623B-4E0C-9EC0-523FE6AE54BF}"/>
              </a:ext>
            </a:extLst>
          </p:cNvPr>
          <p:cNvSpPr>
            <a:spLocks noGrp="1"/>
          </p:cNvSpPr>
          <p:nvPr>
            <p:ph type="title"/>
          </p:nvPr>
        </p:nvSpPr>
        <p:spPr>
          <a:xfrm>
            <a:off x="1055128" y="3730563"/>
            <a:ext cx="12447639" cy="2006254"/>
          </a:xfrm>
        </p:spPr>
        <p:txBody>
          <a:bodyPr vert="horz" lIns="91440" tIns="45720" rIns="91440" bIns="45720" rtlCol="0" anchor="b">
            <a:normAutofit fontScale="90000"/>
          </a:bodyPr>
          <a:lstStyle/>
          <a:p>
            <a:pPr marL="0" marR="0">
              <a:spcBef>
                <a:spcPts val="0"/>
              </a:spcBef>
              <a:spcAft>
                <a:spcPts val="0"/>
              </a:spcAft>
            </a:pPr>
            <a:br>
              <a:rPr lang="en-US" sz="4800" dirty="0">
                <a:solidFill>
                  <a:schemeClr val="bg1"/>
                </a:solidFill>
              </a:rPr>
            </a:br>
            <a:br>
              <a:rPr lang="en-US" sz="4800" dirty="0">
                <a:solidFill>
                  <a:schemeClr val="bg1"/>
                </a:solidFill>
              </a:rPr>
            </a:br>
            <a:br>
              <a:rPr lang="en-US" sz="4800" dirty="0">
                <a:solidFill>
                  <a:schemeClr val="bg1"/>
                </a:solidFill>
              </a:rPr>
            </a:br>
            <a:r>
              <a:rPr lang="en-US" sz="5400" b="1" dirty="0">
                <a:solidFill>
                  <a:srgbClr val="92D050"/>
                </a:solidFill>
                <a:cs typeface="Arial" panose="020B0604020202020204" pitchFamily="34" charset="0"/>
              </a:rPr>
              <a:t>Belinda </a:t>
            </a:r>
            <a:r>
              <a:rPr lang="en-US" sz="5400" b="1" dirty="0" err="1">
                <a:solidFill>
                  <a:srgbClr val="92D050"/>
                </a:solidFill>
                <a:cs typeface="Arial" panose="020B0604020202020204" pitchFamily="34" charset="0"/>
              </a:rPr>
              <a:t>Espree</a:t>
            </a:r>
            <a:r>
              <a:rPr lang="en-US" sz="5400" b="1" dirty="0">
                <a:solidFill>
                  <a:srgbClr val="92D050"/>
                </a:solidFill>
                <a:latin typeface="Arial" panose="020B0604020202020204" pitchFamily="34" charset="0"/>
                <a:cs typeface="Arial" panose="020B0604020202020204" pitchFamily="34" charset="0"/>
              </a:rPr>
              <a:t> </a:t>
            </a:r>
            <a:b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US" sz="3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Burke Industries </a:t>
            </a:r>
            <a:br>
              <a:rPr lang="en-US" sz="3100" b="1"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US" sz="3100" dirty="0">
                <a:solidFill>
                  <a:schemeClr val="bg1"/>
                </a:solidFill>
                <a:effectLst/>
                <a:latin typeface="Arial" panose="020B0604020202020204" pitchFamily="34" charset="0"/>
                <a:ea typeface="Calibri" panose="020F0502020204030204" pitchFamily="34" charset="0"/>
                <a:cs typeface="Arial" panose="020B0604020202020204" pitchFamily="34" charset="0"/>
              </a:rPr>
              <a:t>Director</a:t>
            </a:r>
            <a:br>
              <a:rPr lang="en-US" sz="31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US" sz="3100" dirty="0">
                <a:solidFill>
                  <a:schemeClr val="bg1"/>
                </a:solidFill>
                <a:effectLst/>
                <a:latin typeface="Arial" panose="020B0604020202020204" pitchFamily="34" charset="0"/>
                <a:ea typeface="Calibri" panose="020F0502020204030204" pitchFamily="34" charset="0"/>
                <a:cs typeface="Arial" panose="020B0604020202020204" pitchFamily="34" charset="0"/>
              </a:rPr>
              <a:t>Phone: 936.-631.6130 </a:t>
            </a:r>
            <a:br>
              <a:rPr lang="en-US" sz="31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US" sz="3100" dirty="0">
                <a:solidFill>
                  <a:schemeClr val="bg1"/>
                </a:solidFill>
                <a:effectLst/>
                <a:latin typeface="Arial" panose="020B0604020202020204" pitchFamily="34" charset="0"/>
                <a:ea typeface="Calibri" panose="020F0502020204030204" pitchFamily="34" charset="0"/>
                <a:cs typeface="Arial" panose="020B0604020202020204" pitchFamily="34" charset="0"/>
              </a:rPr>
              <a:t>Cell: 936-526-4728</a:t>
            </a:r>
            <a:br>
              <a:rPr lang="en-US" sz="31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US" sz="3100"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Belinda.Espree@myBurke.org</a:t>
            </a:r>
            <a:r>
              <a:rPr lang="en-US" sz="3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br>
              <a:rPr lang="en-US" sz="6000" b="1" dirty="0">
                <a:solidFill>
                  <a:schemeClr val="bg1"/>
                </a:solidFill>
                <a:latin typeface="Arial" panose="020B0604020202020204" pitchFamily="34" charset="0"/>
                <a:cs typeface="Arial" panose="020B0604020202020204" pitchFamily="34" charset="0"/>
              </a:rPr>
            </a:br>
            <a:r>
              <a:rPr lang="en-US" sz="2000" b="1" dirty="0">
                <a:solidFill>
                  <a:schemeClr val="bg1"/>
                </a:solidFill>
                <a:latin typeface="Arial" panose="020B0604020202020204" pitchFamily="34" charset="0"/>
                <a:cs typeface="Arial" panose="020B0604020202020204" pitchFamily="34" charset="0"/>
              </a:rPr>
              <a:t> </a:t>
            </a:r>
            <a:br>
              <a:rPr lang="en-US" sz="6000" b="1" dirty="0">
                <a:solidFill>
                  <a:schemeClr val="bg1"/>
                </a:solidFill>
                <a:latin typeface="Arial" panose="020B0604020202020204" pitchFamily="34" charset="0"/>
                <a:cs typeface="Arial" panose="020B0604020202020204" pitchFamily="34" charset="0"/>
              </a:rPr>
            </a:br>
            <a:endParaRPr lang="en-US" sz="6000" b="1" kern="12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AC99CC6-9871-445F-AA56-5E3707527850}"/>
              </a:ext>
            </a:extLst>
          </p:cNvPr>
          <p:cNvSpPr txBox="1"/>
          <p:nvPr/>
        </p:nvSpPr>
        <p:spPr>
          <a:xfrm>
            <a:off x="506488" y="1308689"/>
            <a:ext cx="8407400" cy="830997"/>
          </a:xfrm>
          <a:prstGeom prst="rect">
            <a:avLst/>
          </a:prstGeom>
          <a:noFill/>
        </p:spPr>
        <p:txBody>
          <a:bodyPr wrap="square">
            <a:spAutoFit/>
          </a:bodyPr>
          <a:lstStyle/>
          <a:p>
            <a:r>
              <a:rPr lang="en-US" sz="4800" dirty="0">
                <a:solidFill>
                  <a:schemeClr val="bg1"/>
                </a:solidFill>
                <a:latin typeface="Arial" panose="020B0604020202020204" pitchFamily="34" charset="0"/>
                <a:cs typeface="Arial" panose="020B0604020202020204" pitchFamily="34" charset="0"/>
              </a:rPr>
              <a:t>Region 4 Representative</a:t>
            </a:r>
            <a:endParaRPr lang="en-US" sz="4800" dirty="0"/>
          </a:p>
        </p:txBody>
      </p:sp>
    </p:spTree>
    <p:extLst>
      <p:ext uri="{BB962C8B-B14F-4D97-AF65-F5344CB8AC3E}">
        <p14:creationId xmlns:p14="http://schemas.microsoft.com/office/powerpoint/2010/main" val="240606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300000"/>
                                        <p:tgtEl>
                                          <p:spTgt spid="7"/>
                                        </p:tgtEl>
                                        <p:attrNameLst>
                                          <p:attrName>ppt_x</p:attrName>
                                        </p:attrNameLst>
                                      </p:cBhvr>
                                      <p:tavLst>
                                        <p:tav tm="0">
                                          <p:val>
                                            <p:strVal val="ppt_x"/>
                                          </p:val>
                                        </p:tav>
                                        <p:tav tm="100000">
                                          <p:val>
                                            <p:strVal val="1+ppt_w/2"/>
                                          </p:val>
                                        </p:tav>
                                      </p:tavLst>
                                    </p:anim>
                                    <p:anim calcmode="lin" valueType="num">
                                      <p:cBhvr additive="base">
                                        <p:cTn id="7" dur="300000"/>
                                        <p:tgtEl>
                                          <p:spTgt spid="7"/>
                                        </p:tgtEl>
                                        <p:attrNameLst>
                                          <p:attrName>ppt_y</p:attrName>
                                        </p:attrNameLst>
                                      </p:cBhvr>
                                      <p:tavLst>
                                        <p:tav tm="0">
                                          <p:val>
                                            <p:strVal val="ppt_y"/>
                                          </p:val>
                                        </p:tav>
                                        <p:tav tm="100000">
                                          <p:val>
                                            <p:strVal val="ppt_y"/>
                                          </p:val>
                                        </p:tav>
                                      </p:tavLst>
                                    </p:anim>
                                    <p:set>
                                      <p:cBhvr>
                                        <p:cTn id="8" dur="1" fill="hold">
                                          <p:stCondLst>
                                            <p:cond delay="299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12188952"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2759"/>
          <a:stretch/>
        </p:blipFill>
        <p:spPr>
          <a:xfrm flipV="1">
            <a:off x="2" y="0"/>
            <a:ext cx="12191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pic>
        <p:nvPicPr>
          <p:cNvPr id="14" name="Picture 13">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586080"/>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7" name="Timer">
            <a:extLst>
              <a:ext uri="{FF2B5EF4-FFF2-40B4-BE49-F238E27FC236}">
                <a16:creationId xmlns:a16="http://schemas.microsoft.com/office/drawing/2014/main" id="{E0835594-58D4-4D33-811D-D5FA8B47346E}"/>
              </a:ext>
              <a:ext uri="{C183D7F6-B498-43B3-948B-1728B52AA6E4}">
                <adec:decorative xmlns:adec="http://schemas.microsoft.com/office/drawing/2017/decorative" val="1"/>
              </a:ext>
            </a:extLst>
          </p:cNvPr>
          <p:cNvSpPr/>
          <p:nvPr/>
        </p:nvSpPr>
        <p:spPr>
          <a:xfrm>
            <a:off x="0" y="5079260"/>
            <a:ext cx="12192000" cy="2736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D5F5E9-623B-4E0C-9EC0-523FE6AE54BF}"/>
              </a:ext>
            </a:extLst>
          </p:cNvPr>
          <p:cNvSpPr>
            <a:spLocks noGrp="1"/>
          </p:cNvSpPr>
          <p:nvPr>
            <p:ph type="title"/>
          </p:nvPr>
        </p:nvSpPr>
        <p:spPr>
          <a:xfrm>
            <a:off x="1032268" y="4076133"/>
            <a:ext cx="12447639" cy="2006254"/>
          </a:xfrm>
        </p:spPr>
        <p:txBody>
          <a:bodyPr vert="horz" lIns="91440" tIns="45720" rIns="91440" bIns="45720" rtlCol="0" anchor="b">
            <a:normAutofit fontScale="90000"/>
          </a:bodyPr>
          <a:lstStyle/>
          <a:p>
            <a:pPr marL="0" marR="0">
              <a:spcBef>
                <a:spcPts val="0"/>
              </a:spcBef>
              <a:spcAft>
                <a:spcPts val="0"/>
              </a:spcAft>
            </a:pPr>
            <a:br>
              <a:rPr lang="en-US" sz="4800" dirty="0">
                <a:solidFill>
                  <a:schemeClr val="bg1"/>
                </a:solidFill>
              </a:rPr>
            </a:br>
            <a:br>
              <a:rPr lang="en-US" sz="4800" dirty="0">
                <a:solidFill>
                  <a:schemeClr val="bg1"/>
                </a:solidFill>
              </a:rPr>
            </a:br>
            <a:br>
              <a:rPr lang="en-US" sz="4800" dirty="0">
                <a:solidFill>
                  <a:schemeClr val="bg1"/>
                </a:solidFill>
              </a:rPr>
            </a:br>
            <a:r>
              <a:rPr lang="en-US" sz="5400" b="1" dirty="0">
                <a:solidFill>
                  <a:srgbClr val="92D050"/>
                </a:solidFill>
                <a:cs typeface="Arial" panose="020B0604020202020204" pitchFamily="34" charset="0"/>
              </a:rPr>
              <a:t>Laura Alter </a:t>
            </a:r>
            <a:br>
              <a:rPr lang="en-US" sz="3100" dirty="0">
                <a:solidFill>
                  <a:schemeClr val="bg1"/>
                </a:solidFill>
                <a:latin typeface="+mn-lt"/>
                <a:cs typeface="Arial" panose="020B0604020202020204" pitchFamily="34" charset="0"/>
              </a:rPr>
            </a:br>
            <a:r>
              <a:rPr lang="en-US" sz="3100" b="1" dirty="0">
                <a:solidFill>
                  <a:schemeClr val="bg1"/>
                </a:solidFill>
                <a:effectLst/>
                <a:latin typeface="+mn-lt"/>
                <a:ea typeface="Calibri" panose="020F0502020204030204" pitchFamily="34" charset="0"/>
              </a:rPr>
              <a:t>Jewish Family Service </a:t>
            </a:r>
            <a:br>
              <a:rPr lang="en-US" sz="3100" dirty="0">
                <a:solidFill>
                  <a:schemeClr val="bg1"/>
                </a:solidFill>
                <a:effectLst/>
                <a:latin typeface="+mn-lt"/>
                <a:ea typeface="Calibri" panose="020F0502020204030204" pitchFamily="34" charset="0"/>
              </a:rPr>
            </a:br>
            <a:r>
              <a:rPr lang="en-US" sz="3100" dirty="0">
                <a:solidFill>
                  <a:schemeClr val="bg1"/>
                </a:solidFill>
                <a:effectLst/>
                <a:latin typeface="+mn-lt"/>
                <a:ea typeface="Calibri" panose="020F0502020204030204" pitchFamily="34" charset="0"/>
              </a:rPr>
              <a:t>Manager, Employment Services</a:t>
            </a:r>
            <a:br>
              <a:rPr lang="en-US" sz="3100" dirty="0">
                <a:solidFill>
                  <a:schemeClr val="bg1"/>
                </a:solidFill>
                <a:effectLst/>
                <a:latin typeface="+mn-lt"/>
                <a:ea typeface="Calibri" panose="020F0502020204030204" pitchFamily="34" charset="0"/>
              </a:rPr>
            </a:br>
            <a:r>
              <a:rPr lang="en-US" sz="3100" dirty="0">
                <a:solidFill>
                  <a:schemeClr val="bg1"/>
                </a:solidFill>
                <a:effectLst/>
                <a:latin typeface="+mn-lt"/>
                <a:ea typeface="Calibri" panose="020F0502020204030204" pitchFamily="34" charset="0"/>
              </a:rPr>
              <a:t>Phone: 713-986-7842 </a:t>
            </a:r>
            <a:br>
              <a:rPr lang="en-US" sz="3100" dirty="0">
                <a:solidFill>
                  <a:schemeClr val="bg1"/>
                </a:solidFill>
                <a:effectLst/>
                <a:latin typeface="+mn-lt"/>
                <a:ea typeface="Calibri" panose="020F0502020204030204" pitchFamily="34" charset="0"/>
              </a:rPr>
            </a:br>
            <a:r>
              <a:rPr lang="en-US" sz="3100" u="sng" dirty="0">
                <a:solidFill>
                  <a:schemeClr val="bg1"/>
                </a:solidFill>
                <a:effectLst/>
                <a:latin typeface="+mn-lt"/>
                <a:ea typeface="Calibri" panose="020F0502020204030204" pitchFamily="34" charset="0"/>
                <a:hlinkClick r:id="rId3">
                  <a:extLst>
                    <a:ext uri="{A12FA001-AC4F-418D-AE19-62706E023703}">
                      <ahyp:hlinkClr xmlns:ahyp="http://schemas.microsoft.com/office/drawing/2018/hyperlinkcolor" val="tx"/>
                    </a:ext>
                  </a:extLst>
                </a:hlinkClick>
              </a:rPr>
              <a:t>lalter@jfshouston.org</a:t>
            </a:r>
            <a:br>
              <a:rPr lang="en-US" sz="4000" dirty="0">
                <a:solidFill>
                  <a:schemeClr val="bg1"/>
                </a:solidFill>
                <a:effectLst/>
                <a:latin typeface="Calibri" panose="020F0502020204030204" pitchFamily="34" charset="0"/>
                <a:ea typeface="Calibri" panose="020F0502020204030204" pitchFamily="34" charset="0"/>
              </a:rPr>
            </a:br>
            <a:br>
              <a:rPr lang="en-US" sz="6000" b="1" dirty="0">
                <a:solidFill>
                  <a:schemeClr val="bg1"/>
                </a:solidFill>
                <a:latin typeface="Arial" panose="020B0604020202020204" pitchFamily="34" charset="0"/>
                <a:cs typeface="Arial" panose="020B0604020202020204" pitchFamily="34" charset="0"/>
              </a:rPr>
            </a:br>
            <a:r>
              <a:rPr lang="en-US" sz="2000" b="1" dirty="0">
                <a:solidFill>
                  <a:schemeClr val="bg1"/>
                </a:solidFill>
                <a:latin typeface="Arial" panose="020B0604020202020204" pitchFamily="34" charset="0"/>
                <a:cs typeface="Arial" panose="020B0604020202020204" pitchFamily="34" charset="0"/>
              </a:rPr>
              <a:t> </a:t>
            </a:r>
            <a:br>
              <a:rPr lang="en-US" sz="6000" b="1" dirty="0">
                <a:solidFill>
                  <a:schemeClr val="bg1"/>
                </a:solidFill>
                <a:latin typeface="Arial" panose="020B0604020202020204" pitchFamily="34" charset="0"/>
                <a:cs typeface="Arial" panose="020B0604020202020204" pitchFamily="34" charset="0"/>
              </a:rPr>
            </a:br>
            <a:endParaRPr lang="en-US" sz="6000" b="1" kern="12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849D875-9A06-4B86-AC62-9761A1DA590C}"/>
              </a:ext>
            </a:extLst>
          </p:cNvPr>
          <p:cNvSpPr txBox="1"/>
          <p:nvPr/>
        </p:nvSpPr>
        <p:spPr>
          <a:xfrm>
            <a:off x="497840" y="1323078"/>
            <a:ext cx="9235439" cy="830997"/>
          </a:xfrm>
          <a:prstGeom prst="rect">
            <a:avLst/>
          </a:prstGeom>
          <a:noFill/>
        </p:spPr>
        <p:txBody>
          <a:bodyPr wrap="square">
            <a:spAutoFit/>
          </a:bodyPr>
          <a:lstStyle/>
          <a:p>
            <a:r>
              <a:rPr lang="en-US" sz="4800" dirty="0">
                <a:solidFill>
                  <a:schemeClr val="bg1"/>
                </a:solidFill>
                <a:latin typeface="Arial" panose="020B0604020202020204" pitchFamily="34" charset="0"/>
                <a:cs typeface="Arial" panose="020B0604020202020204" pitchFamily="34" charset="0"/>
              </a:rPr>
              <a:t>Region 5 Representative</a:t>
            </a:r>
            <a:endParaRPr lang="en-US" sz="4800" dirty="0"/>
          </a:p>
        </p:txBody>
      </p:sp>
    </p:spTree>
    <p:extLst>
      <p:ext uri="{BB962C8B-B14F-4D97-AF65-F5344CB8AC3E}">
        <p14:creationId xmlns:p14="http://schemas.microsoft.com/office/powerpoint/2010/main" val="302403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300000"/>
                                        <p:tgtEl>
                                          <p:spTgt spid="7"/>
                                        </p:tgtEl>
                                        <p:attrNameLst>
                                          <p:attrName>ppt_x</p:attrName>
                                        </p:attrNameLst>
                                      </p:cBhvr>
                                      <p:tavLst>
                                        <p:tav tm="0">
                                          <p:val>
                                            <p:strVal val="ppt_x"/>
                                          </p:val>
                                        </p:tav>
                                        <p:tav tm="100000">
                                          <p:val>
                                            <p:strVal val="1+ppt_w/2"/>
                                          </p:val>
                                        </p:tav>
                                      </p:tavLst>
                                    </p:anim>
                                    <p:anim calcmode="lin" valueType="num">
                                      <p:cBhvr additive="base">
                                        <p:cTn id="7" dur="300000"/>
                                        <p:tgtEl>
                                          <p:spTgt spid="7"/>
                                        </p:tgtEl>
                                        <p:attrNameLst>
                                          <p:attrName>ppt_y</p:attrName>
                                        </p:attrNameLst>
                                      </p:cBhvr>
                                      <p:tavLst>
                                        <p:tav tm="0">
                                          <p:val>
                                            <p:strVal val="ppt_y"/>
                                          </p:val>
                                        </p:tav>
                                        <p:tav tm="100000">
                                          <p:val>
                                            <p:strVal val="ppt_y"/>
                                          </p:val>
                                        </p:tav>
                                      </p:tavLst>
                                    </p:anim>
                                    <p:set>
                                      <p:cBhvr>
                                        <p:cTn id="8" dur="1" fill="hold">
                                          <p:stCondLst>
                                            <p:cond delay="299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12188952"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2759"/>
          <a:stretch/>
        </p:blipFill>
        <p:spPr>
          <a:xfrm flipV="1">
            <a:off x="2" y="0"/>
            <a:ext cx="12191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pic>
        <p:nvPicPr>
          <p:cNvPr id="14" name="Picture 13">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586080"/>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9" name="Timer">
            <a:extLst>
              <a:ext uri="{FF2B5EF4-FFF2-40B4-BE49-F238E27FC236}">
                <a16:creationId xmlns:a16="http://schemas.microsoft.com/office/drawing/2014/main" id="{B2E19790-8B4F-4D26-B788-6BC178E30908}"/>
              </a:ext>
              <a:ext uri="{C183D7F6-B498-43B3-948B-1728B52AA6E4}">
                <adec:decorative xmlns:adec="http://schemas.microsoft.com/office/drawing/2017/decorative" val="1"/>
              </a:ext>
            </a:extLst>
          </p:cNvPr>
          <p:cNvSpPr/>
          <p:nvPr/>
        </p:nvSpPr>
        <p:spPr>
          <a:xfrm>
            <a:off x="-3048" y="5067391"/>
            <a:ext cx="12192000" cy="26829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D5F5E9-623B-4E0C-9EC0-523FE6AE54BF}"/>
              </a:ext>
            </a:extLst>
          </p:cNvPr>
          <p:cNvSpPr>
            <a:spLocks noGrp="1"/>
          </p:cNvSpPr>
          <p:nvPr>
            <p:ph type="title"/>
          </p:nvPr>
        </p:nvSpPr>
        <p:spPr>
          <a:xfrm>
            <a:off x="1107833" y="3517869"/>
            <a:ext cx="12447639" cy="2006254"/>
          </a:xfrm>
        </p:spPr>
        <p:txBody>
          <a:bodyPr vert="horz" lIns="91440" tIns="45720" rIns="91440" bIns="45720" rtlCol="0" anchor="b">
            <a:normAutofit fontScale="90000"/>
          </a:bodyPr>
          <a:lstStyle/>
          <a:p>
            <a:pPr marR="0">
              <a:spcBef>
                <a:spcPts val="0"/>
              </a:spcBef>
              <a:spcAft>
                <a:spcPts val="0"/>
              </a:spcAft>
            </a:pPr>
            <a:r>
              <a:rPr lang="en-US" sz="5300" b="1" dirty="0">
                <a:solidFill>
                  <a:srgbClr val="92D050"/>
                </a:solidFill>
                <a:cs typeface="Arial" panose="020B0604020202020204" pitchFamily="34" charset="0"/>
              </a:rPr>
              <a:t>Liana Davis </a:t>
            </a:r>
            <a:br>
              <a:rPr lang="en-US" sz="5400" b="1" dirty="0">
                <a:solidFill>
                  <a:srgbClr val="92D050"/>
                </a:solidFill>
                <a:cs typeface="Arial" panose="020B0604020202020204" pitchFamily="34" charset="0"/>
              </a:rPr>
            </a:br>
            <a:r>
              <a:rPr lang="en-US" sz="3100" b="1" dirty="0">
                <a:solidFill>
                  <a:schemeClr val="bg1"/>
                </a:solidFill>
                <a:latin typeface="Arial" panose="020B0604020202020204" pitchFamily="34" charset="0"/>
                <a:cs typeface="Arial" panose="020B0604020202020204" pitchFamily="34" charset="0"/>
              </a:rPr>
              <a:t>PCSI</a:t>
            </a:r>
            <a:br>
              <a:rPr lang="en-US" sz="3100" dirty="0">
                <a:solidFill>
                  <a:schemeClr val="bg1"/>
                </a:solidFill>
                <a:effectLst/>
                <a:latin typeface="Calibri" panose="020F0502020204030204" pitchFamily="34" charset="0"/>
                <a:ea typeface="Calibri" panose="020F0502020204030204" pitchFamily="34" charset="0"/>
              </a:rPr>
            </a:br>
            <a:r>
              <a:rPr lang="en-US" sz="3100" dirty="0">
                <a:solidFill>
                  <a:schemeClr val="bg1"/>
                </a:solidFill>
                <a:effectLst/>
                <a:latin typeface="+mn-lt"/>
                <a:ea typeface="Calibri" panose="020F0502020204030204" pitchFamily="34" charset="0"/>
              </a:rPr>
              <a:t>Director of Deaf Services/Employment Specialist</a:t>
            </a:r>
            <a:br>
              <a:rPr lang="en-US" sz="3100" dirty="0">
                <a:solidFill>
                  <a:schemeClr val="bg1"/>
                </a:solidFill>
                <a:effectLst/>
                <a:latin typeface="+mn-lt"/>
                <a:ea typeface="Calibri" panose="020F0502020204030204" pitchFamily="34" charset="0"/>
              </a:rPr>
            </a:br>
            <a:r>
              <a:rPr lang="en-US" sz="3100" dirty="0">
                <a:solidFill>
                  <a:schemeClr val="bg1"/>
                </a:solidFill>
                <a:effectLst/>
                <a:latin typeface="+mn-lt"/>
                <a:ea typeface="Calibri" panose="020F0502020204030204" pitchFamily="34" charset="0"/>
              </a:rPr>
              <a:t>Office:210.826.2062 ext.103</a:t>
            </a:r>
            <a:br>
              <a:rPr lang="en-US" sz="3100" dirty="0">
                <a:solidFill>
                  <a:schemeClr val="bg1"/>
                </a:solidFill>
                <a:effectLst/>
                <a:latin typeface="+mn-lt"/>
                <a:ea typeface="Calibri" panose="020F0502020204030204" pitchFamily="34" charset="0"/>
              </a:rPr>
            </a:br>
            <a:r>
              <a:rPr lang="en-US" sz="3100" dirty="0">
                <a:solidFill>
                  <a:schemeClr val="bg1"/>
                </a:solidFill>
                <a:effectLst/>
                <a:latin typeface="+mn-lt"/>
                <a:ea typeface="Calibri" panose="020F0502020204030204" pitchFamily="34" charset="0"/>
              </a:rPr>
              <a:t>Direct: 210.618.4631</a:t>
            </a:r>
            <a:br>
              <a:rPr lang="en-US" sz="3100" dirty="0">
                <a:solidFill>
                  <a:schemeClr val="bg1"/>
                </a:solidFill>
                <a:effectLst/>
                <a:latin typeface="+mn-lt"/>
                <a:ea typeface="Calibri" panose="020F0502020204030204" pitchFamily="34" charset="0"/>
              </a:rPr>
            </a:br>
            <a:r>
              <a:rPr lang="en-US" sz="3100" dirty="0">
                <a:solidFill>
                  <a:schemeClr val="bg1"/>
                </a:solidFill>
                <a:effectLst/>
                <a:latin typeface="+mn-lt"/>
                <a:ea typeface="Calibri" panose="020F0502020204030204" pitchFamily="34" charset="0"/>
              </a:rPr>
              <a:t>VP: 210-660-1184</a:t>
            </a:r>
            <a:br>
              <a:rPr lang="en-US" sz="3100" dirty="0">
                <a:solidFill>
                  <a:schemeClr val="bg1"/>
                </a:solidFill>
                <a:effectLst/>
                <a:latin typeface="+mn-lt"/>
                <a:ea typeface="Calibri" panose="020F0502020204030204" pitchFamily="34" charset="0"/>
              </a:rPr>
            </a:br>
            <a:r>
              <a:rPr lang="en-US" sz="3100" u="sng" dirty="0">
                <a:solidFill>
                  <a:schemeClr val="bg1"/>
                </a:solidFill>
                <a:latin typeface="+mn-lt"/>
                <a:ea typeface="Calibri" panose="020F0502020204030204" pitchFamily="34" charset="0"/>
              </a:rPr>
              <a:t>liana@PCSI.org</a:t>
            </a:r>
            <a:br>
              <a:rPr lang="en-US" sz="4000" dirty="0">
                <a:solidFill>
                  <a:schemeClr val="bg1"/>
                </a:solidFill>
                <a:effectLst/>
                <a:latin typeface="Calibri" panose="020F0502020204030204" pitchFamily="34" charset="0"/>
                <a:ea typeface="Calibri" panose="020F0502020204030204" pitchFamily="34" charset="0"/>
              </a:rPr>
            </a:br>
            <a:endParaRPr lang="en-US" sz="4000" kern="12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C3993C1-A6EF-444F-A390-1F89F3EAA118}"/>
              </a:ext>
            </a:extLst>
          </p:cNvPr>
          <p:cNvSpPr txBox="1"/>
          <p:nvPr/>
        </p:nvSpPr>
        <p:spPr>
          <a:xfrm>
            <a:off x="504952" y="1327293"/>
            <a:ext cx="7208520" cy="830997"/>
          </a:xfrm>
          <a:prstGeom prst="rect">
            <a:avLst/>
          </a:prstGeom>
          <a:noFill/>
        </p:spPr>
        <p:txBody>
          <a:bodyPr wrap="square">
            <a:spAutoFit/>
          </a:bodyPr>
          <a:lstStyle/>
          <a:p>
            <a:r>
              <a:rPr lang="en-US" sz="4800" dirty="0">
                <a:solidFill>
                  <a:schemeClr val="bg1"/>
                </a:solidFill>
                <a:latin typeface="Arial" panose="020B0604020202020204" pitchFamily="34" charset="0"/>
                <a:cs typeface="Arial" panose="020B0604020202020204" pitchFamily="34" charset="0"/>
              </a:rPr>
              <a:t>Region 6  Representative </a:t>
            </a:r>
            <a:endParaRPr lang="en-US" sz="4800" dirty="0"/>
          </a:p>
        </p:txBody>
      </p:sp>
    </p:spTree>
    <p:extLst>
      <p:ext uri="{BB962C8B-B14F-4D97-AF65-F5344CB8AC3E}">
        <p14:creationId xmlns:p14="http://schemas.microsoft.com/office/powerpoint/2010/main" val="366198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300000"/>
                                        <p:tgtEl>
                                          <p:spTgt spid="9"/>
                                        </p:tgtEl>
                                        <p:attrNameLst>
                                          <p:attrName>ppt_x</p:attrName>
                                        </p:attrNameLst>
                                      </p:cBhvr>
                                      <p:tavLst>
                                        <p:tav tm="0">
                                          <p:val>
                                            <p:strVal val="ppt_x"/>
                                          </p:val>
                                        </p:tav>
                                        <p:tav tm="100000">
                                          <p:val>
                                            <p:strVal val="1+ppt_w/2"/>
                                          </p:val>
                                        </p:tav>
                                      </p:tavLst>
                                    </p:anim>
                                    <p:anim calcmode="lin" valueType="num">
                                      <p:cBhvr additive="base">
                                        <p:cTn id="7" dur="300000"/>
                                        <p:tgtEl>
                                          <p:spTgt spid="9"/>
                                        </p:tgtEl>
                                        <p:attrNameLst>
                                          <p:attrName>ppt_y</p:attrName>
                                        </p:attrNameLst>
                                      </p:cBhvr>
                                      <p:tavLst>
                                        <p:tav tm="0">
                                          <p:val>
                                            <p:strVal val="ppt_y"/>
                                          </p:val>
                                        </p:tav>
                                        <p:tav tm="100000">
                                          <p:val>
                                            <p:strVal val="ppt_y"/>
                                          </p:val>
                                        </p:tav>
                                      </p:tavLst>
                                    </p:anim>
                                    <p:set>
                                      <p:cBhvr>
                                        <p:cTn id="8" dur="1" fill="hold">
                                          <p:stCondLst>
                                            <p:cond delay="29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BBCB7-DC3E-4B55-8B8F-3B869233F6A9}"/>
              </a:ext>
            </a:extLst>
          </p:cNvPr>
          <p:cNvSpPr>
            <a:spLocks noGrp="1"/>
          </p:cNvSpPr>
          <p:nvPr>
            <p:ph type="title"/>
          </p:nvPr>
        </p:nvSpPr>
        <p:spPr/>
        <p:txBody>
          <a:bodyPr/>
          <a:lstStyle/>
          <a:p>
            <a:pPr algn="ctr"/>
            <a:r>
              <a:rPr lang="en-US" dirty="0"/>
              <a:t>VR Updates</a:t>
            </a:r>
          </a:p>
        </p:txBody>
      </p:sp>
      <p:sp>
        <p:nvSpPr>
          <p:cNvPr id="3" name="Content Placeholder 2">
            <a:extLst>
              <a:ext uri="{FF2B5EF4-FFF2-40B4-BE49-F238E27FC236}">
                <a16:creationId xmlns:a16="http://schemas.microsoft.com/office/drawing/2014/main" id="{4C95BF0B-FFD3-48E1-80D1-14FDFC15C42A}"/>
              </a:ext>
            </a:extLst>
          </p:cNvPr>
          <p:cNvSpPr>
            <a:spLocks noGrp="1"/>
          </p:cNvSpPr>
          <p:nvPr>
            <p:ph idx="1"/>
          </p:nvPr>
        </p:nvSpPr>
        <p:spPr/>
        <p:txBody>
          <a:bodyPr/>
          <a:lstStyle/>
          <a:p>
            <a:r>
              <a:rPr lang="en-US" sz="2800" b="0" i="0" dirty="0">
                <a:effectLst/>
                <a:latin typeface="Segoe UI" panose="020B0502040204020203" pitchFamily="34" charset="0"/>
              </a:rPr>
              <a:t>Naming Convention for Emails (SA Number, Case ID in the subject line of encrypted emails) </a:t>
            </a:r>
            <a:endParaRPr lang="en-US" sz="2800" dirty="0"/>
          </a:p>
          <a:p>
            <a:r>
              <a:rPr lang="en-US" sz="2800" dirty="0"/>
              <a:t>Rate Increase</a:t>
            </a:r>
          </a:p>
          <a:p>
            <a:r>
              <a:rPr lang="en-US" sz="2800" dirty="0"/>
              <a:t>Business Transformation Project Update (including Supported Employment)</a:t>
            </a:r>
          </a:p>
          <a:p>
            <a:pPr marL="0" indent="0">
              <a:buNone/>
            </a:pPr>
            <a:endParaRPr lang="en-US" dirty="0"/>
          </a:p>
        </p:txBody>
      </p:sp>
    </p:spTree>
    <p:extLst>
      <p:ext uri="{BB962C8B-B14F-4D97-AF65-F5344CB8AC3E}">
        <p14:creationId xmlns:p14="http://schemas.microsoft.com/office/powerpoint/2010/main" val="147009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E866CE8-16F3-4AC2-8678-2B798A535BFD}"/>
              </a:ext>
            </a:extLst>
          </p:cNvPr>
          <p:cNvSpPr>
            <a:spLocks noGrp="1"/>
          </p:cNvSpPr>
          <p:nvPr>
            <p:ph type="title"/>
          </p:nvPr>
        </p:nvSpPr>
        <p:spPr>
          <a:xfrm>
            <a:off x="6094105" y="802955"/>
            <a:ext cx="4977976" cy="1454051"/>
          </a:xfrm>
        </p:spPr>
        <p:txBody>
          <a:bodyPr>
            <a:normAutofit/>
          </a:bodyPr>
          <a:lstStyle/>
          <a:p>
            <a:r>
              <a:rPr lang="en-US" b="1" dirty="0">
                <a:solidFill>
                  <a:srgbClr val="000000"/>
                </a:solidFill>
                <a:latin typeface="Arial" panose="020B0604020202020204" pitchFamily="34" charset="0"/>
                <a:cs typeface="Arial" panose="020B0604020202020204" pitchFamily="34" charset="0"/>
              </a:rPr>
              <a:t>Poll Question-2</a:t>
            </a:r>
          </a:p>
        </p:txBody>
      </p:sp>
      <p:sp>
        <p:nvSpPr>
          <p:cNvPr id="16"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Questions">
            <a:extLst>
              <a:ext uri="{FF2B5EF4-FFF2-40B4-BE49-F238E27FC236}">
                <a16:creationId xmlns:a16="http://schemas.microsoft.com/office/drawing/2014/main" id="{1276BD5A-8DC9-4AC3-8FC0-FF3B7CEE3E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61413803-8114-45E9-88E3-3D2BF7D17956}"/>
              </a:ext>
            </a:extLst>
          </p:cNvPr>
          <p:cNvSpPr>
            <a:spLocks noGrp="1"/>
          </p:cNvSpPr>
          <p:nvPr>
            <p:ph idx="1"/>
          </p:nvPr>
        </p:nvSpPr>
        <p:spPr>
          <a:xfrm>
            <a:off x="5245768" y="1910405"/>
            <a:ext cx="6617369" cy="3639289"/>
          </a:xfrm>
        </p:spPr>
        <p:txBody>
          <a:bodyPr anchor="ctr">
            <a:normAutofit/>
          </a:bodyPr>
          <a:lstStyle/>
          <a:p>
            <a:r>
              <a:rPr lang="en-US" sz="2800" b="1" dirty="0"/>
              <a:t>Have you met and/or communicated with your Region’s Representative?</a:t>
            </a:r>
          </a:p>
        </p:txBody>
      </p:sp>
    </p:spTree>
    <p:extLst>
      <p:ext uri="{BB962C8B-B14F-4D97-AF65-F5344CB8AC3E}">
        <p14:creationId xmlns:p14="http://schemas.microsoft.com/office/powerpoint/2010/main" val="3140265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08BA791-1491-496F-8F58-FA9CFBF9EDB2}"/>
              </a:ext>
            </a:extLst>
          </p:cNvPr>
          <p:cNvSpPr>
            <a:spLocks noGrp="1"/>
          </p:cNvSpPr>
          <p:nvPr>
            <p:ph type="title"/>
          </p:nvPr>
        </p:nvSpPr>
        <p:spPr>
          <a:xfrm>
            <a:off x="6649457" y="1815320"/>
            <a:ext cx="4805996" cy="1297115"/>
          </a:xfrm>
        </p:spPr>
        <p:txBody>
          <a:bodyPr vert="horz" lIns="91440" tIns="45720" rIns="91440" bIns="45720" rtlCol="0" anchor="t">
            <a:noAutofit/>
          </a:bodyPr>
          <a:lstStyle/>
          <a:p>
            <a:r>
              <a:rPr lang="en-US" sz="9600" b="1" kern="1200" dirty="0">
                <a:solidFill>
                  <a:schemeClr val="accent6"/>
                </a:solidFill>
                <a:latin typeface="+mj-lt"/>
                <a:ea typeface="+mj-ea"/>
                <a:cs typeface="+mj-cs"/>
              </a:rPr>
              <a:t>Break</a:t>
            </a:r>
            <a:br>
              <a:rPr lang="en-US" sz="9600" b="1" kern="1200" dirty="0">
                <a:solidFill>
                  <a:schemeClr val="accent6"/>
                </a:solidFill>
                <a:latin typeface="+mj-lt"/>
                <a:ea typeface="+mj-ea"/>
                <a:cs typeface="+mj-cs"/>
              </a:rPr>
            </a:br>
            <a:r>
              <a:rPr lang="en-US" sz="9600" b="1" kern="1200" dirty="0">
                <a:solidFill>
                  <a:schemeClr val="accent6"/>
                </a:solidFill>
                <a:latin typeface="+mj-lt"/>
                <a:ea typeface="+mj-ea"/>
                <a:cs typeface="+mj-cs"/>
              </a:rPr>
              <a:t>   </a:t>
            </a:r>
            <a:r>
              <a:rPr lang="en-US" sz="6000" b="1" kern="1200" dirty="0">
                <a:latin typeface="+mj-lt"/>
                <a:ea typeface="+mj-ea"/>
                <a:cs typeface="+mj-cs"/>
              </a:rPr>
              <a:t>Return in</a:t>
            </a:r>
            <a:endParaRPr lang="en-US" sz="6000" kern="1200" dirty="0">
              <a:latin typeface="+mj-lt"/>
              <a:ea typeface="+mj-ea"/>
              <a:cs typeface="+mj-cs"/>
            </a:endParaRPr>
          </a:p>
        </p:txBody>
      </p:sp>
      <p:sp>
        <p:nvSpPr>
          <p:cNvPr id="13"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Graphic 5" descr="Coffee">
            <a:extLst>
              <a:ext uri="{FF2B5EF4-FFF2-40B4-BE49-F238E27FC236}">
                <a16:creationId xmlns:a16="http://schemas.microsoft.com/office/drawing/2014/main" id="{343D93E8-6380-4838-8806-8E6E758675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944683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DD8BA5A-8841-4163-8C43-424529BAA0CD}"/>
              </a:ext>
            </a:extLst>
          </p:cNvPr>
          <p:cNvSpPr>
            <a:spLocks noGrp="1"/>
          </p:cNvSpPr>
          <p:nvPr>
            <p:ph type="title"/>
          </p:nvPr>
        </p:nvSpPr>
        <p:spPr>
          <a:xfrm>
            <a:off x="2265840" y="1441938"/>
            <a:ext cx="7822053" cy="3974124"/>
          </a:xfrm>
        </p:spPr>
        <p:txBody>
          <a:bodyPr>
            <a:normAutofit fontScale="90000"/>
          </a:bodyPr>
          <a:lstStyle/>
          <a:p>
            <a:pPr algn="ctr"/>
            <a:br>
              <a:rPr lang="en-US" sz="4800" dirty="0">
                <a:solidFill>
                  <a:schemeClr val="bg1"/>
                </a:solidFill>
              </a:rPr>
            </a:br>
            <a:r>
              <a:rPr lang="en-US" sz="4800" dirty="0">
                <a:solidFill>
                  <a:schemeClr val="bg2"/>
                </a:solidFill>
              </a:rPr>
              <a:t>TWC-VR</a:t>
            </a:r>
            <a:r>
              <a:rPr lang="en-US" sz="4800" dirty="0">
                <a:solidFill>
                  <a:schemeClr val="bg1"/>
                </a:solidFill>
              </a:rPr>
              <a:t> </a:t>
            </a:r>
            <a:r>
              <a:rPr lang="en-US" sz="4800" dirty="0">
                <a:solidFill>
                  <a:srgbClr val="3E4E7A"/>
                </a:solidFill>
              </a:rPr>
              <a:t>and Home and Community Based Services Waivers</a:t>
            </a:r>
            <a:br>
              <a:rPr lang="en-US" sz="4800" dirty="0"/>
            </a:br>
            <a:br>
              <a:rPr lang="en-US" sz="4800" dirty="0"/>
            </a:br>
            <a:endParaRPr lang="en-US" sz="5400" dirty="0">
              <a:solidFill>
                <a:schemeClr val="bg1"/>
              </a:solidFill>
            </a:endParaRPr>
          </a:p>
        </p:txBody>
      </p:sp>
      <p:sp>
        <p:nvSpPr>
          <p:cNvPr id="3" name="TextBox 2">
            <a:extLst>
              <a:ext uri="{FF2B5EF4-FFF2-40B4-BE49-F238E27FC236}">
                <a16:creationId xmlns:a16="http://schemas.microsoft.com/office/drawing/2014/main" id="{9FACAFA8-E883-49B5-8BF0-61826F041FBB}"/>
              </a:ext>
            </a:extLst>
          </p:cNvPr>
          <p:cNvSpPr txBox="1"/>
          <p:nvPr/>
        </p:nvSpPr>
        <p:spPr>
          <a:xfrm>
            <a:off x="4365523" y="5875421"/>
            <a:ext cx="4444181" cy="523220"/>
          </a:xfrm>
          <a:prstGeom prst="rect">
            <a:avLst/>
          </a:prstGeom>
          <a:noFill/>
        </p:spPr>
        <p:txBody>
          <a:bodyPr wrap="square" rtlCol="0">
            <a:spAutoFit/>
          </a:bodyPr>
          <a:lstStyle/>
          <a:p>
            <a:r>
              <a:rPr lang="en-US" sz="2800" dirty="0">
                <a:solidFill>
                  <a:schemeClr val="bg1"/>
                </a:solidFill>
              </a:rPr>
              <a:t> September 29, 2021</a:t>
            </a:r>
          </a:p>
        </p:txBody>
      </p:sp>
    </p:spTree>
    <p:extLst>
      <p:ext uri="{BB962C8B-B14F-4D97-AF65-F5344CB8AC3E}">
        <p14:creationId xmlns:p14="http://schemas.microsoft.com/office/powerpoint/2010/main" val="237742267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1576C-869D-4E46-BF2B-DB4AB8AB8241}"/>
              </a:ext>
            </a:extLst>
          </p:cNvPr>
          <p:cNvSpPr>
            <a:spLocks noGrp="1"/>
          </p:cNvSpPr>
          <p:nvPr>
            <p:ph type="title"/>
          </p:nvPr>
        </p:nvSpPr>
        <p:spPr/>
        <p:txBody>
          <a:bodyPr>
            <a:normAutofit/>
          </a:bodyPr>
          <a:lstStyle/>
          <a:p>
            <a:r>
              <a:rPr lang="en-US" sz="3600" dirty="0"/>
              <a:t>Texas’ HCBS , 1115 and 1915(i) Waivers</a:t>
            </a:r>
          </a:p>
        </p:txBody>
      </p:sp>
      <p:sp>
        <p:nvSpPr>
          <p:cNvPr id="3" name="Content Placeholder 2">
            <a:extLst>
              <a:ext uri="{FF2B5EF4-FFF2-40B4-BE49-F238E27FC236}">
                <a16:creationId xmlns:a16="http://schemas.microsoft.com/office/drawing/2014/main" id="{645B832A-AD1D-4D1A-8230-49F810435485}"/>
              </a:ext>
            </a:extLst>
          </p:cNvPr>
          <p:cNvSpPr>
            <a:spLocks noGrp="1"/>
          </p:cNvSpPr>
          <p:nvPr>
            <p:ph idx="1"/>
          </p:nvPr>
        </p:nvSpPr>
        <p:spPr/>
        <p:txBody>
          <a:bodyPr>
            <a:noAutofit/>
          </a:bodyPr>
          <a:lstStyle/>
          <a:p>
            <a:pPr marL="457200" indent="-457200">
              <a:spcAft>
                <a:spcPts val="600"/>
              </a:spcAft>
              <a:buFont typeface="+mj-lt"/>
              <a:buAutoNum type="arabicPeriod"/>
            </a:pPr>
            <a:r>
              <a:rPr lang="en-US" sz="2800" dirty="0"/>
              <a:t>Home and Community Services (HCS)</a:t>
            </a:r>
          </a:p>
          <a:p>
            <a:pPr marL="457200" indent="-457200">
              <a:spcAft>
                <a:spcPts val="600"/>
              </a:spcAft>
              <a:buFont typeface="+mj-lt"/>
              <a:buAutoNum type="arabicPeriod"/>
            </a:pPr>
            <a:r>
              <a:rPr lang="en-US" sz="2800" dirty="0"/>
              <a:t>Community Living Assistance and Support Services (CLASS) </a:t>
            </a:r>
          </a:p>
          <a:p>
            <a:pPr marL="457200" indent="-457200">
              <a:spcAft>
                <a:spcPts val="600"/>
              </a:spcAft>
              <a:buFont typeface="+mj-lt"/>
              <a:buAutoNum type="arabicPeriod"/>
            </a:pPr>
            <a:r>
              <a:rPr lang="en-US" sz="2800" dirty="0"/>
              <a:t>Texas Home Living (TxHmL)</a:t>
            </a:r>
          </a:p>
          <a:p>
            <a:pPr marL="457200" indent="-457200">
              <a:spcAft>
                <a:spcPts val="600"/>
              </a:spcAft>
              <a:buFont typeface="+mj-lt"/>
              <a:buAutoNum type="arabicPeriod"/>
            </a:pPr>
            <a:r>
              <a:rPr lang="en-US" sz="2800" dirty="0"/>
              <a:t>Deaf Blind with Multiple Disabilities (DMBD)</a:t>
            </a:r>
          </a:p>
          <a:p>
            <a:pPr marL="457200" indent="-457200">
              <a:spcAft>
                <a:spcPts val="600"/>
              </a:spcAft>
              <a:buFont typeface="+mj-lt"/>
              <a:buAutoNum type="arabicPeriod"/>
            </a:pPr>
            <a:r>
              <a:rPr lang="en-US" sz="2800" dirty="0"/>
              <a:t>Youth Empowerment Services (YES)</a:t>
            </a:r>
          </a:p>
          <a:p>
            <a:pPr marL="457200" indent="-457200">
              <a:spcAft>
                <a:spcPts val="600"/>
              </a:spcAft>
              <a:buFont typeface="+mj-lt"/>
              <a:buAutoNum type="arabicPeriod"/>
            </a:pPr>
            <a:r>
              <a:rPr lang="en-US" sz="2800" dirty="0"/>
              <a:t>STAR +PLUS Waiver (SPW)</a:t>
            </a:r>
          </a:p>
          <a:p>
            <a:pPr marL="457200" indent="-457200">
              <a:spcAft>
                <a:spcPts val="600"/>
              </a:spcAft>
              <a:buFont typeface="+mj-lt"/>
              <a:buAutoNum type="arabicPeriod"/>
            </a:pPr>
            <a:r>
              <a:rPr lang="en-US" sz="2800" dirty="0"/>
              <a:t>Medically Dependent Children’s Program delivered though STAR Kids (MDCP)</a:t>
            </a:r>
          </a:p>
          <a:p>
            <a:pPr marL="457200" indent="-457200">
              <a:spcAft>
                <a:spcPts val="600"/>
              </a:spcAft>
              <a:buFont typeface="+mj-lt"/>
              <a:buAutoNum type="arabicPeriod"/>
            </a:pPr>
            <a:r>
              <a:rPr lang="en-US" sz="2800" dirty="0"/>
              <a:t>Home And Community Based Services-Adult Mental Health </a:t>
            </a:r>
          </a:p>
        </p:txBody>
      </p:sp>
      <p:sp>
        <p:nvSpPr>
          <p:cNvPr id="4" name="Slide Number Placeholder 3">
            <a:extLst>
              <a:ext uri="{FF2B5EF4-FFF2-40B4-BE49-F238E27FC236}">
                <a16:creationId xmlns:a16="http://schemas.microsoft.com/office/drawing/2014/main" id="{58BB1E4D-CC82-4938-A3B8-6AF9D0527ADB}"/>
              </a:ext>
            </a:extLst>
          </p:cNvPr>
          <p:cNvSpPr>
            <a:spLocks noGrp="1"/>
          </p:cNvSpPr>
          <p:nvPr>
            <p:ph type="sldNum" sz="quarter" idx="12"/>
          </p:nvPr>
        </p:nvSpPr>
        <p:spPr/>
        <p:txBody>
          <a:bodyPr/>
          <a:lstStyle/>
          <a:p>
            <a:pPr defTabSz="457200"/>
            <a:fld id="{0CFEC368-1D7A-4F81-ABF6-AE0E36BAF64C}" type="slidenum">
              <a:rPr lang="en-US">
                <a:solidFill>
                  <a:srgbClr val="FFFFFF"/>
                </a:solidFill>
              </a:rPr>
              <a:pPr defTabSz="457200"/>
              <a:t>18</a:t>
            </a:fld>
            <a:endParaRPr lang="en-US" dirty="0">
              <a:solidFill>
                <a:srgbClr val="FFFFFF"/>
              </a:solidFill>
            </a:endParaRPr>
          </a:p>
        </p:txBody>
      </p:sp>
    </p:spTree>
    <p:extLst>
      <p:ext uri="{BB962C8B-B14F-4D97-AF65-F5344CB8AC3E}">
        <p14:creationId xmlns:p14="http://schemas.microsoft.com/office/powerpoint/2010/main" val="374906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60AF8-B0EB-4D2E-89BE-0666B6B6DC66}"/>
              </a:ext>
            </a:extLst>
          </p:cNvPr>
          <p:cNvSpPr>
            <a:spLocks noGrp="1"/>
          </p:cNvSpPr>
          <p:nvPr>
            <p:ph type="title"/>
          </p:nvPr>
        </p:nvSpPr>
        <p:spPr>
          <a:xfrm>
            <a:off x="245806" y="533400"/>
            <a:ext cx="11729884" cy="990600"/>
          </a:xfrm>
        </p:spPr>
        <p:txBody>
          <a:bodyPr>
            <a:noAutofit/>
          </a:bodyPr>
          <a:lstStyle/>
          <a:p>
            <a:r>
              <a:rPr lang="en-US" sz="3600" dirty="0"/>
              <a:t>TWS-VRS Supported Employment: Extended Supports at Benchmark Five</a:t>
            </a:r>
          </a:p>
        </p:txBody>
      </p:sp>
      <p:sp>
        <p:nvSpPr>
          <p:cNvPr id="3" name="Content Placeholder 2">
            <a:extLst>
              <a:ext uri="{FF2B5EF4-FFF2-40B4-BE49-F238E27FC236}">
                <a16:creationId xmlns:a16="http://schemas.microsoft.com/office/drawing/2014/main" id="{2541F149-EC30-4F08-94C7-508A58F92D27}"/>
              </a:ext>
            </a:extLst>
          </p:cNvPr>
          <p:cNvSpPr>
            <a:spLocks noGrp="1"/>
          </p:cNvSpPr>
          <p:nvPr>
            <p:ph idx="1"/>
          </p:nvPr>
        </p:nvSpPr>
        <p:spPr>
          <a:xfrm>
            <a:off x="406400" y="2122883"/>
            <a:ext cx="11569290" cy="4876800"/>
          </a:xfrm>
        </p:spPr>
        <p:txBody>
          <a:bodyPr>
            <a:normAutofit/>
          </a:bodyPr>
          <a:lstStyle/>
          <a:p>
            <a:r>
              <a:rPr lang="en-US" sz="2800" dirty="0"/>
              <a:t>Texas’ Home and Community Based Services Waivers are the only ‘stable’ publicly funded source of extended supports that begin at Benchmark Five of TWS-VRS Supported Employment model.</a:t>
            </a:r>
          </a:p>
          <a:p>
            <a:r>
              <a:rPr lang="en-US" sz="2800" dirty="0"/>
              <a:t>Some, not all, Community Centers (formerly known as MHMR) have State General Revenue that can be used to provide limited extended supports on a job. </a:t>
            </a:r>
          </a:p>
          <a:p>
            <a:r>
              <a:rPr lang="en-US" sz="2800" dirty="0"/>
              <a:t>The referring VRC should let you know if the customer receives waiver services.  </a:t>
            </a:r>
          </a:p>
        </p:txBody>
      </p:sp>
      <p:sp>
        <p:nvSpPr>
          <p:cNvPr id="4" name="Slide Number Placeholder 3">
            <a:extLst>
              <a:ext uri="{FF2B5EF4-FFF2-40B4-BE49-F238E27FC236}">
                <a16:creationId xmlns:a16="http://schemas.microsoft.com/office/drawing/2014/main" id="{7168CEA8-B916-4204-9E6E-12419649FAEC}"/>
              </a:ext>
            </a:extLst>
          </p:cNvPr>
          <p:cNvSpPr>
            <a:spLocks noGrp="1"/>
          </p:cNvSpPr>
          <p:nvPr>
            <p:ph type="sldNum" sz="quarter" idx="12"/>
          </p:nvPr>
        </p:nvSpPr>
        <p:spPr/>
        <p:txBody>
          <a:bodyPr/>
          <a:lstStyle/>
          <a:p>
            <a:pPr defTabSz="457200"/>
            <a:fld id="{0CFEC368-1D7A-4F81-ABF6-AE0E36BAF64C}" type="slidenum">
              <a:rPr lang="en-US">
                <a:solidFill>
                  <a:srgbClr val="FFFFFF"/>
                </a:solidFill>
              </a:rPr>
              <a:pPr defTabSz="457200"/>
              <a:t>19</a:t>
            </a:fld>
            <a:endParaRPr lang="en-US" dirty="0">
              <a:solidFill>
                <a:srgbClr val="FFFFFF"/>
              </a:solidFill>
            </a:endParaRPr>
          </a:p>
        </p:txBody>
      </p:sp>
    </p:spTree>
    <p:extLst>
      <p:ext uri="{BB962C8B-B14F-4D97-AF65-F5344CB8AC3E}">
        <p14:creationId xmlns:p14="http://schemas.microsoft.com/office/powerpoint/2010/main" val="1201618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821539-3665-49D1-8C4E-74A7F70AA689}"/>
              </a:ext>
            </a:extLst>
          </p:cNvPr>
          <p:cNvSpPr>
            <a:spLocks noGrp="1"/>
          </p:cNvSpPr>
          <p:nvPr>
            <p:ph type="title"/>
          </p:nvPr>
        </p:nvSpPr>
        <p:spPr>
          <a:xfrm>
            <a:off x="5377218" y="0"/>
            <a:ext cx="6301030" cy="1325563"/>
          </a:xfrm>
        </p:spPr>
        <p:txBody>
          <a:bodyPr/>
          <a:lstStyle/>
          <a:p>
            <a:r>
              <a:rPr lang="en-US" b="1" dirty="0">
                <a:solidFill>
                  <a:srgbClr val="000000"/>
                </a:solidFill>
                <a:latin typeface="Arial" panose="020B0604020202020204" pitchFamily="34" charset="0"/>
                <a:cs typeface="Arial" panose="020B0604020202020204" pitchFamily="34" charset="0"/>
              </a:rPr>
              <a:t>Poll Question-1</a:t>
            </a:r>
            <a:endParaRPr lang="en-US" dirty="0"/>
          </a:p>
        </p:txBody>
      </p:sp>
      <p:sp>
        <p:nvSpPr>
          <p:cNvPr id="5" name="Content Placeholder 4">
            <a:extLst>
              <a:ext uri="{FF2B5EF4-FFF2-40B4-BE49-F238E27FC236}">
                <a16:creationId xmlns:a16="http://schemas.microsoft.com/office/drawing/2014/main" id="{12BFC106-CE5A-4D79-85BE-706DC697D69C}"/>
              </a:ext>
            </a:extLst>
          </p:cNvPr>
          <p:cNvSpPr>
            <a:spLocks noGrp="1"/>
          </p:cNvSpPr>
          <p:nvPr>
            <p:ph idx="1"/>
          </p:nvPr>
        </p:nvSpPr>
        <p:spPr>
          <a:xfrm>
            <a:off x="5199797" y="1325564"/>
            <a:ext cx="6992203" cy="5430078"/>
          </a:xfrm>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
                <a:srgbClr val="C00000"/>
              </a:buClr>
              <a:buSzTx/>
              <a:buFont typeface="Wingdings" panose="05000000000000000000" pitchFamily="2" charset="2"/>
              <a:buChar char="l"/>
              <a:tabLst/>
              <a:defRPr/>
            </a:pPr>
            <a:r>
              <a:rPr kumimoji="0" lang="en-US"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Are you receiving gov delivery notices from TWC-VR?</a:t>
            </a:r>
          </a:p>
          <a:p>
            <a:pPr marL="0" marR="0" lvl="0" indent="0" algn="l" defTabSz="914400" rtl="0" eaLnBrk="1" fontAlgn="auto" latinLnBrk="0" hangingPunct="1">
              <a:lnSpc>
                <a:spcPct val="90000"/>
              </a:lnSpc>
              <a:spcBef>
                <a:spcPts val="1000"/>
              </a:spcBef>
              <a:spcAft>
                <a:spcPts val="0"/>
              </a:spcAft>
              <a:buClr>
                <a:srgbClr val="C00000"/>
              </a:buClr>
              <a:buSzTx/>
              <a:buFont typeface="Wingdings" panose="05000000000000000000" pitchFamily="2" charset="2"/>
              <a:buNone/>
              <a:tabLst/>
              <a:defRPr/>
            </a:pPr>
            <a:endParaRPr kumimoji="0" 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C00000"/>
              </a:buClr>
              <a:buSzTx/>
              <a:buFont typeface="Wingdings" panose="05000000000000000000" pitchFamily="2" charset="2"/>
              <a:buNone/>
              <a:tabLst/>
              <a:defRPr/>
            </a:pPr>
            <a:endParaRPr kumimoji="0" lang="en-US" sz="1600" b="0" i="0" u="none" strike="noStrike" kern="1200" cap="none" spc="0" normalizeH="0" baseline="0" noProof="0" dirty="0">
              <a:ln>
                <a:noFill/>
              </a:ln>
              <a:solidFill>
                <a:srgbClr val="000000"/>
              </a:solidFill>
              <a:effectLst/>
              <a:highlight>
                <a:srgbClr val="FFFF00"/>
              </a:highligh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C00000"/>
              </a:buClr>
              <a:buSzTx/>
              <a:buFont typeface="Wingdings" panose="05000000000000000000" pitchFamily="2" charset="2"/>
              <a:buNone/>
              <a:tabLst/>
              <a:defRPr/>
            </a:pPr>
            <a:r>
              <a:rPr kumimoji="0" lang="en-US" sz="3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subscribe, visit:</a:t>
            </a:r>
          </a:p>
          <a:p>
            <a:pPr marL="0" marR="0" lvl="0" indent="0" algn="l" defTabSz="914400" rtl="0" eaLnBrk="1" fontAlgn="auto" latinLnBrk="0" hangingPunct="1">
              <a:lnSpc>
                <a:spcPct val="110000"/>
              </a:lnSpc>
              <a:spcBef>
                <a:spcPts val="1000"/>
              </a:spcBef>
              <a:spcAft>
                <a:spcPts val="0"/>
              </a:spcAft>
              <a:buClr>
                <a:srgbClr val="C00000"/>
              </a:buClr>
              <a:buSzTx/>
              <a:buFont typeface="Wingdings" panose="05000000000000000000" pitchFamily="2" charset="2"/>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2"/>
              </a:rPr>
              <a:t>https://public.govdelivery.com/accounts/TXWC/subscriber/new</a:t>
            </a: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
                <a:srgbClr val="C00000"/>
              </a:buClr>
              <a:buSzTx/>
              <a:buFont typeface="Wingdings" panose="05000000000000000000" pitchFamily="2" charset="2"/>
              <a:buNone/>
              <a:tabLst/>
              <a:defRPr/>
            </a:pP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C00000"/>
              </a:buClr>
              <a:buSzTx/>
              <a:buFont typeface="Wingdings" panose="05000000000000000000" pitchFamily="2" charset="2"/>
              <a:buNone/>
              <a:tabLst/>
              <a:defRPr/>
            </a:pPr>
            <a:r>
              <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Select: </a:t>
            </a:r>
          </a:p>
          <a:p>
            <a:pPr marL="0" marR="0" lvl="0" indent="0" algn="l" defTabSz="914400" rtl="0" eaLnBrk="1" fontAlgn="auto" latinLnBrk="0" hangingPunct="1">
              <a:lnSpc>
                <a:spcPct val="90000"/>
              </a:lnSpc>
              <a:spcBef>
                <a:spcPts val="1000"/>
              </a:spcBef>
              <a:spcAft>
                <a:spcPts val="0"/>
              </a:spcAft>
              <a:buClr>
                <a:srgbClr val="C00000"/>
              </a:buClr>
              <a:buSzTx/>
              <a:buFont typeface="Wingdings" panose="05000000000000000000" pitchFamily="2" charset="2"/>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Program for People with Disabilities</a:t>
            </a:r>
          </a:p>
          <a:p>
            <a:pPr marL="1428750" marR="0" lvl="0" indent="-914400" algn="l" defTabSz="914400" rtl="0" eaLnBrk="1" fontAlgn="auto" latinLnBrk="0" hangingPunct="1">
              <a:lnSpc>
                <a:spcPct val="90000"/>
              </a:lnSpc>
              <a:spcBef>
                <a:spcPts val="1000"/>
              </a:spcBef>
              <a:spcAft>
                <a:spcPts val="0"/>
              </a:spcAft>
              <a:buClr>
                <a:srgbClr val="C00000"/>
              </a:buClr>
              <a:buSzTx/>
              <a:buFont typeface="Wingdings" panose="05000000000000000000" pitchFamily="2" charset="2"/>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r>
              <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Vocational Rehabilitation Contractors and Providers News</a:t>
            </a:r>
          </a:p>
          <a:p>
            <a:endParaRPr lang="en-US" dirty="0"/>
          </a:p>
        </p:txBody>
      </p:sp>
    </p:spTree>
    <p:extLst>
      <p:ext uri="{BB962C8B-B14F-4D97-AF65-F5344CB8AC3E}">
        <p14:creationId xmlns:p14="http://schemas.microsoft.com/office/powerpoint/2010/main" val="615877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F05B-4959-4320-91FD-DF81BB12CB55}"/>
              </a:ext>
            </a:extLst>
          </p:cNvPr>
          <p:cNvSpPr>
            <a:spLocks noGrp="1"/>
          </p:cNvSpPr>
          <p:nvPr>
            <p:ph type="title"/>
          </p:nvPr>
        </p:nvSpPr>
        <p:spPr>
          <a:xfrm>
            <a:off x="79663" y="245225"/>
            <a:ext cx="12032673" cy="990600"/>
          </a:xfrm>
        </p:spPr>
        <p:txBody>
          <a:bodyPr>
            <a:noAutofit/>
          </a:bodyPr>
          <a:lstStyle/>
          <a:p>
            <a:r>
              <a:rPr lang="en-US" sz="3600" dirty="0"/>
              <a:t>Definition of Employment Assistance in All Eight Waivers</a:t>
            </a:r>
          </a:p>
        </p:txBody>
      </p:sp>
      <p:sp>
        <p:nvSpPr>
          <p:cNvPr id="3" name="Content Placeholder 2">
            <a:extLst>
              <a:ext uri="{FF2B5EF4-FFF2-40B4-BE49-F238E27FC236}">
                <a16:creationId xmlns:a16="http://schemas.microsoft.com/office/drawing/2014/main" id="{0DD8F07B-E018-487C-9F4F-F6706BAC627D}"/>
              </a:ext>
            </a:extLst>
          </p:cNvPr>
          <p:cNvSpPr>
            <a:spLocks noGrp="1"/>
          </p:cNvSpPr>
          <p:nvPr>
            <p:ph idx="1"/>
          </p:nvPr>
        </p:nvSpPr>
        <p:spPr>
          <a:xfrm>
            <a:off x="176645" y="1600200"/>
            <a:ext cx="11772900" cy="4876800"/>
          </a:xfrm>
        </p:spPr>
        <p:txBody>
          <a:bodyPr>
            <a:noAutofit/>
          </a:bodyPr>
          <a:lstStyle/>
          <a:p>
            <a:pPr marL="0" indent="0">
              <a:spcBef>
                <a:spcPts val="0"/>
              </a:spcBef>
              <a:spcAft>
                <a:spcPts val="0"/>
              </a:spcAft>
              <a:buNone/>
            </a:pPr>
            <a:r>
              <a:rPr lang="en-US" sz="2600" dirty="0"/>
              <a:t>Employment assistance means assistance provided to an individual to help the individual locate paid employment in the community. Employment assistance includes: </a:t>
            </a:r>
          </a:p>
          <a:p>
            <a:pPr lvl="2">
              <a:spcBef>
                <a:spcPts val="0"/>
              </a:spcBef>
              <a:spcAft>
                <a:spcPts val="0"/>
              </a:spcAft>
              <a:buFontTx/>
              <a:buChar char="-"/>
            </a:pPr>
            <a:r>
              <a:rPr lang="en-US" sz="2600" dirty="0"/>
              <a:t>identifying an individual's employment preferences, job skills, and requirements for a work setting and work conditions; </a:t>
            </a:r>
          </a:p>
          <a:p>
            <a:pPr lvl="2">
              <a:spcBef>
                <a:spcPts val="0"/>
              </a:spcBef>
              <a:spcAft>
                <a:spcPts val="0"/>
              </a:spcAft>
              <a:buFontTx/>
              <a:buChar char="-"/>
            </a:pPr>
            <a:r>
              <a:rPr lang="en-US" sz="2600" dirty="0"/>
              <a:t>locating prospective employers offering employment compatible with an individual's identified preferences, skills, and requirements; and </a:t>
            </a:r>
          </a:p>
          <a:p>
            <a:pPr lvl="2">
              <a:spcBef>
                <a:spcPts val="0"/>
              </a:spcBef>
              <a:spcAft>
                <a:spcPts val="0"/>
              </a:spcAft>
              <a:buFontTx/>
              <a:buChar char="-"/>
            </a:pPr>
            <a:r>
              <a:rPr lang="en-US" sz="2600" dirty="0"/>
              <a:t>contacting a prospective employer on behalf of an individual and negotiating the individual's employment.</a:t>
            </a:r>
          </a:p>
          <a:p>
            <a:pPr>
              <a:spcBef>
                <a:spcPts val="0"/>
              </a:spcBef>
              <a:spcAft>
                <a:spcPts val="0"/>
              </a:spcAft>
              <a:buFontTx/>
              <a:buChar char="-"/>
            </a:pPr>
            <a:endParaRPr lang="en-US" sz="1000" dirty="0"/>
          </a:p>
          <a:p>
            <a:pPr marL="0" indent="0">
              <a:spcBef>
                <a:spcPts val="0"/>
              </a:spcBef>
              <a:spcAft>
                <a:spcPts val="0"/>
              </a:spcAft>
              <a:buNone/>
            </a:pPr>
            <a:r>
              <a:rPr lang="en-US" sz="2600" dirty="0"/>
              <a:t>Documentation is maintained in the individual’s record that </a:t>
            </a:r>
            <a:r>
              <a:rPr lang="en-US" sz="2600" b="1" dirty="0"/>
              <a:t>the service is not available to the individual under a program funded under section 110 of the Rehabilitation Act of 1973 </a:t>
            </a:r>
            <a:r>
              <a:rPr lang="en-US" sz="2600" dirty="0"/>
              <a:t>or under a program funded under the Individuals with Disabilities Education Act (20 U.S.C. §1401 et seq.).</a:t>
            </a:r>
          </a:p>
        </p:txBody>
      </p:sp>
      <p:sp>
        <p:nvSpPr>
          <p:cNvPr id="4" name="Slide Number Placeholder 3">
            <a:extLst>
              <a:ext uri="{FF2B5EF4-FFF2-40B4-BE49-F238E27FC236}">
                <a16:creationId xmlns:a16="http://schemas.microsoft.com/office/drawing/2014/main" id="{F95C04C0-5DCE-4517-9830-2C79F7B67102}"/>
              </a:ext>
            </a:extLst>
          </p:cNvPr>
          <p:cNvSpPr>
            <a:spLocks noGrp="1"/>
          </p:cNvSpPr>
          <p:nvPr>
            <p:ph type="sldNum" sz="quarter" idx="12"/>
          </p:nvPr>
        </p:nvSpPr>
        <p:spPr/>
        <p:txBody>
          <a:bodyPr/>
          <a:lstStyle/>
          <a:p>
            <a:pPr defTabSz="457200"/>
            <a:fld id="{0CFEC368-1D7A-4F81-ABF6-AE0E36BAF64C}" type="slidenum">
              <a:rPr lang="en-US">
                <a:solidFill>
                  <a:srgbClr val="FFFFFF"/>
                </a:solidFill>
              </a:rPr>
              <a:pPr defTabSz="457200"/>
              <a:t>20</a:t>
            </a:fld>
            <a:endParaRPr lang="en-US" dirty="0">
              <a:solidFill>
                <a:srgbClr val="FFFFFF"/>
              </a:solidFill>
            </a:endParaRPr>
          </a:p>
        </p:txBody>
      </p:sp>
    </p:spTree>
    <p:extLst>
      <p:ext uri="{BB962C8B-B14F-4D97-AF65-F5344CB8AC3E}">
        <p14:creationId xmlns:p14="http://schemas.microsoft.com/office/powerpoint/2010/main" val="219003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BF9E0-5D97-4547-9A2A-4B4BC26EC197}"/>
              </a:ext>
            </a:extLst>
          </p:cNvPr>
          <p:cNvSpPr>
            <a:spLocks noGrp="1"/>
          </p:cNvSpPr>
          <p:nvPr>
            <p:ph type="title"/>
          </p:nvPr>
        </p:nvSpPr>
        <p:spPr>
          <a:xfrm>
            <a:off x="259773" y="533400"/>
            <a:ext cx="11481954" cy="990600"/>
          </a:xfrm>
        </p:spPr>
        <p:txBody>
          <a:bodyPr>
            <a:noAutofit/>
          </a:bodyPr>
          <a:lstStyle/>
          <a:p>
            <a:r>
              <a:rPr lang="en-US" sz="3600" dirty="0"/>
              <a:t>Supported Employment in All Eight Waivers </a:t>
            </a:r>
            <a:r>
              <a:rPr lang="en-US" sz="3600" b="0" dirty="0"/>
              <a:t>(1 of 2)</a:t>
            </a:r>
          </a:p>
        </p:txBody>
      </p:sp>
      <p:sp>
        <p:nvSpPr>
          <p:cNvPr id="3" name="Content Placeholder 2">
            <a:extLst>
              <a:ext uri="{FF2B5EF4-FFF2-40B4-BE49-F238E27FC236}">
                <a16:creationId xmlns:a16="http://schemas.microsoft.com/office/drawing/2014/main" id="{F6168AC3-D3DA-4212-A2AE-08D50224D934}"/>
              </a:ext>
            </a:extLst>
          </p:cNvPr>
          <p:cNvSpPr>
            <a:spLocks noGrp="1"/>
          </p:cNvSpPr>
          <p:nvPr>
            <p:ph idx="1"/>
          </p:nvPr>
        </p:nvSpPr>
        <p:spPr>
          <a:xfrm>
            <a:off x="406400" y="1709928"/>
            <a:ext cx="11481954" cy="4876800"/>
          </a:xfrm>
        </p:spPr>
        <p:txBody>
          <a:bodyPr>
            <a:normAutofit/>
          </a:bodyPr>
          <a:lstStyle/>
          <a:p>
            <a:pPr marL="0" indent="0">
              <a:buNone/>
            </a:pPr>
            <a:r>
              <a:rPr lang="en-US" sz="2800" dirty="0"/>
              <a:t>Supported employment means assistance provided, in order to sustain competitive employment, to an individual who, because of a disability, requires intensive, ongoing support to be self-employed, work from home, or perform in a work setting at which individuals without disabilities are employed. </a:t>
            </a:r>
          </a:p>
          <a:p>
            <a:pPr marL="0" indent="0">
              <a:buNone/>
            </a:pPr>
            <a:r>
              <a:rPr lang="en-US" sz="2800" dirty="0"/>
              <a:t>Supported employment includes employment adaptations, supervision, and training related to an individual's assessed needs. </a:t>
            </a:r>
          </a:p>
          <a:p>
            <a:pPr marL="0" indent="0">
              <a:buNone/>
            </a:pPr>
            <a:r>
              <a:rPr lang="en-US" sz="2800" dirty="0"/>
              <a:t>Individuals receiving supported employment earn at least minimum wage (if not self-employed). </a:t>
            </a:r>
          </a:p>
        </p:txBody>
      </p:sp>
      <p:sp>
        <p:nvSpPr>
          <p:cNvPr id="4" name="Slide Number Placeholder 3">
            <a:extLst>
              <a:ext uri="{FF2B5EF4-FFF2-40B4-BE49-F238E27FC236}">
                <a16:creationId xmlns:a16="http://schemas.microsoft.com/office/drawing/2014/main" id="{F3427319-FBD9-486D-B306-B0E5AF440A00}"/>
              </a:ext>
            </a:extLst>
          </p:cNvPr>
          <p:cNvSpPr>
            <a:spLocks noGrp="1"/>
          </p:cNvSpPr>
          <p:nvPr>
            <p:ph type="sldNum" sz="quarter" idx="12"/>
          </p:nvPr>
        </p:nvSpPr>
        <p:spPr/>
        <p:txBody>
          <a:bodyPr/>
          <a:lstStyle/>
          <a:p>
            <a:pPr defTabSz="457200"/>
            <a:fld id="{0CFEC368-1D7A-4F81-ABF6-AE0E36BAF64C}" type="slidenum">
              <a:rPr lang="en-US">
                <a:solidFill>
                  <a:srgbClr val="FFFFFF"/>
                </a:solidFill>
              </a:rPr>
              <a:pPr defTabSz="457200"/>
              <a:t>21</a:t>
            </a:fld>
            <a:endParaRPr lang="en-US" dirty="0">
              <a:solidFill>
                <a:srgbClr val="FFFFFF"/>
              </a:solidFill>
            </a:endParaRPr>
          </a:p>
        </p:txBody>
      </p:sp>
    </p:spTree>
    <p:extLst>
      <p:ext uri="{BB962C8B-B14F-4D97-AF65-F5344CB8AC3E}">
        <p14:creationId xmlns:p14="http://schemas.microsoft.com/office/powerpoint/2010/main" val="369331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BF9E0-5D97-4547-9A2A-4B4BC26EC197}"/>
              </a:ext>
            </a:extLst>
          </p:cNvPr>
          <p:cNvSpPr>
            <a:spLocks noGrp="1"/>
          </p:cNvSpPr>
          <p:nvPr>
            <p:ph type="title"/>
          </p:nvPr>
        </p:nvSpPr>
        <p:spPr>
          <a:xfrm>
            <a:off x="166255" y="533400"/>
            <a:ext cx="10806545" cy="990600"/>
          </a:xfrm>
        </p:spPr>
        <p:txBody>
          <a:bodyPr>
            <a:noAutofit/>
          </a:bodyPr>
          <a:lstStyle/>
          <a:p>
            <a:r>
              <a:rPr lang="en-US" sz="3600" dirty="0"/>
              <a:t>Supported Employment in All Eight Waivers </a:t>
            </a:r>
            <a:r>
              <a:rPr lang="en-US" sz="3600" b="0" dirty="0"/>
              <a:t>(2 of 2)</a:t>
            </a:r>
          </a:p>
        </p:txBody>
      </p:sp>
      <p:sp>
        <p:nvSpPr>
          <p:cNvPr id="3" name="Content Placeholder 2">
            <a:extLst>
              <a:ext uri="{FF2B5EF4-FFF2-40B4-BE49-F238E27FC236}">
                <a16:creationId xmlns:a16="http://schemas.microsoft.com/office/drawing/2014/main" id="{F6168AC3-D3DA-4212-A2AE-08D50224D934}"/>
              </a:ext>
            </a:extLst>
          </p:cNvPr>
          <p:cNvSpPr>
            <a:spLocks noGrp="1"/>
          </p:cNvSpPr>
          <p:nvPr>
            <p:ph idx="1"/>
          </p:nvPr>
        </p:nvSpPr>
        <p:spPr>
          <a:xfrm>
            <a:off x="166255" y="1600200"/>
            <a:ext cx="11741727" cy="4876800"/>
          </a:xfrm>
        </p:spPr>
        <p:txBody>
          <a:bodyPr>
            <a:noAutofit/>
          </a:bodyPr>
          <a:lstStyle/>
          <a:p>
            <a:pPr marL="0" indent="0">
              <a:spcBef>
                <a:spcPts val="0"/>
              </a:spcBef>
              <a:spcAft>
                <a:spcPts val="0"/>
              </a:spcAft>
              <a:buNone/>
            </a:pPr>
            <a:r>
              <a:rPr lang="en-US" sz="2800" dirty="0"/>
              <a:t>A provider of supported employment may bill for such services as: </a:t>
            </a:r>
          </a:p>
          <a:p>
            <a:pPr marL="233363" indent="0">
              <a:spcBef>
                <a:spcPts val="0"/>
              </a:spcBef>
              <a:spcAft>
                <a:spcPts val="0"/>
              </a:spcAft>
              <a:buNone/>
            </a:pPr>
            <a:r>
              <a:rPr lang="en-US" sz="2800" dirty="0"/>
              <a:t>(1) transporting the individual to and from the worksite, </a:t>
            </a:r>
          </a:p>
          <a:p>
            <a:pPr marL="233363" indent="0">
              <a:spcBef>
                <a:spcPts val="0"/>
              </a:spcBef>
              <a:spcAft>
                <a:spcPts val="0"/>
              </a:spcAft>
              <a:buNone/>
            </a:pPr>
            <a:r>
              <a:rPr lang="en-US" sz="2800" dirty="0"/>
              <a:t>(2) activities related to supporting the individual to be self-employed, work from home, or perform in a work setting, and </a:t>
            </a:r>
          </a:p>
          <a:p>
            <a:pPr marL="233363" indent="0">
              <a:spcBef>
                <a:spcPts val="0"/>
              </a:spcBef>
              <a:spcAft>
                <a:spcPts val="0"/>
              </a:spcAft>
              <a:buNone/>
            </a:pPr>
            <a:r>
              <a:rPr lang="en-US" sz="2800" dirty="0"/>
              <a:t>(3) participating in the service planning team meetings.</a:t>
            </a:r>
          </a:p>
          <a:p>
            <a:pPr marL="233363" indent="0">
              <a:spcBef>
                <a:spcPts val="0"/>
              </a:spcBef>
              <a:spcAft>
                <a:spcPts val="0"/>
              </a:spcAft>
              <a:buNone/>
            </a:pPr>
            <a:endParaRPr lang="en-US" sz="2800" dirty="0"/>
          </a:p>
          <a:p>
            <a:pPr marL="0" indent="0">
              <a:spcBef>
                <a:spcPts val="0"/>
              </a:spcBef>
              <a:spcAft>
                <a:spcPts val="0"/>
              </a:spcAft>
              <a:buNone/>
            </a:pPr>
            <a:r>
              <a:rPr lang="en-US" sz="2800" b="1" dirty="0"/>
              <a:t>In the state of Texas, this service is not available to individuals receiving these services under a program funded under section 110 of the Rehabilitation Act of 1973. </a:t>
            </a:r>
            <a:r>
              <a:rPr lang="en-US" sz="2800" dirty="0"/>
              <a:t>Documentation is maintained in the individual’s record that the service is not available to the individual under a program funded under the Individuals with Disabilities Education Act (20 U.S.C. §1401 et seq.).</a:t>
            </a:r>
          </a:p>
        </p:txBody>
      </p:sp>
      <p:sp>
        <p:nvSpPr>
          <p:cNvPr id="4" name="Slide Number Placeholder 3">
            <a:extLst>
              <a:ext uri="{FF2B5EF4-FFF2-40B4-BE49-F238E27FC236}">
                <a16:creationId xmlns:a16="http://schemas.microsoft.com/office/drawing/2014/main" id="{F3427319-FBD9-486D-B306-B0E5AF440A00}"/>
              </a:ext>
            </a:extLst>
          </p:cNvPr>
          <p:cNvSpPr>
            <a:spLocks noGrp="1"/>
          </p:cNvSpPr>
          <p:nvPr>
            <p:ph type="sldNum" sz="quarter" idx="12"/>
          </p:nvPr>
        </p:nvSpPr>
        <p:spPr/>
        <p:txBody>
          <a:bodyPr/>
          <a:lstStyle/>
          <a:p>
            <a:pPr defTabSz="457200"/>
            <a:fld id="{0CFEC368-1D7A-4F81-ABF6-AE0E36BAF64C}" type="slidenum">
              <a:rPr lang="en-US">
                <a:solidFill>
                  <a:srgbClr val="FFFFFF"/>
                </a:solidFill>
              </a:rPr>
              <a:pPr defTabSz="457200"/>
              <a:t>22</a:t>
            </a:fld>
            <a:endParaRPr lang="en-US" dirty="0">
              <a:solidFill>
                <a:srgbClr val="FFFFFF"/>
              </a:solidFill>
            </a:endParaRPr>
          </a:p>
        </p:txBody>
      </p:sp>
    </p:spTree>
    <p:extLst>
      <p:ext uri="{BB962C8B-B14F-4D97-AF65-F5344CB8AC3E}">
        <p14:creationId xmlns:p14="http://schemas.microsoft.com/office/powerpoint/2010/main" val="378070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8EC0A-9024-4B5C-A63C-A4F307F3F87C}"/>
              </a:ext>
            </a:extLst>
          </p:cNvPr>
          <p:cNvSpPr>
            <a:spLocks noGrp="1"/>
          </p:cNvSpPr>
          <p:nvPr>
            <p:ph type="title"/>
          </p:nvPr>
        </p:nvSpPr>
        <p:spPr>
          <a:xfrm>
            <a:off x="135082" y="533400"/>
            <a:ext cx="11907982" cy="990600"/>
          </a:xfrm>
        </p:spPr>
        <p:txBody>
          <a:bodyPr>
            <a:noAutofit/>
          </a:bodyPr>
          <a:lstStyle/>
          <a:p>
            <a:r>
              <a:rPr lang="en-US" sz="3600" dirty="0"/>
              <a:t>TWS-VRS is Payor of First Resort for the Waiver Service Employment Assistance</a:t>
            </a:r>
          </a:p>
        </p:txBody>
      </p:sp>
      <p:sp>
        <p:nvSpPr>
          <p:cNvPr id="3" name="Content Placeholder 2">
            <a:extLst>
              <a:ext uri="{FF2B5EF4-FFF2-40B4-BE49-F238E27FC236}">
                <a16:creationId xmlns:a16="http://schemas.microsoft.com/office/drawing/2014/main" id="{7BFB98E5-7B91-4E93-BEA8-3589139F79C8}"/>
              </a:ext>
            </a:extLst>
          </p:cNvPr>
          <p:cNvSpPr>
            <a:spLocks noGrp="1"/>
          </p:cNvSpPr>
          <p:nvPr>
            <p:ph idx="1"/>
          </p:nvPr>
        </p:nvSpPr>
        <p:spPr>
          <a:xfrm>
            <a:off x="74468" y="1907494"/>
            <a:ext cx="12043064" cy="4876800"/>
          </a:xfrm>
        </p:spPr>
        <p:txBody>
          <a:bodyPr>
            <a:noAutofit/>
          </a:bodyPr>
          <a:lstStyle/>
          <a:p>
            <a:r>
              <a:rPr lang="en-US" sz="2800" dirty="0"/>
              <a:t>A Federal citation in the approved waiver applications of Employment Assistance (EA) requires that an individual who has a slot in any of the eight waivers in Texas is required to contact TWS-VRS prior to billing for Employment Assistance.</a:t>
            </a:r>
          </a:p>
          <a:p>
            <a:r>
              <a:rPr lang="en-US" sz="2800" dirty="0"/>
              <a:t>After the individual has contacted TWS-VRS, the waiver provider can start to bill for Employment Assistance and continue to do so until the IPE has been signed.</a:t>
            </a:r>
          </a:p>
          <a:p>
            <a:r>
              <a:rPr lang="en-US" sz="2800" dirty="0"/>
              <a:t>Once the IPE has been signed, EA billing must stop until TWS-VRS Supported Employment Benchmark Five. At Benchmark Five the waiver provider starts to provide extended supports and bills waiver Supported Employment.</a:t>
            </a:r>
          </a:p>
        </p:txBody>
      </p:sp>
      <p:sp>
        <p:nvSpPr>
          <p:cNvPr id="4" name="Slide Number Placeholder 3">
            <a:extLst>
              <a:ext uri="{FF2B5EF4-FFF2-40B4-BE49-F238E27FC236}">
                <a16:creationId xmlns:a16="http://schemas.microsoft.com/office/drawing/2014/main" id="{2F0D8FDA-8E29-420D-8009-89D607D95F11}"/>
              </a:ext>
            </a:extLst>
          </p:cNvPr>
          <p:cNvSpPr>
            <a:spLocks noGrp="1"/>
          </p:cNvSpPr>
          <p:nvPr>
            <p:ph type="sldNum" sz="quarter" idx="12"/>
          </p:nvPr>
        </p:nvSpPr>
        <p:spPr/>
        <p:txBody>
          <a:bodyPr/>
          <a:lstStyle/>
          <a:p>
            <a:pPr defTabSz="457200"/>
            <a:fld id="{0CFEC368-1D7A-4F81-ABF6-AE0E36BAF64C}" type="slidenum">
              <a:rPr lang="en-US">
                <a:solidFill>
                  <a:srgbClr val="FFFFFF"/>
                </a:solidFill>
              </a:rPr>
              <a:pPr defTabSz="457200"/>
              <a:t>23</a:t>
            </a:fld>
            <a:endParaRPr lang="en-US" dirty="0">
              <a:solidFill>
                <a:srgbClr val="FFFFFF"/>
              </a:solidFill>
            </a:endParaRPr>
          </a:p>
        </p:txBody>
      </p:sp>
    </p:spTree>
    <p:extLst>
      <p:ext uri="{BB962C8B-B14F-4D97-AF65-F5344CB8AC3E}">
        <p14:creationId xmlns:p14="http://schemas.microsoft.com/office/powerpoint/2010/main" val="397119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4C20-CF6F-4E10-A21B-5AC69BB31341}"/>
              </a:ext>
            </a:extLst>
          </p:cNvPr>
          <p:cNvSpPr>
            <a:spLocks noGrp="1"/>
          </p:cNvSpPr>
          <p:nvPr>
            <p:ph type="title"/>
          </p:nvPr>
        </p:nvSpPr>
        <p:spPr/>
        <p:txBody>
          <a:bodyPr/>
          <a:lstStyle/>
          <a:p>
            <a:r>
              <a:rPr lang="en-US" dirty="0"/>
              <a:t>Sequencing of Services between VR and HHSC</a:t>
            </a:r>
          </a:p>
        </p:txBody>
      </p:sp>
      <p:pic>
        <p:nvPicPr>
          <p:cNvPr id="6" name="Content Placeholder 5" descr="Sequencing of services between TWS-VRS and Waivers flow chart.- See handoutSequencing of Services&#10;&#10;For waiver providers:&#10;Individual wants job in community.&#10;PDP must identify or be updated to identify supports and services necessary to achieve an employment outcome including existing supports, including natural supports and other supports through entities such as the TWC Workforce Solutions local offices, that may be available to the individual; and how those other services system supports will be accessed and who will be responsible.&#10;After doing that, refer the person to TWS-VRS, who will start application and determination of eliglibity.&#10;After referral, waiver provider provides Employment Assistance (EA) through waiver.&#10;If person not eligible for VR services, provider continues to provide EA and ensure IPC updated w/ 1915(c) SE hours/ approval for payment to move seamlessly from EA to Supported Employment (SE).&#10;&#10;If person is eligible for TWS-VRS services, waiver provider continues to Provide EA through 1915(c) waiver during VR assessing and planning.&#10;Once IPE is signed, waiver provider must stop billing EA.&#10;&#10;If person is in any other service model but TWS-VRS SE, this is the process:&#10;Waiver provider ensures Ensure IPC is updated with 1915(c) waiver services needed including SE no later than beginning of TWS-VRS Benchmark C.&#10;Waiver provider provides SE services at Benchmark C.&#10;If person needs re-training; wants more hours; is assigned different tasks at same company: continue to bill 1915(c) waiver SE and EA. If customer wants new job, must refer back to TWS-VRS before starting to bill for EA.&#10;&#10;If person is in TWS-VRS Supported Employment this is the process:&#10;Ensure IPC updated w/ 1915(c) waiver SE hours/ approval for payment no later than end of TWS-VRS Benchmark Four.&#10;Start Provision of 1915(c) waiver SE at beginning of TWS-VRS Benchmark Five&#10;TWS-VRS Case Closure (Benchmark 6); 1915(c) waiver continue to provide approved amount of SE hours on IPC.&#10;If person needs re-training; wants more hours; is assigned different tasks at same company: continue to bill 1915(c) waiver SE and EA. If customer wants new job, must refer back to TWS-VRS before starting to bill for EA&#10;">
            <a:extLst>
              <a:ext uri="{FF2B5EF4-FFF2-40B4-BE49-F238E27FC236}">
                <a16:creationId xmlns:a16="http://schemas.microsoft.com/office/drawing/2014/main" id="{CFDC64E2-E8F2-4C25-A7CC-0EE999D3547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8288"/>
            <a:ext cx="12192000" cy="7243558"/>
          </a:xfrm>
        </p:spPr>
      </p:pic>
      <p:sp>
        <p:nvSpPr>
          <p:cNvPr id="4" name="Slide Number Placeholder 3">
            <a:extLst>
              <a:ext uri="{FF2B5EF4-FFF2-40B4-BE49-F238E27FC236}">
                <a16:creationId xmlns:a16="http://schemas.microsoft.com/office/drawing/2014/main" id="{A6430E58-EDB1-4042-B393-EA294D216C1B}"/>
              </a:ext>
            </a:extLst>
          </p:cNvPr>
          <p:cNvSpPr>
            <a:spLocks noGrp="1"/>
          </p:cNvSpPr>
          <p:nvPr>
            <p:ph type="sldNum" sz="quarter" idx="12"/>
          </p:nvPr>
        </p:nvSpPr>
        <p:spPr/>
        <p:txBody>
          <a:bodyPr/>
          <a:lstStyle/>
          <a:p>
            <a:pPr>
              <a:defRPr/>
            </a:pPr>
            <a:fld id="{0CFEC368-1D7A-4F81-ABF6-AE0E36BAF64C}" type="slidenum">
              <a:rPr lang="en-US">
                <a:solidFill>
                  <a:srgbClr val="FFFFFF"/>
                </a:solidFill>
              </a:rPr>
              <a:pPr>
                <a:defRPr/>
              </a:pPr>
              <a:t>24</a:t>
            </a:fld>
            <a:endParaRPr lang="en-US" dirty="0">
              <a:solidFill>
                <a:srgbClr val="FFFFFF"/>
              </a:solidFill>
            </a:endParaRPr>
          </a:p>
        </p:txBody>
      </p:sp>
    </p:spTree>
    <p:extLst>
      <p:ext uri="{BB962C8B-B14F-4D97-AF65-F5344CB8AC3E}">
        <p14:creationId xmlns:p14="http://schemas.microsoft.com/office/powerpoint/2010/main" val="1998139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7095B5-4E48-47B6-8795-B9FB3746D369}"/>
              </a:ext>
            </a:extLst>
          </p:cNvPr>
          <p:cNvSpPr>
            <a:spLocks noGrp="1"/>
          </p:cNvSpPr>
          <p:nvPr>
            <p:ph type="title"/>
          </p:nvPr>
        </p:nvSpPr>
        <p:spPr>
          <a:xfrm>
            <a:off x="72735" y="533400"/>
            <a:ext cx="11980719" cy="990600"/>
          </a:xfrm>
        </p:spPr>
        <p:txBody>
          <a:bodyPr>
            <a:normAutofit fontScale="90000"/>
          </a:bodyPr>
          <a:lstStyle/>
          <a:p>
            <a:r>
              <a:rPr lang="en-US" sz="4000" dirty="0"/>
              <a:t>TWS-VRS Standards for Provider </a:t>
            </a:r>
            <a:br>
              <a:rPr lang="en-US" sz="4000" dirty="0"/>
            </a:br>
            <a:r>
              <a:rPr lang="en-US" sz="4000" dirty="0"/>
              <a:t>18.1 Supported Employment Overview</a:t>
            </a:r>
            <a:br>
              <a:rPr lang="en-US" dirty="0"/>
            </a:br>
            <a:endParaRPr lang="en-US" dirty="0"/>
          </a:p>
        </p:txBody>
      </p:sp>
      <p:sp>
        <p:nvSpPr>
          <p:cNvPr id="3" name="Content Placeholder 2">
            <a:extLst>
              <a:ext uri="{FF2B5EF4-FFF2-40B4-BE49-F238E27FC236}">
                <a16:creationId xmlns:a16="http://schemas.microsoft.com/office/drawing/2014/main" id="{4523CB1A-EBFA-499E-882B-442677C37854}"/>
              </a:ext>
            </a:extLst>
          </p:cNvPr>
          <p:cNvSpPr>
            <a:spLocks noGrp="1"/>
          </p:cNvSpPr>
          <p:nvPr>
            <p:ph idx="1"/>
          </p:nvPr>
        </p:nvSpPr>
        <p:spPr>
          <a:xfrm>
            <a:off x="138546" y="1524000"/>
            <a:ext cx="11980719" cy="4876800"/>
          </a:xfrm>
        </p:spPr>
        <p:txBody>
          <a:bodyPr>
            <a:noAutofit/>
          </a:bodyPr>
          <a:lstStyle/>
          <a:p>
            <a:pPr marL="0" indent="0">
              <a:spcAft>
                <a:spcPts val="600"/>
              </a:spcAft>
              <a:buNone/>
            </a:pPr>
            <a:r>
              <a:rPr lang="en-US" sz="2500" dirty="0">
                <a:latin typeface="+mn-lt"/>
              </a:rPr>
              <a:t>VR SE enables customers with the most significant disabilities to enter competitive integrated employment by:</a:t>
            </a:r>
          </a:p>
          <a:p>
            <a:pPr marL="387033" lvl="2" indent="0">
              <a:spcBef>
                <a:spcPts val="0"/>
              </a:spcBef>
              <a:spcAft>
                <a:spcPts val="600"/>
              </a:spcAft>
              <a:buNone/>
            </a:pPr>
            <a:r>
              <a:rPr lang="en-US" sz="2500" dirty="0">
                <a:latin typeface="+mn-lt"/>
              </a:rPr>
              <a:t>•providing individualized assistance in finding an appropriate job match;</a:t>
            </a:r>
          </a:p>
          <a:p>
            <a:pPr marL="387033" lvl="2" indent="0">
              <a:spcBef>
                <a:spcPts val="0"/>
              </a:spcBef>
              <a:spcAft>
                <a:spcPts val="600"/>
              </a:spcAft>
              <a:buNone/>
            </a:pPr>
            <a:r>
              <a:rPr lang="en-US" sz="2500" dirty="0">
                <a:latin typeface="+mn-lt"/>
              </a:rPr>
              <a:t>•providing ongoing support services; and</a:t>
            </a:r>
          </a:p>
          <a:p>
            <a:pPr marL="519113" lvl="2" indent="-133350">
              <a:spcBef>
                <a:spcPts val="0"/>
              </a:spcBef>
              <a:spcAft>
                <a:spcPts val="600"/>
              </a:spcAft>
              <a:buNone/>
            </a:pPr>
            <a:r>
              <a:rPr lang="en-US" sz="2500" dirty="0">
                <a:latin typeface="+mn-lt"/>
              </a:rPr>
              <a:t>•</a:t>
            </a:r>
            <a:r>
              <a:rPr lang="en-US" sz="2500" b="1" dirty="0">
                <a:latin typeface="+mn-lt"/>
              </a:rPr>
              <a:t>establishing extended services, </a:t>
            </a:r>
            <a:r>
              <a:rPr lang="en-US" sz="2500" dirty="0">
                <a:latin typeface="+mn-lt"/>
              </a:rPr>
              <a:t>sometimes called long-term supports, for the customer to maintain a long-term competitive integrated employment outcome by:</a:t>
            </a:r>
          </a:p>
          <a:p>
            <a:pPr marL="1005840" lvl="4" indent="0">
              <a:spcBef>
                <a:spcPts val="0"/>
              </a:spcBef>
              <a:spcAft>
                <a:spcPts val="0"/>
              </a:spcAft>
              <a:buNone/>
            </a:pPr>
            <a:r>
              <a:rPr lang="en-US" sz="2500" dirty="0">
                <a:solidFill>
                  <a:srgbClr val="3E4E7A"/>
                </a:solidFill>
              </a:rPr>
              <a:t>◾identifying resources to deliver the extended services;</a:t>
            </a:r>
          </a:p>
          <a:p>
            <a:pPr marL="1005840" lvl="4" indent="0">
              <a:spcBef>
                <a:spcPts val="0"/>
              </a:spcBef>
              <a:spcAft>
                <a:spcPts val="0"/>
              </a:spcAft>
              <a:buNone/>
            </a:pPr>
            <a:r>
              <a:rPr lang="en-US" sz="2500" dirty="0">
                <a:solidFill>
                  <a:srgbClr val="3E4E7A"/>
                </a:solidFill>
              </a:rPr>
              <a:t>◾training extended services providers;</a:t>
            </a:r>
          </a:p>
          <a:p>
            <a:pPr marL="1204913" lvl="4" indent="-200025">
              <a:spcBef>
                <a:spcPts val="0"/>
              </a:spcBef>
              <a:spcAft>
                <a:spcPts val="0"/>
              </a:spcAft>
              <a:buNone/>
            </a:pPr>
            <a:r>
              <a:rPr lang="en-US" sz="2500" dirty="0">
                <a:solidFill>
                  <a:srgbClr val="3E4E7A"/>
                </a:solidFill>
              </a:rPr>
              <a:t>◾confirming that extended services are in place, if needed, to make sure the job is stable; and</a:t>
            </a:r>
          </a:p>
          <a:p>
            <a:pPr marL="1204913" lvl="4" indent="-200025">
              <a:spcBef>
                <a:spcPts val="0"/>
              </a:spcBef>
              <a:spcAft>
                <a:spcPts val="0"/>
              </a:spcAft>
              <a:buNone/>
            </a:pPr>
            <a:r>
              <a:rPr lang="en-US" sz="2500" dirty="0">
                <a:solidFill>
                  <a:srgbClr val="3E4E7A"/>
                </a:solidFill>
              </a:rPr>
              <a:t>◾ensuring all known needs are met before achievement of SE Benchmark 6, Service Closure.</a:t>
            </a:r>
          </a:p>
        </p:txBody>
      </p:sp>
      <p:sp>
        <p:nvSpPr>
          <p:cNvPr id="4" name="Slide Number Placeholder 3">
            <a:extLst>
              <a:ext uri="{FF2B5EF4-FFF2-40B4-BE49-F238E27FC236}">
                <a16:creationId xmlns:a16="http://schemas.microsoft.com/office/drawing/2014/main" id="{EC877868-3315-463F-87EC-0D18FBBA1C41}"/>
              </a:ext>
            </a:extLst>
          </p:cNvPr>
          <p:cNvSpPr>
            <a:spLocks noGrp="1"/>
          </p:cNvSpPr>
          <p:nvPr>
            <p:ph type="sldNum" sz="quarter" idx="12"/>
          </p:nvPr>
        </p:nvSpPr>
        <p:spPr/>
        <p:txBody>
          <a:bodyPr/>
          <a:lstStyle/>
          <a:p>
            <a:pPr defTabSz="457200"/>
            <a:fld id="{0CFEC368-1D7A-4F81-ABF6-AE0E36BAF64C}" type="slidenum">
              <a:rPr lang="en-US">
                <a:solidFill>
                  <a:srgbClr val="FFFFFF"/>
                </a:solidFill>
              </a:rPr>
              <a:pPr defTabSz="457200"/>
              <a:t>25</a:t>
            </a:fld>
            <a:endParaRPr lang="en-US" dirty="0">
              <a:solidFill>
                <a:srgbClr val="FFFFFF"/>
              </a:solidFill>
            </a:endParaRPr>
          </a:p>
        </p:txBody>
      </p:sp>
    </p:spTree>
    <p:extLst>
      <p:ext uri="{BB962C8B-B14F-4D97-AF65-F5344CB8AC3E}">
        <p14:creationId xmlns:p14="http://schemas.microsoft.com/office/powerpoint/2010/main" val="1950342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F9344-FA6C-43AB-A9B2-D5A5954FBAE1}"/>
              </a:ext>
            </a:extLst>
          </p:cNvPr>
          <p:cNvSpPr>
            <a:spLocks noGrp="1"/>
          </p:cNvSpPr>
          <p:nvPr>
            <p:ph type="title"/>
          </p:nvPr>
        </p:nvSpPr>
        <p:spPr>
          <a:xfrm>
            <a:off x="114299" y="533400"/>
            <a:ext cx="11939155" cy="990600"/>
          </a:xfrm>
        </p:spPr>
        <p:txBody>
          <a:bodyPr>
            <a:noAutofit/>
          </a:bodyPr>
          <a:lstStyle/>
          <a:p>
            <a:r>
              <a:rPr lang="en-US" sz="3600" dirty="0"/>
              <a:t>If the VRC Doesn’t Tell You the Customer is Receiving  HCBS Waiver Services</a:t>
            </a:r>
          </a:p>
        </p:txBody>
      </p:sp>
      <p:sp>
        <p:nvSpPr>
          <p:cNvPr id="3" name="Content Placeholder 2">
            <a:extLst>
              <a:ext uri="{FF2B5EF4-FFF2-40B4-BE49-F238E27FC236}">
                <a16:creationId xmlns:a16="http://schemas.microsoft.com/office/drawing/2014/main" id="{439ACC1B-2608-4471-9BF4-7E9357A5A338}"/>
              </a:ext>
            </a:extLst>
          </p:cNvPr>
          <p:cNvSpPr>
            <a:spLocks noGrp="1"/>
          </p:cNvSpPr>
          <p:nvPr>
            <p:ph idx="1"/>
          </p:nvPr>
        </p:nvSpPr>
        <p:spPr>
          <a:xfrm>
            <a:off x="114299" y="2213264"/>
            <a:ext cx="10858501" cy="4876800"/>
          </a:xfrm>
        </p:spPr>
        <p:txBody>
          <a:bodyPr>
            <a:normAutofit/>
          </a:bodyPr>
          <a:lstStyle/>
          <a:p>
            <a:r>
              <a:rPr lang="en-US" sz="2800" dirty="0"/>
              <a:t>If you think the customer is someone who needs waiver services, ask the customer if s/he receives those services.</a:t>
            </a:r>
          </a:p>
          <a:p>
            <a:r>
              <a:rPr lang="en-US" sz="2800" dirty="0"/>
              <a:t>If the customer doesn’t know and you have had contact with family/friends, ask them.</a:t>
            </a:r>
          </a:p>
          <a:p>
            <a:r>
              <a:rPr lang="en-US" sz="2800" dirty="0"/>
              <a:t>If someone tells you the customer has a waiver slot, tell the VRC.</a:t>
            </a:r>
          </a:p>
          <a:p>
            <a:r>
              <a:rPr lang="en-US" sz="2800" dirty="0"/>
              <a:t>If none of those work, ask the VRC.</a:t>
            </a:r>
          </a:p>
        </p:txBody>
      </p:sp>
      <p:sp>
        <p:nvSpPr>
          <p:cNvPr id="4" name="Slide Number Placeholder 3">
            <a:extLst>
              <a:ext uri="{FF2B5EF4-FFF2-40B4-BE49-F238E27FC236}">
                <a16:creationId xmlns:a16="http://schemas.microsoft.com/office/drawing/2014/main" id="{E8A1A64C-6E0B-4CDB-AC80-5F6F66CE8522}"/>
              </a:ext>
            </a:extLst>
          </p:cNvPr>
          <p:cNvSpPr>
            <a:spLocks noGrp="1"/>
          </p:cNvSpPr>
          <p:nvPr>
            <p:ph type="sldNum" sz="quarter" idx="12"/>
          </p:nvPr>
        </p:nvSpPr>
        <p:spPr/>
        <p:txBody>
          <a:bodyPr/>
          <a:lstStyle/>
          <a:p>
            <a:pPr defTabSz="457200"/>
            <a:fld id="{0CFEC368-1D7A-4F81-ABF6-AE0E36BAF64C}" type="slidenum">
              <a:rPr lang="en-US">
                <a:solidFill>
                  <a:srgbClr val="FFFFFF"/>
                </a:solidFill>
              </a:rPr>
              <a:pPr defTabSz="457200"/>
              <a:t>26</a:t>
            </a:fld>
            <a:endParaRPr lang="en-US" dirty="0">
              <a:solidFill>
                <a:srgbClr val="FFFFFF"/>
              </a:solidFill>
            </a:endParaRPr>
          </a:p>
        </p:txBody>
      </p:sp>
    </p:spTree>
    <p:extLst>
      <p:ext uri="{BB962C8B-B14F-4D97-AF65-F5344CB8AC3E}">
        <p14:creationId xmlns:p14="http://schemas.microsoft.com/office/powerpoint/2010/main" val="3624552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19E64-D37A-466E-AEBB-303F4CEAE50E}"/>
              </a:ext>
            </a:extLst>
          </p:cNvPr>
          <p:cNvSpPr>
            <a:spLocks noGrp="1"/>
          </p:cNvSpPr>
          <p:nvPr>
            <p:ph type="title"/>
          </p:nvPr>
        </p:nvSpPr>
        <p:spPr>
          <a:xfrm>
            <a:off x="135081" y="533400"/>
            <a:ext cx="11949545" cy="990600"/>
          </a:xfrm>
        </p:spPr>
        <p:txBody>
          <a:bodyPr>
            <a:noAutofit/>
          </a:bodyPr>
          <a:lstStyle/>
          <a:p>
            <a:r>
              <a:rPr lang="en-US" sz="3600" dirty="0"/>
              <a:t>You Ask About a Waiver and the VRC Says “I don’t know”</a:t>
            </a:r>
          </a:p>
        </p:txBody>
      </p:sp>
      <p:sp>
        <p:nvSpPr>
          <p:cNvPr id="3" name="Content Placeholder 2">
            <a:extLst>
              <a:ext uri="{FF2B5EF4-FFF2-40B4-BE49-F238E27FC236}">
                <a16:creationId xmlns:a16="http://schemas.microsoft.com/office/drawing/2014/main" id="{EA4EF36B-ABC3-4D2C-A1A6-046CB81AC7B8}"/>
              </a:ext>
            </a:extLst>
          </p:cNvPr>
          <p:cNvSpPr>
            <a:spLocks noGrp="1"/>
          </p:cNvSpPr>
          <p:nvPr>
            <p:ph idx="1"/>
          </p:nvPr>
        </p:nvSpPr>
        <p:spPr>
          <a:xfrm>
            <a:off x="135080" y="1818409"/>
            <a:ext cx="11866419" cy="4876800"/>
          </a:xfrm>
        </p:spPr>
        <p:txBody>
          <a:bodyPr>
            <a:normAutofit/>
          </a:bodyPr>
          <a:lstStyle/>
          <a:p>
            <a:r>
              <a:rPr lang="en-US" sz="2800" dirty="0"/>
              <a:t>Ask the VRC to contact Sara Kendall or Nehtra Davis in state office.</a:t>
            </a:r>
          </a:p>
          <a:p>
            <a:r>
              <a:rPr lang="en-US" sz="2800" dirty="0"/>
              <a:t>We will find out if the person receives a waiver slot and let the VRC know that, as well as what documents VR needs to collect from the waiver provider and case manager.</a:t>
            </a:r>
          </a:p>
        </p:txBody>
      </p:sp>
      <p:sp>
        <p:nvSpPr>
          <p:cNvPr id="4" name="Slide Number Placeholder 3">
            <a:extLst>
              <a:ext uri="{FF2B5EF4-FFF2-40B4-BE49-F238E27FC236}">
                <a16:creationId xmlns:a16="http://schemas.microsoft.com/office/drawing/2014/main" id="{39E64895-8842-4D28-A9CF-2C0E3C4BAE10}"/>
              </a:ext>
            </a:extLst>
          </p:cNvPr>
          <p:cNvSpPr>
            <a:spLocks noGrp="1"/>
          </p:cNvSpPr>
          <p:nvPr>
            <p:ph type="sldNum" sz="quarter" idx="12"/>
          </p:nvPr>
        </p:nvSpPr>
        <p:spPr/>
        <p:txBody>
          <a:bodyPr/>
          <a:lstStyle/>
          <a:p>
            <a:pPr defTabSz="457200"/>
            <a:fld id="{0CFEC368-1D7A-4F81-ABF6-AE0E36BAF64C}" type="slidenum">
              <a:rPr lang="en-US">
                <a:solidFill>
                  <a:srgbClr val="FFFFFF"/>
                </a:solidFill>
              </a:rPr>
              <a:pPr defTabSz="457200"/>
              <a:t>27</a:t>
            </a:fld>
            <a:endParaRPr lang="en-US" dirty="0">
              <a:solidFill>
                <a:srgbClr val="FFFFFF"/>
              </a:solidFill>
            </a:endParaRPr>
          </a:p>
        </p:txBody>
      </p:sp>
    </p:spTree>
    <p:extLst>
      <p:ext uri="{BB962C8B-B14F-4D97-AF65-F5344CB8AC3E}">
        <p14:creationId xmlns:p14="http://schemas.microsoft.com/office/powerpoint/2010/main" val="2061492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EAB98-7070-4E8F-931B-CAD747FF2CBB}"/>
              </a:ext>
            </a:extLst>
          </p:cNvPr>
          <p:cNvSpPr>
            <a:spLocks noGrp="1"/>
          </p:cNvSpPr>
          <p:nvPr>
            <p:ph type="title"/>
          </p:nvPr>
        </p:nvSpPr>
        <p:spPr>
          <a:xfrm>
            <a:off x="83127" y="533400"/>
            <a:ext cx="10889673" cy="990600"/>
          </a:xfrm>
        </p:spPr>
        <p:txBody>
          <a:bodyPr>
            <a:normAutofit/>
          </a:bodyPr>
          <a:lstStyle/>
          <a:p>
            <a:r>
              <a:rPr lang="en-US" sz="3600" dirty="0"/>
              <a:t>Or Help Us Train the VRCs</a:t>
            </a:r>
          </a:p>
        </p:txBody>
      </p:sp>
      <p:sp>
        <p:nvSpPr>
          <p:cNvPr id="3" name="Content Placeholder 2">
            <a:extLst>
              <a:ext uri="{FF2B5EF4-FFF2-40B4-BE49-F238E27FC236}">
                <a16:creationId xmlns:a16="http://schemas.microsoft.com/office/drawing/2014/main" id="{CCE194A8-1B9A-4D15-87A4-4A5CCCAE80AB}"/>
              </a:ext>
            </a:extLst>
          </p:cNvPr>
          <p:cNvSpPr>
            <a:spLocks noGrp="1"/>
          </p:cNvSpPr>
          <p:nvPr>
            <p:ph idx="1"/>
          </p:nvPr>
        </p:nvSpPr>
        <p:spPr>
          <a:xfrm>
            <a:off x="83127" y="1981200"/>
            <a:ext cx="10889673" cy="4876800"/>
          </a:xfrm>
        </p:spPr>
        <p:txBody>
          <a:bodyPr>
            <a:normAutofit/>
          </a:bodyPr>
          <a:lstStyle/>
          <a:p>
            <a:r>
              <a:rPr lang="en-US" sz="2800" dirty="0"/>
              <a:t>Ask the VRC about a waiver when you receive the referral, especially if the referral is a TWS-VRS Supported Employment case.</a:t>
            </a:r>
          </a:p>
          <a:p>
            <a:r>
              <a:rPr lang="en-US" sz="2800" dirty="0"/>
              <a:t>If the VRC says they don’t know you can tell them you must have that information in order to proceed and advise them to contact Sara Kendall or Nehtra Davis in state office.</a:t>
            </a:r>
          </a:p>
        </p:txBody>
      </p:sp>
      <p:sp>
        <p:nvSpPr>
          <p:cNvPr id="4" name="Slide Number Placeholder 3">
            <a:extLst>
              <a:ext uri="{FF2B5EF4-FFF2-40B4-BE49-F238E27FC236}">
                <a16:creationId xmlns:a16="http://schemas.microsoft.com/office/drawing/2014/main" id="{65B89425-7713-4157-A00B-D4268860266B}"/>
              </a:ext>
            </a:extLst>
          </p:cNvPr>
          <p:cNvSpPr>
            <a:spLocks noGrp="1"/>
          </p:cNvSpPr>
          <p:nvPr>
            <p:ph type="sldNum" sz="quarter" idx="12"/>
          </p:nvPr>
        </p:nvSpPr>
        <p:spPr/>
        <p:txBody>
          <a:bodyPr/>
          <a:lstStyle/>
          <a:p>
            <a:pPr defTabSz="457200"/>
            <a:fld id="{0CFEC368-1D7A-4F81-ABF6-AE0E36BAF64C}" type="slidenum">
              <a:rPr lang="en-US">
                <a:solidFill>
                  <a:srgbClr val="FFFFFF"/>
                </a:solidFill>
              </a:rPr>
              <a:pPr defTabSz="457200"/>
              <a:t>28</a:t>
            </a:fld>
            <a:endParaRPr lang="en-US" dirty="0">
              <a:solidFill>
                <a:srgbClr val="FFFFFF"/>
              </a:solidFill>
            </a:endParaRPr>
          </a:p>
        </p:txBody>
      </p:sp>
    </p:spTree>
    <p:extLst>
      <p:ext uri="{BB962C8B-B14F-4D97-AF65-F5344CB8AC3E}">
        <p14:creationId xmlns:p14="http://schemas.microsoft.com/office/powerpoint/2010/main" val="2598724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988B1-7622-4E59-8150-6078AC8E54A5}"/>
              </a:ext>
            </a:extLst>
          </p:cNvPr>
          <p:cNvSpPr>
            <a:spLocks noGrp="1"/>
          </p:cNvSpPr>
          <p:nvPr>
            <p:ph type="title"/>
          </p:nvPr>
        </p:nvSpPr>
        <p:spPr>
          <a:xfrm>
            <a:off x="145473" y="533400"/>
            <a:ext cx="10827327" cy="990600"/>
          </a:xfrm>
        </p:spPr>
        <p:txBody>
          <a:bodyPr>
            <a:normAutofit/>
          </a:bodyPr>
          <a:lstStyle/>
          <a:p>
            <a:r>
              <a:rPr lang="en-US" sz="3600" dirty="0"/>
              <a:t>No Magic Happens at Benchmark Five…or Six</a:t>
            </a:r>
          </a:p>
        </p:txBody>
      </p:sp>
      <p:sp>
        <p:nvSpPr>
          <p:cNvPr id="3" name="Content Placeholder 2">
            <a:extLst>
              <a:ext uri="{FF2B5EF4-FFF2-40B4-BE49-F238E27FC236}">
                <a16:creationId xmlns:a16="http://schemas.microsoft.com/office/drawing/2014/main" id="{39F41C63-8E3D-44FC-BC9C-6FCD0B1BE7CE}"/>
              </a:ext>
            </a:extLst>
          </p:cNvPr>
          <p:cNvSpPr>
            <a:spLocks noGrp="1"/>
          </p:cNvSpPr>
          <p:nvPr>
            <p:ph idx="1"/>
          </p:nvPr>
        </p:nvSpPr>
        <p:spPr>
          <a:xfrm>
            <a:off x="145473" y="1600200"/>
            <a:ext cx="11907982" cy="4876800"/>
          </a:xfrm>
        </p:spPr>
        <p:txBody>
          <a:bodyPr>
            <a:noAutofit/>
          </a:bodyPr>
          <a:lstStyle/>
          <a:p>
            <a:r>
              <a:rPr lang="en-US" sz="2800" dirty="0"/>
              <a:t>These are some of the things we have heard across the state from VR staff:</a:t>
            </a:r>
          </a:p>
          <a:p>
            <a:pPr lvl="2">
              <a:buFont typeface="Courier New" panose="02070309020205020404" pitchFamily="49" charset="0"/>
              <a:buChar char="o"/>
            </a:pPr>
            <a:r>
              <a:rPr lang="en-US" sz="2800" dirty="0"/>
              <a:t>I thought the ESP provided the extended supports.</a:t>
            </a:r>
          </a:p>
          <a:p>
            <a:pPr lvl="2">
              <a:buFont typeface="Courier New" panose="02070309020205020404" pitchFamily="49" charset="0"/>
              <a:buChar char="o"/>
            </a:pPr>
            <a:r>
              <a:rPr lang="en-US" sz="2800" dirty="0"/>
              <a:t>The ESP told me the customer was doing fine, so I didn’t pursue extended supports.</a:t>
            </a:r>
          </a:p>
          <a:p>
            <a:pPr lvl="2">
              <a:buFont typeface="Courier New" panose="02070309020205020404" pitchFamily="49" charset="0"/>
              <a:buChar char="o"/>
            </a:pPr>
            <a:r>
              <a:rPr lang="en-US" sz="2800" dirty="0"/>
              <a:t>The ESP told me the customer didn’t need extended supports.</a:t>
            </a:r>
          </a:p>
          <a:p>
            <a:pPr lvl="2">
              <a:buFont typeface="Courier New" panose="02070309020205020404" pitchFamily="49" charset="0"/>
              <a:buChar char="o"/>
            </a:pPr>
            <a:r>
              <a:rPr lang="en-US" sz="2800" dirty="0"/>
              <a:t>Where does the customer call to get extended supports? The case is at Benchmark Six.</a:t>
            </a:r>
          </a:p>
          <a:p>
            <a:pPr lvl="2">
              <a:buFont typeface="Courier New" panose="02070309020205020404" pitchFamily="49" charset="0"/>
              <a:buChar char="o"/>
            </a:pPr>
            <a:r>
              <a:rPr lang="en-US" sz="2800" dirty="0"/>
              <a:t>I thought all the customer had to do was call the Community Center and they would get extended supports.</a:t>
            </a:r>
          </a:p>
        </p:txBody>
      </p:sp>
      <p:sp>
        <p:nvSpPr>
          <p:cNvPr id="4" name="Slide Number Placeholder 3">
            <a:extLst>
              <a:ext uri="{FF2B5EF4-FFF2-40B4-BE49-F238E27FC236}">
                <a16:creationId xmlns:a16="http://schemas.microsoft.com/office/drawing/2014/main" id="{A3F3441B-D456-4EFD-B306-E733E7EC404E}"/>
              </a:ext>
            </a:extLst>
          </p:cNvPr>
          <p:cNvSpPr>
            <a:spLocks noGrp="1"/>
          </p:cNvSpPr>
          <p:nvPr>
            <p:ph type="sldNum" sz="quarter" idx="12"/>
          </p:nvPr>
        </p:nvSpPr>
        <p:spPr/>
        <p:txBody>
          <a:bodyPr/>
          <a:lstStyle/>
          <a:p>
            <a:pPr defTabSz="457200"/>
            <a:fld id="{0CFEC368-1D7A-4F81-ABF6-AE0E36BAF64C}" type="slidenum">
              <a:rPr lang="en-US">
                <a:solidFill>
                  <a:srgbClr val="FFFFFF"/>
                </a:solidFill>
              </a:rPr>
              <a:pPr defTabSz="457200"/>
              <a:t>29</a:t>
            </a:fld>
            <a:endParaRPr lang="en-US" dirty="0">
              <a:solidFill>
                <a:srgbClr val="FFFFFF"/>
              </a:solidFill>
            </a:endParaRPr>
          </a:p>
        </p:txBody>
      </p:sp>
    </p:spTree>
    <p:extLst>
      <p:ext uri="{BB962C8B-B14F-4D97-AF65-F5344CB8AC3E}">
        <p14:creationId xmlns:p14="http://schemas.microsoft.com/office/powerpoint/2010/main" val="2914920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12188952"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2759"/>
          <a:stretch/>
        </p:blipFill>
        <p:spPr>
          <a:xfrm flipV="1">
            <a:off x="2" y="0"/>
            <a:ext cx="12191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sp>
        <p:nvSpPr>
          <p:cNvPr id="2" name="Title 1">
            <a:extLst>
              <a:ext uri="{FF2B5EF4-FFF2-40B4-BE49-F238E27FC236}">
                <a16:creationId xmlns:a16="http://schemas.microsoft.com/office/drawing/2014/main" id="{36D5F5E9-623B-4E0C-9EC0-523FE6AE54BF}"/>
              </a:ext>
            </a:extLst>
          </p:cNvPr>
          <p:cNvSpPr>
            <a:spLocks noGrp="1"/>
          </p:cNvSpPr>
          <p:nvPr>
            <p:ph type="title"/>
          </p:nvPr>
        </p:nvSpPr>
        <p:spPr>
          <a:xfrm>
            <a:off x="753925" y="1601735"/>
            <a:ext cx="10684151" cy="1991979"/>
          </a:xfrm>
        </p:spPr>
        <p:txBody>
          <a:bodyPr vert="horz" lIns="91440" tIns="45720" rIns="91440" bIns="45720" rtlCol="0" anchor="b">
            <a:normAutofit/>
          </a:bodyPr>
          <a:lstStyle/>
          <a:p>
            <a:pPr algn="ctr"/>
            <a:r>
              <a:rPr lang="en-US" sz="6600" kern="1200" dirty="0">
                <a:solidFill>
                  <a:srgbClr val="FFFFFF"/>
                </a:solidFill>
                <a:latin typeface="+mj-lt"/>
                <a:ea typeface="+mj-ea"/>
                <a:cs typeface="+mj-cs"/>
              </a:rPr>
              <a:t>Welcome- Jason Vaden</a:t>
            </a:r>
          </a:p>
        </p:txBody>
      </p:sp>
      <p:pic>
        <p:nvPicPr>
          <p:cNvPr id="14" name="Picture 13">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586080"/>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Tree>
    <p:extLst>
      <p:ext uri="{BB962C8B-B14F-4D97-AF65-F5344CB8AC3E}">
        <p14:creationId xmlns:p14="http://schemas.microsoft.com/office/powerpoint/2010/main" val="2427105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060D1-25AB-432F-BE7E-A90E18B3633F}"/>
              </a:ext>
            </a:extLst>
          </p:cNvPr>
          <p:cNvSpPr>
            <a:spLocks noGrp="1"/>
          </p:cNvSpPr>
          <p:nvPr>
            <p:ph type="title"/>
          </p:nvPr>
        </p:nvSpPr>
        <p:spPr>
          <a:xfrm>
            <a:off x="93518" y="533400"/>
            <a:ext cx="11949546" cy="990600"/>
          </a:xfrm>
        </p:spPr>
        <p:txBody>
          <a:bodyPr>
            <a:noAutofit/>
          </a:bodyPr>
          <a:lstStyle/>
          <a:p>
            <a:r>
              <a:rPr lang="en-US" sz="3600" dirty="0"/>
              <a:t>Identifying Resources to Deliver the Extended Services with No Waiver Slot</a:t>
            </a:r>
          </a:p>
        </p:txBody>
      </p:sp>
      <p:sp>
        <p:nvSpPr>
          <p:cNvPr id="3" name="Content Placeholder 2">
            <a:extLst>
              <a:ext uri="{FF2B5EF4-FFF2-40B4-BE49-F238E27FC236}">
                <a16:creationId xmlns:a16="http://schemas.microsoft.com/office/drawing/2014/main" id="{05D7A6C4-BB4C-4022-85DB-B15C6F5AC10B}"/>
              </a:ext>
            </a:extLst>
          </p:cNvPr>
          <p:cNvSpPr>
            <a:spLocks noGrp="1"/>
          </p:cNvSpPr>
          <p:nvPr>
            <p:ph idx="1"/>
          </p:nvPr>
        </p:nvSpPr>
        <p:spPr>
          <a:xfrm>
            <a:off x="166255" y="1962912"/>
            <a:ext cx="11783290" cy="4876800"/>
          </a:xfrm>
        </p:spPr>
        <p:txBody>
          <a:bodyPr/>
          <a:lstStyle/>
          <a:p>
            <a:r>
              <a:rPr lang="en-US" sz="2800" dirty="0"/>
              <a:t>It should be extremely rare that a Supported Employment case is closed due to no extended supports.</a:t>
            </a:r>
          </a:p>
          <a:p>
            <a:r>
              <a:rPr lang="en-US" sz="2800" dirty="0"/>
              <a:t>The VRC should work with you on the options on the next slide.</a:t>
            </a:r>
          </a:p>
          <a:p>
            <a:endParaRPr lang="en-US" dirty="0"/>
          </a:p>
        </p:txBody>
      </p:sp>
      <p:sp>
        <p:nvSpPr>
          <p:cNvPr id="4" name="Slide Number Placeholder 3">
            <a:extLst>
              <a:ext uri="{FF2B5EF4-FFF2-40B4-BE49-F238E27FC236}">
                <a16:creationId xmlns:a16="http://schemas.microsoft.com/office/drawing/2014/main" id="{9E649C22-DFBC-478A-AB59-45BE7122D5D2}"/>
              </a:ext>
            </a:extLst>
          </p:cNvPr>
          <p:cNvSpPr>
            <a:spLocks noGrp="1"/>
          </p:cNvSpPr>
          <p:nvPr>
            <p:ph type="sldNum" sz="quarter" idx="12"/>
          </p:nvPr>
        </p:nvSpPr>
        <p:spPr>
          <a:xfrm>
            <a:off x="9144000" y="18288"/>
            <a:ext cx="1066800" cy="329184"/>
          </a:xfrm>
        </p:spPr>
        <p:txBody>
          <a:bodyPr/>
          <a:lstStyle/>
          <a:p>
            <a:pPr defTabSz="457200"/>
            <a:fld id="{0CFEC368-1D7A-4F81-ABF6-AE0E36BAF64C}" type="slidenum">
              <a:rPr lang="en-US">
                <a:solidFill>
                  <a:srgbClr val="FFFFFF"/>
                </a:solidFill>
              </a:rPr>
              <a:pPr defTabSz="457200"/>
              <a:t>30</a:t>
            </a:fld>
            <a:endParaRPr lang="en-US" dirty="0">
              <a:solidFill>
                <a:srgbClr val="FFFFFF"/>
              </a:solidFill>
            </a:endParaRPr>
          </a:p>
        </p:txBody>
      </p:sp>
    </p:spTree>
    <p:extLst>
      <p:ext uri="{BB962C8B-B14F-4D97-AF65-F5344CB8AC3E}">
        <p14:creationId xmlns:p14="http://schemas.microsoft.com/office/powerpoint/2010/main" val="3191458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8B0B7-80B6-4D8C-B0BE-47C94A42CE06}"/>
              </a:ext>
            </a:extLst>
          </p:cNvPr>
          <p:cNvSpPr>
            <a:spLocks noGrp="1"/>
          </p:cNvSpPr>
          <p:nvPr>
            <p:ph type="title"/>
          </p:nvPr>
        </p:nvSpPr>
        <p:spPr>
          <a:xfrm>
            <a:off x="93518" y="533400"/>
            <a:ext cx="12098482" cy="990600"/>
          </a:xfrm>
        </p:spPr>
        <p:txBody>
          <a:bodyPr>
            <a:noAutofit/>
          </a:bodyPr>
          <a:lstStyle/>
          <a:p>
            <a:r>
              <a:rPr lang="en-US" sz="3600" dirty="0"/>
              <a:t>Options for Extended Supports with No Waiver </a:t>
            </a:r>
            <a:r>
              <a:rPr lang="en-US" sz="3600" b="0" dirty="0"/>
              <a:t>(1 of 2)</a:t>
            </a:r>
          </a:p>
        </p:txBody>
      </p:sp>
      <p:sp>
        <p:nvSpPr>
          <p:cNvPr id="3" name="Content Placeholder 2">
            <a:extLst>
              <a:ext uri="{FF2B5EF4-FFF2-40B4-BE49-F238E27FC236}">
                <a16:creationId xmlns:a16="http://schemas.microsoft.com/office/drawing/2014/main" id="{C4105654-1680-498A-BC35-5B8A8AD11C51}"/>
              </a:ext>
            </a:extLst>
          </p:cNvPr>
          <p:cNvSpPr>
            <a:spLocks noGrp="1"/>
          </p:cNvSpPr>
          <p:nvPr>
            <p:ph idx="1"/>
          </p:nvPr>
        </p:nvSpPr>
        <p:spPr>
          <a:xfrm>
            <a:off x="292677" y="1962912"/>
            <a:ext cx="11606645" cy="4876800"/>
          </a:xfrm>
        </p:spPr>
        <p:txBody>
          <a:bodyPr/>
          <a:lstStyle/>
          <a:p>
            <a:pPr marL="457200" indent="-457200">
              <a:buFont typeface="+mj-lt"/>
              <a:buAutoNum type="arabicPeriod"/>
            </a:pPr>
            <a:r>
              <a:rPr lang="en-US" sz="2800" dirty="0"/>
              <a:t>Find out if the Community Center has any SGR to use for employment services.</a:t>
            </a:r>
          </a:p>
          <a:p>
            <a:pPr marL="457200" indent="-457200">
              <a:buFont typeface="+mj-lt"/>
              <a:buAutoNum type="arabicPeriod"/>
            </a:pPr>
            <a:r>
              <a:rPr lang="en-US" sz="2800" dirty="0"/>
              <a:t>If the customer receives SSI or a Title II disability benefit s/he may be able to purchase job coaching using a work incentive at Benchmark Five.</a:t>
            </a:r>
          </a:p>
          <a:p>
            <a:pPr marL="457200" indent="-457200">
              <a:buFont typeface="+mj-lt"/>
              <a:buAutoNum type="arabicPeriod"/>
            </a:pPr>
            <a:r>
              <a:rPr lang="en-US" sz="2800" dirty="0"/>
              <a:t>Find out if there is a family member or friend who is willing to do the job coaching starting at Benchmark Five at no cost.</a:t>
            </a:r>
          </a:p>
          <a:p>
            <a:pPr marL="457200" indent="-457200">
              <a:buFont typeface="+mj-lt"/>
              <a:buAutoNum type="arabicPeriod"/>
            </a:pPr>
            <a:r>
              <a:rPr lang="en-US" sz="2800" dirty="0"/>
              <a:t>Ask the family if they are willing to pay out of pocket for job coaching starting at Benchmark Five.</a:t>
            </a:r>
          </a:p>
          <a:p>
            <a:endParaRPr lang="en-US" dirty="0"/>
          </a:p>
        </p:txBody>
      </p:sp>
      <p:sp>
        <p:nvSpPr>
          <p:cNvPr id="4" name="Slide Number Placeholder 3">
            <a:extLst>
              <a:ext uri="{FF2B5EF4-FFF2-40B4-BE49-F238E27FC236}">
                <a16:creationId xmlns:a16="http://schemas.microsoft.com/office/drawing/2014/main" id="{2779C5A3-EE7A-46E3-A422-C11D004D16A3}"/>
              </a:ext>
            </a:extLst>
          </p:cNvPr>
          <p:cNvSpPr>
            <a:spLocks noGrp="1"/>
          </p:cNvSpPr>
          <p:nvPr>
            <p:ph type="sldNum" sz="quarter" idx="12"/>
          </p:nvPr>
        </p:nvSpPr>
        <p:spPr/>
        <p:txBody>
          <a:bodyPr/>
          <a:lstStyle/>
          <a:p>
            <a:pPr defTabSz="457200"/>
            <a:fld id="{0CFEC368-1D7A-4F81-ABF6-AE0E36BAF64C}" type="slidenum">
              <a:rPr lang="en-US">
                <a:solidFill>
                  <a:srgbClr val="FFFFFF"/>
                </a:solidFill>
              </a:rPr>
              <a:pPr defTabSz="457200"/>
              <a:t>31</a:t>
            </a:fld>
            <a:endParaRPr lang="en-US" dirty="0">
              <a:solidFill>
                <a:srgbClr val="FFFFFF"/>
              </a:solidFill>
            </a:endParaRPr>
          </a:p>
        </p:txBody>
      </p:sp>
    </p:spTree>
    <p:extLst>
      <p:ext uri="{BB962C8B-B14F-4D97-AF65-F5344CB8AC3E}">
        <p14:creationId xmlns:p14="http://schemas.microsoft.com/office/powerpoint/2010/main" val="13979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8B0B7-80B6-4D8C-B0BE-47C94A42CE06}"/>
              </a:ext>
            </a:extLst>
          </p:cNvPr>
          <p:cNvSpPr>
            <a:spLocks noGrp="1"/>
          </p:cNvSpPr>
          <p:nvPr>
            <p:ph type="title"/>
          </p:nvPr>
        </p:nvSpPr>
        <p:spPr>
          <a:xfrm>
            <a:off x="166255" y="533400"/>
            <a:ext cx="11887200" cy="990600"/>
          </a:xfrm>
        </p:spPr>
        <p:txBody>
          <a:bodyPr>
            <a:noAutofit/>
          </a:bodyPr>
          <a:lstStyle/>
          <a:p>
            <a:r>
              <a:rPr lang="en-US" sz="3600" dirty="0"/>
              <a:t>Options for Extended Supports with No Waiver </a:t>
            </a:r>
            <a:r>
              <a:rPr lang="en-US" sz="3600" b="0" dirty="0"/>
              <a:t>(2 of 2)</a:t>
            </a:r>
          </a:p>
        </p:txBody>
      </p:sp>
      <p:sp>
        <p:nvSpPr>
          <p:cNvPr id="3" name="Content Placeholder 2">
            <a:extLst>
              <a:ext uri="{FF2B5EF4-FFF2-40B4-BE49-F238E27FC236}">
                <a16:creationId xmlns:a16="http://schemas.microsoft.com/office/drawing/2014/main" id="{C4105654-1680-498A-BC35-5B8A8AD11C51}"/>
              </a:ext>
            </a:extLst>
          </p:cNvPr>
          <p:cNvSpPr>
            <a:spLocks noGrp="1"/>
          </p:cNvSpPr>
          <p:nvPr>
            <p:ph idx="1"/>
          </p:nvPr>
        </p:nvSpPr>
        <p:spPr>
          <a:xfrm>
            <a:off x="244187" y="1709928"/>
            <a:ext cx="11731336" cy="4876800"/>
          </a:xfrm>
        </p:spPr>
        <p:txBody>
          <a:bodyPr>
            <a:normAutofit lnSpcReduction="10000"/>
          </a:bodyPr>
          <a:lstStyle/>
          <a:p>
            <a:pPr marL="0" indent="0">
              <a:buNone/>
            </a:pPr>
            <a:r>
              <a:rPr lang="en-US" sz="2800" dirty="0"/>
              <a:t>Option Five:  When Options One through Four Don’t Work.</a:t>
            </a:r>
          </a:p>
          <a:p>
            <a:pPr lvl="2"/>
            <a:r>
              <a:rPr lang="en-US" sz="2800" dirty="0"/>
              <a:t>As an ESP you will need to search for a business that will provide the supports the customer needs to maintain employment.</a:t>
            </a:r>
          </a:p>
          <a:p>
            <a:pPr lvl="2"/>
            <a:r>
              <a:rPr lang="en-US" sz="2800" dirty="0"/>
              <a:t>Typically, this will be a small family-owned business.</a:t>
            </a:r>
          </a:p>
          <a:p>
            <a:pPr lvl="2"/>
            <a:r>
              <a:rPr lang="en-US" sz="2800" dirty="0"/>
              <a:t>Typically, the job will need to be carved or restructured.</a:t>
            </a:r>
          </a:p>
          <a:p>
            <a:pPr lvl="2"/>
            <a:r>
              <a:rPr lang="en-US" sz="2800" dirty="0"/>
              <a:t>It is always part of an ESP’s job to look at every business within reasonable distance of a customer’s home for the environment and the tasks that would be a good match. In some SE cases that could mean looking into every single business in the area, and that could be a lot of businesses.</a:t>
            </a:r>
          </a:p>
          <a:p>
            <a:endParaRPr lang="en-US" dirty="0"/>
          </a:p>
        </p:txBody>
      </p:sp>
      <p:sp>
        <p:nvSpPr>
          <p:cNvPr id="4" name="Slide Number Placeholder 3">
            <a:extLst>
              <a:ext uri="{FF2B5EF4-FFF2-40B4-BE49-F238E27FC236}">
                <a16:creationId xmlns:a16="http://schemas.microsoft.com/office/drawing/2014/main" id="{2779C5A3-EE7A-46E3-A422-C11D004D16A3}"/>
              </a:ext>
            </a:extLst>
          </p:cNvPr>
          <p:cNvSpPr>
            <a:spLocks noGrp="1"/>
          </p:cNvSpPr>
          <p:nvPr>
            <p:ph type="sldNum" sz="quarter" idx="12"/>
          </p:nvPr>
        </p:nvSpPr>
        <p:spPr/>
        <p:txBody>
          <a:bodyPr/>
          <a:lstStyle/>
          <a:p>
            <a:pPr defTabSz="457200"/>
            <a:fld id="{0CFEC368-1D7A-4F81-ABF6-AE0E36BAF64C}" type="slidenum">
              <a:rPr lang="en-US">
                <a:solidFill>
                  <a:srgbClr val="FFFFFF"/>
                </a:solidFill>
              </a:rPr>
              <a:pPr defTabSz="457200"/>
              <a:t>32</a:t>
            </a:fld>
            <a:endParaRPr lang="en-US" dirty="0">
              <a:solidFill>
                <a:srgbClr val="FFFFFF"/>
              </a:solidFill>
            </a:endParaRPr>
          </a:p>
        </p:txBody>
      </p:sp>
    </p:spTree>
    <p:extLst>
      <p:ext uri="{BB962C8B-B14F-4D97-AF65-F5344CB8AC3E}">
        <p14:creationId xmlns:p14="http://schemas.microsoft.com/office/powerpoint/2010/main" val="194263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5FBD-AD72-4AC3-B0ED-8D3F36083811}"/>
              </a:ext>
            </a:extLst>
          </p:cNvPr>
          <p:cNvSpPr>
            <a:spLocks noGrp="1"/>
          </p:cNvSpPr>
          <p:nvPr>
            <p:ph type="title"/>
          </p:nvPr>
        </p:nvSpPr>
        <p:spPr>
          <a:xfrm>
            <a:off x="114300" y="533400"/>
            <a:ext cx="10858500" cy="990600"/>
          </a:xfrm>
        </p:spPr>
        <p:txBody>
          <a:bodyPr>
            <a:normAutofit/>
          </a:bodyPr>
          <a:lstStyle/>
          <a:p>
            <a:r>
              <a:rPr lang="en-US" sz="3600" dirty="0"/>
              <a:t>What Tools Do You Need in Your Back Pocket?</a:t>
            </a:r>
          </a:p>
        </p:txBody>
      </p:sp>
      <p:sp>
        <p:nvSpPr>
          <p:cNvPr id="3" name="Content Placeholder 2">
            <a:extLst>
              <a:ext uri="{FF2B5EF4-FFF2-40B4-BE49-F238E27FC236}">
                <a16:creationId xmlns:a16="http://schemas.microsoft.com/office/drawing/2014/main" id="{1466D2D9-92A6-49FC-BC68-283D2E37CA83}"/>
              </a:ext>
            </a:extLst>
          </p:cNvPr>
          <p:cNvSpPr>
            <a:spLocks noGrp="1"/>
          </p:cNvSpPr>
          <p:nvPr>
            <p:ph idx="1"/>
          </p:nvPr>
        </p:nvSpPr>
        <p:spPr>
          <a:xfrm>
            <a:off x="187035" y="1600200"/>
            <a:ext cx="11731337" cy="4876800"/>
          </a:xfrm>
        </p:spPr>
        <p:txBody>
          <a:bodyPr>
            <a:normAutofit/>
          </a:bodyPr>
          <a:lstStyle/>
          <a:p>
            <a:r>
              <a:rPr lang="en-US" sz="2800" dirty="0"/>
              <a:t>Learn about On the Job Training (OJT) so you can offer that to the employer.</a:t>
            </a:r>
          </a:p>
          <a:p>
            <a:r>
              <a:rPr lang="en-US" sz="2800" dirty="0"/>
              <a:t>Learn about benefits to employers when hiring someone with a disability: the Work Opportunity Tax Credit, Barrier Removal Tax Deduction, Disabled Access Credit and State of Texas Tax Refund.</a:t>
            </a:r>
          </a:p>
          <a:p>
            <a:r>
              <a:rPr lang="en-US" sz="2800" dirty="0"/>
              <a:t>We are aware of the varying views on talking about or offering an employer these benefits.</a:t>
            </a:r>
          </a:p>
          <a:p>
            <a:r>
              <a:rPr lang="en-US" sz="2800" dirty="0"/>
              <a:t>If you determine/believe telling/offering any of these incentives could encourage a job offer when the employer is not that interested in hiring the customer, bring them up after the job offer has been accepted.</a:t>
            </a:r>
          </a:p>
          <a:p>
            <a:endParaRPr lang="en-US" dirty="0"/>
          </a:p>
        </p:txBody>
      </p:sp>
      <p:sp>
        <p:nvSpPr>
          <p:cNvPr id="4" name="Slide Number Placeholder 3">
            <a:extLst>
              <a:ext uri="{FF2B5EF4-FFF2-40B4-BE49-F238E27FC236}">
                <a16:creationId xmlns:a16="http://schemas.microsoft.com/office/drawing/2014/main" id="{2992A638-1F2C-4F46-AB73-BAAA0C7CA593}"/>
              </a:ext>
            </a:extLst>
          </p:cNvPr>
          <p:cNvSpPr>
            <a:spLocks noGrp="1"/>
          </p:cNvSpPr>
          <p:nvPr>
            <p:ph type="sldNum" sz="quarter" idx="12"/>
          </p:nvPr>
        </p:nvSpPr>
        <p:spPr/>
        <p:txBody>
          <a:bodyPr/>
          <a:lstStyle/>
          <a:p>
            <a:pPr defTabSz="457200"/>
            <a:fld id="{0CFEC368-1D7A-4F81-ABF6-AE0E36BAF64C}" type="slidenum">
              <a:rPr lang="en-US">
                <a:solidFill>
                  <a:srgbClr val="FFFFFF"/>
                </a:solidFill>
              </a:rPr>
              <a:pPr defTabSz="457200"/>
              <a:t>33</a:t>
            </a:fld>
            <a:endParaRPr lang="en-US" dirty="0">
              <a:solidFill>
                <a:srgbClr val="FFFFFF"/>
              </a:solidFill>
            </a:endParaRPr>
          </a:p>
        </p:txBody>
      </p:sp>
    </p:spTree>
    <p:extLst>
      <p:ext uri="{BB962C8B-B14F-4D97-AF65-F5344CB8AC3E}">
        <p14:creationId xmlns:p14="http://schemas.microsoft.com/office/powerpoint/2010/main" val="316075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59500-B1A7-4085-BC8E-C2BA83D68417}"/>
              </a:ext>
            </a:extLst>
          </p:cNvPr>
          <p:cNvSpPr>
            <a:spLocks noGrp="1"/>
          </p:cNvSpPr>
          <p:nvPr>
            <p:ph type="title"/>
          </p:nvPr>
        </p:nvSpPr>
        <p:spPr>
          <a:xfrm>
            <a:off x="72736" y="533400"/>
            <a:ext cx="10900064" cy="990600"/>
          </a:xfrm>
        </p:spPr>
        <p:txBody>
          <a:bodyPr>
            <a:noAutofit/>
          </a:bodyPr>
          <a:lstStyle/>
          <a:p>
            <a:r>
              <a:rPr lang="en-US" sz="3600" dirty="0"/>
              <a:t>TWS-VRS Supported Employment Benchmark Five: Training Extended Services Providers</a:t>
            </a:r>
          </a:p>
        </p:txBody>
      </p:sp>
      <p:sp>
        <p:nvSpPr>
          <p:cNvPr id="3" name="Content Placeholder 2">
            <a:extLst>
              <a:ext uri="{FF2B5EF4-FFF2-40B4-BE49-F238E27FC236}">
                <a16:creationId xmlns:a16="http://schemas.microsoft.com/office/drawing/2014/main" id="{767D5C78-C486-4788-B235-BE2D77556B98}"/>
              </a:ext>
            </a:extLst>
          </p:cNvPr>
          <p:cNvSpPr>
            <a:spLocks noGrp="1"/>
          </p:cNvSpPr>
          <p:nvPr>
            <p:ph idx="1"/>
          </p:nvPr>
        </p:nvSpPr>
        <p:spPr>
          <a:xfrm>
            <a:off x="245918" y="1981200"/>
            <a:ext cx="11700164" cy="4876800"/>
          </a:xfrm>
        </p:spPr>
        <p:txBody>
          <a:bodyPr>
            <a:noAutofit/>
          </a:bodyPr>
          <a:lstStyle/>
          <a:p>
            <a:pPr>
              <a:spcBef>
                <a:spcPts val="0"/>
              </a:spcBef>
              <a:spcAft>
                <a:spcPts val="600"/>
              </a:spcAft>
            </a:pPr>
            <a:r>
              <a:rPr lang="en-US" sz="2800" dirty="0"/>
              <a:t>At Benchmark Five all training and supports must transition to long-term resources (Extended Services) not funded by TWS-VRS.</a:t>
            </a:r>
          </a:p>
          <a:p>
            <a:pPr>
              <a:spcBef>
                <a:spcPts val="0"/>
              </a:spcBef>
              <a:spcAft>
                <a:spcPts val="600"/>
              </a:spcAft>
            </a:pPr>
            <a:r>
              <a:rPr lang="en-US" sz="2800" dirty="0"/>
              <a:t>Reaching Benchmark Five means TWS-VRS stops providing active services and the waiver service Supported Employment takes over responsibility for assisting the customer to maintain employment.</a:t>
            </a:r>
          </a:p>
          <a:p>
            <a:pPr>
              <a:spcBef>
                <a:spcPts val="0"/>
              </a:spcBef>
              <a:spcAft>
                <a:spcPts val="600"/>
              </a:spcAft>
            </a:pPr>
            <a:r>
              <a:rPr lang="en-US" sz="2800" dirty="0"/>
              <a:t>The TWS-VRS ESP no longer provides any direct services with the customer or employer but maintains minimum bi-monthly monitoring visits.</a:t>
            </a:r>
          </a:p>
          <a:p>
            <a:pPr>
              <a:spcBef>
                <a:spcPts val="0"/>
              </a:spcBef>
              <a:spcAft>
                <a:spcPts val="600"/>
              </a:spcAft>
            </a:pPr>
            <a:r>
              <a:rPr lang="en-US" sz="2800" dirty="0"/>
              <a:t>During Benchmarks Five and Six the TWS-VRS ESP should be assisting the waiver Job Coach with solving any issues that could lead to termination of the customer’s employment.</a:t>
            </a:r>
          </a:p>
        </p:txBody>
      </p:sp>
      <p:sp>
        <p:nvSpPr>
          <p:cNvPr id="4" name="Slide Number Placeholder 3">
            <a:extLst>
              <a:ext uri="{FF2B5EF4-FFF2-40B4-BE49-F238E27FC236}">
                <a16:creationId xmlns:a16="http://schemas.microsoft.com/office/drawing/2014/main" id="{9BFF4F82-9027-41D5-AE04-8C006BCD508F}"/>
              </a:ext>
            </a:extLst>
          </p:cNvPr>
          <p:cNvSpPr>
            <a:spLocks noGrp="1"/>
          </p:cNvSpPr>
          <p:nvPr>
            <p:ph type="sldNum" sz="quarter" idx="12"/>
          </p:nvPr>
        </p:nvSpPr>
        <p:spPr/>
        <p:txBody>
          <a:bodyPr/>
          <a:lstStyle/>
          <a:p>
            <a:pPr defTabSz="457200"/>
            <a:fld id="{0CFEC368-1D7A-4F81-ABF6-AE0E36BAF64C}" type="slidenum">
              <a:rPr lang="en-US">
                <a:solidFill>
                  <a:srgbClr val="FFFFFF"/>
                </a:solidFill>
              </a:rPr>
              <a:pPr defTabSz="457200"/>
              <a:t>34</a:t>
            </a:fld>
            <a:endParaRPr lang="en-US" dirty="0">
              <a:solidFill>
                <a:srgbClr val="FFFFFF"/>
              </a:solidFill>
            </a:endParaRPr>
          </a:p>
        </p:txBody>
      </p:sp>
    </p:spTree>
    <p:extLst>
      <p:ext uri="{BB962C8B-B14F-4D97-AF65-F5344CB8AC3E}">
        <p14:creationId xmlns:p14="http://schemas.microsoft.com/office/powerpoint/2010/main" val="3003588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FC936-B4B2-45F3-9164-358C4E076E6A}"/>
              </a:ext>
            </a:extLst>
          </p:cNvPr>
          <p:cNvSpPr>
            <a:spLocks noGrp="1"/>
          </p:cNvSpPr>
          <p:nvPr>
            <p:ph type="title"/>
          </p:nvPr>
        </p:nvSpPr>
        <p:spPr>
          <a:xfrm>
            <a:off x="135081" y="533400"/>
            <a:ext cx="11876809" cy="990600"/>
          </a:xfrm>
        </p:spPr>
        <p:txBody>
          <a:bodyPr>
            <a:noAutofit/>
          </a:bodyPr>
          <a:lstStyle/>
          <a:p>
            <a:r>
              <a:rPr lang="en-US" sz="3600" dirty="0"/>
              <a:t>How Bad is it if I Take a TWS-VRS SE Referral Without Extended Supports in Place?</a:t>
            </a:r>
          </a:p>
        </p:txBody>
      </p:sp>
      <p:sp>
        <p:nvSpPr>
          <p:cNvPr id="3" name="Content Placeholder 2">
            <a:extLst>
              <a:ext uri="{FF2B5EF4-FFF2-40B4-BE49-F238E27FC236}">
                <a16:creationId xmlns:a16="http://schemas.microsoft.com/office/drawing/2014/main" id="{C07DB920-9CD4-4159-AA37-F04950E4566F}"/>
              </a:ext>
            </a:extLst>
          </p:cNvPr>
          <p:cNvSpPr>
            <a:spLocks noGrp="1"/>
          </p:cNvSpPr>
          <p:nvPr>
            <p:ph idx="1"/>
          </p:nvPr>
        </p:nvSpPr>
        <p:spPr>
          <a:xfrm>
            <a:off x="280555" y="1917885"/>
            <a:ext cx="10692245" cy="4876800"/>
          </a:xfrm>
        </p:spPr>
        <p:txBody>
          <a:bodyPr>
            <a:noAutofit/>
          </a:bodyPr>
          <a:lstStyle/>
          <a:p>
            <a:pPr>
              <a:spcBef>
                <a:spcPts val="0"/>
              </a:spcBef>
              <a:spcAft>
                <a:spcPts val="600"/>
              </a:spcAft>
            </a:pPr>
            <a:r>
              <a:rPr lang="en-US" sz="2800" dirty="0"/>
              <a:t>Here’s what happens, and it happens all the time:</a:t>
            </a:r>
          </a:p>
          <a:p>
            <a:pPr marL="1005840" lvl="2" indent="-457200">
              <a:spcBef>
                <a:spcPts val="0"/>
              </a:spcBef>
              <a:spcAft>
                <a:spcPts val="600"/>
              </a:spcAft>
              <a:buFont typeface="+mj-lt"/>
              <a:buAutoNum type="arabicPeriod"/>
            </a:pPr>
            <a:r>
              <a:rPr lang="en-US" sz="2800" dirty="0"/>
              <a:t>The customer maintains employment through Benchmark Six. </a:t>
            </a:r>
          </a:p>
          <a:p>
            <a:pPr marL="1005840" lvl="2" indent="-457200">
              <a:spcBef>
                <a:spcPts val="0"/>
              </a:spcBef>
              <a:spcAft>
                <a:spcPts val="600"/>
              </a:spcAft>
              <a:buFont typeface="+mj-lt"/>
              <a:buAutoNum type="arabicPeriod"/>
            </a:pPr>
            <a:r>
              <a:rPr lang="en-US" sz="2800" dirty="0"/>
              <a:t>Soon after your involvement as an ESP is completed the customer loses the job.</a:t>
            </a:r>
          </a:p>
          <a:p>
            <a:pPr marL="1005840" lvl="2" indent="-457200">
              <a:spcBef>
                <a:spcPts val="0"/>
              </a:spcBef>
              <a:spcAft>
                <a:spcPts val="600"/>
              </a:spcAft>
              <a:buFont typeface="+mj-lt"/>
              <a:buAutoNum type="arabicPeriod"/>
            </a:pPr>
            <a:r>
              <a:rPr lang="en-US" sz="2800" dirty="0"/>
              <a:t>The customer returns to TWS-VRS for a new Supported Employment job placement. </a:t>
            </a:r>
          </a:p>
          <a:p>
            <a:pPr marL="1005840" lvl="2" indent="-457200">
              <a:spcBef>
                <a:spcPts val="0"/>
              </a:spcBef>
              <a:spcAft>
                <a:spcPts val="600"/>
              </a:spcAft>
              <a:buFont typeface="+mj-lt"/>
              <a:buAutoNum type="arabicPeriod"/>
            </a:pPr>
            <a:r>
              <a:rPr lang="en-US" sz="2800" dirty="0"/>
              <a:t>The cycle repeats itself…over and over and over until the customer decides working isn’t worth it and retreats to Day Hab, sheltered work or just sits at home all day.</a:t>
            </a:r>
          </a:p>
        </p:txBody>
      </p:sp>
      <p:sp>
        <p:nvSpPr>
          <p:cNvPr id="4" name="Slide Number Placeholder 3">
            <a:extLst>
              <a:ext uri="{FF2B5EF4-FFF2-40B4-BE49-F238E27FC236}">
                <a16:creationId xmlns:a16="http://schemas.microsoft.com/office/drawing/2014/main" id="{072DD217-83F0-42A0-B69C-5512F7991830}"/>
              </a:ext>
            </a:extLst>
          </p:cNvPr>
          <p:cNvSpPr>
            <a:spLocks noGrp="1"/>
          </p:cNvSpPr>
          <p:nvPr>
            <p:ph type="sldNum" sz="quarter" idx="12"/>
          </p:nvPr>
        </p:nvSpPr>
        <p:spPr/>
        <p:txBody>
          <a:bodyPr/>
          <a:lstStyle/>
          <a:p>
            <a:pPr defTabSz="457200"/>
            <a:fld id="{0CFEC368-1D7A-4F81-ABF6-AE0E36BAF64C}" type="slidenum">
              <a:rPr lang="en-US">
                <a:solidFill>
                  <a:srgbClr val="FFFFFF"/>
                </a:solidFill>
              </a:rPr>
              <a:pPr defTabSz="457200"/>
              <a:t>35</a:t>
            </a:fld>
            <a:endParaRPr lang="en-US" dirty="0">
              <a:solidFill>
                <a:srgbClr val="FFFFFF"/>
              </a:solidFill>
            </a:endParaRPr>
          </a:p>
        </p:txBody>
      </p:sp>
    </p:spTree>
    <p:extLst>
      <p:ext uri="{BB962C8B-B14F-4D97-AF65-F5344CB8AC3E}">
        <p14:creationId xmlns:p14="http://schemas.microsoft.com/office/powerpoint/2010/main" val="65165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1E89E-831D-4AA4-976F-5E722CE531FC}"/>
              </a:ext>
            </a:extLst>
          </p:cNvPr>
          <p:cNvSpPr>
            <a:spLocks noGrp="1"/>
          </p:cNvSpPr>
          <p:nvPr>
            <p:ph type="title"/>
          </p:nvPr>
        </p:nvSpPr>
        <p:spPr>
          <a:xfrm>
            <a:off x="218209" y="533400"/>
            <a:ext cx="11814464" cy="990600"/>
          </a:xfrm>
        </p:spPr>
        <p:txBody>
          <a:bodyPr>
            <a:noAutofit/>
          </a:bodyPr>
          <a:lstStyle/>
          <a:p>
            <a:r>
              <a:rPr lang="en-US" sz="3600" dirty="0"/>
              <a:t>Customers with IDD and Severe MH Losing Their Jobs</a:t>
            </a:r>
          </a:p>
        </p:txBody>
      </p:sp>
      <p:sp>
        <p:nvSpPr>
          <p:cNvPr id="3" name="Content Placeholder 2">
            <a:extLst>
              <a:ext uri="{FF2B5EF4-FFF2-40B4-BE49-F238E27FC236}">
                <a16:creationId xmlns:a16="http://schemas.microsoft.com/office/drawing/2014/main" id="{99E782EF-64C6-4716-9993-728A34D8CD1B}"/>
              </a:ext>
            </a:extLst>
          </p:cNvPr>
          <p:cNvSpPr>
            <a:spLocks noGrp="1"/>
          </p:cNvSpPr>
          <p:nvPr>
            <p:ph idx="1"/>
          </p:nvPr>
        </p:nvSpPr>
        <p:spPr>
          <a:xfrm>
            <a:off x="218209" y="1600200"/>
            <a:ext cx="11596255" cy="4876800"/>
          </a:xfrm>
        </p:spPr>
        <p:txBody>
          <a:bodyPr>
            <a:noAutofit/>
          </a:bodyPr>
          <a:lstStyle/>
          <a:p>
            <a:pPr>
              <a:spcBef>
                <a:spcPts val="0"/>
              </a:spcBef>
              <a:spcAft>
                <a:spcPts val="1000"/>
              </a:spcAft>
            </a:pPr>
            <a:r>
              <a:rPr lang="en-US" sz="2800" dirty="0"/>
              <a:t>IDD and severe and persistent Mental Illness are two populations who may need extended supports to maintain employment. </a:t>
            </a:r>
          </a:p>
          <a:p>
            <a:pPr>
              <a:spcBef>
                <a:spcPts val="0"/>
              </a:spcBef>
              <a:spcAft>
                <a:spcPts val="1000"/>
              </a:spcAft>
            </a:pPr>
            <a:r>
              <a:rPr lang="en-US" sz="2800" dirty="0"/>
              <a:t>Both populations are often used to not being successful in their endeavors.</a:t>
            </a:r>
          </a:p>
          <a:p>
            <a:pPr>
              <a:spcBef>
                <a:spcPts val="0"/>
              </a:spcBef>
              <a:spcAft>
                <a:spcPts val="1000"/>
              </a:spcAft>
            </a:pPr>
            <a:r>
              <a:rPr lang="en-US" sz="2800" dirty="0"/>
              <a:t>TWS-VRS and ESPs do a disservice to these two populations, as well as others with disabilities that may need extended supports by helping them land and work at a job for 90 days or more if there are no extended supports available.</a:t>
            </a:r>
          </a:p>
          <a:p>
            <a:pPr>
              <a:spcBef>
                <a:spcPts val="0"/>
              </a:spcBef>
              <a:spcAft>
                <a:spcPts val="1000"/>
              </a:spcAft>
            </a:pPr>
            <a:r>
              <a:rPr lang="en-US" sz="2800" dirty="0"/>
              <a:t>Customers who don’t succeed in employment due to lack of support may give up; exhibit behavioral issues at home; and be very confused as to why they lost the job.</a:t>
            </a:r>
          </a:p>
        </p:txBody>
      </p:sp>
      <p:sp>
        <p:nvSpPr>
          <p:cNvPr id="4" name="Slide Number Placeholder 3">
            <a:extLst>
              <a:ext uri="{FF2B5EF4-FFF2-40B4-BE49-F238E27FC236}">
                <a16:creationId xmlns:a16="http://schemas.microsoft.com/office/drawing/2014/main" id="{BD30BDAB-CB59-4BDE-9AF4-606AAD1C97FC}"/>
              </a:ext>
            </a:extLst>
          </p:cNvPr>
          <p:cNvSpPr>
            <a:spLocks noGrp="1"/>
          </p:cNvSpPr>
          <p:nvPr>
            <p:ph type="sldNum" sz="quarter" idx="12"/>
          </p:nvPr>
        </p:nvSpPr>
        <p:spPr/>
        <p:txBody>
          <a:bodyPr/>
          <a:lstStyle/>
          <a:p>
            <a:pPr defTabSz="457200"/>
            <a:fld id="{0CFEC368-1D7A-4F81-ABF6-AE0E36BAF64C}" type="slidenum">
              <a:rPr lang="en-US">
                <a:solidFill>
                  <a:srgbClr val="FFFFFF"/>
                </a:solidFill>
              </a:rPr>
              <a:pPr defTabSz="457200"/>
              <a:t>36</a:t>
            </a:fld>
            <a:endParaRPr lang="en-US" dirty="0">
              <a:solidFill>
                <a:srgbClr val="FFFFFF"/>
              </a:solidFill>
            </a:endParaRPr>
          </a:p>
        </p:txBody>
      </p:sp>
    </p:spTree>
    <p:extLst>
      <p:ext uri="{BB962C8B-B14F-4D97-AF65-F5344CB8AC3E}">
        <p14:creationId xmlns:p14="http://schemas.microsoft.com/office/powerpoint/2010/main" val="341820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5BA43-9D35-4865-8C79-A6372DA3CD7E}"/>
              </a:ext>
            </a:extLst>
          </p:cNvPr>
          <p:cNvSpPr>
            <a:spLocks noGrp="1"/>
          </p:cNvSpPr>
          <p:nvPr>
            <p:ph type="title"/>
          </p:nvPr>
        </p:nvSpPr>
        <p:spPr>
          <a:xfrm>
            <a:off x="155864" y="533400"/>
            <a:ext cx="10816936" cy="990600"/>
          </a:xfrm>
        </p:spPr>
        <p:txBody>
          <a:bodyPr>
            <a:normAutofit/>
          </a:bodyPr>
          <a:lstStyle/>
          <a:p>
            <a:r>
              <a:rPr lang="en-US" sz="3600" dirty="0"/>
              <a:t>What is the Scope of an ESP’s Job?</a:t>
            </a:r>
          </a:p>
        </p:txBody>
      </p:sp>
      <p:sp>
        <p:nvSpPr>
          <p:cNvPr id="3" name="Content Placeholder 2">
            <a:extLst>
              <a:ext uri="{FF2B5EF4-FFF2-40B4-BE49-F238E27FC236}">
                <a16:creationId xmlns:a16="http://schemas.microsoft.com/office/drawing/2014/main" id="{6D24CD03-A853-4665-B592-149FEC09B7A7}"/>
              </a:ext>
            </a:extLst>
          </p:cNvPr>
          <p:cNvSpPr>
            <a:spLocks noGrp="1"/>
          </p:cNvSpPr>
          <p:nvPr>
            <p:ph idx="1"/>
          </p:nvPr>
        </p:nvSpPr>
        <p:spPr>
          <a:xfrm>
            <a:off x="313459" y="1943100"/>
            <a:ext cx="11565082" cy="5108510"/>
          </a:xfrm>
        </p:spPr>
        <p:txBody>
          <a:bodyPr>
            <a:normAutofit/>
          </a:bodyPr>
          <a:lstStyle/>
          <a:p>
            <a:r>
              <a:rPr lang="en-US" sz="2800" dirty="0"/>
              <a:t>Rate issues aside, think about what your job is as an ESP for TWS-VRS Supported Employment.  What can you do to help the customer get into an appropriate job and be successful?</a:t>
            </a:r>
          </a:p>
          <a:p>
            <a:r>
              <a:rPr lang="en-US" sz="2800" dirty="0"/>
              <a:t>There may be things you think you aren’t paid enough to do, or you have never done for an SE customer.  If you know there are issues that the customer has – from hygiene to executive skills – and you don’t want to address them, tell the VRC about issues as you uncover them.</a:t>
            </a:r>
          </a:p>
          <a:p>
            <a:endParaRPr lang="en-US" dirty="0"/>
          </a:p>
          <a:p>
            <a:endParaRPr lang="en-US" dirty="0"/>
          </a:p>
        </p:txBody>
      </p:sp>
      <p:sp>
        <p:nvSpPr>
          <p:cNvPr id="4" name="Slide Number Placeholder 3">
            <a:extLst>
              <a:ext uri="{FF2B5EF4-FFF2-40B4-BE49-F238E27FC236}">
                <a16:creationId xmlns:a16="http://schemas.microsoft.com/office/drawing/2014/main" id="{8008D4FC-4729-40ED-A117-20AF0076AF78}"/>
              </a:ext>
            </a:extLst>
          </p:cNvPr>
          <p:cNvSpPr>
            <a:spLocks noGrp="1"/>
          </p:cNvSpPr>
          <p:nvPr>
            <p:ph type="sldNum" sz="quarter" idx="12"/>
          </p:nvPr>
        </p:nvSpPr>
        <p:spPr/>
        <p:txBody>
          <a:bodyPr/>
          <a:lstStyle/>
          <a:p>
            <a:pPr defTabSz="457200"/>
            <a:fld id="{0CFEC368-1D7A-4F81-ABF6-AE0E36BAF64C}" type="slidenum">
              <a:rPr lang="en-US">
                <a:solidFill>
                  <a:srgbClr val="FFFFFF"/>
                </a:solidFill>
              </a:rPr>
              <a:pPr defTabSz="457200"/>
              <a:t>37</a:t>
            </a:fld>
            <a:endParaRPr lang="en-US" dirty="0">
              <a:solidFill>
                <a:srgbClr val="FFFFFF"/>
              </a:solidFill>
            </a:endParaRPr>
          </a:p>
        </p:txBody>
      </p:sp>
    </p:spTree>
    <p:extLst>
      <p:ext uri="{BB962C8B-B14F-4D97-AF65-F5344CB8AC3E}">
        <p14:creationId xmlns:p14="http://schemas.microsoft.com/office/powerpoint/2010/main" val="236664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DF7F3-0228-4A37-ADC9-755909CDC88E}"/>
              </a:ext>
            </a:extLst>
          </p:cNvPr>
          <p:cNvSpPr>
            <a:spLocks noGrp="1"/>
          </p:cNvSpPr>
          <p:nvPr>
            <p:ph type="title"/>
          </p:nvPr>
        </p:nvSpPr>
        <p:spPr>
          <a:xfrm>
            <a:off x="135082" y="533400"/>
            <a:ext cx="10837718" cy="990600"/>
          </a:xfrm>
        </p:spPr>
        <p:txBody>
          <a:bodyPr/>
          <a:lstStyle/>
          <a:p>
            <a:r>
              <a:rPr lang="en-US" dirty="0"/>
              <a:t>HCBS Settings Rule-1</a:t>
            </a:r>
          </a:p>
        </p:txBody>
      </p:sp>
      <p:sp>
        <p:nvSpPr>
          <p:cNvPr id="3" name="Content Placeholder 2">
            <a:extLst>
              <a:ext uri="{FF2B5EF4-FFF2-40B4-BE49-F238E27FC236}">
                <a16:creationId xmlns:a16="http://schemas.microsoft.com/office/drawing/2014/main" id="{9AC273DC-59C4-4FAA-93B0-B529691F0CC8}"/>
              </a:ext>
            </a:extLst>
          </p:cNvPr>
          <p:cNvSpPr>
            <a:spLocks noGrp="1"/>
          </p:cNvSpPr>
          <p:nvPr>
            <p:ph idx="1"/>
          </p:nvPr>
        </p:nvSpPr>
        <p:spPr>
          <a:xfrm>
            <a:off x="213014" y="1959448"/>
            <a:ext cx="11765972" cy="4876800"/>
          </a:xfrm>
        </p:spPr>
        <p:txBody>
          <a:bodyPr>
            <a:normAutofit/>
          </a:bodyPr>
          <a:lstStyle/>
          <a:p>
            <a:pPr marL="0" indent="0">
              <a:buNone/>
            </a:pPr>
            <a:r>
              <a:rPr lang="en-US" sz="2800" dirty="0"/>
              <a:t>“The setting is integrated in and supports full access of individuals receiving Medicaid HCBS to the greater community, including opportunities to seek employment and work in competitive integrated settings, engage in community life, control personal resources, and receive services in the community, to the same degree of access as individuals not receiving Medicaid HCBS.”</a:t>
            </a:r>
          </a:p>
          <a:p>
            <a:pPr marL="0" indent="0" algn="r">
              <a:buNone/>
            </a:pPr>
            <a:r>
              <a:rPr lang="en-US" sz="2800" dirty="0"/>
              <a:t>-42 CFR441.301(c)(4)(i)/441.710(a)(1)(i)/441.530(a)(1)(i</a:t>
            </a:r>
            <a:r>
              <a:rPr lang="en-US" sz="2000" dirty="0"/>
              <a:t>)</a:t>
            </a:r>
          </a:p>
          <a:p>
            <a:pPr marL="0" indent="0" algn="r">
              <a:buNone/>
            </a:pPr>
            <a:endParaRPr lang="en-US" sz="2000" dirty="0"/>
          </a:p>
        </p:txBody>
      </p:sp>
      <p:sp>
        <p:nvSpPr>
          <p:cNvPr id="4" name="Slide Number Placeholder 3">
            <a:extLst>
              <a:ext uri="{FF2B5EF4-FFF2-40B4-BE49-F238E27FC236}">
                <a16:creationId xmlns:a16="http://schemas.microsoft.com/office/drawing/2014/main" id="{96D5CD43-C5FC-4EF2-B466-65FEB5B6E0D9}"/>
              </a:ext>
            </a:extLst>
          </p:cNvPr>
          <p:cNvSpPr>
            <a:spLocks noGrp="1"/>
          </p:cNvSpPr>
          <p:nvPr>
            <p:ph type="sldNum" sz="quarter" idx="12"/>
          </p:nvPr>
        </p:nvSpPr>
        <p:spPr/>
        <p:txBody>
          <a:bodyPr/>
          <a:lstStyle/>
          <a:p>
            <a:pPr defTabSz="457200"/>
            <a:fld id="{0CFEC368-1D7A-4F81-ABF6-AE0E36BAF64C}" type="slidenum">
              <a:rPr lang="en-US">
                <a:solidFill>
                  <a:srgbClr val="FFFFFF"/>
                </a:solidFill>
              </a:rPr>
              <a:pPr defTabSz="457200"/>
              <a:t>38</a:t>
            </a:fld>
            <a:endParaRPr lang="en-US" dirty="0">
              <a:solidFill>
                <a:srgbClr val="FFFFFF"/>
              </a:solidFill>
            </a:endParaRPr>
          </a:p>
        </p:txBody>
      </p:sp>
    </p:spTree>
    <p:extLst>
      <p:ext uri="{BB962C8B-B14F-4D97-AF65-F5344CB8AC3E}">
        <p14:creationId xmlns:p14="http://schemas.microsoft.com/office/powerpoint/2010/main" val="1190810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87393-8A5A-48E6-88C7-3E6B7147EDD0}"/>
              </a:ext>
            </a:extLst>
          </p:cNvPr>
          <p:cNvSpPr>
            <a:spLocks noGrp="1"/>
          </p:cNvSpPr>
          <p:nvPr>
            <p:ph type="title"/>
          </p:nvPr>
        </p:nvSpPr>
        <p:spPr>
          <a:xfrm>
            <a:off x="135082" y="533400"/>
            <a:ext cx="10837718" cy="990600"/>
          </a:xfrm>
        </p:spPr>
        <p:txBody>
          <a:bodyPr>
            <a:normAutofit/>
          </a:bodyPr>
          <a:lstStyle/>
          <a:p>
            <a:r>
              <a:rPr lang="en-US" sz="3600" dirty="0"/>
              <a:t>HCBS Settings Rule-2</a:t>
            </a:r>
          </a:p>
        </p:txBody>
      </p:sp>
      <p:sp>
        <p:nvSpPr>
          <p:cNvPr id="3" name="Content Placeholder 2">
            <a:extLst>
              <a:ext uri="{FF2B5EF4-FFF2-40B4-BE49-F238E27FC236}">
                <a16:creationId xmlns:a16="http://schemas.microsoft.com/office/drawing/2014/main" id="{9F8E1E96-9169-4A1A-842F-A8307A24E800}"/>
              </a:ext>
            </a:extLst>
          </p:cNvPr>
          <p:cNvSpPr>
            <a:spLocks noGrp="1"/>
          </p:cNvSpPr>
          <p:nvPr>
            <p:ph idx="1"/>
          </p:nvPr>
        </p:nvSpPr>
        <p:spPr>
          <a:xfrm>
            <a:off x="135081" y="1600200"/>
            <a:ext cx="11783291" cy="4876800"/>
          </a:xfrm>
        </p:spPr>
        <p:txBody>
          <a:bodyPr>
            <a:noAutofit/>
          </a:bodyPr>
          <a:lstStyle/>
          <a:p>
            <a:pPr>
              <a:spcBef>
                <a:spcPts val="0"/>
              </a:spcBef>
            </a:pPr>
            <a:r>
              <a:rPr lang="en-US" sz="2800" dirty="0"/>
              <a:t>March 17, 2023 is the date set by the Centers for Medicare and Medicaid Services (CMS) for states to have fully implemented the HCBS settings rules in waivers and ICF/IIDs.</a:t>
            </a:r>
          </a:p>
          <a:p>
            <a:pPr>
              <a:spcBef>
                <a:spcPts val="0"/>
              </a:spcBef>
            </a:pPr>
            <a:r>
              <a:rPr lang="en-US" sz="2800" dirty="0"/>
              <a:t>CMS will be paying Medicaid waiver dollars for outcomes, not physical sites.</a:t>
            </a:r>
          </a:p>
          <a:p>
            <a:pPr>
              <a:spcBef>
                <a:spcPts val="0"/>
              </a:spcBef>
            </a:pPr>
            <a:r>
              <a:rPr lang="en-US" sz="2800" dirty="0"/>
              <a:t>CMS will expect that employment is explored as one of the first options for service for someone who attends Day Habilitation.</a:t>
            </a:r>
          </a:p>
          <a:p>
            <a:pPr>
              <a:spcBef>
                <a:spcPts val="0"/>
              </a:spcBef>
            </a:pPr>
            <a:r>
              <a:rPr lang="en-US" sz="2800" dirty="0"/>
              <a:t>States can submit “modification requests” for certain individuals to not have to adhere to the new requirements, but these requests should be rare as per CMS.</a:t>
            </a:r>
          </a:p>
        </p:txBody>
      </p:sp>
      <p:sp>
        <p:nvSpPr>
          <p:cNvPr id="4" name="Slide Number Placeholder 3">
            <a:extLst>
              <a:ext uri="{FF2B5EF4-FFF2-40B4-BE49-F238E27FC236}">
                <a16:creationId xmlns:a16="http://schemas.microsoft.com/office/drawing/2014/main" id="{58FE5380-9E6F-46C9-9DDE-6EA21E9E56A1}"/>
              </a:ext>
            </a:extLst>
          </p:cNvPr>
          <p:cNvSpPr>
            <a:spLocks noGrp="1"/>
          </p:cNvSpPr>
          <p:nvPr>
            <p:ph type="sldNum" sz="quarter" idx="12"/>
          </p:nvPr>
        </p:nvSpPr>
        <p:spPr/>
        <p:txBody>
          <a:bodyPr/>
          <a:lstStyle/>
          <a:p>
            <a:pPr defTabSz="457200"/>
            <a:fld id="{0CFEC368-1D7A-4F81-ABF6-AE0E36BAF64C}" type="slidenum">
              <a:rPr lang="en-US">
                <a:solidFill>
                  <a:srgbClr val="FFFFFF"/>
                </a:solidFill>
              </a:rPr>
              <a:pPr defTabSz="457200"/>
              <a:t>39</a:t>
            </a:fld>
            <a:endParaRPr lang="en-US" dirty="0">
              <a:solidFill>
                <a:srgbClr val="FFFFFF"/>
              </a:solidFill>
            </a:endParaRPr>
          </a:p>
        </p:txBody>
      </p:sp>
    </p:spTree>
    <p:extLst>
      <p:ext uri="{BB962C8B-B14F-4D97-AF65-F5344CB8AC3E}">
        <p14:creationId xmlns:p14="http://schemas.microsoft.com/office/powerpoint/2010/main" val="233822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92C5F-D131-4FF8-8B9F-E3338DD2E77E}"/>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49B5F70-D402-4A1C-A097-D0729546B001}"/>
              </a:ext>
            </a:extLst>
          </p:cNvPr>
          <p:cNvSpPr>
            <a:spLocks noGrp="1"/>
          </p:cNvSpPr>
          <p:nvPr>
            <p:ph idx="1"/>
          </p:nvPr>
        </p:nvSpPr>
        <p:spPr/>
        <p:txBody>
          <a:bodyPr>
            <a:normAutofit/>
          </a:bodyPr>
          <a:lstStyle/>
          <a:p>
            <a:r>
              <a:rPr lang="en-US" dirty="0"/>
              <a:t>Welcome and Housekeeping</a:t>
            </a:r>
          </a:p>
          <a:p>
            <a:r>
              <a:rPr lang="en-US" dirty="0"/>
              <a:t>Remarks from Regional Provider Representatives and Regional Staff</a:t>
            </a:r>
          </a:p>
          <a:p>
            <a:r>
              <a:rPr lang="en-US" dirty="0"/>
              <a:t>Vocational Rehabilitation Program updates</a:t>
            </a:r>
          </a:p>
          <a:p>
            <a:r>
              <a:rPr lang="en-US" dirty="0"/>
              <a:t>Presentation: TWC-VR and Home and Community Based Services Waivers </a:t>
            </a:r>
          </a:p>
          <a:p>
            <a:r>
              <a:rPr lang="en-US" dirty="0"/>
              <a:t>Answers to Questions Submitted by Providers</a:t>
            </a:r>
          </a:p>
          <a:p>
            <a:r>
              <a:rPr lang="en-US" dirty="0"/>
              <a:t>Wrap-up, Next Steps, and Adjourn</a:t>
            </a:r>
          </a:p>
        </p:txBody>
      </p:sp>
    </p:spTree>
    <p:extLst>
      <p:ext uri="{BB962C8B-B14F-4D97-AF65-F5344CB8AC3E}">
        <p14:creationId xmlns:p14="http://schemas.microsoft.com/office/powerpoint/2010/main" val="8503821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E9625-5813-401E-A0BE-DC93885A66D9}"/>
              </a:ext>
            </a:extLst>
          </p:cNvPr>
          <p:cNvSpPr>
            <a:spLocks noGrp="1"/>
          </p:cNvSpPr>
          <p:nvPr>
            <p:ph type="title"/>
          </p:nvPr>
        </p:nvSpPr>
        <p:spPr>
          <a:xfrm>
            <a:off x="135082" y="533400"/>
            <a:ext cx="10837718" cy="990600"/>
          </a:xfrm>
        </p:spPr>
        <p:txBody>
          <a:bodyPr>
            <a:normAutofit/>
          </a:bodyPr>
          <a:lstStyle/>
          <a:p>
            <a:r>
              <a:rPr lang="en-US" sz="3600" dirty="0"/>
              <a:t>Individualized Skills and Socialization</a:t>
            </a:r>
          </a:p>
        </p:txBody>
      </p:sp>
      <p:sp>
        <p:nvSpPr>
          <p:cNvPr id="3" name="Content Placeholder 2">
            <a:extLst>
              <a:ext uri="{FF2B5EF4-FFF2-40B4-BE49-F238E27FC236}">
                <a16:creationId xmlns:a16="http://schemas.microsoft.com/office/drawing/2014/main" id="{7B9AAC88-86D1-4007-97AF-DACDF28D009C}"/>
              </a:ext>
            </a:extLst>
          </p:cNvPr>
          <p:cNvSpPr>
            <a:spLocks noGrp="1"/>
          </p:cNvSpPr>
          <p:nvPr>
            <p:ph idx="1"/>
          </p:nvPr>
        </p:nvSpPr>
        <p:spPr>
          <a:xfrm>
            <a:off x="135082" y="1818409"/>
            <a:ext cx="11939154" cy="4876800"/>
          </a:xfrm>
        </p:spPr>
        <p:txBody>
          <a:bodyPr>
            <a:noAutofit/>
          </a:bodyPr>
          <a:lstStyle/>
          <a:p>
            <a:pPr>
              <a:spcBef>
                <a:spcPts val="0"/>
              </a:spcBef>
            </a:pPr>
            <a:r>
              <a:rPr lang="en-US" sz="2800" dirty="0"/>
              <a:t>HHSC plans to replace day habilitation with a new service called Individualized Skills and Socialization (ISS) with an implementation date of September 1, 2022.</a:t>
            </a:r>
          </a:p>
          <a:p>
            <a:pPr>
              <a:spcBef>
                <a:spcPts val="0"/>
              </a:spcBef>
            </a:pPr>
            <a:r>
              <a:rPr lang="en-US" sz="2800" dirty="0"/>
              <a:t>ISS will include on-site (center-based) and off-site (community-based) components.</a:t>
            </a:r>
          </a:p>
          <a:p>
            <a:pPr>
              <a:spcBef>
                <a:spcPts val="0"/>
              </a:spcBef>
            </a:pPr>
            <a:r>
              <a:rPr lang="en-US" sz="2800" dirty="0"/>
              <a:t>At any time, a person receiving ISS must be supported to pursue and achieve employment through school, vocational rehab, or waiver employment services.</a:t>
            </a:r>
          </a:p>
          <a:p>
            <a:pPr>
              <a:spcBef>
                <a:spcPts val="0"/>
              </a:spcBef>
            </a:pPr>
            <a:r>
              <a:rPr lang="en-US" sz="2800" dirty="0"/>
              <a:t>HHCS will provide some type of oversight to ISS sites, although their comprehensive providers would remain responsible for ensuring the health and safety of individuals in their subcontracted ISS settings.</a:t>
            </a:r>
          </a:p>
        </p:txBody>
      </p:sp>
      <p:sp>
        <p:nvSpPr>
          <p:cNvPr id="4" name="Slide Number Placeholder 3">
            <a:extLst>
              <a:ext uri="{FF2B5EF4-FFF2-40B4-BE49-F238E27FC236}">
                <a16:creationId xmlns:a16="http://schemas.microsoft.com/office/drawing/2014/main" id="{0441B91E-3C2F-4E21-A5A5-4B264CE23B7F}"/>
              </a:ext>
            </a:extLst>
          </p:cNvPr>
          <p:cNvSpPr>
            <a:spLocks noGrp="1"/>
          </p:cNvSpPr>
          <p:nvPr>
            <p:ph type="sldNum" sz="quarter" idx="12"/>
          </p:nvPr>
        </p:nvSpPr>
        <p:spPr/>
        <p:txBody>
          <a:bodyPr/>
          <a:lstStyle/>
          <a:p>
            <a:pPr defTabSz="457200"/>
            <a:fld id="{0CFEC368-1D7A-4F81-ABF6-AE0E36BAF64C}" type="slidenum">
              <a:rPr lang="en-US">
                <a:solidFill>
                  <a:srgbClr val="FFFFFF"/>
                </a:solidFill>
              </a:rPr>
              <a:pPr defTabSz="457200"/>
              <a:t>40</a:t>
            </a:fld>
            <a:endParaRPr lang="en-US" dirty="0">
              <a:solidFill>
                <a:srgbClr val="FFFFFF"/>
              </a:solidFill>
            </a:endParaRPr>
          </a:p>
        </p:txBody>
      </p:sp>
    </p:spTree>
    <p:extLst>
      <p:ext uri="{BB962C8B-B14F-4D97-AF65-F5344CB8AC3E}">
        <p14:creationId xmlns:p14="http://schemas.microsoft.com/office/powerpoint/2010/main" val="171121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F467C-69B2-48F5-BF54-12EDFE62C301}"/>
              </a:ext>
            </a:extLst>
          </p:cNvPr>
          <p:cNvSpPr>
            <a:spLocks noGrp="1"/>
          </p:cNvSpPr>
          <p:nvPr>
            <p:ph type="title"/>
          </p:nvPr>
        </p:nvSpPr>
        <p:spPr>
          <a:xfrm>
            <a:off x="187036" y="533400"/>
            <a:ext cx="11856028" cy="990600"/>
          </a:xfrm>
        </p:spPr>
        <p:txBody>
          <a:bodyPr>
            <a:noAutofit/>
          </a:bodyPr>
          <a:lstStyle/>
          <a:p>
            <a:r>
              <a:rPr lang="en-US" sz="3600" dirty="0"/>
              <a:t>What the HCBS Settings Rule Clarification Means for VR</a:t>
            </a:r>
          </a:p>
        </p:txBody>
      </p:sp>
      <p:sp>
        <p:nvSpPr>
          <p:cNvPr id="3" name="Content Placeholder 2">
            <a:extLst>
              <a:ext uri="{FF2B5EF4-FFF2-40B4-BE49-F238E27FC236}">
                <a16:creationId xmlns:a16="http://schemas.microsoft.com/office/drawing/2014/main" id="{9EB5F41E-CF1C-4567-86C0-9F311784D9FD}"/>
              </a:ext>
            </a:extLst>
          </p:cNvPr>
          <p:cNvSpPr>
            <a:spLocks noGrp="1"/>
          </p:cNvSpPr>
          <p:nvPr>
            <p:ph idx="1"/>
          </p:nvPr>
        </p:nvSpPr>
        <p:spPr>
          <a:xfrm>
            <a:off x="187036" y="1928276"/>
            <a:ext cx="11856028" cy="4876800"/>
          </a:xfrm>
        </p:spPr>
        <p:txBody>
          <a:bodyPr>
            <a:noAutofit/>
          </a:bodyPr>
          <a:lstStyle/>
          <a:p>
            <a:pPr>
              <a:spcBef>
                <a:spcPts val="0"/>
              </a:spcBef>
            </a:pPr>
            <a:r>
              <a:rPr lang="en-US" sz="2800" dirty="0"/>
              <a:t>TWS-VRS has seen a slight increase in the number of individuals with significant IDD coming to us for service.</a:t>
            </a:r>
          </a:p>
          <a:p>
            <a:pPr>
              <a:spcBef>
                <a:spcPts val="0"/>
              </a:spcBef>
            </a:pPr>
            <a:r>
              <a:rPr lang="en-US" sz="2800" dirty="0"/>
              <a:t>This is due in part to work HHSC is doing to increase employment for participants in the waivers.</a:t>
            </a:r>
          </a:p>
          <a:p>
            <a:pPr>
              <a:spcBef>
                <a:spcPts val="0"/>
              </a:spcBef>
            </a:pPr>
            <a:r>
              <a:rPr lang="en-US" sz="2800" dirty="0"/>
              <a:t>Once the HCBS settings rule goes into effect on March 17, 2023, TWS-VRS can expect to see an increasingly larger number of individuals with very significant disabilities applying for TWS-VRS services.</a:t>
            </a:r>
          </a:p>
          <a:p>
            <a:pPr>
              <a:spcBef>
                <a:spcPts val="0"/>
              </a:spcBef>
            </a:pPr>
            <a:r>
              <a:rPr lang="en-US" sz="2800" dirty="0"/>
              <a:t>Come across a business that looks like it would be good for a Trial Work Experience? Let the VRC know!</a:t>
            </a:r>
          </a:p>
        </p:txBody>
      </p:sp>
      <p:sp>
        <p:nvSpPr>
          <p:cNvPr id="4" name="Slide Number Placeholder 3">
            <a:extLst>
              <a:ext uri="{FF2B5EF4-FFF2-40B4-BE49-F238E27FC236}">
                <a16:creationId xmlns:a16="http://schemas.microsoft.com/office/drawing/2014/main" id="{348D1343-EDD4-4D60-B75C-28FB84C2B4CA}"/>
              </a:ext>
            </a:extLst>
          </p:cNvPr>
          <p:cNvSpPr>
            <a:spLocks noGrp="1"/>
          </p:cNvSpPr>
          <p:nvPr>
            <p:ph type="sldNum" sz="quarter" idx="12"/>
          </p:nvPr>
        </p:nvSpPr>
        <p:spPr/>
        <p:txBody>
          <a:bodyPr/>
          <a:lstStyle/>
          <a:p>
            <a:pPr defTabSz="457200"/>
            <a:fld id="{0CFEC368-1D7A-4F81-ABF6-AE0E36BAF64C}" type="slidenum">
              <a:rPr lang="en-US">
                <a:solidFill>
                  <a:srgbClr val="FFFFFF"/>
                </a:solidFill>
              </a:rPr>
              <a:pPr defTabSz="457200"/>
              <a:t>41</a:t>
            </a:fld>
            <a:endParaRPr lang="en-US" dirty="0">
              <a:solidFill>
                <a:srgbClr val="FFFFFF"/>
              </a:solidFill>
            </a:endParaRPr>
          </a:p>
        </p:txBody>
      </p:sp>
    </p:spTree>
    <p:extLst>
      <p:ext uri="{BB962C8B-B14F-4D97-AF65-F5344CB8AC3E}">
        <p14:creationId xmlns:p14="http://schemas.microsoft.com/office/powerpoint/2010/main" val="319393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AA86-C59E-46FD-9993-14696E3DF517}"/>
              </a:ext>
            </a:extLst>
          </p:cNvPr>
          <p:cNvSpPr>
            <a:spLocks noGrp="1"/>
          </p:cNvSpPr>
          <p:nvPr>
            <p:ph type="title"/>
          </p:nvPr>
        </p:nvSpPr>
        <p:spPr>
          <a:xfrm>
            <a:off x="114300" y="533400"/>
            <a:ext cx="10858500" cy="990600"/>
          </a:xfrm>
        </p:spPr>
        <p:txBody>
          <a:bodyPr>
            <a:normAutofit/>
          </a:bodyPr>
          <a:lstStyle/>
          <a:p>
            <a:r>
              <a:rPr lang="en-US" sz="3600" dirty="0"/>
              <a:t>The ESP-VRC Relationship</a:t>
            </a:r>
          </a:p>
        </p:txBody>
      </p:sp>
      <p:sp>
        <p:nvSpPr>
          <p:cNvPr id="3" name="Content Placeholder 2">
            <a:extLst>
              <a:ext uri="{FF2B5EF4-FFF2-40B4-BE49-F238E27FC236}">
                <a16:creationId xmlns:a16="http://schemas.microsoft.com/office/drawing/2014/main" id="{5DAFA6E0-3EFB-4956-8FF6-3FE128D82B58}"/>
              </a:ext>
            </a:extLst>
          </p:cNvPr>
          <p:cNvSpPr>
            <a:spLocks noGrp="1"/>
          </p:cNvSpPr>
          <p:nvPr>
            <p:ph idx="1"/>
          </p:nvPr>
        </p:nvSpPr>
        <p:spPr>
          <a:xfrm>
            <a:off x="313459" y="1974272"/>
            <a:ext cx="11565082" cy="4502727"/>
          </a:xfrm>
        </p:spPr>
        <p:txBody>
          <a:bodyPr>
            <a:normAutofit/>
          </a:bodyPr>
          <a:lstStyle/>
          <a:p>
            <a:r>
              <a:rPr lang="en-US" sz="2800" dirty="0"/>
              <a:t>An ESP knows as much or more about a customer’s life and needs as related to competitive, integrated employment as the VRC.</a:t>
            </a:r>
          </a:p>
          <a:p>
            <a:r>
              <a:rPr lang="en-US" sz="2800" dirty="0"/>
              <a:t>As TWS-VRS begins to get more individuals with very significant disabilities a close relationship between and ESP and a VRC will become more important.</a:t>
            </a:r>
          </a:p>
          <a:p>
            <a:r>
              <a:rPr lang="en-US" sz="2800" dirty="0"/>
              <a:t>Sharing your knowledge about how critical extended supports at Benchmark Five are for a specific referral and providing some detailed input to the VRC on why you know this to be true will help everyone….including you!</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FCB6B94F-E1D1-4BCD-A3E6-7EEE20EC102E}"/>
              </a:ext>
            </a:extLst>
          </p:cNvPr>
          <p:cNvSpPr>
            <a:spLocks noGrp="1"/>
          </p:cNvSpPr>
          <p:nvPr>
            <p:ph type="sldNum" sz="quarter" idx="12"/>
          </p:nvPr>
        </p:nvSpPr>
        <p:spPr/>
        <p:txBody>
          <a:bodyPr/>
          <a:lstStyle/>
          <a:p>
            <a:pPr defTabSz="457200"/>
            <a:fld id="{0CFEC368-1D7A-4F81-ABF6-AE0E36BAF64C}" type="slidenum">
              <a:rPr lang="en-US">
                <a:solidFill>
                  <a:srgbClr val="FFFFFF"/>
                </a:solidFill>
              </a:rPr>
              <a:pPr defTabSz="457200"/>
              <a:t>42</a:t>
            </a:fld>
            <a:endParaRPr lang="en-US" dirty="0">
              <a:solidFill>
                <a:srgbClr val="FFFFFF"/>
              </a:solidFill>
            </a:endParaRPr>
          </a:p>
        </p:txBody>
      </p:sp>
    </p:spTree>
    <p:extLst>
      <p:ext uri="{BB962C8B-B14F-4D97-AF65-F5344CB8AC3E}">
        <p14:creationId xmlns:p14="http://schemas.microsoft.com/office/powerpoint/2010/main" val="6047437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B3E4-0BC1-496F-B1AE-91FB3F6E14CD}"/>
              </a:ext>
            </a:extLst>
          </p:cNvPr>
          <p:cNvSpPr>
            <a:spLocks noGrp="1"/>
          </p:cNvSpPr>
          <p:nvPr>
            <p:ph type="title"/>
          </p:nvPr>
        </p:nvSpPr>
        <p:spPr>
          <a:xfrm>
            <a:off x="270164" y="533400"/>
            <a:ext cx="10702636" cy="990600"/>
          </a:xfrm>
        </p:spPr>
        <p:txBody>
          <a:bodyPr>
            <a:normAutofit/>
          </a:bodyPr>
          <a:lstStyle/>
          <a:p>
            <a:r>
              <a:rPr lang="en-US" sz="3600" dirty="0"/>
              <a:t>Thank You!</a:t>
            </a:r>
          </a:p>
        </p:txBody>
      </p:sp>
      <p:sp>
        <p:nvSpPr>
          <p:cNvPr id="3" name="Content Placeholder 2">
            <a:extLst>
              <a:ext uri="{FF2B5EF4-FFF2-40B4-BE49-F238E27FC236}">
                <a16:creationId xmlns:a16="http://schemas.microsoft.com/office/drawing/2014/main" id="{6F3F78C6-6E00-42E3-9256-70909808DE09}"/>
              </a:ext>
            </a:extLst>
          </p:cNvPr>
          <p:cNvSpPr>
            <a:spLocks noGrp="1"/>
          </p:cNvSpPr>
          <p:nvPr>
            <p:ph idx="1"/>
          </p:nvPr>
        </p:nvSpPr>
        <p:spPr>
          <a:xfrm>
            <a:off x="550718" y="1600200"/>
            <a:ext cx="10422082" cy="4876800"/>
          </a:xfrm>
        </p:spPr>
        <p:txBody>
          <a:bodyPr>
            <a:normAutofit/>
          </a:bodyPr>
          <a:lstStyle/>
          <a:p>
            <a:pPr marL="0" indent="0">
              <a:buNone/>
            </a:pPr>
            <a:r>
              <a:rPr lang="en-US" sz="2800" dirty="0"/>
              <a:t>VR State Office Program Specialist for SSA benefits and work incentives and long term supports and services:</a:t>
            </a:r>
          </a:p>
          <a:p>
            <a:r>
              <a:rPr lang="en-US" sz="2800" dirty="0"/>
              <a:t>Sara Kendall </a:t>
            </a:r>
            <a:endParaRPr lang="en-US" sz="2800" dirty="0">
              <a:hlinkClick r:id="rId2"/>
            </a:endParaRPr>
          </a:p>
          <a:p>
            <a:pPr marL="0" indent="914400">
              <a:buNone/>
            </a:pPr>
            <a:r>
              <a:rPr lang="en-US" sz="2800" dirty="0">
                <a:hlinkClick r:id="rId2"/>
              </a:rPr>
              <a:t>Sara.kendall@twc.state.tx.us</a:t>
            </a:r>
            <a:r>
              <a:rPr lang="en-US" sz="2800" dirty="0"/>
              <a:t> or 512-936-3539</a:t>
            </a:r>
          </a:p>
          <a:p>
            <a:r>
              <a:rPr lang="en-US" sz="2800" dirty="0"/>
              <a:t>Nethra Davis</a:t>
            </a:r>
          </a:p>
          <a:p>
            <a:pPr marL="0" indent="914400">
              <a:buNone/>
            </a:pPr>
            <a:r>
              <a:rPr lang="en-US" sz="2800" dirty="0">
                <a:hlinkClick r:id="rId3"/>
              </a:rPr>
              <a:t>Nehtra.davis@twc.state.tx.us</a:t>
            </a:r>
            <a:r>
              <a:rPr lang="en-US" sz="2800" dirty="0"/>
              <a:t> or 512-937-7522</a:t>
            </a:r>
          </a:p>
        </p:txBody>
      </p:sp>
    </p:spTree>
    <p:extLst>
      <p:ext uri="{BB962C8B-B14F-4D97-AF65-F5344CB8AC3E}">
        <p14:creationId xmlns:p14="http://schemas.microsoft.com/office/powerpoint/2010/main" val="31532895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3">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7E866CE8-16F3-4AC2-8678-2B798A535BFD}"/>
              </a:ext>
            </a:extLst>
          </p:cNvPr>
          <p:cNvSpPr>
            <a:spLocks noGrp="1"/>
          </p:cNvSpPr>
          <p:nvPr>
            <p:ph type="title"/>
          </p:nvPr>
        </p:nvSpPr>
        <p:spPr>
          <a:xfrm>
            <a:off x="801340" y="802955"/>
            <a:ext cx="4977976" cy="1454051"/>
          </a:xfrm>
        </p:spPr>
        <p:txBody>
          <a:bodyPr>
            <a:normAutofit/>
          </a:bodyPr>
          <a:lstStyle/>
          <a:p>
            <a:r>
              <a:rPr lang="en-US" b="1" dirty="0">
                <a:solidFill>
                  <a:srgbClr val="000000"/>
                </a:solidFill>
                <a:latin typeface="Arial" panose="020B0604020202020204" pitchFamily="34" charset="0"/>
                <a:cs typeface="Arial" panose="020B0604020202020204" pitchFamily="34" charset="0"/>
              </a:rPr>
              <a:t>Poll Question-3</a:t>
            </a:r>
          </a:p>
        </p:txBody>
      </p:sp>
      <p:sp>
        <p:nvSpPr>
          <p:cNvPr id="3" name="Content Placeholder 2">
            <a:extLst>
              <a:ext uri="{FF2B5EF4-FFF2-40B4-BE49-F238E27FC236}">
                <a16:creationId xmlns:a16="http://schemas.microsoft.com/office/drawing/2014/main" id="{61413803-8114-45E9-88E3-3D2BF7D17956}"/>
              </a:ext>
            </a:extLst>
          </p:cNvPr>
          <p:cNvSpPr>
            <a:spLocks noGrp="1"/>
          </p:cNvSpPr>
          <p:nvPr>
            <p:ph idx="1"/>
          </p:nvPr>
        </p:nvSpPr>
        <p:spPr>
          <a:xfrm>
            <a:off x="240633" y="1832135"/>
            <a:ext cx="6336492" cy="3639289"/>
          </a:xfrm>
        </p:spPr>
        <p:txBody>
          <a:bodyPr anchor="ctr">
            <a:normAutofit/>
          </a:bodyPr>
          <a:lstStyle/>
          <a:p>
            <a:r>
              <a:rPr lang="en-US" sz="2800" b="1" dirty="0"/>
              <a:t>Was the information on the Health and Human Service informative and helpful</a:t>
            </a:r>
            <a:r>
              <a:rPr lang="en-US" sz="2800" dirty="0"/>
              <a:t>?</a:t>
            </a:r>
          </a:p>
        </p:txBody>
      </p:sp>
      <p:sp>
        <p:nvSpPr>
          <p:cNvPr id="20"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Questions">
            <a:extLst>
              <a:ext uri="{FF2B5EF4-FFF2-40B4-BE49-F238E27FC236}">
                <a16:creationId xmlns:a16="http://schemas.microsoft.com/office/drawing/2014/main" id="{1276BD5A-8DC9-4AC3-8FC0-FF3B7CEE3E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3851544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A5C7124E-654B-4C37-994F-1973D878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302591"/>
            <a:ext cx="4608647" cy="4252327"/>
          </a:xfrm>
          <a:custGeom>
            <a:avLst/>
            <a:gdLst>
              <a:gd name="connsiteX0" fmla="*/ 2545790 w 4608647"/>
              <a:gd name="connsiteY0" fmla="*/ 0 h 4252327"/>
              <a:gd name="connsiteX1" fmla="*/ 4608647 w 4608647"/>
              <a:gd name="connsiteY1" fmla="*/ 0 h 4252327"/>
              <a:gd name="connsiteX2" fmla="*/ 4608647 w 4608647"/>
              <a:gd name="connsiteY2" fmla="*/ 4251820 h 4252327"/>
              <a:gd name="connsiteX3" fmla="*/ 4413587 w 4608647"/>
              <a:gd name="connsiteY3" fmla="*/ 4251820 h 4252327"/>
              <a:gd name="connsiteX4" fmla="*/ 4413587 w 4608647"/>
              <a:gd name="connsiteY4" fmla="*/ 4251834 h 4252327"/>
              <a:gd name="connsiteX5" fmla="*/ 4220559 w 4608647"/>
              <a:gd name="connsiteY5" fmla="*/ 4251834 h 4252327"/>
              <a:gd name="connsiteX6" fmla="*/ 4220559 w 4608647"/>
              <a:gd name="connsiteY6" fmla="*/ 4252313 h 4252327"/>
              <a:gd name="connsiteX7" fmla="*/ 4025499 w 4608647"/>
              <a:gd name="connsiteY7" fmla="*/ 4252313 h 4252327"/>
              <a:gd name="connsiteX8" fmla="*/ 4025499 w 4608647"/>
              <a:gd name="connsiteY8" fmla="*/ 4252327 h 4252327"/>
              <a:gd name="connsiteX9" fmla="*/ 0 w 4608647"/>
              <a:gd name="connsiteY9" fmla="*/ 4252327 h 4252327"/>
              <a:gd name="connsiteX10" fmla="*/ 1962642 w 4608647"/>
              <a:gd name="connsiteY10" fmla="*/ 507 h 4252327"/>
              <a:gd name="connsiteX11" fmla="*/ 2157696 w 4608647"/>
              <a:gd name="connsiteY11" fmla="*/ 507 h 4252327"/>
              <a:gd name="connsiteX12" fmla="*/ 2157702 w 4608647"/>
              <a:gd name="connsiteY12" fmla="*/ 493 h 4252327"/>
              <a:gd name="connsiteX13" fmla="*/ 2350508 w 4608647"/>
              <a:gd name="connsiteY13" fmla="*/ 493 h 4252327"/>
              <a:gd name="connsiteX14" fmla="*/ 2350730 w 4608647"/>
              <a:gd name="connsiteY14" fmla="*/ 14 h 4252327"/>
              <a:gd name="connsiteX15" fmla="*/ 2545784 w 4608647"/>
              <a:gd name="connsiteY15" fmla="*/ 14 h 425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08647" h="4252327">
                <a:moveTo>
                  <a:pt x="2545790" y="0"/>
                </a:moveTo>
                <a:lnTo>
                  <a:pt x="4608647" y="0"/>
                </a:lnTo>
                <a:lnTo>
                  <a:pt x="4608647" y="4251820"/>
                </a:lnTo>
                <a:lnTo>
                  <a:pt x="4413587" y="4251820"/>
                </a:lnTo>
                <a:lnTo>
                  <a:pt x="4413587" y="4251834"/>
                </a:lnTo>
                <a:lnTo>
                  <a:pt x="4220559" y="4251834"/>
                </a:lnTo>
                <a:lnTo>
                  <a:pt x="4220559" y="4252313"/>
                </a:lnTo>
                <a:lnTo>
                  <a:pt x="4025499" y="4252313"/>
                </a:lnTo>
                <a:lnTo>
                  <a:pt x="4025499" y="4252327"/>
                </a:lnTo>
                <a:lnTo>
                  <a:pt x="0" y="4252327"/>
                </a:lnTo>
                <a:lnTo>
                  <a:pt x="1962642" y="507"/>
                </a:lnTo>
                <a:lnTo>
                  <a:pt x="2157696" y="507"/>
                </a:lnTo>
                <a:lnTo>
                  <a:pt x="2157702" y="493"/>
                </a:lnTo>
                <a:lnTo>
                  <a:pt x="2350508" y="493"/>
                </a:lnTo>
                <a:lnTo>
                  <a:pt x="2350730" y="14"/>
                </a:lnTo>
                <a:lnTo>
                  <a:pt x="2545784" y="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20D3DFB9-0A1D-43AF-94B0-0CF8DE360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65697" y="1303083"/>
            <a:ext cx="9226303" cy="4251821"/>
          </a:xfrm>
          <a:custGeom>
            <a:avLst/>
            <a:gdLst>
              <a:gd name="connsiteX0" fmla="*/ 0 w 9226303"/>
              <a:gd name="connsiteY0" fmla="*/ 0 h 4251821"/>
              <a:gd name="connsiteX1" fmla="*/ 9226303 w 9226303"/>
              <a:gd name="connsiteY1" fmla="*/ 0 h 4251821"/>
              <a:gd name="connsiteX2" fmla="*/ 7263661 w 9226303"/>
              <a:gd name="connsiteY2" fmla="*/ 4251821 h 4251821"/>
              <a:gd name="connsiteX3" fmla="*/ 0 w 9226303"/>
              <a:gd name="connsiteY3" fmla="*/ 4251821 h 4251821"/>
            </a:gdLst>
            <a:ahLst/>
            <a:cxnLst>
              <a:cxn ang="0">
                <a:pos x="connsiteX0" y="connsiteY0"/>
              </a:cxn>
              <a:cxn ang="0">
                <a:pos x="connsiteX1" y="connsiteY1"/>
              </a:cxn>
              <a:cxn ang="0">
                <a:pos x="connsiteX2" y="connsiteY2"/>
              </a:cxn>
              <a:cxn ang="0">
                <a:pos x="connsiteX3" y="connsiteY3"/>
              </a:cxn>
            </a:cxnLst>
            <a:rect l="l" t="t" r="r" b="b"/>
            <a:pathLst>
              <a:path w="9226303" h="4251821">
                <a:moveTo>
                  <a:pt x="0" y="0"/>
                </a:moveTo>
                <a:lnTo>
                  <a:pt x="9226303" y="0"/>
                </a:lnTo>
                <a:lnTo>
                  <a:pt x="7263661" y="4251821"/>
                </a:lnTo>
                <a:lnTo>
                  <a:pt x="0" y="4251821"/>
                </a:lnTo>
                <a:close/>
              </a:path>
            </a:pathLst>
          </a:custGeom>
          <a:solidFill>
            <a:srgbClr val="8989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9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E7CED9-CF1F-49B9-A07C-E6F9863FDE3B}"/>
              </a:ext>
            </a:extLst>
          </p:cNvPr>
          <p:cNvSpPr>
            <a:spLocks noGrp="1"/>
          </p:cNvSpPr>
          <p:nvPr>
            <p:ph type="title"/>
          </p:nvPr>
        </p:nvSpPr>
        <p:spPr>
          <a:xfrm>
            <a:off x="4776251" y="2109822"/>
            <a:ext cx="6611077" cy="2787214"/>
          </a:xfrm>
        </p:spPr>
        <p:txBody>
          <a:bodyPr vert="horz" lIns="91440" tIns="45720" rIns="91440" bIns="45720" rtlCol="0" anchor="ctr">
            <a:normAutofit/>
          </a:bodyPr>
          <a:lstStyle/>
          <a:p>
            <a:r>
              <a:rPr lang="en-US" sz="5100" kern="1200" dirty="0">
                <a:solidFill>
                  <a:srgbClr val="FFFFFF"/>
                </a:solidFill>
                <a:latin typeface="+mj-lt"/>
                <a:ea typeface="+mj-ea"/>
                <a:cs typeface="+mj-cs"/>
              </a:rPr>
              <a:t>Questions </a:t>
            </a:r>
            <a:br>
              <a:rPr lang="en-US" sz="5100" kern="1200" dirty="0">
                <a:solidFill>
                  <a:srgbClr val="FFFFFF"/>
                </a:solidFill>
                <a:latin typeface="+mj-lt"/>
                <a:ea typeface="+mj-ea"/>
                <a:cs typeface="+mj-cs"/>
              </a:rPr>
            </a:br>
            <a:r>
              <a:rPr lang="en-US" sz="5100" kern="1200" dirty="0">
                <a:solidFill>
                  <a:srgbClr val="FFFFFF"/>
                </a:solidFill>
                <a:latin typeface="+mj-lt"/>
                <a:ea typeface="+mj-ea"/>
                <a:cs typeface="+mj-cs"/>
              </a:rPr>
              <a:t>Submitted by Providers</a:t>
            </a:r>
          </a:p>
        </p:txBody>
      </p:sp>
    </p:spTree>
    <p:extLst>
      <p:ext uri="{BB962C8B-B14F-4D97-AF65-F5344CB8AC3E}">
        <p14:creationId xmlns:p14="http://schemas.microsoft.com/office/powerpoint/2010/main" val="25806501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Title 2">
            <a:extLst>
              <a:ext uri="{FF2B5EF4-FFF2-40B4-BE49-F238E27FC236}">
                <a16:creationId xmlns:a16="http://schemas.microsoft.com/office/drawing/2014/main" id="{1BA44A98-7E2D-45BF-A659-A995537DC0A1}"/>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Question 1</a:t>
            </a:r>
          </a:p>
        </p:txBody>
      </p:sp>
      <p:sp>
        <p:nvSpPr>
          <p:cNvPr id="4" name="Content Placeholder 3">
            <a:extLst>
              <a:ext uri="{FF2B5EF4-FFF2-40B4-BE49-F238E27FC236}">
                <a16:creationId xmlns:a16="http://schemas.microsoft.com/office/drawing/2014/main" id="{76D53735-8537-4E09-BC03-371E01CCC223}"/>
              </a:ext>
            </a:extLst>
          </p:cNvPr>
          <p:cNvSpPr>
            <a:spLocks noGrp="1"/>
          </p:cNvSpPr>
          <p:nvPr>
            <p:ph idx="1"/>
          </p:nvPr>
        </p:nvSpPr>
        <p:spPr>
          <a:xfrm>
            <a:off x="4810259" y="649480"/>
            <a:ext cx="6915019" cy="5546047"/>
          </a:xfrm>
        </p:spPr>
        <p:txBody>
          <a:bodyPr anchor="ctr">
            <a:normAutofit/>
          </a:bodyPr>
          <a:lstStyle/>
          <a:p>
            <a:r>
              <a:rPr lang="en-US" sz="2800" b="1" dirty="0">
                <a:solidFill>
                  <a:srgbClr val="3E4E7A"/>
                </a:solidFill>
              </a:rPr>
              <a:t>With the rate increase for October 1, 2021, what is the date of service for an outcome-based service when the service began before October 1, 2021? </a:t>
            </a:r>
          </a:p>
        </p:txBody>
      </p:sp>
    </p:spTree>
    <p:extLst>
      <p:ext uri="{BB962C8B-B14F-4D97-AF65-F5344CB8AC3E}">
        <p14:creationId xmlns:p14="http://schemas.microsoft.com/office/powerpoint/2010/main" val="36847506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96EBB-A635-4D2F-9D2B-D5B168A4B16D}"/>
              </a:ext>
            </a:extLst>
          </p:cNvPr>
          <p:cNvSpPr>
            <a:spLocks noGrp="1"/>
          </p:cNvSpPr>
          <p:nvPr>
            <p:ph type="title"/>
          </p:nvPr>
        </p:nvSpPr>
        <p:spPr>
          <a:solidFill>
            <a:srgbClr val="002060"/>
          </a:solidFill>
        </p:spPr>
        <p:txBody>
          <a:bodyPr/>
          <a:lstStyle/>
          <a:p>
            <a:r>
              <a:rPr lang="en-US" dirty="0">
                <a:solidFill>
                  <a:schemeClr val="bg1"/>
                </a:solidFill>
              </a:rPr>
              <a:t>Answer 1</a:t>
            </a:r>
          </a:p>
        </p:txBody>
      </p:sp>
      <p:sp>
        <p:nvSpPr>
          <p:cNvPr id="3" name="Content Placeholder 2">
            <a:extLst>
              <a:ext uri="{FF2B5EF4-FFF2-40B4-BE49-F238E27FC236}">
                <a16:creationId xmlns:a16="http://schemas.microsoft.com/office/drawing/2014/main" id="{A02D6EC9-22A3-4280-B2F1-30020951E766}"/>
              </a:ext>
            </a:extLst>
          </p:cNvPr>
          <p:cNvSpPr>
            <a:spLocks noGrp="1"/>
          </p:cNvSpPr>
          <p:nvPr>
            <p:ph idx="1"/>
          </p:nvPr>
        </p:nvSpPr>
        <p:spPr>
          <a:xfrm>
            <a:off x="336331" y="1244600"/>
            <a:ext cx="11519338" cy="5524500"/>
          </a:xfrm>
        </p:spPr>
        <p:txBody>
          <a:bodyPr>
            <a:normAutofit/>
          </a:bodyPr>
          <a:lstStyle/>
          <a:p>
            <a:r>
              <a:rPr lang="en-US" dirty="0"/>
              <a:t>For outcome-based services such as Vocational Adjustment Training, Job Placement, Supported Employment or Self Employment, the date the Outcomes Required for Payment are achieved, as outlined in the Standards for Providers, is the date of service.  </a:t>
            </a:r>
          </a:p>
          <a:p>
            <a:r>
              <a:rPr lang="en-US" dirty="0"/>
              <a:t>For Example:</a:t>
            </a:r>
          </a:p>
          <a:p>
            <a:pPr marL="1427163" indent="-457200">
              <a:lnSpc>
                <a:spcPct val="107000"/>
              </a:lnSpc>
              <a:spcBef>
                <a:spcPts val="0"/>
              </a:spcBef>
              <a:spcAft>
                <a:spcPts val="600"/>
              </a:spcAft>
            </a:pPr>
            <a:r>
              <a:rPr lang="en-US" sz="2400" dirty="0">
                <a:effectLst/>
                <a:latin typeface="Arial" panose="020B0604020202020204" pitchFamily="34" charset="0"/>
                <a:ea typeface="Calibri" panose="020F0502020204030204" pitchFamily="34" charset="0"/>
                <a:cs typeface="Arial" panose="020B0604020202020204" pitchFamily="34" charset="0"/>
              </a:rPr>
              <a:t>The customer was placed with Basic Job Placement with the first day work September 6 and the fifth day worked begin September 15, the provider will receive the old rate for Benchmark A.</a:t>
            </a:r>
            <a:endParaRPr lang="en-US" sz="2400" dirty="0">
              <a:latin typeface="Arial" panose="020B0604020202020204" pitchFamily="34" charset="0"/>
              <a:ea typeface="Calibri" panose="020F0502020204030204" pitchFamily="34" charset="0"/>
              <a:cs typeface="Times New Roman" panose="02020603050405020304" pitchFamily="18" charset="0"/>
            </a:endParaRPr>
          </a:p>
          <a:p>
            <a:pPr marL="1427163" indent="-457200">
              <a:lnSpc>
                <a:spcPct val="107000"/>
              </a:lnSpc>
              <a:spcBef>
                <a:spcPts val="600"/>
              </a:spcBef>
              <a:spcAft>
                <a:spcPts val="600"/>
              </a:spcAft>
            </a:pPr>
            <a:r>
              <a:rPr lang="en-US" sz="2400" dirty="0">
                <a:effectLst/>
                <a:latin typeface="Arial" panose="020B0604020202020204" pitchFamily="34" charset="0"/>
                <a:ea typeface="Calibri" panose="020F0502020204030204" pitchFamily="34" charset="0"/>
                <a:cs typeface="Arial" panose="020B0604020202020204" pitchFamily="34" charset="0"/>
              </a:rPr>
              <a:t>The customer’s 45</a:t>
            </a:r>
            <a:r>
              <a:rPr lang="en-US" sz="2400" baseline="30000" dirty="0">
                <a:effectLst/>
                <a:latin typeface="Arial" panose="020B0604020202020204" pitchFamily="34" charset="0"/>
                <a:ea typeface="Calibri" panose="020F0502020204030204" pitchFamily="34" charset="0"/>
                <a:cs typeface="Arial" panose="020B0604020202020204" pitchFamily="34" charset="0"/>
              </a:rPr>
              <a:t>th</a:t>
            </a:r>
            <a:r>
              <a:rPr lang="en-US" sz="2400" dirty="0">
                <a:effectLst/>
                <a:latin typeface="Arial" panose="020B0604020202020204" pitchFamily="34" charset="0"/>
                <a:ea typeface="Calibri" panose="020F0502020204030204" pitchFamily="34" charset="0"/>
                <a:cs typeface="Arial" panose="020B0604020202020204" pitchFamily="34" charset="0"/>
              </a:rPr>
              <a:t> cumulative calendar day of employment would be October 20, so the provider will receive the new rate for benchmark B and C.</a:t>
            </a:r>
          </a:p>
          <a:p>
            <a:endParaRPr lang="en-US" dirty="0"/>
          </a:p>
        </p:txBody>
      </p:sp>
    </p:spTree>
    <p:extLst>
      <p:ext uri="{BB962C8B-B14F-4D97-AF65-F5344CB8AC3E}">
        <p14:creationId xmlns:p14="http://schemas.microsoft.com/office/powerpoint/2010/main" val="3691938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Title 2">
            <a:extLst>
              <a:ext uri="{FF2B5EF4-FFF2-40B4-BE49-F238E27FC236}">
                <a16:creationId xmlns:a16="http://schemas.microsoft.com/office/drawing/2014/main" id="{1BA44A98-7E2D-45BF-A659-A995537DC0A1}"/>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Question 2</a:t>
            </a:r>
          </a:p>
        </p:txBody>
      </p:sp>
      <p:sp>
        <p:nvSpPr>
          <p:cNvPr id="4" name="Content Placeholder 3">
            <a:extLst>
              <a:ext uri="{FF2B5EF4-FFF2-40B4-BE49-F238E27FC236}">
                <a16:creationId xmlns:a16="http://schemas.microsoft.com/office/drawing/2014/main" id="{76D53735-8537-4E09-BC03-371E01CCC223}"/>
              </a:ext>
            </a:extLst>
          </p:cNvPr>
          <p:cNvSpPr>
            <a:spLocks noGrp="1"/>
          </p:cNvSpPr>
          <p:nvPr>
            <p:ph idx="1"/>
          </p:nvPr>
        </p:nvSpPr>
        <p:spPr>
          <a:xfrm>
            <a:off x="4810259" y="649480"/>
            <a:ext cx="6555347" cy="5546047"/>
          </a:xfrm>
        </p:spPr>
        <p:txBody>
          <a:bodyPr anchor="ctr">
            <a:normAutofit/>
          </a:bodyPr>
          <a:lstStyle/>
          <a:p>
            <a:r>
              <a:rPr lang="en-US" sz="2800" b="1" dirty="0">
                <a:solidFill>
                  <a:srgbClr val="3E4E7A"/>
                </a:solidFill>
              </a:rPr>
              <a:t>Where can I locate the Notice to Providers?</a:t>
            </a:r>
          </a:p>
        </p:txBody>
      </p:sp>
    </p:spTree>
    <p:extLst>
      <p:ext uri="{BB962C8B-B14F-4D97-AF65-F5344CB8AC3E}">
        <p14:creationId xmlns:p14="http://schemas.microsoft.com/office/powerpoint/2010/main" val="5718916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2E4BA-B00B-48C8-9046-FCC9FA77BEBA}"/>
              </a:ext>
            </a:extLst>
          </p:cNvPr>
          <p:cNvSpPr>
            <a:spLocks noGrp="1"/>
          </p:cNvSpPr>
          <p:nvPr>
            <p:ph type="title"/>
          </p:nvPr>
        </p:nvSpPr>
        <p:spPr/>
        <p:txBody>
          <a:bodyPr anchor="b">
            <a:normAutofit/>
          </a:bodyPr>
          <a:lstStyle/>
          <a:p>
            <a:r>
              <a:rPr lang="en-US" sz="4000" dirty="0">
                <a:solidFill>
                  <a:srgbClr val="FFFFFF"/>
                </a:solidFill>
              </a:rPr>
              <a:t>Answer 2</a:t>
            </a:r>
          </a:p>
        </p:txBody>
      </p:sp>
      <p:sp>
        <p:nvSpPr>
          <p:cNvPr id="3" name="Content Placeholder 2">
            <a:extLst>
              <a:ext uri="{FF2B5EF4-FFF2-40B4-BE49-F238E27FC236}">
                <a16:creationId xmlns:a16="http://schemas.microsoft.com/office/drawing/2014/main" id="{CD2F827F-9E3F-4876-A16B-0C8CA0C62ABA}"/>
              </a:ext>
            </a:extLst>
          </p:cNvPr>
          <p:cNvSpPr>
            <a:spLocks noGrp="1"/>
          </p:cNvSpPr>
          <p:nvPr>
            <p:ph idx="1"/>
          </p:nvPr>
        </p:nvSpPr>
        <p:spPr>
          <a:xfrm>
            <a:off x="336331" y="1117600"/>
            <a:ext cx="11741369" cy="1063255"/>
          </a:xfrm>
        </p:spPr>
        <p:txBody>
          <a:bodyPr anchor="ctr">
            <a:normAutofit/>
          </a:bodyPr>
          <a:lstStyle/>
          <a:p>
            <a:r>
              <a:rPr lang="en-US" sz="2000" dirty="0"/>
              <a:t>Notice to providers are located on the Provider Resource Page found at:  </a:t>
            </a:r>
          </a:p>
        </p:txBody>
      </p:sp>
    </p:spTree>
    <p:extLst>
      <p:ext uri="{BB962C8B-B14F-4D97-AF65-F5344CB8AC3E}">
        <p14:creationId xmlns:p14="http://schemas.microsoft.com/office/powerpoint/2010/main" val="823259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12188952"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2759"/>
          <a:stretch/>
        </p:blipFill>
        <p:spPr>
          <a:xfrm flipV="1">
            <a:off x="2" y="0"/>
            <a:ext cx="12191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pic>
        <p:nvPicPr>
          <p:cNvPr id="14" name="Picture 13">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586080"/>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13" name="Timer" descr="Timer">
            <a:extLst>
              <a:ext uri="{FF2B5EF4-FFF2-40B4-BE49-F238E27FC236}">
                <a16:creationId xmlns:a16="http://schemas.microsoft.com/office/drawing/2014/main" id="{774C0D00-39BF-4EF0-B9C4-F2D563BB806B}"/>
              </a:ext>
            </a:extLst>
          </p:cNvPr>
          <p:cNvSpPr/>
          <p:nvPr/>
        </p:nvSpPr>
        <p:spPr>
          <a:xfrm>
            <a:off x="-3048" y="5059289"/>
            <a:ext cx="12192000" cy="25816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D5F5E9-623B-4E0C-9EC0-523FE6AE54BF}"/>
              </a:ext>
            </a:extLst>
          </p:cNvPr>
          <p:cNvSpPr>
            <a:spLocks noGrp="1"/>
          </p:cNvSpPr>
          <p:nvPr>
            <p:ph type="title"/>
          </p:nvPr>
        </p:nvSpPr>
        <p:spPr>
          <a:xfrm>
            <a:off x="1076960" y="2539032"/>
            <a:ext cx="12952071" cy="2553281"/>
          </a:xfrm>
        </p:spPr>
        <p:txBody>
          <a:bodyPr vert="horz" lIns="91440" tIns="45720" rIns="91440" bIns="45720" rtlCol="0" anchor="b">
            <a:normAutofit fontScale="90000"/>
          </a:bodyPr>
          <a:lstStyle/>
          <a:p>
            <a:r>
              <a:rPr lang="en-US" sz="6600" b="1" kern="1200" dirty="0">
                <a:solidFill>
                  <a:srgbClr val="FFFFFF"/>
                </a:solidFill>
                <a:latin typeface="+mj-lt"/>
                <a:ea typeface="+mj-ea"/>
                <a:cs typeface="+mj-cs"/>
              </a:rPr>
              <a:t> </a:t>
            </a:r>
            <a:br>
              <a:rPr lang="en-US" sz="6600" b="1" kern="1200" dirty="0">
                <a:solidFill>
                  <a:srgbClr val="FFFFFF"/>
                </a:solidFill>
                <a:latin typeface="+mj-lt"/>
                <a:ea typeface="+mj-ea"/>
                <a:cs typeface="+mj-cs"/>
              </a:rPr>
            </a:br>
            <a:br>
              <a:rPr lang="en-US" sz="6600" b="1" kern="1200" dirty="0">
                <a:solidFill>
                  <a:srgbClr val="FFFFFF"/>
                </a:solidFill>
                <a:latin typeface="+mj-lt"/>
                <a:ea typeface="+mj-ea"/>
                <a:cs typeface="+mj-cs"/>
              </a:rPr>
            </a:br>
            <a:r>
              <a:rPr lang="en-US" sz="5400" b="1" dirty="0">
                <a:solidFill>
                  <a:srgbClr val="92D050"/>
                </a:solidFill>
              </a:rPr>
              <a:t>Bobbie Hodges</a:t>
            </a:r>
            <a:br>
              <a:rPr lang="en-US" sz="5400" b="1" dirty="0">
                <a:solidFill>
                  <a:srgbClr val="92D050"/>
                </a:solidFill>
              </a:rPr>
            </a:br>
            <a:r>
              <a:rPr lang="en-US" sz="3100" b="1" dirty="0">
                <a:solidFill>
                  <a:schemeClr val="bg1"/>
                </a:solidFill>
              </a:rPr>
              <a:t>Goodwill North Central Texas</a:t>
            </a:r>
            <a:br>
              <a:rPr lang="en-US" sz="3100" b="1" dirty="0">
                <a:solidFill>
                  <a:schemeClr val="bg1"/>
                </a:solidFill>
              </a:rPr>
            </a:br>
            <a:r>
              <a:rPr lang="en-US" sz="3100" dirty="0">
                <a:solidFill>
                  <a:schemeClr val="bg1"/>
                </a:solidFill>
                <a:latin typeface="+mj-lt"/>
              </a:rPr>
              <a:t>Director of Workforce Rehab</a:t>
            </a:r>
            <a:br>
              <a:rPr lang="en-US" sz="5100" kern="1200" dirty="0">
                <a:solidFill>
                  <a:srgbClr val="FFFFFF"/>
                </a:solidFill>
                <a:latin typeface="+mj-lt"/>
                <a:ea typeface="+mj-ea"/>
                <a:cs typeface="+mj-cs"/>
              </a:rPr>
            </a:br>
            <a:r>
              <a:rPr lang="en-US" sz="3100" dirty="0">
                <a:solidFill>
                  <a:schemeClr val="bg1"/>
                </a:solidFill>
                <a:latin typeface="Arial" panose="020B0604020202020204" pitchFamily="34" charset="0"/>
                <a:cs typeface="Arial" panose="020B0604020202020204" pitchFamily="34" charset="0"/>
              </a:rPr>
              <a:t>Phone:</a:t>
            </a:r>
            <a:r>
              <a:rPr lang="en-US" sz="3100" kern="1200" dirty="0">
                <a:solidFill>
                  <a:schemeClr val="bg1"/>
                </a:solidFill>
                <a:latin typeface="Arial" panose="020B0604020202020204" pitchFamily="34" charset="0"/>
                <a:cs typeface="Arial" panose="020B0604020202020204" pitchFamily="34" charset="0"/>
              </a:rPr>
              <a:t> </a:t>
            </a:r>
            <a:r>
              <a:rPr lang="en-US" sz="3100" b="0" i="0" dirty="0">
                <a:solidFill>
                  <a:schemeClr val="bg1"/>
                </a:solidFill>
                <a:effectLst/>
                <a:latin typeface="Arial" panose="020B0604020202020204" pitchFamily="34" charset="0"/>
                <a:cs typeface="Arial" panose="020B0604020202020204" pitchFamily="34" charset="0"/>
              </a:rPr>
              <a:t>817-332-7866 ext. 2039</a:t>
            </a:r>
            <a:br>
              <a:rPr lang="en-US" sz="5100" dirty="0">
                <a:solidFill>
                  <a:srgbClr val="FFFFFF"/>
                </a:solidFill>
                <a:latin typeface="Arial" panose="020B0604020202020204" pitchFamily="34" charset="0"/>
                <a:cs typeface="Arial" panose="020B0604020202020204" pitchFamily="34" charset="0"/>
              </a:rPr>
            </a:br>
            <a:r>
              <a:rPr lang="en-US" sz="3100" dirty="0">
                <a:solidFill>
                  <a:srgbClr val="FFFFFF"/>
                </a:solidFill>
                <a:latin typeface="Arial" panose="020B0604020202020204" pitchFamily="34" charset="0"/>
                <a:cs typeface="Arial" panose="020B0604020202020204" pitchFamily="34" charset="0"/>
              </a:rPr>
              <a:t>bhodges@goodwillnct.org</a:t>
            </a:r>
            <a:endParaRPr lang="en-US" sz="3100" kern="1200" dirty="0">
              <a:solidFill>
                <a:srgbClr val="FFFFFF"/>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9BC01880-7A1D-4584-8392-8EB7BC2C5E57}"/>
              </a:ext>
            </a:extLst>
          </p:cNvPr>
          <p:cNvSpPr txBox="1"/>
          <p:nvPr/>
        </p:nvSpPr>
        <p:spPr>
          <a:xfrm>
            <a:off x="457200" y="1302383"/>
            <a:ext cx="11958320" cy="1600438"/>
          </a:xfrm>
          <a:prstGeom prst="rect">
            <a:avLst/>
          </a:prstGeom>
          <a:noFill/>
        </p:spPr>
        <p:txBody>
          <a:bodyPr wrap="square">
            <a:spAutoFit/>
          </a:bodyPr>
          <a:lstStyle/>
          <a:p>
            <a:r>
              <a:rPr lang="en-US" sz="4900" dirty="0">
                <a:solidFill>
                  <a:srgbClr val="FFFFFF"/>
                </a:solidFill>
                <a:latin typeface="Arial" panose="020B0604020202020204" pitchFamily="34" charset="0"/>
                <a:cs typeface="Arial" panose="020B0604020202020204" pitchFamily="34" charset="0"/>
              </a:rPr>
              <a:t>Rehabilitation Council of Texas Representative</a:t>
            </a:r>
            <a:endParaRPr lang="en-US" sz="4900" dirty="0"/>
          </a:p>
        </p:txBody>
      </p:sp>
    </p:spTree>
    <p:extLst>
      <p:ext uri="{BB962C8B-B14F-4D97-AF65-F5344CB8AC3E}">
        <p14:creationId xmlns:p14="http://schemas.microsoft.com/office/powerpoint/2010/main" val="149815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300000"/>
                                        <p:tgtEl>
                                          <p:spTgt spid="13"/>
                                        </p:tgtEl>
                                        <p:attrNameLst>
                                          <p:attrName>ppt_x</p:attrName>
                                        </p:attrNameLst>
                                      </p:cBhvr>
                                      <p:tavLst>
                                        <p:tav tm="0">
                                          <p:val>
                                            <p:strVal val="ppt_x"/>
                                          </p:val>
                                        </p:tav>
                                        <p:tav tm="100000">
                                          <p:val>
                                            <p:strVal val="1+ppt_w/2"/>
                                          </p:val>
                                        </p:tav>
                                      </p:tavLst>
                                    </p:anim>
                                    <p:anim calcmode="lin" valueType="num">
                                      <p:cBhvr additive="base">
                                        <p:cTn id="7" dur="300000"/>
                                        <p:tgtEl>
                                          <p:spTgt spid="13"/>
                                        </p:tgtEl>
                                        <p:attrNameLst>
                                          <p:attrName>ppt_y</p:attrName>
                                        </p:attrNameLst>
                                      </p:cBhvr>
                                      <p:tavLst>
                                        <p:tav tm="0">
                                          <p:val>
                                            <p:strVal val="ppt_y"/>
                                          </p:val>
                                        </p:tav>
                                        <p:tav tm="100000">
                                          <p:val>
                                            <p:strVal val="ppt_y"/>
                                          </p:val>
                                        </p:tav>
                                      </p:tavLst>
                                    </p:anim>
                                    <p:set>
                                      <p:cBhvr>
                                        <p:cTn id="8" dur="1" fill="hold">
                                          <p:stCondLst>
                                            <p:cond delay="299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Title 2">
            <a:extLst>
              <a:ext uri="{FF2B5EF4-FFF2-40B4-BE49-F238E27FC236}">
                <a16:creationId xmlns:a16="http://schemas.microsoft.com/office/drawing/2014/main" id="{1BA44A98-7E2D-45BF-A659-A995537DC0A1}"/>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Question 3</a:t>
            </a:r>
          </a:p>
        </p:txBody>
      </p:sp>
      <p:sp>
        <p:nvSpPr>
          <p:cNvPr id="4" name="Content Placeholder 3">
            <a:extLst>
              <a:ext uri="{FF2B5EF4-FFF2-40B4-BE49-F238E27FC236}">
                <a16:creationId xmlns:a16="http://schemas.microsoft.com/office/drawing/2014/main" id="{76D53735-8537-4E09-BC03-371E01CCC223}"/>
              </a:ext>
            </a:extLst>
          </p:cNvPr>
          <p:cNvSpPr>
            <a:spLocks noGrp="1"/>
          </p:cNvSpPr>
          <p:nvPr>
            <p:ph idx="1"/>
          </p:nvPr>
        </p:nvSpPr>
        <p:spPr>
          <a:xfrm>
            <a:off x="4810259" y="649480"/>
            <a:ext cx="6555347" cy="5546047"/>
          </a:xfrm>
        </p:spPr>
        <p:txBody>
          <a:bodyPr anchor="ctr">
            <a:normAutofit/>
          </a:bodyPr>
          <a:lstStyle/>
          <a:p>
            <a:pPr marL="231775" marR="0" indent="-231775">
              <a:lnSpc>
                <a:spcPct val="107000"/>
              </a:lnSpc>
              <a:spcBef>
                <a:spcPts val="0"/>
              </a:spcBef>
              <a:spcAft>
                <a:spcPts val="800"/>
              </a:spcAft>
              <a:tabLst>
                <a:tab pos="1005840" algn="l"/>
              </a:tabLst>
            </a:pPr>
            <a:r>
              <a:rPr lang="en-US" sz="2800" b="1" dirty="0">
                <a:solidFill>
                  <a:srgbClr val="3E4E7A"/>
                </a:solidFill>
                <a:effectLst/>
                <a:latin typeface="Arial" panose="020B0604020202020204" pitchFamily="34" charset="0"/>
                <a:ea typeface="Times New Roman" panose="02020603050405020304" pitchFamily="18" charset="0"/>
                <a:cs typeface="Arial" panose="020B0604020202020204" pitchFamily="34" charset="0"/>
              </a:rPr>
              <a:t>What do I do if I have not received a new/replacement Service Authorization? </a:t>
            </a:r>
            <a:endParaRPr lang="en-US" sz="2800" b="1" dirty="0">
              <a:solidFill>
                <a:srgbClr val="3E4E7A"/>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US" dirty="0">
              <a:solidFill>
                <a:schemeClr val="tx1"/>
              </a:solidFill>
            </a:endParaRPr>
          </a:p>
        </p:txBody>
      </p:sp>
    </p:spTree>
    <p:extLst>
      <p:ext uri="{BB962C8B-B14F-4D97-AF65-F5344CB8AC3E}">
        <p14:creationId xmlns:p14="http://schemas.microsoft.com/office/powerpoint/2010/main" val="2657045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2E4BA-B00B-48C8-9046-FCC9FA77BEBA}"/>
              </a:ext>
            </a:extLst>
          </p:cNvPr>
          <p:cNvSpPr>
            <a:spLocks noGrp="1"/>
          </p:cNvSpPr>
          <p:nvPr>
            <p:ph type="title"/>
          </p:nvPr>
        </p:nvSpPr>
        <p:spPr/>
        <p:txBody>
          <a:bodyPr anchor="b">
            <a:normAutofit/>
          </a:bodyPr>
          <a:lstStyle/>
          <a:p>
            <a:r>
              <a:rPr lang="en-US" sz="4000" dirty="0">
                <a:solidFill>
                  <a:srgbClr val="FFFFFF"/>
                </a:solidFill>
              </a:rPr>
              <a:t>Answer 3</a:t>
            </a:r>
          </a:p>
        </p:txBody>
      </p:sp>
      <p:sp>
        <p:nvSpPr>
          <p:cNvPr id="4" name="Content Placeholder 3">
            <a:extLst>
              <a:ext uri="{FF2B5EF4-FFF2-40B4-BE49-F238E27FC236}">
                <a16:creationId xmlns:a16="http://schemas.microsoft.com/office/drawing/2014/main" id="{899BA9C8-8DAC-45A6-8F69-C8874DF53128}"/>
              </a:ext>
            </a:extLst>
          </p:cNvPr>
          <p:cNvSpPr>
            <a:spLocks noGrp="1"/>
          </p:cNvSpPr>
          <p:nvPr>
            <p:ph idx="1"/>
          </p:nvPr>
        </p:nvSpPr>
        <p:spPr/>
        <p:txBody>
          <a:bodyPr/>
          <a:lstStyle/>
          <a:p>
            <a:pPr marL="0" marR="0">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Arial" panose="020B0604020202020204" pitchFamily="34" charset="0"/>
              </a:rPr>
              <a:t>First, contact the customer’s VR Counselor or Rehab Assistant and request a new  or replacement service authorization.  If you are not successful in obtaining an updated service authorization contact the management in the local unit.  </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Arial" panose="020B0604020202020204" pitchFamily="34" charset="0"/>
              </a:rPr>
              <a:t>Unless specified in policy,  no approvals are required to issue the new/replacement service authorization related to the rate increase.</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926059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8533CD7E-F0D6-4897-9719-EAD4D2F97B2F}"/>
              </a:ext>
            </a:extLst>
          </p:cNvPr>
          <p:cNvSpPr>
            <a:spLocks noGrp="1"/>
          </p:cNvSpPr>
          <p:nvPr>
            <p:ph type="title"/>
          </p:nvPr>
        </p:nvSpPr>
        <p:spPr>
          <a:xfrm>
            <a:off x="795342" y="637953"/>
            <a:ext cx="8272458" cy="3189507"/>
          </a:xfrm>
        </p:spPr>
        <p:txBody>
          <a:bodyPr vert="horz" lIns="91440" tIns="45720" rIns="91440" bIns="45720" rtlCol="0" anchor="b">
            <a:normAutofit/>
          </a:bodyPr>
          <a:lstStyle/>
          <a:p>
            <a:r>
              <a:rPr lang="en-US" sz="8000" b="1" kern="1200">
                <a:solidFill>
                  <a:srgbClr val="FFFFFF"/>
                </a:solidFill>
                <a:latin typeface="+mj-lt"/>
                <a:ea typeface="+mj-ea"/>
                <a:cs typeface="+mj-cs"/>
              </a:rPr>
              <a:t>Wrap Up and Next Steps</a:t>
            </a:r>
            <a:endParaRPr lang="en-US" sz="8000" kern="1200">
              <a:solidFill>
                <a:srgbClr val="FFFFFF"/>
              </a:solidFill>
              <a:latin typeface="+mj-lt"/>
              <a:ea typeface="+mj-ea"/>
              <a:cs typeface="+mj-cs"/>
            </a:endParaRPr>
          </a:p>
        </p:txBody>
      </p:sp>
      <p:sp>
        <p:nvSpPr>
          <p:cNvPr id="24"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960147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D585B">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B7758B-737F-4496-B37D-7AC984384D0F}"/>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b="1">
                <a:solidFill>
                  <a:srgbClr val="FFFFFF"/>
                </a:solidFill>
                <a:latin typeface="+mj-lt"/>
              </a:rPr>
              <a:t>We would like your feedback</a:t>
            </a:r>
            <a:r>
              <a:rPr lang="en-US" sz="4400">
                <a:solidFill>
                  <a:srgbClr val="FFFFFF"/>
                </a:solidFill>
                <a:latin typeface="+mj-lt"/>
              </a:rPr>
              <a:t> </a:t>
            </a:r>
          </a:p>
        </p:txBody>
      </p:sp>
      <p:pic>
        <p:nvPicPr>
          <p:cNvPr id="6" name="Content Placeholder 5" descr="Team working together in the office">
            <a:extLst>
              <a:ext uri="{FF2B5EF4-FFF2-40B4-BE49-F238E27FC236}">
                <a16:creationId xmlns:a16="http://schemas.microsoft.com/office/drawing/2014/main" id="{A168C010-D5D9-49DE-917C-CB6E051B5084}"/>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1" b="12822"/>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6C00F1D-0E6F-4E8A-BF0C-1936B1A62DA2}"/>
              </a:ext>
            </a:extLst>
          </p:cNvPr>
          <p:cNvSpPr>
            <a:spLocks noGrp="1"/>
          </p:cNvSpPr>
          <p:nvPr>
            <p:ph sz="half" idx="1"/>
          </p:nvPr>
        </p:nvSpPr>
        <p:spPr>
          <a:xfrm>
            <a:off x="7829882" y="809458"/>
            <a:ext cx="3745158" cy="5871581"/>
          </a:xfrm>
        </p:spPr>
        <p:txBody>
          <a:bodyPr vert="horz" lIns="91440" tIns="45720" rIns="91440" bIns="45720" rtlCol="0" anchor="ctr">
            <a:normAutofit/>
          </a:bodyPr>
          <a:lstStyle/>
          <a:p>
            <a:r>
              <a:rPr lang="en-US" sz="2800" dirty="0">
                <a:solidFill>
                  <a:srgbClr val="FFFFFF"/>
                </a:solidFill>
                <a:latin typeface="+mn-lt"/>
                <a:cs typeface="+mn-cs"/>
              </a:rPr>
              <a:t>Following today’s Provider Call you will be redirected to a Zoom survey to provide additional feedback. </a:t>
            </a:r>
          </a:p>
          <a:p>
            <a:endParaRPr lang="en-US" sz="800" dirty="0">
              <a:solidFill>
                <a:srgbClr val="FFFFFF"/>
              </a:solidFill>
              <a:latin typeface="+mn-lt"/>
              <a:cs typeface="+mn-cs"/>
            </a:endParaRPr>
          </a:p>
          <a:p>
            <a:r>
              <a:rPr lang="en-US" sz="2800" dirty="0">
                <a:solidFill>
                  <a:srgbClr val="FFFFFF"/>
                </a:solidFill>
                <a:latin typeface="+mn-lt"/>
                <a:cs typeface="+mn-cs"/>
              </a:rPr>
              <a:t>You will also receive a follow up email that includes a link to a survey giving you the opportunity to provide additional feedback at your convenience.</a:t>
            </a:r>
          </a:p>
          <a:p>
            <a:pPr>
              <a:buFont typeface="Arial" panose="020B0604020202020204" pitchFamily="34" charset="0"/>
              <a:buChar char="•"/>
            </a:pPr>
            <a:endParaRPr lang="en-US" sz="2000" dirty="0">
              <a:solidFill>
                <a:srgbClr val="FFFFFF"/>
              </a:solidFill>
              <a:latin typeface="+mn-lt"/>
              <a:cs typeface="+mn-cs"/>
            </a:endParaRPr>
          </a:p>
        </p:txBody>
      </p:sp>
    </p:spTree>
    <p:extLst>
      <p:ext uri="{BB962C8B-B14F-4D97-AF65-F5344CB8AC3E}">
        <p14:creationId xmlns:p14="http://schemas.microsoft.com/office/powerpoint/2010/main" val="14443198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B1DAF-89DE-431F-ACB9-F37F641D7785}"/>
              </a:ext>
            </a:extLst>
          </p:cNvPr>
          <p:cNvSpPr>
            <a:spLocks noGrp="1"/>
          </p:cNvSpPr>
          <p:nvPr>
            <p:ph type="title"/>
          </p:nvPr>
        </p:nvSpPr>
        <p:spPr>
          <a:xfrm>
            <a:off x="7501690" y="3086712"/>
            <a:ext cx="4135120" cy="2889114"/>
          </a:xfrm>
        </p:spPr>
        <p:txBody>
          <a:bodyPr vert="horz" lIns="91440" tIns="45720" rIns="91440" bIns="45720" rtlCol="0" anchor="b">
            <a:normAutofit fontScale="90000"/>
          </a:bodyPr>
          <a:lstStyle/>
          <a:p>
            <a:r>
              <a:rPr lang="en-US" sz="6700" dirty="0">
                <a:latin typeface="+mj-lt"/>
              </a:rPr>
              <a:t>Thank You!</a:t>
            </a:r>
            <a:br>
              <a:rPr lang="en-US" sz="5400" dirty="0">
                <a:latin typeface="+mj-lt"/>
              </a:rPr>
            </a:br>
            <a:br>
              <a:rPr lang="en-US" sz="5400" dirty="0"/>
            </a:br>
            <a:r>
              <a:rPr lang="en-US" sz="3100" dirty="0">
                <a:latin typeface="+mn-lt"/>
              </a:rPr>
              <a:t>TWC-VR would like to continue to extend special thanks to the many providers that continue to serve our customers supporting the achievement of their Vocational Rehabilitation goals.</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4" name="Picture Placeholder 31" descr="hand clapping">
            <a:extLst>
              <a:ext uri="{FF2B5EF4-FFF2-40B4-BE49-F238E27FC236}">
                <a16:creationId xmlns:a16="http://schemas.microsoft.com/office/drawing/2014/main" id="{6D0D7EC0-2887-4CBB-A237-FBC3863731B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022" r="10750"/>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866763144"/>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86197D16-FE75-4A0E-A0C9-28C0F04A4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20" name="Picture 10">
            <a:extLst>
              <a:ext uri="{FF2B5EF4-FFF2-40B4-BE49-F238E27FC236}">
                <a16:creationId xmlns:a16="http://schemas.microsoft.com/office/drawing/2014/main" id="{1E36F41E-685A-41F3-9D40-0E60698FAA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9003" t="45716" r="30135" b="9820"/>
          <a:stretch>
            <a:fillRect/>
          </a:stretch>
        </p:blipFill>
        <p:spPr>
          <a:xfrm rot="5400000">
            <a:off x="3752077" y="2019878"/>
            <a:ext cx="6858000" cy="2818244"/>
          </a:xfrm>
          <a:custGeom>
            <a:avLst/>
            <a:gdLst>
              <a:gd name="connsiteX0" fmla="*/ 0 w 6858000"/>
              <a:gd name="connsiteY0" fmla="*/ 2818244 h 2818244"/>
              <a:gd name="connsiteX1" fmla="*/ 0 w 6858000"/>
              <a:gd name="connsiteY1" fmla="*/ 0 h 2818244"/>
              <a:gd name="connsiteX2" fmla="*/ 6858000 w 6858000"/>
              <a:gd name="connsiteY2" fmla="*/ 0 h 2818244"/>
              <a:gd name="connsiteX3" fmla="*/ 6857999 w 6858000"/>
              <a:gd name="connsiteY3" fmla="*/ 2818244 h 2818244"/>
            </a:gdLst>
            <a:ahLst/>
            <a:cxnLst>
              <a:cxn ang="0">
                <a:pos x="connsiteX0" y="connsiteY0"/>
              </a:cxn>
              <a:cxn ang="0">
                <a:pos x="connsiteX1" y="connsiteY1"/>
              </a:cxn>
              <a:cxn ang="0">
                <a:pos x="connsiteX2" y="connsiteY2"/>
              </a:cxn>
              <a:cxn ang="0">
                <a:pos x="connsiteX3" y="connsiteY3"/>
              </a:cxn>
            </a:cxnLst>
            <a:rect l="l" t="t" r="r" b="b"/>
            <a:pathLst>
              <a:path w="6858000" h="2818244">
                <a:moveTo>
                  <a:pt x="0" y="2818244"/>
                </a:moveTo>
                <a:lnTo>
                  <a:pt x="0" y="0"/>
                </a:lnTo>
                <a:lnTo>
                  <a:pt x="6858000" y="0"/>
                </a:lnTo>
                <a:lnTo>
                  <a:pt x="6857999" y="2818244"/>
                </a:lnTo>
                <a:close/>
              </a:path>
            </a:pathLst>
          </a:custGeom>
        </p:spPr>
      </p:pic>
      <p:sp>
        <p:nvSpPr>
          <p:cNvPr id="21" name="Rectangle 12">
            <a:extLst>
              <a:ext uri="{FF2B5EF4-FFF2-40B4-BE49-F238E27FC236}">
                <a16:creationId xmlns:a16="http://schemas.microsoft.com/office/drawing/2014/main" id="{A3B9EEB8-10D9-43AD-8876-D0E0F63E9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12946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Title 2">
            <a:extLst>
              <a:ext uri="{FF2B5EF4-FFF2-40B4-BE49-F238E27FC236}">
                <a16:creationId xmlns:a16="http://schemas.microsoft.com/office/drawing/2014/main" id="{AA1E75F3-A716-494C-8B4A-F2F474965F43}"/>
              </a:ext>
            </a:extLst>
          </p:cNvPr>
          <p:cNvSpPr>
            <a:spLocks noGrp="1"/>
          </p:cNvSpPr>
          <p:nvPr>
            <p:ph type="title"/>
          </p:nvPr>
        </p:nvSpPr>
        <p:spPr>
          <a:xfrm>
            <a:off x="804484" y="1365403"/>
            <a:ext cx="6196391" cy="4127194"/>
          </a:xfrm>
        </p:spPr>
        <p:txBody>
          <a:bodyPr vert="horz" lIns="91440" tIns="45720" rIns="91440" bIns="45720" rtlCol="0" anchor="ctr">
            <a:normAutofit/>
          </a:bodyPr>
          <a:lstStyle/>
          <a:p>
            <a:r>
              <a:rPr lang="en-US" sz="6000" b="1" kern="1200">
                <a:solidFill>
                  <a:srgbClr val="000000"/>
                </a:solidFill>
                <a:latin typeface="+mj-lt"/>
                <a:ea typeface="+mj-ea"/>
                <a:cs typeface="+mj-cs"/>
              </a:rPr>
              <a:t>Adjourn</a:t>
            </a:r>
            <a:endParaRPr lang="en-US" sz="6000" kern="1200">
              <a:solidFill>
                <a:srgbClr val="000000"/>
              </a:solidFill>
              <a:latin typeface="+mj-lt"/>
              <a:ea typeface="+mj-ea"/>
              <a:cs typeface="+mj-cs"/>
            </a:endParaRPr>
          </a:p>
        </p:txBody>
      </p:sp>
    </p:spTree>
    <p:extLst>
      <p:ext uri="{BB962C8B-B14F-4D97-AF65-F5344CB8AC3E}">
        <p14:creationId xmlns:p14="http://schemas.microsoft.com/office/powerpoint/2010/main" val="3255620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12188952"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2759"/>
          <a:stretch/>
        </p:blipFill>
        <p:spPr>
          <a:xfrm flipV="1">
            <a:off x="2" y="0"/>
            <a:ext cx="12191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pic>
        <p:nvPicPr>
          <p:cNvPr id="14" name="Picture 13">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586080"/>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7" name="Timer">
            <a:extLst>
              <a:ext uri="{FF2B5EF4-FFF2-40B4-BE49-F238E27FC236}">
                <a16:creationId xmlns:a16="http://schemas.microsoft.com/office/drawing/2014/main" id="{70126FE0-FFF1-422D-B45A-E2B57C2399C5}"/>
              </a:ext>
              <a:ext uri="{C183D7F6-B498-43B3-948B-1728B52AA6E4}">
                <adec:decorative xmlns:adec="http://schemas.microsoft.com/office/drawing/2017/decorative" val="1"/>
              </a:ext>
            </a:extLst>
          </p:cNvPr>
          <p:cNvSpPr/>
          <p:nvPr/>
        </p:nvSpPr>
        <p:spPr>
          <a:xfrm>
            <a:off x="0" y="5070932"/>
            <a:ext cx="12283440" cy="3138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D5F5E9-623B-4E0C-9EC0-523FE6AE54BF}"/>
              </a:ext>
            </a:extLst>
          </p:cNvPr>
          <p:cNvSpPr>
            <a:spLocks noGrp="1"/>
          </p:cNvSpPr>
          <p:nvPr>
            <p:ph type="title"/>
          </p:nvPr>
        </p:nvSpPr>
        <p:spPr>
          <a:xfrm>
            <a:off x="987818" y="2843739"/>
            <a:ext cx="12447639" cy="2006254"/>
          </a:xfrm>
        </p:spPr>
        <p:txBody>
          <a:bodyPr vert="horz" lIns="91440" tIns="45720" rIns="91440" bIns="45720" rtlCol="0" anchor="b">
            <a:normAutofit fontScale="90000"/>
          </a:bodyPr>
          <a:lstStyle/>
          <a:p>
            <a:pPr marL="0" marR="0">
              <a:spcBef>
                <a:spcPts val="0"/>
              </a:spcBef>
              <a:spcAft>
                <a:spcPts val="0"/>
              </a:spcAft>
            </a:pPr>
            <a:br>
              <a:rPr lang="en-US" sz="4800" dirty="0">
                <a:solidFill>
                  <a:schemeClr val="bg1"/>
                </a:solidFill>
              </a:rPr>
            </a:br>
            <a:br>
              <a:rPr lang="en-US" sz="4800" dirty="0">
                <a:solidFill>
                  <a:schemeClr val="bg1"/>
                </a:solidFill>
              </a:rPr>
            </a:br>
            <a:br>
              <a:rPr lang="en-US" sz="4800" dirty="0">
                <a:solidFill>
                  <a:schemeClr val="bg1"/>
                </a:solidFill>
              </a:rPr>
            </a:br>
            <a:r>
              <a:rPr lang="en-US" sz="5400" b="1" dirty="0">
                <a:solidFill>
                  <a:srgbClr val="92D050"/>
                </a:solidFill>
                <a:cs typeface="Arial" panose="020B0604020202020204" pitchFamily="34" charset="0"/>
              </a:rPr>
              <a:t>Armando De Anda </a:t>
            </a:r>
            <a:br>
              <a:rPr lang="en-US" sz="5400" b="1" dirty="0">
                <a:solidFill>
                  <a:srgbClr val="92D050"/>
                </a:solidFill>
                <a:cs typeface="Arial" panose="020B0604020202020204" pitchFamily="34" charset="0"/>
              </a:rPr>
            </a:br>
            <a:r>
              <a:rPr lang="en-US" sz="3100" b="1" i="0" dirty="0">
                <a:solidFill>
                  <a:schemeClr val="bg1"/>
                </a:solidFill>
                <a:effectLst/>
                <a:latin typeface="+mn-lt"/>
                <a:ea typeface="Calibri" panose="020F0502020204030204" pitchFamily="34" charset="0"/>
                <a:cs typeface="Tahoma" panose="020B0604030504040204" pitchFamily="34" charset="0"/>
              </a:rPr>
              <a:t>AD Employment Services, Inc.</a:t>
            </a:r>
            <a:br>
              <a:rPr lang="en-US" sz="3100" dirty="0">
                <a:solidFill>
                  <a:schemeClr val="bg1"/>
                </a:solidFill>
                <a:effectLst/>
                <a:latin typeface="+mn-lt"/>
                <a:ea typeface="Calibri" panose="020F0502020204030204" pitchFamily="34" charset="0"/>
              </a:rPr>
            </a:br>
            <a:r>
              <a:rPr lang="en-US" sz="3100" i="0" dirty="0">
                <a:solidFill>
                  <a:schemeClr val="bg1"/>
                </a:solidFill>
                <a:effectLst/>
                <a:latin typeface="+mn-lt"/>
                <a:ea typeface="Calibri" panose="020F0502020204030204" pitchFamily="34" charset="0"/>
                <a:cs typeface="Tahoma" panose="020B0604030504040204" pitchFamily="34" charset="0"/>
              </a:rPr>
              <a:t>Director of Employment Services </a:t>
            </a:r>
            <a:br>
              <a:rPr lang="en-US" sz="3100" i="0" dirty="0">
                <a:solidFill>
                  <a:schemeClr val="bg1"/>
                </a:solidFill>
                <a:effectLst/>
                <a:latin typeface="+mn-lt"/>
                <a:ea typeface="Calibri" panose="020F0502020204030204" pitchFamily="34" charset="0"/>
                <a:cs typeface="Tahoma" panose="020B0604030504040204" pitchFamily="34" charset="0"/>
              </a:rPr>
            </a:br>
            <a:r>
              <a:rPr lang="en-US" sz="3100" i="0" dirty="0">
                <a:solidFill>
                  <a:schemeClr val="bg1"/>
                </a:solidFill>
                <a:effectLst/>
                <a:latin typeface="+mn-lt"/>
                <a:ea typeface="Calibri" panose="020F0502020204030204" pitchFamily="34" charset="0"/>
                <a:cs typeface="Tahoma" panose="020B0604030504040204" pitchFamily="34" charset="0"/>
              </a:rPr>
              <a:t>Cell: 915-799-9853</a:t>
            </a:r>
            <a:br>
              <a:rPr lang="en-US" sz="3100" dirty="0">
                <a:solidFill>
                  <a:schemeClr val="bg1"/>
                </a:solidFill>
                <a:effectLst/>
                <a:latin typeface="+mn-lt"/>
                <a:ea typeface="Calibri" panose="020F0502020204030204" pitchFamily="34" charset="0"/>
              </a:rPr>
            </a:br>
            <a:r>
              <a:rPr lang="en-US" sz="3100" i="0" dirty="0">
                <a:solidFill>
                  <a:schemeClr val="bg1"/>
                </a:solidFill>
                <a:effectLst/>
                <a:latin typeface="+mn-lt"/>
                <a:ea typeface="Calibri" panose="020F0502020204030204" pitchFamily="34" charset="0"/>
                <a:cs typeface="Tahoma" panose="020B0604030504040204" pitchFamily="34" charset="0"/>
              </a:rPr>
              <a:t>Office: 915-228-9929</a:t>
            </a:r>
            <a:br>
              <a:rPr lang="en-US" sz="3100" i="0" dirty="0">
                <a:solidFill>
                  <a:schemeClr val="bg1"/>
                </a:solidFill>
                <a:effectLst/>
                <a:latin typeface="+mn-lt"/>
                <a:ea typeface="Calibri" panose="020F0502020204030204" pitchFamily="34" charset="0"/>
                <a:cs typeface="Tahoma" panose="020B0604030504040204" pitchFamily="34" charset="0"/>
              </a:rPr>
            </a:br>
            <a:r>
              <a:rPr lang="en-US" sz="3100" i="0" dirty="0">
                <a:solidFill>
                  <a:schemeClr val="bg1"/>
                </a:solidFill>
                <a:effectLst/>
                <a:latin typeface="+mn-lt"/>
                <a:ea typeface="Calibri" panose="020F050202020403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adaemployment@outlook.com</a:t>
            </a:r>
            <a:r>
              <a:rPr lang="en-US" sz="3100" i="0" dirty="0">
                <a:solidFill>
                  <a:schemeClr val="bg1"/>
                </a:solidFill>
                <a:effectLst/>
                <a:latin typeface="+mn-lt"/>
                <a:ea typeface="Calibri" panose="020F0502020204030204" pitchFamily="34" charset="0"/>
                <a:cs typeface="Tahoma" panose="020B0604030504040204" pitchFamily="34" charset="0"/>
              </a:rPr>
              <a:t> </a:t>
            </a:r>
            <a:endParaRPr lang="en-US" sz="3100" b="1" kern="1200" dirty="0">
              <a:solidFill>
                <a:schemeClr val="bg1"/>
              </a:solidFill>
              <a:cs typeface="Arial" panose="020B0604020202020204" pitchFamily="34" charset="0"/>
            </a:endParaRPr>
          </a:p>
        </p:txBody>
      </p:sp>
      <p:sp>
        <p:nvSpPr>
          <p:cNvPr id="9" name="TextBox 8">
            <a:extLst>
              <a:ext uri="{FF2B5EF4-FFF2-40B4-BE49-F238E27FC236}">
                <a16:creationId xmlns:a16="http://schemas.microsoft.com/office/drawing/2014/main" id="{6266453C-4A3E-4CC5-A67A-7E89DD5873F8}"/>
              </a:ext>
            </a:extLst>
          </p:cNvPr>
          <p:cNvSpPr txBox="1"/>
          <p:nvPr/>
        </p:nvSpPr>
        <p:spPr>
          <a:xfrm>
            <a:off x="464313" y="1294217"/>
            <a:ext cx="7762240" cy="846386"/>
          </a:xfrm>
          <a:prstGeom prst="rect">
            <a:avLst/>
          </a:prstGeom>
          <a:noFill/>
        </p:spPr>
        <p:txBody>
          <a:bodyPr wrap="square">
            <a:spAutoFit/>
          </a:bodyPr>
          <a:lstStyle/>
          <a:p>
            <a:r>
              <a:rPr lang="en-US" sz="4900" dirty="0">
                <a:solidFill>
                  <a:schemeClr val="bg1"/>
                </a:solidFill>
                <a:latin typeface="Arial" panose="020B0604020202020204" pitchFamily="34" charset="0"/>
                <a:cs typeface="Arial" panose="020B0604020202020204" pitchFamily="34" charset="0"/>
              </a:rPr>
              <a:t>Region 1 Representative</a:t>
            </a:r>
            <a:endParaRPr lang="en-US" sz="4900" dirty="0"/>
          </a:p>
        </p:txBody>
      </p:sp>
    </p:spTree>
    <p:extLst>
      <p:ext uri="{BB962C8B-B14F-4D97-AF65-F5344CB8AC3E}">
        <p14:creationId xmlns:p14="http://schemas.microsoft.com/office/powerpoint/2010/main" val="385819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300000"/>
                                        <p:tgtEl>
                                          <p:spTgt spid="7"/>
                                        </p:tgtEl>
                                        <p:attrNameLst>
                                          <p:attrName>ppt_x</p:attrName>
                                        </p:attrNameLst>
                                      </p:cBhvr>
                                      <p:tavLst>
                                        <p:tav tm="0">
                                          <p:val>
                                            <p:strVal val="ppt_x"/>
                                          </p:val>
                                        </p:tav>
                                        <p:tav tm="100000">
                                          <p:val>
                                            <p:strVal val="1+ppt_w/2"/>
                                          </p:val>
                                        </p:tav>
                                      </p:tavLst>
                                    </p:anim>
                                    <p:anim calcmode="lin" valueType="num">
                                      <p:cBhvr additive="base">
                                        <p:cTn id="7" dur="300000"/>
                                        <p:tgtEl>
                                          <p:spTgt spid="7"/>
                                        </p:tgtEl>
                                        <p:attrNameLst>
                                          <p:attrName>ppt_y</p:attrName>
                                        </p:attrNameLst>
                                      </p:cBhvr>
                                      <p:tavLst>
                                        <p:tav tm="0">
                                          <p:val>
                                            <p:strVal val="ppt_y"/>
                                          </p:val>
                                        </p:tav>
                                        <p:tav tm="100000">
                                          <p:val>
                                            <p:strVal val="ppt_y"/>
                                          </p:val>
                                        </p:tav>
                                      </p:tavLst>
                                    </p:anim>
                                    <p:set>
                                      <p:cBhvr>
                                        <p:cTn id="8" dur="1" fill="hold">
                                          <p:stCondLst>
                                            <p:cond delay="299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mer">
            <a:extLst>
              <a:ext uri="{FF2B5EF4-FFF2-40B4-BE49-F238E27FC236}">
                <a16:creationId xmlns:a16="http://schemas.microsoft.com/office/drawing/2014/main" id="{B2E19790-8B4F-4D26-B788-6BC178E30908}"/>
              </a:ext>
              <a:ext uri="{C183D7F6-B498-43B3-948B-1728B52AA6E4}">
                <adec:decorative xmlns:adec="http://schemas.microsoft.com/office/drawing/2017/decorative" val="1"/>
              </a:ext>
            </a:extLst>
          </p:cNvPr>
          <p:cNvSpPr/>
          <p:nvPr/>
        </p:nvSpPr>
        <p:spPr>
          <a:xfrm>
            <a:off x="340359" y="3663654"/>
            <a:ext cx="11511281" cy="4567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36D5F5E9-623B-4E0C-9EC0-523FE6AE54BF}"/>
              </a:ext>
              <a:ext uri="{C183D7F6-B498-43B3-948B-1728B52AA6E4}">
                <adec:decorative xmlns:adec="http://schemas.microsoft.com/office/drawing/2017/decorative" val="1"/>
              </a:ext>
            </a:extLst>
          </p:cNvPr>
          <p:cNvSpPr>
            <a:spLocks noGrp="1"/>
          </p:cNvSpPr>
          <p:nvPr>
            <p:ph type="title"/>
          </p:nvPr>
        </p:nvSpPr>
        <p:spPr>
          <a:xfrm>
            <a:off x="340359" y="2438400"/>
            <a:ext cx="11511281" cy="1225254"/>
          </a:xfrm>
          <a:solidFill>
            <a:srgbClr val="3E4E7A"/>
          </a:solidFill>
        </p:spPr>
        <p:txBody>
          <a:bodyPr vert="horz" lIns="91440" tIns="45720" rIns="91440" bIns="45720" rtlCol="0" anchor="b">
            <a:normAutofit fontScale="90000"/>
          </a:bodyPr>
          <a:lstStyle/>
          <a:p>
            <a:pPr>
              <a:spcBef>
                <a:spcPts val="0"/>
              </a:spcBef>
            </a:pPr>
            <a:r>
              <a:rPr lang="en-US" sz="5300" b="1" dirty="0">
                <a:solidFill>
                  <a:schemeClr val="accent6"/>
                </a:solidFill>
                <a:latin typeface="Arial" panose="020B0604020202020204" pitchFamily="34" charset="0"/>
                <a:cs typeface="Arial" panose="020B0604020202020204" pitchFamily="34" charset="0"/>
              </a:rPr>
              <a:t>Region 1 </a:t>
            </a:r>
            <a:r>
              <a:rPr lang="en-US" sz="5300" b="1" dirty="0">
                <a:solidFill>
                  <a:schemeClr val="accent6"/>
                </a:solidFill>
                <a:latin typeface="Arial" panose="020B0604020202020204" pitchFamily="34" charset="0"/>
                <a:ea typeface="Calibri" panose="020F0502020204030204" pitchFamily="34" charset="0"/>
              </a:rPr>
              <a:t>Quality Assurance Specialist</a:t>
            </a:r>
            <a:br>
              <a:rPr lang="en-US" sz="5300" b="1" dirty="0">
                <a:solidFill>
                  <a:schemeClr val="accent6"/>
                </a:solidFill>
                <a:latin typeface="Arial" panose="020B0604020202020204" pitchFamily="34" charset="0"/>
                <a:ea typeface="Calibri" panose="020F0502020204030204" pitchFamily="34" charset="0"/>
              </a:rPr>
            </a:br>
            <a:br>
              <a:rPr lang="en-US" sz="6000" b="1" dirty="0">
                <a:solidFill>
                  <a:schemeClr val="accent6"/>
                </a:solidFill>
                <a:latin typeface="Arial" panose="020B0604020202020204" pitchFamily="34" charset="0"/>
                <a:ea typeface="Calibri" panose="020F0502020204030204" pitchFamily="34" charset="0"/>
              </a:rPr>
            </a:br>
            <a:br>
              <a:rPr lang="en-US" sz="6000" b="1" dirty="0">
                <a:solidFill>
                  <a:schemeClr val="accent6"/>
                </a:solidFill>
                <a:latin typeface="Arial"/>
              </a:rPr>
            </a:br>
            <a:endParaRPr lang="en-US" sz="6000" b="1" kern="12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5E46DB7-AA09-4000-8EDC-E78DC6842DE4}"/>
              </a:ext>
            </a:extLst>
          </p:cNvPr>
          <p:cNvSpPr txBox="1"/>
          <p:nvPr/>
        </p:nvSpPr>
        <p:spPr>
          <a:xfrm>
            <a:off x="3778622" y="2658447"/>
            <a:ext cx="6104964" cy="2923877"/>
          </a:xfrm>
          <a:prstGeom prst="rect">
            <a:avLst/>
          </a:prstGeom>
          <a:noFill/>
        </p:spPr>
        <p:txBody>
          <a:bodyPr wrap="square">
            <a:spAutoFit/>
          </a:bodyPr>
          <a:lstStyle/>
          <a:p>
            <a:r>
              <a:rPr lang="en-US" sz="4800" b="1" dirty="0">
                <a:solidFill>
                  <a:schemeClr val="bg1"/>
                </a:solidFill>
                <a:latin typeface="Arial" panose="020B0604020202020204" pitchFamily="34" charset="0"/>
                <a:cs typeface="Arial" panose="020B0604020202020204" pitchFamily="34" charset="0"/>
              </a:rPr>
              <a:t>Mike Lawson</a:t>
            </a:r>
          </a:p>
          <a:p>
            <a:endParaRPr lang="en-US" sz="4000" b="1" dirty="0">
              <a:solidFill>
                <a:schemeClr val="bg1"/>
              </a:solidFill>
              <a:latin typeface="Arial" panose="020B0604020202020204" pitchFamily="34" charset="0"/>
              <a:cs typeface="Arial" panose="020B0604020202020204" pitchFamily="34" charset="0"/>
            </a:endParaRPr>
          </a:p>
          <a:p>
            <a:br>
              <a:rPr lang="en-US" sz="4000" b="1" dirty="0">
                <a:solidFill>
                  <a:schemeClr val="bg1"/>
                </a:solidFill>
                <a:latin typeface="Arial" panose="020B0604020202020204" pitchFamily="34" charset="0"/>
                <a:cs typeface="Arial" panose="020B0604020202020204" pitchFamily="34" charset="0"/>
              </a:rPr>
            </a:br>
            <a:r>
              <a:rPr lang="en-US" sz="2800" dirty="0">
                <a:latin typeface="Arial" panose="020B0604020202020204" pitchFamily="34" charset="0"/>
                <a:ea typeface="Calibri" panose="020F0502020204030204" pitchFamily="34" charset="0"/>
              </a:rPr>
              <a:t>Cell</a:t>
            </a:r>
            <a:r>
              <a:rPr lang="en-US" sz="2800" dirty="0">
                <a:effectLst/>
                <a:latin typeface="Arial" panose="020B0604020202020204" pitchFamily="34" charset="0"/>
                <a:ea typeface="Calibri" panose="020F0502020204030204" pitchFamily="34" charset="0"/>
              </a:rPr>
              <a:t>: 806-317-9453</a:t>
            </a:r>
            <a:br>
              <a:rPr lang="en-US" sz="2800" dirty="0">
                <a:effectLst/>
                <a:latin typeface="Calibri" panose="020F0502020204030204" pitchFamily="34" charset="0"/>
                <a:ea typeface="Calibri" panose="020F0502020204030204" pitchFamily="34" charset="0"/>
              </a:rPr>
            </a:br>
            <a:r>
              <a:rPr lang="en-US" sz="2800" u="sng" dirty="0">
                <a:solidFill>
                  <a:srgbClr val="0563C1"/>
                </a:solidFill>
                <a:effectLst/>
                <a:latin typeface="Arial" panose="020B0604020202020204" pitchFamily="34" charset="0"/>
                <a:ea typeface="Calibri" panose="020F0502020204030204" pitchFamily="34" charset="0"/>
                <a:hlinkClick r:id="rId2"/>
              </a:rPr>
              <a:t>mike.lawson@twc.state.tx.us</a:t>
            </a:r>
            <a:endParaRPr lang="en-US" sz="2800" dirty="0"/>
          </a:p>
        </p:txBody>
      </p:sp>
    </p:spTree>
    <p:extLst>
      <p:ext uri="{BB962C8B-B14F-4D97-AF65-F5344CB8AC3E}">
        <p14:creationId xmlns:p14="http://schemas.microsoft.com/office/powerpoint/2010/main" val="151983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300000"/>
                                        <p:tgtEl>
                                          <p:spTgt spid="9"/>
                                        </p:tgtEl>
                                        <p:attrNameLst>
                                          <p:attrName>ppt_x</p:attrName>
                                        </p:attrNameLst>
                                      </p:cBhvr>
                                      <p:tavLst>
                                        <p:tav tm="0">
                                          <p:val>
                                            <p:strVal val="ppt_x"/>
                                          </p:val>
                                        </p:tav>
                                        <p:tav tm="100000">
                                          <p:val>
                                            <p:strVal val="1+ppt_w/2"/>
                                          </p:val>
                                        </p:tav>
                                      </p:tavLst>
                                    </p:anim>
                                    <p:anim calcmode="lin" valueType="num">
                                      <p:cBhvr additive="base">
                                        <p:cTn id="7" dur="300000"/>
                                        <p:tgtEl>
                                          <p:spTgt spid="9"/>
                                        </p:tgtEl>
                                        <p:attrNameLst>
                                          <p:attrName>ppt_y</p:attrName>
                                        </p:attrNameLst>
                                      </p:cBhvr>
                                      <p:tavLst>
                                        <p:tav tm="0">
                                          <p:val>
                                            <p:strVal val="ppt_y"/>
                                          </p:val>
                                        </p:tav>
                                        <p:tav tm="100000">
                                          <p:val>
                                            <p:strVal val="ppt_y"/>
                                          </p:val>
                                        </p:tav>
                                      </p:tavLst>
                                    </p:anim>
                                    <p:set>
                                      <p:cBhvr>
                                        <p:cTn id="8" dur="1" fill="hold">
                                          <p:stCondLst>
                                            <p:cond delay="29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12188952"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2" name="Picture 11">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2759"/>
          <a:stretch/>
        </p:blipFill>
        <p:spPr>
          <a:xfrm flipV="1">
            <a:off x="2" y="0"/>
            <a:ext cx="12191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pic>
        <p:nvPicPr>
          <p:cNvPr id="14" name="Picture 13">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586080"/>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7" name="Timer">
            <a:extLst>
              <a:ext uri="{FF2B5EF4-FFF2-40B4-BE49-F238E27FC236}">
                <a16:creationId xmlns:a16="http://schemas.microsoft.com/office/drawing/2014/main" id="{940BEDCC-8E31-40B4-B045-5DD77FEFC80F}"/>
              </a:ext>
              <a:ext uri="{C183D7F6-B498-43B3-948B-1728B52AA6E4}">
                <adec:decorative xmlns:adec="http://schemas.microsoft.com/office/drawing/2017/decorative" val="1"/>
              </a:ext>
            </a:extLst>
          </p:cNvPr>
          <p:cNvSpPr/>
          <p:nvPr/>
        </p:nvSpPr>
        <p:spPr>
          <a:xfrm>
            <a:off x="-3048" y="5104715"/>
            <a:ext cx="12192000" cy="27385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D5F5E9-623B-4E0C-9EC0-523FE6AE54BF}"/>
              </a:ext>
            </a:extLst>
          </p:cNvPr>
          <p:cNvSpPr>
            <a:spLocks noGrp="1"/>
          </p:cNvSpPr>
          <p:nvPr>
            <p:ph type="title"/>
          </p:nvPr>
        </p:nvSpPr>
        <p:spPr>
          <a:xfrm>
            <a:off x="1058938" y="2407574"/>
            <a:ext cx="12447639" cy="2006254"/>
          </a:xfrm>
        </p:spPr>
        <p:txBody>
          <a:bodyPr vert="horz" lIns="91440" tIns="45720" rIns="91440" bIns="45720" rtlCol="0" anchor="b">
            <a:normAutofit fontScale="90000"/>
          </a:bodyPr>
          <a:lstStyle/>
          <a:p>
            <a:pPr marL="0" marR="0">
              <a:spcBef>
                <a:spcPts val="0"/>
              </a:spcBef>
              <a:spcAft>
                <a:spcPts val="0"/>
              </a:spcAft>
            </a:pPr>
            <a:br>
              <a:rPr lang="en-US" sz="4800" dirty="0">
                <a:solidFill>
                  <a:schemeClr val="bg1"/>
                </a:solidFill>
              </a:rPr>
            </a:br>
            <a:br>
              <a:rPr lang="en-US" sz="4800" dirty="0">
                <a:solidFill>
                  <a:schemeClr val="bg1"/>
                </a:solidFill>
              </a:rPr>
            </a:br>
            <a:br>
              <a:rPr lang="en-US" sz="4800" dirty="0">
                <a:solidFill>
                  <a:schemeClr val="bg1"/>
                </a:solidFill>
              </a:rPr>
            </a:br>
            <a:br>
              <a:rPr lang="en-US" sz="4800" dirty="0">
                <a:solidFill>
                  <a:schemeClr val="bg1"/>
                </a:solidFill>
              </a:rPr>
            </a:br>
            <a:br>
              <a:rPr lang="en-US" sz="4800" dirty="0">
                <a:solidFill>
                  <a:schemeClr val="bg1"/>
                </a:solidFill>
              </a:rPr>
            </a:br>
            <a:r>
              <a:rPr lang="en-US" sz="5400" dirty="0">
                <a:solidFill>
                  <a:srgbClr val="92D050"/>
                </a:solidFill>
              </a:rPr>
              <a:t>Peggy Schmidt </a:t>
            </a:r>
            <a:br>
              <a:rPr lang="en-US" sz="5400" dirty="0">
                <a:solidFill>
                  <a:schemeClr val="bg1"/>
                </a:solidFill>
              </a:rPr>
            </a:br>
            <a:r>
              <a:rPr lang="en-US" sz="3100" b="1" dirty="0">
                <a:solidFill>
                  <a:schemeClr val="bg1"/>
                </a:solidFill>
                <a:latin typeface="Arial" panose="020B0604020202020204" pitchFamily="34" charset="0"/>
                <a:cs typeface="Arial" panose="020B0604020202020204" pitchFamily="34" charset="0"/>
              </a:rPr>
              <a:t>Lifepath Systems</a:t>
            </a:r>
            <a:br>
              <a:rPr lang="en-US" sz="31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US" sz="3100" dirty="0">
                <a:solidFill>
                  <a:schemeClr val="bg1"/>
                </a:solidFill>
                <a:effectLst/>
                <a:latin typeface="Arial" panose="020B0604020202020204" pitchFamily="34" charset="0"/>
                <a:ea typeface="Calibri" panose="020F0502020204030204" pitchFamily="34" charset="0"/>
                <a:cs typeface="Arial" panose="020B0604020202020204" pitchFamily="34" charset="0"/>
              </a:rPr>
              <a:t>Program Administrator</a:t>
            </a:r>
            <a:br>
              <a:rPr lang="en-US" sz="31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US" sz="3100" dirty="0">
                <a:solidFill>
                  <a:schemeClr val="bg1"/>
                </a:solidFill>
                <a:effectLst/>
                <a:latin typeface="Arial" panose="020B0604020202020204" pitchFamily="34" charset="0"/>
                <a:ea typeface="Calibri" panose="020F0502020204030204" pitchFamily="34" charset="0"/>
                <a:cs typeface="Arial" panose="020B0604020202020204" pitchFamily="34" charset="0"/>
              </a:rPr>
              <a:t>Phone: 972-727-9133 x 2009</a:t>
            </a:r>
            <a:br>
              <a:rPr lang="en-US" sz="31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US" sz="3100" u="sng" dirty="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PSchmidt@lifepathsystems.org</a:t>
            </a:r>
            <a:r>
              <a:rPr lang="en-US" sz="3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US" sz="4000" b="1" kern="12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D512144-9CDE-4DE8-B496-C539F7109752}"/>
              </a:ext>
            </a:extLst>
          </p:cNvPr>
          <p:cNvSpPr txBox="1"/>
          <p:nvPr/>
        </p:nvSpPr>
        <p:spPr>
          <a:xfrm>
            <a:off x="480060" y="1300965"/>
            <a:ext cx="7564120" cy="846386"/>
          </a:xfrm>
          <a:prstGeom prst="rect">
            <a:avLst/>
          </a:prstGeom>
          <a:noFill/>
        </p:spPr>
        <p:txBody>
          <a:bodyPr wrap="square">
            <a:spAutoFit/>
          </a:bodyPr>
          <a:lstStyle/>
          <a:p>
            <a:r>
              <a:rPr lang="en-US" sz="4900" dirty="0">
                <a:solidFill>
                  <a:schemeClr val="bg1"/>
                </a:solidFill>
                <a:latin typeface="Arial" panose="020B0604020202020204" pitchFamily="34" charset="0"/>
                <a:cs typeface="Arial" panose="020B0604020202020204" pitchFamily="34" charset="0"/>
              </a:rPr>
              <a:t>Region 2 Representative</a:t>
            </a:r>
            <a:endParaRPr lang="en-US" sz="4900" dirty="0"/>
          </a:p>
        </p:txBody>
      </p:sp>
    </p:spTree>
    <p:extLst>
      <p:ext uri="{BB962C8B-B14F-4D97-AF65-F5344CB8AC3E}">
        <p14:creationId xmlns:p14="http://schemas.microsoft.com/office/powerpoint/2010/main" val="155265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300000"/>
                                        <p:tgtEl>
                                          <p:spTgt spid="7"/>
                                        </p:tgtEl>
                                        <p:attrNameLst>
                                          <p:attrName>ppt_x</p:attrName>
                                        </p:attrNameLst>
                                      </p:cBhvr>
                                      <p:tavLst>
                                        <p:tav tm="0">
                                          <p:val>
                                            <p:strVal val="ppt_x"/>
                                          </p:val>
                                        </p:tav>
                                        <p:tav tm="100000">
                                          <p:val>
                                            <p:strVal val="1+ppt_w/2"/>
                                          </p:val>
                                        </p:tav>
                                      </p:tavLst>
                                    </p:anim>
                                    <p:anim calcmode="lin" valueType="num">
                                      <p:cBhvr additive="base">
                                        <p:cTn id="7" dur="300000"/>
                                        <p:tgtEl>
                                          <p:spTgt spid="7"/>
                                        </p:tgtEl>
                                        <p:attrNameLst>
                                          <p:attrName>ppt_y</p:attrName>
                                        </p:attrNameLst>
                                      </p:cBhvr>
                                      <p:tavLst>
                                        <p:tav tm="0">
                                          <p:val>
                                            <p:strVal val="ppt_y"/>
                                          </p:val>
                                        </p:tav>
                                        <p:tav tm="100000">
                                          <p:val>
                                            <p:strVal val="ppt_y"/>
                                          </p:val>
                                        </p:tav>
                                      </p:tavLst>
                                    </p:anim>
                                    <p:set>
                                      <p:cBhvr>
                                        <p:cTn id="8" dur="1" fill="hold">
                                          <p:stCondLst>
                                            <p:cond delay="299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mer">
            <a:extLst>
              <a:ext uri="{FF2B5EF4-FFF2-40B4-BE49-F238E27FC236}">
                <a16:creationId xmlns:a16="http://schemas.microsoft.com/office/drawing/2014/main" id="{B2E19790-8B4F-4D26-B788-6BC178E30908}"/>
              </a:ext>
              <a:ext uri="{C183D7F6-B498-43B3-948B-1728B52AA6E4}">
                <adec:decorative xmlns:adec="http://schemas.microsoft.com/office/drawing/2017/decorative" val="1"/>
              </a:ext>
            </a:extLst>
          </p:cNvPr>
          <p:cNvSpPr/>
          <p:nvPr/>
        </p:nvSpPr>
        <p:spPr>
          <a:xfrm>
            <a:off x="340359" y="3663654"/>
            <a:ext cx="11511281" cy="4567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36D5F5E9-623B-4E0C-9EC0-523FE6AE54BF}"/>
              </a:ext>
              <a:ext uri="{C183D7F6-B498-43B3-948B-1728B52AA6E4}">
                <adec:decorative xmlns:adec="http://schemas.microsoft.com/office/drawing/2017/decorative" val="1"/>
              </a:ext>
            </a:extLst>
          </p:cNvPr>
          <p:cNvSpPr>
            <a:spLocks noGrp="1"/>
          </p:cNvSpPr>
          <p:nvPr>
            <p:ph type="title"/>
          </p:nvPr>
        </p:nvSpPr>
        <p:spPr>
          <a:xfrm>
            <a:off x="340359" y="2438400"/>
            <a:ext cx="11511281" cy="1225254"/>
          </a:xfrm>
          <a:solidFill>
            <a:srgbClr val="3E4E7A"/>
          </a:solidFill>
        </p:spPr>
        <p:txBody>
          <a:bodyPr vert="horz" lIns="91440" tIns="45720" rIns="91440" bIns="45720" rtlCol="0" anchor="b">
            <a:normAutofit fontScale="90000"/>
          </a:bodyPr>
          <a:lstStyle/>
          <a:p>
            <a:pPr>
              <a:spcBef>
                <a:spcPts val="0"/>
              </a:spcBef>
            </a:pPr>
            <a:r>
              <a:rPr lang="en-US" sz="5300" b="1" dirty="0">
                <a:solidFill>
                  <a:schemeClr val="accent6"/>
                </a:solidFill>
                <a:latin typeface="Arial" panose="020B0604020202020204" pitchFamily="34" charset="0"/>
                <a:cs typeface="Arial" panose="020B0604020202020204" pitchFamily="34" charset="0"/>
              </a:rPr>
              <a:t>Region 2 </a:t>
            </a:r>
            <a:r>
              <a:rPr lang="en-US" sz="5300" b="1" dirty="0">
                <a:solidFill>
                  <a:schemeClr val="accent6"/>
                </a:solidFill>
                <a:latin typeface="Arial" panose="020B0604020202020204" pitchFamily="34" charset="0"/>
                <a:ea typeface="Calibri" panose="020F0502020204030204" pitchFamily="34" charset="0"/>
              </a:rPr>
              <a:t>Quality Assurance Specialist</a:t>
            </a:r>
            <a:br>
              <a:rPr lang="en-US" sz="5300" b="1" dirty="0">
                <a:solidFill>
                  <a:schemeClr val="accent6"/>
                </a:solidFill>
                <a:latin typeface="Arial" panose="020B0604020202020204" pitchFamily="34" charset="0"/>
                <a:ea typeface="Calibri" panose="020F0502020204030204" pitchFamily="34" charset="0"/>
              </a:rPr>
            </a:br>
            <a:br>
              <a:rPr lang="en-US" sz="6000" b="1" dirty="0">
                <a:solidFill>
                  <a:schemeClr val="accent6"/>
                </a:solidFill>
                <a:latin typeface="Arial" panose="020B0604020202020204" pitchFamily="34" charset="0"/>
                <a:ea typeface="Calibri" panose="020F0502020204030204" pitchFamily="34" charset="0"/>
              </a:rPr>
            </a:br>
            <a:br>
              <a:rPr lang="en-US" sz="6000" b="1" dirty="0">
                <a:solidFill>
                  <a:schemeClr val="accent6"/>
                </a:solidFill>
                <a:latin typeface="Arial"/>
              </a:rPr>
            </a:br>
            <a:endParaRPr lang="en-US" sz="6000" b="1" kern="12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5E46DB7-AA09-4000-8EDC-E78DC6842DE4}"/>
              </a:ext>
            </a:extLst>
          </p:cNvPr>
          <p:cNvSpPr txBox="1"/>
          <p:nvPr/>
        </p:nvSpPr>
        <p:spPr>
          <a:xfrm>
            <a:off x="3805516" y="2737858"/>
            <a:ext cx="6104964" cy="3046988"/>
          </a:xfrm>
          <a:prstGeom prst="rect">
            <a:avLst/>
          </a:prstGeom>
          <a:noFill/>
        </p:spPr>
        <p:txBody>
          <a:bodyPr wrap="square">
            <a:spAutoFit/>
          </a:bodyPr>
          <a:lstStyle/>
          <a:p>
            <a:pPr marL="0" marR="0">
              <a:spcBef>
                <a:spcPts val="0"/>
              </a:spcBef>
              <a:spcAft>
                <a:spcPts val="0"/>
              </a:spcAft>
            </a:pPr>
            <a:r>
              <a:rPr lang="en-US" sz="4800" b="1" dirty="0">
                <a:solidFill>
                  <a:schemeClr val="bg1"/>
                </a:solidFill>
                <a:latin typeface="Arial" panose="020B0604020202020204" pitchFamily="34" charset="0"/>
                <a:cs typeface="Arial" panose="020B0604020202020204" pitchFamily="34" charset="0"/>
              </a:rPr>
              <a:t>Sandy Davis</a:t>
            </a:r>
          </a:p>
          <a:p>
            <a:pPr marL="0" marR="0">
              <a:spcBef>
                <a:spcPts val="0"/>
              </a:spcBef>
              <a:spcAft>
                <a:spcPts val="0"/>
              </a:spcAft>
            </a:pPr>
            <a:endParaRPr lang="en-US" sz="4800" b="1" dirty="0">
              <a:solidFill>
                <a:schemeClr val="bg1"/>
              </a:solidFill>
              <a:latin typeface="Arial" panose="020B0604020202020204" pitchFamily="34" charset="0"/>
              <a:cs typeface="Arial" panose="020B0604020202020204" pitchFamily="34" charset="0"/>
            </a:endParaRPr>
          </a:p>
          <a:p>
            <a:pPr marL="0" marR="0">
              <a:spcBef>
                <a:spcPts val="0"/>
              </a:spcBef>
              <a:spcAft>
                <a:spcPts val="0"/>
              </a:spcAft>
            </a:pPr>
            <a:endParaRPr lang="en-US" sz="4000" dirty="0">
              <a:effectLst/>
              <a:latin typeface="Arial" panose="020B0604020202020204" pitchFamily="34" charset="0"/>
              <a:ea typeface="Calibri" panose="020F0502020204030204" pitchFamily="34" charset="0"/>
            </a:endParaRPr>
          </a:p>
          <a:p>
            <a:pPr marL="0" marR="0">
              <a:spcBef>
                <a:spcPts val="0"/>
              </a:spcBef>
              <a:spcAft>
                <a:spcPts val="0"/>
              </a:spcAft>
            </a:pPr>
            <a:r>
              <a:rPr lang="en-US" sz="2800" dirty="0">
                <a:effectLst/>
                <a:latin typeface="Arial" panose="020B0604020202020204" pitchFamily="34" charset="0"/>
                <a:ea typeface="Calibri" panose="020F0502020204030204" pitchFamily="34" charset="0"/>
              </a:rPr>
              <a:t>Cell:  972-249-5225</a:t>
            </a:r>
            <a:endParaRPr lang="en-US" sz="2800" dirty="0">
              <a:effectLst/>
              <a:latin typeface="Calibri" panose="020F0502020204030204" pitchFamily="34" charset="0"/>
              <a:ea typeface="Calibri" panose="020F0502020204030204" pitchFamily="34" charset="0"/>
            </a:endParaRPr>
          </a:p>
          <a:p>
            <a:r>
              <a:rPr lang="en-US" sz="2800" u="sng" dirty="0">
                <a:solidFill>
                  <a:srgbClr val="1F497D"/>
                </a:solidFill>
                <a:effectLst/>
                <a:latin typeface="Arial" panose="020B0604020202020204" pitchFamily="34" charset="0"/>
                <a:ea typeface="Calibri" panose="020F0502020204030204" pitchFamily="34" charset="0"/>
                <a:hlinkClick r:id="rId2"/>
              </a:rPr>
              <a:t>Sandra.davis@twc.texas.gov</a:t>
            </a:r>
            <a:endParaRPr lang="en-US" sz="2800" dirty="0"/>
          </a:p>
        </p:txBody>
      </p:sp>
    </p:spTree>
    <p:extLst>
      <p:ext uri="{BB962C8B-B14F-4D97-AF65-F5344CB8AC3E}">
        <p14:creationId xmlns:p14="http://schemas.microsoft.com/office/powerpoint/2010/main" val="61875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300000"/>
                                        <p:tgtEl>
                                          <p:spTgt spid="9"/>
                                        </p:tgtEl>
                                        <p:attrNameLst>
                                          <p:attrName>ppt_x</p:attrName>
                                        </p:attrNameLst>
                                      </p:cBhvr>
                                      <p:tavLst>
                                        <p:tav tm="0">
                                          <p:val>
                                            <p:strVal val="ppt_x"/>
                                          </p:val>
                                        </p:tav>
                                        <p:tav tm="100000">
                                          <p:val>
                                            <p:strVal val="1+ppt_w/2"/>
                                          </p:val>
                                        </p:tav>
                                      </p:tavLst>
                                    </p:anim>
                                    <p:anim calcmode="lin" valueType="num">
                                      <p:cBhvr additive="base">
                                        <p:cTn id="7" dur="300000"/>
                                        <p:tgtEl>
                                          <p:spTgt spid="9"/>
                                        </p:tgtEl>
                                        <p:attrNameLst>
                                          <p:attrName>ppt_y</p:attrName>
                                        </p:attrNameLst>
                                      </p:cBhvr>
                                      <p:tavLst>
                                        <p:tav tm="0">
                                          <p:val>
                                            <p:strVal val="ppt_y"/>
                                          </p:val>
                                        </p:tav>
                                        <p:tav tm="100000">
                                          <p:val>
                                            <p:strVal val="ppt_y"/>
                                          </p:val>
                                        </p:tav>
                                      </p:tavLst>
                                    </p:anim>
                                    <p:set>
                                      <p:cBhvr>
                                        <p:cTn id="8" dur="1" fill="hold">
                                          <p:stCondLst>
                                            <p:cond delay="29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3769</TotalTime>
  <Words>3261</Words>
  <Application>Microsoft Office PowerPoint</Application>
  <PresentationFormat>Widescreen</PresentationFormat>
  <Paragraphs>234</Paragraphs>
  <Slides>55</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55</vt:i4>
      </vt:variant>
    </vt:vector>
  </HeadingPairs>
  <TitlesOfParts>
    <vt:vector size="67" baseType="lpstr">
      <vt:lpstr>Arial</vt:lpstr>
      <vt:lpstr>Arial Black</vt:lpstr>
      <vt:lpstr>Calibri</vt:lpstr>
      <vt:lpstr>Courier New</vt:lpstr>
      <vt:lpstr>Garamond</vt:lpstr>
      <vt:lpstr>Gill Sans MT</vt:lpstr>
      <vt:lpstr>Segoe UI</vt:lpstr>
      <vt:lpstr>Verdana</vt:lpstr>
      <vt:lpstr>Wingdings</vt:lpstr>
      <vt:lpstr>Wingdings 2</vt:lpstr>
      <vt:lpstr>Office Theme</vt:lpstr>
      <vt:lpstr>Clarity</vt:lpstr>
      <vt:lpstr>VR Provider  Quarterly Meeting </vt:lpstr>
      <vt:lpstr>Poll Question-1</vt:lpstr>
      <vt:lpstr>Welcome- Jason Vaden</vt:lpstr>
      <vt:lpstr>Agenda</vt:lpstr>
      <vt:lpstr>   Bobbie Hodges Goodwill North Central Texas Director of Workforce Rehab Phone: 817-332-7866 ext. 2039 bhodges@goodwillnct.org</vt:lpstr>
      <vt:lpstr>   Armando De Anda  AD Employment Services, Inc. Director of Employment Services  Cell: 915-799-9853 Office: 915-228-9929 adaemployment@outlook.com </vt:lpstr>
      <vt:lpstr>Region 1 Quality Assurance Specialist   </vt:lpstr>
      <vt:lpstr>     Peggy Schmidt  Lifepath Systems Program Administrator Phone: 972-727-9133 x 2009 PSchmidt@lifepathsystems.org </vt:lpstr>
      <vt:lpstr>Region 2 Quality Assurance Specialist   </vt:lpstr>
      <vt:lpstr>    Jessica Rabe Goodwill Workforce Advancement  Manager of Program Services Phone: 512-633-0792 goodwillcentraltexas.org    </vt:lpstr>
      <vt:lpstr>   Belinda Espree  Burke Industries  Director Phone: 936.-631.6130  Cell: 936-526-4728 Belinda.Espree@myBurke.org    </vt:lpstr>
      <vt:lpstr>   Laura Alter  Jewish Family Service  Manager, Employment Services Phone: 713-986-7842  lalter@jfshouston.org    </vt:lpstr>
      <vt:lpstr>Liana Davis  PCSI Director of Deaf Services/Employment Specialist Office:210.826.2062 ext.103 Direct: 210.618.4631 VP: 210-660-1184 liana@PCSI.org </vt:lpstr>
      <vt:lpstr>VR Updates</vt:lpstr>
      <vt:lpstr>Poll Question-2</vt:lpstr>
      <vt:lpstr>Break    Return in</vt:lpstr>
      <vt:lpstr> TWC-VR and Home and Community Based Services Waivers  </vt:lpstr>
      <vt:lpstr>Texas’ HCBS , 1115 and 1915(i) Waivers</vt:lpstr>
      <vt:lpstr>TWS-VRS Supported Employment: Extended Supports at Benchmark Five</vt:lpstr>
      <vt:lpstr>Definition of Employment Assistance in All Eight Waivers</vt:lpstr>
      <vt:lpstr>Supported Employment in All Eight Waivers (1 of 2)</vt:lpstr>
      <vt:lpstr>Supported Employment in All Eight Waivers (2 of 2)</vt:lpstr>
      <vt:lpstr>TWS-VRS is Payor of First Resort for the Waiver Service Employment Assistance</vt:lpstr>
      <vt:lpstr>Sequencing of Services between VR and HHSC</vt:lpstr>
      <vt:lpstr>TWS-VRS Standards for Provider  18.1 Supported Employment Overview </vt:lpstr>
      <vt:lpstr>If the VRC Doesn’t Tell You the Customer is Receiving  HCBS Waiver Services</vt:lpstr>
      <vt:lpstr>You Ask About a Waiver and the VRC Says “I don’t know”</vt:lpstr>
      <vt:lpstr>Or Help Us Train the VRCs</vt:lpstr>
      <vt:lpstr>No Magic Happens at Benchmark Five…or Six</vt:lpstr>
      <vt:lpstr>Identifying Resources to Deliver the Extended Services with No Waiver Slot</vt:lpstr>
      <vt:lpstr>Options for Extended Supports with No Waiver (1 of 2)</vt:lpstr>
      <vt:lpstr>Options for Extended Supports with No Waiver (2 of 2)</vt:lpstr>
      <vt:lpstr>What Tools Do You Need in Your Back Pocket?</vt:lpstr>
      <vt:lpstr>TWS-VRS Supported Employment Benchmark Five: Training Extended Services Providers</vt:lpstr>
      <vt:lpstr>How Bad is it if I Take a TWS-VRS SE Referral Without Extended Supports in Place?</vt:lpstr>
      <vt:lpstr>Customers with IDD and Severe MH Losing Their Jobs</vt:lpstr>
      <vt:lpstr>What is the Scope of an ESP’s Job?</vt:lpstr>
      <vt:lpstr>HCBS Settings Rule-1</vt:lpstr>
      <vt:lpstr>HCBS Settings Rule-2</vt:lpstr>
      <vt:lpstr>Individualized Skills and Socialization</vt:lpstr>
      <vt:lpstr>What the HCBS Settings Rule Clarification Means for VR</vt:lpstr>
      <vt:lpstr>The ESP-VRC Relationship</vt:lpstr>
      <vt:lpstr>Thank You!</vt:lpstr>
      <vt:lpstr>Poll Question-3</vt:lpstr>
      <vt:lpstr>Questions  Submitted by Providers</vt:lpstr>
      <vt:lpstr>Question 1</vt:lpstr>
      <vt:lpstr>Answer 1</vt:lpstr>
      <vt:lpstr>Question 2</vt:lpstr>
      <vt:lpstr>Answer 2</vt:lpstr>
      <vt:lpstr>Question 3</vt:lpstr>
      <vt:lpstr>Answer 3</vt:lpstr>
      <vt:lpstr>Wrap Up and Next Steps</vt:lpstr>
      <vt:lpstr>We would like your feedback </vt:lpstr>
      <vt:lpstr>Thank You!  TWC-VR would like to continue to extend special thanks to the many providers that continue to serve our customers supporting the achievement of their Vocational Rehabilitation goals.</vt:lpstr>
      <vt:lpstr>Adjourn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 Provider  Quarterly Meeting</dc:title>
  <dc:creator>SFP Team</dc:creator>
  <cp:lastModifiedBy>SFP Team</cp:lastModifiedBy>
  <cp:revision>103</cp:revision>
  <cp:lastPrinted>2021-09-29T14:43:36Z</cp:lastPrinted>
  <dcterms:created xsi:type="dcterms:W3CDTF">2021-03-20T05:16:56Z</dcterms:created>
  <dcterms:modified xsi:type="dcterms:W3CDTF">2021-09-29T18:56:17Z</dcterms:modified>
</cp:coreProperties>
</file>