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1" r:id="rId4"/>
    <p:sldMasterId id="2147483740" r:id="rId5"/>
  </p:sldMasterIdLst>
  <p:notesMasterIdLst>
    <p:notesMasterId r:id="rId46"/>
  </p:notesMasterIdLst>
  <p:sldIdLst>
    <p:sldId id="817" r:id="rId6"/>
    <p:sldId id="778" r:id="rId7"/>
    <p:sldId id="812" r:id="rId8"/>
    <p:sldId id="830" r:id="rId9"/>
    <p:sldId id="267" r:id="rId10"/>
    <p:sldId id="806" r:id="rId11"/>
    <p:sldId id="807" r:id="rId12"/>
    <p:sldId id="821" r:id="rId13"/>
    <p:sldId id="808" r:id="rId14"/>
    <p:sldId id="809" r:id="rId15"/>
    <p:sldId id="811" r:id="rId16"/>
    <p:sldId id="815" r:id="rId17"/>
    <p:sldId id="819" r:id="rId18"/>
    <p:sldId id="820" r:id="rId19"/>
    <p:sldId id="828" r:id="rId20"/>
    <p:sldId id="831" r:id="rId21"/>
    <p:sldId id="829" r:id="rId22"/>
    <p:sldId id="789" r:id="rId23"/>
    <p:sldId id="822" r:id="rId24"/>
    <p:sldId id="832" r:id="rId25"/>
    <p:sldId id="814" r:id="rId26"/>
    <p:sldId id="823" r:id="rId27"/>
    <p:sldId id="799" r:id="rId28"/>
    <p:sldId id="826" r:id="rId29"/>
    <p:sldId id="824" r:id="rId30"/>
    <p:sldId id="825" r:id="rId31"/>
    <p:sldId id="769" r:id="rId32"/>
    <p:sldId id="770" r:id="rId33"/>
    <p:sldId id="796" r:id="rId34"/>
    <p:sldId id="791" r:id="rId35"/>
    <p:sldId id="797" r:id="rId36"/>
    <p:sldId id="800" r:id="rId37"/>
    <p:sldId id="343" r:id="rId38"/>
    <p:sldId id="790" r:id="rId39"/>
    <p:sldId id="771" r:id="rId40"/>
    <p:sldId id="781" r:id="rId41"/>
    <p:sldId id="827" r:id="rId42"/>
    <p:sldId id="795" r:id="rId43"/>
    <p:sldId id="818" r:id="rId44"/>
    <p:sldId id="80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lmes,Desi" initials="H" lastIdx="1" clrIdx="0">
    <p:extLst>
      <p:ext uri="{19B8F6BF-5375-455C-9EA6-DF929625EA0E}">
        <p15:presenceInfo xmlns:p15="http://schemas.microsoft.com/office/powerpoint/2012/main" userId="S::desi.holmes@twc.texas.gov::28192897-2fd9-47d5-bbc6-731bfdeabb67" providerId="AD"/>
      </p:ext>
    </p:extLst>
  </p:cmAuthor>
  <p:cmAuthor id="2" name="Cole,Tara" initials="C" lastIdx="1" clrIdx="1">
    <p:extLst>
      <p:ext uri="{19B8F6BF-5375-455C-9EA6-DF929625EA0E}">
        <p15:presenceInfo xmlns:p15="http://schemas.microsoft.com/office/powerpoint/2012/main" userId="S::tara.cole@twc.state.tx.us::c6bc0b14-23e1-468e-8232-9c455c7847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DFD"/>
    <a:srgbClr val="FEFEFE"/>
    <a:srgbClr val="FFFFFF"/>
    <a:srgbClr val="FCFCFC"/>
    <a:srgbClr val="FAFAFA"/>
    <a:srgbClr val="140377"/>
    <a:srgbClr val="CC0000"/>
    <a:srgbClr val="6C0000"/>
    <a:srgbClr val="FCF7F1"/>
    <a:srgbClr val="0C02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4530" autoAdjust="0"/>
    <p:restoredTop sz="86375" autoAdjust="0"/>
  </p:normalViewPr>
  <p:slideViewPr>
    <p:cSldViewPr snapToGrid="0">
      <p:cViewPr varScale="1">
        <p:scale>
          <a:sx n="63" d="100"/>
          <a:sy n="63" d="100"/>
        </p:scale>
        <p:origin x="78" y="72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0" d="100"/>
          <a:sy n="60" d="100"/>
        </p:scale>
        <p:origin x="3384"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eliger,Carolyn J" userId="949ef086-048a-4e36-bdf4-f242e13532b8" providerId="ADAL" clId="{40727224-7022-4A43-910B-EA8DFE61F9E3}"/>
    <pc:docChg chg="undo custSel delSld modSld">
      <pc:chgData name="Seeliger,Carolyn J" userId="949ef086-048a-4e36-bdf4-f242e13532b8" providerId="ADAL" clId="{40727224-7022-4A43-910B-EA8DFE61F9E3}" dt="2024-05-07T15:17:11.868" v="6169" actId="207"/>
      <pc:docMkLst>
        <pc:docMk/>
      </pc:docMkLst>
      <pc:sldChg chg="modSp">
        <pc:chgData name="Seeliger,Carolyn J" userId="949ef086-048a-4e36-bdf4-f242e13532b8" providerId="ADAL" clId="{40727224-7022-4A43-910B-EA8DFE61F9E3}" dt="2024-05-07T13:44:42.429" v="266" actId="962"/>
        <pc:sldMkLst>
          <pc:docMk/>
          <pc:sldMk cId="3396367832" sldId="267"/>
        </pc:sldMkLst>
        <pc:spChg chg="mod">
          <ac:chgData name="Seeliger,Carolyn J" userId="949ef086-048a-4e36-bdf4-f242e13532b8" providerId="ADAL" clId="{40727224-7022-4A43-910B-EA8DFE61F9E3}" dt="2024-05-07T13:41:16.062" v="154" actId="1076"/>
          <ac:spMkLst>
            <pc:docMk/>
            <pc:sldMk cId="3396367832" sldId="267"/>
            <ac:spMk id="3" creationId="{732DE3F4-1AED-4D32-A515-B24DCC64FE54}"/>
          </ac:spMkLst>
        </pc:spChg>
        <pc:spChg chg="mod">
          <ac:chgData name="Seeliger,Carolyn J" userId="949ef086-048a-4e36-bdf4-f242e13532b8" providerId="ADAL" clId="{40727224-7022-4A43-910B-EA8DFE61F9E3}" dt="2024-05-07T13:41:31.351" v="166"/>
          <ac:spMkLst>
            <pc:docMk/>
            <pc:sldMk cId="3396367832" sldId="267"/>
            <ac:spMk id="5" creationId="{7BFE0D4B-0646-7DBA-917B-0374F03DC47E}"/>
          </ac:spMkLst>
        </pc:spChg>
        <pc:picChg chg="mod">
          <ac:chgData name="Seeliger,Carolyn J" userId="949ef086-048a-4e36-bdf4-f242e13532b8" providerId="ADAL" clId="{40727224-7022-4A43-910B-EA8DFE61F9E3}" dt="2024-05-07T13:41:49.805" v="179" actId="962"/>
          <ac:picMkLst>
            <pc:docMk/>
            <pc:sldMk cId="3396367832" sldId="267"/>
            <ac:picMk id="6" creationId="{2A797D35-BC87-B84D-A9AA-C956BB62752D}"/>
          </ac:picMkLst>
        </pc:picChg>
        <pc:picChg chg="mod">
          <ac:chgData name="Seeliger,Carolyn J" userId="949ef086-048a-4e36-bdf4-f242e13532b8" providerId="ADAL" clId="{40727224-7022-4A43-910B-EA8DFE61F9E3}" dt="2024-05-07T13:44:42.429" v="266" actId="962"/>
          <ac:picMkLst>
            <pc:docMk/>
            <pc:sldMk cId="3396367832" sldId="267"/>
            <ac:picMk id="1026" creationId="{A1BA3165-9B6C-4E12-9754-32D4B63CBE50}"/>
          </ac:picMkLst>
        </pc:picChg>
        <pc:picChg chg="mod">
          <ac:chgData name="Seeliger,Carolyn J" userId="949ef086-048a-4e36-bdf4-f242e13532b8" providerId="ADAL" clId="{40727224-7022-4A43-910B-EA8DFE61F9E3}" dt="2024-05-07T13:42:37.029" v="181" actId="962"/>
          <ac:picMkLst>
            <pc:docMk/>
            <pc:sldMk cId="3396367832" sldId="267"/>
            <ac:picMk id="1028" creationId="{D655123F-81AC-4A02-A0B3-CE9D7E2DFFF5}"/>
          </ac:picMkLst>
        </pc:picChg>
        <pc:picChg chg="mod">
          <ac:chgData name="Seeliger,Carolyn J" userId="949ef086-048a-4e36-bdf4-f242e13532b8" providerId="ADAL" clId="{40727224-7022-4A43-910B-EA8DFE61F9E3}" dt="2024-05-07T13:42:54.350" v="183" actId="962"/>
          <ac:picMkLst>
            <pc:docMk/>
            <pc:sldMk cId="3396367832" sldId="267"/>
            <ac:picMk id="1030" creationId="{25E43DA1-4A07-4943-A598-B59F89123BC0}"/>
          </ac:picMkLst>
        </pc:picChg>
        <pc:cxnChg chg="mod">
          <ac:chgData name="Seeliger,Carolyn J" userId="949ef086-048a-4e36-bdf4-f242e13532b8" providerId="ADAL" clId="{40727224-7022-4A43-910B-EA8DFE61F9E3}" dt="2024-05-07T13:43:08.522" v="184" actId="962"/>
          <ac:cxnSpMkLst>
            <pc:docMk/>
            <pc:sldMk cId="3396367832" sldId="267"/>
            <ac:cxnSpMk id="9" creationId="{7A2A32A7-FB01-DA61-4E1F-E4F07FCAF2EF}"/>
          </ac:cxnSpMkLst>
        </pc:cxnChg>
      </pc:sldChg>
      <pc:sldChg chg="delSp modSp">
        <pc:chgData name="Seeliger,Carolyn J" userId="949ef086-048a-4e36-bdf4-f242e13532b8" providerId="ADAL" clId="{40727224-7022-4A43-910B-EA8DFE61F9E3}" dt="2024-05-07T14:58:20.864" v="5407" actId="962"/>
        <pc:sldMkLst>
          <pc:docMk/>
          <pc:sldMk cId="745372802" sldId="343"/>
        </pc:sldMkLst>
        <pc:spChg chg="mod">
          <ac:chgData name="Seeliger,Carolyn J" userId="949ef086-048a-4e36-bdf4-f242e13532b8" providerId="ADAL" clId="{40727224-7022-4A43-910B-EA8DFE61F9E3}" dt="2024-05-07T14:57:04.547" v="5402" actId="962"/>
          <ac:spMkLst>
            <pc:docMk/>
            <pc:sldMk cId="745372802" sldId="343"/>
            <ac:spMk id="2" creationId="{C75ADF22-89EB-450A-B563-67AD2C481D75}"/>
          </ac:spMkLst>
        </pc:spChg>
        <pc:spChg chg="mod">
          <ac:chgData name="Seeliger,Carolyn J" userId="949ef086-048a-4e36-bdf4-f242e13532b8" providerId="ADAL" clId="{40727224-7022-4A43-910B-EA8DFE61F9E3}" dt="2024-05-07T14:56:45.070" v="5401" actId="1076"/>
          <ac:spMkLst>
            <pc:docMk/>
            <pc:sldMk cId="745372802" sldId="343"/>
            <ac:spMk id="3" creationId="{AF87742A-AD60-BC98-1325-2E293629E825}"/>
          </ac:spMkLst>
        </pc:spChg>
        <pc:spChg chg="mod">
          <ac:chgData name="Seeliger,Carolyn J" userId="949ef086-048a-4e36-bdf4-f242e13532b8" providerId="ADAL" clId="{40727224-7022-4A43-910B-EA8DFE61F9E3}" dt="2024-05-07T14:57:07.639" v="5403" actId="962"/>
          <ac:spMkLst>
            <pc:docMk/>
            <pc:sldMk cId="745372802" sldId="343"/>
            <ac:spMk id="11" creationId="{174406CF-BEE7-4C41-9182-835C5A8F2040}"/>
          </ac:spMkLst>
        </pc:spChg>
        <pc:spChg chg="del mod">
          <ac:chgData name="Seeliger,Carolyn J" userId="949ef086-048a-4e36-bdf4-f242e13532b8" providerId="ADAL" clId="{40727224-7022-4A43-910B-EA8DFE61F9E3}" dt="2024-05-07T14:56:35.615" v="5400" actId="478"/>
          <ac:spMkLst>
            <pc:docMk/>
            <pc:sldMk cId="745372802" sldId="343"/>
            <ac:spMk id="17" creationId="{202A4033-DF0A-4549-9AE4-FCCE6452F84D}"/>
          </ac:spMkLst>
        </pc:spChg>
        <pc:spChg chg="mod">
          <ac:chgData name="Seeliger,Carolyn J" userId="949ef086-048a-4e36-bdf4-f242e13532b8" providerId="ADAL" clId="{40727224-7022-4A43-910B-EA8DFE61F9E3}" dt="2024-05-07T14:57:52.006" v="5405" actId="14100"/>
          <ac:spMkLst>
            <pc:docMk/>
            <pc:sldMk cId="745372802" sldId="343"/>
            <ac:spMk id="22" creationId="{3263E7BD-0EE4-43DA-A38F-EB87F280F681}"/>
          </ac:spMkLst>
        </pc:spChg>
        <pc:picChg chg="mod">
          <ac:chgData name="Seeliger,Carolyn J" userId="949ef086-048a-4e36-bdf4-f242e13532b8" providerId="ADAL" clId="{40727224-7022-4A43-910B-EA8DFE61F9E3}" dt="2024-05-07T14:58:20.864" v="5407" actId="962"/>
          <ac:picMkLst>
            <pc:docMk/>
            <pc:sldMk cId="745372802" sldId="343"/>
            <ac:picMk id="13" creationId="{01A00A55-ADE5-4AE8-9900-978A2F458FF1}"/>
          </ac:picMkLst>
        </pc:picChg>
        <pc:picChg chg="mod">
          <ac:chgData name="Seeliger,Carolyn J" userId="949ef086-048a-4e36-bdf4-f242e13532b8" providerId="ADAL" clId="{40727224-7022-4A43-910B-EA8DFE61F9E3}" dt="2024-05-07T14:58:18.129" v="5406" actId="962"/>
          <ac:picMkLst>
            <pc:docMk/>
            <pc:sldMk cId="745372802" sldId="343"/>
            <ac:picMk id="14" creationId="{C5F61629-9B47-463E-BAF6-DE2DDD232451}"/>
          </ac:picMkLst>
        </pc:picChg>
      </pc:sldChg>
      <pc:sldChg chg="addSp delSp modSp">
        <pc:chgData name="Seeliger,Carolyn J" userId="949ef086-048a-4e36-bdf4-f242e13532b8" providerId="ADAL" clId="{40727224-7022-4A43-910B-EA8DFE61F9E3}" dt="2024-05-07T14:49:51.909" v="5362"/>
        <pc:sldMkLst>
          <pc:docMk/>
          <pc:sldMk cId="1390970401" sldId="769"/>
        </pc:sldMkLst>
        <pc:spChg chg="del">
          <ac:chgData name="Seeliger,Carolyn J" userId="949ef086-048a-4e36-bdf4-f242e13532b8" providerId="ADAL" clId="{40727224-7022-4A43-910B-EA8DFE61F9E3}" dt="2024-05-07T14:46:07.930" v="5326" actId="478"/>
          <ac:spMkLst>
            <pc:docMk/>
            <pc:sldMk cId="1390970401" sldId="769"/>
            <ac:spMk id="2" creationId="{146393CC-48F1-FA62-7910-88FB25DF8E83}"/>
          </ac:spMkLst>
        </pc:spChg>
        <pc:spChg chg="del">
          <ac:chgData name="Seeliger,Carolyn J" userId="949ef086-048a-4e36-bdf4-f242e13532b8" providerId="ADAL" clId="{40727224-7022-4A43-910B-EA8DFE61F9E3}" dt="2024-05-07T14:49:35.791" v="5333" actId="478"/>
          <ac:spMkLst>
            <pc:docMk/>
            <pc:sldMk cId="1390970401" sldId="769"/>
            <ac:spMk id="3" creationId="{732DE3F4-1AED-4D32-A515-B24DCC64FE54}"/>
          </ac:spMkLst>
        </pc:spChg>
        <pc:spChg chg="add mod">
          <ac:chgData name="Seeliger,Carolyn J" userId="949ef086-048a-4e36-bdf4-f242e13532b8" providerId="ADAL" clId="{40727224-7022-4A43-910B-EA8DFE61F9E3}" dt="2024-05-07T14:49:51.909" v="5362"/>
          <ac:spMkLst>
            <pc:docMk/>
            <pc:sldMk cId="1390970401" sldId="769"/>
            <ac:spMk id="5" creationId="{ED5E9818-AC87-83C2-B3EB-58731D041912}"/>
          </ac:spMkLst>
        </pc:spChg>
        <pc:spChg chg="mod">
          <ac:chgData name="Seeliger,Carolyn J" userId="949ef086-048a-4e36-bdf4-f242e13532b8" providerId="ADAL" clId="{40727224-7022-4A43-910B-EA8DFE61F9E3}" dt="2024-05-07T14:47:42.784" v="5329" actId="962"/>
          <ac:spMkLst>
            <pc:docMk/>
            <pc:sldMk cId="1390970401" sldId="769"/>
            <ac:spMk id="39" creationId="{7E64BA4F-9551-48F5-99E5-4B8D590E6D47}"/>
          </ac:spMkLst>
        </pc:spChg>
        <pc:picChg chg="mod">
          <ac:chgData name="Seeliger,Carolyn J" userId="949ef086-048a-4e36-bdf4-f242e13532b8" providerId="ADAL" clId="{40727224-7022-4A43-910B-EA8DFE61F9E3}" dt="2024-05-07T14:47:09.809" v="5328" actId="962"/>
          <ac:picMkLst>
            <pc:docMk/>
            <pc:sldMk cId="1390970401" sldId="769"/>
            <ac:picMk id="36" creationId="{36178775-4FD4-4A65-BBBF-ACB820E1E892}"/>
          </ac:picMkLst>
        </pc:picChg>
        <pc:picChg chg="mod">
          <ac:chgData name="Seeliger,Carolyn J" userId="949ef086-048a-4e36-bdf4-f242e13532b8" providerId="ADAL" clId="{40727224-7022-4A43-910B-EA8DFE61F9E3}" dt="2024-05-07T14:46:45.960" v="5327" actId="962"/>
          <ac:picMkLst>
            <pc:docMk/>
            <pc:sldMk cId="1390970401" sldId="769"/>
            <ac:picMk id="42" creationId="{61C67284-C9CA-41E9-B06A-01E0E941029E}"/>
          </ac:picMkLst>
        </pc:picChg>
      </pc:sldChg>
      <pc:sldChg chg="delSp modSp">
        <pc:chgData name="Seeliger,Carolyn J" userId="949ef086-048a-4e36-bdf4-f242e13532b8" providerId="ADAL" clId="{40727224-7022-4A43-910B-EA8DFE61F9E3}" dt="2024-05-07T15:01:32.402" v="5551" actId="1076"/>
        <pc:sldMkLst>
          <pc:docMk/>
          <pc:sldMk cId="258114470" sldId="771"/>
        </pc:sldMkLst>
        <pc:spChg chg="del">
          <ac:chgData name="Seeliger,Carolyn J" userId="949ef086-048a-4e36-bdf4-f242e13532b8" providerId="ADAL" clId="{40727224-7022-4A43-910B-EA8DFE61F9E3}" dt="2024-05-07T15:01:22.987" v="5548" actId="478"/>
          <ac:spMkLst>
            <pc:docMk/>
            <pc:sldMk cId="258114470" sldId="771"/>
            <ac:spMk id="2" creationId="{63C2082F-CE44-4E95-B77B-0E0D7143772B}"/>
          </ac:spMkLst>
        </pc:spChg>
        <pc:spChg chg="mod">
          <ac:chgData name="Seeliger,Carolyn J" userId="949ef086-048a-4e36-bdf4-f242e13532b8" providerId="ADAL" clId="{40727224-7022-4A43-910B-EA8DFE61F9E3}" dt="2024-05-07T15:01:32.402" v="5551" actId="1076"/>
          <ac:spMkLst>
            <pc:docMk/>
            <pc:sldMk cId="258114470" sldId="771"/>
            <ac:spMk id="3" creationId="{CD63D157-0AAD-6A3D-B815-DC4D40212631}"/>
          </ac:spMkLst>
        </pc:spChg>
      </pc:sldChg>
      <pc:sldChg chg="modSp">
        <pc:chgData name="Seeliger,Carolyn J" userId="949ef086-048a-4e36-bdf4-f242e13532b8" providerId="ADAL" clId="{40727224-7022-4A43-910B-EA8DFE61F9E3}" dt="2024-05-07T15:09:07.706" v="6058"/>
        <pc:sldMkLst>
          <pc:docMk/>
          <pc:sldMk cId="1213044344" sldId="778"/>
        </pc:sldMkLst>
        <pc:picChg chg="mod">
          <ac:chgData name="Seeliger,Carolyn J" userId="949ef086-048a-4e36-bdf4-f242e13532b8" providerId="ADAL" clId="{40727224-7022-4A43-910B-EA8DFE61F9E3}" dt="2024-05-07T15:09:07.706" v="6058"/>
          <ac:picMkLst>
            <pc:docMk/>
            <pc:sldMk cId="1213044344" sldId="778"/>
            <ac:picMk id="9" creationId="{FBB04B86-78B5-40B8-BCAF-AB89FB0A32C5}"/>
          </ac:picMkLst>
        </pc:picChg>
      </pc:sldChg>
      <pc:sldChg chg="modSp">
        <pc:chgData name="Seeliger,Carolyn J" userId="949ef086-048a-4e36-bdf4-f242e13532b8" providerId="ADAL" clId="{40727224-7022-4A43-910B-EA8DFE61F9E3}" dt="2024-05-07T15:00:54.089" v="5546" actId="962"/>
        <pc:sldMkLst>
          <pc:docMk/>
          <pc:sldMk cId="478507907" sldId="790"/>
        </pc:sldMkLst>
        <pc:picChg chg="mod">
          <ac:chgData name="Seeliger,Carolyn J" userId="949ef086-048a-4e36-bdf4-f242e13532b8" providerId="ADAL" clId="{40727224-7022-4A43-910B-EA8DFE61F9E3}" dt="2024-05-07T15:00:54.089" v="5546" actId="962"/>
          <ac:picMkLst>
            <pc:docMk/>
            <pc:sldMk cId="478507907" sldId="790"/>
            <ac:picMk id="5" creationId="{FFABA24F-B4B4-92C3-FABC-597D04E77B53}"/>
          </ac:picMkLst>
        </pc:picChg>
      </pc:sldChg>
      <pc:sldChg chg="modSp">
        <pc:chgData name="Seeliger,Carolyn J" userId="949ef086-048a-4e36-bdf4-f242e13532b8" providerId="ADAL" clId="{40727224-7022-4A43-910B-EA8DFE61F9E3}" dt="2024-05-07T14:52:18.698" v="5365" actId="962"/>
        <pc:sldMkLst>
          <pc:docMk/>
          <pc:sldMk cId="2599766651" sldId="797"/>
        </pc:sldMkLst>
        <pc:spChg chg="mod">
          <ac:chgData name="Seeliger,Carolyn J" userId="949ef086-048a-4e36-bdf4-f242e13532b8" providerId="ADAL" clId="{40727224-7022-4A43-910B-EA8DFE61F9E3}" dt="2024-05-07T14:52:06.181" v="5364"/>
          <ac:spMkLst>
            <pc:docMk/>
            <pc:sldMk cId="2599766651" sldId="797"/>
            <ac:spMk id="8" creationId="{0DD0665F-12F2-5159-AF78-4075669B2F4C}"/>
          </ac:spMkLst>
        </pc:spChg>
        <pc:picChg chg="mod">
          <ac:chgData name="Seeliger,Carolyn J" userId="949ef086-048a-4e36-bdf4-f242e13532b8" providerId="ADAL" clId="{40727224-7022-4A43-910B-EA8DFE61F9E3}" dt="2024-05-07T14:52:18.698" v="5365" actId="962"/>
          <ac:picMkLst>
            <pc:docMk/>
            <pc:sldMk cId="2599766651" sldId="797"/>
            <ac:picMk id="7" creationId="{43B81A80-8309-5E76-F0B3-B4EF21EADD2D}"/>
          </ac:picMkLst>
        </pc:picChg>
      </pc:sldChg>
      <pc:sldChg chg="modSp">
        <pc:chgData name="Seeliger,Carolyn J" userId="949ef086-048a-4e36-bdf4-f242e13532b8" providerId="ADAL" clId="{40727224-7022-4A43-910B-EA8DFE61F9E3}" dt="2024-05-07T14:54:56.531" v="5394" actId="20577"/>
        <pc:sldMkLst>
          <pc:docMk/>
          <pc:sldMk cId="1509787508" sldId="800"/>
        </pc:sldMkLst>
        <pc:spChg chg="mod">
          <ac:chgData name="Seeliger,Carolyn J" userId="949ef086-048a-4e36-bdf4-f242e13532b8" providerId="ADAL" clId="{40727224-7022-4A43-910B-EA8DFE61F9E3}" dt="2024-05-07T14:54:56.531" v="5394" actId="20577"/>
          <ac:spMkLst>
            <pc:docMk/>
            <pc:sldMk cId="1509787508" sldId="800"/>
            <ac:spMk id="7" creationId="{B992EA40-25A9-E078-BCB7-C96E021DDD09}"/>
          </ac:spMkLst>
        </pc:spChg>
        <pc:picChg chg="mod">
          <ac:chgData name="Seeliger,Carolyn J" userId="949ef086-048a-4e36-bdf4-f242e13532b8" providerId="ADAL" clId="{40727224-7022-4A43-910B-EA8DFE61F9E3}" dt="2024-05-07T14:53:39.020" v="5391" actId="962"/>
          <ac:picMkLst>
            <pc:docMk/>
            <pc:sldMk cId="1509787508" sldId="800"/>
            <ac:picMk id="3" creationId="{53123B57-0B41-23BF-A326-41D80762C077}"/>
          </ac:picMkLst>
        </pc:picChg>
        <pc:picChg chg="mod">
          <ac:chgData name="Seeliger,Carolyn J" userId="949ef086-048a-4e36-bdf4-f242e13532b8" providerId="ADAL" clId="{40727224-7022-4A43-910B-EA8DFE61F9E3}" dt="2024-05-07T14:54:50.909" v="5393" actId="962"/>
          <ac:picMkLst>
            <pc:docMk/>
            <pc:sldMk cId="1509787508" sldId="800"/>
            <ac:picMk id="4" creationId="{170333E7-CC68-5F10-74F9-5A96737D8FCD}"/>
          </ac:picMkLst>
        </pc:picChg>
      </pc:sldChg>
      <pc:sldChg chg="modSp">
        <pc:chgData name="Seeliger,Carolyn J" userId="949ef086-048a-4e36-bdf4-f242e13532b8" providerId="ADAL" clId="{40727224-7022-4A43-910B-EA8DFE61F9E3}" dt="2024-05-07T15:12:11.244" v="6085" actId="20577"/>
        <pc:sldMkLst>
          <pc:docMk/>
          <pc:sldMk cId="971811624" sldId="804"/>
        </pc:sldMkLst>
        <pc:spChg chg="mod">
          <ac:chgData name="Seeliger,Carolyn J" userId="949ef086-048a-4e36-bdf4-f242e13532b8" providerId="ADAL" clId="{40727224-7022-4A43-910B-EA8DFE61F9E3}" dt="2024-05-07T15:12:11.244" v="6085" actId="20577"/>
          <ac:spMkLst>
            <pc:docMk/>
            <pc:sldMk cId="971811624" sldId="804"/>
            <ac:spMk id="2" creationId="{EAC27A52-25B1-3A01-EE83-ADB8393AC138}"/>
          </ac:spMkLst>
        </pc:spChg>
        <pc:picChg chg="mod">
          <ac:chgData name="Seeliger,Carolyn J" userId="949ef086-048a-4e36-bdf4-f242e13532b8" providerId="ADAL" clId="{40727224-7022-4A43-910B-EA8DFE61F9E3}" dt="2024-05-07T15:06:58.261" v="6046" actId="962"/>
          <ac:picMkLst>
            <pc:docMk/>
            <pc:sldMk cId="971811624" sldId="804"/>
            <ac:picMk id="7" creationId="{7320ADAC-FB59-EF8A-292C-9D0DC405BE1C}"/>
          </ac:picMkLst>
        </pc:picChg>
      </pc:sldChg>
      <pc:sldChg chg="addSp delSp modSp">
        <pc:chgData name="Seeliger,Carolyn J" userId="949ef086-048a-4e36-bdf4-f242e13532b8" providerId="ADAL" clId="{40727224-7022-4A43-910B-EA8DFE61F9E3}" dt="2024-05-07T13:46:56.088" v="292" actId="962"/>
        <pc:sldMkLst>
          <pc:docMk/>
          <pc:sldMk cId="766442809" sldId="806"/>
        </pc:sldMkLst>
        <pc:spChg chg="del mod">
          <ac:chgData name="Seeliger,Carolyn J" userId="949ef086-048a-4e36-bdf4-f242e13532b8" providerId="ADAL" clId="{40727224-7022-4A43-910B-EA8DFE61F9E3}" dt="2024-05-07T13:45:35.289" v="276" actId="478"/>
          <ac:spMkLst>
            <pc:docMk/>
            <pc:sldMk cId="766442809" sldId="806"/>
            <ac:spMk id="2" creationId="{1B696A57-4231-E3E5-DCDE-01CC3663A99E}"/>
          </ac:spMkLst>
        </pc:spChg>
        <pc:spChg chg="add mod">
          <ac:chgData name="Seeliger,Carolyn J" userId="949ef086-048a-4e36-bdf4-f242e13532b8" providerId="ADAL" clId="{40727224-7022-4A43-910B-EA8DFE61F9E3}" dt="2024-05-07T13:46:21.088" v="286"/>
          <ac:spMkLst>
            <pc:docMk/>
            <pc:sldMk cId="766442809" sldId="806"/>
            <ac:spMk id="3" creationId="{238168A5-86C3-0FCC-D5E5-66B9A2EE684A}"/>
          </ac:spMkLst>
        </pc:spChg>
        <pc:spChg chg="mod">
          <ac:chgData name="Seeliger,Carolyn J" userId="949ef086-048a-4e36-bdf4-f242e13532b8" providerId="ADAL" clId="{40727224-7022-4A43-910B-EA8DFE61F9E3}" dt="2024-05-07T13:46:56.088" v="292" actId="962"/>
          <ac:spMkLst>
            <pc:docMk/>
            <pc:sldMk cId="766442809" sldId="806"/>
            <ac:spMk id="11" creationId="{53329358-7209-304D-9D69-4BD1F170F857}"/>
          </ac:spMkLst>
        </pc:spChg>
        <pc:spChg chg="mod">
          <ac:chgData name="Seeliger,Carolyn J" userId="949ef086-048a-4e36-bdf4-f242e13532b8" providerId="ADAL" clId="{40727224-7022-4A43-910B-EA8DFE61F9E3}" dt="2024-05-07T13:46:29.580" v="288"/>
          <ac:spMkLst>
            <pc:docMk/>
            <pc:sldMk cId="766442809" sldId="806"/>
            <ac:spMk id="12" creationId="{DA7F36F9-30EF-2108-4456-3851DF49E558}"/>
          </ac:spMkLst>
        </pc:spChg>
      </pc:sldChg>
      <pc:sldChg chg="addSp delSp modSp">
        <pc:chgData name="Seeliger,Carolyn J" userId="949ef086-048a-4e36-bdf4-f242e13532b8" providerId="ADAL" clId="{40727224-7022-4A43-910B-EA8DFE61F9E3}" dt="2024-05-07T15:15:45.389" v="6155" actId="207"/>
        <pc:sldMkLst>
          <pc:docMk/>
          <pc:sldMk cId="3709331841" sldId="807"/>
        </pc:sldMkLst>
        <pc:spChg chg="del">
          <ac:chgData name="Seeliger,Carolyn J" userId="949ef086-048a-4e36-bdf4-f242e13532b8" providerId="ADAL" clId="{40727224-7022-4A43-910B-EA8DFE61F9E3}" dt="2024-05-07T13:47:33.477" v="298" actId="478"/>
          <ac:spMkLst>
            <pc:docMk/>
            <pc:sldMk cId="3709331841" sldId="807"/>
            <ac:spMk id="2" creationId="{1B696A57-4231-E3E5-DCDE-01CC3663A99E}"/>
          </ac:spMkLst>
        </pc:spChg>
        <pc:spChg chg="add mod">
          <ac:chgData name="Seeliger,Carolyn J" userId="949ef086-048a-4e36-bdf4-f242e13532b8" providerId="ADAL" clId="{40727224-7022-4A43-910B-EA8DFE61F9E3}" dt="2024-05-07T15:15:45.389" v="6155" actId="207"/>
          <ac:spMkLst>
            <pc:docMk/>
            <pc:sldMk cId="3709331841" sldId="807"/>
            <ac:spMk id="3" creationId="{3DA97E2A-9A97-EBAE-BA7A-E3D02EC1C941}"/>
          </ac:spMkLst>
        </pc:spChg>
        <pc:picChg chg="mod">
          <ac:chgData name="Seeliger,Carolyn J" userId="949ef086-048a-4e36-bdf4-f242e13532b8" providerId="ADAL" clId="{40727224-7022-4A43-910B-EA8DFE61F9E3}" dt="2024-05-07T13:52:33.777" v="473" actId="962"/>
          <ac:picMkLst>
            <pc:docMk/>
            <pc:sldMk cId="3709331841" sldId="807"/>
            <ac:picMk id="10" creationId="{E87F81BB-A8DD-5203-46EA-721C74AEDB74}"/>
          </ac:picMkLst>
        </pc:picChg>
      </pc:sldChg>
      <pc:sldChg chg="addSp delSp modSp">
        <pc:chgData name="Seeliger,Carolyn J" userId="949ef086-048a-4e36-bdf4-f242e13532b8" providerId="ADAL" clId="{40727224-7022-4A43-910B-EA8DFE61F9E3}" dt="2024-05-07T15:16:10.466" v="6159" actId="207"/>
        <pc:sldMkLst>
          <pc:docMk/>
          <pc:sldMk cId="1360078788" sldId="808"/>
        </pc:sldMkLst>
        <pc:spChg chg="del">
          <ac:chgData name="Seeliger,Carolyn J" userId="949ef086-048a-4e36-bdf4-f242e13532b8" providerId="ADAL" clId="{40727224-7022-4A43-910B-EA8DFE61F9E3}" dt="2024-05-07T13:54:54.331" v="593" actId="478"/>
          <ac:spMkLst>
            <pc:docMk/>
            <pc:sldMk cId="1360078788" sldId="808"/>
            <ac:spMk id="2" creationId="{1B696A57-4231-E3E5-DCDE-01CC3663A99E}"/>
          </ac:spMkLst>
        </pc:spChg>
        <pc:spChg chg="add mod">
          <ac:chgData name="Seeliger,Carolyn J" userId="949ef086-048a-4e36-bdf4-f242e13532b8" providerId="ADAL" clId="{40727224-7022-4A43-910B-EA8DFE61F9E3}" dt="2024-05-07T15:16:10.466" v="6159" actId="207"/>
          <ac:spMkLst>
            <pc:docMk/>
            <pc:sldMk cId="1360078788" sldId="808"/>
            <ac:spMk id="3" creationId="{37ABE06A-394A-6D84-8C9C-6A6A2A1BD527}"/>
          </ac:spMkLst>
        </pc:spChg>
        <pc:spChg chg="mod">
          <ac:chgData name="Seeliger,Carolyn J" userId="949ef086-048a-4e36-bdf4-f242e13532b8" providerId="ADAL" clId="{40727224-7022-4A43-910B-EA8DFE61F9E3}" dt="2024-05-07T13:58:53.530" v="1334" actId="962"/>
          <ac:spMkLst>
            <pc:docMk/>
            <pc:sldMk cId="1360078788" sldId="808"/>
            <ac:spMk id="7" creationId="{D7427925-0941-7C50-C191-2D62F4C5BA44}"/>
          </ac:spMkLst>
        </pc:spChg>
        <pc:picChg chg="mod">
          <ac:chgData name="Seeliger,Carolyn J" userId="949ef086-048a-4e36-bdf4-f242e13532b8" providerId="ADAL" clId="{40727224-7022-4A43-910B-EA8DFE61F9E3}" dt="2024-05-07T13:58:28.154" v="1224" actId="962"/>
          <ac:picMkLst>
            <pc:docMk/>
            <pc:sldMk cId="1360078788" sldId="808"/>
            <ac:picMk id="4" creationId="{C9CEE899-0915-27EB-4184-9B85F19E1243}"/>
          </ac:picMkLst>
        </pc:picChg>
      </pc:sldChg>
      <pc:sldChg chg="addSp delSp modSp mod">
        <pc:chgData name="Seeliger,Carolyn J" userId="949ef086-048a-4e36-bdf4-f242e13532b8" providerId="ADAL" clId="{40727224-7022-4A43-910B-EA8DFE61F9E3}" dt="2024-05-07T15:16:20.870" v="6161" actId="207"/>
        <pc:sldMkLst>
          <pc:docMk/>
          <pc:sldMk cId="599838735" sldId="809"/>
        </pc:sldMkLst>
        <pc:spChg chg="del">
          <ac:chgData name="Seeliger,Carolyn J" userId="949ef086-048a-4e36-bdf4-f242e13532b8" providerId="ADAL" clId="{40727224-7022-4A43-910B-EA8DFE61F9E3}" dt="2024-05-07T13:59:20.691" v="1339" actId="478"/>
          <ac:spMkLst>
            <pc:docMk/>
            <pc:sldMk cId="599838735" sldId="809"/>
            <ac:spMk id="2" creationId="{1B696A57-4231-E3E5-DCDE-01CC3663A99E}"/>
          </ac:spMkLst>
        </pc:spChg>
        <pc:spChg chg="add del">
          <ac:chgData name="Seeliger,Carolyn J" userId="949ef086-048a-4e36-bdf4-f242e13532b8" providerId="ADAL" clId="{40727224-7022-4A43-910B-EA8DFE61F9E3}" dt="2024-05-07T13:59:08.632" v="1336" actId="22"/>
          <ac:spMkLst>
            <pc:docMk/>
            <pc:sldMk cId="599838735" sldId="809"/>
            <ac:spMk id="4" creationId="{B077BA07-607D-07C2-923B-20FA49B464EB}"/>
          </ac:spMkLst>
        </pc:spChg>
        <pc:spChg chg="add mod">
          <ac:chgData name="Seeliger,Carolyn J" userId="949ef086-048a-4e36-bdf4-f242e13532b8" providerId="ADAL" clId="{40727224-7022-4A43-910B-EA8DFE61F9E3}" dt="2024-05-07T15:16:20.870" v="6161" actId="207"/>
          <ac:spMkLst>
            <pc:docMk/>
            <pc:sldMk cId="599838735" sldId="809"/>
            <ac:spMk id="5" creationId="{63904836-DF47-B1A3-EED9-6DD4883A13CB}"/>
          </ac:spMkLst>
        </pc:spChg>
        <pc:picChg chg="mod">
          <ac:chgData name="Seeliger,Carolyn J" userId="949ef086-048a-4e36-bdf4-f242e13532b8" providerId="ADAL" clId="{40727224-7022-4A43-910B-EA8DFE61F9E3}" dt="2024-05-07T14:07:35.700" v="2911" actId="962"/>
          <ac:picMkLst>
            <pc:docMk/>
            <pc:sldMk cId="599838735" sldId="809"/>
            <ac:picMk id="20" creationId="{86A411EE-5382-C280-4C1E-575E61F99AD5}"/>
          </ac:picMkLst>
        </pc:picChg>
        <pc:cxnChg chg="add del">
          <ac:chgData name="Seeliger,Carolyn J" userId="949ef086-048a-4e36-bdf4-f242e13532b8" providerId="ADAL" clId="{40727224-7022-4A43-910B-EA8DFE61F9E3}" dt="2024-05-07T14:00:35.408" v="1355" actId="478"/>
          <ac:cxnSpMkLst>
            <pc:docMk/>
            <pc:sldMk cId="599838735" sldId="809"/>
            <ac:cxnSpMk id="11" creationId="{A7151A4A-AC75-E090-1EE6-FCEDB771CCAD}"/>
          </ac:cxnSpMkLst>
        </pc:cxnChg>
        <pc:cxnChg chg="mod">
          <ac:chgData name="Seeliger,Carolyn J" userId="949ef086-048a-4e36-bdf4-f242e13532b8" providerId="ADAL" clId="{40727224-7022-4A43-910B-EA8DFE61F9E3}" dt="2024-05-07T15:07:18.637" v="6047" actId="962"/>
          <ac:cxnSpMkLst>
            <pc:docMk/>
            <pc:sldMk cId="599838735" sldId="809"/>
            <ac:cxnSpMk id="22" creationId="{D1CD435F-4533-3E12-D760-A5AFC4DBE83B}"/>
          </ac:cxnSpMkLst>
        </pc:cxnChg>
        <pc:cxnChg chg="mod">
          <ac:chgData name="Seeliger,Carolyn J" userId="949ef086-048a-4e36-bdf4-f242e13532b8" providerId="ADAL" clId="{40727224-7022-4A43-910B-EA8DFE61F9E3}" dt="2024-05-07T15:07:23.426" v="6048" actId="962"/>
          <ac:cxnSpMkLst>
            <pc:docMk/>
            <pc:sldMk cId="599838735" sldId="809"/>
            <ac:cxnSpMk id="27" creationId="{BD57AC9E-01B7-AB0B-303D-80BBFB036F32}"/>
          </ac:cxnSpMkLst>
        </pc:cxnChg>
        <pc:cxnChg chg="mod">
          <ac:chgData name="Seeliger,Carolyn J" userId="949ef086-048a-4e36-bdf4-f242e13532b8" providerId="ADAL" clId="{40727224-7022-4A43-910B-EA8DFE61F9E3}" dt="2024-05-07T15:07:27.554" v="6049" actId="962"/>
          <ac:cxnSpMkLst>
            <pc:docMk/>
            <pc:sldMk cId="599838735" sldId="809"/>
            <ac:cxnSpMk id="33" creationId="{CA91873C-0EC7-4542-A780-2C539B2D7CDB}"/>
          </ac:cxnSpMkLst>
        </pc:cxnChg>
        <pc:cxnChg chg="mod">
          <ac:chgData name="Seeliger,Carolyn J" userId="949ef086-048a-4e36-bdf4-f242e13532b8" providerId="ADAL" clId="{40727224-7022-4A43-910B-EA8DFE61F9E3}" dt="2024-05-07T15:07:30.130" v="6050" actId="962"/>
          <ac:cxnSpMkLst>
            <pc:docMk/>
            <pc:sldMk cId="599838735" sldId="809"/>
            <ac:cxnSpMk id="38" creationId="{AEADF5F6-EF3A-6AC0-B2D4-83F1BF71D114}"/>
          </ac:cxnSpMkLst>
        </pc:cxnChg>
      </pc:sldChg>
      <pc:sldChg chg="addSp delSp modSp">
        <pc:chgData name="Seeliger,Carolyn J" userId="949ef086-048a-4e36-bdf4-f242e13532b8" providerId="ADAL" clId="{40727224-7022-4A43-910B-EA8DFE61F9E3}" dt="2024-05-07T15:16:34.019" v="6163" actId="207"/>
        <pc:sldMkLst>
          <pc:docMk/>
          <pc:sldMk cId="3802000753" sldId="811"/>
        </pc:sldMkLst>
        <pc:spChg chg="del">
          <ac:chgData name="Seeliger,Carolyn J" userId="949ef086-048a-4e36-bdf4-f242e13532b8" providerId="ADAL" clId="{40727224-7022-4A43-910B-EA8DFE61F9E3}" dt="2024-05-07T14:08:15.958" v="2916" actId="478"/>
          <ac:spMkLst>
            <pc:docMk/>
            <pc:sldMk cId="3802000753" sldId="811"/>
            <ac:spMk id="2" creationId="{1B696A57-4231-E3E5-DCDE-01CC3663A99E}"/>
          </ac:spMkLst>
        </pc:spChg>
        <pc:spChg chg="add mod">
          <ac:chgData name="Seeliger,Carolyn J" userId="949ef086-048a-4e36-bdf4-f242e13532b8" providerId="ADAL" clId="{40727224-7022-4A43-910B-EA8DFE61F9E3}" dt="2024-05-07T15:16:34.019" v="6163" actId="207"/>
          <ac:spMkLst>
            <pc:docMk/>
            <pc:sldMk cId="3802000753" sldId="811"/>
            <ac:spMk id="3" creationId="{ED7F1E54-6836-EFB8-6F65-89EABD7A93C0}"/>
          </ac:spMkLst>
        </pc:spChg>
        <pc:picChg chg="mod">
          <ac:chgData name="Seeliger,Carolyn J" userId="949ef086-048a-4e36-bdf4-f242e13532b8" providerId="ADAL" clId="{40727224-7022-4A43-910B-EA8DFE61F9E3}" dt="2024-05-07T14:09:32.885" v="2960" actId="962"/>
          <ac:picMkLst>
            <pc:docMk/>
            <pc:sldMk cId="3802000753" sldId="811"/>
            <ac:picMk id="6" creationId="{9259AB3C-EDE4-D63C-DDCD-217E06C4E402}"/>
          </ac:picMkLst>
        </pc:picChg>
        <pc:picChg chg="mod">
          <ac:chgData name="Seeliger,Carolyn J" userId="949ef086-048a-4e36-bdf4-f242e13532b8" providerId="ADAL" clId="{40727224-7022-4A43-910B-EA8DFE61F9E3}" dt="2024-05-07T14:09:57.606" v="3026" actId="962"/>
          <ac:picMkLst>
            <pc:docMk/>
            <pc:sldMk cId="3802000753" sldId="811"/>
            <ac:picMk id="8" creationId="{3F75CAC7-2AAC-F25B-1C02-6DFA65B30A98}"/>
          </ac:picMkLst>
        </pc:picChg>
        <pc:picChg chg="mod">
          <ac:chgData name="Seeliger,Carolyn J" userId="949ef086-048a-4e36-bdf4-f242e13532b8" providerId="ADAL" clId="{40727224-7022-4A43-910B-EA8DFE61F9E3}" dt="2024-05-07T14:10:34.281" v="3190" actId="962"/>
          <ac:picMkLst>
            <pc:docMk/>
            <pc:sldMk cId="3802000753" sldId="811"/>
            <ac:picMk id="10" creationId="{DF154EB2-8592-42E4-9EB2-B30812387CF7}"/>
          </ac:picMkLst>
        </pc:picChg>
        <pc:cxnChg chg="del">
          <ac:chgData name="Seeliger,Carolyn J" userId="949ef086-048a-4e36-bdf4-f242e13532b8" providerId="ADAL" clId="{40727224-7022-4A43-910B-EA8DFE61F9E3}" dt="2024-05-07T14:09:08.080" v="2926" actId="478"/>
          <ac:cxnSpMkLst>
            <pc:docMk/>
            <pc:sldMk cId="3802000753" sldId="811"/>
            <ac:cxnSpMk id="11" creationId="{A7151A4A-AC75-E090-1EE6-FCEDB771CCAD}"/>
          </ac:cxnSpMkLst>
        </pc:cxnChg>
      </pc:sldChg>
      <pc:sldChg chg="addSp delSp modSp">
        <pc:chgData name="Seeliger,Carolyn J" userId="949ef086-048a-4e36-bdf4-f242e13532b8" providerId="ADAL" clId="{40727224-7022-4A43-910B-EA8DFE61F9E3}" dt="2024-05-07T13:35:46.813" v="102" actId="1076"/>
        <pc:sldMkLst>
          <pc:docMk/>
          <pc:sldMk cId="1056740037" sldId="812"/>
        </pc:sldMkLst>
        <pc:spChg chg="mod">
          <ac:chgData name="Seeliger,Carolyn J" userId="949ef086-048a-4e36-bdf4-f242e13532b8" providerId="ADAL" clId="{40727224-7022-4A43-910B-EA8DFE61F9E3}" dt="2024-05-07T13:34:29.649" v="99"/>
          <ac:spMkLst>
            <pc:docMk/>
            <pc:sldMk cId="1056740037" sldId="812"/>
            <ac:spMk id="3" creationId="{71F6FB24-4CD3-F649-0934-E33FF6C1B020}"/>
          </ac:spMkLst>
        </pc:spChg>
        <pc:spChg chg="del">
          <ac:chgData name="Seeliger,Carolyn J" userId="949ef086-048a-4e36-bdf4-f242e13532b8" providerId="ADAL" clId="{40727224-7022-4A43-910B-EA8DFE61F9E3}" dt="2024-05-07T13:33:57.124" v="89" actId="478"/>
          <ac:spMkLst>
            <pc:docMk/>
            <pc:sldMk cId="1056740037" sldId="812"/>
            <ac:spMk id="4" creationId="{B3498B2F-3513-C762-6F58-03306D4BD68A}"/>
          </ac:spMkLst>
        </pc:spChg>
        <pc:spChg chg="add mod">
          <ac:chgData name="Seeliger,Carolyn J" userId="949ef086-048a-4e36-bdf4-f242e13532b8" providerId="ADAL" clId="{40727224-7022-4A43-910B-EA8DFE61F9E3}" dt="2024-05-07T13:35:46.813" v="102" actId="1076"/>
          <ac:spMkLst>
            <pc:docMk/>
            <pc:sldMk cId="1056740037" sldId="812"/>
            <ac:spMk id="5" creationId="{B1BB01F4-CDCA-D206-3761-60AFBAA7A08B}"/>
          </ac:spMkLst>
        </pc:spChg>
        <pc:spChg chg="mod">
          <ac:chgData name="Seeliger,Carolyn J" userId="949ef086-048a-4e36-bdf4-f242e13532b8" providerId="ADAL" clId="{40727224-7022-4A43-910B-EA8DFE61F9E3}" dt="2024-05-07T13:34:33.182" v="100"/>
          <ac:spMkLst>
            <pc:docMk/>
            <pc:sldMk cId="1056740037" sldId="812"/>
            <ac:spMk id="7" creationId="{A5957061-014A-3141-31B3-FA8288759236}"/>
          </ac:spMkLst>
        </pc:spChg>
        <pc:picChg chg="mod">
          <ac:chgData name="Seeliger,Carolyn J" userId="949ef086-048a-4e36-bdf4-f242e13532b8" providerId="ADAL" clId="{40727224-7022-4A43-910B-EA8DFE61F9E3}" dt="2024-05-07T13:35:43.312" v="101" actId="1076"/>
          <ac:picMkLst>
            <pc:docMk/>
            <pc:sldMk cId="1056740037" sldId="812"/>
            <ac:picMk id="8" creationId="{1D5002F4-D57F-914D-2B5B-3FDA02464FE0}"/>
          </ac:picMkLst>
        </pc:picChg>
      </pc:sldChg>
      <pc:sldChg chg="addSp delSp modSp">
        <pc:chgData name="Seeliger,Carolyn J" userId="949ef086-048a-4e36-bdf4-f242e13532b8" providerId="ADAL" clId="{40727224-7022-4A43-910B-EA8DFE61F9E3}" dt="2024-05-07T14:39:11.788" v="4688" actId="20577"/>
        <pc:sldMkLst>
          <pc:docMk/>
          <pc:sldMk cId="2167322281" sldId="814"/>
        </pc:sldMkLst>
        <pc:spChg chg="del">
          <ac:chgData name="Seeliger,Carolyn J" userId="949ef086-048a-4e36-bdf4-f242e13532b8" providerId="ADAL" clId="{40727224-7022-4A43-910B-EA8DFE61F9E3}" dt="2024-05-07T14:38:52.750" v="4683" actId="478"/>
          <ac:spMkLst>
            <pc:docMk/>
            <pc:sldMk cId="2167322281" sldId="814"/>
            <ac:spMk id="2" creationId="{1B696A57-4231-E3E5-DCDE-01CC3663A99E}"/>
          </ac:spMkLst>
        </pc:spChg>
        <pc:spChg chg="add mod">
          <ac:chgData name="Seeliger,Carolyn J" userId="949ef086-048a-4e36-bdf4-f242e13532b8" providerId="ADAL" clId="{40727224-7022-4A43-910B-EA8DFE61F9E3}" dt="2024-05-07T14:39:11.788" v="4688" actId="20577"/>
          <ac:spMkLst>
            <pc:docMk/>
            <pc:sldMk cId="2167322281" sldId="814"/>
            <ac:spMk id="3" creationId="{7BF225A9-98FB-8F50-A491-DEAAB76C37A3}"/>
          </ac:spMkLst>
        </pc:spChg>
        <pc:cxnChg chg="del">
          <ac:chgData name="Seeliger,Carolyn J" userId="949ef086-048a-4e36-bdf4-f242e13532b8" providerId="ADAL" clId="{40727224-7022-4A43-910B-EA8DFE61F9E3}" dt="2024-05-07T14:39:07.259" v="4687" actId="478"/>
          <ac:cxnSpMkLst>
            <pc:docMk/>
            <pc:sldMk cId="2167322281" sldId="814"/>
            <ac:cxnSpMk id="11" creationId="{A7151A4A-AC75-E090-1EE6-FCEDB771CCAD}"/>
          </ac:cxnSpMkLst>
        </pc:cxnChg>
      </pc:sldChg>
      <pc:sldChg chg="addSp delSp modSp">
        <pc:chgData name="Seeliger,Carolyn J" userId="949ef086-048a-4e36-bdf4-f242e13532b8" providerId="ADAL" clId="{40727224-7022-4A43-910B-EA8DFE61F9E3}" dt="2024-05-07T15:16:43.533" v="6165" actId="207"/>
        <pc:sldMkLst>
          <pc:docMk/>
          <pc:sldMk cId="26989033" sldId="815"/>
        </pc:sldMkLst>
        <pc:spChg chg="del">
          <ac:chgData name="Seeliger,Carolyn J" userId="949ef086-048a-4e36-bdf4-f242e13532b8" providerId="ADAL" clId="{40727224-7022-4A43-910B-EA8DFE61F9E3}" dt="2024-05-07T14:11:16.515" v="3193" actId="478"/>
          <ac:spMkLst>
            <pc:docMk/>
            <pc:sldMk cId="26989033" sldId="815"/>
            <ac:spMk id="2" creationId="{1B696A57-4231-E3E5-DCDE-01CC3663A99E}"/>
          </ac:spMkLst>
        </pc:spChg>
        <pc:spChg chg="add mod">
          <ac:chgData name="Seeliger,Carolyn J" userId="949ef086-048a-4e36-bdf4-f242e13532b8" providerId="ADAL" clId="{40727224-7022-4A43-910B-EA8DFE61F9E3}" dt="2024-05-07T15:16:43.533" v="6165" actId="207"/>
          <ac:spMkLst>
            <pc:docMk/>
            <pc:sldMk cId="26989033" sldId="815"/>
            <ac:spMk id="3" creationId="{BEC3C3EF-B78B-15F1-2915-27A7394E1562}"/>
          </ac:spMkLst>
        </pc:spChg>
        <pc:picChg chg="mod">
          <ac:chgData name="Seeliger,Carolyn J" userId="949ef086-048a-4e36-bdf4-f242e13532b8" providerId="ADAL" clId="{40727224-7022-4A43-910B-EA8DFE61F9E3}" dt="2024-05-07T14:12:25.416" v="3207" actId="962"/>
          <ac:picMkLst>
            <pc:docMk/>
            <pc:sldMk cId="26989033" sldId="815"/>
            <ac:picMk id="4" creationId="{AF87FE55-BE88-5268-2D06-382B65FFC7F3}"/>
          </ac:picMkLst>
        </pc:picChg>
        <pc:picChg chg="mod">
          <ac:chgData name="Seeliger,Carolyn J" userId="949ef086-048a-4e36-bdf4-f242e13532b8" providerId="ADAL" clId="{40727224-7022-4A43-910B-EA8DFE61F9E3}" dt="2024-05-07T14:12:01.148" v="3205" actId="962"/>
          <ac:picMkLst>
            <pc:docMk/>
            <pc:sldMk cId="26989033" sldId="815"/>
            <ac:picMk id="6" creationId="{9259AB3C-EDE4-D63C-DDCD-217E06C4E402}"/>
          </ac:picMkLst>
        </pc:picChg>
        <pc:picChg chg="mod">
          <ac:chgData name="Seeliger,Carolyn J" userId="949ef086-048a-4e36-bdf4-f242e13532b8" providerId="ADAL" clId="{40727224-7022-4A43-910B-EA8DFE61F9E3}" dt="2024-05-07T14:13:00.599" v="3326" actId="962"/>
          <ac:picMkLst>
            <pc:docMk/>
            <pc:sldMk cId="26989033" sldId="815"/>
            <ac:picMk id="7" creationId="{1C9C2BBC-6CC5-885F-57E9-73977989407C}"/>
          </ac:picMkLst>
        </pc:picChg>
        <pc:cxnChg chg="del">
          <ac:chgData name="Seeliger,Carolyn J" userId="949ef086-048a-4e36-bdf4-f242e13532b8" providerId="ADAL" clId="{40727224-7022-4A43-910B-EA8DFE61F9E3}" dt="2024-05-07T14:12:34.022" v="3208" actId="478"/>
          <ac:cxnSpMkLst>
            <pc:docMk/>
            <pc:sldMk cId="26989033" sldId="815"/>
            <ac:cxnSpMk id="11" creationId="{A7151A4A-AC75-E090-1EE6-FCEDB771CCAD}"/>
          </ac:cxnSpMkLst>
        </pc:cxnChg>
      </pc:sldChg>
      <pc:sldChg chg="addSp delSp modSp">
        <pc:chgData name="Seeliger,Carolyn J" userId="949ef086-048a-4e36-bdf4-f242e13532b8" providerId="ADAL" clId="{40727224-7022-4A43-910B-EA8DFE61F9E3}" dt="2024-05-07T15:08:36.955" v="6057"/>
        <pc:sldMkLst>
          <pc:docMk/>
          <pc:sldMk cId="2228610522" sldId="817"/>
        </pc:sldMkLst>
        <pc:spChg chg="del mod">
          <ac:chgData name="Seeliger,Carolyn J" userId="949ef086-048a-4e36-bdf4-f242e13532b8" providerId="ADAL" clId="{40727224-7022-4A43-910B-EA8DFE61F9E3}" dt="2024-05-07T13:26:46.123" v="1" actId="478"/>
          <ac:spMkLst>
            <pc:docMk/>
            <pc:sldMk cId="2228610522" sldId="817"/>
            <ac:spMk id="2" creationId="{18C3B467-088C-4F3D-A9A7-105C4E1E20CD}"/>
          </ac:spMkLst>
        </pc:spChg>
        <pc:spChg chg="del mod">
          <ac:chgData name="Seeliger,Carolyn J" userId="949ef086-048a-4e36-bdf4-f242e13532b8" providerId="ADAL" clId="{40727224-7022-4A43-910B-EA8DFE61F9E3}" dt="2024-05-07T13:28:28.710" v="14" actId="478"/>
          <ac:spMkLst>
            <pc:docMk/>
            <pc:sldMk cId="2228610522" sldId="817"/>
            <ac:spMk id="3" creationId="{C8722DDC-8EEE-4A06-8DFE-B44871EAA2CF}"/>
          </ac:spMkLst>
        </pc:spChg>
        <pc:spChg chg="add mod">
          <ac:chgData name="Seeliger,Carolyn J" userId="949ef086-048a-4e36-bdf4-f242e13532b8" providerId="ADAL" clId="{40727224-7022-4A43-910B-EA8DFE61F9E3}" dt="2024-05-07T13:29:56.991" v="36"/>
          <ac:spMkLst>
            <pc:docMk/>
            <pc:sldMk cId="2228610522" sldId="817"/>
            <ac:spMk id="5" creationId="{B6817493-CA8F-33DC-3628-91D576F641D5}"/>
          </ac:spMkLst>
        </pc:spChg>
        <pc:spChg chg="add del mod">
          <ac:chgData name="Seeliger,Carolyn J" userId="949ef086-048a-4e36-bdf4-f242e13532b8" providerId="ADAL" clId="{40727224-7022-4A43-910B-EA8DFE61F9E3}" dt="2024-05-07T13:28:33.111" v="15" actId="478"/>
          <ac:spMkLst>
            <pc:docMk/>
            <pc:sldMk cId="2228610522" sldId="817"/>
            <ac:spMk id="6" creationId="{25BC97B2-5A26-3EAD-D011-59A5BF674906}"/>
          </ac:spMkLst>
        </pc:spChg>
        <pc:spChg chg="mod">
          <ac:chgData name="Seeliger,Carolyn J" userId="949ef086-048a-4e36-bdf4-f242e13532b8" providerId="ADAL" clId="{40727224-7022-4A43-910B-EA8DFE61F9E3}" dt="2024-05-07T15:08:33.283" v="6056"/>
          <ac:spMkLst>
            <pc:docMk/>
            <pc:sldMk cId="2228610522" sldId="817"/>
            <ac:spMk id="11" creationId="{81CE4682-E519-8064-6FB6-F0A5F7B55A3E}"/>
          </ac:spMkLst>
        </pc:spChg>
        <pc:picChg chg="mod">
          <ac:chgData name="Seeliger,Carolyn J" userId="949ef086-048a-4e36-bdf4-f242e13532b8" providerId="ADAL" clId="{40727224-7022-4A43-910B-EA8DFE61F9E3}" dt="2024-05-07T13:31:56.246" v="82" actId="962"/>
          <ac:picMkLst>
            <pc:docMk/>
            <pc:sldMk cId="2228610522" sldId="817"/>
            <ac:picMk id="4" creationId="{6FE2D117-611E-4267-D092-B63BE938605B}"/>
          </ac:picMkLst>
        </pc:picChg>
        <pc:picChg chg="mod">
          <ac:chgData name="Seeliger,Carolyn J" userId="949ef086-048a-4e36-bdf4-f242e13532b8" providerId="ADAL" clId="{40727224-7022-4A43-910B-EA8DFE61F9E3}" dt="2024-05-07T15:08:36.955" v="6057"/>
          <ac:picMkLst>
            <pc:docMk/>
            <pc:sldMk cId="2228610522" sldId="817"/>
            <ac:picMk id="19" creationId="{CB4D65AF-E7D0-FDC7-6B0D-AB8B44A946CC}"/>
          </ac:picMkLst>
        </pc:picChg>
      </pc:sldChg>
      <pc:sldChg chg="addSp delSp modSp">
        <pc:chgData name="Seeliger,Carolyn J" userId="949ef086-048a-4e36-bdf4-f242e13532b8" providerId="ADAL" clId="{40727224-7022-4A43-910B-EA8DFE61F9E3}" dt="2024-05-07T15:06:41.549" v="6045"/>
        <pc:sldMkLst>
          <pc:docMk/>
          <pc:sldMk cId="2659589776" sldId="818"/>
        </pc:sldMkLst>
        <pc:spChg chg="add mod">
          <ac:chgData name="Seeliger,Carolyn J" userId="949ef086-048a-4e36-bdf4-f242e13532b8" providerId="ADAL" clId="{40727224-7022-4A43-910B-EA8DFE61F9E3}" dt="2024-05-07T15:06:41.549" v="6045"/>
          <ac:spMkLst>
            <pc:docMk/>
            <pc:sldMk cId="2659589776" sldId="818"/>
            <ac:spMk id="2" creationId="{892F254C-C8E9-B014-FE3A-B5324874ACE5}"/>
          </ac:spMkLst>
        </pc:spChg>
        <pc:picChg chg="mod">
          <ac:chgData name="Seeliger,Carolyn J" userId="949ef086-048a-4e36-bdf4-f242e13532b8" providerId="ADAL" clId="{40727224-7022-4A43-910B-EA8DFE61F9E3}" dt="2024-05-07T15:06:12.657" v="6030" actId="962"/>
          <ac:picMkLst>
            <pc:docMk/>
            <pc:sldMk cId="2659589776" sldId="818"/>
            <ac:picMk id="4" creationId="{D31469A1-6B8E-1147-B997-B1F8F7DA5AAE}"/>
          </ac:picMkLst>
        </pc:picChg>
        <pc:cxnChg chg="del">
          <ac:chgData name="Seeliger,Carolyn J" userId="949ef086-048a-4e36-bdf4-f242e13532b8" providerId="ADAL" clId="{40727224-7022-4A43-910B-EA8DFE61F9E3}" dt="2024-05-07T15:04:56.794" v="5744" actId="478"/>
          <ac:cxnSpMkLst>
            <pc:docMk/>
            <pc:sldMk cId="2659589776" sldId="818"/>
            <ac:cxnSpMk id="11" creationId="{A7151A4A-AC75-E090-1EE6-FCEDB771CCAD}"/>
          </ac:cxnSpMkLst>
        </pc:cxnChg>
      </pc:sldChg>
      <pc:sldChg chg="addSp delSp modSp">
        <pc:chgData name="Seeliger,Carolyn J" userId="949ef086-048a-4e36-bdf4-f242e13532b8" providerId="ADAL" clId="{40727224-7022-4A43-910B-EA8DFE61F9E3}" dt="2024-05-07T15:16:53.874" v="6167" actId="207"/>
        <pc:sldMkLst>
          <pc:docMk/>
          <pc:sldMk cId="2465773829" sldId="819"/>
        </pc:sldMkLst>
        <pc:spChg chg="del">
          <ac:chgData name="Seeliger,Carolyn J" userId="949ef086-048a-4e36-bdf4-f242e13532b8" providerId="ADAL" clId="{40727224-7022-4A43-910B-EA8DFE61F9E3}" dt="2024-05-07T14:13:30.568" v="3328" actId="478"/>
          <ac:spMkLst>
            <pc:docMk/>
            <pc:sldMk cId="2465773829" sldId="819"/>
            <ac:spMk id="2" creationId="{1B696A57-4231-E3E5-DCDE-01CC3663A99E}"/>
          </ac:spMkLst>
        </pc:spChg>
        <pc:spChg chg="add mod">
          <ac:chgData name="Seeliger,Carolyn J" userId="949ef086-048a-4e36-bdf4-f242e13532b8" providerId="ADAL" clId="{40727224-7022-4A43-910B-EA8DFE61F9E3}" dt="2024-05-07T15:16:53.874" v="6167" actId="207"/>
          <ac:spMkLst>
            <pc:docMk/>
            <pc:sldMk cId="2465773829" sldId="819"/>
            <ac:spMk id="3" creationId="{E3DCAA56-9BE3-1597-5B7A-CFC769D6A7B1}"/>
          </ac:spMkLst>
        </pc:spChg>
        <pc:picChg chg="mod">
          <ac:chgData name="Seeliger,Carolyn J" userId="949ef086-048a-4e36-bdf4-f242e13532b8" providerId="ADAL" clId="{40727224-7022-4A43-910B-EA8DFE61F9E3}" dt="2024-05-07T14:14:16.575" v="3337" actId="14100"/>
          <ac:picMkLst>
            <pc:docMk/>
            <pc:sldMk cId="2465773829" sldId="819"/>
            <ac:picMk id="5" creationId="{53023616-FAF9-58F2-1E9F-360BCCADA0D9}"/>
          </ac:picMkLst>
        </pc:picChg>
        <pc:picChg chg="mod">
          <ac:chgData name="Seeliger,Carolyn J" userId="949ef086-048a-4e36-bdf4-f242e13532b8" providerId="ADAL" clId="{40727224-7022-4A43-910B-EA8DFE61F9E3}" dt="2024-05-07T14:14:01.771" v="3334" actId="962"/>
          <ac:picMkLst>
            <pc:docMk/>
            <pc:sldMk cId="2465773829" sldId="819"/>
            <ac:picMk id="6" creationId="{9259AB3C-EDE4-D63C-DDCD-217E06C4E402}"/>
          </ac:picMkLst>
        </pc:picChg>
        <pc:picChg chg="mod">
          <ac:chgData name="Seeliger,Carolyn J" userId="949ef086-048a-4e36-bdf4-f242e13532b8" providerId="ADAL" clId="{40727224-7022-4A43-910B-EA8DFE61F9E3}" dt="2024-05-07T14:15:03.223" v="3512" actId="962"/>
          <ac:picMkLst>
            <pc:docMk/>
            <pc:sldMk cId="2465773829" sldId="819"/>
            <ac:picMk id="10" creationId="{AF95B2F2-F5D7-8AEC-CB26-75F0D6846FC4}"/>
          </ac:picMkLst>
        </pc:picChg>
        <pc:cxnChg chg="del">
          <ac:chgData name="Seeliger,Carolyn J" userId="949ef086-048a-4e36-bdf4-f242e13532b8" providerId="ADAL" clId="{40727224-7022-4A43-910B-EA8DFE61F9E3}" dt="2024-05-07T14:14:28.293" v="3342" actId="478"/>
          <ac:cxnSpMkLst>
            <pc:docMk/>
            <pc:sldMk cId="2465773829" sldId="819"/>
            <ac:cxnSpMk id="11" creationId="{A7151A4A-AC75-E090-1EE6-FCEDB771CCAD}"/>
          </ac:cxnSpMkLst>
        </pc:cxnChg>
      </pc:sldChg>
      <pc:sldChg chg="addSp delSp modSp">
        <pc:chgData name="Seeliger,Carolyn J" userId="949ef086-048a-4e36-bdf4-f242e13532b8" providerId="ADAL" clId="{40727224-7022-4A43-910B-EA8DFE61F9E3}" dt="2024-05-07T15:17:11.868" v="6169" actId="207"/>
        <pc:sldMkLst>
          <pc:docMk/>
          <pc:sldMk cId="3495357069" sldId="820"/>
        </pc:sldMkLst>
        <pc:spChg chg="del">
          <ac:chgData name="Seeliger,Carolyn J" userId="949ef086-048a-4e36-bdf4-f242e13532b8" providerId="ADAL" clId="{40727224-7022-4A43-910B-EA8DFE61F9E3}" dt="2024-05-07T14:15:22.463" v="3514" actId="478"/>
          <ac:spMkLst>
            <pc:docMk/>
            <pc:sldMk cId="3495357069" sldId="820"/>
            <ac:spMk id="2" creationId="{1B696A57-4231-E3E5-DCDE-01CC3663A99E}"/>
          </ac:spMkLst>
        </pc:spChg>
        <pc:spChg chg="add mod">
          <ac:chgData name="Seeliger,Carolyn J" userId="949ef086-048a-4e36-bdf4-f242e13532b8" providerId="ADAL" clId="{40727224-7022-4A43-910B-EA8DFE61F9E3}" dt="2024-05-07T15:17:11.868" v="6169" actId="207"/>
          <ac:spMkLst>
            <pc:docMk/>
            <pc:sldMk cId="3495357069" sldId="820"/>
            <ac:spMk id="4" creationId="{627201E7-F8DB-ED89-EBBB-C90C9A3A3A44}"/>
          </ac:spMkLst>
        </pc:spChg>
      </pc:sldChg>
      <pc:sldChg chg="addSp delSp modSp">
        <pc:chgData name="Seeliger,Carolyn J" userId="949ef086-048a-4e36-bdf4-f242e13532b8" providerId="ADAL" clId="{40727224-7022-4A43-910B-EA8DFE61F9E3}" dt="2024-05-07T15:15:55.152" v="6157" actId="207"/>
        <pc:sldMkLst>
          <pc:docMk/>
          <pc:sldMk cId="2409993198" sldId="821"/>
        </pc:sldMkLst>
        <pc:spChg chg="del">
          <ac:chgData name="Seeliger,Carolyn J" userId="949ef086-048a-4e36-bdf4-f242e13532b8" providerId="ADAL" clId="{40727224-7022-4A43-910B-EA8DFE61F9E3}" dt="2024-05-07T13:53:36.934" v="476" actId="478"/>
          <ac:spMkLst>
            <pc:docMk/>
            <pc:sldMk cId="2409993198" sldId="821"/>
            <ac:spMk id="2" creationId="{1B696A57-4231-E3E5-DCDE-01CC3663A99E}"/>
          </ac:spMkLst>
        </pc:spChg>
        <pc:spChg chg="add mod">
          <ac:chgData name="Seeliger,Carolyn J" userId="949ef086-048a-4e36-bdf4-f242e13532b8" providerId="ADAL" clId="{40727224-7022-4A43-910B-EA8DFE61F9E3}" dt="2024-05-07T15:15:55.152" v="6157" actId="207"/>
          <ac:spMkLst>
            <pc:docMk/>
            <pc:sldMk cId="2409993198" sldId="821"/>
            <ac:spMk id="3" creationId="{D844F36F-2E3B-7E0E-F2E1-0FF891FCB7E2}"/>
          </ac:spMkLst>
        </pc:spChg>
        <pc:picChg chg="mod">
          <ac:chgData name="Seeliger,Carolyn J" userId="949ef086-048a-4e36-bdf4-f242e13532b8" providerId="ADAL" clId="{40727224-7022-4A43-910B-EA8DFE61F9E3}" dt="2024-05-07T13:54:34.876" v="590" actId="962"/>
          <ac:picMkLst>
            <pc:docMk/>
            <pc:sldMk cId="2409993198" sldId="821"/>
            <ac:picMk id="6" creationId="{C5D3C871-9DC6-2F31-9EAE-BE16066F859A}"/>
          </ac:picMkLst>
        </pc:picChg>
      </pc:sldChg>
      <pc:sldChg chg="addSp delSp modSp">
        <pc:chgData name="Seeliger,Carolyn J" userId="949ef086-048a-4e36-bdf4-f242e13532b8" providerId="ADAL" clId="{40727224-7022-4A43-910B-EA8DFE61F9E3}" dt="2024-05-07T14:22:07.981" v="3723" actId="962"/>
        <pc:sldMkLst>
          <pc:docMk/>
          <pc:sldMk cId="3119285869" sldId="822"/>
        </pc:sldMkLst>
        <pc:spChg chg="del">
          <ac:chgData name="Seeliger,Carolyn J" userId="949ef086-048a-4e36-bdf4-f242e13532b8" providerId="ADAL" clId="{40727224-7022-4A43-910B-EA8DFE61F9E3}" dt="2024-05-07T14:21:12.135" v="3568" actId="478"/>
          <ac:spMkLst>
            <pc:docMk/>
            <pc:sldMk cId="3119285869" sldId="822"/>
            <ac:spMk id="2" creationId="{1B696A57-4231-E3E5-DCDE-01CC3663A99E}"/>
          </ac:spMkLst>
        </pc:spChg>
        <pc:spChg chg="add mod">
          <ac:chgData name="Seeliger,Carolyn J" userId="949ef086-048a-4e36-bdf4-f242e13532b8" providerId="ADAL" clId="{40727224-7022-4A43-910B-EA8DFE61F9E3}" dt="2024-05-07T14:21:28.427" v="3572"/>
          <ac:spMkLst>
            <pc:docMk/>
            <pc:sldMk cId="3119285869" sldId="822"/>
            <ac:spMk id="3" creationId="{A7A561F4-C285-F827-471D-F85304B43D2D}"/>
          </ac:spMkLst>
        </pc:spChg>
        <pc:spChg chg="mod">
          <ac:chgData name="Seeliger,Carolyn J" userId="949ef086-048a-4e36-bdf4-f242e13532b8" providerId="ADAL" clId="{40727224-7022-4A43-910B-EA8DFE61F9E3}" dt="2024-05-07T14:21:33.577" v="3573" actId="962"/>
          <ac:spMkLst>
            <pc:docMk/>
            <pc:sldMk cId="3119285869" sldId="822"/>
            <ac:spMk id="7" creationId="{D7427925-0941-7C50-C191-2D62F4C5BA44}"/>
          </ac:spMkLst>
        </pc:spChg>
        <pc:picChg chg="mod">
          <ac:chgData name="Seeliger,Carolyn J" userId="949ef086-048a-4e36-bdf4-f242e13532b8" providerId="ADAL" clId="{40727224-7022-4A43-910B-EA8DFE61F9E3}" dt="2024-05-07T14:22:07.981" v="3723" actId="962"/>
          <ac:picMkLst>
            <pc:docMk/>
            <pc:sldMk cId="3119285869" sldId="822"/>
            <ac:picMk id="4" creationId="{C9CEE899-0915-27EB-4184-9B85F19E1243}"/>
          </ac:picMkLst>
        </pc:picChg>
      </pc:sldChg>
      <pc:sldChg chg="addSp delSp modSp">
        <pc:chgData name="Seeliger,Carolyn J" userId="949ef086-048a-4e36-bdf4-f242e13532b8" providerId="ADAL" clId="{40727224-7022-4A43-910B-EA8DFE61F9E3}" dt="2024-05-07T14:41:31.930" v="4882" actId="962"/>
        <pc:sldMkLst>
          <pc:docMk/>
          <pc:sldMk cId="275975848" sldId="823"/>
        </pc:sldMkLst>
        <pc:spChg chg="del">
          <ac:chgData name="Seeliger,Carolyn J" userId="949ef086-048a-4e36-bdf4-f242e13532b8" providerId="ADAL" clId="{40727224-7022-4A43-910B-EA8DFE61F9E3}" dt="2024-05-07T14:40:05.855" v="4690" actId="478"/>
          <ac:spMkLst>
            <pc:docMk/>
            <pc:sldMk cId="275975848" sldId="823"/>
            <ac:spMk id="2" creationId="{1B696A57-4231-E3E5-DCDE-01CC3663A99E}"/>
          </ac:spMkLst>
        </pc:spChg>
        <pc:spChg chg="add mod">
          <ac:chgData name="Seeliger,Carolyn J" userId="949ef086-048a-4e36-bdf4-f242e13532b8" providerId="ADAL" clId="{40727224-7022-4A43-910B-EA8DFE61F9E3}" dt="2024-05-07T14:41:25.400" v="4881"/>
          <ac:spMkLst>
            <pc:docMk/>
            <pc:sldMk cId="275975848" sldId="823"/>
            <ac:spMk id="3" creationId="{75016927-5258-1E62-C497-D8B6074E33FE}"/>
          </ac:spMkLst>
        </pc:spChg>
        <pc:spChg chg="mod">
          <ac:chgData name="Seeliger,Carolyn J" userId="949ef086-048a-4e36-bdf4-f242e13532b8" providerId="ADAL" clId="{40727224-7022-4A43-910B-EA8DFE61F9E3}" dt="2024-05-07T14:41:31.930" v="4882" actId="962"/>
          <ac:spMkLst>
            <pc:docMk/>
            <pc:sldMk cId="275975848" sldId="823"/>
            <ac:spMk id="7" creationId="{D7427925-0941-7C50-C191-2D62F4C5BA44}"/>
          </ac:spMkLst>
        </pc:spChg>
        <pc:picChg chg="mod">
          <ac:chgData name="Seeliger,Carolyn J" userId="949ef086-048a-4e36-bdf4-f242e13532b8" providerId="ADAL" clId="{40727224-7022-4A43-910B-EA8DFE61F9E3}" dt="2024-05-07T14:40:52.836" v="4878" actId="962"/>
          <ac:picMkLst>
            <pc:docMk/>
            <pc:sldMk cId="275975848" sldId="823"/>
            <ac:picMk id="4" creationId="{C9CEE899-0915-27EB-4184-9B85F19E1243}"/>
          </ac:picMkLst>
        </pc:picChg>
      </pc:sldChg>
      <pc:sldChg chg="addSp delSp modSp">
        <pc:chgData name="Seeliger,Carolyn J" userId="949ef086-048a-4e36-bdf4-f242e13532b8" providerId="ADAL" clId="{40727224-7022-4A43-910B-EA8DFE61F9E3}" dt="2024-05-07T15:07:59.225" v="6053" actId="962"/>
        <pc:sldMkLst>
          <pc:docMk/>
          <pc:sldMk cId="3429547898" sldId="824"/>
        </pc:sldMkLst>
        <pc:spChg chg="del">
          <ac:chgData name="Seeliger,Carolyn J" userId="949ef086-048a-4e36-bdf4-f242e13532b8" providerId="ADAL" clId="{40727224-7022-4A43-910B-EA8DFE61F9E3}" dt="2024-05-07T14:43:31.694" v="5071" actId="478"/>
          <ac:spMkLst>
            <pc:docMk/>
            <pc:sldMk cId="3429547898" sldId="824"/>
            <ac:spMk id="2" creationId="{1B696A57-4231-E3E5-DCDE-01CC3663A99E}"/>
          </ac:spMkLst>
        </pc:spChg>
        <pc:spChg chg="add mod">
          <ac:chgData name="Seeliger,Carolyn J" userId="949ef086-048a-4e36-bdf4-f242e13532b8" providerId="ADAL" clId="{40727224-7022-4A43-910B-EA8DFE61F9E3}" dt="2024-05-07T14:43:41.978" v="5075"/>
          <ac:spMkLst>
            <pc:docMk/>
            <pc:sldMk cId="3429547898" sldId="824"/>
            <ac:spMk id="3" creationId="{E5B94755-7C66-D624-AFF2-16A4DCFAD1BC}"/>
          </ac:spMkLst>
        </pc:spChg>
        <pc:spChg chg="mod">
          <ac:chgData name="Seeliger,Carolyn J" userId="949ef086-048a-4e36-bdf4-f242e13532b8" providerId="ADAL" clId="{40727224-7022-4A43-910B-EA8DFE61F9E3}" dt="2024-05-07T15:07:59.225" v="6053" actId="962"/>
          <ac:spMkLst>
            <pc:docMk/>
            <pc:sldMk cId="3429547898" sldId="824"/>
            <ac:spMk id="7" creationId="{D7427925-0941-7C50-C191-2D62F4C5BA44}"/>
          </ac:spMkLst>
        </pc:spChg>
        <pc:picChg chg="mod">
          <ac:chgData name="Seeliger,Carolyn J" userId="949ef086-048a-4e36-bdf4-f242e13532b8" providerId="ADAL" clId="{40727224-7022-4A43-910B-EA8DFE61F9E3}" dt="2024-05-07T14:44:34.443" v="5295" actId="962"/>
          <ac:picMkLst>
            <pc:docMk/>
            <pc:sldMk cId="3429547898" sldId="824"/>
            <ac:picMk id="4" creationId="{C9CEE899-0915-27EB-4184-9B85F19E1243}"/>
          </ac:picMkLst>
        </pc:picChg>
      </pc:sldChg>
      <pc:sldChg chg="addSp delSp modSp">
        <pc:chgData name="Seeliger,Carolyn J" userId="949ef086-048a-4e36-bdf4-f242e13532b8" providerId="ADAL" clId="{40727224-7022-4A43-910B-EA8DFE61F9E3}" dt="2024-05-07T15:09:29.284" v="6060"/>
        <pc:sldMkLst>
          <pc:docMk/>
          <pc:sldMk cId="3553760221" sldId="825"/>
        </pc:sldMkLst>
        <pc:spChg chg="del">
          <ac:chgData name="Seeliger,Carolyn J" userId="949ef086-048a-4e36-bdf4-f242e13532b8" providerId="ADAL" clId="{40727224-7022-4A43-910B-EA8DFE61F9E3}" dt="2024-05-07T14:45:01.433" v="5298" actId="478"/>
          <ac:spMkLst>
            <pc:docMk/>
            <pc:sldMk cId="3553760221" sldId="825"/>
            <ac:spMk id="2" creationId="{1B696A57-4231-E3E5-DCDE-01CC3663A99E}"/>
          </ac:spMkLst>
        </pc:spChg>
        <pc:spChg chg="add mod">
          <ac:chgData name="Seeliger,Carolyn J" userId="949ef086-048a-4e36-bdf4-f242e13532b8" providerId="ADAL" clId="{40727224-7022-4A43-910B-EA8DFE61F9E3}" dt="2024-05-07T15:09:29.284" v="6060"/>
          <ac:spMkLst>
            <pc:docMk/>
            <pc:sldMk cId="3553760221" sldId="825"/>
            <ac:spMk id="3" creationId="{5E02328E-715D-9D65-3A55-E3E0EEEE5650}"/>
          </ac:spMkLst>
        </pc:spChg>
        <pc:spChg chg="mod">
          <ac:chgData name="Seeliger,Carolyn J" userId="949ef086-048a-4e36-bdf4-f242e13532b8" providerId="ADAL" clId="{40727224-7022-4A43-910B-EA8DFE61F9E3}" dt="2024-05-07T15:08:02.938" v="6054" actId="962"/>
          <ac:spMkLst>
            <pc:docMk/>
            <pc:sldMk cId="3553760221" sldId="825"/>
            <ac:spMk id="7" creationId="{D7427925-0941-7C50-C191-2D62F4C5BA44}"/>
          </ac:spMkLst>
        </pc:spChg>
        <pc:picChg chg="mod">
          <ac:chgData name="Seeliger,Carolyn J" userId="949ef086-048a-4e36-bdf4-f242e13532b8" providerId="ADAL" clId="{40727224-7022-4A43-910B-EA8DFE61F9E3}" dt="2024-05-07T14:45:35.894" v="5325" actId="962"/>
          <ac:picMkLst>
            <pc:docMk/>
            <pc:sldMk cId="3553760221" sldId="825"/>
            <ac:picMk id="4" creationId="{C9CEE899-0915-27EB-4184-9B85F19E1243}"/>
          </ac:picMkLst>
        </pc:picChg>
      </pc:sldChg>
      <pc:sldChg chg="addSp delSp modSp">
        <pc:chgData name="Seeliger,Carolyn J" userId="949ef086-048a-4e36-bdf4-f242e13532b8" providerId="ADAL" clId="{40727224-7022-4A43-910B-EA8DFE61F9E3}" dt="2024-05-07T15:07:42.272" v="6051" actId="962"/>
        <pc:sldMkLst>
          <pc:docMk/>
          <pc:sldMk cId="3354705139" sldId="826"/>
        </pc:sldMkLst>
        <pc:spChg chg="del">
          <ac:chgData name="Seeliger,Carolyn J" userId="949ef086-048a-4e36-bdf4-f242e13532b8" providerId="ADAL" clId="{40727224-7022-4A43-910B-EA8DFE61F9E3}" dt="2024-05-07T14:42:03.333" v="4884" actId="478"/>
          <ac:spMkLst>
            <pc:docMk/>
            <pc:sldMk cId="3354705139" sldId="826"/>
            <ac:spMk id="2" creationId="{1B696A57-4231-E3E5-DCDE-01CC3663A99E}"/>
          </ac:spMkLst>
        </pc:spChg>
        <pc:spChg chg="add mod">
          <ac:chgData name="Seeliger,Carolyn J" userId="949ef086-048a-4e36-bdf4-f242e13532b8" providerId="ADAL" clId="{40727224-7022-4A43-910B-EA8DFE61F9E3}" dt="2024-05-07T14:42:49.788" v="5066"/>
          <ac:spMkLst>
            <pc:docMk/>
            <pc:sldMk cId="3354705139" sldId="826"/>
            <ac:spMk id="3" creationId="{6C64F6E2-ECC1-65C6-369D-D874B29D394F}"/>
          </ac:spMkLst>
        </pc:spChg>
        <pc:spChg chg="mod">
          <ac:chgData name="Seeliger,Carolyn J" userId="949ef086-048a-4e36-bdf4-f242e13532b8" providerId="ADAL" clId="{40727224-7022-4A43-910B-EA8DFE61F9E3}" dt="2024-05-07T15:07:42.272" v="6051" actId="962"/>
          <ac:spMkLst>
            <pc:docMk/>
            <pc:sldMk cId="3354705139" sldId="826"/>
            <ac:spMk id="7" creationId="{D7427925-0941-7C50-C191-2D62F4C5BA44}"/>
          </ac:spMkLst>
        </pc:spChg>
        <pc:picChg chg="mod">
          <ac:chgData name="Seeliger,Carolyn J" userId="949ef086-048a-4e36-bdf4-f242e13532b8" providerId="ADAL" clId="{40727224-7022-4A43-910B-EA8DFE61F9E3}" dt="2024-05-07T14:43:06.968" v="5068" actId="14100"/>
          <ac:picMkLst>
            <pc:docMk/>
            <pc:sldMk cId="3354705139" sldId="826"/>
            <ac:picMk id="4" creationId="{C9CEE899-0915-27EB-4184-9B85F19E1243}"/>
          </ac:picMkLst>
        </pc:picChg>
      </pc:sldChg>
      <pc:sldChg chg="addSp delSp modSp">
        <pc:chgData name="Seeliger,Carolyn J" userId="949ef086-048a-4e36-bdf4-f242e13532b8" providerId="ADAL" clId="{40727224-7022-4A43-910B-EA8DFE61F9E3}" dt="2024-05-07T15:08:05.924" v="6055" actId="962"/>
        <pc:sldMkLst>
          <pc:docMk/>
          <pc:sldMk cId="3572521502" sldId="827"/>
        </pc:sldMkLst>
        <pc:spChg chg="del">
          <ac:chgData name="Seeliger,Carolyn J" userId="949ef086-048a-4e36-bdf4-f242e13532b8" providerId="ADAL" clId="{40727224-7022-4A43-910B-EA8DFE61F9E3}" dt="2024-05-07T15:03:26.205" v="5560" actId="478"/>
          <ac:spMkLst>
            <pc:docMk/>
            <pc:sldMk cId="3572521502" sldId="827"/>
            <ac:spMk id="2" creationId="{1B696A57-4231-E3E5-DCDE-01CC3663A99E}"/>
          </ac:spMkLst>
        </pc:spChg>
        <pc:spChg chg="add mod">
          <ac:chgData name="Seeliger,Carolyn J" userId="949ef086-048a-4e36-bdf4-f242e13532b8" providerId="ADAL" clId="{40727224-7022-4A43-910B-EA8DFE61F9E3}" dt="2024-05-07T15:03:31.214" v="5561" actId="1076"/>
          <ac:spMkLst>
            <pc:docMk/>
            <pc:sldMk cId="3572521502" sldId="827"/>
            <ac:spMk id="3" creationId="{5EC69686-2DA9-35BD-3548-B95B689B113C}"/>
          </ac:spMkLst>
        </pc:spChg>
        <pc:spChg chg="mod">
          <ac:chgData name="Seeliger,Carolyn J" userId="949ef086-048a-4e36-bdf4-f242e13532b8" providerId="ADAL" clId="{40727224-7022-4A43-910B-EA8DFE61F9E3}" dt="2024-05-07T15:08:05.924" v="6055" actId="962"/>
          <ac:spMkLst>
            <pc:docMk/>
            <pc:sldMk cId="3572521502" sldId="827"/>
            <ac:spMk id="7" creationId="{D7427925-0941-7C50-C191-2D62F4C5BA44}"/>
          </ac:spMkLst>
        </pc:spChg>
        <pc:picChg chg="mod">
          <ac:chgData name="Seeliger,Carolyn J" userId="949ef086-048a-4e36-bdf4-f242e13532b8" providerId="ADAL" clId="{40727224-7022-4A43-910B-EA8DFE61F9E3}" dt="2024-05-07T15:04:04.137" v="5743" actId="962"/>
          <ac:picMkLst>
            <pc:docMk/>
            <pc:sldMk cId="3572521502" sldId="827"/>
            <ac:picMk id="4" creationId="{C9CEE899-0915-27EB-4184-9B85F19E1243}"/>
          </ac:picMkLst>
        </pc:picChg>
      </pc:sldChg>
      <pc:sldChg chg="modSp">
        <pc:chgData name="Seeliger,Carolyn J" userId="949ef086-048a-4e36-bdf4-f242e13532b8" providerId="ADAL" clId="{40727224-7022-4A43-910B-EA8DFE61F9E3}" dt="2024-05-07T15:11:36.506" v="6078" actId="20577"/>
        <pc:sldMkLst>
          <pc:docMk/>
          <pc:sldMk cId="2099884595" sldId="828"/>
        </pc:sldMkLst>
        <pc:spChg chg="mod">
          <ac:chgData name="Seeliger,Carolyn J" userId="949ef086-048a-4e36-bdf4-f242e13532b8" providerId="ADAL" clId="{40727224-7022-4A43-910B-EA8DFE61F9E3}" dt="2024-05-07T14:16:23.771" v="3521" actId="14100"/>
          <ac:spMkLst>
            <pc:docMk/>
            <pc:sldMk cId="2099884595" sldId="828"/>
            <ac:spMk id="3" creationId="{732DE3F4-1AED-4D32-A515-B24DCC64FE54}"/>
          </ac:spMkLst>
        </pc:spChg>
        <pc:spChg chg="mod">
          <ac:chgData name="Seeliger,Carolyn J" userId="949ef086-048a-4e36-bdf4-f242e13532b8" providerId="ADAL" clId="{40727224-7022-4A43-910B-EA8DFE61F9E3}" dt="2024-05-07T15:11:36.506" v="6078" actId="20577"/>
          <ac:spMkLst>
            <pc:docMk/>
            <pc:sldMk cId="2099884595" sldId="828"/>
            <ac:spMk id="4" creationId="{C4804132-43A7-F6A0-9D44-72D8FCC165B6}"/>
          </ac:spMkLst>
        </pc:spChg>
        <pc:spChg chg="mod">
          <ac:chgData name="Seeliger,Carolyn J" userId="949ef086-048a-4e36-bdf4-f242e13532b8" providerId="ADAL" clId="{40727224-7022-4A43-910B-EA8DFE61F9E3}" dt="2024-05-07T14:17:15.072" v="3533"/>
          <ac:spMkLst>
            <pc:docMk/>
            <pc:sldMk cId="2099884595" sldId="828"/>
            <ac:spMk id="5" creationId="{7BFE0D4B-0646-7DBA-917B-0374F03DC47E}"/>
          </ac:spMkLst>
        </pc:spChg>
        <pc:picChg chg="mod">
          <ac:chgData name="Seeliger,Carolyn J" userId="949ef086-048a-4e36-bdf4-f242e13532b8" providerId="ADAL" clId="{40727224-7022-4A43-910B-EA8DFE61F9E3}" dt="2024-05-07T14:17:53.851" v="3536" actId="962"/>
          <ac:picMkLst>
            <pc:docMk/>
            <pc:sldMk cId="2099884595" sldId="828"/>
            <ac:picMk id="6" creationId="{2A797D35-BC87-B84D-A9AA-C956BB62752D}"/>
          </ac:picMkLst>
        </pc:picChg>
        <pc:picChg chg="mod">
          <ac:chgData name="Seeliger,Carolyn J" userId="949ef086-048a-4e36-bdf4-f242e13532b8" providerId="ADAL" clId="{40727224-7022-4A43-910B-EA8DFE61F9E3}" dt="2024-05-07T14:18:21.811" v="3538" actId="962"/>
          <ac:picMkLst>
            <pc:docMk/>
            <pc:sldMk cId="2099884595" sldId="828"/>
            <ac:picMk id="1026" creationId="{A1BA3165-9B6C-4E12-9754-32D4B63CBE50}"/>
          </ac:picMkLst>
        </pc:picChg>
        <pc:picChg chg="mod">
          <ac:chgData name="Seeliger,Carolyn J" userId="949ef086-048a-4e36-bdf4-f242e13532b8" providerId="ADAL" clId="{40727224-7022-4A43-910B-EA8DFE61F9E3}" dt="2024-05-07T14:18:28.409" v="3540" actId="962"/>
          <ac:picMkLst>
            <pc:docMk/>
            <pc:sldMk cId="2099884595" sldId="828"/>
            <ac:picMk id="1028" creationId="{D655123F-81AC-4A02-A0B3-CE9D7E2DFFF5}"/>
          </ac:picMkLst>
        </pc:picChg>
        <pc:picChg chg="mod">
          <ac:chgData name="Seeliger,Carolyn J" userId="949ef086-048a-4e36-bdf4-f242e13532b8" providerId="ADAL" clId="{40727224-7022-4A43-910B-EA8DFE61F9E3}" dt="2024-05-07T14:18:32.446" v="3542" actId="962"/>
          <ac:picMkLst>
            <pc:docMk/>
            <pc:sldMk cId="2099884595" sldId="828"/>
            <ac:picMk id="1030" creationId="{25E43DA1-4A07-4943-A598-B59F89123BC0}"/>
          </ac:picMkLst>
        </pc:picChg>
        <pc:cxnChg chg="mod">
          <ac:chgData name="Seeliger,Carolyn J" userId="949ef086-048a-4e36-bdf4-f242e13532b8" providerId="ADAL" clId="{40727224-7022-4A43-910B-EA8DFE61F9E3}" dt="2024-05-07T14:17:30.307" v="3534" actId="962"/>
          <ac:cxnSpMkLst>
            <pc:docMk/>
            <pc:sldMk cId="2099884595" sldId="828"/>
            <ac:cxnSpMk id="8" creationId="{EFEEC6FF-A017-0146-0DCC-1A76418CED44}"/>
          </ac:cxnSpMkLst>
        </pc:cxnChg>
        <pc:cxnChg chg="mod">
          <ac:chgData name="Seeliger,Carolyn J" userId="949ef086-048a-4e36-bdf4-f242e13532b8" providerId="ADAL" clId="{40727224-7022-4A43-910B-EA8DFE61F9E3}" dt="2024-05-07T14:17:41.980" v="3535" actId="962"/>
          <ac:cxnSpMkLst>
            <pc:docMk/>
            <pc:sldMk cId="2099884595" sldId="828"/>
            <ac:cxnSpMk id="13" creationId="{E38C9207-2199-23B8-949B-32C895C03460}"/>
          </ac:cxnSpMkLst>
        </pc:cxnChg>
      </pc:sldChg>
      <pc:sldChg chg="addSp delSp modSp">
        <pc:chgData name="Seeliger,Carolyn J" userId="949ef086-048a-4e36-bdf4-f242e13532b8" providerId="ADAL" clId="{40727224-7022-4A43-910B-EA8DFE61F9E3}" dt="2024-05-07T14:20:45.623" v="3566"/>
        <pc:sldMkLst>
          <pc:docMk/>
          <pc:sldMk cId="3299547778" sldId="829"/>
        </pc:sldMkLst>
        <pc:spChg chg="del">
          <ac:chgData name="Seeliger,Carolyn J" userId="949ef086-048a-4e36-bdf4-f242e13532b8" providerId="ADAL" clId="{40727224-7022-4A43-910B-EA8DFE61F9E3}" dt="2024-05-07T14:20:35.455" v="3562" actId="478"/>
          <ac:spMkLst>
            <pc:docMk/>
            <pc:sldMk cId="3299547778" sldId="829"/>
            <ac:spMk id="2" creationId="{1B696A57-4231-E3E5-DCDE-01CC3663A99E}"/>
          </ac:spMkLst>
        </pc:spChg>
        <pc:spChg chg="add mod">
          <ac:chgData name="Seeliger,Carolyn J" userId="949ef086-048a-4e36-bdf4-f242e13532b8" providerId="ADAL" clId="{40727224-7022-4A43-910B-EA8DFE61F9E3}" dt="2024-05-07T14:20:45.623" v="3566"/>
          <ac:spMkLst>
            <pc:docMk/>
            <pc:sldMk cId="3299547778" sldId="829"/>
            <ac:spMk id="3" creationId="{A114299F-C232-D833-1186-EC3CA1C3D3ED}"/>
          </ac:spMkLst>
        </pc:spChg>
        <pc:spChg chg="mod">
          <ac:chgData name="Seeliger,Carolyn J" userId="949ef086-048a-4e36-bdf4-f242e13532b8" providerId="ADAL" clId="{40727224-7022-4A43-910B-EA8DFE61F9E3}" dt="2024-05-07T14:20:18.767" v="3559" actId="255"/>
          <ac:spMkLst>
            <pc:docMk/>
            <pc:sldMk cId="3299547778" sldId="829"/>
            <ac:spMk id="4" creationId="{A8EED9E0-0D5E-6A9C-7E1D-C18A6111686E}"/>
          </ac:spMkLst>
        </pc:spChg>
      </pc:sldChg>
      <pc:sldChg chg="addSp delSp modSp">
        <pc:chgData name="Seeliger,Carolyn J" userId="949ef086-048a-4e36-bdf4-f242e13532b8" providerId="ADAL" clId="{40727224-7022-4A43-910B-EA8DFE61F9E3}" dt="2024-05-07T13:39:38.441" v="148"/>
        <pc:sldMkLst>
          <pc:docMk/>
          <pc:sldMk cId="2687743375" sldId="830"/>
        </pc:sldMkLst>
        <pc:spChg chg="add mod">
          <ac:chgData name="Seeliger,Carolyn J" userId="949ef086-048a-4e36-bdf4-f242e13532b8" providerId="ADAL" clId="{40727224-7022-4A43-910B-EA8DFE61F9E3}" dt="2024-05-07T13:38:58.519" v="135"/>
          <ac:spMkLst>
            <pc:docMk/>
            <pc:sldMk cId="2687743375" sldId="830"/>
            <ac:spMk id="6" creationId="{F23CC4D8-336C-A0C2-1EF0-42C0F0EAB571}"/>
          </ac:spMkLst>
        </pc:spChg>
        <pc:spChg chg="del mod">
          <ac:chgData name="Seeliger,Carolyn J" userId="949ef086-048a-4e36-bdf4-f242e13532b8" providerId="ADAL" clId="{40727224-7022-4A43-910B-EA8DFE61F9E3}" dt="2024-05-07T13:38:43.817" v="126" actId="478"/>
          <ac:spMkLst>
            <pc:docMk/>
            <pc:sldMk cId="2687743375" sldId="830"/>
            <ac:spMk id="9" creationId="{686D0984-6E60-E7BB-30A7-F8F2EE212082}"/>
          </ac:spMkLst>
        </pc:spChg>
        <pc:spChg chg="mod">
          <ac:chgData name="Seeliger,Carolyn J" userId="949ef086-048a-4e36-bdf4-f242e13532b8" providerId="ADAL" clId="{40727224-7022-4A43-910B-EA8DFE61F9E3}" dt="2024-05-07T13:39:29.022" v="141"/>
          <ac:spMkLst>
            <pc:docMk/>
            <pc:sldMk cId="2687743375" sldId="830"/>
            <ac:spMk id="10" creationId="{9799FA87-5516-65B6-2DF7-90E7FFF87481}"/>
          </ac:spMkLst>
        </pc:spChg>
        <pc:picChg chg="mod">
          <ac:chgData name="Seeliger,Carolyn J" userId="949ef086-048a-4e36-bdf4-f242e13532b8" providerId="ADAL" clId="{40727224-7022-4A43-910B-EA8DFE61F9E3}" dt="2024-05-07T13:39:38.441" v="148"/>
          <ac:picMkLst>
            <pc:docMk/>
            <pc:sldMk cId="2687743375" sldId="830"/>
            <ac:picMk id="11" creationId="{2AEDEB7A-4E5B-E2B1-780A-A89D6B485355}"/>
          </ac:picMkLst>
        </pc:picChg>
      </pc:sldChg>
      <pc:sldChg chg="addSp delSp modSp">
        <pc:chgData name="Seeliger,Carolyn J" userId="949ef086-048a-4e36-bdf4-f242e13532b8" providerId="ADAL" clId="{40727224-7022-4A43-910B-EA8DFE61F9E3}" dt="2024-05-07T14:19:55.988" v="3558" actId="255"/>
        <pc:sldMkLst>
          <pc:docMk/>
          <pc:sldMk cId="2880480290" sldId="831"/>
        </pc:sldMkLst>
        <pc:spChg chg="add mod">
          <ac:chgData name="Seeliger,Carolyn J" userId="949ef086-048a-4e36-bdf4-f242e13532b8" providerId="ADAL" clId="{40727224-7022-4A43-910B-EA8DFE61F9E3}" dt="2024-05-07T14:19:33.514" v="3552"/>
          <ac:spMkLst>
            <pc:docMk/>
            <pc:sldMk cId="2880480290" sldId="831"/>
            <ac:spMk id="2" creationId="{3282032F-1EB4-CF7D-BC96-F87651F8F3C5}"/>
          </ac:spMkLst>
        </pc:spChg>
        <pc:spChg chg="add del">
          <ac:chgData name="Seeliger,Carolyn J" userId="949ef086-048a-4e36-bdf4-f242e13532b8" providerId="ADAL" clId="{40727224-7022-4A43-910B-EA8DFE61F9E3}" dt="2024-05-07T14:19:13.437" v="3547" actId="478"/>
          <ac:spMkLst>
            <pc:docMk/>
            <pc:sldMk cId="2880480290" sldId="831"/>
            <ac:spMk id="3" creationId="{22194AAA-49F8-6158-CB50-C7391684A4CC}"/>
          </ac:spMkLst>
        </pc:spChg>
        <pc:spChg chg="mod">
          <ac:chgData name="Seeliger,Carolyn J" userId="949ef086-048a-4e36-bdf4-f242e13532b8" providerId="ADAL" clId="{40727224-7022-4A43-910B-EA8DFE61F9E3}" dt="2024-05-07T14:19:55.988" v="3558" actId="255"/>
          <ac:spMkLst>
            <pc:docMk/>
            <pc:sldMk cId="2880480290" sldId="831"/>
            <ac:spMk id="5" creationId="{59C787D6-801F-AD0B-BC3C-46DB4D551FB8}"/>
          </ac:spMkLst>
        </pc:spChg>
      </pc:sldChg>
      <pc:sldChg chg="addSp delSp modSp">
        <pc:chgData name="Seeliger,Carolyn J" userId="949ef086-048a-4e36-bdf4-f242e13532b8" providerId="ADAL" clId="{40727224-7022-4A43-910B-EA8DFE61F9E3}" dt="2024-05-07T15:12:52.399" v="6094" actId="207"/>
        <pc:sldMkLst>
          <pc:docMk/>
          <pc:sldMk cId="1022544866" sldId="832"/>
        </pc:sldMkLst>
        <pc:spChg chg="del">
          <ac:chgData name="Seeliger,Carolyn J" userId="949ef086-048a-4e36-bdf4-f242e13532b8" providerId="ADAL" clId="{40727224-7022-4A43-910B-EA8DFE61F9E3}" dt="2024-05-07T14:22:25.416" v="3725" actId="478"/>
          <ac:spMkLst>
            <pc:docMk/>
            <pc:sldMk cId="1022544866" sldId="832"/>
            <ac:spMk id="2" creationId="{1B696A57-4231-E3E5-DCDE-01CC3663A99E}"/>
          </ac:spMkLst>
        </pc:spChg>
        <pc:spChg chg="add mod">
          <ac:chgData name="Seeliger,Carolyn J" userId="949ef086-048a-4e36-bdf4-f242e13532b8" providerId="ADAL" clId="{40727224-7022-4A43-910B-EA8DFE61F9E3}" dt="2024-05-07T15:12:52.399" v="6094" actId="207"/>
          <ac:spMkLst>
            <pc:docMk/>
            <pc:sldMk cId="1022544866" sldId="832"/>
            <ac:spMk id="3" creationId="{1172B649-6457-6779-0D52-D97F4D36688A}"/>
          </ac:spMkLst>
        </pc:spChg>
        <pc:picChg chg="mod">
          <ac:chgData name="Seeliger,Carolyn J" userId="949ef086-048a-4e36-bdf4-f242e13532b8" providerId="ADAL" clId="{40727224-7022-4A43-910B-EA8DFE61F9E3}" dt="2024-05-07T14:25:13.433" v="4681" actId="962"/>
          <ac:picMkLst>
            <pc:docMk/>
            <pc:sldMk cId="1022544866" sldId="832"/>
            <ac:picMk id="5" creationId="{D8F963BC-B930-9237-B4B1-99767A6519A6}"/>
          </ac:picMkLst>
        </pc:picChg>
        <pc:cxnChg chg="mod">
          <ac:chgData name="Seeliger,Carolyn J" userId="949ef086-048a-4e36-bdf4-f242e13532b8" providerId="ADAL" clId="{40727224-7022-4A43-910B-EA8DFE61F9E3}" dt="2024-05-07T14:41:13.764" v="4879" actId="962"/>
          <ac:cxnSpMkLst>
            <pc:docMk/>
            <pc:sldMk cId="1022544866" sldId="832"/>
            <ac:cxnSpMk id="7" creationId="{B8743624-7368-85BB-D870-51A982651A32}"/>
          </ac:cxnSpMkLst>
        </pc:cxnChg>
      </pc:sldChg>
      <pc:sldChg chg="addSp delSp modSp del">
        <pc:chgData name="Seeliger,Carolyn J" userId="949ef086-048a-4e36-bdf4-f242e13532b8" providerId="ADAL" clId="{40727224-7022-4A43-910B-EA8DFE61F9E3}" dt="2024-05-07T15:13:37.083" v="6095" actId="2696"/>
        <pc:sldMkLst>
          <pc:docMk/>
          <pc:sldMk cId="1645084678" sldId="833"/>
        </pc:sldMkLst>
        <pc:spChg chg="mod">
          <ac:chgData name="Seeliger,Carolyn J" userId="949ef086-048a-4e36-bdf4-f242e13532b8" providerId="ADAL" clId="{40727224-7022-4A43-910B-EA8DFE61F9E3}" dt="2024-05-07T13:37:09.099" v="119"/>
          <ac:spMkLst>
            <pc:docMk/>
            <pc:sldMk cId="1645084678" sldId="833"/>
            <ac:spMk id="3" creationId="{71F6FB24-4CD3-F649-0934-E33FF6C1B020}"/>
          </ac:spMkLst>
        </pc:spChg>
        <pc:spChg chg="del">
          <ac:chgData name="Seeliger,Carolyn J" userId="949ef086-048a-4e36-bdf4-f242e13532b8" providerId="ADAL" clId="{40727224-7022-4A43-910B-EA8DFE61F9E3}" dt="2024-05-07T13:36:29.596" v="106" actId="478"/>
          <ac:spMkLst>
            <pc:docMk/>
            <pc:sldMk cId="1645084678" sldId="833"/>
            <ac:spMk id="4" creationId="{B3498B2F-3513-C762-6F58-03306D4BD68A}"/>
          </ac:spMkLst>
        </pc:spChg>
        <pc:spChg chg="add mod">
          <ac:chgData name="Seeliger,Carolyn J" userId="949ef086-048a-4e36-bdf4-f242e13532b8" providerId="ADAL" clId="{40727224-7022-4A43-910B-EA8DFE61F9E3}" dt="2024-05-07T15:10:51.081" v="6070" actId="1076"/>
          <ac:spMkLst>
            <pc:docMk/>
            <pc:sldMk cId="1645084678" sldId="833"/>
            <ac:spMk id="5" creationId="{EBCF48DB-DD43-EBC3-F1F2-1C6BB9C76DB7}"/>
          </ac:spMkLst>
        </pc:spChg>
        <pc:spChg chg="mod">
          <ac:chgData name="Seeliger,Carolyn J" userId="949ef086-048a-4e36-bdf4-f242e13532b8" providerId="ADAL" clId="{40727224-7022-4A43-910B-EA8DFE61F9E3}" dt="2024-05-07T13:37:11.847" v="120"/>
          <ac:spMkLst>
            <pc:docMk/>
            <pc:sldMk cId="1645084678" sldId="833"/>
            <ac:spMk id="7" creationId="{A5957061-014A-3141-31B3-FA8288759236}"/>
          </ac:spMkLst>
        </pc:spChg>
        <pc:picChg chg="mod">
          <ac:chgData name="Seeliger,Carolyn J" userId="949ef086-048a-4e36-bdf4-f242e13532b8" providerId="ADAL" clId="{40727224-7022-4A43-910B-EA8DFE61F9E3}" dt="2024-05-07T13:37:02.759" v="117"/>
          <ac:picMkLst>
            <pc:docMk/>
            <pc:sldMk cId="1645084678" sldId="833"/>
            <ac:picMk id="8" creationId="{1D5002F4-D57F-914D-2B5B-3FDA02464FE0}"/>
          </ac:picMkLst>
        </pc:picChg>
      </pc:sldChg>
    </pc:docChg>
  </pc:docChgLst>
  <pc:docChgLst>
    <pc:chgData name="Nolen,Traci" userId="f06005c4-4756-42ee-a994-8e7a0c54a214" providerId="ADAL" clId="{33188BEE-DBD1-4F67-ACAB-A650E75E33D6}"/>
    <pc:docChg chg="addSld">
      <pc:chgData name="Nolen,Traci" userId="f06005c4-4756-42ee-a994-8e7a0c54a214" providerId="ADAL" clId="{33188BEE-DBD1-4F67-ACAB-A650E75E33D6}" dt="2024-04-24T13:05:05.195" v="0" actId="2890"/>
      <pc:docMkLst>
        <pc:docMk/>
      </pc:docMkLst>
      <pc:sldChg chg="add">
        <pc:chgData name="Nolen,Traci" userId="f06005c4-4756-42ee-a994-8e7a0c54a214" providerId="ADAL" clId="{33188BEE-DBD1-4F67-ACAB-A650E75E33D6}" dt="2024-04-24T13:05:05.195" v="0" actId="2890"/>
        <pc:sldMkLst>
          <pc:docMk/>
          <pc:sldMk cId="1645084678" sldId="83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EA3EFF-414F-4E65-800D-12E83757A076}" type="datetimeFigureOut">
              <a:rPr lang="en-US" smtClean="0"/>
              <a:t>5/7/2024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EE9C8C-6F30-4025-94C3-5264F8CD9E17}" type="slidenum">
              <a:rPr lang="en-US" smtClean="0"/>
              <a:t>‹#›</a:t>
            </a:fld>
            <a:endParaRPr lang="en-US"/>
          </a:p>
        </p:txBody>
      </p:sp>
    </p:spTree>
    <p:extLst>
      <p:ext uri="{BB962C8B-B14F-4D97-AF65-F5344CB8AC3E}">
        <p14:creationId xmlns:p14="http://schemas.microsoft.com/office/powerpoint/2010/main" val="1307396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EE9C8C-6F30-4025-94C3-5264F8CD9E17}" type="slidenum">
              <a:rPr lang="en-US" smtClean="0"/>
              <a:t>1</a:t>
            </a:fld>
            <a:endParaRPr lang="en-US"/>
          </a:p>
        </p:txBody>
      </p:sp>
    </p:spTree>
    <p:extLst>
      <p:ext uri="{BB962C8B-B14F-4D97-AF65-F5344CB8AC3E}">
        <p14:creationId xmlns:p14="http://schemas.microsoft.com/office/powerpoint/2010/main" val="794762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EE9C8C-6F30-4025-94C3-5264F8CD9E17}" type="slidenum">
              <a:rPr lang="en-US" smtClean="0"/>
              <a:t>34</a:t>
            </a:fld>
            <a:endParaRPr lang="en-US"/>
          </a:p>
        </p:txBody>
      </p:sp>
    </p:spTree>
    <p:extLst>
      <p:ext uri="{BB962C8B-B14F-4D97-AF65-F5344CB8AC3E}">
        <p14:creationId xmlns:p14="http://schemas.microsoft.com/office/powerpoint/2010/main" val="2950581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EE9C8C-6F30-4025-94C3-5264F8CD9E17}" type="slidenum">
              <a:rPr lang="en-US" smtClean="0"/>
              <a:t>36</a:t>
            </a:fld>
            <a:endParaRPr lang="en-US"/>
          </a:p>
        </p:txBody>
      </p:sp>
    </p:spTree>
    <p:extLst>
      <p:ext uri="{BB962C8B-B14F-4D97-AF65-F5344CB8AC3E}">
        <p14:creationId xmlns:p14="http://schemas.microsoft.com/office/powerpoint/2010/main" val="2633642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EE9C8C-6F30-4025-94C3-5264F8CD9E17}" type="slidenum">
              <a:rPr lang="en-US" smtClean="0"/>
              <a:t>38</a:t>
            </a:fld>
            <a:endParaRPr lang="en-US"/>
          </a:p>
        </p:txBody>
      </p:sp>
    </p:spTree>
    <p:extLst>
      <p:ext uri="{BB962C8B-B14F-4D97-AF65-F5344CB8AC3E}">
        <p14:creationId xmlns:p14="http://schemas.microsoft.com/office/powerpoint/2010/main" val="1307734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EE9C8C-6F30-4025-94C3-5264F8CD9E17}" type="slidenum">
              <a:rPr lang="en-US" smtClean="0"/>
              <a:t>40</a:t>
            </a:fld>
            <a:endParaRPr lang="en-US"/>
          </a:p>
        </p:txBody>
      </p:sp>
    </p:spTree>
    <p:extLst>
      <p:ext uri="{BB962C8B-B14F-4D97-AF65-F5344CB8AC3E}">
        <p14:creationId xmlns:p14="http://schemas.microsoft.com/office/powerpoint/2010/main" val="463844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EE9C8C-6F30-4025-94C3-5264F8CD9E17}" type="slidenum">
              <a:rPr lang="en-US" smtClean="0"/>
              <a:t>2</a:t>
            </a:fld>
            <a:endParaRPr lang="en-US"/>
          </a:p>
        </p:txBody>
      </p:sp>
    </p:spTree>
    <p:extLst>
      <p:ext uri="{BB962C8B-B14F-4D97-AF65-F5344CB8AC3E}">
        <p14:creationId xmlns:p14="http://schemas.microsoft.com/office/powerpoint/2010/main" val="2008360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EE9C8C-6F30-4025-94C3-5264F8CD9E17}" type="slidenum">
              <a:rPr lang="en-US" smtClean="0"/>
              <a:t>4</a:t>
            </a:fld>
            <a:endParaRPr lang="en-US"/>
          </a:p>
        </p:txBody>
      </p:sp>
    </p:spTree>
    <p:extLst>
      <p:ext uri="{BB962C8B-B14F-4D97-AF65-F5344CB8AC3E}">
        <p14:creationId xmlns:p14="http://schemas.microsoft.com/office/powerpoint/2010/main" val="2883632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EE9C8C-6F30-4025-94C3-5264F8CD9E17}" type="slidenum">
              <a:rPr lang="en-US" smtClean="0"/>
              <a:t>5</a:t>
            </a:fld>
            <a:endParaRPr lang="en-US"/>
          </a:p>
        </p:txBody>
      </p:sp>
    </p:spTree>
    <p:extLst>
      <p:ext uri="{BB962C8B-B14F-4D97-AF65-F5344CB8AC3E}">
        <p14:creationId xmlns:p14="http://schemas.microsoft.com/office/powerpoint/2010/main" val="4231545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Desk Aide - </a:t>
            </a:r>
          </a:p>
        </p:txBody>
      </p:sp>
      <p:sp>
        <p:nvSpPr>
          <p:cNvPr id="4" name="Slide Number Placeholder 3"/>
          <p:cNvSpPr>
            <a:spLocks noGrp="1"/>
          </p:cNvSpPr>
          <p:nvPr>
            <p:ph type="sldNum" sz="quarter" idx="5"/>
          </p:nvPr>
        </p:nvSpPr>
        <p:spPr/>
        <p:txBody>
          <a:bodyPr/>
          <a:lstStyle/>
          <a:p>
            <a:fld id="{70EE9C8C-6F30-4025-94C3-5264F8CD9E17}" type="slidenum">
              <a:rPr lang="en-US" smtClean="0"/>
              <a:t>8</a:t>
            </a:fld>
            <a:endParaRPr lang="en-US"/>
          </a:p>
        </p:txBody>
      </p:sp>
    </p:spTree>
    <p:extLst>
      <p:ext uri="{BB962C8B-B14F-4D97-AF65-F5344CB8AC3E}">
        <p14:creationId xmlns:p14="http://schemas.microsoft.com/office/powerpoint/2010/main" val="863466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EE9C8C-6F30-4025-94C3-5264F8CD9E17}" type="slidenum">
              <a:rPr lang="en-US" smtClean="0"/>
              <a:t>15</a:t>
            </a:fld>
            <a:endParaRPr lang="en-US"/>
          </a:p>
        </p:txBody>
      </p:sp>
    </p:spTree>
    <p:extLst>
      <p:ext uri="{BB962C8B-B14F-4D97-AF65-F5344CB8AC3E}">
        <p14:creationId xmlns:p14="http://schemas.microsoft.com/office/powerpoint/2010/main" val="2437734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EE9C8C-6F30-4025-94C3-5264F8CD9E17}" type="slidenum">
              <a:rPr lang="en-US" smtClean="0"/>
              <a:t>18</a:t>
            </a:fld>
            <a:endParaRPr lang="en-US"/>
          </a:p>
        </p:txBody>
      </p:sp>
    </p:spTree>
    <p:extLst>
      <p:ext uri="{BB962C8B-B14F-4D97-AF65-F5344CB8AC3E}">
        <p14:creationId xmlns:p14="http://schemas.microsoft.com/office/powerpoint/2010/main" val="1559592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EE9C8C-6F30-4025-94C3-5264F8CD9E17}" type="slidenum">
              <a:rPr lang="en-US" smtClean="0"/>
              <a:t>20</a:t>
            </a:fld>
            <a:endParaRPr lang="en-US"/>
          </a:p>
        </p:txBody>
      </p:sp>
    </p:spTree>
    <p:extLst>
      <p:ext uri="{BB962C8B-B14F-4D97-AF65-F5344CB8AC3E}">
        <p14:creationId xmlns:p14="http://schemas.microsoft.com/office/powerpoint/2010/main" val="1991725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E6F60-0732-45E8-BAC8-279FC8FEFB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40216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EA0C0817-A112-4847-8014-A94B7D2A4EA3}" type="datetime1">
              <a:rPr lang="en-US" smtClean="0"/>
              <a:t>5/7/2024</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34B7E4EF-A1BD-40F4-AB7B-04F084DD991D}" type="slidenum">
              <a:rPr lang="en-US" smtClean="0"/>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27730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F17DB4-41DF-4B61-897D-3C711B543CFA}" type="datetimeFigureOut">
              <a:rPr lang="en-US" smtClean="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A39F60-60F4-41D9-B931-33C362F1F927}" type="slidenum">
              <a:rPr lang="en-US" smtClean="0"/>
              <a:t>‹#›</a:t>
            </a:fld>
            <a:endParaRPr lang="en-US"/>
          </a:p>
        </p:txBody>
      </p:sp>
    </p:spTree>
    <p:extLst>
      <p:ext uri="{BB962C8B-B14F-4D97-AF65-F5344CB8AC3E}">
        <p14:creationId xmlns:p14="http://schemas.microsoft.com/office/powerpoint/2010/main" val="909884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F17DB4-41DF-4B61-897D-3C711B543CFA}" type="datetimeFigureOut">
              <a:rPr lang="en-US" smtClean="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A39F60-60F4-41D9-B931-33C362F1F927}" type="slidenum">
              <a:rPr lang="en-US" smtClean="0"/>
              <a:t>‹#›</a:t>
            </a:fld>
            <a:endParaRPr lang="en-US"/>
          </a:p>
        </p:txBody>
      </p:sp>
    </p:spTree>
    <p:extLst>
      <p:ext uri="{BB962C8B-B14F-4D97-AF65-F5344CB8AC3E}">
        <p14:creationId xmlns:p14="http://schemas.microsoft.com/office/powerpoint/2010/main" val="3752430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F17DB4-41DF-4B61-897D-3C711B543CFA}" type="datetimeFigureOut">
              <a:rPr lang="en-US" smtClean="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A39F60-60F4-41D9-B931-33C362F1F927}" type="slidenum">
              <a:rPr lang="en-US" smtClean="0"/>
              <a:t>‹#›</a:t>
            </a:fld>
            <a:endParaRPr lang="en-U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190565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F17DB4-41DF-4B61-897D-3C711B543CFA}" type="datetimeFigureOut">
              <a:rPr lang="en-US" smtClean="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A39F60-60F4-41D9-B931-33C362F1F927}" type="slidenum">
              <a:rPr lang="en-US" smtClean="0"/>
              <a:t>‹#›</a:t>
            </a:fld>
            <a:endParaRPr lang="en-US"/>
          </a:p>
        </p:txBody>
      </p:sp>
    </p:spTree>
    <p:extLst>
      <p:ext uri="{BB962C8B-B14F-4D97-AF65-F5344CB8AC3E}">
        <p14:creationId xmlns:p14="http://schemas.microsoft.com/office/powerpoint/2010/main" val="2063312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4F17DB4-41DF-4B61-897D-3C711B543CFA}" type="datetimeFigureOut">
              <a:rPr lang="en-US" smtClean="0"/>
              <a:t>5/7/2024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A39F60-60F4-41D9-B931-33C362F1F927}" type="slidenum">
              <a:rPr lang="en-US" smtClean="0"/>
              <a:t>‹#›</a:t>
            </a:fld>
            <a:endParaRPr lang="en-US"/>
          </a:p>
        </p:txBody>
      </p:sp>
    </p:spTree>
    <p:extLst>
      <p:ext uri="{BB962C8B-B14F-4D97-AF65-F5344CB8AC3E}">
        <p14:creationId xmlns:p14="http://schemas.microsoft.com/office/powerpoint/2010/main" val="2013766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4F17DB4-41DF-4B61-897D-3C711B543CFA}" type="datetimeFigureOut">
              <a:rPr lang="en-US" smtClean="0"/>
              <a:t>5/7/2024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A39F60-60F4-41D9-B931-33C362F1F927}" type="slidenum">
              <a:rPr lang="en-US" smtClean="0"/>
              <a:t>‹#›</a:t>
            </a:fld>
            <a:endParaRPr lang="en-US"/>
          </a:p>
        </p:txBody>
      </p:sp>
    </p:spTree>
    <p:extLst>
      <p:ext uri="{BB962C8B-B14F-4D97-AF65-F5344CB8AC3E}">
        <p14:creationId xmlns:p14="http://schemas.microsoft.com/office/powerpoint/2010/main" val="3467620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F17DB4-41DF-4B61-897D-3C711B543CFA}"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A39F60-60F4-41D9-B931-33C362F1F927}" type="slidenum">
              <a:rPr lang="en-US" smtClean="0"/>
              <a:t>‹#›</a:t>
            </a:fld>
            <a:endParaRPr lang="en-US"/>
          </a:p>
        </p:txBody>
      </p:sp>
    </p:spTree>
    <p:extLst>
      <p:ext uri="{BB962C8B-B14F-4D97-AF65-F5344CB8AC3E}">
        <p14:creationId xmlns:p14="http://schemas.microsoft.com/office/powerpoint/2010/main" val="1316309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F17DB4-41DF-4B61-897D-3C711B543CFA}"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A39F60-60F4-41D9-B931-33C362F1F927}" type="slidenum">
              <a:rPr lang="en-US" smtClean="0"/>
              <a:t>‹#›</a:t>
            </a:fld>
            <a:endParaRPr lang="en-US"/>
          </a:p>
        </p:txBody>
      </p:sp>
    </p:spTree>
    <p:extLst>
      <p:ext uri="{BB962C8B-B14F-4D97-AF65-F5344CB8AC3E}">
        <p14:creationId xmlns:p14="http://schemas.microsoft.com/office/powerpoint/2010/main" val="2270097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5/7/2024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176388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4F17DB4-41DF-4B61-897D-3C711B543CFA}"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A39F60-60F4-41D9-B931-33C362F1F927}" type="slidenum">
              <a:rPr lang="en-US" smtClean="0"/>
              <a:t>‹#›</a:t>
            </a:fld>
            <a:endParaRPr lang="en-US"/>
          </a:p>
        </p:txBody>
      </p:sp>
    </p:spTree>
    <p:extLst>
      <p:ext uri="{BB962C8B-B14F-4D97-AF65-F5344CB8AC3E}">
        <p14:creationId xmlns:p14="http://schemas.microsoft.com/office/powerpoint/2010/main" val="4238170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F17DB4-41DF-4B61-897D-3C711B543CFA}"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A39F60-60F4-41D9-B931-33C362F1F927}" type="slidenum">
              <a:rPr lang="en-US" smtClean="0"/>
              <a:t>‹#›</a:t>
            </a:fld>
            <a:endParaRPr lang="en-US"/>
          </a:p>
        </p:txBody>
      </p:sp>
    </p:spTree>
    <p:extLst>
      <p:ext uri="{BB962C8B-B14F-4D97-AF65-F5344CB8AC3E}">
        <p14:creationId xmlns:p14="http://schemas.microsoft.com/office/powerpoint/2010/main" val="33987739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F17DB4-41DF-4B61-897D-3C711B543CFA}"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A39F60-60F4-41D9-B931-33C362F1F927}" type="slidenum">
              <a:rPr lang="en-US" smtClean="0"/>
              <a:t>‹#›</a:t>
            </a:fld>
            <a:endParaRPr lang="en-US"/>
          </a:p>
        </p:txBody>
      </p:sp>
    </p:spTree>
    <p:extLst>
      <p:ext uri="{BB962C8B-B14F-4D97-AF65-F5344CB8AC3E}">
        <p14:creationId xmlns:p14="http://schemas.microsoft.com/office/powerpoint/2010/main" val="22960043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F17DB4-41DF-4B61-897D-3C711B543CFA}"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A39F60-60F4-41D9-B931-33C362F1F927}" type="slidenum">
              <a:rPr lang="en-US" smtClean="0"/>
              <a:t>‹#›</a:t>
            </a:fld>
            <a:endParaRPr lang="en-US"/>
          </a:p>
        </p:txBody>
      </p:sp>
    </p:spTree>
    <p:extLst>
      <p:ext uri="{BB962C8B-B14F-4D97-AF65-F5344CB8AC3E}">
        <p14:creationId xmlns:p14="http://schemas.microsoft.com/office/powerpoint/2010/main" val="3774280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4F17DB4-41DF-4B61-897D-3C711B543CFA}" type="datetimeFigureOut">
              <a:rPr lang="en-US" smtClean="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A39F60-60F4-41D9-B931-33C362F1F927}" type="slidenum">
              <a:rPr lang="en-US" smtClean="0"/>
              <a:t>‹#›</a:t>
            </a:fld>
            <a:endParaRPr lang="en-US"/>
          </a:p>
        </p:txBody>
      </p:sp>
    </p:spTree>
    <p:extLst>
      <p:ext uri="{BB962C8B-B14F-4D97-AF65-F5344CB8AC3E}">
        <p14:creationId xmlns:p14="http://schemas.microsoft.com/office/powerpoint/2010/main" val="19244222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4F17DB4-41DF-4B61-897D-3C711B543CFA}" type="datetimeFigureOut">
              <a:rPr lang="en-US" smtClean="0"/>
              <a:t>5/7/2024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A39F60-60F4-41D9-B931-33C362F1F927}" type="slidenum">
              <a:rPr lang="en-US" smtClean="0"/>
              <a:t>‹#›</a:t>
            </a:fld>
            <a:endParaRPr lang="en-US"/>
          </a:p>
        </p:txBody>
      </p:sp>
    </p:spTree>
    <p:extLst>
      <p:ext uri="{BB962C8B-B14F-4D97-AF65-F5344CB8AC3E}">
        <p14:creationId xmlns:p14="http://schemas.microsoft.com/office/powerpoint/2010/main" val="17926648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4F17DB4-41DF-4B61-897D-3C711B543CFA}" type="datetimeFigureOut">
              <a:rPr lang="en-US" smtClean="0"/>
              <a:t>5/7/2024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A39F60-60F4-41D9-B931-33C362F1F927}" type="slidenum">
              <a:rPr lang="en-US" smtClean="0"/>
              <a:t>‹#›</a:t>
            </a:fld>
            <a:endParaRPr lang="en-US"/>
          </a:p>
        </p:txBody>
      </p:sp>
    </p:spTree>
    <p:extLst>
      <p:ext uri="{BB962C8B-B14F-4D97-AF65-F5344CB8AC3E}">
        <p14:creationId xmlns:p14="http://schemas.microsoft.com/office/powerpoint/2010/main" val="25767802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F17DB4-41DF-4B61-897D-3C711B543CFA}" type="datetimeFigureOut">
              <a:rPr lang="en-US" smtClean="0"/>
              <a:t>5/7/2024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A39F60-60F4-41D9-B931-33C362F1F927}" type="slidenum">
              <a:rPr lang="en-US" smtClean="0"/>
              <a:t>‹#›</a:t>
            </a:fld>
            <a:endParaRPr lang="en-US"/>
          </a:p>
        </p:txBody>
      </p:sp>
    </p:spTree>
    <p:extLst>
      <p:ext uri="{BB962C8B-B14F-4D97-AF65-F5344CB8AC3E}">
        <p14:creationId xmlns:p14="http://schemas.microsoft.com/office/powerpoint/2010/main" val="3724687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F17DB4-41DF-4B61-897D-3C711B543CFA}" type="datetimeFigureOut">
              <a:rPr lang="en-US" smtClean="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A39F60-60F4-41D9-B931-33C362F1F927}" type="slidenum">
              <a:rPr lang="en-US" smtClean="0"/>
              <a:t>‹#›</a:t>
            </a:fld>
            <a:endParaRPr lang="en-US"/>
          </a:p>
        </p:txBody>
      </p:sp>
    </p:spTree>
    <p:extLst>
      <p:ext uri="{BB962C8B-B14F-4D97-AF65-F5344CB8AC3E}">
        <p14:creationId xmlns:p14="http://schemas.microsoft.com/office/powerpoint/2010/main" val="35314275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F17DB4-41DF-4B61-897D-3C711B543CFA}" type="datetimeFigureOut">
              <a:rPr lang="en-US" smtClean="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A39F60-60F4-41D9-B931-33C362F1F927}" type="slidenum">
              <a:rPr lang="en-US" smtClean="0"/>
              <a:t>‹#›</a:t>
            </a:fld>
            <a:endParaRPr lang="en-US"/>
          </a:p>
        </p:txBody>
      </p:sp>
    </p:spTree>
    <p:extLst>
      <p:ext uri="{BB962C8B-B14F-4D97-AF65-F5344CB8AC3E}">
        <p14:creationId xmlns:p14="http://schemas.microsoft.com/office/powerpoint/2010/main" val="4060784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F17DB4-41DF-4B61-897D-3C711B543CFA}"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A39F60-60F4-41D9-B931-33C362F1F927}" type="slidenum">
              <a:rPr lang="en-US" smtClean="0"/>
              <a:t>‹#›</a:t>
            </a:fld>
            <a:endParaRPr lang="en-US"/>
          </a:p>
        </p:txBody>
      </p:sp>
    </p:spTree>
    <p:extLst>
      <p:ext uri="{BB962C8B-B14F-4D97-AF65-F5344CB8AC3E}">
        <p14:creationId xmlns:p14="http://schemas.microsoft.com/office/powerpoint/2010/main" val="19045884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F17DB4-41DF-4B61-897D-3C711B543CFA}"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A39F60-60F4-41D9-B931-33C362F1F927}" type="slidenum">
              <a:rPr lang="en-US" smtClean="0"/>
              <a:t>‹#›</a:t>
            </a:fld>
            <a:endParaRPr lang="en-US"/>
          </a:p>
        </p:txBody>
      </p:sp>
    </p:spTree>
    <p:extLst>
      <p:ext uri="{BB962C8B-B14F-4D97-AF65-F5344CB8AC3E}">
        <p14:creationId xmlns:p14="http://schemas.microsoft.com/office/powerpoint/2010/main" val="741549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C646AA-F36E-4540-911D-FFFC0A0EF24A}" type="datetime1">
              <a:rPr lang="en-US" smtClean="0"/>
              <a:t>5/7/2024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1379023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7D00CA-4186-4395-B1CD-8DFCD47A53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33295" y="321463"/>
            <a:ext cx="1322554" cy="553843"/>
          </a:xfrm>
          <a:prstGeom prst="rect">
            <a:avLst/>
          </a:prstGeom>
        </p:spPr>
      </p:pic>
      <p:pic>
        <p:nvPicPr>
          <p:cNvPr id="8" name="Picture 7" descr="Logo&#10;&#10;Description automatically generated">
            <a:extLst>
              <a:ext uri="{FF2B5EF4-FFF2-40B4-BE49-F238E27FC236}">
                <a16:creationId xmlns:a16="http://schemas.microsoft.com/office/drawing/2014/main" id="{4C281402-A9A5-489D-B5E9-D67A81D546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81945" y="321463"/>
            <a:ext cx="575240" cy="553843"/>
          </a:xfrm>
          <a:prstGeom prst="rect">
            <a:avLst/>
          </a:prstGeom>
        </p:spPr>
      </p:pic>
    </p:spTree>
    <p:extLst>
      <p:ext uri="{BB962C8B-B14F-4D97-AF65-F5344CB8AC3E}">
        <p14:creationId xmlns:p14="http://schemas.microsoft.com/office/powerpoint/2010/main" val="32795385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A1D51234-C34F-41F5-83A6-F0C4871F32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16018" y="375823"/>
            <a:ext cx="1358264" cy="582114"/>
          </a:xfrm>
          <a:prstGeom prst="rect">
            <a:avLst/>
          </a:prstGeom>
        </p:spPr>
      </p:pic>
      <p:pic>
        <p:nvPicPr>
          <p:cNvPr id="5" name="Picture 4" descr="A picture containing food&#10;&#10;Description automatically generated">
            <a:extLst>
              <a:ext uri="{FF2B5EF4-FFF2-40B4-BE49-F238E27FC236}">
                <a16:creationId xmlns:a16="http://schemas.microsoft.com/office/drawing/2014/main" id="{923E1BA7-F824-4C71-85AB-6CEC31A2796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94763" y="425471"/>
            <a:ext cx="555657" cy="532466"/>
          </a:xfrm>
          <a:prstGeom prst="rect">
            <a:avLst/>
          </a:prstGeom>
        </p:spPr>
      </p:pic>
    </p:spTree>
    <p:extLst>
      <p:ext uri="{BB962C8B-B14F-4D97-AF65-F5344CB8AC3E}">
        <p14:creationId xmlns:p14="http://schemas.microsoft.com/office/powerpoint/2010/main" val="4088596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4F17DB4-41DF-4B61-897D-3C711B543CFA}" type="datetimeFigureOut">
              <a:rPr lang="en-US" smtClean="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A39F60-60F4-41D9-B931-33C362F1F927}" type="slidenum">
              <a:rPr lang="en-US" smtClean="0"/>
              <a:t>‹#›</a:t>
            </a:fld>
            <a:endParaRPr lang="en-US"/>
          </a:p>
        </p:txBody>
      </p:sp>
    </p:spTree>
    <p:extLst>
      <p:ext uri="{BB962C8B-B14F-4D97-AF65-F5344CB8AC3E}">
        <p14:creationId xmlns:p14="http://schemas.microsoft.com/office/powerpoint/2010/main" val="2369406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4F17DB4-41DF-4B61-897D-3C711B543CFA}" type="datetimeFigureOut">
              <a:rPr lang="en-US" smtClean="0"/>
              <a:t>5/7/2024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A39F60-60F4-41D9-B931-33C362F1F927}" type="slidenum">
              <a:rPr lang="en-US" smtClean="0"/>
              <a:t>‹#›</a:t>
            </a:fld>
            <a:endParaRPr lang="en-US"/>
          </a:p>
        </p:txBody>
      </p:sp>
    </p:spTree>
    <p:extLst>
      <p:ext uri="{BB962C8B-B14F-4D97-AF65-F5344CB8AC3E}">
        <p14:creationId xmlns:p14="http://schemas.microsoft.com/office/powerpoint/2010/main" val="2453169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5/7/2024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91622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5/7/2024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280923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F17DB4-41DF-4B61-897D-3C711B543CFA}" type="datetimeFigureOut">
              <a:rPr lang="en-US" smtClean="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A39F60-60F4-41D9-B931-33C362F1F927}" type="slidenum">
              <a:rPr lang="en-US" smtClean="0"/>
              <a:t>‹#›</a:t>
            </a:fld>
            <a:endParaRPr lang="en-US"/>
          </a:p>
        </p:txBody>
      </p:sp>
    </p:spTree>
    <p:extLst>
      <p:ext uri="{BB962C8B-B14F-4D97-AF65-F5344CB8AC3E}">
        <p14:creationId xmlns:p14="http://schemas.microsoft.com/office/powerpoint/2010/main" val="238758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78CE86-875F-4587-BCF6-FA054AFC0D53}" type="datetime1">
              <a:rPr lang="en-US" smtClean="0"/>
              <a:pPr/>
              <a:t>5/7/2024</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79111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90000"/>
                <a:lumMod val="110000"/>
              </a:schemeClr>
            </a:gs>
            <a:gs pos="100000">
              <a:schemeClr val="bg1">
                <a:shade val="88000"/>
                <a:lumMod val="88000"/>
              </a:schemeClr>
            </a:gs>
          </a:gsLst>
          <a:lin ang="5400000" scaled="0"/>
          <a:tileRect/>
        </a:gradFill>
        <a:effectLst/>
      </p:bgPr>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4F17DB4-41DF-4B61-897D-3C711B543CFA}" type="datetimeFigureOut">
              <a:rPr lang="en-US" smtClean="0"/>
              <a:t>5/7/2024</a:t>
            </a:fld>
            <a:endParaRPr lang="en-U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0BA39F60-60F4-41D9-B931-33C362F1F927}" type="slidenum">
              <a:rPr lang="en-US" smtClean="0"/>
              <a:t>‹#›</a:t>
            </a:fld>
            <a:endParaRPr lang="en-US"/>
          </a:p>
        </p:txBody>
      </p:sp>
    </p:spTree>
    <p:extLst>
      <p:ext uri="{BB962C8B-B14F-4D97-AF65-F5344CB8AC3E}">
        <p14:creationId xmlns:p14="http://schemas.microsoft.com/office/powerpoint/2010/main" val="398777067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90000"/>
                <a:lumMod val="110000"/>
              </a:schemeClr>
            </a:gs>
            <a:gs pos="100000">
              <a:schemeClr val="bg1">
                <a:shade val="88000"/>
                <a:lumMod val="88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F17DB4-41DF-4B61-897D-3C711B543CFA}" type="datetimeFigureOut">
              <a:rPr lang="en-US" smtClean="0"/>
              <a:t>5/7/2024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A39F60-60F4-41D9-B931-33C362F1F927}" type="slidenum">
              <a:rPr lang="en-US" smtClean="0"/>
              <a:t>‹#›</a:t>
            </a:fld>
            <a:endParaRPr lang="en-US"/>
          </a:p>
        </p:txBody>
      </p:sp>
    </p:spTree>
    <p:extLst>
      <p:ext uri="{BB962C8B-B14F-4D97-AF65-F5344CB8AC3E}">
        <p14:creationId xmlns:p14="http://schemas.microsoft.com/office/powerpoint/2010/main" val="315581650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67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0.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30.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30.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hyperlink" Target="mailto:TIRA@twc.texas.gov" TargetMode="Externa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30.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8" Type="http://schemas.openxmlformats.org/officeDocument/2006/relationships/hyperlink" Target="http://publicdomainpictures.net/view-image.php?image=43116&amp;picture=the-group" TargetMode="External"/><Relationship Id="rId3" Type="http://schemas.openxmlformats.org/officeDocument/2006/relationships/hyperlink" Target="https://pixabay.com/ru/%D0%B7%D0%BD%D0%B0%D1%87%D0%BE%D0%BA-%D0%BB%D0%B8%D1%86%D0%B5%D0%BD%D0%B7%D0%B8%D0%B8-%D1%8E%D1%80%D0%B8%D0%B4%D0%B8%D1%87%D0%B5%D1%81%D0%BA%D0%BE%D0%B5-%D0%B7%D0%BD%D0%B0%D1%87%D0%BE%D0%BA-2793454/" TargetMode="External"/><Relationship Id="rId7"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19.xml"/><Relationship Id="rId6" Type="http://schemas.openxmlformats.org/officeDocument/2006/relationships/image" Target="../media/image41.png"/><Relationship Id="rId5" Type="http://schemas.openxmlformats.org/officeDocument/2006/relationships/image" Target="../media/image6.png"/><Relationship Id="rId10" Type="http://schemas.openxmlformats.org/officeDocument/2006/relationships/hyperlink" Target="https://pixabay.com/en/calendar-dates-schedule-date-2027122/" TargetMode="External"/><Relationship Id="rId4" Type="http://schemas.openxmlformats.org/officeDocument/2006/relationships/image" Target="../media/image7.png"/><Relationship Id="rId9"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hyperlink" Target="mailto:ApprenticeshipTexas@twc.texas.g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hyperlink" Target="https://www.twc.texas.gov/sites/default/files/ogc/docs/rules-chapter-838-grant-programs-twc.pdf" TargetMode="External"/><Relationship Id="rId2" Type="http://schemas.openxmlformats.org/officeDocument/2006/relationships/image" Target="../media/image17.pn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hyperlink" Target="http://www.twc.texas.gov/programs/apprenticeship/initiatives" TargetMode="External"/><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useBgFill="1">
        <p:nvSpPr>
          <p:cNvPr id="14" name="Freeform: Shape 7">
            <a:extLst>
              <a:ext uri="{FF2B5EF4-FFF2-40B4-BE49-F238E27FC236}">
                <a16:creationId xmlns:a16="http://schemas.microsoft.com/office/drawing/2014/main" id="{43B4841E-E6B6-48C3-BA02-F73659C6D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8"/>
          </a:xfrm>
          <a:custGeom>
            <a:avLst/>
            <a:gdLst>
              <a:gd name="connsiteX0" fmla="*/ 0 w 8130198"/>
              <a:gd name="connsiteY0" fmla="*/ 0 h 6857999"/>
              <a:gd name="connsiteX1" fmla="*/ 7241014 w 8130198"/>
              <a:gd name="connsiteY1" fmla="*/ 0 h 6857999"/>
              <a:gd name="connsiteX2" fmla="*/ 8130198 w 8130198"/>
              <a:gd name="connsiteY2" fmla="*/ 0 h 6857999"/>
              <a:gd name="connsiteX3" fmla="*/ 8130198 w 8130198"/>
              <a:gd name="connsiteY3" fmla="*/ 6857999 h 6857999"/>
              <a:gd name="connsiteX4" fmla="*/ 0 w 8130198"/>
              <a:gd name="connsiteY4" fmla="*/ 6857999 h 6857999"/>
              <a:gd name="connsiteX5" fmla="*/ 0 w 8130198"/>
              <a:gd name="connsiteY5" fmla="*/ 63753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30198" h="6857999">
                <a:moveTo>
                  <a:pt x="0" y="0"/>
                </a:moveTo>
                <a:lnTo>
                  <a:pt x="7241014" y="0"/>
                </a:lnTo>
                <a:lnTo>
                  <a:pt x="8130198" y="0"/>
                </a:lnTo>
                <a:lnTo>
                  <a:pt x="8130198" y="6857999"/>
                </a:lnTo>
                <a:lnTo>
                  <a:pt x="0" y="6857999"/>
                </a:lnTo>
                <a:lnTo>
                  <a:pt x="0" y="6375361"/>
                </a:lnTo>
                <a:close/>
              </a:path>
            </a:pathLst>
          </a:custGeom>
          <a:ln>
            <a:noFill/>
          </a:ln>
          <a:effectLst/>
        </p:spPr>
        <p:style>
          <a:lnRef idx="1">
            <a:schemeClr val="accent1"/>
          </a:lnRef>
          <a:fillRef idx="3">
            <a:schemeClr val="accent1"/>
          </a:fillRef>
          <a:effectRef idx="2">
            <a:schemeClr val="accent1"/>
          </a:effectRef>
          <a:fontRef idx="minor">
            <a:schemeClr val="lt1"/>
          </a:fontRef>
        </p:style>
      </p:sp>
      <p:sp>
        <p:nvSpPr>
          <p:cNvPr id="5" name="Title 4">
            <a:extLst>
              <a:ext uri="{FF2B5EF4-FFF2-40B4-BE49-F238E27FC236}">
                <a16:creationId xmlns:a16="http://schemas.microsoft.com/office/drawing/2014/main" id="{B6817493-CA8F-33DC-3628-91D576F641D5}"/>
              </a:ext>
            </a:extLst>
          </p:cNvPr>
          <p:cNvSpPr>
            <a:spLocks noGrp="1"/>
          </p:cNvSpPr>
          <p:nvPr>
            <p:ph type="ctrTitle"/>
          </p:nvPr>
        </p:nvSpPr>
        <p:spPr>
          <a:xfrm>
            <a:off x="2599420" y="256335"/>
            <a:ext cx="6993160" cy="1176877"/>
          </a:xfrm>
          <a:ln w="38100">
            <a:solidFill>
              <a:srgbClr val="140377"/>
            </a:solidFill>
          </a:ln>
        </p:spPr>
        <p:txBody>
          <a:bodyPr anchor="ctr">
            <a:normAutofit fontScale="90000"/>
          </a:bodyPr>
          <a:lstStyle/>
          <a:p>
            <a:pPr lvl="0" algn="ctr">
              <a:lnSpc>
                <a:spcPct val="120000"/>
              </a:lnSpc>
              <a:spcBef>
                <a:spcPts val="1000"/>
              </a:spcBef>
              <a:spcAft>
                <a:spcPts val="600"/>
              </a:spcAft>
            </a:pPr>
            <a:r>
              <a:rPr lang="en-US" sz="6600" dirty="0">
                <a:solidFill>
                  <a:srgbClr val="C00000"/>
                </a:solidFill>
                <a:latin typeface="Times New Roman" panose="02020603050405020304" pitchFamily="18" charset="0"/>
                <a:ea typeface="+mn-ea"/>
                <a:cs typeface="Times New Roman" panose="02020603050405020304" pitchFamily="18" charset="0"/>
              </a:rPr>
              <a:t>apprenticeship</a:t>
            </a:r>
            <a:endParaRPr lang="en-US" dirty="0"/>
          </a:p>
        </p:txBody>
      </p:sp>
      <p:cxnSp>
        <p:nvCxnSpPr>
          <p:cNvPr id="15" name="Straight Connector 9">
            <a:extLst>
              <a:ext uri="{FF2B5EF4-FFF2-40B4-BE49-F238E27FC236}">
                <a16:creationId xmlns:a16="http://schemas.microsoft.com/office/drawing/2014/main" id="{9EBFCA9E-15A5-437B-9F71-6FA5091EF1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6015"/>
            <a:ext cx="0" cy="3145971"/>
          </a:xfrm>
          <a:prstGeom prst="line">
            <a:avLst/>
          </a:prstGeom>
        </p:spPr>
        <p:style>
          <a:lnRef idx="1">
            <a:schemeClr val="accent1"/>
          </a:lnRef>
          <a:fillRef idx="0">
            <a:schemeClr val="accent1"/>
          </a:fillRef>
          <a:effectRef idx="0">
            <a:schemeClr val="accent1"/>
          </a:effectRef>
          <a:fontRef idx="minor">
            <a:schemeClr val="tx1"/>
          </a:fontRef>
        </p:style>
      </p:cxnSp>
      <p:sp>
        <p:nvSpPr>
          <p:cNvPr id="16" name="Freeform: Shape 11">
            <a:extLst>
              <a:ext uri="{FF2B5EF4-FFF2-40B4-BE49-F238E27FC236}">
                <a16:creationId xmlns:a16="http://schemas.microsoft.com/office/drawing/2014/main" id="{3E5F7785-4545-4A24-9709-5B34B5748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64704"/>
            <a:ext cx="12192001" cy="493296"/>
          </a:xfrm>
          <a:custGeom>
            <a:avLst/>
            <a:gdLst>
              <a:gd name="connsiteX0" fmla="*/ 3 w 11647715"/>
              <a:gd name="connsiteY0" fmla="*/ 0 h 2634343"/>
              <a:gd name="connsiteX1" fmla="*/ 11647715 w 11647715"/>
              <a:gd name="connsiteY1" fmla="*/ 0 h 2634343"/>
              <a:gd name="connsiteX2" fmla="*/ 11647715 w 11647715"/>
              <a:gd name="connsiteY2" fmla="*/ 2634343 h 2634343"/>
              <a:gd name="connsiteX3" fmla="*/ 3 w 11647715"/>
              <a:gd name="connsiteY3" fmla="*/ 2634343 h 2634343"/>
              <a:gd name="connsiteX4" fmla="*/ 3 w 11647715"/>
              <a:gd name="connsiteY4" fmla="*/ 1533667 h 2634343"/>
              <a:gd name="connsiteX5" fmla="*/ 0 w 11647715"/>
              <a:gd name="connsiteY5" fmla="*/ 1533667 h 2634343"/>
              <a:gd name="connsiteX6" fmla="*/ 0 w 11647715"/>
              <a:gd name="connsiteY6" fmla="*/ 980400 h 2634343"/>
              <a:gd name="connsiteX7" fmla="*/ 3 w 11647715"/>
              <a:gd name="connsiteY7" fmla="*/ 980400 h 26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47715" h="2634343">
                <a:moveTo>
                  <a:pt x="3" y="0"/>
                </a:moveTo>
                <a:lnTo>
                  <a:pt x="11647715" y="0"/>
                </a:lnTo>
                <a:lnTo>
                  <a:pt x="11647715" y="2634343"/>
                </a:lnTo>
                <a:lnTo>
                  <a:pt x="3" y="2634343"/>
                </a:lnTo>
                <a:lnTo>
                  <a:pt x="3" y="1533667"/>
                </a:lnTo>
                <a:lnTo>
                  <a:pt x="0" y="1533667"/>
                </a:lnTo>
                <a:lnTo>
                  <a:pt x="0" y="980400"/>
                </a:lnTo>
                <a:lnTo>
                  <a:pt x="3" y="980400"/>
                </a:lnTo>
                <a:close/>
              </a:path>
            </a:pathLst>
          </a:custGeom>
          <a:gradFill flip="none" rotWithShape="1">
            <a:gsLst>
              <a:gs pos="34000">
                <a:schemeClr val="accent1"/>
              </a:gs>
              <a:gs pos="100000">
                <a:schemeClr val="accent1">
                  <a:lumMod val="50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sp>
      <p:sp>
        <p:nvSpPr>
          <p:cNvPr id="11" name="TextBox 10">
            <a:extLst>
              <a:ext uri="{FF2B5EF4-FFF2-40B4-BE49-F238E27FC236}">
                <a16:creationId xmlns:a16="http://schemas.microsoft.com/office/drawing/2014/main" id="{81CE4682-E519-8064-6FB6-F0A5F7B55A3E}"/>
              </a:ext>
            </a:extLst>
          </p:cNvPr>
          <p:cNvSpPr txBox="1"/>
          <p:nvPr/>
        </p:nvSpPr>
        <p:spPr>
          <a:xfrm rot="19803569">
            <a:off x="378310" y="3130151"/>
            <a:ext cx="4180218" cy="1200329"/>
          </a:xfrm>
          <a:prstGeom prst="rect">
            <a:avLst/>
          </a:prstGeom>
          <a:noFill/>
          <a:ln w="25400">
            <a:solidFill>
              <a:srgbClr val="140377"/>
            </a:solidFill>
          </a:ln>
        </p:spPr>
        <p:txBody>
          <a:bodyPr wrap="square" rtlCol="0">
            <a:spAutoFit/>
          </a:bodyPr>
          <a:lstStyle/>
          <a:p>
            <a:r>
              <a:rPr lang="en-US" sz="7200" b="1" dirty="0">
                <a:solidFill>
                  <a:srgbClr val="C00000"/>
                </a:solidFill>
              </a:rPr>
              <a:t>TEXAS </a:t>
            </a:r>
            <a:r>
              <a:rPr lang="en-US" sz="6000" dirty="0">
                <a:solidFill>
                  <a:srgbClr val="140377"/>
                </a:solidFill>
              </a:rPr>
              <a:t>style</a:t>
            </a:r>
          </a:p>
        </p:txBody>
      </p:sp>
      <p:pic>
        <p:nvPicPr>
          <p:cNvPr id="19" name="Picture 18">
            <a:extLst>
              <a:ext uri="{FF2B5EF4-FFF2-40B4-BE49-F238E27FC236}">
                <a16:creationId xmlns:a16="http://schemas.microsoft.com/office/drawing/2014/main" id="{CB4D65AF-E7D0-FDC7-6B0D-AB8B44A946C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19815230">
            <a:off x="906637" y="4440355"/>
            <a:ext cx="2234395" cy="460463"/>
          </a:xfrm>
          <a:prstGeom prst="rect">
            <a:avLst/>
          </a:prstGeom>
        </p:spPr>
      </p:pic>
      <p:pic>
        <p:nvPicPr>
          <p:cNvPr id="4" name="Picture 3" descr="waving Lone Star flag">
            <a:extLst>
              <a:ext uri="{FF2B5EF4-FFF2-40B4-BE49-F238E27FC236}">
                <a16:creationId xmlns:a16="http://schemas.microsoft.com/office/drawing/2014/main" id="{6FE2D117-611E-4267-D092-B63BE938605B}"/>
              </a:ext>
            </a:extLst>
          </p:cNvPr>
          <p:cNvPicPr>
            <a:picLocks noChangeAspect="1"/>
          </p:cNvPicPr>
          <p:nvPr/>
        </p:nvPicPr>
        <p:blipFill>
          <a:blip r:embed="rId5"/>
          <a:stretch>
            <a:fillRect/>
          </a:stretch>
        </p:blipFill>
        <p:spPr>
          <a:xfrm>
            <a:off x="5051192" y="1865216"/>
            <a:ext cx="6993160" cy="3913094"/>
          </a:xfrm>
          <a:prstGeom prst="rect">
            <a:avLst/>
          </a:prstGeom>
        </p:spPr>
      </p:pic>
    </p:spTree>
    <p:extLst>
      <p:ext uri="{BB962C8B-B14F-4D97-AF65-F5344CB8AC3E}">
        <p14:creationId xmlns:p14="http://schemas.microsoft.com/office/powerpoint/2010/main" val="2228610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904836-DF47-B1A3-EED9-6DD4883A13CB}"/>
              </a:ext>
            </a:extLst>
          </p:cNvPr>
          <p:cNvSpPr>
            <a:spLocks noGrp="1"/>
          </p:cNvSpPr>
          <p:nvPr>
            <p:ph type="title" idx="4294967295"/>
          </p:nvPr>
        </p:nvSpPr>
        <p:spPr>
          <a:xfrm>
            <a:off x="945615" y="1017561"/>
            <a:ext cx="10515600" cy="1325563"/>
          </a:xfrm>
        </p:spPr>
        <p:txBody>
          <a:bodyPr/>
          <a:lstStyle/>
          <a:p>
            <a:pPr algn="ctr" rtl="0" eaLnBrk="1" latinLnBrk="0" hangingPunct="1"/>
            <a:r>
              <a:rPr lang="en-US" sz="4000" kern="1200" dirty="0">
                <a:solidFill>
                  <a:srgbClr val="C00000"/>
                </a:solidFill>
                <a:effectLst/>
                <a:latin typeface="Calibri" panose="020F0502020204030204" pitchFamily="34" charset="0"/>
                <a:ea typeface="+mn-ea"/>
                <a:cs typeface="+mn-cs"/>
              </a:rPr>
              <a:t>Texas Industry Recognized Apprenticeship </a:t>
            </a:r>
            <a:endParaRPr lang="en-US" dirty="0">
              <a:effectLst/>
            </a:endParaRPr>
          </a:p>
          <a:p>
            <a:pPr algn="ctr" rtl="0" eaLnBrk="1" latinLnBrk="0" hangingPunct="1"/>
            <a:r>
              <a:rPr lang="en-US" sz="4000" kern="1200" dirty="0">
                <a:solidFill>
                  <a:srgbClr val="C00000"/>
                </a:solidFill>
                <a:effectLst/>
                <a:latin typeface="Calibri" panose="020F0502020204030204" pitchFamily="34" charset="0"/>
                <a:ea typeface="+mn-ea"/>
                <a:cs typeface="+mn-cs"/>
              </a:rPr>
              <a:t>(TIRA) </a:t>
            </a:r>
            <a:r>
              <a:rPr lang="en-US" sz="800" kern="1200" dirty="0">
                <a:solidFill>
                  <a:srgbClr val="FAFAFA"/>
                </a:solidFill>
                <a:effectLst/>
                <a:latin typeface="Calibri" panose="020F0502020204030204" pitchFamily="34" charset="0"/>
                <a:ea typeface="+mn-ea"/>
                <a:cs typeface="+mn-cs"/>
              </a:rPr>
              <a:t>5 of 9</a:t>
            </a:r>
            <a:endParaRPr lang="en-US" sz="800" dirty="0">
              <a:solidFill>
                <a:srgbClr val="FAFAFA"/>
              </a:solidFill>
              <a:effectLst/>
            </a:endParaRPr>
          </a:p>
        </p:txBody>
      </p:sp>
      <p:pic>
        <p:nvPicPr>
          <p:cNvPr id="20" name="Picture 19" descr="Industry Recognized Apprenticeship&#10;&#10;TWC grants money to address Texas' immediate industrial workforce needs resulting from the impact of hurricanes, other natural disasters, and overall workforce shortages. This money is to encourage the private sector to develop specialized apprenticeships in Texas, resulting in wages equal to or greater than the mid-level status of and attainment of industry credentials in the related occupation. &#10;&#10;Individual awards may not exceed $500,000. Funding is awarded on a first-come, first serve basis. Applicants are encouraged to submit applications by June 1, to ensure funding for the current state fiscal year.&#10;&#10;To apply, employers must submit the TIRA application for Funding Form below to TIRA@twc.texas.gov.">
            <a:extLst>
              <a:ext uri="{FF2B5EF4-FFF2-40B4-BE49-F238E27FC236}">
                <a16:creationId xmlns:a16="http://schemas.microsoft.com/office/drawing/2014/main" id="{86A411EE-5382-C280-4C1E-575E61F99AD5}"/>
              </a:ext>
            </a:extLst>
          </p:cNvPr>
          <p:cNvPicPr>
            <a:picLocks noChangeAspect="1"/>
          </p:cNvPicPr>
          <p:nvPr/>
        </p:nvPicPr>
        <p:blipFill>
          <a:blip r:embed="rId2"/>
          <a:stretch>
            <a:fillRect/>
          </a:stretch>
        </p:blipFill>
        <p:spPr>
          <a:xfrm>
            <a:off x="825606" y="2663492"/>
            <a:ext cx="10755619" cy="3105296"/>
          </a:xfrm>
          <a:prstGeom prst="rect">
            <a:avLst/>
          </a:prstGeom>
        </p:spPr>
      </p:pic>
      <p:cxnSp>
        <p:nvCxnSpPr>
          <p:cNvPr id="22" name="Straight Connector 21">
            <a:extLst>
              <a:ext uri="{FF2B5EF4-FFF2-40B4-BE49-F238E27FC236}">
                <a16:creationId xmlns:a16="http://schemas.microsoft.com/office/drawing/2014/main" id="{D1CD435F-4533-3E12-D760-A5AFC4DBE83B}"/>
              </a:ext>
              <a:ext uri="{C183D7F6-B498-43B3-948B-1728B52AA6E4}">
                <adec:decorative xmlns:adec="http://schemas.microsoft.com/office/drawing/2017/decorative" val="1"/>
              </a:ext>
            </a:extLst>
          </p:cNvPr>
          <p:cNvCxnSpPr>
            <a:cxnSpLocks/>
          </p:cNvCxnSpPr>
          <p:nvPr/>
        </p:nvCxnSpPr>
        <p:spPr>
          <a:xfrm flipV="1">
            <a:off x="4706471" y="4437529"/>
            <a:ext cx="4343400" cy="9946"/>
          </a:xfrm>
          <a:prstGeom prst="line">
            <a:avLst/>
          </a:prstGeom>
          <a:ln w="25400">
            <a:solidFill>
              <a:srgbClr val="C00000"/>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BD57AC9E-01B7-AB0B-303D-80BBFB036F32}"/>
              </a:ext>
              <a:ext uri="{C183D7F6-B498-43B3-948B-1728B52AA6E4}">
                <adec:decorative xmlns:adec="http://schemas.microsoft.com/office/drawing/2017/decorative" val="1"/>
              </a:ext>
            </a:extLst>
          </p:cNvPr>
          <p:cNvCxnSpPr>
            <a:cxnSpLocks/>
          </p:cNvCxnSpPr>
          <p:nvPr/>
        </p:nvCxnSpPr>
        <p:spPr>
          <a:xfrm>
            <a:off x="2003612" y="4837439"/>
            <a:ext cx="2218764"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A91873C-0EC7-4542-A780-2C539B2D7CDB}"/>
              </a:ext>
              <a:ext uri="{C183D7F6-B498-43B3-948B-1728B52AA6E4}">
                <adec:decorative xmlns:adec="http://schemas.microsoft.com/office/drawing/2017/decorative" val="1"/>
              </a:ext>
            </a:extLst>
          </p:cNvPr>
          <p:cNvCxnSpPr>
            <a:cxnSpLocks/>
          </p:cNvCxnSpPr>
          <p:nvPr/>
        </p:nvCxnSpPr>
        <p:spPr>
          <a:xfrm>
            <a:off x="5970495" y="4837439"/>
            <a:ext cx="1922929"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EADF5F6-EF3A-6AC0-B2D4-83F1BF71D114}"/>
              </a:ext>
              <a:ext uri="{C183D7F6-B498-43B3-948B-1728B52AA6E4}">
                <adec:decorative xmlns:adec="http://schemas.microsoft.com/office/drawing/2017/decorative" val="1"/>
              </a:ext>
            </a:extLst>
          </p:cNvPr>
          <p:cNvCxnSpPr>
            <a:cxnSpLocks/>
          </p:cNvCxnSpPr>
          <p:nvPr/>
        </p:nvCxnSpPr>
        <p:spPr>
          <a:xfrm>
            <a:off x="6696635" y="5620871"/>
            <a:ext cx="1855694"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9838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7F1E54-6836-EFB8-6F65-89EABD7A93C0}"/>
              </a:ext>
            </a:extLst>
          </p:cNvPr>
          <p:cNvSpPr>
            <a:spLocks noGrp="1"/>
          </p:cNvSpPr>
          <p:nvPr>
            <p:ph type="title" idx="4294967295"/>
          </p:nvPr>
        </p:nvSpPr>
        <p:spPr>
          <a:xfrm>
            <a:off x="838199" y="121024"/>
            <a:ext cx="10515600" cy="1137837"/>
          </a:xfrm>
        </p:spPr>
        <p:txBody>
          <a:bodyPr/>
          <a:lstStyle/>
          <a:p>
            <a:pPr algn="ctr" rtl="0" eaLnBrk="1" latinLnBrk="0" hangingPunct="1"/>
            <a:r>
              <a:rPr lang="en-US" sz="2800" kern="1200" dirty="0">
                <a:solidFill>
                  <a:srgbClr val="C00000"/>
                </a:solidFill>
                <a:effectLst/>
                <a:latin typeface="Calibri" panose="020F0502020204030204" pitchFamily="34" charset="0"/>
                <a:ea typeface="+mn-ea"/>
                <a:cs typeface="+mn-cs"/>
              </a:rPr>
              <a:t>Texas Industry Recognized Apprenticeship </a:t>
            </a:r>
            <a:endParaRPr lang="en-US" dirty="0">
              <a:effectLst/>
            </a:endParaRPr>
          </a:p>
          <a:p>
            <a:pPr algn="ctr" rtl="0" eaLnBrk="1" latinLnBrk="0" hangingPunct="1"/>
            <a:r>
              <a:rPr lang="en-US" sz="2800" kern="1200" dirty="0">
                <a:solidFill>
                  <a:srgbClr val="C00000"/>
                </a:solidFill>
                <a:effectLst/>
                <a:latin typeface="Calibri" panose="020F0502020204030204" pitchFamily="34" charset="0"/>
                <a:ea typeface="+mn-ea"/>
                <a:cs typeface="+mn-cs"/>
              </a:rPr>
              <a:t>(TIRA) </a:t>
            </a:r>
            <a:r>
              <a:rPr lang="en-US" sz="800" kern="1200" dirty="0">
                <a:solidFill>
                  <a:srgbClr val="FCFCFC"/>
                </a:solidFill>
                <a:effectLst/>
                <a:latin typeface="Calibri" panose="020F0502020204030204" pitchFamily="34" charset="0"/>
                <a:ea typeface="+mn-ea"/>
                <a:cs typeface="+mn-cs"/>
              </a:rPr>
              <a:t>6 of 9</a:t>
            </a:r>
            <a:endParaRPr lang="en-US" sz="800" dirty="0">
              <a:solidFill>
                <a:srgbClr val="FCFCFC"/>
              </a:solidFill>
              <a:effectLst/>
            </a:endParaRPr>
          </a:p>
        </p:txBody>
      </p:sp>
      <p:pic>
        <p:nvPicPr>
          <p:cNvPr id="6" name="Picture 5" descr="Forms &amp; Resources">
            <a:extLst>
              <a:ext uri="{FF2B5EF4-FFF2-40B4-BE49-F238E27FC236}">
                <a16:creationId xmlns:a16="http://schemas.microsoft.com/office/drawing/2014/main" id="{9259AB3C-EDE4-D63C-DDCD-217E06C4E402}"/>
              </a:ext>
            </a:extLst>
          </p:cNvPr>
          <p:cNvPicPr>
            <a:picLocks noChangeAspect="1"/>
          </p:cNvPicPr>
          <p:nvPr/>
        </p:nvPicPr>
        <p:blipFill>
          <a:blip r:embed="rId2"/>
          <a:stretch>
            <a:fillRect/>
          </a:stretch>
        </p:blipFill>
        <p:spPr>
          <a:xfrm>
            <a:off x="3847999" y="1004526"/>
            <a:ext cx="4496002" cy="583691"/>
          </a:xfrm>
          <a:prstGeom prst="rect">
            <a:avLst/>
          </a:prstGeom>
        </p:spPr>
      </p:pic>
      <p:pic>
        <p:nvPicPr>
          <p:cNvPr id="8" name="Picture 7" descr="TIRA Application for Funding Form">
            <a:extLst>
              <a:ext uri="{FF2B5EF4-FFF2-40B4-BE49-F238E27FC236}">
                <a16:creationId xmlns:a16="http://schemas.microsoft.com/office/drawing/2014/main" id="{3F75CAC7-2AAC-F25B-1C02-6DFA65B30A98}"/>
              </a:ext>
            </a:extLst>
          </p:cNvPr>
          <p:cNvPicPr>
            <a:picLocks noChangeAspect="1"/>
          </p:cNvPicPr>
          <p:nvPr/>
        </p:nvPicPr>
        <p:blipFill>
          <a:blip r:embed="rId3"/>
          <a:stretch>
            <a:fillRect/>
          </a:stretch>
        </p:blipFill>
        <p:spPr>
          <a:xfrm>
            <a:off x="3944710" y="1513196"/>
            <a:ext cx="4496002" cy="472073"/>
          </a:xfrm>
          <a:prstGeom prst="rect">
            <a:avLst/>
          </a:prstGeom>
        </p:spPr>
      </p:pic>
      <p:pic>
        <p:nvPicPr>
          <p:cNvPr id="10" name="Picture 9" descr="screenshot of the Texas Industry Recognized Apprenticeship Application for Funding">
            <a:extLst>
              <a:ext uri="{FF2B5EF4-FFF2-40B4-BE49-F238E27FC236}">
                <a16:creationId xmlns:a16="http://schemas.microsoft.com/office/drawing/2014/main" id="{DF154EB2-8592-42E4-9EB2-B30812387CF7}"/>
              </a:ext>
            </a:extLst>
          </p:cNvPr>
          <p:cNvPicPr>
            <a:picLocks noChangeAspect="1"/>
          </p:cNvPicPr>
          <p:nvPr/>
        </p:nvPicPr>
        <p:blipFill>
          <a:blip r:embed="rId4"/>
          <a:stretch>
            <a:fillRect/>
          </a:stretch>
        </p:blipFill>
        <p:spPr>
          <a:xfrm>
            <a:off x="2737718" y="1862411"/>
            <a:ext cx="6716563" cy="4793883"/>
          </a:xfrm>
          <a:prstGeom prst="rect">
            <a:avLst/>
          </a:prstGeom>
        </p:spPr>
      </p:pic>
      <p:sp>
        <p:nvSpPr>
          <p:cNvPr id="12" name="TextBox 11">
            <a:extLst>
              <a:ext uri="{FF2B5EF4-FFF2-40B4-BE49-F238E27FC236}">
                <a16:creationId xmlns:a16="http://schemas.microsoft.com/office/drawing/2014/main" id="{65BA5939-4D96-A9B0-39AB-AC0BAC8865C4}"/>
              </a:ext>
            </a:extLst>
          </p:cNvPr>
          <p:cNvSpPr txBox="1"/>
          <p:nvPr/>
        </p:nvSpPr>
        <p:spPr>
          <a:xfrm rot="20450027">
            <a:off x="8354117" y="4270950"/>
            <a:ext cx="1920269" cy="461665"/>
          </a:xfrm>
          <a:prstGeom prst="rect">
            <a:avLst/>
          </a:prstGeom>
          <a:solidFill>
            <a:schemeClr val="bg2"/>
          </a:solidFill>
          <a:ln>
            <a:solidFill>
              <a:srgbClr val="C00000"/>
            </a:solidFill>
          </a:ln>
        </p:spPr>
        <p:txBody>
          <a:bodyPr wrap="square" rtlCol="0">
            <a:spAutoFit/>
          </a:bodyPr>
          <a:lstStyle/>
          <a:p>
            <a:r>
              <a:rPr lang="en-US" sz="2400" dirty="0">
                <a:solidFill>
                  <a:srgbClr val="C00000"/>
                </a:solidFill>
              </a:rPr>
              <a:t>ONLY 4 Pages</a:t>
            </a:r>
          </a:p>
        </p:txBody>
      </p:sp>
    </p:spTree>
    <p:extLst>
      <p:ext uri="{BB962C8B-B14F-4D97-AF65-F5344CB8AC3E}">
        <p14:creationId xmlns:p14="http://schemas.microsoft.com/office/powerpoint/2010/main" val="3802000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C3C3EF-B78B-15F1-2915-27A7394E1562}"/>
              </a:ext>
            </a:extLst>
          </p:cNvPr>
          <p:cNvSpPr>
            <a:spLocks noGrp="1"/>
          </p:cNvSpPr>
          <p:nvPr>
            <p:ph type="title" idx="4294967295"/>
          </p:nvPr>
        </p:nvSpPr>
        <p:spPr>
          <a:xfrm>
            <a:off x="838200" y="118803"/>
            <a:ext cx="10515600" cy="1033718"/>
          </a:xfrm>
        </p:spPr>
        <p:txBody>
          <a:bodyPr/>
          <a:lstStyle/>
          <a:p>
            <a:pPr algn="ctr" rtl="0" eaLnBrk="1" latinLnBrk="0" hangingPunct="1"/>
            <a:r>
              <a:rPr lang="en-US" sz="2800" kern="1200" dirty="0">
                <a:solidFill>
                  <a:srgbClr val="C00000"/>
                </a:solidFill>
                <a:effectLst/>
                <a:latin typeface="Calibri" panose="020F0502020204030204" pitchFamily="34" charset="0"/>
                <a:ea typeface="+mn-ea"/>
                <a:cs typeface="+mn-cs"/>
              </a:rPr>
              <a:t>Texas Industry Recognized Apprenticeship </a:t>
            </a:r>
            <a:endParaRPr lang="en-US" dirty="0">
              <a:effectLst/>
            </a:endParaRPr>
          </a:p>
          <a:p>
            <a:pPr algn="ctr" rtl="0" eaLnBrk="1" latinLnBrk="0" hangingPunct="1"/>
            <a:r>
              <a:rPr lang="en-US" sz="2800" kern="1200" dirty="0">
                <a:solidFill>
                  <a:srgbClr val="C00000"/>
                </a:solidFill>
                <a:effectLst/>
                <a:latin typeface="Calibri" panose="020F0502020204030204" pitchFamily="34" charset="0"/>
                <a:ea typeface="+mn-ea"/>
                <a:cs typeface="+mn-cs"/>
              </a:rPr>
              <a:t>(TIRA) </a:t>
            </a:r>
            <a:r>
              <a:rPr lang="en-US" sz="800" kern="1200" dirty="0">
                <a:solidFill>
                  <a:srgbClr val="FFFFFF"/>
                </a:solidFill>
                <a:effectLst/>
                <a:latin typeface="Calibri" panose="020F0502020204030204" pitchFamily="34" charset="0"/>
                <a:ea typeface="+mn-ea"/>
                <a:cs typeface="+mn-cs"/>
              </a:rPr>
              <a:t>7 of 9</a:t>
            </a:r>
            <a:endParaRPr lang="en-US" sz="800" dirty="0">
              <a:solidFill>
                <a:srgbClr val="FFFFFF"/>
              </a:solidFill>
              <a:effectLst/>
            </a:endParaRPr>
          </a:p>
        </p:txBody>
      </p:sp>
      <p:pic>
        <p:nvPicPr>
          <p:cNvPr id="6" name="Picture 5" descr="Forms &amp; Resources">
            <a:extLst>
              <a:ext uri="{FF2B5EF4-FFF2-40B4-BE49-F238E27FC236}">
                <a16:creationId xmlns:a16="http://schemas.microsoft.com/office/drawing/2014/main" id="{9259AB3C-EDE4-D63C-DDCD-217E06C4E402}"/>
              </a:ext>
            </a:extLst>
          </p:cNvPr>
          <p:cNvPicPr>
            <a:picLocks noChangeAspect="1"/>
          </p:cNvPicPr>
          <p:nvPr/>
        </p:nvPicPr>
        <p:blipFill>
          <a:blip r:embed="rId2"/>
          <a:stretch>
            <a:fillRect/>
          </a:stretch>
        </p:blipFill>
        <p:spPr>
          <a:xfrm>
            <a:off x="3847999" y="1004526"/>
            <a:ext cx="4496002" cy="583691"/>
          </a:xfrm>
          <a:prstGeom prst="rect">
            <a:avLst/>
          </a:prstGeom>
        </p:spPr>
      </p:pic>
      <p:pic>
        <p:nvPicPr>
          <p:cNvPr id="4" name="Picture 3" descr="TIRA Application for Funding Form">
            <a:extLst>
              <a:ext uri="{FF2B5EF4-FFF2-40B4-BE49-F238E27FC236}">
                <a16:creationId xmlns:a16="http://schemas.microsoft.com/office/drawing/2014/main" id="{AF87FE55-BE88-5268-2D06-382B65FFC7F3}"/>
              </a:ext>
            </a:extLst>
          </p:cNvPr>
          <p:cNvPicPr>
            <a:picLocks noChangeAspect="1"/>
          </p:cNvPicPr>
          <p:nvPr/>
        </p:nvPicPr>
        <p:blipFill>
          <a:blip r:embed="rId3"/>
          <a:stretch>
            <a:fillRect/>
          </a:stretch>
        </p:blipFill>
        <p:spPr>
          <a:xfrm>
            <a:off x="3709147" y="1550245"/>
            <a:ext cx="4773706" cy="435696"/>
          </a:xfrm>
          <a:prstGeom prst="rect">
            <a:avLst/>
          </a:prstGeom>
        </p:spPr>
      </p:pic>
      <p:pic>
        <p:nvPicPr>
          <p:cNvPr id="7" name="Picture 6" descr="screenshot of the Texas Statewide 25 Target Occupations">
            <a:extLst>
              <a:ext uri="{FF2B5EF4-FFF2-40B4-BE49-F238E27FC236}">
                <a16:creationId xmlns:a16="http://schemas.microsoft.com/office/drawing/2014/main" id="{1C9C2BBC-6CC5-885F-57E9-73977989407C}"/>
              </a:ext>
            </a:extLst>
          </p:cNvPr>
          <p:cNvPicPr>
            <a:picLocks noChangeAspect="1"/>
          </p:cNvPicPr>
          <p:nvPr/>
        </p:nvPicPr>
        <p:blipFill>
          <a:blip r:embed="rId4"/>
          <a:stretch>
            <a:fillRect/>
          </a:stretch>
        </p:blipFill>
        <p:spPr>
          <a:xfrm>
            <a:off x="1803500" y="1985941"/>
            <a:ext cx="8510954" cy="4673645"/>
          </a:xfrm>
          <a:prstGeom prst="rect">
            <a:avLst/>
          </a:prstGeom>
        </p:spPr>
      </p:pic>
      <p:sp>
        <p:nvSpPr>
          <p:cNvPr id="9" name="TextBox 8">
            <a:extLst>
              <a:ext uri="{FF2B5EF4-FFF2-40B4-BE49-F238E27FC236}">
                <a16:creationId xmlns:a16="http://schemas.microsoft.com/office/drawing/2014/main" id="{8D071373-740D-951B-A097-024DF4E951A2}"/>
              </a:ext>
            </a:extLst>
          </p:cNvPr>
          <p:cNvSpPr txBox="1"/>
          <p:nvPr/>
        </p:nvSpPr>
        <p:spPr>
          <a:xfrm rot="20438741">
            <a:off x="8816607" y="3874624"/>
            <a:ext cx="2995692" cy="369332"/>
          </a:xfrm>
          <a:prstGeom prst="rect">
            <a:avLst/>
          </a:prstGeom>
          <a:solidFill>
            <a:srgbClr val="FCF7F1"/>
          </a:solidFill>
          <a:ln>
            <a:solidFill>
              <a:srgbClr val="C00000"/>
            </a:solidFill>
          </a:ln>
        </p:spPr>
        <p:txBody>
          <a:bodyPr wrap="none" rtlCol="0">
            <a:spAutoFit/>
          </a:bodyPr>
          <a:lstStyle/>
          <a:p>
            <a:r>
              <a:rPr lang="en-US" dirty="0">
                <a:solidFill>
                  <a:srgbClr val="140377"/>
                </a:solidFill>
              </a:rPr>
              <a:t>Private Sector Employers Only</a:t>
            </a:r>
          </a:p>
        </p:txBody>
      </p:sp>
    </p:spTree>
    <p:extLst>
      <p:ext uri="{BB962C8B-B14F-4D97-AF65-F5344CB8AC3E}">
        <p14:creationId xmlns:p14="http://schemas.microsoft.com/office/powerpoint/2010/main" val="26989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DCAA56-9BE3-1597-5B7A-CFC769D6A7B1}"/>
              </a:ext>
            </a:extLst>
          </p:cNvPr>
          <p:cNvSpPr>
            <a:spLocks noGrp="1"/>
          </p:cNvSpPr>
          <p:nvPr>
            <p:ph type="title" idx="4294967295"/>
          </p:nvPr>
        </p:nvSpPr>
        <p:spPr>
          <a:xfrm>
            <a:off x="838200" y="1"/>
            <a:ext cx="10515600" cy="1004525"/>
          </a:xfrm>
        </p:spPr>
        <p:txBody>
          <a:bodyPr/>
          <a:lstStyle/>
          <a:p>
            <a:pPr algn="ctr" rtl="0" eaLnBrk="1" latinLnBrk="0" hangingPunct="1"/>
            <a:r>
              <a:rPr lang="en-US" sz="2800" kern="1200" dirty="0">
                <a:solidFill>
                  <a:srgbClr val="C00000"/>
                </a:solidFill>
                <a:effectLst/>
                <a:latin typeface="Calibri" panose="020F0502020204030204" pitchFamily="34" charset="0"/>
                <a:ea typeface="+mn-ea"/>
                <a:cs typeface="+mn-cs"/>
              </a:rPr>
              <a:t>Texas Industry Recognized Apprenticeship </a:t>
            </a:r>
            <a:endParaRPr lang="en-US" dirty="0">
              <a:effectLst/>
            </a:endParaRPr>
          </a:p>
          <a:p>
            <a:pPr algn="ctr" rtl="0" eaLnBrk="1" latinLnBrk="0" hangingPunct="1"/>
            <a:r>
              <a:rPr lang="en-US" sz="2800" kern="1200" dirty="0">
                <a:solidFill>
                  <a:srgbClr val="C00000"/>
                </a:solidFill>
                <a:effectLst/>
                <a:latin typeface="Calibri" panose="020F0502020204030204" pitchFamily="34" charset="0"/>
                <a:ea typeface="+mn-ea"/>
                <a:cs typeface="+mn-cs"/>
              </a:rPr>
              <a:t>(TIRA) </a:t>
            </a:r>
            <a:r>
              <a:rPr lang="en-US" sz="800" kern="1200" dirty="0">
                <a:solidFill>
                  <a:srgbClr val="FEFEFE"/>
                </a:solidFill>
                <a:effectLst/>
                <a:latin typeface="Calibri" panose="020F0502020204030204" pitchFamily="34" charset="0"/>
                <a:ea typeface="+mn-ea"/>
                <a:cs typeface="+mn-cs"/>
              </a:rPr>
              <a:t>8 of 9</a:t>
            </a:r>
            <a:endParaRPr lang="en-US" sz="800" dirty="0">
              <a:solidFill>
                <a:srgbClr val="FEFEFE"/>
              </a:solidFill>
              <a:effectLst/>
            </a:endParaRPr>
          </a:p>
        </p:txBody>
      </p:sp>
      <p:pic>
        <p:nvPicPr>
          <p:cNvPr id="6" name="Picture 5" descr="Forms &amp; Resources">
            <a:extLst>
              <a:ext uri="{FF2B5EF4-FFF2-40B4-BE49-F238E27FC236}">
                <a16:creationId xmlns:a16="http://schemas.microsoft.com/office/drawing/2014/main" id="{9259AB3C-EDE4-D63C-DDCD-217E06C4E402}"/>
              </a:ext>
            </a:extLst>
          </p:cNvPr>
          <p:cNvPicPr>
            <a:picLocks noChangeAspect="1"/>
          </p:cNvPicPr>
          <p:nvPr/>
        </p:nvPicPr>
        <p:blipFill>
          <a:blip r:embed="rId2"/>
          <a:stretch>
            <a:fillRect/>
          </a:stretch>
        </p:blipFill>
        <p:spPr>
          <a:xfrm>
            <a:off x="3847999" y="1004526"/>
            <a:ext cx="4496002" cy="583691"/>
          </a:xfrm>
          <a:prstGeom prst="rect">
            <a:avLst/>
          </a:prstGeom>
        </p:spPr>
      </p:pic>
      <p:pic>
        <p:nvPicPr>
          <p:cNvPr id="5" name="Picture 4" descr="TIRA Application for Funding Form">
            <a:extLst>
              <a:ext uri="{FF2B5EF4-FFF2-40B4-BE49-F238E27FC236}">
                <a16:creationId xmlns:a16="http://schemas.microsoft.com/office/drawing/2014/main" id="{53023616-FAF9-58F2-1E9F-360BCCADA0D9}"/>
              </a:ext>
            </a:extLst>
          </p:cNvPr>
          <p:cNvPicPr>
            <a:picLocks noChangeAspect="1"/>
          </p:cNvPicPr>
          <p:nvPr/>
        </p:nvPicPr>
        <p:blipFill>
          <a:blip r:embed="rId3"/>
          <a:stretch>
            <a:fillRect/>
          </a:stretch>
        </p:blipFill>
        <p:spPr>
          <a:xfrm>
            <a:off x="4128098" y="1575979"/>
            <a:ext cx="3674782" cy="344511"/>
          </a:xfrm>
          <a:prstGeom prst="rect">
            <a:avLst/>
          </a:prstGeom>
        </p:spPr>
      </p:pic>
      <p:pic>
        <p:nvPicPr>
          <p:cNvPr id="10" name="Picture 9" descr="screenshot of Texas Industry Recognized Apprenticeship Frequently Asked Questions">
            <a:extLst>
              <a:ext uri="{FF2B5EF4-FFF2-40B4-BE49-F238E27FC236}">
                <a16:creationId xmlns:a16="http://schemas.microsoft.com/office/drawing/2014/main" id="{AF95B2F2-F5D7-8AEC-CB26-75F0D6846FC4}"/>
              </a:ext>
            </a:extLst>
          </p:cNvPr>
          <p:cNvPicPr>
            <a:picLocks noChangeAspect="1"/>
          </p:cNvPicPr>
          <p:nvPr/>
        </p:nvPicPr>
        <p:blipFill>
          <a:blip r:embed="rId4"/>
          <a:stretch>
            <a:fillRect/>
          </a:stretch>
        </p:blipFill>
        <p:spPr>
          <a:xfrm>
            <a:off x="2395021" y="1851983"/>
            <a:ext cx="7401958" cy="4782217"/>
          </a:xfrm>
          <a:prstGeom prst="rect">
            <a:avLst/>
          </a:prstGeom>
        </p:spPr>
      </p:pic>
    </p:spTree>
    <p:extLst>
      <p:ext uri="{BB962C8B-B14F-4D97-AF65-F5344CB8AC3E}">
        <p14:creationId xmlns:p14="http://schemas.microsoft.com/office/powerpoint/2010/main" val="2465773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7201E7-F8DB-ED89-EBBB-C90C9A3A3A44}"/>
              </a:ext>
            </a:extLst>
          </p:cNvPr>
          <p:cNvSpPr>
            <a:spLocks noGrp="1"/>
          </p:cNvSpPr>
          <p:nvPr>
            <p:ph type="title" idx="4294967295"/>
          </p:nvPr>
        </p:nvSpPr>
        <p:spPr>
          <a:xfrm>
            <a:off x="838199" y="0"/>
            <a:ext cx="10515600" cy="1250963"/>
          </a:xfrm>
        </p:spPr>
        <p:txBody>
          <a:bodyPr/>
          <a:lstStyle/>
          <a:p>
            <a:pPr algn="ctr" rtl="0" eaLnBrk="1" latinLnBrk="0" hangingPunct="1"/>
            <a:r>
              <a:rPr lang="en-US" sz="2800" kern="1200" dirty="0">
                <a:solidFill>
                  <a:srgbClr val="C00000"/>
                </a:solidFill>
                <a:effectLst/>
                <a:latin typeface="Calibri" panose="020F0502020204030204" pitchFamily="34" charset="0"/>
                <a:ea typeface="+mn-ea"/>
                <a:cs typeface="+mn-cs"/>
              </a:rPr>
              <a:t>Texas Industry Recognized Apprenticeship </a:t>
            </a:r>
            <a:endParaRPr lang="en-US" dirty="0">
              <a:effectLst/>
            </a:endParaRPr>
          </a:p>
          <a:p>
            <a:pPr algn="ctr" rtl="0" eaLnBrk="1" latinLnBrk="0" hangingPunct="1"/>
            <a:r>
              <a:rPr lang="en-US" sz="2800" kern="1200" dirty="0">
                <a:solidFill>
                  <a:srgbClr val="C00000"/>
                </a:solidFill>
                <a:effectLst/>
                <a:latin typeface="Calibri" panose="020F0502020204030204" pitchFamily="34" charset="0"/>
                <a:ea typeface="+mn-ea"/>
                <a:cs typeface="+mn-cs"/>
              </a:rPr>
              <a:t>(TIRA) </a:t>
            </a:r>
            <a:r>
              <a:rPr lang="en-US" sz="800" kern="1200" dirty="0">
                <a:solidFill>
                  <a:srgbClr val="FDFDFD"/>
                </a:solidFill>
                <a:effectLst/>
                <a:latin typeface="Calibri" panose="020F0502020204030204" pitchFamily="34" charset="0"/>
                <a:ea typeface="+mn-ea"/>
                <a:cs typeface="+mn-cs"/>
              </a:rPr>
              <a:t>9 of 9</a:t>
            </a:r>
            <a:endParaRPr lang="en-US" sz="800" dirty="0">
              <a:solidFill>
                <a:srgbClr val="FDFDFD"/>
              </a:solidFill>
              <a:effectLst/>
            </a:endParaRPr>
          </a:p>
        </p:txBody>
      </p:sp>
      <p:sp>
        <p:nvSpPr>
          <p:cNvPr id="3" name="TextBox 2">
            <a:extLst>
              <a:ext uri="{FF2B5EF4-FFF2-40B4-BE49-F238E27FC236}">
                <a16:creationId xmlns:a16="http://schemas.microsoft.com/office/drawing/2014/main" id="{35336552-EA63-E7BA-86C1-EE66799F5A49}"/>
              </a:ext>
            </a:extLst>
          </p:cNvPr>
          <p:cNvSpPr txBox="1"/>
          <p:nvPr/>
        </p:nvSpPr>
        <p:spPr>
          <a:xfrm>
            <a:off x="1476934" y="1205832"/>
            <a:ext cx="9238131" cy="4401205"/>
          </a:xfrm>
          <a:prstGeom prst="rect">
            <a:avLst/>
          </a:prstGeom>
          <a:noFill/>
        </p:spPr>
        <p:txBody>
          <a:bodyPr wrap="square" rtlCol="0">
            <a:spAutoFit/>
          </a:bodyPr>
          <a:lstStyle/>
          <a:p>
            <a:r>
              <a:rPr lang="en-US" sz="2000" dirty="0"/>
              <a:t>Summary of Frequently Asked Questions:</a:t>
            </a:r>
          </a:p>
          <a:p>
            <a:endParaRPr lang="en-US" sz="2000" dirty="0"/>
          </a:p>
          <a:p>
            <a:pPr marL="285750" indent="-285750">
              <a:buFont typeface="Arial" panose="020B0604020202020204" pitchFamily="34" charset="0"/>
              <a:buChar char="•"/>
            </a:pPr>
            <a:r>
              <a:rPr lang="en-US" sz="2000" dirty="0"/>
              <a:t>Applications from Private Sector Employers only</a:t>
            </a:r>
          </a:p>
          <a:p>
            <a:pPr marL="285750" indent="-285750">
              <a:buFont typeface="Arial" panose="020B0604020202020204" pitchFamily="34" charset="0"/>
              <a:buChar char="•"/>
            </a:pPr>
            <a:r>
              <a:rPr lang="en-US" sz="2000" dirty="0"/>
              <a:t>Maximum amount of Award  $500,000</a:t>
            </a:r>
          </a:p>
          <a:p>
            <a:pPr marL="285750" indent="-285750">
              <a:buFont typeface="Arial" panose="020B0604020202020204" pitchFamily="34" charset="0"/>
              <a:buChar char="•"/>
            </a:pPr>
            <a:r>
              <a:rPr lang="en-US" sz="2000" dirty="0"/>
              <a:t>Maximum cost of training per apprentice (participant) $10,000 (must be reasonable)</a:t>
            </a:r>
          </a:p>
          <a:p>
            <a:pPr marL="285750" indent="-285750">
              <a:buFont typeface="Arial" panose="020B0604020202020204" pitchFamily="34" charset="0"/>
              <a:buChar char="•"/>
            </a:pPr>
            <a:r>
              <a:rPr lang="en-US" sz="2000" dirty="0"/>
              <a:t>Training Program length 26 weeks or less </a:t>
            </a:r>
          </a:p>
          <a:p>
            <a:pPr marL="285750" indent="-285750">
              <a:buFont typeface="Arial" panose="020B0604020202020204" pitchFamily="34" charset="0"/>
              <a:buChar char="•"/>
            </a:pPr>
            <a:r>
              <a:rPr lang="en-US" sz="2000" dirty="0"/>
              <a:t>Apprentice (participant) must</a:t>
            </a:r>
          </a:p>
          <a:p>
            <a:pPr marL="742950" lvl="1" indent="-285750">
              <a:buFont typeface="Arial" panose="020B0604020202020204" pitchFamily="34" charset="0"/>
              <a:buChar char="•"/>
            </a:pPr>
            <a:r>
              <a:rPr lang="en-US" sz="2000" dirty="0"/>
              <a:t>Be full-time employee during training.</a:t>
            </a:r>
          </a:p>
          <a:p>
            <a:pPr marL="742950" lvl="1" indent="-285750">
              <a:buFont typeface="Arial" panose="020B0604020202020204" pitchFamily="34" charset="0"/>
              <a:buChar char="•"/>
            </a:pPr>
            <a:r>
              <a:rPr lang="en-US" sz="2000" dirty="0"/>
              <a:t>Remain employed full-time for 12 consecutive months after the completion of training</a:t>
            </a:r>
          </a:p>
          <a:p>
            <a:pPr marL="742950" lvl="1" indent="-285750">
              <a:buFont typeface="Arial" panose="020B0604020202020204" pitchFamily="34" charset="0"/>
              <a:buChar char="•"/>
            </a:pPr>
            <a:r>
              <a:rPr lang="en-US" sz="2000" dirty="0"/>
              <a:t>Earn a wage equal to or above the workforce area’s minimum self-sufficiency wage level.</a:t>
            </a:r>
          </a:p>
          <a:p>
            <a:pPr marL="742950" lvl="1" indent="-285750">
              <a:buFont typeface="Arial" panose="020B0604020202020204" pitchFamily="34" charset="0"/>
              <a:buChar char="•"/>
            </a:pPr>
            <a:r>
              <a:rPr lang="en-US" sz="2000" dirty="0"/>
              <a:t>Obtain Industry Credential in related occupation</a:t>
            </a:r>
          </a:p>
          <a:p>
            <a:pPr marL="285750" indent="-285750">
              <a:buFont typeface="Arial" panose="020B0604020202020204" pitchFamily="34" charset="0"/>
              <a:buChar char="•"/>
            </a:pPr>
            <a:r>
              <a:rPr lang="en-US" sz="2000" dirty="0"/>
              <a:t>Application submission  </a:t>
            </a:r>
            <a:r>
              <a:rPr lang="en-US" sz="2000" dirty="0">
                <a:hlinkClick r:id="rId2"/>
              </a:rPr>
              <a:t>TIRA@twc.texas.gov</a:t>
            </a:r>
            <a:endParaRPr lang="en-US" sz="2000" dirty="0"/>
          </a:p>
        </p:txBody>
      </p:sp>
      <p:sp>
        <p:nvSpPr>
          <p:cNvPr id="5" name="TextBox 4">
            <a:extLst>
              <a:ext uri="{FF2B5EF4-FFF2-40B4-BE49-F238E27FC236}">
                <a16:creationId xmlns:a16="http://schemas.microsoft.com/office/drawing/2014/main" id="{7B1476E6-1C07-A04F-7816-BE13B7EAE517}"/>
              </a:ext>
            </a:extLst>
          </p:cNvPr>
          <p:cNvSpPr txBox="1"/>
          <p:nvPr/>
        </p:nvSpPr>
        <p:spPr>
          <a:xfrm>
            <a:off x="3509679" y="5634318"/>
            <a:ext cx="4572001" cy="1077218"/>
          </a:xfrm>
          <a:prstGeom prst="rect">
            <a:avLst/>
          </a:prstGeom>
          <a:noFill/>
          <a:ln w="38100">
            <a:solidFill>
              <a:srgbClr val="C00000"/>
            </a:solidFill>
            <a:prstDash val="sysDash"/>
          </a:ln>
        </p:spPr>
        <p:txBody>
          <a:bodyPr wrap="square" rtlCol="0">
            <a:spAutoFit/>
          </a:bodyPr>
          <a:lstStyle/>
          <a:p>
            <a:r>
              <a:rPr lang="en-US" sz="2800" dirty="0">
                <a:solidFill>
                  <a:srgbClr val="C00000"/>
                </a:solidFill>
              </a:rPr>
              <a:t>INTERESTED ?????</a:t>
            </a:r>
          </a:p>
          <a:p>
            <a:r>
              <a:rPr lang="en-US" dirty="0"/>
              <a:t>Reach out to </a:t>
            </a:r>
            <a:r>
              <a:rPr lang="en-US" dirty="0">
                <a:hlinkClick r:id="rId2"/>
              </a:rPr>
              <a:t>TIRA@twc.texas.gov</a:t>
            </a:r>
            <a:endParaRPr lang="en-US" dirty="0"/>
          </a:p>
          <a:p>
            <a:pPr marL="742950" lvl="1" indent="-285750">
              <a:buFont typeface="Arial" panose="020B0604020202020204" pitchFamily="34" charset="0"/>
              <a:buChar char="•"/>
            </a:pPr>
            <a:r>
              <a:rPr lang="en-US" dirty="0"/>
              <a:t>Our Apprenticeship TEAM is waiting</a:t>
            </a:r>
          </a:p>
        </p:txBody>
      </p:sp>
    </p:spTree>
    <p:extLst>
      <p:ext uri="{BB962C8B-B14F-4D97-AF65-F5344CB8AC3E}">
        <p14:creationId xmlns:p14="http://schemas.microsoft.com/office/powerpoint/2010/main" val="3495357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804132-43A7-F6A0-9D44-72D8FCC165B6}"/>
              </a:ext>
            </a:extLst>
          </p:cNvPr>
          <p:cNvSpPr>
            <a:spLocks noGrp="1"/>
          </p:cNvSpPr>
          <p:nvPr>
            <p:ph type="title" idx="4294967295"/>
          </p:nvPr>
        </p:nvSpPr>
        <p:spPr>
          <a:xfrm>
            <a:off x="0" y="-2439988"/>
            <a:ext cx="8256588" cy="1212850"/>
          </a:xfrm>
        </p:spPr>
        <p:txBody>
          <a:bodyPr>
            <a:normAutofit fontScale="90000"/>
          </a:bodyPr>
          <a:lstStyle/>
          <a:p>
            <a:r>
              <a:rPr lang="en-US" dirty="0">
                <a:solidFill>
                  <a:srgbClr val="FCF7F1"/>
                </a:solidFill>
              </a:rPr>
              <a:t>What is registered apprenticeship 2 of 2</a:t>
            </a:r>
          </a:p>
        </p:txBody>
      </p:sp>
      <p:sp>
        <p:nvSpPr>
          <p:cNvPr id="3" name="Title 3">
            <a:extLst>
              <a:ext uri="{FF2B5EF4-FFF2-40B4-BE49-F238E27FC236}">
                <a16:creationId xmlns:a16="http://schemas.microsoft.com/office/drawing/2014/main" id="{732DE3F4-1AED-4D32-A515-B24DCC64FE54}"/>
              </a:ext>
            </a:extLst>
          </p:cNvPr>
          <p:cNvSpPr txBox="1">
            <a:spLocks/>
          </p:cNvSpPr>
          <p:nvPr/>
        </p:nvSpPr>
        <p:spPr>
          <a:xfrm>
            <a:off x="614145" y="627641"/>
            <a:ext cx="4910357" cy="926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venir Next LT Pro" panose="020B0504020202020204" pitchFamily="34" charset="0"/>
                <a:ea typeface="+mj-ea"/>
                <a:cs typeface="+mj-cs"/>
              </a:rPr>
              <a:t>What is</a:t>
            </a:r>
            <a:r>
              <a:rPr kumimoji="0" lang="en-US" sz="3200" b="1" i="0" u="none" strike="noStrike" kern="1200" cap="none" spc="0" normalizeH="0" baseline="0" noProof="0" dirty="0">
                <a:ln>
                  <a:noFill/>
                </a:ln>
                <a:solidFill>
                  <a:srgbClr val="002060"/>
                </a:solidFill>
                <a:effectLst/>
                <a:uLnTx/>
                <a:uFillTx/>
                <a:latin typeface="Avenir Next LT Pro" panose="020B0504020202020204" pitchFamily="34" charset="0"/>
                <a:ea typeface="+mj-ea"/>
                <a:cs typeface="+mj-cs"/>
              </a:rPr>
              <a:t> Apprenticeship?</a:t>
            </a:r>
            <a:endParaRPr kumimoji="0" lang="en-US" sz="3200" b="0" i="0" u="none" strike="noStrike" kern="1200" cap="none" spc="0" normalizeH="0" baseline="0" noProof="0" dirty="0">
              <a:ln>
                <a:noFill/>
              </a:ln>
              <a:solidFill>
                <a:srgbClr val="002060"/>
              </a:solidFill>
              <a:effectLst/>
              <a:uLnTx/>
              <a:uFillTx/>
              <a:latin typeface="Avenir Next LT Pro" panose="020B0504020202020204" pitchFamily="34" charset="0"/>
              <a:ea typeface="+mj-ea"/>
              <a:cs typeface="+mj-cs"/>
            </a:endParaRPr>
          </a:p>
        </p:txBody>
      </p:sp>
      <p:sp>
        <p:nvSpPr>
          <p:cNvPr id="5" name="TextBox 4">
            <a:extLst>
              <a:ext uri="{FF2B5EF4-FFF2-40B4-BE49-F238E27FC236}">
                <a16:creationId xmlns:a16="http://schemas.microsoft.com/office/drawing/2014/main" id="{7BFE0D4B-0646-7DBA-917B-0374F03DC47E}"/>
              </a:ext>
            </a:extLst>
          </p:cNvPr>
          <p:cNvSpPr txBox="1"/>
          <p:nvPr/>
        </p:nvSpPr>
        <p:spPr>
          <a:xfrm>
            <a:off x="5524502" y="453864"/>
            <a:ext cx="4251509" cy="1107996"/>
          </a:xfrm>
          <a:prstGeom prst="rect">
            <a:avLst/>
          </a:prstGeom>
          <a:noFill/>
          <a:ln w="25400">
            <a:solidFill>
              <a:srgbClr val="140377"/>
            </a:solidFill>
          </a:ln>
        </p:spPr>
        <p:txBody>
          <a:bodyPr wrap="square" rtlCol="0">
            <a:spAutoFit/>
          </a:bodyPr>
          <a:lstStyle/>
          <a:p>
            <a:r>
              <a:rPr lang="en-US" sz="6600" b="1" dirty="0">
                <a:solidFill>
                  <a:srgbClr val="C00000"/>
                </a:solidFill>
              </a:rPr>
              <a:t>TEXAS </a:t>
            </a:r>
            <a:r>
              <a:rPr lang="en-US" sz="4000" dirty="0">
                <a:solidFill>
                  <a:srgbClr val="140377"/>
                </a:solidFill>
              </a:rPr>
              <a:t>style</a:t>
            </a:r>
            <a:endParaRPr lang="en-US" sz="6600" dirty="0">
              <a:solidFill>
                <a:srgbClr val="140377"/>
              </a:solidFill>
            </a:endParaRPr>
          </a:p>
        </p:txBody>
      </p:sp>
      <p:pic>
        <p:nvPicPr>
          <p:cNvPr id="6" name="Picture 5">
            <a:extLst>
              <a:ext uri="{FF2B5EF4-FFF2-40B4-BE49-F238E27FC236}">
                <a16:creationId xmlns:a16="http://schemas.microsoft.com/office/drawing/2014/main" id="{2A797D35-BC87-B84D-A9AA-C956BB62752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643729" y="1352034"/>
            <a:ext cx="2485467" cy="512204"/>
          </a:xfrm>
          <a:prstGeom prst="rect">
            <a:avLst/>
          </a:prstGeom>
        </p:spPr>
      </p:pic>
      <p:sp>
        <p:nvSpPr>
          <p:cNvPr id="20" name="Content Placeholder 5">
            <a:extLst>
              <a:ext uri="{FF2B5EF4-FFF2-40B4-BE49-F238E27FC236}">
                <a16:creationId xmlns:a16="http://schemas.microsoft.com/office/drawing/2014/main" id="{487E11ED-2043-43B6-AADE-94263EB9728B}"/>
              </a:ext>
            </a:extLst>
          </p:cNvPr>
          <p:cNvSpPr txBox="1">
            <a:spLocks/>
          </p:cNvSpPr>
          <p:nvPr/>
        </p:nvSpPr>
        <p:spPr>
          <a:xfrm>
            <a:off x="623064" y="1815470"/>
            <a:ext cx="11031450" cy="1136886"/>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
                <a:srgbClr val="ED7D31">
                  <a:lumMod val="75000"/>
                </a:srgbClr>
              </a:buClr>
              <a:buSzPct val="145000"/>
              <a:buFont typeface="Arial"/>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Avenir Next LT Pro" panose="020B0504020202020204" pitchFamily="34" charset="0"/>
                <a:ea typeface="Verdana" panose="020B0604030504040204" pitchFamily="34" charset="0"/>
                <a:cs typeface="+mn-cs"/>
              </a:rPr>
              <a:t>Registered Apprenticeship is an employer-driven talent development model that combines on-the-job learning with related classroom instruction. Apprentices earn and learn at the same time. It is a proven solution for businesses to recruit, train, and retain highly skilled workers. </a:t>
            </a:r>
          </a:p>
        </p:txBody>
      </p:sp>
      <p:pic>
        <p:nvPicPr>
          <p:cNvPr id="1026" name="Picture 2" descr="hand holding a bubble with a $ sign icon">
            <a:extLst>
              <a:ext uri="{FF2B5EF4-FFF2-40B4-BE49-F238E27FC236}">
                <a16:creationId xmlns:a16="http://schemas.microsoft.com/office/drawing/2014/main" id="{A1BA3165-9B6C-4E12-9754-32D4B63CBE50}"/>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15821" y="3273250"/>
            <a:ext cx="1513121" cy="1513121"/>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3">
            <a:extLst>
              <a:ext uri="{FF2B5EF4-FFF2-40B4-BE49-F238E27FC236}">
                <a16:creationId xmlns:a16="http://schemas.microsoft.com/office/drawing/2014/main" id="{EAD0E4B6-0E58-49A8-BB9F-3DC396B54E74}"/>
              </a:ext>
            </a:extLst>
          </p:cNvPr>
          <p:cNvSpPr txBox="1">
            <a:spLocks/>
          </p:cNvSpPr>
          <p:nvPr/>
        </p:nvSpPr>
        <p:spPr>
          <a:xfrm>
            <a:off x="1415821" y="5047361"/>
            <a:ext cx="1892178" cy="592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venir Next LT Pro" panose="020B0504020202020204" pitchFamily="34" charset="0"/>
                <a:ea typeface="+mj-ea"/>
                <a:cs typeface="+mj-cs"/>
              </a:rPr>
              <a:t>PAID JOB</a:t>
            </a:r>
            <a:endParaRPr kumimoji="0" lang="en-US" sz="2400" b="0" i="0" u="none" strike="noStrike" kern="1200" cap="none" spc="0" normalizeH="0" baseline="0" noProof="0">
              <a:ln>
                <a:noFill/>
              </a:ln>
              <a:solidFill>
                <a:srgbClr val="002060"/>
              </a:solidFill>
              <a:effectLst/>
              <a:uLnTx/>
              <a:uFillTx/>
              <a:latin typeface="Avenir Next LT Pro" panose="020B0504020202020204" pitchFamily="34" charset="0"/>
              <a:ea typeface="+mj-ea"/>
              <a:cs typeface="+mj-cs"/>
            </a:endParaRPr>
          </a:p>
        </p:txBody>
      </p:sp>
      <p:sp>
        <p:nvSpPr>
          <p:cNvPr id="24" name="Content Placeholder 5">
            <a:extLst>
              <a:ext uri="{FF2B5EF4-FFF2-40B4-BE49-F238E27FC236}">
                <a16:creationId xmlns:a16="http://schemas.microsoft.com/office/drawing/2014/main" id="{49C13119-CD4A-4820-8B7F-D3B5CB0B9884}"/>
              </a:ext>
            </a:extLst>
          </p:cNvPr>
          <p:cNvSpPr txBox="1">
            <a:spLocks/>
          </p:cNvSpPr>
          <p:nvPr/>
        </p:nvSpPr>
        <p:spPr>
          <a:xfrm>
            <a:off x="700089" y="5640152"/>
            <a:ext cx="3128233" cy="680312"/>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9pPr>
          </a:lstStyle>
          <a:p>
            <a:pPr marL="0" marR="0" lvl="0" indent="0" algn="l" defTabSz="457200" rtl="0" eaLnBrk="1" fontAlgn="auto" latinLnBrk="0" hangingPunct="1">
              <a:lnSpc>
                <a:spcPts val="1500"/>
              </a:lnSpc>
              <a:spcBef>
                <a:spcPts val="0"/>
              </a:spcBef>
              <a:spcAft>
                <a:spcPts val="0"/>
              </a:spcAft>
              <a:buClr>
                <a:srgbClr val="ED7D31">
                  <a:lumMod val="75000"/>
                </a:srgbClr>
              </a:buClr>
              <a:buSzPct val="145000"/>
              <a:buFont typeface="Arial"/>
              <a:buNone/>
              <a:tabLst/>
              <a:defRPr/>
            </a:pPr>
            <a:r>
              <a:rPr kumimoji="0" lang="en-US" sz="1400" b="0" i="0" u="none" strike="noStrike" kern="1200" cap="none" spc="0" normalizeH="0" baseline="0" noProof="0">
                <a:ln>
                  <a:noFill/>
                </a:ln>
                <a:solidFill>
                  <a:prstClr val="black">
                    <a:lumMod val="50000"/>
                    <a:lumOff val="50000"/>
                  </a:prstClr>
                </a:solidFill>
                <a:effectLst/>
                <a:uLnTx/>
                <a:uFillTx/>
                <a:latin typeface="Avenir Next LT Pro" panose="020B0504020202020204" pitchFamily="34" charset="0"/>
                <a:ea typeface="Verdana" panose="020B0604030504040204" pitchFamily="34" charset="0"/>
                <a:cs typeface="+mn-cs"/>
              </a:rPr>
              <a:t>Apprentices earn a competitive wage from day one </a:t>
            </a:r>
          </a:p>
        </p:txBody>
      </p:sp>
      <p:sp>
        <p:nvSpPr>
          <p:cNvPr id="14" name="Cross 13" descr="Red add symbol">
            <a:extLst>
              <a:ext uri="{FF2B5EF4-FFF2-40B4-BE49-F238E27FC236}">
                <a16:creationId xmlns:a16="http://schemas.microsoft.com/office/drawing/2014/main" id="{72D06763-96A5-4793-BE86-2CDB20C42BC2}"/>
              </a:ext>
              <a:ext uri="{C183D7F6-B498-43B3-948B-1728B52AA6E4}">
                <adec:decorative xmlns:adec="http://schemas.microsoft.com/office/drawing/2017/decorative" val="0"/>
              </a:ext>
            </a:extLst>
          </p:cNvPr>
          <p:cNvSpPr/>
          <p:nvPr/>
        </p:nvSpPr>
        <p:spPr>
          <a:xfrm>
            <a:off x="3637309" y="3683717"/>
            <a:ext cx="725780" cy="725780"/>
          </a:xfrm>
          <a:prstGeom prst="plus">
            <a:avLst>
              <a:gd name="adj" fmla="val 3948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Education icon ">
            <a:extLst>
              <a:ext uri="{FF2B5EF4-FFF2-40B4-BE49-F238E27FC236}">
                <a16:creationId xmlns:a16="http://schemas.microsoft.com/office/drawing/2014/main" id="{D655123F-81AC-4A02-A0B3-CE9D7E2DFFF5}"/>
              </a:ext>
            </a:extLst>
          </p:cNvP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005879" y="3173164"/>
            <a:ext cx="2071468" cy="2071468"/>
          </a:xfrm>
          <a:prstGeom prst="rect">
            <a:avLst/>
          </a:prstGeom>
          <a:noFill/>
          <a:extLst>
            <a:ext uri="{909E8E84-426E-40DD-AFC4-6F175D3DCCD1}">
              <a14:hiddenFill xmlns:a14="http://schemas.microsoft.com/office/drawing/2010/main">
                <a:solidFill>
                  <a:srgbClr val="FFFFFF"/>
                </a:solidFill>
              </a14:hiddenFill>
            </a:ext>
          </a:extLst>
        </p:spPr>
      </p:pic>
      <p:sp>
        <p:nvSpPr>
          <p:cNvPr id="22" name="Title 3">
            <a:extLst>
              <a:ext uri="{FF2B5EF4-FFF2-40B4-BE49-F238E27FC236}">
                <a16:creationId xmlns:a16="http://schemas.microsoft.com/office/drawing/2014/main" id="{C1E79732-D706-4EB0-A971-352CA717DF00}"/>
              </a:ext>
            </a:extLst>
          </p:cNvPr>
          <p:cNvSpPr txBox="1">
            <a:spLocks/>
          </p:cNvSpPr>
          <p:nvPr/>
        </p:nvSpPr>
        <p:spPr>
          <a:xfrm>
            <a:off x="5149911" y="5047361"/>
            <a:ext cx="1892178" cy="59279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venir Next LT Pro" panose="020B0504020202020204" pitchFamily="34" charset="0"/>
                <a:ea typeface="+mj-ea"/>
                <a:cs typeface="+mj-cs"/>
              </a:rPr>
              <a:t>EDUCATION</a:t>
            </a:r>
            <a:endParaRPr kumimoji="0" lang="en-US" sz="2400" b="0" i="0" u="none" strike="noStrike" kern="1200" cap="none" spc="0" normalizeH="0" baseline="0" noProof="0">
              <a:ln>
                <a:noFill/>
              </a:ln>
              <a:solidFill>
                <a:srgbClr val="002060"/>
              </a:solidFill>
              <a:effectLst/>
              <a:uLnTx/>
              <a:uFillTx/>
              <a:latin typeface="Avenir Next LT Pro" panose="020B0504020202020204" pitchFamily="34" charset="0"/>
              <a:ea typeface="+mj-ea"/>
              <a:cs typeface="+mj-cs"/>
            </a:endParaRPr>
          </a:p>
        </p:txBody>
      </p:sp>
      <p:sp>
        <p:nvSpPr>
          <p:cNvPr id="25" name="Content Placeholder 5">
            <a:extLst>
              <a:ext uri="{FF2B5EF4-FFF2-40B4-BE49-F238E27FC236}">
                <a16:creationId xmlns:a16="http://schemas.microsoft.com/office/drawing/2014/main" id="{CAC9FF7A-63DD-451D-B535-9A2B217FB713}"/>
              </a:ext>
            </a:extLst>
          </p:cNvPr>
          <p:cNvSpPr txBox="1">
            <a:spLocks/>
          </p:cNvSpPr>
          <p:nvPr/>
        </p:nvSpPr>
        <p:spPr>
          <a:xfrm>
            <a:off x="4509795" y="5647532"/>
            <a:ext cx="3303577" cy="680312"/>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9pPr>
          </a:lstStyle>
          <a:p>
            <a:pPr marL="0" marR="0" lvl="0" indent="0" algn="l" defTabSz="457200" rtl="0" eaLnBrk="1" fontAlgn="auto" latinLnBrk="0" hangingPunct="1">
              <a:lnSpc>
                <a:spcPts val="1500"/>
              </a:lnSpc>
              <a:spcBef>
                <a:spcPts val="0"/>
              </a:spcBef>
              <a:spcAft>
                <a:spcPts val="0"/>
              </a:spcAft>
              <a:buClr>
                <a:srgbClr val="ED7D31">
                  <a:lumMod val="75000"/>
                </a:srgbClr>
              </a:buClr>
              <a:buSzPct val="145000"/>
              <a:buFont typeface="Arial"/>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Avenir Next LT Pro" panose="020B0504020202020204" pitchFamily="34" charset="0"/>
                <a:ea typeface="Verdana" panose="020B0604030504040204" pitchFamily="34" charset="0"/>
                <a:cs typeface="+mn-cs"/>
              </a:rPr>
              <a:t>Structured learning and on-the-job training help apprentices advance professionally</a:t>
            </a:r>
          </a:p>
        </p:txBody>
      </p:sp>
      <p:sp>
        <p:nvSpPr>
          <p:cNvPr id="19" name="Cross 18" descr="Red add symbol">
            <a:extLst>
              <a:ext uri="{FF2B5EF4-FFF2-40B4-BE49-F238E27FC236}">
                <a16:creationId xmlns:a16="http://schemas.microsoft.com/office/drawing/2014/main" id="{F0E46D68-A27E-4F87-9917-6D89B330C594}"/>
              </a:ext>
            </a:extLst>
          </p:cNvPr>
          <p:cNvSpPr/>
          <p:nvPr/>
        </p:nvSpPr>
        <p:spPr>
          <a:xfrm>
            <a:off x="7766306" y="3724588"/>
            <a:ext cx="725780" cy="725780"/>
          </a:xfrm>
          <a:prstGeom prst="plus">
            <a:avLst>
              <a:gd name="adj" fmla="val 3948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Diploma Icon">
            <a:extLst>
              <a:ext uri="{FF2B5EF4-FFF2-40B4-BE49-F238E27FC236}">
                <a16:creationId xmlns:a16="http://schemas.microsoft.com/office/drawing/2014/main" id="{25E43DA1-4A07-4943-A598-B59F89123BC0}"/>
              </a:ext>
            </a:extLst>
          </p:cNvPr>
          <p:cNvPicPr>
            <a:picLocks noChangeAspect="1" noChangeArrowheads="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40477" y="3429000"/>
            <a:ext cx="1506218" cy="1506218"/>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3">
            <a:extLst>
              <a:ext uri="{FF2B5EF4-FFF2-40B4-BE49-F238E27FC236}">
                <a16:creationId xmlns:a16="http://schemas.microsoft.com/office/drawing/2014/main" id="{568B4C95-EE31-4152-ABF6-3E09368CA1D2}"/>
              </a:ext>
            </a:extLst>
          </p:cNvPr>
          <p:cNvSpPr txBox="1">
            <a:spLocks/>
          </p:cNvSpPr>
          <p:nvPr/>
        </p:nvSpPr>
        <p:spPr>
          <a:xfrm>
            <a:off x="8954517" y="5047361"/>
            <a:ext cx="2207856" cy="59279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venir Next LT Pro" panose="020B0504020202020204" pitchFamily="34" charset="0"/>
                <a:ea typeface="+mj-ea"/>
                <a:cs typeface="+mj-cs"/>
              </a:rPr>
              <a:t>CREDENTIALS</a:t>
            </a:r>
            <a:endParaRPr kumimoji="0" lang="en-US" sz="2400" b="0" i="0" u="none" strike="noStrike" kern="1200" cap="none" spc="0" normalizeH="0" baseline="0" noProof="0">
              <a:ln>
                <a:noFill/>
              </a:ln>
              <a:solidFill>
                <a:srgbClr val="002060"/>
              </a:solidFill>
              <a:effectLst/>
              <a:uLnTx/>
              <a:uFillTx/>
              <a:latin typeface="Avenir Next LT Pro" panose="020B0504020202020204" pitchFamily="34" charset="0"/>
              <a:ea typeface="+mj-ea"/>
              <a:cs typeface="+mj-cs"/>
            </a:endParaRPr>
          </a:p>
        </p:txBody>
      </p:sp>
      <p:sp>
        <p:nvSpPr>
          <p:cNvPr id="26" name="Content Placeholder 5">
            <a:extLst>
              <a:ext uri="{FF2B5EF4-FFF2-40B4-BE49-F238E27FC236}">
                <a16:creationId xmlns:a16="http://schemas.microsoft.com/office/drawing/2014/main" id="{5BCB644B-BF0C-487B-B42F-25C14453A093}"/>
              </a:ext>
            </a:extLst>
          </p:cNvPr>
          <p:cNvSpPr txBox="1">
            <a:spLocks/>
          </p:cNvSpPr>
          <p:nvPr/>
        </p:nvSpPr>
        <p:spPr>
          <a:xfrm>
            <a:off x="8693984" y="5640152"/>
            <a:ext cx="3128233" cy="680312"/>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9pPr>
          </a:lstStyle>
          <a:p>
            <a:pPr marL="0" marR="0" lvl="0" indent="0" algn="l" defTabSz="457200" rtl="0" eaLnBrk="1" fontAlgn="auto" latinLnBrk="0" hangingPunct="1">
              <a:lnSpc>
                <a:spcPts val="1500"/>
              </a:lnSpc>
              <a:spcBef>
                <a:spcPts val="0"/>
              </a:spcBef>
              <a:spcAft>
                <a:spcPts val="0"/>
              </a:spcAft>
              <a:buClr>
                <a:srgbClr val="ED7D31">
                  <a:lumMod val="75000"/>
                </a:srgbClr>
              </a:buClr>
              <a:buSzPct val="145000"/>
              <a:buFont typeface="Arial"/>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Avenir Next LT Pro" panose="020B0504020202020204" pitchFamily="34" charset="0"/>
                <a:ea typeface="Verdana" panose="020B0604030504040204" pitchFamily="34" charset="0"/>
                <a:cs typeface="+mn-cs"/>
              </a:rPr>
              <a:t>Upon completion apprentices receive a </a:t>
            </a:r>
            <a:r>
              <a:rPr lang="en-US" sz="1400" dirty="0">
                <a:solidFill>
                  <a:prstClr val="black">
                    <a:lumMod val="50000"/>
                    <a:lumOff val="50000"/>
                  </a:prstClr>
                </a:solidFill>
                <a:latin typeface="Avenir Next LT Pro" panose="020B0504020202020204" pitchFamily="34" charset="0"/>
                <a:ea typeface="Verdana" panose="020B0604030504040204" pitchFamily="34" charset="0"/>
              </a:rPr>
              <a:t>national </a:t>
            </a:r>
            <a:r>
              <a:rPr kumimoji="0" lang="en-US" sz="1400" b="0" i="0" u="none" strike="noStrike" kern="1200" cap="none" spc="0" normalizeH="0" baseline="0" noProof="0" dirty="0">
                <a:ln>
                  <a:noFill/>
                </a:ln>
                <a:solidFill>
                  <a:prstClr val="black">
                    <a:lumMod val="50000"/>
                    <a:lumOff val="50000"/>
                  </a:prstClr>
                </a:solidFill>
                <a:effectLst/>
                <a:uLnTx/>
                <a:uFillTx/>
                <a:latin typeface="Avenir Next LT Pro" panose="020B0504020202020204" pitchFamily="34" charset="0"/>
                <a:ea typeface="Verdana" panose="020B0604030504040204" pitchFamily="34" charset="0"/>
                <a:cs typeface="+mn-cs"/>
              </a:rPr>
              <a:t>industry recognized credential</a:t>
            </a:r>
          </a:p>
        </p:txBody>
      </p:sp>
      <p:sp>
        <p:nvSpPr>
          <p:cNvPr id="7" name="TextBox 6">
            <a:extLst>
              <a:ext uri="{FF2B5EF4-FFF2-40B4-BE49-F238E27FC236}">
                <a16:creationId xmlns:a16="http://schemas.microsoft.com/office/drawing/2014/main" id="{BC41E41F-5742-A6A4-ECE2-F3B5DAA45263}"/>
              </a:ext>
            </a:extLst>
          </p:cNvPr>
          <p:cNvSpPr txBox="1"/>
          <p:nvPr/>
        </p:nvSpPr>
        <p:spPr>
          <a:xfrm>
            <a:off x="2415720" y="6346873"/>
            <a:ext cx="4213679" cy="369332"/>
          </a:xfrm>
          <a:prstGeom prst="rect">
            <a:avLst/>
          </a:prstGeom>
          <a:noFill/>
          <a:ln w="25400">
            <a:solidFill>
              <a:srgbClr val="140377"/>
            </a:solidFill>
          </a:ln>
        </p:spPr>
        <p:txBody>
          <a:bodyPr wrap="square" rtlCol="0">
            <a:spAutoFit/>
          </a:bodyPr>
          <a:lstStyle/>
          <a:p>
            <a:r>
              <a:rPr lang="en-US" dirty="0">
                <a:solidFill>
                  <a:srgbClr val="CC0000"/>
                </a:solidFill>
              </a:rPr>
              <a:t>Minimum 1 year program – up to 5 years </a:t>
            </a:r>
          </a:p>
        </p:txBody>
      </p:sp>
      <p:cxnSp>
        <p:nvCxnSpPr>
          <p:cNvPr id="8" name="Straight Connector 7">
            <a:extLst>
              <a:ext uri="{FF2B5EF4-FFF2-40B4-BE49-F238E27FC236}">
                <a16:creationId xmlns:a16="http://schemas.microsoft.com/office/drawing/2014/main" id="{EFEEC6FF-A017-0146-0DCC-1A76418CED44}"/>
              </a:ext>
              <a:ext uri="{C183D7F6-B498-43B3-948B-1728B52AA6E4}">
                <adec:decorative xmlns:adec="http://schemas.microsoft.com/office/drawing/2017/decorative" val="1"/>
              </a:ext>
            </a:extLst>
          </p:cNvPr>
          <p:cNvCxnSpPr>
            <a:cxnSpLocks/>
          </p:cNvCxnSpPr>
          <p:nvPr/>
        </p:nvCxnSpPr>
        <p:spPr>
          <a:xfrm>
            <a:off x="700089" y="2199939"/>
            <a:ext cx="3128233"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A5358C0-F4DF-3458-87F3-13F75DA929E5}"/>
              </a:ext>
            </a:extLst>
          </p:cNvPr>
          <p:cNvSpPr txBox="1"/>
          <p:nvPr/>
        </p:nvSpPr>
        <p:spPr>
          <a:xfrm>
            <a:off x="6740583" y="3073039"/>
            <a:ext cx="2550698" cy="369332"/>
          </a:xfrm>
          <a:prstGeom prst="rect">
            <a:avLst/>
          </a:prstGeom>
          <a:noFill/>
          <a:ln w="25400">
            <a:solidFill>
              <a:srgbClr val="140377"/>
            </a:solidFill>
          </a:ln>
        </p:spPr>
        <p:txBody>
          <a:bodyPr wrap="none" rtlCol="0">
            <a:spAutoFit/>
          </a:bodyPr>
          <a:lstStyle/>
          <a:p>
            <a:r>
              <a:rPr lang="en-US" dirty="0">
                <a:solidFill>
                  <a:srgbClr val="FF0000"/>
                </a:solidFill>
                <a:latin typeface="Ink Free" panose="03080402000500000000" pitchFamily="66" charset="0"/>
              </a:rPr>
              <a:t>College Credit Crosswalk</a:t>
            </a:r>
          </a:p>
        </p:txBody>
      </p:sp>
      <p:cxnSp>
        <p:nvCxnSpPr>
          <p:cNvPr id="13" name="Straight Connector 12">
            <a:extLst>
              <a:ext uri="{FF2B5EF4-FFF2-40B4-BE49-F238E27FC236}">
                <a16:creationId xmlns:a16="http://schemas.microsoft.com/office/drawing/2014/main" id="{E38C9207-2199-23B8-949B-32C895C03460}"/>
              </a:ext>
              <a:ext uri="{C183D7F6-B498-43B3-948B-1728B52AA6E4}">
                <adec:decorative xmlns:adec="http://schemas.microsoft.com/office/drawing/2017/decorative" val="1"/>
              </a:ext>
            </a:extLst>
          </p:cNvPr>
          <p:cNvCxnSpPr>
            <a:cxnSpLocks/>
          </p:cNvCxnSpPr>
          <p:nvPr/>
        </p:nvCxnSpPr>
        <p:spPr>
          <a:xfrm>
            <a:off x="9533965" y="6097641"/>
            <a:ext cx="720912"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9884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2032F-1EB4-CF7D-BC96-F87651F8F3C5}"/>
              </a:ext>
            </a:extLst>
          </p:cNvPr>
          <p:cNvSpPr>
            <a:spLocks noGrp="1"/>
          </p:cNvSpPr>
          <p:nvPr>
            <p:ph type="title" idx="4294967295"/>
          </p:nvPr>
        </p:nvSpPr>
        <p:spPr>
          <a:xfrm>
            <a:off x="838200" y="388341"/>
            <a:ext cx="10515600" cy="1325563"/>
          </a:xfrm>
        </p:spPr>
        <p:txBody>
          <a:bodyPr/>
          <a:lstStyle/>
          <a:p>
            <a:pPr algn="ctr" rtl="0" eaLnBrk="1" latinLnBrk="0" hangingPunct="1"/>
            <a:r>
              <a:rPr lang="en-US" sz="3600" kern="1200" dirty="0">
                <a:solidFill>
                  <a:srgbClr val="C00000"/>
                </a:solidFill>
                <a:effectLst/>
                <a:latin typeface="Calibri" panose="020F0502020204030204" pitchFamily="34" charset="0"/>
                <a:ea typeface="+mn-ea"/>
                <a:cs typeface="+mn-cs"/>
              </a:rPr>
              <a:t>Registered Apprenticeship  </a:t>
            </a:r>
            <a:endParaRPr lang="en-US" dirty="0">
              <a:effectLst/>
            </a:endParaRPr>
          </a:p>
          <a:p>
            <a:pPr algn="ctr" rtl="0" eaLnBrk="1" latinLnBrk="0" hangingPunct="1"/>
            <a:r>
              <a:rPr lang="en-US" sz="3600" kern="1200" dirty="0">
                <a:solidFill>
                  <a:srgbClr val="C00000"/>
                </a:solidFill>
                <a:effectLst/>
                <a:latin typeface="Calibri" panose="020F0502020204030204" pitchFamily="34" charset="0"/>
                <a:ea typeface="+mn-ea"/>
                <a:cs typeface="+mn-cs"/>
              </a:rPr>
              <a:t>Department of Labor – Office of Apprenticeship</a:t>
            </a:r>
            <a:endParaRPr lang="en-US" dirty="0">
              <a:effectLst/>
            </a:endParaRPr>
          </a:p>
        </p:txBody>
      </p:sp>
      <p:sp>
        <p:nvSpPr>
          <p:cNvPr id="5" name="TextBox 4">
            <a:extLst>
              <a:ext uri="{FF2B5EF4-FFF2-40B4-BE49-F238E27FC236}">
                <a16:creationId xmlns:a16="http://schemas.microsoft.com/office/drawing/2014/main" id="{59C787D6-801F-AD0B-BC3C-46DB4D551FB8}"/>
              </a:ext>
            </a:extLst>
          </p:cNvPr>
          <p:cNvSpPr txBox="1"/>
          <p:nvPr/>
        </p:nvSpPr>
        <p:spPr>
          <a:xfrm>
            <a:off x="475129" y="2447786"/>
            <a:ext cx="11456893" cy="3785652"/>
          </a:xfrm>
          <a:prstGeom prst="rect">
            <a:avLst/>
          </a:prstGeom>
          <a:noFill/>
        </p:spPr>
        <p:txBody>
          <a:bodyPr wrap="square" rtlCol="0">
            <a:spAutoFit/>
          </a:bodyPr>
          <a:lstStyle/>
          <a:p>
            <a:pPr marL="742950" lvl="1" indent="-285750">
              <a:buFont typeface="Arial" panose="020B0604020202020204" pitchFamily="34" charset="0"/>
              <a:buChar char="•"/>
            </a:pPr>
            <a:r>
              <a:rPr lang="en-US" sz="2400" dirty="0"/>
              <a:t>Multiple  Funding Opportunities</a:t>
            </a:r>
          </a:p>
          <a:p>
            <a:pPr marL="1200150" lvl="2" indent="-285750">
              <a:buFont typeface="Arial" panose="020B0604020202020204" pitchFamily="34" charset="0"/>
              <a:buChar char="•"/>
            </a:pPr>
            <a:r>
              <a:rPr lang="en-US" sz="2400" dirty="0"/>
              <a:t>Texas Education Code – Chapter 133 (Texas Legislature Funded)</a:t>
            </a:r>
          </a:p>
          <a:p>
            <a:pPr marL="1657350" lvl="3" indent="-285750">
              <a:buFont typeface="Arial" panose="020B0604020202020204" pitchFamily="34" charset="0"/>
              <a:buChar char="•"/>
            </a:pPr>
            <a:r>
              <a:rPr lang="en-US" sz="2400" dirty="0"/>
              <a:t>Related Classroom Training </a:t>
            </a:r>
          </a:p>
          <a:p>
            <a:pPr marL="1657350" lvl="3" indent="-285750">
              <a:buFont typeface="Arial" panose="020B0604020202020204" pitchFamily="34" charset="0"/>
              <a:buChar char="•"/>
            </a:pPr>
            <a:r>
              <a:rPr lang="en-US" sz="2400" dirty="0"/>
              <a:t>Pre-Apprenticeship Pathways</a:t>
            </a:r>
          </a:p>
          <a:p>
            <a:pPr marL="1657350" lvl="3" indent="-285750">
              <a:buFont typeface="Arial" panose="020B0604020202020204" pitchFamily="34" charset="0"/>
              <a:buChar char="•"/>
            </a:pPr>
            <a:r>
              <a:rPr lang="en-US" sz="2400" dirty="0"/>
              <a:t>Transitioning Veterans to Apprenticeship</a:t>
            </a:r>
          </a:p>
          <a:p>
            <a:pPr marL="1200150" lvl="2" indent="-285750">
              <a:buFont typeface="Arial" panose="020B0604020202020204" pitchFamily="34" charset="0"/>
              <a:buChar char="•"/>
            </a:pPr>
            <a:r>
              <a:rPr lang="en-US" sz="2400" dirty="0"/>
              <a:t>Apprenticeship Tax Refund Pilot Program</a:t>
            </a:r>
          </a:p>
          <a:p>
            <a:pPr marL="1200150" lvl="2" indent="-285750">
              <a:buFont typeface="Arial" panose="020B0604020202020204" pitchFamily="34" charset="0"/>
              <a:buChar char="•"/>
            </a:pPr>
            <a:r>
              <a:rPr lang="en-US" sz="2400" dirty="0"/>
              <a:t>Apprenticeship Expansion – Department of Labor  Grant Funding</a:t>
            </a:r>
          </a:p>
          <a:p>
            <a:pPr marL="1657350" lvl="3" indent="-285750">
              <a:buFont typeface="Arial" panose="020B0604020202020204" pitchFamily="34" charset="0"/>
              <a:buChar char="•"/>
            </a:pPr>
            <a:r>
              <a:rPr lang="en-US" sz="2400" dirty="0"/>
              <a:t>Request for Application (RFA) – as funding available</a:t>
            </a:r>
          </a:p>
          <a:p>
            <a:pPr marL="1657350" lvl="3" indent="-285750">
              <a:buFont typeface="Arial" panose="020B0604020202020204" pitchFamily="34" charset="0"/>
              <a:buChar char="•"/>
            </a:pPr>
            <a:r>
              <a:rPr lang="en-US" sz="2400" dirty="0"/>
              <a:t>Critical Skills</a:t>
            </a:r>
          </a:p>
          <a:p>
            <a:pPr marL="1657350" lvl="3" indent="-285750">
              <a:buFont typeface="Arial" panose="020B0604020202020204" pitchFamily="34" charset="0"/>
              <a:buChar char="•"/>
            </a:pPr>
            <a:r>
              <a:rPr lang="en-US" sz="2400" dirty="0"/>
              <a:t>Healthcare</a:t>
            </a:r>
          </a:p>
        </p:txBody>
      </p:sp>
    </p:spTree>
    <p:extLst>
      <p:ext uri="{BB962C8B-B14F-4D97-AF65-F5344CB8AC3E}">
        <p14:creationId xmlns:p14="http://schemas.microsoft.com/office/powerpoint/2010/main" val="2880480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14299F-C232-D833-1186-EC3CA1C3D3ED}"/>
              </a:ext>
            </a:extLst>
          </p:cNvPr>
          <p:cNvSpPr>
            <a:spLocks noGrp="1"/>
          </p:cNvSpPr>
          <p:nvPr>
            <p:ph type="title" idx="4294967295"/>
          </p:nvPr>
        </p:nvSpPr>
        <p:spPr>
          <a:xfrm>
            <a:off x="838200" y="837565"/>
            <a:ext cx="10515600" cy="1325563"/>
          </a:xfrm>
        </p:spPr>
        <p:txBody>
          <a:bodyPr/>
          <a:lstStyle/>
          <a:p>
            <a:pPr algn="ctr" rtl="0" eaLnBrk="1" latinLnBrk="0" hangingPunct="1"/>
            <a:r>
              <a:rPr lang="en-US" sz="4800" kern="1200" dirty="0">
                <a:solidFill>
                  <a:srgbClr val="C00000"/>
                </a:solidFill>
                <a:effectLst/>
                <a:latin typeface="Calibri" panose="020F0502020204030204" pitchFamily="34" charset="0"/>
                <a:ea typeface="+mn-ea"/>
                <a:cs typeface="+mn-cs"/>
              </a:rPr>
              <a:t>Registered Apprenticeship  </a:t>
            </a:r>
            <a:endParaRPr lang="en-US" dirty="0">
              <a:effectLst/>
            </a:endParaRPr>
          </a:p>
        </p:txBody>
      </p:sp>
      <p:sp>
        <p:nvSpPr>
          <p:cNvPr id="4" name="TextBox 3">
            <a:extLst>
              <a:ext uri="{FF2B5EF4-FFF2-40B4-BE49-F238E27FC236}">
                <a16:creationId xmlns:a16="http://schemas.microsoft.com/office/drawing/2014/main" id="{A8EED9E0-0D5E-6A9C-7E1D-C18A6111686E}"/>
              </a:ext>
            </a:extLst>
          </p:cNvPr>
          <p:cNvSpPr txBox="1"/>
          <p:nvPr/>
        </p:nvSpPr>
        <p:spPr>
          <a:xfrm>
            <a:off x="3049121" y="2690336"/>
            <a:ext cx="6098240" cy="2308324"/>
          </a:xfrm>
          <a:prstGeom prst="rect">
            <a:avLst/>
          </a:prstGeom>
          <a:noFill/>
        </p:spPr>
        <p:txBody>
          <a:bodyPr wrap="square">
            <a:spAutoFit/>
          </a:bodyPr>
          <a:lstStyle/>
          <a:p>
            <a:pPr marL="1200150" lvl="2" indent="-285750">
              <a:buFont typeface="Arial" panose="020B0604020202020204" pitchFamily="34" charset="0"/>
              <a:buChar char="•"/>
            </a:pPr>
            <a:r>
              <a:rPr lang="en-US" sz="2400" dirty="0"/>
              <a:t>Texas Education Code – Chapter 133 (Texas Legislature Funded)</a:t>
            </a:r>
          </a:p>
          <a:p>
            <a:pPr marL="1657350" lvl="3" indent="-285750">
              <a:buFont typeface="Arial" panose="020B0604020202020204" pitchFamily="34" charset="0"/>
              <a:buChar char="•"/>
            </a:pPr>
            <a:r>
              <a:rPr lang="en-US" sz="2400" dirty="0"/>
              <a:t>Related Classroom Training </a:t>
            </a:r>
          </a:p>
          <a:p>
            <a:pPr marL="1657350" lvl="3" indent="-285750">
              <a:buFont typeface="Arial" panose="020B0604020202020204" pitchFamily="34" charset="0"/>
              <a:buChar char="•"/>
            </a:pPr>
            <a:r>
              <a:rPr lang="en-US" sz="2400" dirty="0"/>
              <a:t>Pre-Apprenticeship Pathways</a:t>
            </a:r>
          </a:p>
          <a:p>
            <a:pPr marL="1657350" lvl="3" indent="-285750">
              <a:buFont typeface="Arial" panose="020B0604020202020204" pitchFamily="34" charset="0"/>
              <a:buChar char="•"/>
            </a:pPr>
            <a:r>
              <a:rPr lang="en-US" sz="2400" dirty="0"/>
              <a:t>Transitioning Veterans to Apprenticeship</a:t>
            </a:r>
          </a:p>
        </p:txBody>
      </p:sp>
    </p:spTree>
    <p:extLst>
      <p:ext uri="{BB962C8B-B14F-4D97-AF65-F5344CB8AC3E}">
        <p14:creationId xmlns:p14="http://schemas.microsoft.com/office/powerpoint/2010/main" val="3299547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9417DB-32EE-9320-4638-8EED6D22340A}"/>
              </a:ext>
            </a:extLst>
          </p:cNvPr>
          <p:cNvSpPr>
            <a:spLocks noGrp="1"/>
          </p:cNvSpPr>
          <p:nvPr>
            <p:ph type="title" idx="4294967295"/>
          </p:nvPr>
        </p:nvSpPr>
        <p:spPr>
          <a:xfrm>
            <a:off x="0" y="-2533650"/>
            <a:ext cx="7808913" cy="1143000"/>
          </a:xfrm>
        </p:spPr>
        <p:txBody>
          <a:bodyPr>
            <a:normAutofit fontScale="90000"/>
          </a:bodyPr>
          <a:lstStyle/>
          <a:p>
            <a:r>
              <a:rPr lang="en-US" dirty="0">
                <a:solidFill>
                  <a:srgbClr val="FCF7F1"/>
                </a:solidFill>
              </a:rPr>
              <a:t>Texas</a:t>
            </a:r>
            <a:r>
              <a:rPr lang="en-US" baseline="0" dirty="0">
                <a:solidFill>
                  <a:srgbClr val="FCF7F1"/>
                </a:solidFill>
              </a:rPr>
              <a:t> Education Code, Chapter 133 overview</a:t>
            </a:r>
            <a:endParaRPr lang="en-US" dirty="0">
              <a:solidFill>
                <a:srgbClr val="FCF7F1"/>
              </a:solidFill>
            </a:endParaRPr>
          </a:p>
        </p:txBody>
      </p:sp>
      <p:sp>
        <p:nvSpPr>
          <p:cNvPr id="2" name="TextBox 1">
            <a:extLst>
              <a:ext uri="{FF2B5EF4-FFF2-40B4-BE49-F238E27FC236}">
                <a16:creationId xmlns:a16="http://schemas.microsoft.com/office/drawing/2014/main" id="{C347AC69-CD71-FD77-3165-72CF9D5588A1}"/>
              </a:ext>
            </a:extLst>
          </p:cNvPr>
          <p:cNvSpPr txBox="1"/>
          <p:nvPr/>
        </p:nvSpPr>
        <p:spPr>
          <a:xfrm>
            <a:off x="770965" y="84275"/>
            <a:ext cx="6161495" cy="461665"/>
          </a:xfrm>
          <a:prstGeom prst="rect">
            <a:avLst/>
          </a:prstGeom>
          <a:noFill/>
        </p:spPr>
        <p:txBody>
          <a:bodyPr wrap="none" rtlCol="0">
            <a:spAutoFit/>
          </a:bodyPr>
          <a:lstStyle/>
          <a:p>
            <a:r>
              <a:rPr lang="en-US" sz="2400" b="1" dirty="0">
                <a:solidFill>
                  <a:srgbClr val="C00000"/>
                </a:solidFill>
              </a:rPr>
              <a:t>Texas Education Code - Chapter 133 - Overview</a:t>
            </a:r>
          </a:p>
        </p:txBody>
      </p:sp>
      <p:sp>
        <p:nvSpPr>
          <p:cNvPr id="3" name="TextBox 2">
            <a:extLst>
              <a:ext uri="{FF2B5EF4-FFF2-40B4-BE49-F238E27FC236}">
                <a16:creationId xmlns:a16="http://schemas.microsoft.com/office/drawing/2014/main" id="{D02E0671-C67A-221A-F9E1-27801EAC4A07}"/>
              </a:ext>
            </a:extLst>
          </p:cNvPr>
          <p:cNvSpPr txBox="1"/>
          <p:nvPr/>
        </p:nvSpPr>
        <p:spPr>
          <a:xfrm>
            <a:off x="1476254" y="499774"/>
            <a:ext cx="4750916" cy="369332"/>
          </a:xfrm>
          <a:prstGeom prst="rect">
            <a:avLst/>
          </a:prstGeom>
          <a:noFill/>
        </p:spPr>
        <p:txBody>
          <a:bodyPr wrap="none" rtlCol="0">
            <a:spAutoFit/>
          </a:bodyPr>
          <a:lstStyle/>
          <a:p>
            <a:r>
              <a:rPr lang="en-US" i="1" dirty="0"/>
              <a:t>Texas Workforce Commission Rule – Chapter 837</a:t>
            </a:r>
          </a:p>
        </p:txBody>
      </p:sp>
      <p:pic>
        <p:nvPicPr>
          <p:cNvPr id="11" name="Picture 10" descr="Table of contents that outline the Texas Education Code, Chapter 133">
            <a:extLst>
              <a:ext uri="{FF2B5EF4-FFF2-40B4-BE49-F238E27FC236}">
                <a16:creationId xmlns:a16="http://schemas.microsoft.com/office/drawing/2014/main" id="{DA596EAC-1E96-780B-FC17-EDA849516F2E}"/>
              </a:ext>
            </a:extLst>
          </p:cNvPr>
          <p:cNvPicPr>
            <a:picLocks noChangeAspect="1"/>
          </p:cNvPicPr>
          <p:nvPr/>
        </p:nvPicPr>
        <p:blipFill>
          <a:blip r:embed="rId3"/>
          <a:stretch>
            <a:fillRect/>
          </a:stretch>
        </p:blipFill>
        <p:spPr>
          <a:xfrm>
            <a:off x="2788679" y="822939"/>
            <a:ext cx="6614641" cy="6026510"/>
          </a:xfrm>
          <a:prstGeom prst="rect">
            <a:avLst/>
          </a:prstGeom>
        </p:spPr>
      </p:pic>
    </p:spTree>
    <p:extLst>
      <p:ext uri="{BB962C8B-B14F-4D97-AF65-F5344CB8AC3E}">
        <p14:creationId xmlns:p14="http://schemas.microsoft.com/office/powerpoint/2010/main" val="4256837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A561F4-C285-F827-471D-F85304B43D2D}"/>
              </a:ext>
            </a:extLst>
          </p:cNvPr>
          <p:cNvSpPr>
            <a:spLocks noGrp="1"/>
          </p:cNvSpPr>
          <p:nvPr>
            <p:ph type="title" idx="4294967295"/>
          </p:nvPr>
        </p:nvSpPr>
        <p:spPr/>
        <p:txBody>
          <a:bodyPr/>
          <a:lstStyle/>
          <a:p>
            <a:pPr algn="ctr" rtl="0" eaLnBrk="1" latinLnBrk="0" hangingPunct="1"/>
            <a:r>
              <a:rPr lang="en-US" sz="4000" kern="1200" dirty="0">
                <a:solidFill>
                  <a:srgbClr val="C00000"/>
                </a:solidFill>
                <a:effectLst/>
                <a:latin typeface="Calibri" panose="020F0502020204030204" pitchFamily="34" charset="0"/>
                <a:ea typeface="+mn-ea"/>
                <a:cs typeface="+mn-cs"/>
              </a:rPr>
              <a:t>Registered Apprenticeship</a:t>
            </a:r>
            <a:endParaRPr lang="en-US" dirty="0">
              <a:effectLst/>
            </a:endParaRPr>
          </a:p>
        </p:txBody>
      </p:sp>
      <p:pic>
        <p:nvPicPr>
          <p:cNvPr id="4" name="Picture 3" descr="Funding Opportunities with Related Instruction highlighted with a red box">
            <a:extLst>
              <a:ext uri="{FF2B5EF4-FFF2-40B4-BE49-F238E27FC236}">
                <a16:creationId xmlns:a16="http://schemas.microsoft.com/office/drawing/2014/main" id="{C9CEE899-0915-27EB-4184-9B85F19E1243}"/>
              </a:ext>
            </a:extLst>
          </p:cNvPr>
          <p:cNvPicPr>
            <a:picLocks noChangeAspect="1"/>
          </p:cNvPicPr>
          <p:nvPr/>
        </p:nvPicPr>
        <p:blipFill>
          <a:blip r:embed="rId2"/>
          <a:stretch>
            <a:fillRect/>
          </a:stretch>
        </p:blipFill>
        <p:spPr>
          <a:xfrm>
            <a:off x="1442726" y="1680883"/>
            <a:ext cx="9792290" cy="4835392"/>
          </a:xfrm>
          <a:prstGeom prst="rect">
            <a:avLst/>
          </a:prstGeom>
        </p:spPr>
      </p:pic>
      <p:sp>
        <p:nvSpPr>
          <p:cNvPr id="7" name="TextBox 6">
            <a:extLst>
              <a:ext uri="{FF2B5EF4-FFF2-40B4-BE49-F238E27FC236}">
                <a16:creationId xmlns:a16="http://schemas.microsoft.com/office/drawing/2014/main" id="{D7427925-0941-7C50-C191-2D62F4C5BA44}"/>
              </a:ext>
              <a:ext uri="{C183D7F6-B498-43B3-948B-1728B52AA6E4}">
                <adec:decorative xmlns:adec="http://schemas.microsoft.com/office/drawing/2017/decorative" val="1"/>
              </a:ext>
            </a:extLst>
          </p:cNvPr>
          <p:cNvSpPr txBox="1"/>
          <p:nvPr/>
        </p:nvSpPr>
        <p:spPr>
          <a:xfrm>
            <a:off x="1667436" y="4464422"/>
            <a:ext cx="3899646" cy="355885"/>
          </a:xfrm>
          <a:prstGeom prst="rect">
            <a:avLst/>
          </a:prstGeom>
          <a:noFill/>
          <a:ln w="50800">
            <a:solidFill>
              <a:srgbClr val="C00000"/>
            </a:solidFill>
          </a:ln>
        </p:spPr>
        <p:txBody>
          <a:bodyPr wrap="square" rtlCol="0">
            <a:spAutoFit/>
          </a:bodyPr>
          <a:lstStyle/>
          <a:p>
            <a:endParaRPr lang="en-US" dirty="0"/>
          </a:p>
        </p:txBody>
      </p:sp>
    </p:spTree>
    <p:extLst>
      <p:ext uri="{BB962C8B-B14F-4D97-AF65-F5344CB8AC3E}">
        <p14:creationId xmlns:p14="http://schemas.microsoft.com/office/powerpoint/2010/main" val="3119285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27A52-25B1-3A01-EE83-ADB8393AC138}"/>
              </a:ext>
            </a:extLst>
          </p:cNvPr>
          <p:cNvSpPr>
            <a:spLocks noGrp="1"/>
          </p:cNvSpPr>
          <p:nvPr>
            <p:ph type="title" idx="4294967295"/>
          </p:nvPr>
        </p:nvSpPr>
        <p:spPr>
          <a:xfrm>
            <a:off x="0" y="-2335213"/>
            <a:ext cx="6005513" cy="792163"/>
          </a:xfrm>
        </p:spPr>
        <p:txBody>
          <a:bodyPr/>
          <a:lstStyle/>
          <a:p>
            <a:r>
              <a:rPr lang="en-US" dirty="0">
                <a:solidFill>
                  <a:srgbClr val="FCF7F1"/>
                </a:solidFill>
              </a:rPr>
              <a:t>Program</a:t>
            </a:r>
            <a:r>
              <a:rPr lang="en-US" baseline="0" dirty="0">
                <a:solidFill>
                  <a:srgbClr val="FCF7F1"/>
                </a:solidFill>
              </a:rPr>
              <a:t> overview</a:t>
            </a:r>
            <a:endParaRPr lang="en-US" dirty="0">
              <a:solidFill>
                <a:srgbClr val="FCF7F1"/>
              </a:solidFill>
            </a:endParaRPr>
          </a:p>
        </p:txBody>
      </p:sp>
      <p:sp>
        <p:nvSpPr>
          <p:cNvPr id="3" name="Title 3">
            <a:extLst>
              <a:ext uri="{FF2B5EF4-FFF2-40B4-BE49-F238E27FC236}">
                <a16:creationId xmlns:a16="http://schemas.microsoft.com/office/drawing/2014/main" id="{732DE3F4-1AED-4D32-A515-B24DCC64FE54}"/>
              </a:ext>
            </a:extLst>
          </p:cNvPr>
          <p:cNvSpPr txBox="1">
            <a:spLocks/>
          </p:cNvSpPr>
          <p:nvPr/>
        </p:nvSpPr>
        <p:spPr>
          <a:xfrm>
            <a:off x="516617" y="26894"/>
            <a:ext cx="4733923" cy="618565"/>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CC0000"/>
                </a:solidFill>
                <a:effectLst/>
                <a:uLnTx/>
                <a:uFillTx/>
                <a:latin typeface="Avenir Next LT Pro" panose="020B0504020202020204" pitchFamily="34" charset="0"/>
                <a:ea typeface="+mj-ea"/>
                <a:cs typeface="+mj-cs"/>
              </a:rPr>
              <a:t>Session </a:t>
            </a:r>
            <a:r>
              <a:rPr kumimoji="0" lang="en-US" sz="4000" b="0" i="0" u="none" strike="noStrike" kern="1200" cap="none" spc="0" normalizeH="0" baseline="0" noProof="0" dirty="0">
                <a:ln>
                  <a:noFill/>
                </a:ln>
                <a:solidFill>
                  <a:srgbClr val="CC0000"/>
                </a:solidFill>
                <a:effectLst/>
                <a:uLnTx/>
                <a:uFillTx/>
                <a:latin typeface="Avenir Next LT Pro" panose="020B0504020202020204" pitchFamily="34" charset="0"/>
                <a:ea typeface="+mj-ea"/>
                <a:cs typeface="+mj-cs"/>
              </a:rPr>
              <a:t>Overview</a:t>
            </a:r>
          </a:p>
        </p:txBody>
      </p:sp>
      <p:cxnSp>
        <p:nvCxnSpPr>
          <p:cNvPr id="5" name="Straight Connector 4">
            <a:extLst>
              <a:ext uri="{FF2B5EF4-FFF2-40B4-BE49-F238E27FC236}">
                <a16:creationId xmlns:a16="http://schemas.microsoft.com/office/drawing/2014/main" id="{C6C9E81C-C3F1-4D30-85A0-998F1C07D1F4}"/>
              </a:ext>
              <a:ext uri="{C183D7F6-B498-43B3-948B-1728B52AA6E4}">
                <adec:decorative xmlns:adec="http://schemas.microsoft.com/office/drawing/2017/decorative" val="1"/>
              </a:ext>
            </a:extLst>
          </p:cNvPr>
          <p:cNvCxnSpPr>
            <a:cxnSpLocks/>
          </p:cNvCxnSpPr>
          <p:nvPr/>
        </p:nvCxnSpPr>
        <p:spPr>
          <a:xfrm>
            <a:off x="3539921" y="746466"/>
            <a:ext cx="0" cy="5576047"/>
          </a:xfrm>
          <a:prstGeom prst="line">
            <a:avLst/>
          </a:prstGeom>
          <a:ln w="38100">
            <a:solidFill>
              <a:srgbClr val="C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9" name="Picture 8" descr="Picture of a man and women looking at a computer and they are standing in a lab with metal devices.">
            <a:extLst>
              <a:ext uri="{FF2B5EF4-FFF2-40B4-BE49-F238E27FC236}">
                <a16:creationId xmlns:a16="http://schemas.microsoft.com/office/drawing/2014/main" id="{FBB04B86-78B5-40B8-BCAF-AB89FB0A32C5}"/>
              </a:ext>
            </a:extLst>
          </p:cNvPr>
          <p:cNvPicPr>
            <a:picLocks noChangeAspect="1"/>
          </p:cNvPicPr>
          <p:nvPr/>
        </p:nvPicPr>
        <p:blipFill rotWithShape="1">
          <a:blip r:embed="rId3">
            <a:extLst>
              <a:ext uri="{28A0092B-C50C-407E-A947-70E740481C1C}">
                <a14:useLocalDpi xmlns:a14="http://schemas.microsoft.com/office/drawing/2010/main" val="0"/>
              </a:ext>
            </a:extLst>
          </a:blip>
          <a:srcRect r="17955"/>
          <a:stretch/>
        </p:blipFill>
        <p:spPr>
          <a:xfrm rot="19581010">
            <a:off x="837691" y="1317189"/>
            <a:ext cx="2271536" cy="1845766"/>
          </a:xfrm>
          <a:prstGeom prst="rect">
            <a:avLst/>
          </a:prstGeom>
          <a:effectLst>
            <a:innerShdw blurRad="63500" dist="50800" dir="8100000">
              <a:prstClr val="black">
                <a:alpha val="50000"/>
              </a:prstClr>
            </a:innerShdw>
            <a:softEdge rad="63500"/>
          </a:effectLst>
        </p:spPr>
      </p:pic>
      <p:sp>
        <p:nvSpPr>
          <p:cNvPr id="6" name="Content Placeholder 5">
            <a:extLst>
              <a:ext uri="{FF2B5EF4-FFF2-40B4-BE49-F238E27FC236}">
                <a16:creationId xmlns:a16="http://schemas.microsoft.com/office/drawing/2014/main" id="{F5E77843-46E5-4FFF-88E0-44E8DB4F5925}"/>
              </a:ext>
            </a:extLst>
          </p:cNvPr>
          <p:cNvSpPr txBox="1">
            <a:spLocks/>
          </p:cNvSpPr>
          <p:nvPr/>
        </p:nvSpPr>
        <p:spPr>
          <a:xfrm>
            <a:off x="4051618" y="476576"/>
            <a:ext cx="4904957" cy="6115826"/>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
                <a:srgbClr val="ED7D31">
                  <a:lumMod val="75000"/>
                </a:srgbClr>
              </a:buClr>
              <a:buSzPct val="145000"/>
              <a:buFont typeface="Arial"/>
              <a:buNone/>
              <a:tabLst/>
              <a:defRPr/>
            </a:pPr>
            <a:r>
              <a:rPr kumimoji="0" lang="en-US" sz="1600" b="0" i="0" u="sng" strike="noStrike" kern="1200" cap="none" spc="0" normalizeH="0" baseline="0" noProof="0" dirty="0">
                <a:ln>
                  <a:noFill/>
                </a:ln>
                <a:solidFill>
                  <a:prstClr val="black">
                    <a:lumMod val="65000"/>
                    <a:lumOff val="35000"/>
                  </a:prstClr>
                </a:solidFill>
                <a:effectLst/>
                <a:uLnTx/>
                <a:uFillTx/>
                <a:latin typeface="Avenir Next LT Pro" panose="020B0504020202020204" pitchFamily="34" charset="0"/>
                <a:ea typeface="Verdana" panose="020B0604030504040204" pitchFamily="34" charset="0"/>
                <a:cs typeface="+mn-cs"/>
              </a:rPr>
              <a:t>What is Apprenticeship?</a:t>
            </a:r>
          </a:p>
          <a:p>
            <a:pPr>
              <a:spcBef>
                <a:spcPts val="0"/>
              </a:spcBef>
              <a:spcAft>
                <a:spcPts val="0"/>
              </a:spcAft>
              <a:buClr>
                <a:srgbClr val="ED7D31">
                  <a:lumMod val="75000"/>
                </a:srgbClr>
              </a:buClr>
              <a:defRPr/>
            </a:pPr>
            <a:r>
              <a:rPr lang="en-US" sz="1600" u="sng" dirty="0">
                <a:solidFill>
                  <a:prstClr val="black">
                    <a:lumMod val="65000"/>
                    <a:lumOff val="35000"/>
                  </a:prstClr>
                </a:solidFill>
                <a:latin typeface="Avenir Next LT Pro" panose="020B0504020202020204" pitchFamily="34" charset="0"/>
                <a:ea typeface="Verdana" panose="020B0604030504040204" pitchFamily="34" charset="0"/>
              </a:rPr>
              <a:t>Components</a:t>
            </a:r>
            <a:endParaRPr kumimoji="0" lang="en-US" sz="1600" b="0" i="0" u="sng" strike="noStrike" kern="1200" cap="none" spc="0" normalizeH="0" baseline="0" noProof="0" dirty="0">
              <a:ln>
                <a:noFill/>
              </a:ln>
              <a:solidFill>
                <a:prstClr val="black">
                  <a:lumMod val="65000"/>
                  <a:lumOff val="35000"/>
                </a:prstClr>
              </a:solidFill>
              <a:effectLst/>
              <a:uLnTx/>
              <a:uFillTx/>
              <a:latin typeface="Avenir Next LT Pro" panose="020B0504020202020204" pitchFamily="34" charset="0"/>
              <a:ea typeface="Verdana" panose="020B0604030504040204" pitchFamily="34" charset="0"/>
              <a:cs typeface="+mn-cs"/>
            </a:endParaRPr>
          </a:p>
          <a:p>
            <a:pPr marL="0" marR="0" lvl="0" indent="0" algn="l" defTabSz="457200" rtl="0" eaLnBrk="1" fontAlgn="auto" latinLnBrk="0" hangingPunct="1">
              <a:lnSpc>
                <a:spcPct val="100000"/>
              </a:lnSpc>
              <a:spcBef>
                <a:spcPts val="0"/>
              </a:spcBef>
              <a:spcAft>
                <a:spcPts val="0"/>
              </a:spcAft>
              <a:buClr>
                <a:srgbClr val="ED7D31">
                  <a:lumMod val="75000"/>
                </a:srgbClr>
              </a:buClr>
              <a:buSzPct val="145000"/>
              <a:buFont typeface="Arial"/>
              <a:buNone/>
              <a:tabLst/>
              <a:defRPr/>
            </a:pPr>
            <a:endParaRPr kumimoji="0" lang="en-US" sz="1600" b="0" i="0" u="none" strike="noStrike" kern="1200" cap="none" spc="0" normalizeH="0" baseline="0" noProof="0" dirty="0">
              <a:ln>
                <a:noFill/>
              </a:ln>
              <a:solidFill>
                <a:prstClr val="black">
                  <a:lumMod val="65000"/>
                  <a:lumOff val="35000"/>
                </a:prstClr>
              </a:solidFill>
              <a:effectLst/>
              <a:uLnTx/>
              <a:uFillTx/>
              <a:latin typeface="Avenir Next LT Pro" panose="020B0504020202020204" pitchFamily="34" charset="0"/>
              <a:ea typeface="Verdana" panose="020B0604030504040204" pitchFamily="34" charset="0"/>
              <a:cs typeface="+mn-cs"/>
            </a:endParaRPr>
          </a:p>
          <a:p>
            <a:pPr marL="0" marR="0" lvl="0" indent="0" algn="l" defTabSz="457200" rtl="0" eaLnBrk="1" fontAlgn="auto" latinLnBrk="0" hangingPunct="1">
              <a:lnSpc>
                <a:spcPct val="100000"/>
              </a:lnSpc>
              <a:spcBef>
                <a:spcPts val="0"/>
              </a:spcBef>
              <a:spcAft>
                <a:spcPts val="0"/>
              </a:spcAft>
              <a:buClr>
                <a:srgbClr val="ED7D31">
                  <a:lumMod val="75000"/>
                </a:srgbClr>
              </a:buClr>
              <a:buSzPct val="145000"/>
              <a:buFont typeface="Arial"/>
              <a:buNone/>
              <a:tabLst/>
              <a:defRPr/>
            </a:pPr>
            <a:r>
              <a:rPr kumimoji="0" lang="en-US" sz="1600" b="0" i="0" u="sng" strike="noStrike" kern="1200" cap="none" spc="0" normalizeH="0" baseline="0" noProof="0" dirty="0">
                <a:ln>
                  <a:noFill/>
                </a:ln>
                <a:solidFill>
                  <a:prstClr val="black">
                    <a:lumMod val="65000"/>
                    <a:lumOff val="35000"/>
                  </a:prstClr>
                </a:solidFill>
                <a:effectLst/>
                <a:uLnTx/>
                <a:uFillTx/>
                <a:latin typeface="Avenir Next LT Pro" panose="020B0504020202020204" pitchFamily="34" charset="0"/>
                <a:ea typeface="Verdana" panose="020B0604030504040204" pitchFamily="34" charset="0"/>
                <a:cs typeface="+mn-cs"/>
              </a:rPr>
              <a:t>Texas Industry Recognized Apprenticeship</a:t>
            </a:r>
          </a:p>
          <a:p>
            <a:pPr lvl="1">
              <a:spcBef>
                <a:spcPts val="0"/>
              </a:spcBef>
              <a:spcAft>
                <a:spcPts val="0"/>
              </a:spcAft>
              <a:buClr>
                <a:srgbClr val="ED7D31">
                  <a:lumMod val="75000"/>
                </a:srgbClr>
              </a:buClr>
              <a:defRPr/>
            </a:pPr>
            <a:r>
              <a:rPr kumimoji="0" lang="en-US" sz="1400" b="0" i="0" u="sng" strike="noStrike" kern="1200" cap="none" spc="0" normalizeH="0" baseline="0" noProof="0" dirty="0">
                <a:ln>
                  <a:noFill/>
                </a:ln>
                <a:solidFill>
                  <a:prstClr val="black">
                    <a:lumMod val="65000"/>
                    <a:lumOff val="35000"/>
                  </a:prstClr>
                </a:solidFill>
                <a:effectLst/>
                <a:uLnTx/>
                <a:uFillTx/>
                <a:latin typeface="Avenir Next LT Pro" panose="020B0504020202020204" pitchFamily="34" charset="0"/>
                <a:ea typeface="Verdana" panose="020B0604030504040204" pitchFamily="34" charset="0"/>
                <a:cs typeface="+mn-cs"/>
              </a:rPr>
              <a:t>Apprenticeship  training model</a:t>
            </a:r>
          </a:p>
          <a:p>
            <a:pPr lvl="1">
              <a:spcBef>
                <a:spcPts val="0"/>
              </a:spcBef>
              <a:spcAft>
                <a:spcPts val="0"/>
              </a:spcAft>
              <a:buClr>
                <a:srgbClr val="ED7D31">
                  <a:lumMod val="75000"/>
                </a:srgbClr>
              </a:buClr>
              <a:defRPr/>
            </a:pPr>
            <a:r>
              <a:rPr lang="en-US" sz="1400" u="sng" dirty="0">
                <a:solidFill>
                  <a:prstClr val="black">
                    <a:lumMod val="65000"/>
                    <a:lumOff val="35000"/>
                  </a:prstClr>
                </a:solidFill>
                <a:latin typeface="Avenir Next LT Pro" panose="020B0504020202020204" pitchFamily="34" charset="0"/>
                <a:ea typeface="Verdana" panose="020B0604030504040204" pitchFamily="34" charset="0"/>
              </a:rPr>
              <a:t>Funding Available</a:t>
            </a:r>
            <a:endParaRPr kumimoji="0" lang="en-US" sz="1400" b="0" i="0" u="sng" strike="noStrike" kern="1200" cap="none" spc="0" normalizeH="0" baseline="0" noProof="0" dirty="0">
              <a:ln>
                <a:noFill/>
              </a:ln>
              <a:solidFill>
                <a:prstClr val="black">
                  <a:lumMod val="65000"/>
                  <a:lumOff val="35000"/>
                </a:prstClr>
              </a:solidFill>
              <a:effectLst/>
              <a:uLnTx/>
              <a:uFillTx/>
              <a:latin typeface="Avenir Next LT Pro" panose="020B0504020202020204" pitchFamily="34" charset="0"/>
              <a:ea typeface="Verdana" panose="020B0604030504040204" pitchFamily="34" charset="0"/>
              <a:cs typeface="+mn-cs"/>
            </a:endParaRPr>
          </a:p>
          <a:p>
            <a:pPr marL="457200" lvl="1" indent="0">
              <a:spcBef>
                <a:spcPts val="0"/>
              </a:spcBef>
              <a:spcAft>
                <a:spcPts val="0"/>
              </a:spcAft>
              <a:buClr>
                <a:srgbClr val="ED7D31">
                  <a:lumMod val="75000"/>
                </a:srgbClr>
              </a:buClr>
              <a:buNone/>
              <a:defRPr/>
            </a:pPr>
            <a:endParaRPr lang="en-US" sz="1600" u="sng" dirty="0">
              <a:solidFill>
                <a:prstClr val="black">
                  <a:lumMod val="65000"/>
                  <a:lumOff val="35000"/>
                </a:prstClr>
              </a:solidFill>
              <a:latin typeface="Avenir Next LT Pro" panose="020B0504020202020204" pitchFamily="34" charset="0"/>
              <a:ea typeface="Verdana" panose="020B0604030504040204" pitchFamily="34" charset="0"/>
            </a:endParaRPr>
          </a:p>
          <a:p>
            <a:pPr marL="0" marR="0" lvl="0" indent="0" algn="l" defTabSz="457200" rtl="0" eaLnBrk="1" fontAlgn="auto" latinLnBrk="0" hangingPunct="1">
              <a:lnSpc>
                <a:spcPct val="100000"/>
              </a:lnSpc>
              <a:spcBef>
                <a:spcPts val="0"/>
              </a:spcBef>
              <a:spcAft>
                <a:spcPts val="0"/>
              </a:spcAft>
              <a:buClr>
                <a:srgbClr val="ED7D31">
                  <a:lumMod val="75000"/>
                </a:srgbClr>
              </a:buClr>
              <a:buSzPct val="145000"/>
              <a:buFont typeface="Arial"/>
              <a:buNone/>
              <a:tabLst/>
              <a:defRPr/>
            </a:pPr>
            <a:r>
              <a:rPr kumimoji="0" lang="en-US" sz="1600" b="0" i="0" u="sng" strike="noStrike" kern="1200" cap="none" spc="0" normalizeH="0" baseline="0" noProof="0" dirty="0">
                <a:ln>
                  <a:noFill/>
                </a:ln>
                <a:solidFill>
                  <a:prstClr val="black">
                    <a:lumMod val="65000"/>
                    <a:lumOff val="35000"/>
                  </a:prstClr>
                </a:solidFill>
                <a:effectLst/>
                <a:uLnTx/>
                <a:uFillTx/>
                <a:latin typeface="Avenir Next LT Pro" panose="020B0504020202020204" pitchFamily="34" charset="0"/>
                <a:ea typeface="Verdana" panose="020B0604030504040204" pitchFamily="34" charset="0"/>
                <a:cs typeface="+mn-cs"/>
              </a:rPr>
              <a:t>Registered Apprenticeship</a:t>
            </a:r>
          </a:p>
          <a:p>
            <a:pPr lvl="1">
              <a:spcBef>
                <a:spcPts val="0"/>
              </a:spcBef>
              <a:spcAft>
                <a:spcPts val="0"/>
              </a:spcAft>
              <a:buClr>
                <a:srgbClr val="ED7D31">
                  <a:lumMod val="75000"/>
                </a:srgbClr>
              </a:buClr>
              <a:defRPr/>
            </a:pPr>
            <a:r>
              <a:rPr kumimoji="0" lang="en-US" sz="1400" b="0" i="0" u="sng" strike="noStrike" kern="1200" cap="none" spc="0" normalizeH="0" baseline="0" noProof="0" dirty="0">
                <a:ln>
                  <a:noFill/>
                </a:ln>
                <a:solidFill>
                  <a:prstClr val="black">
                    <a:lumMod val="65000"/>
                    <a:lumOff val="35000"/>
                  </a:prstClr>
                </a:solidFill>
                <a:effectLst/>
                <a:uLnTx/>
                <a:uFillTx/>
                <a:latin typeface="Avenir Next LT Pro" panose="020B0504020202020204" pitchFamily="34" charset="0"/>
                <a:ea typeface="Verdana" panose="020B0604030504040204" pitchFamily="34" charset="0"/>
                <a:cs typeface="+mn-cs"/>
              </a:rPr>
              <a:t>Apprenticeship training model</a:t>
            </a:r>
          </a:p>
          <a:p>
            <a:pPr lvl="1">
              <a:spcBef>
                <a:spcPts val="0"/>
              </a:spcBef>
              <a:spcAft>
                <a:spcPts val="0"/>
              </a:spcAft>
              <a:buClr>
                <a:srgbClr val="ED7D31">
                  <a:lumMod val="75000"/>
                </a:srgbClr>
              </a:buClr>
              <a:defRPr/>
            </a:pPr>
            <a:r>
              <a:rPr lang="en-US" sz="1400" u="sng" dirty="0">
                <a:solidFill>
                  <a:prstClr val="black">
                    <a:lumMod val="65000"/>
                    <a:lumOff val="35000"/>
                  </a:prstClr>
                </a:solidFill>
                <a:latin typeface="Avenir Next LT Pro" panose="020B0504020202020204" pitchFamily="34" charset="0"/>
                <a:ea typeface="Verdana" panose="020B0604030504040204" pitchFamily="34" charset="0"/>
              </a:rPr>
              <a:t>Funding Opportunities</a:t>
            </a:r>
          </a:p>
          <a:p>
            <a:pPr lvl="2">
              <a:spcBef>
                <a:spcPts val="0"/>
              </a:spcBef>
              <a:spcAft>
                <a:spcPts val="0"/>
              </a:spcAft>
              <a:buClr>
                <a:srgbClr val="ED7D31">
                  <a:lumMod val="75000"/>
                </a:srgbClr>
              </a:buClr>
              <a:defRPr/>
            </a:pPr>
            <a:r>
              <a:rPr kumimoji="0" lang="en-US" sz="1200" b="0" i="0" u="sng" strike="noStrike" kern="1200" cap="none" spc="0" normalizeH="0" baseline="0" noProof="0" dirty="0">
                <a:ln>
                  <a:noFill/>
                </a:ln>
                <a:solidFill>
                  <a:prstClr val="black">
                    <a:lumMod val="65000"/>
                    <a:lumOff val="35000"/>
                  </a:prstClr>
                </a:solidFill>
                <a:effectLst/>
                <a:uLnTx/>
                <a:uFillTx/>
                <a:latin typeface="Avenir Next LT Pro" panose="020B0504020202020204" pitchFamily="34" charset="0"/>
                <a:ea typeface="Verdana" panose="020B0604030504040204" pitchFamily="34" charset="0"/>
                <a:cs typeface="+mn-cs"/>
              </a:rPr>
              <a:t>Chapter 133 (TWC Rule Chapter 837)</a:t>
            </a:r>
          </a:p>
          <a:p>
            <a:pPr lvl="3">
              <a:spcBef>
                <a:spcPts val="0"/>
              </a:spcBef>
              <a:spcAft>
                <a:spcPts val="0"/>
              </a:spcAft>
              <a:buClr>
                <a:srgbClr val="ED7D31">
                  <a:lumMod val="75000"/>
                </a:srgbClr>
              </a:buClr>
              <a:defRPr/>
            </a:pPr>
            <a:r>
              <a:rPr lang="en-US" sz="1000" u="sng" dirty="0">
                <a:solidFill>
                  <a:prstClr val="black">
                    <a:lumMod val="65000"/>
                    <a:lumOff val="35000"/>
                  </a:prstClr>
                </a:solidFill>
                <a:latin typeface="Avenir Next LT Pro" panose="020B0504020202020204" pitchFamily="34" charset="0"/>
                <a:ea typeface="Verdana" panose="020B0604030504040204" pitchFamily="34" charset="0"/>
              </a:rPr>
              <a:t>Related Classroom Training</a:t>
            </a:r>
          </a:p>
          <a:p>
            <a:pPr lvl="3">
              <a:spcBef>
                <a:spcPts val="0"/>
              </a:spcBef>
              <a:spcAft>
                <a:spcPts val="0"/>
              </a:spcAft>
              <a:buClr>
                <a:srgbClr val="ED7D31">
                  <a:lumMod val="75000"/>
                </a:srgbClr>
              </a:buClr>
              <a:defRPr/>
            </a:pPr>
            <a:r>
              <a:rPr kumimoji="0" lang="en-US" sz="1000" b="0" i="0" u="sng" strike="noStrike" kern="1200" cap="none" spc="0" normalizeH="0" baseline="0" noProof="0" dirty="0">
                <a:ln>
                  <a:noFill/>
                </a:ln>
                <a:solidFill>
                  <a:prstClr val="black">
                    <a:lumMod val="65000"/>
                    <a:lumOff val="35000"/>
                  </a:prstClr>
                </a:solidFill>
                <a:effectLst/>
                <a:uLnTx/>
                <a:uFillTx/>
                <a:latin typeface="Avenir Next LT Pro" panose="020B0504020202020204" pitchFamily="34" charset="0"/>
                <a:ea typeface="Verdana" panose="020B0604030504040204" pitchFamily="34" charset="0"/>
                <a:cs typeface="+mn-cs"/>
              </a:rPr>
              <a:t>Pre-Apprenticeship $5.6 M FY24/FY25</a:t>
            </a:r>
          </a:p>
          <a:p>
            <a:pPr lvl="2">
              <a:spcBef>
                <a:spcPts val="0"/>
              </a:spcBef>
              <a:spcAft>
                <a:spcPts val="0"/>
              </a:spcAft>
              <a:buClr>
                <a:srgbClr val="ED7D31">
                  <a:lumMod val="75000"/>
                </a:srgbClr>
              </a:buClr>
              <a:defRPr/>
            </a:pPr>
            <a:r>
              <a:rPr lang="en-US" sz="1200" u="sng" dirty="0">
                <a:solidFill>
                  <a:prstClr val="black">
                    <a:lumMod val="65000"/>
                    <a:lumOff val="35000"/>
                  </a:prstClr>
                </a:solidFill>
                <a:latin typeface="Avenir Next LT Pro" panose="020B0504020202020204" pitchFamily="34" charset="0"/>
                <a:ea typeface="Verdana" panose="020B0604030504040204" pitchFamily="34" charset="0"/>
              </a:rPr>
              <a:t>Apprenticeship Expansion</a:t>
            </a:r>
          </a:p>
          <a:p>
            <a:pPr lvl="3">
              <a:spcBef>
                <a:spcPts val="0"/>
              </a:spcBef>
              <a:spcAft>
                <a:spcPts val="0"/>
              </a:spcAft>
              <a:buClr>
                <a:srgbClr val="ED7D31">
                  <a:lumMod val="75000"/>
                </a:srgbClr>
              </a:buClr>
              <a:defRPr/>
            </a:pPr>
            <a:r>
              <a:rPr kumimoji="0" lang="en-US" sz="1000" b="0" i="0" u="sng" strike="noStrike" kern="1200" cap="none" spc="0" normalizeH="0" baseline="0" noProof="0" dirty="0">
                <a:ln>
                  <a:noFill/>
                </a:ln>
                <a:solidFill>
                  <a:prstClr val="black">
                    <a:lumMod val="65000"/>
                    <a:lumOff val="35000"/>
                  </a:prstClr>
                </a:solidFill>
                <a:effectLst/>
                <a:uLnTx/>
                <a:uFillTx/>
                <a:latin typeface="Avenir Next LT Pro" panose="020B0504020202020204" pitchFamily="34" charset="0"/>
                <a:ea typeface="Verdana" panose="020B0604030504040204" pitchFamily="34" charset="0"/>
                <a:cs typeface="+mn-cs"/>
              </a:rPr>
              <a:t>Critical Skills</a:t>
            </a:r>
          </a:p>
          <a:p>
            <a:pPr lvl="3">
              <a:spcBef>
                <a:spcPts val="0"/>
              </a:spcBef>
              <a:spcAft>
                <a:spcPts val="0"/>
              </a:spcAft>
              <a:buClr>
                <a:srgbClr val="ED7D31">
                  <a:lumMod val="75000"/>
                </a:srgbClr>
              </a:buClr>
              <a:defRPr/>
            </a:pPr>
            <a:r>
              <a:rPr lang="en-US" sz="1000" u="sng" dirty="0">
                <a:solidFill>
                  <a:prstClr val="black">
                    <a:lumMod val="65000"/>
                    <a:lumOff val="35000"/>
                  </a:prstClr>
                </a:solidFill>
                <a:latin typeface="Avenir Next LT Pro" panose="020B0504020202020204" pitchFamily="34" charset="0"/>
                <a:ea typeface="Verdana" panose="020B0604030504040204" pitchFamily="34" charset="0"/>
              </a:rPr>
              <a:t>Healthcare</a:t>
            </a:r>
          </a:p>
          <a:p>
            <a:pPr lvl="3">
              <a:spcBef>
                <a:spcPts val="0"/>
              </a:spcBef>
              <a:spcAft>
                <a:spcPts val="0"/>
              </a:spcAft>
              <a:buClr>
                <a:srgbClr val="ED7D31">
                  <a:lumMod val="75000"/>
                </a:srgbClr>
              </a:buClr>
              <a:defRPr/>
            </a:pPr>
            <a:r>
              <a:rPr kumimoji="0" lang="en-US" sz="1000" b="0" i="0" u="sng" strike="noStrike" kern="1200" cap="none" spc="0" normalizeH="0" baseline="0" noProof="0" dirty="0">
                <a:ln>
                  <a:noFill/>
                </a:ln>
                <a:solidFill>
                  <a:prstClr val="black">
                    <a:lumMod val="65000"/>
                    <a:lumOff val="35000"/>
                  </a:prstClr>
                </a:solidFill>
                <a:effectLst/>
                <a:uLnTx/>
                <a:uFillTx/>
                <a:latin typeface="Avenir Next LT Pro" panose="020B0504020202020204" pitchFamily="34" charset="0"/>
                <a:ea typeface="Verdana" panose="020B0604030504040204" pitchFamily="34" charset="0"/>
                <a:cs typeface="+mn-cs"/>
              </a:rPr>
              <a:t>Possible Request for </a:t>
            </a:r>
            <a:r>
              <a:rPr lang="en-US" sz="1000" u="sng" dirty="0">
                <a:solidFill>
                  <a:prstClr val="black">
                    <a:lumMod val="65000"/>
                    <a:lumOff val="35000"/>
                  </a:prstClr>
                </a:solidFill>
                <a:latin typeface="Avenir Next LT Pro" panose="020B0504020202020204" pitchFamily="34" charset="0"/>
                <a:ea typeface="Verdana" panose="020B0604030504040204" pitchFamily="34" charset="0"/>
              </a:rPr>
              <a:t>Applications</a:t>
            </a:r>
          </a:p>
          <a:p>
            <a:pPr lvl="1">
              <a:spcBef>
                <a:spcPts val="0"/>
              </a:spcBef>
              <a:spcAft>
                <a:spcPts val="0"/>
              </a:spcAft>
              <a:buClr>
                <a:srgbClr val="ED7D31">
                  <a:lumMod val="75000"/>
                </a:srgbClr>
              </a:buClr>
              <a:defRPr/>
            </a:pPr>
            <a:r>
              <a:rPr kumimoji="0" lang="en-US" sz="1400" b="0" i="0" u="sng" strike="noStrike" kern="1200" cap="none" spc="0" normalizeH="0" baseline="0" noProof="0" dirty="0">
                <a:ln>
                  <a:noFill/>
                </a:ln>
                <a:solidFill>
                  <a:prstClr val="black">
                    <a:lumMod val="65000"/>
                    <a:lumOff val="35000"/>
                  </a:prstClr>
                </a:solidFill>
                <a:effectLst/>
                <a:uLnTx/>
                <a:uFillTx/>
                <a:latin typeface="Avenir Next LT Pro" panose="020B0504020202020204" pitchFamily="34" charset="0"/>
                <a:ea typeface="Verdana" panose="020B0604030504040204" pitchFamily="34" charset="0"/>
                <a:cs typeface="+mn-cs"/>
              </a:rPr>
              <a:t>Tax Refund Pilot</a:t>
            </a:r>
          </a:p>
          <a:p>
            <a:pPr lvl="2">
              <a:spcBef>
                <a:spcPts val="0"/>
              </a:spcBef>
              <a:spcAft>
                <a:spcPts val="0"/>
              </a:spcAft>
              <a:buClr>
                <a:srgbClr val="ED7D31">
                  <a:lumMod val="75000"/>
                </a:srgbClr>
              </a:buClr>
              <a:defRPr/>
            </a:pPr>
            <a:r>
              <a:rPr lang="en-US" sz="1200" u="sng" dirty="0">
                <a:solidFill>
                  <a:prstClr val="black">
                    <a:lumMod val="65000"/>
                    <a:lumOff val="35000"/>
                  </a:prstClr>
                </a:solidFill>
                <a:latin typeface="Avenir Next LT Pro" panose="020B0504020202020204" pitchFamily="34" charset="0"/>
                <a:ea typeface="Verdana" panose="020B0604030504040204" pitchFamily="34" charset="0"/>
              </a:rPr>
              <a:t>Application open each year January 1 – March 31</a:t>
            </a:r>
            <a:endParaRPr kumimoji="0" lang="en-US" sz="1200" b="0" i="0" u="sng" strike="noStrike" kern="1200" cap="none" spc="0" normalizeH="0" baseline="0" noProof="0" dirty="0">
              <a:ln>
                <a:noFill/>
              </a:ln>
              <a:solidFill>
                <a:prstClr val="black">
                  <a:lumMod val="65000"/>
                  <a:lumOff val="35000"/>
                </a:prstClr>
              </a:solidFill>
              <a:effectLst/>
              <a:uLnTx/>
              <a:uFillTx/>
              <a:latin typeface="Avenir Next LT Pro" panose="020B0504020202020204" pitchFamily="34" charset="0"/>
              <a:ea typeface="Verdana" panose="020B0604030504040204" pitchFamily="34" charset="0"/>
              <a:cs typeface="+mn-cs"/>
            </a:endParaRPr>
          </a:p>
          <a:p>
            <a:pPr lvl="3">
              <a:spcBef>
                <a:spcPts val="0"/>
              </a:spcBef>
              <a:spcAft>
                <a:spcPts val="0"/>
              </a:spcAft>
              <a:buClr>
                <a:srgbClr val="ED7D31">
                  <a:lumMod val="75000"/>
                </a:srgbClr>
              </a:buClr>
              <a:defRPr/>
            </a:pPr>
            <a:endParaRPr lang="en-US" sz="1000" u="sng" dirty="0">
              <a:solidFill>
                <a:prstClr val="black">
                  <a:lumMod val="65000"/>
                  <a:lumOff val="35000"/>
                </a:prstClr>
              </a:solidFill>
              <a:latin typeface="Avenir Next LT Pro" panose="020B0504020202020204" pitchFamily="34" charset="0"/>
              <a:ea typeface="Verdana" panose="020B0604030504040204" pitchFamily="34" charset="0"/>
            </a:endParaRPr>
          </a:p>
          <a:p>
            <a:pPr marL="457200" lvl="1" indent="0">
              <a:spcBef>
                <a:spcPts val="0"/>
              </a:spcBef>
              <a:spcAft>
                <a:spcPts val="0"/>
              </a:spcAft>
              <a:buClr>
                <a:srgbClr val="ED7D31">
                  <a:lumMod val="75000"/>
                </a:srgbClr>
              </a:buClr>
              <a:buNone/>
            </a:pPr>
            <a:endParaRPr lang="en-US" dirty="0">
              <a:solidFill>
                <a:prstClr val="black">
                  <a:lumMod val="65000"/>
                  <a:lumOff val="35000"/>
                </a:prstClr>
              </a:solidFill>
              <a:latin typeface="Avenir Next LT Pro" panose="020B0504020202020204" pitchFamily="34" charset="0"/>
              <a:ea typeface="Verdana" panose="020B0604030504040204" pitchFamily="34" charset="0"/>
            </a:endParaRPr>
          </a:p>
          <a:p>
            <a:pPr marL="914400" lvl="2" indent="0">
              <a:spcBef>
                <a:spcPts val="0"/>
              </a:spcBef>
              <a:spcAft>
                <a:spcPts val="0"/>
              </a:spcAft>
              <a:buClr>
                <a:srgbClr val="ED7D31">
                  <a:lumMod val="75000"/>
                </a:srgbClr>
              </a:buClr>
              <a:buNone/>
            </a:pPr>
            <a:endParaRPr lang="en-US" sz="1600" dirty="0">
              <a:solidFill>
                <a:prstClr val="black">
                  <a:lumMod val="65000"/>
                  <a:lumOff val="35000"/>
                </a:prstClr>
              </a:solidFill>
              <a:latin typeface="Avenir Next LT Pro" panose="020B0504020202020204" pitchFamily="34" charset="0"/>
              <a:ea typeface="Verdana" panose="020B0604030504040204" pitchFamily="34" charset="0"/>
            </a:endParaRPr>
          </a:p>
          <a:p>
            <a:pPr marL="0" indent="0">
              <a:spcBef>
                <a:spcPts val="0"/>
              </a:spcBef>
              <a:spcAft>
                <a:spcPts val="0"/>
              </a:spcAft>
              <a:buClr>
                <a:srgbClr val="ED7D31">
                  <a:lumMod val="75000"/>
                </a:srgbClr>
              </a:buClr>
              <a:buNone/>
            </a:pPr>
            <a:r>
              <a:rPr lang="en-US" sz="1600" u="sng" dirty="0">
                <a:solidFill>
                  <a:prstClr val="black">
                    <a:lumMod val="65000"/>
                    <a:lumOff val="35000"/>
                  </a:prstClr>
                </a:solidFill>
                <a:latin typeface="Avenir Next LT Pro" panose="020B0504020202020204" pitchFamily="34" charset="0"/>
                <a:ea typeface="Verdana" panose="020B0604030504040204" pitchFamily="34" charset="0"/>
              </a:rPr>
              <a:t>TWC “New” Rule – Chapter 839</a:t>
            </a:r>
          </a:p>
          <a:p>
            <a:pPr lvl="1">
              <a:spcBef>
                <a:spcPts val="0"/>
              </a:spcBef>
              <a:spcAft>
                <a:spcPts val="0"/>
              </a:spcAft>
              <a:buClr>
                <a:srgbClr val="ED7D31">
                  <a:lumMod val="75000"/>
                </a:srgbClr>
              </a:buClr>
            </a:pPr>
            <a:r>
              <a:rPr lang="en-US" dirty="0">
                <a:solidFill>
                  <a:prstClr val="black">
                    <a:lumMod val="65000"/>
                    <a:lumOff val="35000"/>
                  </a:prstClr>
                </a:solidFill>
                <a:latin typeface="Avenir Next LT Pro" panose="020B0504020202020204" pitchFamily="34" charset="0"/>
                <a:ea typeface="Verdana" panose="020B0604030504040204" pitchFamily="34" charset="0"/>
              </a:rPr>
              <a:t>Transitioning Veterans</a:t>
            </a:r>
          </a:p>
          <a:p>
            <a:pPr lvl="1">
              <a:spcBef>
                <a:spcPts val="0"/>
              </a:spcBef>
              <a:spcAft>
                <a:spcPts val="0"/>
              </a:spcAft>
              <a:buClr>
                <a:srgbClr val="ED7D31">
                  <a:lumMod val="75000"/>
                </a:srgbClr>
              </a:buClr>
            </a:pPr>
            <a:r>
              <a:rPr lang="en-US" dirty="0">
                <a:solidFill>
                  <a:prstClr val="black">
                    <a:lumMod val="65000"/>
                    <a:lumOff val="35000"/>
                  </a:prstClr>
                </a:solidFill>
                <a:latin typeface="Avenir Next LT Pro" panose="020B0504020202020204" pitchFamily="34" charset="0"/>
                <a:ea typeface="Verdana" panose="020B0604030504040204" pitchFamily="34" charset="0"/>
              </a:rPr>
              <a:t>Tax Refund Pilot </a:t>
            </a:r>
            <a:r>
              <a:rPr lang="en-US" sz="1400" dirty="0">
                <a:solidFill>
                  <a:srgbClr val="C00000"/>
                </a:solidFill>
                <a:latin typeface="Ink Free" panose="03080402000500000000" pitchFamily="66" charset="0"/>
                <a:ea typeface="Verdana" panose="020B0604030504040204" pitchFamily="34" charset="0"/>
              </a:rPr>
              <a:t>– Certification submitted to Comptroller Office – May 31</a:t>
            </a:r>
            <a:r>
              <a:rPr lang="en-US" sz="1400" baseline="30000" dirty="0">
                <a:solidFill>
                  <a:srgbClr val="C00000"/>
                </a:solidFill>
                <a:latin typeface="Ink Free" panose="03080402000500000000" pitchFamily="66" charset="0"/>
                <a:ea typeface="Verdana" panose="020B0604030504040204" pitchFamily="34" charset="0"/>
              </a:rPr>
              <a:t>st</a:t>
            </a:r>
            <a:r>
              <a:rPr lang="en-US" sz="1400" dirty="0">
                <a:solidFill>
                  <a:srgbClr val="C00000"/>
                </a:solidFill>
                <a:latin typeface="Ink Free" panose="03080402000500000000" pitchFamily="66" charset="0"/>
                <a:ea typeface="Verdana" panose="020B0604030504040204" pitchFamily="34" charset="0"/>
              </a:rPr>
              <a:t> </a:t>
            </a:r>
          </a:p>
          <a:p>
            <a:pPr lvl="2">
              <a:spcBef>
                <a:spcPts val="0"/>
              </a:spcBef>
              <a:spcAft>
                <a:spcPts val="0"/>
              </a:spcAft>
              <a:buClr>
                <a:srgbClr val="ED7D31">
                  <a:lumMod val="75000"/>
                </a:srgbClr>
              </a:buClr>
            </a:pPr>
            <a:r>
              <a:rPr lang="en-US" dirty="0">
                <a:solidFill>
                  <a:srgbClr val="C00000"/>
                </a:solidFill>
                <a:latin typeface="Ink Free" panose="03080402000500000000" pitchFamily="66" charset="0"/>
                <a:ea typeface="Verdana" panose="020B0604030504040204" pitchFamily="34" charset="0"/>
              </a:rPr>
              <a:t>Next application open January 1, 2024</a:t>
            </a:r>
            <a:endParaRPr lang="en-US" dirty="0">
              <a:solidFill>
                <a:prstClr val="black">
                  <a:lumMod val="65000"/>
                  <a:lumOff val="35000"/>
                </a:prstClr>
              </a:solidFill>
              <a:latin typeface="Avenir Next LT Pro" panose="020B0504020202020204" pitchFamily="34" charset="0"/>
              <a:ea typeface="Verdana" panose="020B0604030504040204" pitchFamily="34" charset="0"/>
            </a:endParaRPr>
          </a:p>
          <a:p>
            <a:pPr lvl="1">
              <a:spcBef>
                <a:spcPts val="0"/>
              </a:spcBef>
              <a:spcAft>
                <a:spcPts val="0"/>
              </a:spcAft>
              <a:buClr>
                <a:srgbClr val="ED7D31">
                  <a:lumMod val="75000"/>
                </a:srgbClr>
              </a:buClr>
            </a:pPr>
            <a:endParaRPr lang="en-US" dirty="0">
              <a:solidFill>
                <a:prstClr val="black">
                  <a:lumMod val="65000"/>
                  <a:lumOff val="35000"/>
                </a:prstClr>
              </a:solidFill>
              <a:latin typeface="Avenir Next LT Pro" panose="020B0504020202020204" pitchFamily="34" charset="0"/>
              <a:ea typeface="Verdana" panose="020B0604030504040204" pitchFamily="34" charset="0"/>
            </a:endParaRPr>
          </a:p>
          <a:p>
            <a:pPr marL="0" indent="0">
              <a:spcBef>
                <a:spcPts val="0"/>
              </a:spcBef>
              <a:spcAft>
                <a:spcPts val="0"/>
              </a:spcAft>
              <a:buClr>
                <a:srgbClr val="ED7D31">
                  <a:lumMod val="75000"/>
                </a:srgbClr>
              </a:buClr>
              <a:buNone/>
            </a:pPr>
            <a:r>
              <a:rPr lang="en-US" sz="1600" u="sng" dirty="0">
                <a:solidFill>
                  <a:srgbClr val="C00000"/>
                </a:solidFill>
                <a:latin typeface="Ink Free" panose="03080402000500000000" pitchFamily="66" charset="0"/>
                <a:ea typeface="Verdana" panose="020B0604030504040204" pitchFamily="34" charset="0"/>
              </a:rPr>
              <a:t>TWC “Rule Revision” Chapter 838</a:t>
            </a:r>
          </a:p>
          <a:p>
            <a:pPr lvl="1">
              <a:spcBef>
                <a:spcPts val="0"/>
              </a:spcBef>
              <a:spcAft>
                <a:spcPts val="0"/>
              </a:spcAft>
              <a:buClr>
                <a:srgbClr val="ED7D31">
                  <a:lumMod val="75000"/>
                </a:srgbClr>
              </a:buClr>
            </a:pPr>
            <a:r>
              <a:rPr lang="en-US" sz="1200" dirty="0">
                <a:solidFill>
                  <a:srgbClr val="C00000"/>
                </a:solidFill>
                <a:latin typeface="Ink Free" panose="03080402000500000000" pitchFamily="66" charset="0"/>
                <a:ea typeface="Verdana" panose="020B0604030504040204" pitchFamily="34" charset="0"/>
              </a:rPr>
              <a:t>IRAP - $20 Million for FY24/FY25</a:t>
            </a:r>
          </a:p>
        </p:txBody>
      </p:sp>
      <p:pic>
        <p:nvPicPr>
          <p:cNvPr id="15" name="Picture 14" descr="A man wearing a yellow hard hat&#10;&#10;">
            <a:extLst>
              <a:ext uri="{FF2B5EF4-FFF2-40B4-BE49-F238E27FC236}">
                <a16:creationId xmlns:a16="http://schemas.microsoft.com/office/drawing/2014/main" id="{0B3CDE29-CFEC-4FEB-99CD-DBDC49EAF718}"/>
              </a:ext>
            </a:extLst>
          </p:cNvPr>
          <p:cNvPicPr>
            <a:picLocks noChangeAspect="1"/>
          </p:cNvPicPr>
          <p:nvPr/>
        </p:nvPicPr>
        <p:blipFill rotWithShape="1">
          <a:blip r:embed="rId4">
            <a:extLst>
              <a:ext uri="{28A0092B-C50C-407E-A947-70E740481C1C}">
                <a14:useLocalDpi xmlns:a14="http://schemas.microsoft.com/office/drawing/2010/main" val="0"/>
              </a:ext>
            </a:extLst>
          </a:blip>
          <a:srcRect l="18474" r="4716"/>
          <a:stretch/>
        </p:blipFill>
        <p:spPr>
          <a:xfrm>
            <a:off x="9612924" y="1111322"/>
            <a:ext cx="2141236" cy="1860478"/>
          </a:xfrm>
          <a:prstGeom prst="rect">
            <a:avLst/>
          </a:prstGeom>
          <a:effectLst>
            <a:innerShdw blurRad="63500" dist="50800" dir="8100000">
              <a:prstClr val="black">
                <a:alpha val="50000"/>
              </a:prstClr>
            </a:innerShdw>
            <a:softEdge rad="63500"/>
          </a:effectLst>
        </p:spPr>
      </p:pic>
      <p:pic>
        <p:nvPicPr>
          <p:cNvPr id="11" name="Picture 10" descr="A man wearing an orange safety vest and an orange hard hat">
            <a:extLst>
              <a:ext uri="{FF2B5EF4-FFF2-40B4-BE49-F238E27FC236}">
                <a16:creationId xmlns:a16="http://schemas.microsoft.com/office/drawing/2014/main" id="{AA84E4A5-2A16-4EF8-AFFB-77DC928E875F}"/>
              </a:ext>
            </a:extLst>
          </p:cNvPr>
          <p:cNvPicPr>
            <a:picLocks noChangeAspect="1"/>
          </p:cNvPicPr>
          <p:nvPr/>
        </p:nvPicPr>
        <p:blipFill rotWithShape="1">
          <a:blip r:embed="rId5">
            <a:extLst>
              <a:ext uri="{28A0092B-C50C-407E-A947-70E740481C1C}">
                <a14:useLocalDpi xmlns:a14="http://schemas.microsoft.com/office/drawing/2010/main" val="0"/>
              </a:ext>
            </a:extLst>
          </a:blip>
          <a:srcRect r="17955"/>
          <a:stretch/>
        </p:blipFill>
        <p:spPr>
          <a:xfrm>
            <a:off x="333999" y="3966325"/>
            <a:ext cx="2350635" cy="1910039"/>
          </a:xfrm>
          <a:prstGeom prst="rect">
            <a:avLst/>
          </a:prstGeom>
          <a:effectLst>
            <a:innerShdw blurRad="63500" dist="50800" dir="8100000">
              <a:prstClr val="black">
                <a:alpha val="50000"/>
              </a:prstClr>
            </a:innerShdw>
            <a:softEdge rad="63500"/>
          </a:effectLst>
        </p:spPr>
      </p:pic>
      <p:pic>
        <p:nvPicPr>
          <p:cNvPr id="13" name="Picture 12" descr="A woman holding a blue folder with a stethoscope around her neck. &#10;">
            <a:extLst>
              <a:ext uri="{FF2B5EF4-FFF2-40B4-BE49-F238E27FC236}">
                <a16:creationId xmlns:a16="http://schemas.microsoft.com/office/drawing/2014/main" id="{490A3F7C-F291-4D55-BAF9-25A3CC6F6A62}"/>
              </a:ext>
            </a:extLst>
          </p:cNvPr>
          <p:cNvPicPr>
            <a:picLocks noChangeAspect="1"/>
          </p:cNvPicPr>
          <p:nvPr/>
        </p:nvPicPr>
        <p:blipFill rotWithShape="1">
          <a:blip r:embed="rId6">
            <a:extLst>
              <a:ext uri="{28A0092B-C50C-407E-A947-70E740481C1C}">
                <a14:useLocalDpi xmlns:a14="http://schemas.microsoft.com/office/drawing/2010/main" val="0"/>
              </a:ext>
            </a:extLst>
          </a:blip>
          <a:srcRect r="22554"/>
          <a:stretch/>
        </p:blipFill>
        <p:spPr>
          <a:xfrm rot="2034751">
            <a:off x="9487086" y="3942117"/>
            <a:ext cx="2101434" cy="1810915"/>
          </a:xfrm>
          <a:prstGeom prst="rect">
            <a:avLst/>
          </a:prstGeom>
          <a:effectLst>
            <a:innerShdw blurRad="63500" dist="50800" dir="8100000">
              <a:prstClr val="black">
                <a:alpha val="50000"/>
              </a:prstClr>
            </a:innerShdw>
            <a:softEdge rad="63500"/>
          </a:effectLst>
        </p:spPr>
      </p:pic>
    </p:spTree>
    <p:extLst>
      <p:ext uri="{BB962C8B-B14F-4D97-AF65-F5344CB8AC3E}">
        <p14:creationId xmlns:p14="http://schemas.microsoft.com/office/powerpoint/2010/main" val="1213044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72B649-6457-6779-0D52-D97F4D36688A}"/>
              </a:ext>
            </a:extLst>
          </p:cNvPr>
          <p:cNvSpPr>
            <a:spLocks noGrp="1"/>
          </p:cNvSpPr>
          <p:nvPr>
            <p:ph type="title" idx="4294967295"/>
          </p:nvPr>
        </p:nvSpPr>
        <p:spPr/>
        <p:txBody>
          <a:bodyPr/>
          <a:lstStyle/>
          <a:p>
            <a:pPr algn="ctr" rtl="0" eaLnBrk="1" latinLnBrk="0" hangingPunct="1"/>
            <a:r>
              <a:rPr lang="en-US" sz="4800" kern="1200" dirty="0">
                <a:solidFill>
                  <a:srgbClr val="C00000"/>
                </a:solidFill>
                <a:effectLst/>
                <a:latin typeface="Calibri" panose="020F0502020204030204" pitchFamily="34" charset="0"/>
                <a:ea typeface="+mn-ea"/>
                <a:cs typeface="+mn-cs"/>
              </a:rPr>
              <a:t>Registered Apprenticeship </a:t>
            </a:r>
            <a:r>
              <a:rPr lang="en-US" sz="800" kern="1200" dirty="0">
                <a:solidFill>
                  <a:srgbClr val="FDFDFD"/>
                </a:solidFill>
                <a:effectLst/>
                <a:latin typeface="Calibri" panose="020F0502020204030204" pitchFamily="34" charset="0"/>
                <a:ea typeface="+mn-ea"/>
                <a:cs typeface="+mn-cs"/>
              </a:rPr>
              <a:t>2 of 2  </a:t>
            </a:r>
            <a:endParaRPr lang="en-US" sz="800" dirty="0">
              <a:solidFill>
                <a:srgbClr val="FDFDFD"/>
              </a:solidFill>
              <a:effectLst/>
            </a:endParaRPr>
          </a:p>
        </p:txBody>
      </p:sp>
      <p:sp>
        <p:nvSpPr>
          <p:cNvPr id="4" name="TextBox 3">
            <a:extLst>
              <a:ext uri="{FF2B5EF4-FFF2-40B4-BE49-F238E27FC236}">
                <a16:creationId xmlns:a16="http://schemas.microsoft.com/office/drawing/2014/main" id="{A8EED9E0-0D5E-6A9C-7E1D-C18A6111686E}"/>
              </a:ext>
            </a:extLst>
          </p:cNvPr>
          <p:cNvSpPr txBox="1"/>
          <p:nvPr/>
        </p:nvSpPr>
        <p:spPr>
          <a:xfrm>
            <a:off x="2003611" y="2017256"/>
            <a:ext cx="7624483" cy="646331"/>
          </a:xfrm>
          <a:prstGeom prst="rect">
            <a:avLst/>
          </a:prstGeom>
          <a:noFill/>
        </p:spPr>
        <p:txBody>
          <a:bodyPr wrap="square">
            <a:spAutoFit/>
          </a:bodyPr>
          <a:lstStyle/>
          <a:p>
            <a:pPr lvl="2"/>
            <a:r>
              <a:rPr lang="en-US" dirty="0">
                <a:solidFill>
                  <a:srgbClr val="140377"/>
                </a:solidFill>
              </a:rPr>
              <a:t>Texas Education Code – Chapter 133 (Texas Legislature Funded)</a:t>
            </a:r>
          </a:p>
          <a:p>
            <a:pPr lvl="2"/>
            <a:r>
              <a:rPr lang="en-US" dirty="0">
                <a:solidFill>
                  <a:srgbClr val="140377"/>
                </a:solidFill>
              </a:rPr>
              <a:t>                           Related Classroom Training </a:t>
            </a:r>
          </a:p>
        </p:txBody>
      </p:sp>
      <p:pic>
        <p:nvPicPr>
          <p:cNvPr id="5" name="Picture 4" descr="Related Instruction&#10;&#10;TWC grants money to support classroom instruction in RA programs. Apprenticeship programs work with a local education agency (LEA) or their own apprenticeship committee to help manage the funds. The LEA and the  apprenticeship committee are the link between the program and TWC. &#10;&#10;Application window begins in June each Year, with a grant period of September 1 through August 31st. &#10;&#10;For more information, email apprenticeshipATP@twc.texas.gov.">
            <a:extLst>
              <a:ext uri="{FF2B5EF4-FFF2-40B4-BE49-F238E27FC236}">
                <a16:creationId xmlns:a16="http://schemas.microsoft.com/office/drawing/2014/main" id="{D8F963BC-B930-9237-B4B1-99767A6519A6}"/>
              </a:ext>
            </a:extLst>
          </p:cNvPr>
          <p:cNvPicPr>
            <a:picLocks noChangeAspect="1"/>
          </p:cNvPicPr>
          <p:nvPr/>
        </p:nvPicPr>
        <p:blipFill>
          <a:blip r:embed="rId3"/>
          <a:stretch>
            <a:fillRect/>
          </a:stretch>
        </p:blipFill>
        <p:spPr>
          <a:xfrm>
            <a:off x="536733" y="2975614"/>
            <a:ext cx="11118534" cy="3008154"/>
          </a:xfrm>
          <a:prstGeom prst="rect">
            <a:avLst/>
          </a:prstGeom>
          <a:ln w="25400">
            <a:solidFill>
              <a:srgbClr val="140377"/>
            </a:solidFill>
          </a:ln>
        </p:spPr>
      </p:pic>
      <p:cxnSp>
        <p:nvCxnSpPr>
          <p:cNvPr id="7" name="Straight Connector 6">
            <a:extLst>
              <a:ext uri="{FF2B5EF4-FFF2-40B4-BE49-F238E27FC236}">
                <a16:creationId xmlns:a16="http://schemas.microsoft.com/office/drawing/2014/main" id="{B8743624-7368-85BB-D870-51A982651A32}"/>
              </a:ext>
              <a:ext uri="{C183D7F6-B498-43B3-948B-1728B52AA6E4}">
                <adec:decorative xmlns:adec="http://schemas.microsoft.com/office/drawing/2017/decorative" val="1"/>
              </a:ext>
            </a:extLst>
          </p:cNvPr>
          <p:cNvCxnSpPr>
            <a:cxnSpLocks/>
          </p:cNvCxnSpPr>
          <p:nvPr/>
        </p:nvCxnSpPr>
        <p:spPr>
          <a:xfrm>
            <a:off x="753035" y="5271880"/>
            <a:ext cx="3724836"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F3A13BA-FE32-E05F-BAA9-2A11816F4360}"/>
              </a:ext>
            </a:extLst>
          </p:cNvPr>
          <p:cNvSpPr txBox="1"/>
          <p:nvPr/>
        </p:nvSpPr>
        <p:spPr>
          <a:xfrm>
            <a:off x="1754223" y="6284919"/>
            <a:ext cx="8434810" cy="400110"/>
          </a:xfrm>
          <a:prstGeom prst="rect">
            <a:avLst/>
          </a:prstGeom>
          <a:noFill/>
          <a:ln w="25400">
            <a:solidFill>
              <a:srgbClr val="140377"/>
            </a:solidFill>
          </a:ln>
        </p:spPr>
        <p:txBody>
          <a:bodyPr wrap="none" rtlCol="0">
            <a:spAutoFit/>
          </a:bodyPr>
          <a:lstStyle/>
          <a:p>
            <a:r>
              <a:rPr lang="en-US" sz="2000" dirty="0">
                <a:solidFill>
                  <a:srgbClr val="C00000"/>
                </a:solidFill>
              </a:rPr>
              <a:t>Eligible  Applicants are Local Education Agencies or Apprenticeship Committees</a:t>
            </a:r>
          </a:p>
        </p:txBody>
      </p:sp>
    </p:spTree>
    <p:extLst>
      <p:ext uri="{BB962C8B-B14F-4D97-AF65-F5344CB8AC3E}">
        <p14:creationId xmlns:p14="http://schemas.microsoft.com/office/powerpoint/2010/main" val="1022544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F225A9-98FB-8F50-A491-DEAAB76C37A3}"/>
              </a:ext>
            </a:extLst>
          </p:cNvPr>
          <p:cNvSpPr>
            <a:spLocks noGrp="1"/>
          </p:cNvSpPr>
          <p:nvPr>
            <p:ph type="title" idx="4294967295"/>
          </p:nvPr>
        </p:nvSpPr>
        <p:spPr/>
        <p:txBody>
          <a:bodyPr/>
          <a:lstStyle/>
          <a:p>
            <a:pPr algn="ctr"/>
            <a:r>
              <a:rPr lang="en-US" sz="4000" kern="1200" dirty="0">
                <a:solidFill>
                  <a:srgbClr val="C00000"/>
                </a:solidFill>
                <a:effectLst/>
                <a:latin typeface="Calibri" panose="020F0502020204030204" pitchFamily="34" charset="0"/>
                <a:ea typeface="+mn-ea"/>
                <a:cs typeface="+mn-cs"/>
              </a:rPr>
              <a:t>Pre-Apprenticeship</a:t>
            </a:r>
            <a:endParaRPr lang="en-US" dirty="0"/>
          </a:p>
        </p:txBody>
      </p:sp>
    </p:spTree>
    <p:extLst>
      <p:ext uri="{BB962C8B-B14F-4D97-AF65-F5344CB8AC3E}">
        <p14:creationId xmlns:p14="http://schemas.microsoft.com/office/powerpoint/2010/main" val="2167322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016927-5258-1E62-C497-D8B6074E33FE}"/>
              </a:ext>
            </a:extLst>
          </p:cNvPr>
          <p:cNvSpPr>
            <a:spLocks noGrp="1"/>
          </p:cNvSpPr>
          <p:nvPr>
            <p:ph type="title" idx="4294967295"/>
          </p:nvPr>
        </p:nvSpPr>
        <p:spPr/>
        <p:txBody>
          <a:bodyPr/>
          <a:lstStyle/>
          <a:p>
            <a:pPr algn="ctr" rtl="0" eaLnBrk="1" latinLnBrk="0" hangingPunct="1"/>
            <a:r>
              <a:rPr lang="en-US" sz="4000" kern="1200" dirty="0">
                <a:solidFill>
                  <a:srgbClr val="C00000"/>
                </a:solidFill>
                <a:effectLst/>
                <a:latin typeface="Calibri" panose="020F0502020204030204" pitchFamily="34" charset="0"/>
                <a:ea typeface="+mn-ea"/>
                <a:cs typeface="+mn-cs"/>
              </a:rPr>
              <a:t>Pre-Apprenticeship Pathways</a:t>
            </a:r>
            <a:endParaRPr lang="en-US" dirty="0">
              <a:effectLst/>
            </a:endParaRPr>
          </a:p>
        </p:txBody>
      </p:sp>
      <p:pic>
        <p:nvPicPr>
          <p:cNvPr id="4" name="Picture 3" descr="screenshot of Funding Opportunities with a red box highlighting Pre-Apprenticeship Pathways">
            <a:extLst>
              <a:ext uri="{FF2B5EF4-FFF2-40B4-BE49-F238E27FC236}">
                <a16:creationId xmlns:a16="http://schemas.microsoft.com/office/drawing/2014/main" id="{C9CEE899-0915-27EB-4184-9B85F19E1243}"/>
              </a:ext>
            </a:extLst>
          </p:cNvPr>
          <p:cNvPicPr>
            <a:picLocks noChangeAspect="1"/>
          </p:cNvPicPr>
          <p:nvPr/>
        </p:nvPicPr>
        <p:blipFill>
          <a:blip r:embed="rId2"/>
          <a:stretch>
            <a:fillRect/>
          </a:stretch>
        </p:blipFill>
        <p:spPr>
          <a:xfrm>
            <a:off x="2115670" y="2335391"/>
            <a:ext cx="7960659" cy="3930940"/>
          </a:xfrm>
          <a:prstGeom prst="rect">
            <a:avLst/>
          </a:prstGeom>
        </p:spPr>
      </p:pic>
      <p:sp>
        <p:nvSpPr>
          <p:cNvPr id="7" name="TextBox 6">
            <a:extLst>
              <a:ext uri="{FF2B5EF4-FFF2-40B4-BE49-F238E27FC236}">
                <a16:creationId xmlns:a16="http://schemas.microsoft.com/office/drawing/2014/main" id="{D7427925-0941-7C50-C191-2D62F4C5BA44}"/>
              </a:ext>
              <a:ext uri="{C183D7F6-B498-43B3-948B-1728B52AA6E4}">
                <adec:decorative xmlns:adec="http://schemas.microsoft.com/office/drawing/2017/decorative" val="1"/>
              </a:ext>
            </a:extLst>
          </p:cNvPr>
          <p:cNvSpPr txBox="1"/>
          <p:nvPr/>
        </p:nvSpPr>
        <p:spPr>
          <a:xfrm>
            <a:off x="2205318" y="5690973"/>
            <a:ext cx="3899646" cy="355885"/>
          </a:xfrm>
          <a:prstGeom prst="rect">
            <a:avLst/>
          </a:prstGeom>
          <a:noFill/>
          <a:ln w="50800">
            <a:solidFill>
              <a:srgbClr val="C00000"/>
            </a:solidFill>
          </a:ln>
        </p:spPr>
        <p:txBody>
          <a:bodyPr wrap="square" rtlCol="0">
            <a:spAutoFit/>
          </a:bodyPr>
          <a:lstStyle/>
          <a:p>
            <a:endParaRPr lang="en-US" dirty="0"/>
          </a:p>
        </p:txBody>
      </p:sp>
    </p:spTree>
    <p:extLst>
      <p:ext uri="{BB962C8B-B14F-4D97-AF65-F5344CB8AC3E}">
        <p14:creationId xmlns:p14="http://schemas.microsoft.com/office/powerpoint/2010/main" val="275975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55FA9-26D8-7CE6-FFF6-73E386E5D27D}"/>
              </a:ext>
            </a:extLst>
          </p:cNvPr>
          <p:cNvSpPr>
            <a:spLocks noGrp="1"/>
          </p:cNvSpPr>
          <p:nvPr>
            <p:ph type="title" idx="4294967295"/>
          </p:nvPr>
        </p:nvSpPr>
        <p:spPr>
          <a:xfrm>
            <a:off x="0" y="-2770188"/>
            <a:ext cx="2760663" cy="919163"/>
          </a:xfrm>
        </p:spPr>
        <p:txBody>
          <a:bodyPr>
            <a:normAutofit/>
          </a:bodyPr>
          <a:lstStyle/>
          <a:p>
            <a:r>
              <a:rPr lang="en-US" sz="4000" dirty="0">
                <a:solidFill>
                  <a:srgbClr val="FCF7F1"/>
                </a:solidFill>
              </a:rPr>
              <a:t>TWC</a:t>
            </a:r>
            <a:r>
              <a:rPr lang="en-US" sz="4000" baseline="0" dirty="0">
                <a:solidFill>
                  <a:srgbClr val="FCF7F1"/>
                </a:solidFill>
              </a:rPr>
              <a:t> Logo</a:t>
            </a:r>
            <a:endParaRPr lang="en-US" sz="4000" dirty="0">
              <a:solidFill>
                <a:srgbClr val="FCF7F1"/>
              </a:solidFill>
            </a:endParaRPr>
          </a:p>
        </p:txBody>
      </p:sp>
      <p:pic>
        <p:nvPicPr>
          <p:cNvPr id="4" name="Picture 3" descr="Texas Workforce Commission seal">
            <a:extLst>
              <a:ext uri="{FF2B5EF4-FFF2-40B4-BE49-F238E27FC236}">
                <a16:creationId xmlns:a16="http://schemas.microsoft.com/office/drawing/2014/main" id="{F8DE3578-88FF-2C7D-2846-5BA4964B5583}"/>
              </a:ext>
            </a:extLst>
          </p:cNvPr>
          <p:cNvPicPr>
            <a:picLocks noChangeAspect="1"/>
          </p:cNvPicPr>
          <p:nvPr/>
        </p:nvPicPr>
        <p:blipFill>
          <a:blip r:embed="rId2"/>
          <a:stretch>
            <a:fillRect/>
          </a:stretch>
        </p:blipFill>
        <p:spPr>
          <a:xfrm>
            <a:off x="1730692" y="1701800"/>
            <a:ext cx="3328987" cy="3205162"/>
          </a:xfrm>
          <a:prstGeom prst="rect">
            <a:avLst/>
          </a:prstGeom>
        </p:spPr>
      </p:pic>
      <p:pic>
        <p:nvPicPr>
          <p:cNvPr id="3" name="Picture 2" descr="Apprenticeship Texas logo">
            <a:extLst>
              <a:ext uri="{FF2B5EF4-FFF2-40B4-BE49-F238E27FC236}">
                <a16:creationId xmlns:a16="http://schemas.microsoft.com/office/drawing/2014/main" id="{FB064D11-D96F-F73A-19C7-7186272891B9}"/>
              </a:ext>
            </a:extLst>
          </p:cNvPr>
          <p:cNvPicPr>
            <a:picLocks noChangeAspect="1"/>
          </p:cNvPicPr>
          <p:nvPr/>
        </p:nvPicPr>
        <p:blipFill>
          <a:blip r:embed="rId3"/>
          <a:stretch>
            <a:fillRect/>
          </a:stretch>
        </p:blipFill>
        <p:spPr>
          <a:xfrm>
            <a:off x="5171440" y="1879600"/>
            <a:ext cx="5894492" cy="2526211"/>
          </a:xfrm>
          <a:prstGeom prst="rect">
            <a:avLst/>
          </a:prstGeom>
        </p:spPr>
      </p:pic>
    </p:spTree>
    <p:extLst>
      <p:ext uri="{BB962C8B-B14F-4D97-AF65-F5344CB8AC3E}">
        <p14:creationId xmlns:p14="http://schemas.microsoft.com/office/powerpoint/2010/main" val="145356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64F6E2-ECC1-65C6-369D-D874B29D394F}"/>
              </a:ext>
            </a:extLst>
          </p:cNvPr>
          <p:cNvSpPr>
            <a:spLocks noGrp="1"/>
          </p:cNvSpPr>
          <p:nvPr>
            <p:ph type="title" idx="4294967295"/>
          </p:nvPr>
        </p:nvSpPr>
        <p:spPr/>
        <p:txBody>
          <a:bodyPr/>
          <a:lstStyle/>
          <a:p>
            <a:pPr algn="ctr" rtl="0" eaLnBrk="1" latinLnBrk="0" hangingPunct="1"/>
            <a:r>
              <a:rPr lang="en-US" sz="4000" kern="1200" dirty="0">
                <a:solidFill>
                  <a:srgbClr val="C00000"/>
                </a:solidFill>
                <a:effectLst/>
                <a:latin typeface="Calibri" panose="020F0502020204030204" pitchFamily="34" charset="0"/>
                <a:ea typeface="+mn-ea"/>
                <a:cs typeface="+mn-cs"/>
              </a:rPr>
              <a:t>Apprenticeship Expansion</a:t>
            </a:r>
            <a:endParaRPr lang="en-US" dirty="0">
              <a:effectLst/>
            </a:endParaRPr>
          </a:p>
        </p:txBody>
      </p:sp>
      <p:pic>
        <p:nvPicPr>
          <p:cNvPr id="4" name="Picture 3" descr="Funding Opportunities screenshot with Apprenticeship Expansion highlighted with a red box">
            <a:extLst>
              <a:ext uri="{FF2B5EF4-FFF2-40B4-BE49-F238E27FC236}">
                <a16:creationId xmlns:a16="http://schemas.microsoft.com/office/drawing/2014/main" id="{C9CEE899-0915-27EB-4184-9B85F19E1243}"/>
              </a:ext>
            </a:extLst>
          </p:cNvPr>
          <p:cNvPicPr>
            <a:picLocks noChangeAspect="1"/>
          </p:cNvPicPr>
          <p:nvPr/>
        </p:nvPicPr>
        <p:blipFill>
          <a:blip r:embed="rId2"/>
          <a:stretch>
            <a:fillRect/>
          </a:stretch>
        </p:blipFill>
        <p:spPr>
          <a:xfrm>
            <a:off x="2115670" y="2148840"/>
            <a:ext cx="8338449" cy="4117491"/>
          </a:xfrm>
          <a:prstGeom prst="rect">
            <a:avLst/>
          </a:prstGeom>
        </p:spPr>
      </p:pic>
      <p:sp>
        <p:nvSpPr>
          <p:cNvPr id="7" name="TextBox 6">
            <a:extLst>
              <a:ext uri="{FF2B5EF4-FFF2-40B4-BE49-F238E27FC236}">
                <a16:creationId xmlns:a16="http://schemas.microsoft.com/office/drawing/2014/main" id="{D7427925-0941-7C50-C191-2D62F4C5BA44}"/>
              </a:ext>
              <a:ext uri="{C183D7F6-B498-43B3-948B-1728B52AA6E4}">
                <adec:decorative xmlns:adec="http://schemas.microsoft.com/office/drawing/2017/decorative" val="1"/>
              </a:ext>
            </a:extLst>
          </p:cNvPr>
          <p:cNvSpPr txBox="1"/>
          <p:nvPr/>
        </p:nvSpPr>
        <p:spPr>
          <a:xfrm>
            <a:off x="2196354" y="4133221"/>
            <a:ext cx="3899646" cy="355885"/>
          </a:xfrm>
          <a:prstGeom prst="rect">
            <a:avLst/>
          </a:prstGeom>
          <a:noFill/>
          <a:ln w="50800">
            <a:solidFill>
              <a:srgbClr val="C00000"/>
            </a:solidFill>
          </a:ln>
        </p:spPr>
        <p:txBody>
          <a:bodyPr wrap="square" rtlCol="0">
            <a:spAutoFit/>
          </a:bodyPr>
          <a:lstStyle/>
          <a:p>
            <a:endParaRPr lang="en-US" dirty="0"/>
          </a:p>
        </p:txBody>
      </p:sp>
    </p:spTree>
    <p:extLst>
      <p:ext uri="{BB962C8B-B14F-4D97-AF65-F5344CB8AC3E}">
        <p14:creationId xmlns:p14="http://schemas.microsoft.com/office/powerpoint/2010/main" val="3354705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B94755-7C66-D624-AFF2-16A4DCFAD1BC}"/>
              </a:ext>
            </a:extLst>
          </p:cNvPr>
          <p:cNvSpPr>
            <a:spLocks noGrp="1"/>
          </p:cNvSpPr>
          <p:nvPr>
            <p:ph type="title" idx="4294967295"/>
          </p:nvPr>
        </p:nvSpPr>
        <p:spPr/>
        <p:txBody>
          <a:bodyPr/>
          <a:lstStyle/>
          <a:p>
            <a:pPr algn="ctr" rtl="0" eaLnBrk="1" latinLnBrk="0" hangingPunct="1"/>
            <a:r>
              <a:rPr lang="en-US" sz="4000" kern="1200" dirty="0">
                <a:solidFill>
                  <a:srgbClr val="C00000"/>
                </a:solidFill>
                <a:effectLst/>
                <a:latin typeface="Calibri" panose="020F0502020204030204" pitchFamily="34" charset="0"/>
                <a:ea typeface="+mn-ea"/>
                <a:cs typeface="+mn-cs"/>
              </a:rPr>
              <a:t>Critical Skills Apprenticeships</a:t>
            </a:r>
            <a:endParaRPr lang="en-US" dirty="0">
              <a:effectLst/>
            </a:endParaRPr>
          </a:p>
        </p:txBody>
      </p:sp>
      <p:pic>
        <p:nvPicPr>
          <p:cNvPr id="4" name="Picture 3" descr="Funding Opportunities screenshot with Critical Skills Apprenticeships highlighted with a red box">
            <a:extLst>
              <a:ext uri="{FF2B5EF4-FFF2-40B4-BE49-F238E27FC236}">
                <a16:creationId xmlns:a16="http://schemas.microsoft.com/office/drawing/2014/main" id="{C9CEE899-0915-27EB-4184-9B85F19E1243}"/>
              </a:ext>
            </a:extLst>
          </p:cNvPr>
          <p:cNvPicPr>
            <a:picLocks noChangeAspect="1"/>
          </p:cNvPicPr>
          <p:nvPr/>
        </p:nvPicPr>
        <p:blipFill>
          <a:blip r:embed="rId2"/>
          <a:stretch>
            <a:fillRect/>
          </a:stretch>
        </p:blipFill>
        <p:spPr>
          <a:xfrm>
            <a:off x="2115670" y="2335391"/>
            <a:ext cx="7960659" cy="3930940"/>
          </a:xfrm>
          <a:prstGeom prst="rect">
            <a:avLst/>
          </a:prstGeom>
        </p:spPr>
      </p:pic>
      <p:sp>
        <p:nvSpPr>
          <p:cNvPr id="7" name="TextBox 6">
            <a:extLst>
              <a:ext uri="{FF2B5EF4-FFF2-40B4-BE49-F238E27FC236}">
                <a16:creationId xmlns:a16="http://schemas.microsoft.com/office/drawing/2014/main" id="{D7427925-0941-7C50-C191-2D62F4C5BA44}"/>
              </a:ext>
              <a:ext uri="{C183D7F6-B498-43B3-948B-1728B52AA6E4}">
                <adec:decorative xmlns:adec="http://schemas.microsoft.com/office/drawing/2017/decorative" val="1"/>
              </a:ext>
            </a:extLst>
          </p:cNvPr>
          <p:cNvSpPr txBox="1"/>
          <p:nvPr/>
        </p:nvSpPr>
        <p:spPr>
          <a:xfrm>
            <a:off x="2305722" y="3073115"/>
            <a:ext cx="3899646" cy="355885"/>
          </a:xfrm>
          <a:prstGeom prst="rect">
            <a:avLst/>
          </a:prstGeom>
          <a:noFill/>
          <a:ln w="50800">
            <a:solidFill>
              <a:srgbClr val="C00000"/>
            </a:solidFill>
          </a:ln>
        </p:spPr>
        <p:txBody>
          <a:bodyPr wrap="square" rtlCol="0">
            <a:spAutoFit/>
          </a:bodyPr>
          <a:lstStyle/>
          <a:p>
            <a:endParaRPr lang="en-US" dirty="0"/>
          </a:p>
        </p:txBody>
      </p:sp>
    </p:spTree>
    <p:extLst>
      <p:ext uri="{BB962C8B-B14F-4D97-AF65-F5344CB8AC3E}">
        <p14:creationId xmlns:p14="http://schemas.microsoft.com/office/powerpoint/2010/main" val="3429547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02328E-715D-9D65-3A55-E3E0EEEE5650}"/>
              </a:ext>
            </a:extLst>
          </p:cNvPr>
          <p:cNvSpPr>
            <a:spLocks noGrp="1"/>
          </p:cNvSpPr>
          <p:nvPr>
            <p:ph type="title" idx="4294967295"/>
          </p:nvPr>
        </p:nvSpPr>
        <p:spPr>
          <a:xfrm>
            <a:off x="838199" y="591669"/>
            <a:ext cx="10515600" cy="1325563"/>
          </a:xfrm>
        </p:spPr>
        <p:txBody>
          <a:bodyPr/>
          <a:lstStyle/>
          <a:p>
            <a:pPr algn="ctr" rtl="0" eaLnBrk="1" latinLnBrk="0" hangingPunct="1"/>
            <a:r>
              <a:rPr lang="en-US" sz="4000" kern="1200" dirty="0">
                <a:solidFill>
                  <a:srgbClr val="C00000"/>
                </a:solidFill>
                <a:effectLst/>
                <a:latin typeface="Calibri" panose="020F0502020204030204" pitchFamily="34" charset="0"/>
                <a:ea typeface="+mn-ea"/>
                <a:cs typeface="+mn-cs"/>
              </a:rPr>
              <a:t>Healthcare Apprenticeships</a:t>
            </a:r>
            <a:endParaRPr lang="en-US" dirty="0">
              <a:effectLst/>
            </a:endParaRPr>
          </a:p>
        </p:txBody>
      </p:sp>
      <p:pic>
        <p:nvPicPr>
          <p:cNvPr id="4" name="Picture 3" descr="Funding Opportunities screenshot with Healthcare Apprenticeships highlighted with a red box">
            <a:extLst>
              <a:ext uri="{FF2B5EF4-FFF2-40B4-BE49-F238E27FC236}">
                <a16:creationId xmlns:a16="http://schemas.microsoft.com/office/drawing/2014/main" id="{C9CEE899-0915-27EB-4184-9B85F19E1243}"/>
              </a:ext>
            </a:extLst>
          </p:cNvPr>
          <p:cNvPicPr>
            <a:picLocks noChangeAspect="1"/>
          </p:cNvPicPr>
          <p:nvPr/>
        </p:nvPicPr>
        <p:blipFill>
          <a:blip r:embed="rId2"/>
          <a:stretch>
            <a:fillRect/>
          </a:stretch>
        </p:blipFill>
        <p:spPr>
          <a:xfrm>
            <a:off x="2115670" y="2335391"/>
            <a:ext cx="7960659" cy="3930940"/>
          </a:xfrm>
          <a:prstGeom prst="rect">
            <a:avLst/>
          </a:prstGeom>
        </p:spPr>
      </p:pic>
      <p:sp>
        <p:nvSpPr>
          <p:cNvPr id="7" name="TextBox 6">
            <a:extLst>
              <a:ext uri="{FF2B5EF4-FFF2-40B4-BE49-F238E27FC236}">
                <a16:creationId xmlns:a16="http://schemas.microsoft.com/office/drawing/2014/main" id="{D7427925-0941-7C50-C191-2D62F4C5BA44}"/>
              </a:ext>
              <a:ext uri="{C183D7F6-B498-43B3-948B-1728B52AA6E4}">
                <adec:decorative xmlns:adec="http://schemas.microsoft.com/office/drawing/2017/decorative" val="1"/>
              </a:ext>
            </a:extLst>
          </p:cNvPr>
          <p:cNvSpPr txBox="1"/>
          <p:nvPr/>
        </p:nvSpPr>
        <p:spPr>
          <a:xfrm>
            <a:off x="2326341" y="3449633"/>
            <a:ext cx="3899646" cy="355885"/>
          </a:xfrm>
          <a:prstGeom prst="rect">
            <a:avLst/>
          </a:prstGeom>
          <a:noFill/>
          <a:ln w="50800">
            <a:solidFill>
              <a:srgbClr val="C00000"/>
            </a:solidFill>
          </a:ln>
        </p:spPr>
        <p:txBody>
          <a:bodyPr wrap="square" rtlCol="0">
            <a:spAutoFit/>
          </a:bodyPr>
          <a:lstStyle/>
          <a:p>
            <a:endParaRPr lang="en-US" dirty="0"/>
          </a:p>
        </p:txBody>
      </p:sp>
    </p:spTree>
    <p:extLst>
      <p:ext uri="{BB962C8B-B14F-4D97-AF65-F5344CB8AC3E}">
        <p14:creationId xmlns:p14="http://schemas.microsoft.com/office/powerpoint/2010/main" val="3553760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5E9818-AC87-83C2-B3EB-58731D041912}"/>
              </a:ext>
            </a:extLst>
          </p:cNvPr>
          <p:cNvSpPr>
            <a:spLocks noGrp="1"/>
          </p:cNvSpPr>
          <p:nvPr>
            <p:ph type="title" idx="4294967295"/>
          </p:nvPr>
        </p:nvSpPr>
        <p:spPr>
          <a:xfrm>
            <a:off x="663863" y="380850"/>
            <a:ext cx="10515600" cy="1325563"/>
          </a:xfrm>
        </p:spPr>
        <p:txBody>
          <a:bodyPr/>
          <a:lstStyle/>
          <a:p>
            <a:pPr rtl="0" eaLnBrk="1" fontAlgn="auto" latinLnBrk="0" hangingPunct="1"/>
            <a:r>
              <a:rPr lang="en-US" sz="4000" b="1" i="0" kern="1200" spc="0" baseline="0" dirty="0">
                <a:ln>
                  <a:noFill/>
                </a:ln>
                <a:solidFill>
                  <a:srgbClr val="C00000"/>
                </a:solidFill>
                <a:effectLst/>
                <a:latin typeface="Avenir Next LT Pro" panose="020B0504020202020204" pitchFamily="34" charset="0"/>
                <a:ea typeface="+mn-ea"/>
                <a:cs typeface="+mn-cs"/>
              </a:rPr>
              <a:t>State Apprenticeship Expansion</a:t>
            </a:r>
            <a:r>
              <a:rPr lang="en-US" sz="4000" b="0" i="0" kern="1200" spc="0" baseline="0" dirty="0">
                <a:ln>
                  <a:noFill/>
                </a:ln>
                <a:solidFill>
                  <a:srgbClr val="002060"/>
                </a:solidFill>
                <a:effectLst/>
                <a:latin typeface="Avenir Next LT Pro" panose="020B0504020202020204" pitchFamily="34" charset="0"/>
                <a:ea typeface="+mn-ea"/>
                <a:cs typeface="+mn-cs"/>
              </a:rPr>
              <a:t> </a:t>
            </a:r>
            <a:br>
              <a:rPr lang="en-US" sz="4000" b="0" i="0" kern="1200" spc="0" baseline="0" dirty="0">
                <a:ln>
                  <a:noFill/>
                </a:ln>
                <a:solidFill>
                  <a:srgbClr val="002060"/>
                </a:solidFill>
                <a:effectLst/>
                <a:latin typeface="Avenir Next LT Pro" panose="020B0504020202020204" pitchFamily="34" charset="0"/>
                <a:ea typeface="+mn-ea"/>
                <a:cs typeface="+mn-cs"/>
              </a:rPr>
            </a:br>
            <a:r>
              <a:rPr lang="en-US" sz="3000" i="0" kern="1200" spc="0" baseline="0" dirty="0">
                <a:ln>
                  <a:noFill/>
                </a:ln>
                <a:solidFill>
                  <a:srgbClr val="002060"/>
                </a:solidFill>
                <a:effectLst/>
                <a:latin typeface="Avenir Next LT Pro" panose="020B0504020202020204" pitchFamily="34" charset="0"/>
                <a:ea typeface="+mn-ea"/>
                <a:cs typeface="+mn-cs"/>
              </a:rPr>
              <a:t>Funding at a Glance (TWC DOL Awards 2016 – 2021)</a:t>
            </a:r>
            <a:endParaRPr lang="en-US" dirty="0">
              <a:effectLst/>
            </a:endParaRPr>
          </a:p>
        </p:txBody>
      </p:sp>
      <p:pic>
        <p:nvPicPr>
          <p:cNvPr id="42" name="Graphic 41">
            <a:extLst>
              <a:ext uri="{FF2B5EF4-FFF2-40B4-BE49-F238E27FC236}">
                <a16:creationId xmlns:a16="http://schemas.microsoft.com/office/drawing/2014/main" id="{61C67284-C9CA-41E9-B06A-01E0E941029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228810" y="2535818"/>
            <a:ext cx="914400" cy="914400"/>
          </a:xfrm>
          <a:prstGeom prst="rect">
            <a:avLst/>
          </a:prstGeom>
          <a:effectLst/>
        </p:spPr>
      </p:pic>
      <p:sp>
        <p:nvSpPr>
          <p:cNvPr id="56" name="Minus Sign 55">
            <a:extLst>
              <a:ext uri="{FF2B5EF4-FFF2-40B4-BE49-F238E27FC236}">
                <a16:creationId xmlns:a16="http://schemas.microsoft.com/office/drawing/2014/main" id="{96065191-53C5-49C7-8202-39080559916F}"/>
              </a:ext>
              <a:ext uri="{C183D7F6-B498-43B3-948B-1728B52AA6E4}">
                <adec:decorative xmlns:adec="http://schemas.microsoft.com/office/drawing/2017/decorative" val="1"/>
              </a:ext>
            </a:extLst>
          </p:cNvPr>
          <p:cNvSpPr/>
          <p:nvPr/>
        </p:nvSpPr>
        <p:spPr>
          <a:xfrm>
            <a:off x="727491" y="3130581"/>
            <a:ext cx="1756498" cy="1131208"/>
          </a:xfrm>
          <a:prstGeom prst="mathMinus">
            <a:avLst>
              <a:gd name="adj1" fmla="val 23240"/>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Minus Sign 54">
            <a:extLst>
              <a:ext uri="{FF2B5EF4-FFF2-40B4-BE49-F238E27FC236}">
                <a16:creationId xmlns:a16="http://schemas.microsoft.com/office/drawing/2014/main" id="{1CBA7085-DBB0-4052-BAD4-0A602C4087BB}"/>
              </a:ext>
              <a:ext uri="{C183D7F6-B498-43B3-948B-1728B52AA6E4}">
                <adec:decorative xmlns:adec="http://schemas.microsoft.com/office/drawing/2017/decorative" val="1"/>
              </a:ext>
            </a:extLst>
          </p:cNvPr>
          <p:cNvSpPr/>
          <p:nvPr/>
        </p:nvSpPr>
        <p:spPr>
          <a:xfrm rot="19243755">
            <a:off x="1816910" y="2756308"/>
            <a:ext cx="1756498" cy="1131208"/>
          </a:xfrm>
          <a:prstGeom prst="mathMinus">
            <a:avLst>
              <a:gd name="adj1" fmla="val 23240"/>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Minus Sign 53">
            <a:extLst>
              <a:ext uri="{FF2B5EF4-FFF2-40B4-BE49-F238E27FC236}">
                <a16:creationId xmlns:a16="http://schemas.microsoft.com/office/drawing/2014/main" id="{9C16897E-B8D7-4DB5-A15F-5040FC037468}"/>
              </a:ext>
              <a:ext uri="{C183D7F6-B498-43B3-948B-1728B52AA6E4}">
                <adec:decorative xmlns:adec="http://schemas.microsoft.com/office/drawing/2017/decorative" val="1"/>
              </a:ext>
            </a:extLst>
          </p:cNvPr>
          <p:cNvSpPr/>
          <p:nvPr/>
        </p:nvSpPr>
        <p:spPr>
          <a:xfrm rot="966264">
            <a:off x="2820869" y="2549544"/>
            <a:ext cx="1756498" cy="1131208"/>
          </a:xfrm>
          <a:prstGeom prst="mathMinus">
            <a:avLst>
              <a:gd name="adj1" fmla="val 23240"/>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Minus Sign 52">
            <a:extLst>
              <a:ext uri="{FF2B5EF4-FFF2-40B4-BE49-F238E27FC236}">
                <a16:creationId xmlns:a16="http://schemas.microsoft.com/office/drawing/2014/main" id="{2E818498-2F9A-4B25-91A0-3B4274D3B7A2}"/>
              </a:ext>
              <a:ext uri="{C183D7F6-B498-43B3-948B-1728B52AA6E4}">
                <adec:decorative xmlns:adec="http://schemas.microsoft.com/office/drawing/2017/decorative" val="1"/>
              </a:ext>
            </a:extLst>
          </p:cNvPr>
          <p:cNvSpPr/>
          <p:nvPr/>
        </p:nvSpPr>
        <p:spPr>
          <a:xfrm rot="19161913">
            <a:off x="3816889" y="2335398"/>
            <a:ext cx="1756498" cy="1131208"/>
          </a:xfrm>
          <a:prstGeom prst="mathMinus">
            <a:avLst>
              <a:gd name="adj1" fmla="val 23240"/>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Minus Sign 51">
            <a:extLst>
              <a:ext uri="{FF2B5EF4-FFF2-40B4-BE49-F238E27FC236}">
                <a16:creationId xmlns:a16="http://schemas.microsoft.com/office/drawing/2014/main" id="{3B154008-DA94-4F84-8FF7-D2A4CD16C531}"/>
              </a:ext>
              <a:ext uri="{C183D7F6-B498-43B3-948B-1728B52AA6E4}">
                <adec:decorative xmlns:adec="http://schemas.microsoft.com/office/drawing/2017/decorative" val="1"/>
              </a:ext>
            </a:extLst>
          </p:cNvPr>
          <p:cNvSpPr/>
          <p:nvPr/>
        </p:nvSpPr>
        <p:spPr>
          <a:xfrm rot="1693952">
            <a:off x="4747673" y="2234850"/>
            <a:ext cx="1756498" cy="1131208"/>
          </a:xfrm>
          <a:prstGeom prst="mathMinus">
            <a:avLst>
              <a:gd name="adj1" fmla="val 23240"/>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Minus Sign 50">
            <a:extLst>
              <a:ext uri="{FF2B5EF4-FFF2-40B4-BE49-F238E27FC236}">
                <a16:creationId xmlns:a16="http://schemas.microsoft.com/office/drawing/2014/main" id="{40F1050F-EE3A-468E-B63B-FA06A89BA371}"/>
              </a:ext>
              <a:ext uri="{C183D7F6-B498-43B3-948B-1728B52AA6E4}">
                <adec:decorative xmlns:adec="http://schemas.microsoft.com/office/drawing/2017/decorative" val="1"/>
              </a:ext>
            </a:extLst>
          </p:cNvPr>
          <p:cNvSpPr/>
          <p:nvPr/>
        </p:nvSpPr>
        <p:spPr>
          <a:xfrm rot="19284762">
            <a:off x="5684968" y="2152981"/>
            <a:ext cx="1756498" cy="1131208"/>
          </a:xfrm>
          <a:prstGeom prst="mathMinus">
            <a:avLst>
              <a:gd name="adj1" fmla="val 23240"/>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Minus Sign 49">
            <a:extLst>
              <a:ext uri="{FF2B5EF4-FFF2-40B4-BE49-F238E27FC236}">
                <a16:creationId xmlns:a16="http://schemas.microsoft.com/office/drawing/2014/main" id="{6F123EDF-9FF2-4B9F-BA55-056454638BF3}"/>
              </a:ext>
              <a:ext uri="{C183D7F6-B498-43B3-948B-1728B52AA6E4}">
                <adec:decorative xmlns:adec="http://schemas.microsoft.com/office/drawing/2017/decorative" val="1"/>
              </a:ext>
            </a:extLst>
          </p:cNvPr>
          <p:cNvSpPr/>
          <p:nvPr/>
        </p:nvSpPr>
        <p:spPr>
          <a:xfrm rot="1446653">
            <a:off x="6656549" y="2019590"/>
            <a:ext cx="1756498" cy="1131208"/>
          </a:xfrm>
          <a:prstGeom prst="mathMinus">
            <a:avLst>
              <a:gd name="adj1" fmla="val 23240"/>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Minus Sign 48">
            <a:extLst>
              <a:ext uri="{FF2B5EF4-FFF2-40B4-BE49-F238E27FC236}">
                <a16:creationId xmlns:a16="http://schemas.microsoft.com/office/drawing/2014/main" id="{73EC2107-E6B7-4E6D-8710-9218380F5961}"/>
              </a:ext>
              <a:ext uri="{C183D7F6-B498-43B3-948B-1728B52AA6E4}">
                <adec:decorative xmlns:adec="http://schemas.microsoft.com/office/drawing/2017/decorative" val="1"/>
              </a:ext>
            </a:extLst>
          </p:cNvPr>
          <p:cNvSpPr/>
          <p:nvPr/>
        </p:nvSpPr>
        <p:spPr>
          <a:xfrm rot="20005751">
            <a:off x="7706078" y="2000858"/>
            <a:ext cx="1756498" cy="1131208"/>
          </a:xfrm>
          <a:prstGeom prst="mathMinus">
            <a:avLst>
              <a:gd name="adj1" fmla="val 23240"/>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Graphic 36">
            <a:extLst>
              <a:ext uri="{FF2B5EF4-FFF2-40B4-BE49-F238E27FC236}">
                <a16:creationId xmlns:a16="http://schemas.microsoft.com/office/drawing/2014/main" id="{7E64BA4F-9551-48F5-99E5-4B8D590E6D47}"/>
              </a:ext>
              <a:ext uri="{C183D7F6-B498-43B3-948B-1728B52AA6E4}">
                <adec:decorative xmlns:adec="http://schemas.microsoft.com/office/drawing/2017/decorative" val="1"/>
              </a:ext>
            </a:extLst>
          </p:cNvPr>
          <p:cNvSpPr/>
          <p:nvPr/>
        </p:nvSpPr>
        <p:spPr>
          <a:xfrm rot="20001920">
            <a:off x="8025609" y="2139143"/>
            <a:ext cx="1669360" cy="589525"/>
          </a:xfrm>
          <a:prstGeom prst="stripedRightArrow">
            <a:avLst>
              <a:gd name="adj1" fmla="val 42781"/>
              <a:gd name="adj2" fmla="val 100279"/>
            </a:avLst>
          </a:prstGeom>
          <a:solidFill>
            <a:schemeClr val="accent1">
              <a:lumMod val="75000"/>
            </a:schemeClr>
          </a:solidFill>
          <a:ln w="408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6" name="Graphic 35">
            <a:extLst>
              <a:ext uri="{FF2B5EF4-FFF2-40B4-BE49-F238E27FC236}">
                <a16:creationId xmlns:a16="http://schemas.microsoft.com/office/drawing/2014/main" id="{36178775-4FD4-4A65-BBBF-ACB820E1E89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9985334" y="930065"/>
            <a:ext cx="1794667" cy="1794667"/>
          </a:xfrm>
          <a:prstGeom prst="rect">
            <a:avLst/>
          </a:prstGeom>
          <a:effectLst>
            <a:innerShdw blurRad="63500" dist="50800" dir="18900000">
              <a:prstClr val="black">
                <a:alpha val="50000"/>
              </a:prstClr>
            </a:innerShdw>
          </a:effectLst>
        </p:spPr>
      </p:pic>
      <p:sp>
        <p:nvSpPr>
          <p:cNvPr id="38" name="TextBox 37">
            <a:extLst>
              <a:ext uri="{FF2B5EF4-FFF2-40B4-BE49-F238E27FC236}">
                <a16:creationId xmlns:a16="http://schemas.microsoft.com/office/drawing/2014/main" id="{A314BF5F-9936-4CC4-B3E0-FA68A252096E}"/>
              </a:ext>
            </a:extLst>
          </p:cNvPr>
          <p:cNvSpPr txBox="1"/>
          <p:nvPr/>
        </p:nvSpPr>
        <p:spPr>
          <a:xfrm>
            <a:off x="10032895" y="1602658"/>
            <a:ext cx="15349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2222E"/>
                </a:solidFill>
                <a:effectLst/>
                <a:uLnTx/>
                <a:uFillTx/>
                <a:latin typeface="Ink Free" panose="03080402000500000000" pitchFamily="66" charset="0"/>
                <a:ea typeface="+mn-ea"/>
                <a:cs typeface="+mn-cs"/>
              </a:rPr>
              <a:t>$27.9 Million</a:t>
            </a:r>
          </a:p>
        </p:txBody>
      </p:sp>
      <p:sp>
        <p:nvSpPr>
          <p:cNvPr id="4" name="TextBox 3">
            <a:extLst>
              <a:ext uri="{FF2B5EF4-FFF2-40B4-BE49-F238E27FC236}">
                <a16:creationId xmlns:a16="http://schemas.microsoft.com/office/drawing/2014/main" id="{AA84B27F-1E9D-45CE-934A-092B212AA751}"/>
              </a:ext>
            </a:extLst>
          </p:cNvPr>
          <p:cNvSpPr txBox="1"/>
          <p:nvPr/>
        </p:nvSpPr>
        <p:spPr>
          <a:xfrm>
            <a:off x="280219" y="4355690"/>
            <a:ext cx="2492478" cy="2215991"/>
          </a:xfrm>
          <a:prstGeom prst="rect">
            <a:avLst/>
          </a:prstGeom>
          <a:noFill/>
          <a:ln>
            <a:solidFill>
              <a:schemeClr val="accent1">
                <a:lumMod val="50000"/>
              </a:schemeClr>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ApprenticeshipUSA State Accelerator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$200,000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State Apprenticeship Expansion Plan </a:t>
            </a:r>
            <a:endPar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7EFDFC50-9F33-4AFC-ACE1-F58EDAF8AD9D}"/>
              </a:ext>
              <a:ext uri="{C183D7F6-B498-43B3-948B-1728B52AA6E4}">
                <adec:decorative xmlns:adec="http://schemas.microsoft.com/office/drawing/2017/decorative" val="1"/>
              </a:ext>
            </a:extLst>
          </p:cNvPr>
          <p:cNvCxnSpPr>
            <a:cxnSpLocks/>
          </p:cNvCxnSpPr>
          <p:nvPr/>
        </p:nvCxnSpPr>
        <p:spPr>
          <a:xfrm>
            <a:off x="385914" y="4933196"/>
            <a:ext cx="2308125" cy="0"/>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02B696E-3220-46C9-8F2D-8946340FD36A}"/>
              </a:ext>
              <a:ext uri="{C183D7F6-B498-43B3-948B-1728B52AA6E4}">
                <adec:decorative xmlns:adec="http://schemas.microsoft.com/office/drawing/2017/decorative" val="1"/>
              </a:ext>
            </a:extLst>
          </p:cNvPr>
          <p:cNvCxnSpPr/>
          <p:nvPr/>
        </p:nvCxnSpPr>
        <p:spPr>
          <a:xfrm flipH="1">
            <a:off x="385914" y="5866357"/>
            <a:ext cx="1283108" cy="0"/>
          </a:xfrm>
          <a:prstGeom prst="line">
            <a:avLst/>
          </a:prstGeom>
        </p:spPr>
        <p:style>
          <a:lnRef idx="3">
            <a:schemeClr val="accent1"/>
          </a:lnRef>
          <a:fillRef idx="0">
            <a:schemeClr val="accent1"/>
          </a:fillRef>
          <a:effectRef idx="2">
            <a:schemeClr val="accent1"/>
          </a:effectRef>
          <a:fontRef idx="minor">
            <a:schemeClr val="tx1"/>
          </a:fontRef>
        </p:style>
      </p:cxnSp>
      <p:sp>
        <p:nvSpPr>
          <p:cNvPr id="16" name="TextBox 15">
            <a:extLst>
              <a:ext uri="{FF2B5EF4-FFF2-40B4-BE49-F238E27FC236}">
                <a16:creationId xmlns:a16="http://schemas.microsoft.com/office/drawing/2014/main" id="{15CA8F34-F5E2-495F-8C51-643464680AAB}"/>
              </a:ext>
            </a:extLst>
          </p:cNvPr>
          <p:cNvSpPr txBox="1"/>
          <p:nvPr/>
        </p:nvSpPr>
        <p:spPr>
          <a:xfrm>
            <a:off x="2780371" y="3832470"/>
            <a:ext cx="2380203" cy="2739211"/>
          </a:xfrm>
          <a:prstGeom prst="rect">
            <a:avLst/>
          </a:prstGeom>
          <a:noFill/>
          <a:ln>
            <a:solidFill>
              <a:schemeClr val="tx2">
                <a:lumMod val="50000"/>
              </a:schemeClr>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2 &amp;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State Apprenticeship Expansion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$2,874,430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1,902 New Apprentices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30 New RAPs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60 Expanded RAPs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750 Engagements</a:t>
            </a:r>
          </a:p>
        </p:txBody>
      </p:sp>
      <p:cxnSp>
        <p:nvCxnSpPr>
          <p:cNvPr id="17" name="Straight Connector 16">
            <a:extLst>
              <a:ext uri="{FF2B5EF4-FFF2-40B4-BE49-F238E27FC236}">
                <a16:creationId xmlns:a16="http://schemas.microsoft.com/office/drawing/2014/main" id="{0496B24C-7282-4AD0-BA2F-E57F3D1B66D7}"/>
              </a:ext>
              <a:ext uri="{C183D7F6-B498-43B3-948B-1728B52AA6E4}">
                <adec:decorative xmlns:adec="http://schemas.microsoft.com/office/drawing/2017/decorative" val="1"/>
              </a:ext>
            </a:extLst>
          </p:cNvPr>
          <p:cNvCxnSpPr>
            <a:cxnSpLocks/>
          </p:cNvCxnSpPr>
          <p:nvPr/>
        </p:nvCxnSpPr>
        <p:spPr>
          <a:xfrm>
            <a:off x="2876146" y="4376512"/>
            <a:ext cx="2188651" cy="0"/>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7715701-5FB6-4446-AC9C-5DD8EE774420}"/>
              </a:ext>
              <a:ext uri="{C183D7F6-B498-43B3-948B-1728B52AA6E4}">
                <adec:decorative xmlns:adec="http://schemas.microsoft.com/office/drawing/2017/decorative" val="1"/>
              </a:ext>
            </a:extLst>
          </p:cNvPr>
          <p:cNvCxnSpPr/>
          <p:nvPr/>
        </p:nvCxnSpPr>
        <p:spPr>
          <a:xfrm flipH="1">
            <a:off x="2883344" y="5318993"/>
            <a:ext cx="1283108" cy="0"/>
          </a:xfrm>
          <a:prstGeom prst="line">
            <a:avLst/>
          </a:prstGeom>
        </p:spPr>
        <p:style>
          <a:lnRef idx="3">
            <a:schemeClr val="accent1"/>
          </a:lnRef>
          <a:fillRef idx="0">
            <a:schemeClr val="accent1"/>
          </a:fillRef>
          <a:effectRef idx="2">
            <a:schemeClr val="accent1"/>
          </a:effectRef>
          <a:fontRef idx="minor">
            <a:schemeClr val="tx1"/>
          </a:fontRef>
        </p:style>
      </p:cxnSp>
      <p:sp>
        <p:nvSpPr>
          <p:cNvPr id="19" name="TextBox 18">
            <a:extLst>
              <a:ext uri="{FF2B5EF4-FFF2-40B4-BE49-F238E27FC236}">
                <a16:creationId xmlns:a16="http://schemas.microsoft.com/office/drawing/2014/main" id="{E91AD026-080F-4B35-BD1D-453DA8C72A63}"/>
              </a:ext>
            </a:extLst>
          </p:cNvPr>
          <p:cNvSpPr txBox="1"/>
          <p:nvPr/>
        </p:nvSpPr>
        <p:spPr>
          <a:xfrm>
            <a:off x="5175926" y="3567730"/>
            <a:ext cx="2289695" cy="3000821"/>
          </a:xfrm>
          <a:prstGeom prst="rect">
            <a:avLst/>
          </a:prstGeom>
          <a:noFill/>
          <a:ln>
            <a:solidFill>
              <a:schemeClr val="accent1">
                <a:lumMod val="50000"/>
              </a:schemeClr>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Ink Free" panose="03080402000500000000" pitchFamily="66" charset="0"/>
              </a:rPr>
              <a:t>(Expires 06.30.23)   </a:t>
            </a:r>
            <a:r>
              <a:rPr kumimoji="0" lang="en-US" sz="3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Apprenticeship State Expansion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$5,441,041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2,061 New Apprentices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33 New RAPs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66 Expanded RAPs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300 Pre-Apprentices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60% Capacity Bldg.</a:t>
            </a:r>
          </a:p>
        </p:txBody>
      </p:sp>
      <p:cxnSp>
        <p:nvCxnSpPr>
          <p:cNvPr id="20" name="Straight Connector 19">
            <a:extLst>
              <a:ext uri="{FF2B5EF4-FFF2-40B4-BE49-F238E27FC236}">
                <a16:creationId xmlns:a16="http://schemas.microsoft.com/office/drawing/2014/main" id="{68D2F1AD-B262-476B-8E2C-D6C651DA2C9F}"/>
              </a:ext>
              <a:ext uri="{C183D7F6-B498-43B3-948B-1728B52AA6E4}">
                <adec:decorative xmlns:adec="http://schemas.microsoft.com/office/drawing/2017/decorative" val="1"/>
              </a:ext>
            </a:extLst>
          </p:cNvPr>
          <p:cNvCxnSpPr>
            <a:cxnSpLocks/>
          </p:cNvCxnSpPr>
          <p:nvPr/>
        </p:nvCxnSpPr>
        <p:spPr>
          <a:xfrm>
            <a:off x="5298218" y="4095302"/>
            <a:ext cx="2045109" cy="0"/>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3E71833-9A16-448A-A6DD-E6E8142B4E20}"/>
              </a:ext>
              <a:ext uri="{C183D7F6-B498-43B3-948B-1728B52AA6E4}">
                <adec:decorative xmlns:adec="http://schemas.microsoft.com/office/drawing/2017/decorative" val="1"/>
              </a:ext>
            </a:extLst>
          </p:cNvPr>
          <p:cNvCxnSpPr/>
          <p:nvPr/>
        </p:nvCxnSpPr>
        <p:spPr>
          <a:xfrm flipH="1">
            <a:off x="5280109" y="5086043"/>
            <a:ext cx="1283108" cy="0"/>
          </a:xfrm>
          <a:prstGeom prst="line">
            <a:avLst/>
          </a:prstGeom>
        </p:spPr>
        <p:style>
          <a:lnRef idx="3">
            <a:schemeClr val="accent1"/>
          </a:lnRef>
          <a:fillRef idx="0">
            <a:schemeClr val="accent1"/>
          </a:fillRef>
          <a:effectRef idx="2">
            <a:schemeClr val="accent1"/>
          </a:effectRef>
          <a:fontRef idx="minor">
            <a:schemeClr val="tx1"/>
          </a:fontRef>
        </p:style>
      </p:cxnSp>
      <p:sp>
        <p:nvSpPr>
          <p:cNvPr id="22" name="TextBox 21">
            <a:extLst>
              <a:ext uri="{FF2B5EF4-FFF2-40B4-BE49-F238E27FC236}">
                <a16:creationId xmlns:a16="http://schemas.microsoft.com/office/drawing/2014/main" id="{27EC40D4-B265-4547-9644-6F43408A11A4}"/>
              </a:ext>
            </a:extLst>
          </p:cNvPr>
          <p:cNvSpPr txBox="1"/>
          <p:nvPr/>
        </p:nvSpPr>
        <p:spPr>
          <a:xfrm>
            <a:off x="7465623" y="3309249"/>
            <a:ext cx="2272913" cy="3262432"/>
          </a:xfrm>
          <a:prstGeom prst="rect">
            <a:avLst/>
          </a:prstGeom>
          <a:noFill/>
          <a:ln>
            <a:solidFill>
              <a:schemeClr val="accent1">
                <a:lumMod val="50000"/>
              </a:schemeClr>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Ink Free" panose="03080402000500000000" pitchFamily="66" charset="0"/>
              </a:rPr>
              <a:t>(Expires 06.30.24)   </a:t>
            </a:r>
            <a:r>
              <a:rPr kumimoji="0" lang="en-US" sz="3600" b="1"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State Apprenticeship Expansion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$9,450,000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4,821 New Apprentices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30 New RAPs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50 Expanded RAPs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7 New Youth RAPs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500 Pre-Apprentices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1,748 Certificates</a:t>
            </a:r>
          </a:p>
        </p:txBody>
      </p:sp>
      <p:cxnSp>
        <p:nvCxnSpPr>
          <p:cNvPr id="23" name="Straight Connector 22">
            <a:extLst>
              <a:ext uri="{FF2B5EF4-FFF2-40B4-BE49-F238E27FC236}">
                <a16:creationId xmlns:a16="http://schemas.microsoft.com/office/drawing/2014/main" id="{2FDBC64F-52DE-4B79-A0BC-E7C37519ADA8}"/>
              </a:ext>
              <a:ext uri="{C183D7F6-B498-43B3-948B-1728B52AA6E4}">
                <adec:decorative xmlns:adec="http://schemas.microsoft.com/office/drawing/2017/decorative" val="1"/>
              </a:ext>
            </a:extLst>
          </p:cNvPr>
          <p:cNvCxnSpPr>
            <a:cxnSpLocks/>
          </p:cNvCxnSpPr>
          <p:nvPr/>
        </p:nvCxnSpPr>
        <p:spPr>
          <a:xfrm>
            <a:off x="7560929" y="3853259"/>
            <a:ext cx="2082299" cy="0"/>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68F42BA-5874-4316-A924-3463320630E0}"/>
              </a:ext>
              <a:ext uri="{C183D7F6-B498-43B3-948B-1728B52AA6E4}">
                <adec:decorative xmlns:adec="http://schemas.microsoft.com/office/drawing/2017/decorative" val="1"/>
              </a:ext>
            </a:extLst>
          </p:cNvPr>
          <p:cNvCxnSpPr/>
          <p:nvPr/>
        </p:nvCxnSpPr>
        <p:spPr>
          <a:xfrm flipH="1">
            <a:off x="7610155" y="4816045"/>
            <a:ext cx="1283108" cy="0"/>
          </a:xfrm>
          <a:prstGeom prst="line">
            <a:avLst/>
          </a:prstGeom>
        </p:spPr>
        <p:style>
          <a:lnRef idx="3">
            <a:schemeClr val="accent1"/>
          </a:lnRef>
          <a:fillRef idx="0">
            <a:schemeClr val="accent1"/>
          </a:fillRef>
          <a:effectRef idx="2">
            <a:schemeClr val="accent1"/>
          </a:effectRef>
          <a:fontRef idx="minor">
            <a:schemeClr val="tx1"/>
          </a:fontRef>
        </p:style>
      </p:cxnSp>
      <p:sp>
        <p:nvSpPr>
          <p:cNvPr id="26" name="TextBox 25">
            <a:extLst>
              <a:ext uri="{FF2B5EF4-FFF2-40B4-BE49-F238E27FC236}">
                <a16:creationId xmlns:a16="http://schemas.microsoft.com/office/drawing/2014/main" id="{246B47F8-F278-4B79-B552-A2A86BC54B17}"/>
              </a:ext>
            </a:extLst>
          </p:cNvPr>
          <p:cNvSpPr txBox="1"/>
          <p:nvPr/>
        </p:nvSpPr>
        <p:spPr>
          <a:xfrm>
            <a:off x="9746212" y="2801418"/>
            <a:ext cx="2272913" cy="3770263"/>
          </a:xfrm>
          <a:prstGeom prst="rect">
            <a:avLst/>
          </a:prstGeom>
          <a:noFill/>
          <a:ln>
            <a:solidFill>
              <a:schemeClr val="accent1">
                <a:lumMod val="50000"/>
              </a:schemeClr>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dirty="0">
                <a:solidFill>
                  <a:srgbClr val="C00000"/>
                </a:solidFill>
                <a:latin typeface="Ink Free" panose="03080402000500000000" pitchFamily="66" charset="0"/>
                <a:ea typeface="+mn-ea"/>
                <a:cs typeface="+mn-cs"/>
              </a:rPr>
              <a:t>(Expires 06.30.25)   </a:t>
            </a:r>
            <a:r>
              <a:rPr kumimoji="0" lang="en-US" sz="3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State Apprenticeship Expansion, Equity and Innovation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$10,000,000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2,000 New Apprentices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40 New RAPs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60 Expanded RAPs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200 Engagements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600 Pre-Apprentices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304 Completers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$15.00 Median Earnings</a:t>
            </a:r>
          </a:p>
        </p:txBody>
      </p:sp>
      <p:cxnSp>
        <p:nvCxnSpPr>
          <p:cNvPr id="33" name="Straight Connector 32">
            <a:extLst>
              <a:ext uri="{FF2B5EF4-FFF2-40B4-BE49-F238E27FC236}">
                <a16:creationId xmlns:a16="http://schemas.microsoft.com/office/drawing/2014/main" id="{3F0AF88D-1476-4440-9344-E6AF0EA3BAD3}"/>
              </a:ext>
              <a:ext uri="{C183D7F6-B498-43B3-948B-1728B52AA6E4}">
                <adec:decorative xmlns:adec="http://schemas.microsoft.com/office/drawing/2017/decorative" val="1"/>
              </a:ext>
            </a:extLst>
          </p:cNvPr>
          <p:cNvCxnSpPr>
            <a:cxnSpLocks/>
          </p:cNvCxnSpPr>
          <p:nvPr/>
        </p:nvCxnSpPr>
        <p:spPr>
          <a:xfrm>
            <a:off x="9849194" y="3346177"/>
            <a:ext cx="2082299" cy="0"/>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C50EC36-BC14-4751-B42D-07DE27365A21}"/>
              </a:ext>
              <a:ext uri="{C183D7F6-B498-43B3-948B-1728B52AA6E4}">
                <adec:decorative xmlns:adec="http://schemas.microsoft.com/office/drawing/2017/decorative" val="1"/>
              </a:ext>
            </a:extLst>
          </p:cNvPr>
          <p:cNvCxnSpPr/>
          <p:nvPr/>
        </p:nvCxnSpPr>
        <p:spPr>
          <a:xfrm flipH="1">
            <a:off x="9849194" y="4589067"/>
            <a:ext cx="1283108"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909704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B2EDE9-DD90-C2A8-7B31-D30AB4FB4155}"/>
              </a:ext>
            </a:extLst>
          </p:cNvPr>
          <p:cNvSpPr>
            <a:spLocks noGrp="1"/>
          </p:cNvSpPr>
          <p:nvPr>
            <p:ph type="title" idx="4294967295"/>
          </p:nvPr>
        </p:nvSpPr>
        <p:spPr>
          <a:xfrm>
            <a:off x="0" y="-2133600"/>
            <a:ext cx="6288088" cy="1125537"/>
          </a:xfrm>
        </p:spPr>
        <p:txBody>
          <a:bodyPr>
            <a:normAutofit fontScale="90000"/>
          </a:bodyPr>
          <a:lstStyle/>
          <a:p>
            <a:r>
              <a:rPr lang="en-US" sz="4000" dirty="0">
                <a:solidFill>
                  <a:srgbClr val="FCF7F1"/>
                </a:solidFill>
              </a:rPr>
              <a:t>By the numbers, rounds 2 and 3</a:t>
            </a:r>
          </a:p>
        </p:txBody>
      </p:sp>
      <p:sp>
        <p:nvSpPr>
          <p:cNvPr id="3" name="Title 3">
            <a:extLst>
              <a:ext uri="{FF2B5EF4-FFF2-40B4-BE49-F238E27FC236}">
                <a16:creationId xmlns:a16="http://schemas.microsoft.com/office/drawing/2014/main" id="{732DE3F4-1AED-4D32-A515-B24DCC64FE54}"/>
              </a:ext>
            </a:extLst>
          </p:cNvPr>
          <p:cNvSpPr txBox="1">
            <a:spLocks/>
          </p:cNvSpPr>
          <p:nvPr/>
        </p:nvSpPr>
        <p:spPr>
          <a:xfrm>
            <a:off x="624194" y="476916"/>
            <a:ext cx="7271103" cy="1125742"/>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Avenir Next LT Pro" panose="020B0504020202020204" pitchFamily="34" charset="0"/>
                <a:ea typeface="+mj-ea"/>
                <a:cs typeface="+mj-cs"/>
              </a:rPr>
              <a:t>State Apprenticeship Expansion </a:t>
            </a:r>
            <a:r>
              <a:rPr kumimoji="0" lang="en-US" sz="4000" b="1" i="0" u="none" strike="noStrike" kern="1200" cap="none" spc="0" normalizeH="0" baseline="0" noProof="0" dirty="0">
                <a:ln>
                  <a:noFill/>
                </a:ln>
                <a:solidFill>
                  <a:srgbClr val="002060"/>
                </a:solidFill>
                <a:effectLst/>
                <a:uLnTx/>
                <a:uFillTx/>
                <a:latin typeface="Avenir Next LT Pro" panose="020B0504020202020204" pitchFamily="34" charset="0"/>
                <a:ea typeface="+mj-ea"/>
                <a:cs typeface="+mj-cs"/>
              </a:rPr>
              <a:t>By the Numbers</a:t>
            </a:r>
          </a:p>
        </p:txBody>
      </p:sp>
      <p:sp>
        <p:nvSpPr>
          <p:cNvPr id="4" name="TextBox 3">
            <a:extLst>
              <a:ext uri="{FF2B5EF4-FFF2-40B4-BE49-F238E27FC236}">
                <a16:creationId xmlns:a16="http://schemas.microsoft.com/office/drawing/2014/main" id="{2B328A53-F944-41F3-AA9F-013C9F7470B1}"/>
              </a:ext>
            </a:extLst>
          </p:cNvPr>
          <p:cNvSpPr txBox="1"/>
          <p:nvPr/>
        </p:nvSpPr>
        <p:spPr>
          <a:xfrm>
            <a:off x="1234440" y="1799303"/>
            <a:ext cx="56088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Avenir Next LT Pro" panose="020B0504020202020204" pitchFamily="34" charset="0"/>
                <a:ea typeface="+mn-ea"/>
                <a:cs typeface="+mn-cs"/>
              </a:rPr>
              <a:t>State Apprenticeship Expansion </a:t>
            </a:r>
            <a:r>
              <a:rPr kumimoji="0" lang="en-US" sz="2000" b="0" i="0" u="none" strike="noStrike" kern="1200" cap="none" spc="0" normalizeH="0" baseline="0" noProof="0" dirty="0">
                <a:ln>
                  <a:noFill/>
                </a:ln>
                <a:solidFill>
                  <a:srgbClr val="C00000"/>
                </a:solidFill>
                <a:effectLst/>
                <a:uLnTx/>
                <a:uFillTx/>
                <a:latin typeface="Avenir Next LT Pro" panose="020B0504020202020204" pitchFamily="34" charset="0"/>
                <a:ea typeface="+mn-ea"/>
                <a:cs typeface="+mn-cs"/>
              </a:rPr>
              <a:t>| </a:t>
            </a:r>
            <a:r>
              <a:rPr kumimoji="0" lang="en-US" sz="2000" b="0" i="0" u="none" strike="noStrike" kern="1200" cap="none" spc="0" normalizeH="0" baseline="0" noProof="0" dirty="0">
                <a:ln>
                  <a:noFill/>
                </a:ln>
                <a:solidFill>
                  <a:prstClr val="black">
                    <a:lumMod val="65000"/>
                    <a:lumOff val="35000"/>
                  </a:prstClr>
                </a:solidFill>
                <a:effectLst/>
                <a:uLnTx/>
                <a:uFillTx/>
                <a:latin typeface="Avenir Next LT Pro" panose="020B0504020202020204" pitchFamily="34" charset="0"/>
                <a:ea typeface="+mn-ea"/>
                <a:cs typeface="+mn-cs"/>
              </a:rPr>
              <a:t>Rounds 2 &amp; 3</a:t>
            </a:r>
          </a:p>
        </p:txBody>
      </p:sp>
      <p:graphicFrame>
        <p:nvGraphicFramePr>
          <p:cNvPr id="2" name="Table 1">
            <a:extLst>
              <a:ext uri="{FF2B5EF4-FFF2-40B4-BE49-F238E27FC236}">
                <a16:creationId xmlns:a16="http://schemas.microsoft.com/office/drawing/2014/main" id="{17869502-9939-4E9C-A55B-DC97E19417D3}"/>
              </a:ext>
            </a:extLst>
          </p:cNvPr>
          <p:cNvGraphicFramePr>
            <a:graphicFrameLocks noGrp="1"/>
          </p:cNvGraphicFramePr>
          <p:nvPr>
            <p:extLst>
              <p:ext uri="{D42A27DB-BD31-4B8C-83A1-F6EECF244321}">
                <p14:modId xmlns:p14="http://schemas.microsoft.com/office/powerpoint/2010/main" val="3075129709"/>
              </p:ext>
            </p:extLst>
          </p:nvPr>
        </p:nvGraphicFramePr>
        <p:xfrm>
          <a:off x="1234440" y="2399072"/>
          <a:ext cx="9723119" cy="3400777"/>
        </p:xfrm>
        <a:graphic>
          <a:graphicData uri="http://schemas.openxmlformats.org/drawingml/2006/table">
            <a:tbl>
              <a:tblPr firstRow="1" firstCol="1" bandRow="1">
                <a:tableStyleId>{5A111915-BE36-4E01-A7E5-04B1672EAD32}</a:tableStyleId>
              </a:tblPr>
              <a:tblGrid>
                <a:gridCol w="5452643">
                  <a:extLst>
                    <a:ext uri="{9D8B030D-6E8A-4147-A177-3AD203B41FA5}">
                      <a16:colId xmlns:a16="http://schemas.microsoft.com/office/drawing/2014/main" val="3168249888"/>
                    </a:ext>
                  </a:extLst>
                </a:gridCol>
                <a:gridCol w="1589540">
                  <a:extLst>
                    <a:ext uri="{9D8B030D-6E8A-4147-A177-3AD203B41FA5}">
                      <a16:colId xmlns:a16="http://schemas.microsoft.com/office/drawing/2014/main" val="1683811422"/>
                    </a:ext>
                  </a:extLst>
                </a:gridCol>
                <a:gridCol w="1556782">
                  <a:extLst>
                    <a:ext uri="{9D8B030D-6E8A-4147-A177-3AD203B41FA5}">
                      <a16:colId xmlns:a16="http://schemas.microsoft.com/office/drawing/2014/main" val="201065003"/>
                    </a:ext>
                  </a:extLst>
                </a:gridCol>
                <a:gridCol w="1124154">
                  <a:extLst>
                    <a:ext uri="{9D8B030D-6E8A-4147-A177-3AD203B41FA5}">
                      <a16:colId xmlns:a16="http://schemas.microsoft.com/office/drawing/2014/main" val="1350985828"/>
                    </a:ext>
                  </a:extLst>
                </a:gridCol>
              </a:tblGrid>
              <a:tr h="1101212">
                <a:tc>
                  <a:txBody>
                    <a:bodyPr/>
                    <a:lstStyle/>
                    <a:p>
                      <a:pPr marL="0" marR="0" algn="just">
                        <a:lnSpc>
                          <a:spcPct val="115000"/>
                        </a:lnSpc>
                        <a:spcBef>
                          <a:spcPts val="0"/>
                        </a:spcBef>
                        <a:spcAft>
                          <a:spcPts val="0"/>
                        </a:spcAft>
                      </a:pPr>
                      <a:r>
                        <a:rPr lang="en-US" sz="2000" b="1" dirty="0">
                          <a:effectLst/>
                        </a:rPr>
                        <a:t>Deliverables</a:t>
                      </a:r>
                      <a:endParaRPr lang="en-US" sz="1800" b="1" dirty="0">
                        <a:effectLst/>
                      </a:endParaRPr>
                    </a:p>
                    <a:p>
                      <a:pPr marL="0" marR="0" algn="just">
                        <a:lnSpc>
                          <a:spcPct val="115000"/>
                        </a:lnSpc>
                        <a:spcBef>
                          <a:spcPts val="0"/>
                        </a:spcBef>
                        <a:spcAft>
                          <a:spcPts val="0"/>
                        </a:spcAft>
                      </a:pPr>
                      <a:r>
                        <a:rPr lang="en-US" sz="2000" b="1" dirty="0">
                          <a:effectLst/>
                        </a:rPr>
                        <a:t>(Ending 4.30.2021) </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tc>
                  <a:txBody>
                    <a:bodyPr/>
                    <a:lstStyle/>
                    <a:p>
                      <a:pPr marL="0" marR="0" algn="ctr">
                        <a:lnSpc>
                          <a:spcPct val="115000"/>
                        </a:lnSpc>
                        <a:spcBef>
                          <a:spcPts val="0"/>
                        </a:spcBef>
                        <a:spcAft>
                          <a:spcPts val="0"/>
                        </a:spcAft>
                      </a:pPr>
                      <a:r>
                        <a:rPr lang="en-US" sz="2000" b="1" dirty="0">
                          <a:effectLst/>
                        </a:rPr>
                        <a:t>Target</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tc>
                  <a:txBody>
                    <a:bodyPr/>
                    <a:lstStyle/>
                    <a:p>
                      <a:pPr marL="0" marR="0" algn="just">
                        <a:lnSpc>
                          <a:spcPct val="115000"/>
                        </a:lnSpc>
                        <a:spcBef>
                          <a:spcPts val="0"/>
                        </a:spcBef>
                        <a:spcAft>
                          <a:spcPts val="0"/>
                        </a:spcAft>
                      </a:pPr>
                      <a:r>
                        <a:rPr lang="en-US" sz="2000" b="1" dirty="0">
                          <a:effectLst/>
                        </a:rPr>
                        <a:t>Performance</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tc>
                  <a:txBody>
                    <a:bodyPr/>
                    <a:lstStyle/>
                    <a:p>
                      <a:pPr marL="0" marR="0" algn="just">
                        <a:lnSpc>
                          <a:spcPct val="115000"/>
                        </a:lnSpc>
                        <a:spcBef>
                          <a:spcPts val="0"/>
                        </a:spcBef>
                        <a:spcAft>
                          <a:spcPts val="0"/>
                        </a:spcAft>
                      </a:pPr>
                      <a:r>
                        <a:rPr lang="en-US" sz="2000" b="1" dirty="0">
                          <a:effectLst/>
                        </a:rPr>
                        <a:t>Percent of Target</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extLst>
                  <a:ext uri="{0D108BD9-81ED-4DB2-BD59-A6C34878D82A}">
                    <a16:rowId xmlns:a16="http://schemas.microsoft.com/office/drawing/2014/main" val="1354132699"/>
                  </a:ext>
                </a:extLst>
              </a:tr>
              <a:tr h="413618">
                <a:tc>
                  <a:txBody>
                    <a:bodyPr/>
                    <a:lstStyle/>
                    <a:p>
                      <a:pPr marL="0" marR="0" algn="just">
                        <a:lnSpc>
                          <a:spcPct val="115000"/>
                        </a:lnSpc>
                        <a:spcBef>
                          <a:spcPts val="0"/>
                        </a:spcBef>
                        <a:spcAft>
                          <a:spcPts val="0"/>
                        </a:spcAft>
                      </a:pPr>
                      <a:r>
                        <a:rPr lang="en-US" sz="2000" b="0" dirty="0">
                          <a:solidFill>
                            <a:schemeClr val="tx1"/>
                          </a:solidFill>
                          <a:effectLst/>
                        </a:rPr>
                        <a:t>Employer Engagements </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0" dirty="0">
                          <a:solidFill>
                            <a:schemeClr val="tx1"/>
                          </a:solidFill>
                          <a:effectLst/>
                        </a:rPr>
                        <a:t>750</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0" dirty="0">
                          <a:solidFill>
                            <a:schemeClr val="tx1"/>
                          </a:solidFill>
                          <a:effectLst/>
                        </a:rPr>
                        <a:t>752</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0" dirty="0">
                          <a:solidFill>
                            <a:schemeClr val="tx1"/>
                          </a:solidFill>
                          <a:effectLst/>
                        </a:rPr>
                        <a:t>100%</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29363898"/>
                  </a:ext>
                </a:extLst>
              </a:tr>
              <a:tr h="498936">
                <a:tc>
                  <a:txBody>
                    <a:bodyPr/>
                    <a:lstStyle/>
                    <a:p>
                      <a:pPr marL="0" marR="0">
                        <a:lnSpc>
                          <a:spcPct val="115000"/>
                        </a:lnSpc>
                        <a:spcBef>
                          <a:spcPts val="0"/>
                        </a:spcBef>
                        <a:spcAft>
                          <a:spcPts val="0"/>
                        </a:spcAft>
                      </a:pPr>
                      <a:r>
                        <a:rPr lang="en-US" sz="2000" b="0" dirty="0">
                          <a:solidFill>
                            <a:schemeClr val="tx1"/>
                          </a:solidFill>
                          <a:effectLst/>
                        </a:rPr>
                        <a:t>Number of New Registered Apprentices                                       </a:t>
                      </a:r>
                    </a:p>
                  </a:txBody>
                  <a:tcPr marL="68580" marR="68580" marT="0" marB="0" anchor="ctr"/>
                </a:tc>
                <a:tc>
                  <a:txBody>
                    <a:bodyPr/>
                    <a:lstStyle/>
                    <a:p>
                      <a:pPr marL="0" marR="0" algn="ctr">
                        <a:lnSpc>
                          <a:spcPct val="115000"/>
                        </a:lnSpc>
                        <a:spcBef>
                          <a:spcPts val="0"/>
                        </a:spcBef>
                        <a:spcAft>
                          <a:spcPts val="0"/>
                        </a:spcAft>
                      </a:pPr>
                      <a:r>
                        <a:rPr lang="en-US" sz="2000" b="0" dirty="0">
                          <a:solidFill>
                            <a:schemeClr val="tx1"/>
                          </a:solidFill>
                          <a:effectLst/>
                        </a:rPr>
                        <a:t>1,902</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0" dirty="0">
                          <a:solidFill>
                            <a:schemeClr val="tx1"/>
                          </a:solidFill>
                          <a:effectLst/>
                        </a:rPr>
                        <a:t>2,948</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0" dirty="0">
                          <a:solidFill>
                            <a:schemeClr val="tx1"/>
                          </a:solidFill>
                          <a:effectLst/>
                        </a:rPr>
                        <a:t>154%</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49694910"/>
                  </a:ext>
                </a:extLst>
              </a:tr>
              <a:tr h="413618">
                <a:tc>
                  <a:txBody>
                    <a:bodyPr/>
                    <a:lstStyle/>
                    <a:p>
                      <a:pPr marL="0" marR="0" algn="just">
                        <a:lnSpc>
                          <a:spcPct val="115000"/>
                        </a:lnSpc>
                        <a:spcBef>
                          <a:spcPts val="0"/>
                        </a:spcBef>
                        <a:spcAft>
                          <a:spcPts val="0"/>
                        </a:spcAft>
                      </a:pPr>
                      <a:r>
                        <a:rPr lang="en-US" sz="2000" b="0" dirty="0">
                          <a:solidFill>
                            <a:schemeClr val="tx1"/>
                          </a:solidFill>
                          <a:effectLst/>
                        </a:rPr>
                        <a:t>Number of New Registered Programs </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0" dirty="0">
                          <a:solidFill>
                            <a:schemeClr val="tx1"/>
                          </a:solidFill>
                          <a:effectLst/>
                        </a:rPr>
                        <a:t>30</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0" dirty="0">
                          <a:solidFill>
                            <a:schemeClr val="tx1"/>
                          </a:solidFill>
                          <a:effectLst/>
                        </a:rPr>
                        <a:t>32</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0" dirty="0">
                          <a:solidFill>
                            <a:schemeClr val="tx1"/>
                          </a:solidFill>
                          <a:effectLst/>
                        </a:rPr>
                        <a:t>107%</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37008330"/>
                  </a:ext>
                </a:extLst>
              </a:tr>
              <a:tr h="559775">
                <a:tc>
                  <a:txBody>
                    <a:bodyPr/>
                    <a:lstStyle/>
                    <a:p>
                      <a:pPr marL="0" marR="0" algn="just">
                        <a:lnSpc>
                          <a:spcPct val="115000"/>
                        </a:lnSpc>
                        <a:spcBef>
                          <a:spcPts val="0"/>
                        </a:spcBef>
                        <a:spcAft>
                          <a:spcPts val="0"/>
                        </a:spcAft>
                      </a:pPr>
                      <a:r>
                        <a:rPr lang="en-US" sz="2000" b="0" dirty="0">
                          <a:solidFill>
                            <a:schemeClr val="tx1"/>
                          </a:solidFill>
                          <a:effectLst/>
                        </a:rPr>
                        <a:t>Number of Expanded Registered Programs</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0">
                          <a:solidFill>
                            <a:schemeClr val="tx1"/>
                          </a:solidFill>
                          <a:effectLst/>
                        </a:rPr>
                        <a:t>60</a:t>
                      </a:r>
                      <a:endParaRPr lang="en-US"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0" dirty="0">
                          <a:solidFill>
                            <a:schemeClr val="tx1"/>
                          </a:solidFill>
                          <a:effectLst/>
                        </a:rPr>
                        <a:t>79</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0" dirty="0">
                          <a:solidFill>
                            <a:schemeClr val="tx1"/>
                          </a:solidFill>
                          <a:effectLst/>
                        </a:rPr>
                        <a:t>132%</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76584583"/>
                  </a:ext>
                </a:extLst>
              </a:tr>
              <a:tr h="413618">
                <a:tc>
                  <a:txBody>
                    <a:bodyPr/>
                    <a:lstStyle/>
                    <a:p>
                      <a:pPr marL="0" marR="0" algn="just">
                        <a:lnSpc>
                          <a:spcPct val="115000"/>
                        </a:lnSpc>
                        <a:spcBef>
                          <a:spcPts val="0"/>
                        </a:spcBef>
                        <a:spcAft>
                          <a:spcPts val="0"/>
                        </a:spcAft>
                      </a:pPr>
                      <a:r>
                        <a:rPr lang="en-US" sz="2000" b="0" dirty="0">
                          <a:solidFill>
                            <a:schemeClr val="tx1"/>
                          </a:solidFill>
                          <a:effectLst/>
                        </a:rPr>
                        <a:t>Number of Women in Apprenticeship</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0">
                          <a:solidFill>
                            <a:schemeClr val="tx1"/>
                          </a:solidFill>
                          <a:effectLst/>
                        </a:rPr>
                        <a:t>60</a:t>
                      </a:r>
                      <a:endParaRPr lang="en-US"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0">
                          <a:solidFill>
                            <a:schemeClr val="tx1"/>
                          </a:solidFill>
                          <a:effectLst/>
                        </a:rPr>
                        <a:t>544</a:t>
                      </a:r>
                      <a:endParaRPr lang="en-US"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0" dirty="0">
                          <a:solidFill>
                            <a:schemeClr val="tx1"/>
                          </a:solidFill>
                          <a:effectLst/>
                        </a:rPr>
                        <a:t>907%</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46932091"/>
                  </a:ext>
                </a:extLst>
              </a:tr>
            </a:tbl>
          </a:graphicData>
        </a:graphic>
      </p:graphicFrame>
      <p:pic>
        <p:nvPicPr>
          <p:cNvPr id="7" name="Picture 6">
            <a:extLst>
              <a:ext uri="{FF2B5EF4-FFF2-40B4-BE49-F238E27FC236}">
                <a16:creationId xmlns:a16="http://schemas.microsoft.com/office/drawing/2014/main" id="{52EAF1A4-462C-CD7D-E7C4-2BEC68019BC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640388" y="199676"/>
            <a:ext cx="2292803" cy="840111"/>
          </a:xfrm>
          <a:prstGeom prst="rect">
            <a:avLst/>
          </a:prstGeom>
        </p:spPr>
      </p:pic>
    </p:spTree>
    <p:extLst>
      <p:ext uri="{BB962C8B-B14F-4D97-AF65-F5344CB8AC3E}">
        <p14:creationId xmlns:p14="http://schemas.microsoft.com/office/powerpoint/2010/main" val="1038566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40645F-BA0C-11EB-396A-EFC3D8058E0F}"/>
              </a:ext>
            </a:extLst>
          </p:cNvPr>
          <p:cNvSpPr>
            <a:spLocks noGrp="1"/>
          </p:cNvSpPr>
          <p:nvPr>
            <p:ph type="title" idx="4294967295"/>
          </p:nvPr>
        </p:nvSpPr>
        <p:spPr>
          <a:xfrm>
            <a:off x="0" y="-2136775"/>
            <a:ext cx="6327775" cy="1125537"/>
          </a:xfrm>
        </p:spPr>
        <p:txBody>
          <a:bodyPr>
            <a:normAutofit/>
          </a:bodyPr>
          <a:lstStyle/>
          <a:p>
            <a:r>
              <a:rPr lang="en-US" sz="4000" dirty="0">
                <a:solidFill>
                  <a:srgbClr val="FCF7F1"/>
                </a:solidFill>
              </a:rPr>
              <a:t>By the numbers, round 4</a:t>
            </a:r>
          </a:p>
        </p:txBody>
      </p:sp>
      <p:sp>
        <p:nvSpPr>
          <p:cNvPr id="3" name="Title 3">
            <a:extLst>
              <a:ext uri="{FF2B5EF4-FFF2-40B4-BE49-F238E27FC236}">
                <a16:creationId xmlns:a16="http://schemas.microsoft.com/office/drawing/2014/main" id="{732DE3F4-1AED-4D32-A515-B24DCC64FE54}"/>
              </a:ext>
            </a:extLst>
          </p:cNvPr>
          <p:cNvSpPr txBox="1">
            <a:spLocks/>
          </p:cNvSpPr>
          <p:nvPr/>
        </p:nvSpPr>
        <p:spPr>
          <a:xfrm>
            <a:off x="624194" y="476916"/>
            <a:ext cx="7271103" cy="1125742"/>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Avenir Next LT Pro" panose="020B0504020202020204" pitchFamily="34" charset="0"/>
                <a:ea typeface="+mj-ea"/>
                <a:cs typeface="+mj-cs"/>
              </a:rPr>
              <a:t>Apprenticeship Sate Expansion </a:t>
            </a:r>
            <a:r>
              <a:rPr kumimoji="0" lang="en-US" sz="4000" b="1" i="0" u="none" strike="noStrike" kern="1200" cap="none" spc="0" normalizeH="0" baseline="0" noProof="0" dirty="0">
                <a:ln>
                  <a:noFill/>
                </a:ln>
                <a:solidFill>
                  <a:srgbClr val="002060"/>
                </a:solidFill>
                <a:effectLst/>
                <a:uLnTx/>
                <a:uFillTx/>
                <a:latin typeface="Avenir Next LT Pro" panose="020B0504020202020204" pitchFamily="34" charset="0"/>
                <a:ea typeface="+mj-ea"/>
                <a:cs typeface="+mj-cs"/>
              </a:rPr>
              <a:t>By the Numbers</a:t>
            </a:r>
          </a:p>
        </p:txBody>
      </p:sp>
      <p:sp>
        <p:nvSpPr>
          <p:cNvPr id="4" name="TextBox 3">
            <a:extLst>
              <a:ext uri="{FF2B5EF4-FFF2-40B4-BE49-F238E27FC236}">
                <a16:creationId xmlns:a16="http://schemas.microsoft.com/office/drawing/2014/main" id="{2B328A53-F944-41F3-AA9F-013C9F7470B1}"/>
              </a:ext>
            </a:extLst>
          </p:cNvPr>
          <p:cNvSpPr txBox="1"/>
          <p:nvPr/>
        </p:nvSpPr>
        <p:spPr>
          <a:xfrm>
            <a:off x="1234440" y="1799303"/>
            <a:ext cx="56088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Avenir Next LT Pro" panose="020B0504020202020204" pitchFamily="34" charset="0"/>
                <a:ea typeface="+mn-ea"/>
                <a:cs typeface="+mn-cs"/>
              </a:rPr>
              <a:t>Apprenticeship State Expansion </a:t>
            </a:r>
            <a:r>
              <a:rPr kumimoji="0" lang="en-US" sz="2000" b="0" i="0" u="none" strike="noStrike" kern="1200" cap="none" spc="0" normalizeH="0" baseline="0" noProof="0" dirty="0">
                <a:ln>
                  <a:noFill/>
                </a:ln>
                <a:solidFill>
                  <a:srgbClr val="C00000"/>
                </a:solidFill>
                <a:effectLst/>
                <a:uLnTx/>
                <a:uFillTx/>
                <a:latin typeface="Avenir Next LT Pro" panose="020B0504020202020204" pitchFamily="34" charset="0"/>
                <a:ea typeface="+mn-ea"/>
                <a:cs typeface="+mn-cs"/>
              </a:rPr>
              <a:t>| </a:t>
            </a:r>
            <a:r>
              <a:rPr kumimoji="0" lang="en-US" sz="2000" b="0" i="0" u="none" strike="noStrike" kern="1200" cap="none" spc="0" normalizeH="0" baseline="0" noProof="0" dirty="0">
                <a:ln>
                  <a:noFill/>
                </a:ln>
                <a:solidFill>
                  <a:prstClr val="black">
                    <a:lumMod val="65000"/>
                    <a:lumOff val="35000"/>
                  </a:prstClr>
                </a:solidFill>
                <a:effectLst/>
                <a:uLnTx/>
                <a:uFillTx/>
                <a:latin typeface="Avenir Next LT Pro" panose="020B0504020202020204" pitchFamily="34" charset="0"/>
                <a:ea typeface="+mn-ea"/>
                <a:cs typeface="+mn-cs"/>
              </a:rPr>
              <a:t>Round </a:t>
            </a:r>
            <a:r>
              <a:rPr lang="en-US" sz="2000" dirty="0">
                <a:solidFill>
                  <a:prstClr val="black">
                    <a:lumMod val="65000"/>
                    <a:lumOff val="35000"/>
                  </a:prstClr>
                </a:solidFill>
                <a:latin typeface="Avenir Next LT Pro" panose="020B0504020202020204" pitchFamily="34" charset="0"/>
              </a:rPr>
              <a:t>4</a:t>
            </a:r>
            <a:endParaRPr kumimoji="0" lang="en-US" sz="2000" b="0" i="0" u="none" strike="noStrike" kern="1200" cap="none" spc="0" normalizeH="0" baseline="0" noProof="0" dirty="0">
              <a:ln>
                <a:noFill/>
              </a:ln>
              <a:solidFill>
                <a:prstClr val="black">
                  <a:lumMod val="65000"/>
                  <a:lumOff val="35000"/>
                </a:prstClr>
              </a:solidFill>
              <a:effectLst/>
              <a:uLnTx/>
              <a:uFillTx/>
              <a:latin typeface="Avenir Next LT Pro" panose="020B0504020202020204" pitchFamily="34" charset="0"/>
              <a:ea typeface="+mn-ea"/>
              <a:cs typeface="+mn-cs"/>
            </a:endParaRPr>
          </a:p>
        </p:txBody>
      </p:sp>
      <p:graphicFrame>
        <p:nvGraphicFramePr>
          <p:cNvPr id="2" name="Table 1">
            <a:extLst>
              <a:ext uri="{FF2B5EF4-FFF2-40B4-BE49-F238E27FC236}">
                <a16:creationId xmlns:a16="http://schemas.microsoft.com/office/drawing/2014/main" id="{17869502-9939-4E9C-A55B-DC97E19417D3}"/>
              </a:ext>
            </a:extLst>
          </p:cNvPr>
          <p:cNvGraphicFramePr>
            <a:graphicFrameLocks noGrp="1"/>
          </p:cNvGraphicFramePr>
          <p:nvPr>
            <p:extLst>
              <p:ext uri="{D42A27DB-BD31-4B8C-83A1-F6EECF244321}">
                <p14:modId xmlns:p14="http://schemas.microsoft.com/office/powerpoint/2010/main" val="3652794703"/>
              </p:ext>
            </p:extLst>
          </p:nvPr>
        </p:nvGraphicFramePr>
        <p:xfrm>
          <a:off x="1234440" y="2399072"/>
          <a:ext cx="9723119" cy="3400777"/>
        </p:xfrm>
        <a:graphic>
          <a:graphicData uri="http://schemas.openxmlformats.org/drawingml/2006/table">
            <a:tbl>
              <a:tblPr firstRow="1" firstCol="1" bandRow="1">
                <a:tableStyleId>{5A111915-BE36-4E01-A7E5-04B1672EAD32}</a:tableStyleId>
              </a:tblPr>
              <a:tblGrid>
                <a:gridCol w="5452643">
                  <a:extLst>
                    <a:ext uri="{9D8B030D-6E8A-4147-A177-3AD203B41FA5}">
                      <a16:colId xmlns:a16="http://schemas.microsoft.com/office/drawing/2014/main" val="3168249888"/>
                    </a:ext>
                  </a:extLst>
                </a:gridCol>
                <a:gridCol w="1589540">
                  <a:extLst>
                    <a:ext uri="{9D8B030D-6E8A-4147-A177-3AD203B41FA5}">
                      <a16:colId xmlns:a16="http://schemas.microsoft.com/office/drawing/2014/main" val="1683811422"/>
                    </a:ext>
                  </a:extLst>
                </a:gridCol>
                <a:gridCol w="1556782">
                  <a:extLst>
                    <a:ext uri="{9D8B030D-6E8A-4147-A177-3AD203B41FA5}">
                      <a16:colId xmlns:a16="http://schemas.microsoft.com/office/drawing/2014/main" val="201065003"/>
                    </a:ext>
                  </a:extLst>
                </a:gridCol>
                <a:gridCol w="1124154">
                  <a:extLst>
                    <a:ext uri="{9D8B030D-6E8A-4147-A177-3AD203B41FA5}">
                      <a16:colId xmlns:a16="http://schemas.microsoft.com/office/drawing/2014/main" val="1350985828"/>
                    </a:ext>
                  </a:extLst>
                </a:gridCol>
              </a:tblGrid>
              <a:tr h="1101212">
                <a:tc>
                  <a:txBody>
                    <a:bodyPr/>
                    <a:lstStyle/>
                    <a:p>
                      <a:pPr marL="0" marR="0" algn="just">
                        <a:lnSpc>
                          <a:spcPct val="115000"/>
                        </a:lnSpc>
                        <a:spcBef>
                          <a:spcPts val="0"/>
                        </a:spcBef>
                        <a:spcAft>
                          <a:spcPts val="0"/>
                        </a:spcAft>
                      </a:pPr>
                      <a:r>
                        <a:rPr lang="en-US" sz="2000" b="1" dirty="0">
                          <a:effectLst/>
                        </a:rPr>
                        <a:t>Deliverables</a:t>
                      </a:r>
                      <a:endParaRPr lang="en-US" sz="1800" b="1" dirty="0">
                        <a:effectLst/>
                      </a:endParaRPr>
                    </a:p>
                    <a:p>
                      <a:pPr marL="0" marR="0" algn="just">
                        <a:lnSpc>
                          <a:spcPct val="115000"/>
                        </a:lnSpc>
                        <a:spcBef>
                          <a:spcPts val="0"/>
                        </a:spcBef>
                        <a:spcAft>
                          <a:spcPts val="0"/>
                        </a:spcAft>
                      </a:pPr>
                      <a:r>
                        <a:rPr lang="en-US" sz="2000" b="1" dirty="0">
                          <a:effectLst/>
                        </a:rPr>
                        <a:t>(As of 12.31.22) </a:t>
                      </a:r>
                      <a:r>
                        <a:rPr lang="en-US" sz="2000" b="1" dirty="0">
                          <a:solidFill>
                            <a:schemeClr val="bg1"/>
                          </a:solidFill>
                          <a:effectLst/>
                          <a:latin typeface="Ink Free" panose="03080402000500000000" pitchFamily="66" charset="0"/>
                        </a:rPr>
                        <a:t>Grant Expires 06.30.23</a:t>
                      </a:r>
                      <a:endParaRPr lang="en-US" sz="1800" b="1" dirty="0">
                        <a:solidFill>
                          <a:schemeClr val="bg1"/>
                        </a:solidFill>
                        <a:effectLst/>
                        <a:latin typeface="Ink Free" panose="03080402000500000000" pitchFamily="66"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tc>
                  <a:txBody>
                    <a:bodyPr/>
                    <a:lstStyle/>
                    <a:p>
                      <a:pPr marL="0" marR="0" algn="ctr">
                        <a:lnSpc>
                          <a:spcPct val="115000"/>
                        </a:lnSpc>
                        <a:spcBef>
                          <a:spcPts val="0"/>
                        </a:spcBef>
                        <a:spcAft>
                          <a:spcPts val="0"/>
                        </a:spcAft>
                      </a:pPr>
                      <a:r>
                        <a:rPr lang="en-US" sz="2000" b="1" dirty="0">
                          <a:effectLst/>
                        </a:rPr>
                        <a:t>Target</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tc>
                  <a:txBody>
                    <a:bodyPr/>
                    <a:lstStyle/>
                    <a:p>
                      <a:pPr marL="0" marR="0" algn="just">
                        <a:lnSpc>
                          <a:spcPct val="115000"/>
                        </a:lnSpc>
                        <a:spcBef>
                          <a:spcPts val="0"/>
                        </a:spcBef>
                        <a:spcAft>
                          <a:spcPts val="0"/>
                        </a:spcAft>
                      </a:pPr>
                      <a:r>
                        <a:rPr lang="en-US" sz="2000" b="1" dirty="0">
                          <a:effectLst/>
                        </a:rPr>
                        <a:t>Performance</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tc>
                  <a:txBody>
                    <a:bodyPr/>
                    <a:lstStyle/>
                    <a:p>
                      <a:pPr marL="0" marR="0" algn="just">
                        <a:lnSpc>
                          <a:spcPct val="115000"/>
                        </a:lnSpc>
                        <a:spcBef>
                          <a:spcPts val="0"/>
                        </a:spcBef>
                        <a:spcAft>
                          <a:spcPts val="0"/>
                        </a:spcAft>
                      </a:pPr>
                      <a:r>
                        <a:rPr lang="en-US" sz="2000" b="1" dirty="0">
                          <a:effectLst/>
                        </a:rPr>
                        <a:t>Percent of Target</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extLst>
                  <a:ext uri="{0D108BD9-81ED-4DB2-BD59-A6C34878D82A}">
                    <a16:rowId xmlns:a16="http://schemas.microsoft.com/office/drawing/2014/main" val="1354132699"/>
                  </a:ext>
                </a:extLst>
              </a:tr>
              <a:tr h="413618">
                <a:tc>
                  <a:txBody>
                    <a:bodyPr/>
                    <a:lstStyle/>
                    <a:p>
                      <a:pPr marL="0" marR="0" algn="just">
                        <a:lnSpc>
                          <a:spcPct val="115000"/>
                        </a:lnSpc>
                        <a:spcBef>
                          <a:spcPts val="0"/>
                        </a:spcBef>
                        <a:spcAft>
                          <a:spcPts val="0"/>
                        </a:spcAft>
                      </a:pPr>
                      <a:r>
                        <a:rPr lang="en-US" sz="2000" b="0" dirty="0">
                          <a:solidFill>
                            <a:schemeClr val="tx1"/>
                          </a:solidFill>
                          <a:effectLst/>
                        </a:rPr>
                        <a:t>Pre-Apprentices</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0" dirty="0">
                          <a:solidFill>
                            <a:schemeClr val="tx1"/>
                          </a:solidFill>
                          <a:effectLst/>
                        </a:rPr>
                        <a:t>300</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0" dirty="0">
                          <a:solidFill>
                            <a:schemeClr val="tx1"/>
                          </a:solidFill>
                          <a:effectLst/>
                        </a:rPr>
                        <a:t>406</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0" dirty="0">
                          <a:solidFill>
                            <a:schemeClr val="tx1"/>
                          </a:solidFill>
                          <a:effectLst/>
                        </a:rPr>
                        <a:t>135.33%</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29363898"/>
                  </a:ext>
                </a:extLst>
              </a:tr>
              <a:tr h="498936">
                <a:tc>
                  <a:txBody>
                    <a:bodyPr/>
                    <a:lstStyle/>
                    <a:p>
                      <a:pPr marL="0" marR="0">
                        <a:lnSpc>
                          <a:spcPct val="115000"/>
                        </a:lnSpc>
                        <a:spcBef>
                          <a:spcPts val="0"/>
                        </a:spcBef>
                        <a:spcAft>
                          <a:spcPts val="0"/>
                        </a:spcAft>
                      </a:pPr>
                      <a:r>
                        <a:rPr lang="en-US" sz="2000" b="0" dirty="0">
                          <a:solidFill>
                            <a:schemeClr val="tx1"/>
                          </a:solidFill>
                          <a:effectLst/>
                        </a:rPr>
                        <a:t>Number of New Registered Apprentices                                       </a:t>
                      </a:r>
                    </a:p>
                  </a:txBody>
                  <a:tcPr marL="68580" marR="68580" marT="0" marB="0" anchor="ctr"/>
                </a:tc>
                <a:tc>
                  <a:txBody>
                    <a:bodyPr/>
                    <a:lstStyle/>
                    <a:p>
                      <a:pPr marL="0" marR="0" algn="ctr">
                        <a:lnSpc>
                          <a:spcPct val="115000"/>
                        </a:lnSpc>
                        <a:spcBef>
                          <a:spcPts val="0"/>
                        </a:spcBef>
                        <a:spcAft>
                          <a:spcPts val="0"/>
                        </a:spcAft>
                      </a:pPr>
                      <a:r>
                        <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2,061</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0" dirty="0">
                          <a:solidFill>
                            <a:schemeClr val="tx1"/>
                          </a:solidFill>
                          <a:effectLst/>
                        </a:rPr>
                        <a:t>2,447</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0" dirty="0">
                          <a:solidFill>
                            <a:schemeClr val="tx1"/>
                          </a:solidFill>
                          <a:effectLst/>
                        </a:rPr>
                        <a:t>118.72%</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49694910"/>
                  </a:ext>
                </a:extLst>
              </a:tr>
              <a:tr h="413618">
                <a:tc>
                  <a:txBody>
                    <a:bodyPr/>
                    <a:lstStyle/>
                    <a:p>
                      <a:pPr marL="0" marR="0" algn="just">
                        <a:lnSpc>
                          <a:spcPct val="115000"/>
                        </a:lnSpc>
                        <a:spcBef>
                          <a:spcPts val="0"/>
                        </a:spcBef>
                        <a:spcAft>
                          <a:spcPts val="0"/>
                        </a:spcAft>
                      </a:pPr>
                      <a:r>
                        <a:rPr lang="en-US" sz="2000" b="0" dirty="0">
                          <a:solidFill>
                            <a:schemeClr val="tx1"/>
                          </a:solidFill>
                          <a:effectLst/>
                        </a:rPr>
                        <a:t>Number of New Registered Programs </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33</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0" dirty="0">
                          <a:solidFill>
                            <a:schemeClr val="tx1"/>
                          </a:solidFill>
                          <a:effectLst/>
                        </a:rPr>
                        <a:t>41</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0" dirty="0">
                          <a:solidFill>
                            <a:schemeClr val="tx1"/>
                          </a:solidFill>
                          <a:effectLst/>
                        </a:rPr>
                        <a:t>124.24%</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37008330"/>
                  </a:ext>
                </a:extLst>
              </a:tr>
              <a:tr h="559775">
                <a:tc>
                  <a:txBody>
                    <a:bodyPr/>
                    <a:lstStyle/>
                    <a:p>
                      <a:pPr marL="0" marR="0" algn="just">
                        <a:lnSpc>
                          <a:spcPct val="115000"/>
                        </a:lnSpc>
                        <a:spcBef>
                          <a:spcPts val="0"/>
                        </a:spcBef>
                        <a:spcAft>
                          <a:spcPts val="0"/>
                        </a:spcAft>
                      </a:pPr>
                      <a:r>
                        <a:rPr lang="en-US" sz="2000" b="0" dirty="0">
                          <a:solidFill>
                            <a:schemeClr val="tx1"/>
                          </a:solidFill>
                          <a:effectLst/>
                        </a:rPr>
                        <a:t>Number of Expanded Registered Programs</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66</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0" dirty="0">
                          <a:solidFill>
                            <a:schemeClr val="tx1"/>
                          </a:solidFill>
                          <a:effectLst/>
                        </a:rPr>
                        <a:t>72</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0" dirty="0">
                          <a:solidFill>
                            <a:schemeClr val="tx1"/>
                          </a:solidFill>
                          <a:effectLst/>
                        </a:rPr>
                        <a:t>109.09%</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76584583"/>
                  </a:ext>
                </a:extLst>
              </a:tr>
              <a:tr h="413618">
                <a:tc>
                  <a:txBody>
                    <a:bodyPr/>
                    <a:lstStyle/>
                    <a:p>
                      <a:pPr marL="0" marR="0" algn="just">
                        <a:lnSpc>
                          <a:spcPct val="115000"/>
                        </a:lnSpc>
                        <a:spcBef>
                          <a:spcPts val="0"/>
                        </a:spcBef>
                        <a:spcAft>
                          <a:spcPts val="0"/>
                        </a:spcAft>
                      </a:pPr>
                      <a:r>
                        <a:rPr lang="en-US" sz="2000" b="0" dirty="0">
                          <a:solidFill>
                            <a:schemeClr val="tx1"/>
                          </a:solidFill>
                          <a:effectLst/>
                        </a:rPr>
                        <a:t>Capacity Building</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0" dirty="0">
                          <a:solidFill>
                            <a:schemeClr val="tx1"/>
                          </a:solidFill>
                          <a:effectLst/>
                        </a:rPr>
                        <a:t>60%</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0" dirty="0">
                          <a:solidFill>
                            <a:schemeClr val="tx1"/>
                          </a:solidFill>
                          <a:effectLst/>
                        </a:rPr>
                        <a:t>45%</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0" dirty="0">
                          <a:solidFill>
                            <a:schemeClr val="tx1"/>
                          </a:solidFill>
                          <a:effectLst/>
                        </a:rPr>
                        <a:t>76.67%</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46932091"/>
                  </a:ext>
                </a:extLst>
              </a:tr>
            </a:tbl>
          </a:graphicData>
        </a:graphic>
      </p:graphicFrame>
    </p:spTree>
    <p:extLst>
      <p:ext uri="{BB962C8B-B14F-4D97-AF65-F5344CB8AC3E}">
        <p14:creationId xmlns:p14="http://schemas.microsoft.com/office/powerpoint/2010/main" val="1669527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BB01F4-CDCA-D206-3761-60AFBAA7A08B}"/>
              </a:ext>
            </a:extLst>
          </p:cNvPr>
          <p:cNvSpPr>
            <a:spLocks noGrp="1"/>
          </p:cNvSpPr>
          <p:nvPr>
            <p:ph type="title" idx="4294967295"/>
          </p:nvPr>
        </p:nvSpPr>
        <p:spPr>
          <a:xfrm>
            <a:off x="2599764" y="330035"/>
            <a:ext cx="7114391" cy="1325563"/>
          </a:xfrm>
        </p:spPr>
        <p:txBody>
          <a:bodyPr/>
          <a:lstStyle/>
          <a:p>
            <a:pPr rtl="0" eaLnBrk="1" latinLnBrk="0" hangingPunct="1"/>
            <a:r>
              <a:rPr lang="en-US" sz="5400" kern="1200" dirty="0">
                <a:solidFill>
                  <a:srgbClr val="C00000"/>
                </a:solidFill>
                <a:effectLst/>
                <a:latin typeface="Calibri" panose="020F0502020204030204" pitchFamily="34" charset="0"/>
                <a:ea typeface="+mn-ea"/>
                <a:cs typeface="+mn-cs"/>
              </a:rPr>
              <a:t>Apprenticeship in </a:t>
            </a:r>
            <a:r>
              <a:rPr lang="en-US" sz="5400" b="1" kern="1200" dirty="0">
                <a:solidFill>
                  <a:srgbClr val="140377"/>
                </a:solidFill>
                <a:effectLst/>
                <a:latin typeface="Calibri" panose="020F0502020204030204" pitchFamily="34" charset="0"/>
                <a:ea typeface="+mn-ea"/>
                <a:cs typeface="+mn-cs"/>
              </a:rPr>
              <a:t>TEXAS</a:t>
            </a:r>
            <a:endParaRPr lang="en-US" dirty="0">
              <a:effectLst/>
            </a:endParaRPr>
          </a:p>
        </p:txBody>
      </p:sp>
      <p:pic>
        <p:nvPicPr>
          <p:cNvPr id="8" name="Picture 7">
            <a:extLst>
              <a:ext uri="{FF2B5EF4-FFF2-40B4-BE49-F238E27FC236}">
                <a16:creationId xmlns:a16="http://schemas.microsoft.com/office/drawing/2014/main" id="{1D5002F4-D57F-914D-2B5B-3FDA02464FE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599764" y="1413431"/>
            <a:ext cx="6992471" cy="708919"/>
          </a:xfrm>
          <a:prstGeom prst="rect">
            <a:avLst/>
          </a:prstGeom>
        </p:spPr>
      </p:pic>
      <p:sp>
        <p:nvSpPr>
          <p:cNvPr id="3" name="TextBox 2">
            <a:extLst>
              <a:ext uri="{FF2B5EF4-FFF2-40B4-BE49-F238E27FC236}">
                <a16:creationId xmlns:a16="http://schemas.microsoft.com/office/drawing/2014/main" id="{71F6FB24-4CD3-F649-0934-E33FF6C1B020}"/>
              </a:ext>
            </a:extLst>
          </p:cNvPr>
          <p:cNvSpPr txBox="1"/>
          <p:nvPr/>
        </p:nvSpPr>
        <p:spPr>
          <a:xfrm>
            <a:off x="831477" y="2514408"/>
            <a:ext cx="10260104" cy="1200329"/>
          </a:xfrm>
          <a:prstGeom prst="rect">
            <a:avLst/>
          </a:prstGeom>
          <a:noFill/>
        </p:spPr>
        <p:txBody>
          <a:bodyPr wrap="square" rtlCol="0">
            <a:spAutoFit/>
          </a:bodyPr>
          <a:lstStyle/>
          <a:p>
            <a:pPr algn="ctr"/>
            <a:r>
              <a:rPr lang="en-US" sz="3600" dirty="0">
                <a:solidFill>
                  <a:srgbClr val="C00000"/>
                </a:solidFill>
              </a:rPr>
              <a:t>Registered Apprenticeship  </a:t>
            </a:r>
          </a:p>
          <a:p>
            <a:pPr algn="ctr"/>
            <a:r>
              <a:rPr lang="en-US" sz="3600" dirty="0">
                <a:solidFill>
                  <a:srgbClr val="C00000"/>
                </a:solidFill>
              </a:rPr>
              <a:t>Department of Labor – Office of Apprenticeship</a:t>
            </a:r>
          </a:p>
        </p:txBody>
      </p:sp>
      <p:sp>
        <p:nvSpPr>
          <p:cNvPr id="7" name="TextBox 6">
            <a:extLst>
              <a:ext uri="{FF2B5EF4-FFF2-40B4-BE49-F238E27FC236}">
                <a16:creationId xmlns:a16="http://schemas.microsoft.com/office/drawing/2014/main" id="{A5957061-014A-3141-31B3-FA8288759236}"/>
              </a:ext>
            </a:extLst>
          </p:cNvPr>
          <p:cNvSpPr txBox="1"/>
          <p:nvPr/>
        </p:nvSpPr>
        <p:spPr>
          <a:xfrm>
            <a:off x="5432611" y="3789934"/>
            <a:ext cx="1057836" cy="707886"/>
          </a:xfrm>
          <a:prstGeom prst="rect">
            <a:avLst/>
          </a:prstGeom>
          <a:noFill/>
        </p:spPr>
        <p:txBody>
          <a:bodyPr wrap="square" rtlCol="0">
            <a:spAutoFit/>
          </a:bodyPr>
          <a:lstStyle/>
          <a:p>
            <a:r>
              <a:rPr lang="en-US" sz="4000" dirty="0">
                <a:solidFill>
                  <a:srgbClr val="140377"/>
                </a:solidFill>
              </a:rPr>
              <a:t>And</a:t>
            </a:r>
            <a:r>
              <a:rPr lang="en-US" dirty="0"/>
              <a:t> </a:t>
            </a:r>
          </a:p>
        </p:txBody>
      </p:sp>
      <p:sp>
        <p:nvSpPr>
          <p:cNvPr id="2" name="TextBox 1">
            <a:extLst>
              <a:ext uri="{FF2B5EF4-FFF2-40B4-BE49-F238E27FC236}">
                <a16:creationId xmlns:a16="http://schemas.microsoft.com/office/drawing/2014/main" id="{1B696A57-4231-E3E5-DCDE-01CC3663A99E}"/>
              </a:ext>
            </a:extLst>
          </p:cNvPr>
          <p:cNvSpPr txBox="1"/>
          <p:nvPr/>
        </p:nvSpPr>
        <p:spPr>
          <a:xfrm>
            <a:off x="831477" y="4715551"/>
            <a:ext cx="10260104" cy="1200329"/>
          </a:xfrm>
          <a:prstGeom prst="rect">
            <a:avLst/>
          </a:prstGeom>
          <a:noFill/>
        </p:spPr>
        <p:txBody>
          <a:bodyPr wrap="square" rtlCol="0">
            <a:spAutoFit/>
          </a:bodyPr>
          <a:lstStyle/>
          <a:p>
            <a:pPr algn="ctr"/>
            <a:r>
              <a:rPr lang="en-US" sz="3600" dirty="0">
                <a:solidFill>
                  <a:srgbClr val="C00000"/>
                </a:solidFill>
              </a:rPr>
              <a:t>Texas Industry Recognized Apprenticeship </a:t>
            </a:r>
          </a:p>
          <a:p>
            <a:pPr algn="ctr"/>
            <a:r>
              <a:rPr lang="en-US" sz="3600" dirty="0">
                <a:solidFill>
                  <a:srgbClr val="C00000"/>
                </a:solidFill>
              </a:rPr>
              <a:t>(TIRA)</a:t>
            </a:r>
          </a:p>
        </p:txBody>
      </p:sp>
    </p:spTree>
    <p:extLst>
      <p:ext uri="{BB962C8B-B14F-4D97-AF65-F5344CB8AC3E}">
        <p14:creationId xmlns:p14="http://schemas.microsoft.com/office/powerpoint/2010/main" val="10567400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6B0143-513E-D951-CB85-29A922C53E95}"/>
              </a:ext>
            </a:extLst>
          </p:cNvPr>
          <p:cNvSpPr>
            <a:spLocks noGrp="1"/>
          </p:cNvSpPr>
          <p:nvPr>
            <p:ph type="title" idx="4294967295"/>
          </p:nvPr>
        </p:nvSpPr>
        <p:spPr>
          <a:xfrm>
            <a:off x="0" y="-2011363"/>
            <a:ext cx="6954838" cy="998538"/>
          </a:xfrm>
        </p:spPr>
        <p:txBody>
          <a:bodyPr>
            <a:normAutofit/>
          </a:bodyPr>
          <a:lstStyle/>
          <a:p>
            <a:r>
              <a:rPr lang="en-US" sz="4000" dirty="0">
                <a:solidFill>
                  <a:srgbClr val="FCF7F1"/>
                </a:solidFill>
              </a:rPr>
              <a:t>By the numbers, rounds 5 and 6</a:t>
            </a:r>
          </a:p>
        </p:txBody>
      </p:sp>
      <p:sp>
        <p:nvSpPr>
          <p:cNvPr id="4" name="Title 3">
            <a:extLst>
              <a:ext uri="{FF2B5EF4-FFF2-40B4-BE49-F238E27FC236}">
                <a16:creationId xmlns:a16="http://schemas.microsoft.com/office/drawing/2014/main" id="{79EE8E83-2BF2-0E69-1DD1-E7CCFED4A1BF}"/>
              </a:ext>
            </a:extLst>
          </p:cNvPr>
          <p:cNvSpPr txBox="1">
            <a:spLocks/>
          </p:cNvSpPr>
          <p:nvPr/>
        </p:nvSpPr>
        <p:spPr>
          <a:xfrm>
            <a:off x="445844" y="116120"/>
            <a:ext cx="9408701" cy="1125742"/>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Avenir Next LT Pro" panose="020B0504020202020204" pitchFamily="34" charset="0"/>
                <a:ea typeface="+mj-ea"/>
                <a:cs typeface="+mj-cs"/>
              </a:rPr>
              <a:t>State Apprenticeship Expansion</a:t>
            </a:r>
            <a:r>
              <a:rPr kumimoji="0" lang="en-US" sz="4000" b="0" i="0" u="none" strike="noStrike" kern="1200" cap="none" spc="0" normalizeH="0" baseline="0" noProof="0" dirty="0">
                <a:ln>
                  <a:noFill/>
                </a:ln>
                <a:solidFill>
                  <a:srgbClr val="002060"/>
                </a:solidFill>
                <a:effectLst/>
                <a:uLnTx/>
                <a:uFillTx/>
                <a:latin typeface="Avenir Next LT Pro" panose="020B0504020202020204" pitchFamily="34" charset="0"/>
                <a:ea typeface="+mj-ea"/>
                <a:cs typeface="+mj-cs"/>
              </a:rPr>
              <a:t> </a:t>
            </a:r>
            <a:r>
              <a:rPr kumimoji="0" lang="en-US" sz="3000" i="0" u="none" strike="noStrike" kern="1200" cap="none" spc="0" normalizeH="0" baseline="0" noProof="0" dirty="0">
                <a:ln>
                  <a:noFill/>
                </a:ln>
                <a:solidFill>
                  <a:srgbClr val="002060"/>
                </a:solidFill>
                <a:effectLst/>
                <a:uLnTx/>
                <a:uFillTx/>
                <a:latin typeface="Avenir Next LT Pro" panose="020B0504020202020204" pitchFamily="34" charset="0"/>
                <a:ea typeface="+mj-ea"/>
                <a:cs typeface="+mj-cs"/>
              </a:rPr>
              <a:t>Funding Specific to (TWC DOL Awards 2020 – 2021)</a:t>
            </a:r>
          </a:p>
        </p:txBody>
      </p:sp>
      <p:sp>
        <p:nvSpPr>
          <p:cNvPr id="2" name="TextBox 1">
            <a:extLst>
              <a:ext uri="{FF2B5EF4-FFF2-40B4-BE49-F238E27FC236}">
                <a16:creationId xmlns:a16="http://schemas.microsoft.com/office/drawing/2014/main" id="{9C37210E-F4E6-B1DE-B7F0-608369CCF2B0}"/>
              </a:ext>
            </a:extLst>
          </p:cNvPr>
          <p:cNvSpPr txBox="1"/>
          <p:nvPr/>
        </p:nvSpPr>
        <p:spPr>
          <a:xfrm>
            <a:off x="799897" y="2486623"/>
            <a:ext cx="2272913" cy="3262432"/>
          </a:xfrm>
          <a:prstGeom prst="rect">
            <a:avLst/>
          </a:prstGeom>
          <a:noFill/>
          <a:ln>
            <a:solidFill>
              <a:schemeClr val="accent1">
                <a:lumMod val="50000"/>
              </a:schemeClr>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C00000"/>
                </a:solidFill>
                <a:effectLst/>
                <a:uLnTx/>
                <a:uFillTx/>
                <a:latin typeface="Ink Free" panose="03080402000500000000" pitchFamily="66" charset="0"/>
              </a:rPr>
              <a:t>(Expires 06.30.24)   </a:t>
            </a:r>
            <a:r>
              <a:rPr kumimoji="0" lang="en-US" sz="3600" b="1" i="0" u="sng"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State Apprenticeship Expansion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$9,450,000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4,821 New Apprentices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30 New RAPs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50 Expanded RAPs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7 New Youth RAPs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500 Pre-Apprentices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1,748 Certificates</a:t>
            </a:r>
          </a:p>
        </p:txBody>
      </p:sp>
      <p:sp>
        <p:nvSpPr>
          <p:cNvPr id="3" name="TextBox 2">
            <a:extLst>
              <a:ext uri="{FF2B5EF4-FFF2-40B4-BE49-F238E27FC236}">
                <a16:creationId xmlns:a16="http://schemas.microsoft.com/office/drawing/2014/main" id="{78C548E2-D54C-028D-9E32-EA5F65DB706F}"/>
              </a:ext>
            </a:extLst>
          </p:cNvPr>
          <p:cNvSpPr txBox="1"/>
          <p:nvPr/>
        </p:nvSpPr>
        <p:spPr>
          <a:xfrm>
            <a:off x="3072810" y="1978792"/>
            <a:ext cx="2272913" cy="3770263"/>
          </a:xfrm>
          <a:prstGeom prst="rect">
            <a:avLst/>
          </a:prstGeom>
          <a:noFill/>
          <a:ln>
            <a:solidFill>
              <a:schemeClr val="accent1">
                <a:lumMod val="50000"/>
              </a:schemeClr>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u="sng" dirty="0">
                <a:solidFill>
                  <a:srgbClr val="C00000"/>
                </a:solidFill>
                <a:latin typeface="Ink Free" panose="03080402000500000000" pitchFamily="66" charset="0"/>
                <a:ea typeface="+mn-ea"/>
                <a:cs typeface="+mn-cs"/>
              </a:rPr>
              <a:t>(Expires 06.30.25)   </a:t>
            </a:r>
            <a:r>
              <a:rPr kumimoji="0" lang="en-US" sz="3600" b="1" i="0" u="sng" strike="noStrike" kern="1200" cap="none" spc="0" normalizeH="0" baseline="0" noProof="0" dirty="0">
                <a:ln>
                  <a:noFill/>
                </a:ln>
                <a:solidFill>
                  <a:srgbClr val="4472C4">
                    <a:lumMod val="50000"/>
                  </a:srgbClr>
                </a:solidFill>
                <a:effectLst/>
                <a:uLnTx/>
                <a:uFillTx/>
                <a:latin typeface="Calibri" panose="020F0502020204030204"/>
                <a:ea typeface="+mn-ea"/>
                <a:cs typeface="+mn-cs"/>
              </a:rPr>
              <a:t>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State Apprenticeship Expansion, Equity and Innovation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$10,000,000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2,000 New Apprentices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40 New RAPs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60 Expanded RAPs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200 Engagements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600 Pre-Apprentices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304 Completers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$15.00 Median Earnings</a:t>
            </a:r>
          </a:p>
        </p:txBody>
      </p:sp>
      <p:sp>
        <p:nvSpPr>
          <p:cNvPr id="5" name="TextBox 4">
            <a:extLst>
              <a:ext uri="{FF2B5EF4-FFF2-40B4-BE49-F238E27FC236}">
                <a16:creationId xmlns:a16="http://schemas.microsoft.com/office/drawing/2014/main" id="{4E025633-7CBC-D799-5E9F-3ACCED57D089}"/>
              </a:ext>
            </a:extLst>
          </p:cNvPr>
          <p:cNvSpPr txBox="1"/>
          <p:nvPr/>
        </p:nvSpPr>
        <p:spPr>
          <a:xfrm>
            <a:off x="5683348" y="1463267"/>
            <a:ext cx="5894363" cy="4801314"/>
          </a:xfrm>
          <a:prstGeom prst="rect">
            <a:avLst/>
          </a:prstGeom>
          <a:noFill/>
          <a:ln w="28575">
            <a:solidFill>
              <a:schemeClr val="tx1"/>
            </a:solidFill>
          </a:ln>
        </p:spPr>
        <p:txBody>
          <a:bodyPr wrap="square" rtlCol="0">
            <a:spAutoFit/>
          </a:bodyPr>
          <a:lstStyle/>
          <a:p>
            <a:r>
              <a:rPr lang="en-US" b="1" i="1" dirty="0">
                <a:solidFill>
                  <a:srgbClr val="C00000"/>
                </a:solidFill>
              </a:rPr>
              <a:t>Current Activity Toward Deliverables</a:t>
            </a:r>
          </a:p>
          <a:p>
            <a:endParaRPr lang="en-US" i="1" dirty="0">
              <a:solidFill>
                <a:srgbClr val="C00000"/>
              </a:solidFill>
            </a:endParaRPr>
          </a:p>
          <a:p>
            <a:r>
              <a:rPr lang="en-US" i="1" u="sng" dirty="0">
                <a:solidFill>
                  <a:srgbClr val="C00000"/>
                </a:solidFill>
              </a:rPr>
              <a:t>34 Contracts Initiated</a:t>
            </a:r>
          </a:p>
          <a:p>
            <a:endParaRPr lang="en-US" i="1" dirty="0">
              <a:solidFill>
                <a:srgbClr val="C00000"/>
              </a:solidFill>
            </a:endParaRPr>
          </a:p>
          <a:p>
            <a:r>
              <a:rPr lang="en-US" i="1" u="sng" dirty="0">
                <a:solidFill>
                  <a:srgbClr val="C00000"/>
                </a:solidFill>
              </a:rPr>
              <a:t>Commission Initiatives</a:t>
            </a:r>
          </a:p>
          <a:p>
            <a:pPr marL="742950" lvl="1" indent="-285750">
              <a:buFont typeface="Arial" panose="020B0604020202020204" pitchFamily="34" charset="0"/>
              <a:buChar char="•"/>
            </a:pPr>
            <a:r>
              <a:rPr lang="en-US" i="1" dirty="0">
                <a:solidFill>
                  <a:srgbClr val="C00000"/>
                </a:solidFill>
              </a:rPr>
              <a:t>Critical Skill </a:t>
            </a:r>
          </a:p>
          <a:p>
            <a:pPr marL="1200150" lvl="2" indent="-285750">
              <a:buFont typeface="Arial" panose="020B0604020202020204" pitchFamily="34" charset="0"/>
              <a:buChar char="•"/>
            </a:pPr>
            <a:r>
              <a:rPr lang="en-US" i="1" dirty="0">
                <a:solidFill>
                  <a:srgbClr val="C00000"/>
                </a:solidFill>
              </a:rPr>
              <a:t>$4 Million Commitment</a:t>
            </a:r>
          </a:p>
          <a:p>
            <a:pPr marL="1657350" lvl="3" indent="-285750">
              <a:buFont typeface="Arial" panose="020B0604020202020204" pitchFamily="34" charset="0"/>
              <a:buChar char="•"/>
            </a:pPr>
            <a:r>
              <a:rPr lang="en-US" i="1" dirty="0">
                <a:solidFill>
                  <a:srgbClr val="C00000"/>
                </a:solidFill>
              </a:rPr>
              <a:t>$2 Million WIOA Statewide</a:t>
            </a:r>
          </a:p>
          <a:p>
            <a:pPr marL="1657350" lvl="3" indent="-285750">
              <a:buFont typeface="Arial" panose="020B0604020202020204" pitchFamily="34" charset="0"/>
              <a:buChar char="•"/>
            </a:pPr>
            <a:r>
              <a:rPr lang="en-US" i="1" dirty="0">
                <a:solidFill>
                  <a:srgbClr val="C00000"/>
                </a:solidFill>
              </a:rPr>
              <a:t>$2 Million Apprenticeship Expansion</a:t>
            </a:r>
          </a:p>
          <a:p>
            <a:pPr marL="1657350" lvl="3" indent="-285750">
              <a:buFont typeface="Arial" panose="020B0604020202020204" pitchFamily="34" charset="0"/>
              <a:buChar char="•"/>
            </a:pPr>
            <a:r>
              <a:rPr lang="en-US" i="1" dirty="0">
                <a:solidFill>
                  <a:srgbClr val="C00000"/>
                </a:solidFill>
              </a:rPr>
              <a:t>$4,000 Cost Per</a:t>
            </a:r>
          </a:p>
          <a:p>
            <a:pPr marL="1657350" lvl="3" indent="-285750">
              <a:buFont typeface="Arial" panose="020B0604020202020204" pitchFamily="34" charset="0"/>
              <a:buChar char="•"/>
            </a:pPr>
            <a:r>
              <a:rPr lang="en-US" i="1" dirty="0">
                <a:solidFill>
                  <a:srgbClr val="C00000"/>
                </a:solidFill>
              </a:rPr>
              <a:t>1,000 Apprentices Trained</a:t>
            </a:r>
          </a:p>
          <a:p>
            <a:pPr marL="742950" lvl="1" indent="-285750">
              <a:buFont typeface="Arial" panose="020B0604020202020204" pitchFamily="34" charset="0"/>
              <a:buChar char="•"/>
            </a:pPr>
            <a:r>
              <a:rPr lang="en-US" i="1" dirty="0">
                <a:solidFill>
                  <a:srgbClr val="C00000"/>
                </a:solidFill>
              </a:rPr>
              <a:t>Healthcare</a:t>
            </a:r>
          </a:p>
          <a:p>
            <a:pPr marL="1200150" lvl="2" indent="-285750">
              <a:buFont typeface="Arial" panose="020B0604020202020204" pitchFamily="34" charset="0"/>
              <a:buChar char="•"/>
            </a:pPr>
            <a:r>
              <a:rPr lang="en-US" i="1" dirty="0">
                <a:solidFill>
                  <a:srgbClr val="C00000"/>
                </a:solidFill>
              </a:rPr>
              <a:t>$15 Million Commitment</a:t>
            </a:r>
          </a:p>
          <a:p>
            <a:pPr marL="1657350" lvl="3" indent="-285750">
              <a:buFont typeface="Arial" panose="020B0604020202020204" pitchFamily="34" charset="0"/>
              <a:buChar char="•"/>
            </a:pPr>
            <a:r>
              <a:rPr lang="en-US" i="1" dirty="0">
                <a:solidFill>
                  <a:srgbClr val="C00000"/>
                </a:solidFill>
              </a:rPr>
              <a:t>$10 Million WIOA Statewide</a:t>
            </a:r>
          </a:p>
          <a:p>
            <a:pPr marL="1657350" lvl="3" indent="-285750">
              <a:buFont typeface="Arial" panose="020B0604020202020204" pitchFamily="34" charset="0"/>
              <a:buChar char="•"/>
            </a:pPr>
            <a:r>
              <a:rPr lang="en-US" i="1" dirty="0">
                <a:solidFill>
                  <a:srgbClr val="C00000"/>
                </a:solidFill>
              </a:rPr>
              <a:t>$5 Million Apprenticeship Expansion</a:t>
            </a:r>
          </a:p>
          <a:p>
            <a:pPr marL="1657350" lvl="3" indent="-285750">
              <a:buFont typeface="Arial" panose="020B0604020202020204" pitchFamily="34" charset="0"/>
              <a:buChar char="•"/>
            </a:pPr>
            <a:r>
              <a:rPr lang="en-US" i="1" dirty="0">
                <a:solidFill>
                  <a:srgbClr val="C00000"/>
                </a:solidFill>
              </a:rPr>
              <a:t>$6,000 Cost Per</a:t>
            </a:r>
          </a:p>
          <a:p>
            <a:pPr marL="1657350" lvl="3" indent="-285750">
              <a:buFont typeface="Arial" panose="020B0604020202020204" pitchFamily="34" charset="0"/>
              <a:buChar char="•"/>
            </a:pPr>
            <a:r>
              <a:rPr lang="en-US" i="1" dirty="0">
                <a:solidFill>
                  <a:srgbClr val="C00000"/>
                </a:solidFill>
              </a:rPr>
              <a:t>2,500 Apprentices Trained</a:t>
            </a:r>
          </a:p>
        </p:txBody>
      </p:sp>
    </p:spTree>
    <p:extLst>
      <p:ext uri="{BB962C8B-B14F-4D97-AF65-F5344CB8AC3E}">
        <p14:creationId xmlns:p14="http://schemas.microsoft.com/office/powerpoint/2010/main" val="3772240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41B54-D423-EE3A-ED31-3481A47A4C1C}"/>
              </a:ext>
            </a:extLst>
          </p:cNvPr>
          <p:cNvSpPr>
            <a:spLocks noGrp="1"/>
          </p:cNvSpPr>
          <p:nvPr>
            <p:ph type="title" idx="4294967295"/>
          </p:nvPr>
        </p:nvSpPr>
        <p:spPr>
          <a:xfrm>
            <a:off x="0" y="-2306638"/>
            <a:ext cx="4298950" cy="582613"/>
          </a:xfrm>
        </p:spPr>
        <p:txBody>
          <a:bodyPr>
            <a:normAutofit fontScale="90000"/>
          </a:bodyPr>
          <a:lstStyle/>
          <a:p>
            <a:r>
              <a:rPr lang="en-US" sz="4000" dirty="0">
                <a:solidFill>
                  <a:srgbClr val="FCF7F1"/>
                </a:solidFill>
              </a:rPr>
              <a:t>Funding awards</a:t>
            </a:r>
          </a:p>
        </p:txBody>
      </p:sp>
      <p:sp>
        <p:nvSpPr>
          <p:cNvPr id="4" name="Title 3">
            <a:extLst>
              <a:ext uri="{FF2B5EF4-FFF2-40B4-BE49-F238E27FC236}">
                <a16:creationId xmlns:a16="http://schemas.microsoft.com/office/drawing/2014/main" id="{79EE8E83-2BF2-0E69-1DD1-E7CCFED4A1BF}"/>
              </a:ext>
            </a:extLst>
          </p:cNvPr>
          <p:cNvSpPr txBox="1">
            <a:spLocks/>
          </p:cNvSpPr>
          <p:nvPr/>
        </p:nvSpPr>
        <p:spPr>
          <a:xfrm>
            <a:off x="497505" y="157259"/>
            <a:ext cx="9408701" cy="1125742"/>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Avenir Next LT Pro" panose="020B0504020202020204" pitchFamily="34" charset="0"/>
                <a:ea typeface="+mj-ea"/>
                <a:cs typeface="+mj-cs"/>
              </a:rPr>
              <a:t>State Apprenticeship Expansion</a:t>
            </a:r>
            <a:r>
              <a:rPr kumimoji="0" lang="en-US" sz="4000" b="0" i="0" u="none" strike="noStrike" kern="1200" cap="none" spc="0" normalizeH="0" baseline="0" noProof="0" dirty="0">
                <a:ln>
                  <a:noFill/>
                </a:ln>
                <a:solidFill>
                  <a:srgbClr val="002060"/>
                </a:solidFill>
                <a:effectLst/>
                <a:uLnTx/>
                <a:uFillTx/>
                <a:latin typeface="Avenir Next LT Pro" panose="020B0504020202020204" pitchFamily="34" charset="0"/>
                <a:ea typeface="+mj-ea"/>
                <a:cs typeface="+mj-cs"/>
              </a:rPr>
              <a:t> </a:t>
            </a:r>
            <a:r>
              <a:rPr kumimoji="0" lang="en-US" sz="3000" i="0" u="none" strike="noStrike" kern="1200" cap="none" spc="0" normalizeH="0" baseline="0" noProof="0" dirty="0">
                <a:ln>
                  <a:noFill/>
                </a:ln>
                <a:solidFill>
                  <a:srgbClr val="002060"/>
                </a:solidFill>
                <a:effectLst/>
                <a:uLnTx/>
                <a:uFillTx/>
                <a:latin typeface="Avenir Next LT Pro" panose="020B0504020202020204" pitchFamily="34" charset="0"/>
                <a:ea typeface="+mj-ea"/>
                <a:cs typeface="+mj-cs"/>
              </a:rPr>
              <a:t>Funding Specific to (TWC DOL Awards 2022)</a:t>
            </a:r>
          </a:p>
        </p:txBody>
      </p:sp>
      <p:sp>
        <p:nvSpPr>
          <p:cNvPr id="3" name="TextBox 2">
            <a:extLst>
              <a:ext uri="{FF2B5EF4-FFF2-40B4-BE49-F238E27FC236}">
                <a16:creationId xmlns:a16="http://schemas.microsoft.com/office/drawing/2014/main" id="{78C548E2-D54C-028D-9E32-EA5F65DB706F}"/>
              </a:ext>
            </a:extLst>
          </p:cNvPr>
          <p:cNvSpPr txBox="1"/>
          <p:nvPr/>
        </p:nvSpPr>
        <p:spPr>
          <a:xfrm>
            <a:off x="300268" y="2462680"/>
            <a:ext cx="4221673" cy="3262432"/>
          </a:xfrm>
          <a:prstGeom prst="rect">
            <a:avLst/>
          </a:prstGeom>
          <a:noFill/>
          <a:ln>
            <a:solidFill>
              <a:schemeClr val="accent1">
                <a:lumMod val="50000"/>
              </a:schemeClr>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u="sng" dirty="0">
                <a:solidFill>
                  <a:srgbClr val="C00000"/>
                </a:solidFill>
                <a:latin typeface="Ink Free" panose="03080402000500000000" pitchFamily="66" charset="0"/>
                <a:ea typeface="+mn-ea"/>
                <a:cs typeface="+mn-cs"/>
              </a:rPr>
              <a:t>(Expires 06.30.26)   </a:t>
            </a:r>
            <a:r>
              <a:rPr lang="en-US" sz="3600" b="1" u="sng" dirty="0">
                <a:solidFill>
                  <a:srgbClr val="4472C4">
                    <a:lumMod val="50000"/>
                  </a:srgbClr>
                </a:solidFill>
                <a:latin typeface="Calibri" panose="020F0502020204030204"/>
              </a:rPr>
              <a:t>7</a:t>
            </a:r>
            <a:endParaRPr kumimoji="0" lang="en-US" sz="3600" b="1" i="0" u="sng"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Apprenticeship Building America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$3,660,090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900 New Apprentices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40 New RAPs Developed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10 Expanded RAPs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700" dirty="0">
                <a:solidFill>
                  <a:srgbClr val="4472C4">
                    <a:lumMod val="50000"/>
                  </a:srgbClr>
                </a:solidFill>
                <a:latin typeface="Calibri" panose="020F0502020204030204"/>
              </a:rPr>
              <a:t>400 of the 900 New Apprentices from - 	Underrepresented Populations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400 Employer Engagements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endParaRPr kumimoji="0" lang="en-US" sz="1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43B81A80-8309-5E76-F0B3-B4EF21EADD2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196046" y="3175060"/>
            <a:ext cx="1129785" cy="1129785"/>
          </a:xfrm>
          <a:prstGeom prst="rect">
            <a:avLst/>
          </a:prstGeom>
          <a:effectLst>
            <a:innerShdw blurRad="63500" dist="50800" dir="18900000">
              <a:prstClr val="black">
                <a:alpha val="50000"/>
              </a:prstClr>
            </a:innerShdw>
          </a:effectLst>
        </p:spPr>
      </p:pic>
      <p:sp>
        <p:nvSpPr>
          <p:cNvPr id="8" name="TextBox 7">
            <a:extLst>
              <a:ext uri="{FF2B5EF4-FFF2-40B4-BE49-F238E27FC236}">
                <a16:creationId xmlns:a16="http://schemas.microsoft.com/office/drawing/2014/main" id="{0DD0665F-12F2-5159-AF78-4075669B2F4C}"/>
              </a:ext>
              <a:ext uri="{C183D7F6-B498-43B3-948B-1728B52AA6E4}">
                <adec:decorative xmlns:adec="http://schemas.microsoft.com/office/drawing/2017/decorative" val="1"/>
              </a:ext>
            </a:extLst>
          </p:cNvPr>
          <p:cNvSpPr txBox="1"/>
          <p:nvPr/>
        </p:nvSpPr>
        <p:spPr>
          <a:xfrm>
            <a:off x="3355989" y="3509121"/>
            <a:ext cx="80989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2222E"/>
                </a:solidFill>
                <a:effectLst/>
                <a:uLnTx/>
                <a:uFillTx/>
                <a:latin typeface="Ink Free" panose="03080402000500000000" pitchFamily="66" charset="0"/>
                <a:ea typeface="+mn-ea"/>
                <a:cs typeface="+mn-cs"/>
              </a:rPr>
              <a:t>$31.6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2222E"/>
                </a:solidFill>
                <a:effectLst/>
                <a:uLnTx/>
                <a:uFillTx/>
                <a:latin typeface="Ink Free" panose="03080402000500000000" pitchFamily="66" charset="0"/>
                <a:ea typeface="+mn-ea"/>
                <a:cs typeface="+mn-cs"/>
              </a:rPr>
              <a:t>Million</a:t>
            </a:r>
          </a:p>
        </p:txBody>
      </p:sp>
      <p:sp>
        <p:nvSpPr>
          <p:cNvPr id="5" name="TextBox 4">
            <a:extLst>
              <a:ext uri="{FF2B5EF4-FFF2-40B4-BE49-F238E27FC236}">
                <a16:creationId xmlns:a16="http://schemas.microsoft.com/office/drawing/2014/main" id="{4E025633-7CBC-D799-5E9F-3ACCED57D089}"/>
              </a:ext>
            </a:extLst>
          </p:cNvPr>
          <p:cNvSpPr txBox="1"/>
          <p:nvPr/>
        </p:nvSpPr>
        <p:spPr>
          <a:xfrm>
            <a:off x="4521941" y="1754794"/>
            <a:ext cx="7369791" cy="3970318"/>
          </a:xfrm>
          <a:prstGeom prst="rect">
            <a:avLst/>
          </a:prstGeom>
          <a:noFill/>
          <a:ln w="28575">
            <a:solidFill>
              <a:schemeClr val="tx1"/>
            </a:solidFill>
          </a:ln>
        </p:spPr>
        <p:txBody>
          <a:bodyPr wrap="square" rtlCol="0">
            <a:spAutoFit/>
          </a:bodyPr>
          <a:lstStyle/>
          <a:p>
            <a:r>
              <a:rPr lang="en-US" b="1" i="1" dirty="0">
                <a:solidFill>
                  <a:srgbClr val="C00000"/>
                </a:solidFill>
              </a:rPr>
              <a:t>Current Activity Toward Deliverables</a:t>
            </a:r>
          </a:p>
          <a:p>
            <a:endParaRPr lang="en-US" i="1" dirty="0">
              <a:solidFill>
                <a:srgbClr val="C00000"/>
              </a:solidFill>
            </a:endParaRPr>
          </a:p>
          <a:p>
            <a:r>
              <a:rPr lang="en-US" i="1" u="sng" dirty="0">
                <a:solidFill>
                  <a:srgbClr val="C00000"/>
                </a:solidFill>
              </a:rPr>
              <a:t>Request for Application for $1.5 Million </a:t>
            </a:r>
          </a:p>
          <a:p>
            <a:pPr marL="742950" lvl="1" indent="-285750">
              <a:buFont typeface="Wingdings" panose="05000000000000000000" pitchFamily="2" charset="2"/>
              <a:buChar char="q"/>
            </a:pPr>
            <a:r>
              <a:rPr lang="en-US" i="1" u="sng" dirty="0">
                <a:solidFill>
                  <a:srgbClr val="C00000"/>
                </a:solidFill>
              </a:rPr>
              <a:t>Closed February 7, 2023</a:t>
            </a:r>
          </a:p>
          <a:p>
            <a:pPr marL="742950" lvl="1" indent="-285750">
              <a:buFont typeface="Wingdings" panose="05000000000000000000" pitchFamily="2" charset="2"/>
              <a:buChar char="q"/>
            </a:pPr>
            <a:r>
              <a:rPr lang="en-US" i="1" u="sng" dirty="0">
                <a:solidFill>
                  <a:srgbClr val="C00000"/>
                </a:solidFill>
              </a:rPr>
              <a:t>Approved to fund 10 projects totaling $2,137,213</a:t>
            </a:r>
          </a:p>
          <a:p>
            <a:pPr marL="1200150" lvl="2" indent="-285750">
              <a:buFont typeface="Wingdings" panose="05000000000000000000" pitchFamily="2" charset="2"/>
              <a:buChar char="q"/>
            </a:pPr>
            <a:r>
              <a:rPr lang="en-US" i="1" u="sng" dirty="0">
                <a:solidFill>
                  <a:srgbClr val="C00000"/>
                </a:solidFill>
              </a:rPr>
              <a:t>Deliverables well under way with these contracts</a:t>
            </a:r>
          </a:p>
          <a:p>
            <a:pPr lvl="1"/>
            <a:r>
              <a:rPr lang="en-US" i="1" u="sng" dirty="0">
                <a:solidFill>
                  <a:srgbClr val="C00000"/>
                </a:solidFill>
              </a:rPr>
              <a:t> </a:t>
            </a:r>
          </a:p>
          <a:p>
            <a:pPr marL="742950" lvl="1" indent="-285750">
              <a:buFont typeface="Wingdings" panose="05000000000000000000" pitchFamily="2" charset="2"/>
              <a:buChar char="q"/>
            </a:pPr>
            <a:r>
              <a:rPr lang="en-US" i="1" u="sng" dirty="0">
                <a:solidFill>
                  <a:srgbClr val="C00000"/>
                </a:solidFill>
              </a:rPr>
              <a:t>Eligible Applicants</a:t>
            </a:r>
          </a:p>
          <a:p>
            <a:pPr marL="1200150" lvl="2" indent="-285750">
              <a:buFont typeface="Wingdings" panose="05000000000000000000" pitchFamily="2" charset="2"/>
              <a:buChar char="q"/>
            </a:pPr>
            <a:r>
              <a:rPr lang="en-US" i="1" u="sng" dirty="0">
                <a:solidFill>
                  <a:srgbClr val="C00000"/>
                </a:solidFill>
              </a:rPr>
              <a:t>Workforce Boards</a:t>
            </a:r>
          </a:p>
          <a:p>
            <a:pPr marL="1200150" lvl="2" indent="-285750">
              <a:buFont typeface="Wingdings" panose="05000000000000000000" pitchFamily="2" charset="2"/>
              <a:buChar char="q"/>
            </a:pPr>
            <a:r>
              <a:rPr lang="en-US" i="1" u="sng" dirty="0">
                <a:solidFill>
                  <a:srgbClr val="C00000"/>
                </a:solidFill>
              </a:rPr>
              <a:t>Community College</a:t>
            </a:r>
          </a:p>
          <a:p>
            <a:pPr marL="1200150" lvl="2" indent="-285750">
              <a:buFont typeface="Wingdings" panose="05000000000000000000" pitchFamily="2" charset="2"/>
              <a:buChar char="q"/>
            </a:pPr>
            <a:r>
              <a:rPr lang="en-US" i="1" u="sng" dirty="0">
                <a:solidFill>
                  <a:srgbClr val="C00000"/>
                </a:solidFill>
              </a:rPr>
              <a:t>Education Service Centers</a:t>
            </a:r>
          </a:p>
          <a:p>
            <a:pPr marL="1200150" lvl="2" indent="-285750">
              <a:buFont typeface="Wingdings" panose="05000000000000000000" pitchFamily="2" charset="2"/>
              <a:buChar char="q"/>
            </a:pPr>
            <a:endParaRPr lang="en-US" i="1" u="sng" dirty="0">
              <a:solidFill>
                <a:srgbClr val="C00000"/>
              </a:solidFill>
            </a:endParaRPr>
          </a:p>
          <a:p>
            <a:pPr marL="285750" indent="-285750">
              <a:buFont typeface="Wingdings" panose="05000000000000000000" pitchFamily="2" charset="2"/>
              <a:buChar char="ü"/>
            </a:pPr>
            <a:r>
              <a:rPr lang="en-US" i="1" u="sng" dirty="0">
                <a:solidFill>
                  <a:srgbClr val="C00000"/>
                </a:solidFill>
              </a:rPr>
              <a:t>Note: RFA was open to supporting K-12 Teacher Registered Apprenticeship</a:t>
            </a:r>
          </a:p>
          <a:p>
            <a:pPr marL="742950" lvl="1" indent="-285750">
              <a:buFont typeface="Wingdings" panose="05000000000000000000" pitchFamily="2" charset="2"/>
              <a:buChar char="q"/>
            </a:pPr>
            <a:endParaRPr lang="en-US" i="1" dirty="0">
              <a:solidFill>
                <a:srgbClr val="C00000"/>
              </a:solidFill>
            </a:endParaRPr>
          </a:p>
        </p:txBody>
      </p:sp>
      <p:sp>
        <p:nvSpPr>
          <p:cNvPr id="6" name="TextBox 5">
            <a:extLst>
              <a:ext uri="{FF2B5EF4-FFF2-40B4-BE49-F238E27FC236}">
                <a16:creationId xmlns:a16="http://schemas.microsoft.com/office/drawing/2014/main" id="{9C625A5F-CD21-305F-6CFE-4CCE4E10E436}"/>
              </a:ext>
            </a:extLst>
          </p:cNvPr>
          <p:cNvSpPr txBox="1"/>
          <p:nvPr/>
        </p:nvSpPr>
        <p:spPr>
          <a:xfrm>
            <a:off x="511799" y="6009832"/>
            <a:ext cx="11168401" cy="400110"/>
          </a:xfrm>
          <a:prstGeom prst="rect">
            <a:avLst/>
          </a:prstGeom>
          <a:noFill/>
        </p:spPr>
        <p:txBody>
          <a:bodyPr wrap="square" rtlCol="0">
            <a:spAutoFit/>
          </a:bodyPr>
          <a:lstStyle/>
          <a:p>
            <a:r>
              <a:rPr lang="en-US" sz="2000" b="1" dirty="0">
                <a:solidFill>
                  <a:schemeClr val="accent1">
                    <a:lumMod val="75000"/>
                  </a:schemeClr>
                </a:solidFill>
                <a:latin typeface="Ink Free" panose="03080402000500000000" pitchFamily="66" charset="0"/>
              </a:rPr>
              <a:t>DOL Apprenticeship Expansion Opportunity for $2.2 Million should be awarded late June 2023</a:t>
            </a:r>
          </a:p>
        </p:txBody>
      </p:sp>
    </p:spTree>
    <p:extLst>
      <p:ext uri="{BB962C8B-B14F-4D97-AF65-F5344CB8AC3E}">
        <p14:creationId xmlns:p14="http://schemas.microsoft.com/office/powerpoint/2010/main" val="25997666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5F5C7-C538-75B1-7B92-832CB1C3C187}"/>
              </a:ext>
            </a:extLst>
          </p:cNvPr>
          <p:cNvSpPr>
            <a:spLocks noGrp="1"/>
          </p:cNvSpPr>
          <p:nvPr>
            <p:ph type="title" idx="4294967295"/>
          </p:nvPr>
        </p:nvSpPr>
        <p:spPr>
          <a:xfrm>
            <a:off x="0" y="-3049588"/>
            <a:ext cx="7743825" cy="1366838"/>
          </a:xfrm>
        </p:spPr>
        <p:txBody>
          <a:bodyPr>
            <a:normAutofit/>
          </a:bodyPr>
          <a:lstStyle/>
          <a:p>
            <a:r>
              <a:rPr lang="en-US" sz="4000" dirty="0">
                <a:solidFill>
                  <a:schemeClr val="bg1"/>
                </a:solidFill>
              </a:rPr>
              <a:t>Apprenticeship navigators</a:t>
            </a:r>
          </a:p>
        </p:txBody>
      </p:sp>
      <p:pic>
        <p:nvPicPr>
          <p:cNvPr id="3" name="Picture 2" descr="An oceanic beach front background ">
            <a:extLst>
              <a:ext uri="{FF2B5EF4-FFF2-40B4-BE49-F238E27FC236}">
                <a16:creationId xmlns:a16="http://schemas.microsoft.com/office/drawing/2014/main" id="{53123B57-0B41-23BF-A326-41D80762C077}"/>
              </a:ext>
            </a:extLst>
          </p:cNvPr>
          <p:cNvPicPr>
            <a:picLocks noChangeAspect="1"/>
          </p:cNvPicPr>
          <p:nvPr/>
        </p:nvPicPr>
        <p:blipFill>
          <a:blip r:embed="rId2"/>
          <a:stretch>
            <a:fillRect/>
          </a:stretch>
        </p:blipFill>
        <p:spPr>
          <a:xfrm>
            <a:off x="0" y="-161062"/>
            <a:ext cx="12192000" cy="7180124"/>
          </a:xfrm>
          <a:prstGeom prst="rect">
            <a:avLst/>
          </a:prstGeom>
        </p:spPr>
      </p:pic>
      <p:pic>
        <p:nvPicPr>
          <p:cNvPr id="4" name="Picture 3" descr="A navigational compass ">
            <a:extLst>
              <a:ext uri="{FF2B5EF4-FFF2-40B4-BE49-F238E27FC236}">
                <a16:creationId xmlns:a16="http://schemas.microsoft.com/office/drawing/2014/main" id="{170333E7-CC68-5F10-74F9-5A96737D8FCD}"/>
              </a:ext>
            </a:extLst>
          </p:cNvPr>
          <p:cNvPicPr>
            <a:picLocks noChangeAspect="1"/>
          </p:cNvPicPr>
          <p:nvPr/>
        </p:nvPicPr>
        <p:blipFill>
          <a:blip r:embed="rId3"/>
          <a:stretch>
            <a:fillRect/>
          </a:stretch>
        </p:blipFill>
        <p:spPr>
          <a:xfrm>
            <a:off x="1090750" y="1514690"/>
            <a:ext cx="10010500" cy="3828620"/>
          </a:xfrm>
          <a:prstGeom prst="rect">
            <a:avLst/>
          </a:prstGeom>
        </p:spPr>
      </p:pic>
      <p:pic>
        <p:nvPicPr>
          <p:cNvPr id="5" name="Picture 4">
            <a:extLst>
              <a:ext uri="{FF2B5EF4-FFF2-40B4-BE49-F238E27FC236}">
                <a16:creationId xmlns:a16="http://schemas.microsoft.com/office/drawing/2014/main" id="{07100AD9-F296-E489-8E17-8EA3809BF77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856126" y="2203598"/>
            <a:ext cx="2444708" cy="2450804"/>
          </a:xfrm>
          <a:prstGeom prst="rect">
            <a:avLst/>
          </a:prstGeom>
        </p:spPr>
      </p:pic>
      <p:sp>
        <p:nvSpPr>
          <p:cNvPr id="7" name="TextBox 6">
            <a:extLst>
              <a:ext uri="{FF2B5EF4-FFF2-40B4-BE49-F238E27FC236}">
                <a16:creationId xmlns:a16="http://schemas.microsoft.com/office/drawing/2014/main" id="{B992EA40-25A9-E078-BCB7-C96E021DDD09}"/>
              </a:ext>
            </a:extLst>
          </p:cNvPr>
          <p:cNvSpPr txBox="1"/>
          <p:nvPr/>
        </p:nvSpPr>
        <p:spPr>
          <a:xfrm>
            <a:off x="4846436" y="3051600"/>
            <a:ext cx="5709212" cy="584775"/>
          </a:xfrm>
          <a:prstGeom prst="rect">
            <a:avLst/>
          </a:prstGeom>
          <a:noFill/>
        </p:spPr>
        <p:txBody>
          <a:bodyPr wrap="square" lIns="91440" tIns="45720" rIns="91440" bIns="45720" rtlCol="0" anchor="t">
            <a:spAutoFit/>
          </a:bodyPr>
          <a:lstStyle/>
          <a:p>
            <a:pPr>
              <a:spcBef>
                <a:spcPts val="1200"/>
              </a:spcBef>
              <a:spcAft>
                <a:spcPts val="1200"/>
              </a:spcAft>
            </a:pPr>
            <a:r>
              <a:rPr lang="en-US" sz="3200" b="1" dirty="0">
                <a:solidFill>
                  <a:srgbClr val="E84050"/>
                </a:solidFill>
                <a:latin typeface="Avenir Next LT Pro"/>
              </a:rPr>
              <a:t>Apprenticeship Navigators</a:t>
            </a:r>
          </a:p>
        </p:txBody>
      </p:sp>
    </p:spTree>
    <p:extLst>
      <p:ext uri="{BB962C8B-B14F-4D97-AF65-F5344CB8AC3E}">
        <p14:creationId xmlns:p14="http://schemas.microsoft.com/office/powerpoint/2010/main" val="15097875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87742A-AD60-BC98-1325-2E293629E825}"/>
              </a:ext>
            </a:extLst>
          </p:cNvPr>
          <p:cNvSpPr>
            <a:spLocks noGrp="1"/>
          </p:cNvSpPr>
          <p:nvPr>
            <p:ph type="ctrTitle"/>
          </p:nvPr>
        </p:nvSpPr>
        <p:spPr>
          <a:xfrm>
            <a:off x="3445700" y="263050"/>
            <a:ext cx="7296151" cy="666986"/>
          </a:xfrm>
        </p:spPr>
        <p:txBody>
          <a:bodyPr>
            <a:normAutofit fontScale="90000"/>
          </a:bodyPr>
          <a:lstStyle/>
          <a:p>
            <a:pPr lvl="0" algn="l" defTabSz="1828434">
              <a:lnSpc>
                <a:spcPct val="140000"/>
              </a:lnSpc>
              <a:spcBef>
                <a:spcPts val="2000"/>
              </a:spcBef>
              <a:defRPr/>
            </a:pPr>
            <a:r>
              <a:rPr lang="en-US" sz="4000" b="1" dirty="0">
                <a:solidFill>
                  <a:srgbClr val="002060"/>
                </a:solidFill>
                <a:latin typeface="Avenir Next LT Pro" panose="020B0504020202020204" pitchFamily="34" charset="0"/>
                <a:ea typeface="Montserrat" charset="0"/>
                <a:cs typeface="Montserrat" charset="0"/>
              </a:rPr>
              <a:t>Roles &amp; Responsibilities</a:t>
            </a:r>
          </a:p>
        </p:txBody>
      </p:sp>
      <p:sp>
        <p:nvSpPr>
          <p:cNvPr id="22" name="Rectangle 21">
            <a:extLst>
              <a:ext uri="{FF2B5EF4-FFF2-40B4-BE49-F238E27FC236}">
                <a16:creationId xmlns:a16="http://schemas.microsoft.com/office/drawing/2014/main" id="{3263E7BD-0EE4-43DA-A38F-EB87F280F681}"/>
              </a:ext>
            </a:extLst>
          </p:cNvPr>
          <p:cNvSpPr/>
          <p:nvPr/>
        </p:nvSpPr>
        <p:spPr>
          <a:xfrm>
            <a:off x="3956272" y="1062264"/>
            <a:ext cx="8166252"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venir Next LT Pro" panose="020B0504020202020204" pitchFamily="34" charset="0"/>
                <a:ea typeface="Montserrat Light" charset="0"/>
                <a:cs typeface="Montserrat Light" charset="0"/>
              </a:rPr>
              <a:t>Currently, there are </a:t>
            </a:r>
            <a:r>
              <a:rPr kumimoji="0" lang="en-US" sz="5400" b="0" i="0" u="none" strike="noStrike" kern="1200" cap="none" spc="0" normalizeH="0" baseline="0" noProof="0" dirty="0">
                <a:ln>
                  <a:noFill/>
                </a:ln>
                <a:solidFill>
                  <a:srgbClr val="002060"/>
                </a:solidFill>
                <a:effectLst/>
                <a:highlight>
                  <a:srgbClr val="FFFF00"/>
                </a:highlight>
                <a:uLnTx/>
                <a:uFillTx/>
                <a:latin typeface="Avenir Next LT Pro" panose="020B0504020202020204" pitchFamily="34" charset="0"/>
                <a:ea typeface="Montserrat Light" charset="0"/>
                <a:cs typeface="Montserrat Light" charset="0"/>
              </a:rPr>
              <a:t>23</a:t>
            </a:r>
            <a:r>
              <a:rPr kumimoji="0" lang="en-US" sz="1800" b="0" i="0" u="none" strike="noStrike" kern="1200" cap="none" spc="0" normalizeH="0" baseline="0" noProof="0" dirty="0">
                <a:ln>
                  <a:noFill/>
                </a:ln>
                <a:solidFill>
                  <a:srgbClr val="002060"/>
                </a:solidFill>
                <a:effectLst/>
                <a:highlight>
                  <a:srgbClr val="FFFF00"/>
                </a:highlight>
                <a:uLnTx/>
                <a:uFillTx/>
                <a:latin typeface="Avenir Next LT Pro" panose="020B0504020202020204" pitchFamily="34" charset="0"/>
                <a:ea typeface="Montserrat Light" charset="0"/>
                <a:cs typeface="Montserrat Light" charset="0"/>
              </a:rPr>
              <a:t> </a:t>
            </a:r>
            <a:r>
              <a:rPr kumimoji="0" lang="en-US" sz="1800" b="0" i="0" u="none" strike="noStrike" kern="1200" cap="none" spc="0" normalizeH="0" baseline="0" noProof="0" dirty="0">
                <a:ln>
                  <a:noFill/>
                </a:ln>
                <a:solidFill>
                  <a:srgbClr val="002060"/>
                </a:solidFill>
                <a:effectLst/>
                <a:uLnTx/>
                <a:uFillTx/>
                <a:latin typeface="Avenir Next LT Pro" panose="020B0504020202020204" pitchFamily="34" charset="0"/>
                <a:ea typeface="Montserrat Light" charset="0"/>
                <a:cs typeface="Montserrat Light" charset="0"/>
              </a:rPr>
              <a:t>Apprenticeship Navigators, and you will see the distribution across TEXAS on the next slide. </a:t>
            </a:r>
            <a:r>
              <a:rPr kumimoji="0" lang="en-US" sz="1800" b="0" i="0" u="none" strike="noStrike" kern="1200" cap="none" spc="0" normalizeH="0" baseline="0" noProof="0" dirty="0">
                <a:ln>
                  <a:noFill/>
                </a:ln>
                <a:solidFill>
                  <a:srgbClr val="002060"/>
                </a:solidFill>
                <a:effectLst/>
                <a:uLnTx/>
                <a:uFillTx/>
                <a:latin typeface="Avenir Next LT Pro" panose="020B0504020202020204" pitchFamily="34" charset="0"/>
                <a:ea typeface="+mn-ea"/>
                <a:cs typeface="+mn-cs"/>
              </a:rPr>
              <a:t>Their responsibilities include: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Flowchart: Off-page Connector 1">
            <a:extLst>
              <a:ext uri="{FF2B5EF4-FFF2-40B4-BE49-F238E27FC236}">
                <a16:creationId xmlns:a16="http://schemas.microsoft.com/office/drawing/2014/main" id="{C75ADF22-89EB-450A-B563-67AD2C481D75}"/>
              </a:ext>
              <a:ext uri="{C183D7F6-B498-43B3-948B-1728B52AA6E4}">
                <adec:decorative xmlns:adec="http://schemas.microsoft.com/office/drawing/2017/decorative" val="1"/>
              </a:ext>
            </a:extLst>
          </p:cNvPr>
          <p:cNvSpPr/>
          <p:nvPr/>
        </p:nvSpPr>
        <p:spPr>
          <a:xfrm rot="16200000">
            <a:off x="-906703" y="906703"/>
            <a:ext cx="6873088" cy="5059678"/>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933 w 10000"/>
              <a:gd name="connsiteY2" fmla="*/ 2488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933 w 10000"/>
              <a:gd name="connsiteY2" fmla="*/ 2488 h 10000"/>
              <a:gd name="connsiteX3" fmla="*/ 5000 w 10000"/>
              <a:gd name="connsiteY3" fmla="*/ 10000 h 10000"/>
              <a:gd name="connsiteX4" fmla="*/ 22 w 10000"/>
              <a:gd name="connsiteY4" fmla="*/ 3319 h 10000"/>
              <a:gd name="connsiteX5" fmla="*/ 0 w 10000"/>
              <a:gd name="connsiteY5" fmla="*/ 0 h 10000"/>
              <a:gd name="connsiteX0" fmla="*/ 0 w 10000"/>
              <a:gd name="connsiteY0" fmla="*/ 0 h 10000"/>
              <a:gd name="connsiteX1" fmla="*/ 10000 w 10000"/>
              <a:gd name="connsiteY1" fmla="*/ 0 h 10000"/>
              <a:gd name="connsiteX2" fmla="*/ 9977 w 10000"/>
              <a:gd name="connsiteY2" fmla="*/ 3125 h 10000"/>
              <a:gd name="connsiteX3" fmla="*/ 5000 w 10000"/>
              <a:gd name="connsiteY3" fmla="*/ 10000 h 10000"/>
              <a:gd name="connsiteX4" fmla="*/ 22 w 10000"/>
              <a:gd name="connsiteY4" fmla="*/ 3319 h 10000"/>
              <a:gd name="connsiteX5" fmla="*/ 0 w 10000"/>
              <a:gd name="connsiteY5" fmla="*/ 0 h 10000"/>
              <a:gd name="connsiteX0" fmla="*/ 22 w 10022"/>
              <a:gd name="connsiteY0" fmla="*/ 0 h 10000"/>
              <a:gd name="connsiteX1" fmla="*/ 10022 w 10022"/>
              <a:gd name="connsiteY1" fmla="*/ 0 h 10000"/>
              <a:gd name="connsiteX2" fmla="*/ 9999 w 10022"/>
              <a:gd name="connsiteY2" fmla="*/ 3125 h 10000"/>
              <a:gd name="connsiteX3" fmla="*/ 5022 w 10022"/>
              <a:gd name="connsiteY3" fmla="*/ 10000 h 10000"/>
              <a:gd name="connsiteX4" fmla="*/ 0 w 10022"/>
              <a:gd name="connsiteY4" fmla="*/ 3679 h 10000"/>
              <a:gd name="connsiteX5" fmla="*/ 22 w 10022"/>
              <a:gd name="connsiteY5" fmla="*/ 0 h 10000"/>
              <a:gd name="connsiteX0" fmla="*/ 22 w 10022"/>
              <a:gd name="connsiteY0" fmla="*/ 0 h 10000"/>
              <a:gd name="connsiteX1" fmla="*/ 10022 w 10022"/>
              <a:gd name="connsiteY1" fmla="*/ 0 h 10000"/>
              <a:gd name="connsiteX2" fmla="*/ 10010 w 10022"/>
              <a:gd name="connsiteY2" fmla="*/ 3194 h 10000"/>
              <a:gd name="connsiteX3" fmla="*/ 5022 w 10022"/>
              <a:gd name="connsiteY3" fmla="*/ 10000 h 10000"/>
              <a:gd name="connsiteX4" fmla="*/ 0 w 10022"/>
              <a:gd name="connsiteY4" fmla="*/ 3679 h 10000"/>
              <a:gd name="connsiteX5" fmla="*/ 22 w 10022"/>
              <a:gd name="connsiteY5" fmla="*/ 0 h 10000"/>
              <a:gd name="connsiteX0" fmla="*/ 22 w 10022"/>
              <a:gd name="connsiteY0" fmla="*/ 0 h 10000"/>
              <a:gd name="connsiteX1" fmla="*/ 10022 w 10022"/>
              <a:gd name="connsiteY1" fmla="*/ 0 h 10000"/>
              <a:gd name="connsiteX2" fmla="*/ 10010 w 10022"/>
              <a:gd name="connsiteY2" fmla="*/ 3194 h 10000"/>
              <a:gd name="connsiteX3" fmla="*/ 5022 w 10022"/>
              <a:gd name="connsiteY3" fmla="*/ 10000 h 10000"/>
              <a:gd name="connsiteX4" fmla="*/ 0 w 10022"/>
              <a:gd name="connsiteY4" fmla="*/ 3679 h 10000"/>
              <a:gd name="connsiteX5" fmla="*/ 22 w 10022"/>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2" h="10000">
                <a:moveTo>
                  <a:pt x="22" y="0"/>
                </a:moveTo>
                <a:lnTo>
                  <a:pt x="10022" y="0"/>
                </a:lnTo>
                <a:cubicBezTo>
                  <a:pt x="10000" y="829"/>
                  <a:pt x="10038" y="1582"/>
                  <a:pt x="10010" y="3194"/>
                </a:cubicBezTo>
                <a:lnTo>
                  <a:pt x="5022" y="10000"/>
                </a:lnTo>
                <a:lnTo>
                  <a:pt x="0" y="3679"/>
                </a:lnTo>
                <a:cubicBezTo>
                  <a:pt x="-7" y="2573"/>
                  <a:pt x="29" y="1106"/>
                  <a:pt x="22"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lowchart: Off-page Connector 1">
            <a:extLst>
              <a:ext uri="{FF2B5EF4-FFF2-40B4-BE49-F238E27FC236}">
                <a16:creationId xmlns:a16="http://schemas.microsoft.com/office/drawing/2014/main" id="{174406CF-BEE7-4C41-9182-835C5A8F2040}"/>
              </a:ext>
              <a:ext uri="{C183D7F6-B498-43B3-948B-1728B52AA6E4}">
                <adec:decorative xmlns:adec="http://schemas.microsoft.com/office/drawing/2017/decorative" val="1"/>
              </a:ext>
            </a:extLst>
          </p:cNvPr>
          <p:cNvSpPr/>
          <p:nvPr/>
        </p:nvSpPr>
        <p:spPr>
          <a:xfrm rot="16200000">
            <a:off x="-1161996" y="1040087"/>
            <a:ext cx="7101830" cy="4777838"/>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933 w 10000"/>
              <a:gd name="connsiteY2" fmla="*/ 2488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933 w 10000"/>
              <a:gd name="connsiteY2" fmla="*/ 2488 h 10000"/>
              <a:gd name="connsiteX3" fmla="*/ 5000 w 10000"/>
              <a:gd name="connsiteY3" fmla="*/ 10000 h 10000"/>
              <a:gd name="connsiteX4" fmla="*/ 22 w 10000"/>
              <a:gd name="connsiteY4" fmla="*/ 3319 h 10000"/>
              <a:gd name="connsiteX5" fmla="*/ 0 w 10000"/>
              <a:gd name="connsiteY5" fmla="*/ 0 h 10000"/>
              <a:gd name="connsiteX0" fmla="*/ 0 w 10000"/>
              <a:gd name="connsiteY0" fmla="*/ 0 h 10000"/>
              <a:gd name="connsiteX1" fmla="*/ 10000 w 10000"/>
              <a:gd name="connsiteY1" fmla="*/ 0 h 10000"/>
              <a:gd name="connsiteX2" fmla="*/ 9977 w 10000"/>
              <a:gd name="connsiteY2" fmla="*/ 3125 h 10000"/>
              <a:gd name="connsiteX3" fmla="*/ 5000 w 10000"/>
              <a:gd name="connsiteY3" fmla="*/ 10000 h 10000"/>
              <a:gd name="connsiteX4" fmla="*/ 22 w 10000"/>
              <a:gd name="connsiteY4" fmla="*/ 3319 h 10000"/>
              <a:gd name="connsiteX5" fmla="*/ 0 w 10000"/>
              <a:gd name="connsiteY5" fmla="*/ 0 h 10000"/>
              <a:gd name="connsiteX0" fmla="*/ 22 w 10022"/>
              <a:gd name="connsiteY0" fmla="*/ 0 h 10000"/>
              <a:gd name="connsiteX1" fmla="*/ 10022 w 10022"/>
              <a:gd name="connsiteY1" fmla="*/ 0 h 10000"/>
              <a:gd name="connsiteX2" fmla="*/ 9999 w 10022"/>
              <a:gd name="connsiteY2" fmla="*/ 3125 h 10000"/>
              <a:gd name="connsiteX3" fmla="*/ 5022 w 10022"/>
              <a:gd name="connsiteY3" fmla="*/ 10000 h 10000"/>
              <a:gd name="connsiteX4" fmla="*/ 0 w 10022"/>
              <a:gd name="connsiteY4" fmla="*/ 3679 h 10000"/>
              <a:gd name="connsiteX5" fmla="*/ 22 w 10022"/>
              <a:gd name="connsiteY5" fmla="*/ 0 h 10000"/>
              <a:gd name="connsiteX0" fmla="*/ 22 w 10022"/>
              <a:gd name="connsiteY0" fmla="*/ 0 h 10000"/>
              <a:gd name="connsiteX1" fmla="*/ 10022 w 10022"/>
              <a:gd name="connsiteY1" fmla="*/ 0 h 10000"/>
              <a:gd name="connsiteX2" fmla="*/ 10010 w 10022"/>
              <a:gd name="connsiteY2" fmla="*/ 3194 h 10000"/>
              <a:gd name="connsiteX3" fmla="*/ 5022 w 10022"/>
              <a:gd name="connsiteY3" fmla="*/ 10000 h 10000"/>
              <a:gd name="connsiteX4" fmla="*/ 0 w 10022"/>
              <a:gd name="connsiteY4" fmla="*/ 3679 h 10000"/>
              <a:gd name="connsiteX5" fmla="*/ 22 w 10022"/>
              <a:gd name="connsiteY5" fmla="*/ 0 h 10000"/>
              <a:gd name="connsiteX0" fmla="*/ 22 w 10022"/>
              <a:gd name="connsiteY0" fmla="*/ 0 h 10000"/>
              <a:gd name="connsiteX1" fmla="*/ 10022 w 10022"/>
              <a:gd name="connsiteY1" fmla="*/ 0 h 10000"/>
              <a:gd name="connsiteX2" fmla="*/ 10010 w 10022"/>
              <a:gd name="connsiteY2" fmla="*/ 3194 h 10000"/>
              <a:gd name="connsiteX3" fmla="*/ 5022 w 10022"/>
              <a:gd name="connsiteY3" fmla="*/ 10000 h 10000"/>
              <a:gd name="connsiteX4" fmla="*/ 0 w 10022"/>
              <a:gd name="connsiteY4" fmla="*/ 3679 h 10000"/>
              <a:gd name="connsiteX5" fmla="*/ 22 w 10022"/>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2" h="10000">
                <a:moveTo>
                  <a:pt x="22" y="0"/>
                </a:moveTo>
                <a:lnTo>
                  <a:pt x="10022" y="0"/>
                </a:lnTo>
                <a:cubicBezTo>
                  <a:pt x="10000" y="829"/>
                  <a:pt x="10038" y="1582"/>
                  <a:pt x="10010" y="3194"/>
                </a:cubicBezTo>
                <a:lnTo>
                  <a:pt x="5022" y="10000"/>
                </a:lnTo>
                <a:lnTo>
                  <a:pt x="0" y="3679"/>
                </a:lnTo>
                <a:cubicBezTo>
                  <a:pt x="-7" y="2573"/>
                  <a:pt x="29" y="1106"/>
                  <a:pt x="22" y="0"/>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3E98E79-297F-478F-B78B-764B2F09A8D0}"/>
              </a:ext>
            </a:extLst>
          </p:cNvPr>
          <p:cNvSpPr txBox="1"/>
          <p:nvPr/>
        </p:nvSpPr>
        <p:spPr>
          <a:xfrm>
            <a:off x="418486" y="2702767"/>
            <a:ext cx="37262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rPr>
              <a:t>WHAT IS AN APPRENTICESHIP</a:t>
            </a:r>
            <a:br>
              <a:rPr kumimoji="0" lang="en-US" sz="32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rPr>
            </a:br>
            <a:r>
              <a:rPr kumimoji="0" lang="en-US" sz="32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rPr>
              <a:t>NAVIGATOR?</a:t>
            </a:r>
          </a:p>
        </p:txBody>
      </p:sp>
      <p:pic>
        <p:nvPicPr>
          <p:cNvPr id="26" name="Picture 25" descr="certificate icon">
            <a:extLst>
              <a:ext uri="{FF2B5EF4-FFF2-40B4-BE49-F238E27FC236}">
                <a16:creationId xmlns:a16="http://schemas.microsoft.com/office/drawing/2014/main" id="{9AF376E8-1375-4642-A165-4792F58F431A}"/>
              </a:ext>
              <a:ext uri="{C183D7F6-B498-43B3-948B-1728B52AA6E4}">
                <adec:decorative xmlns:adec="http://schemas.microsoft.com/office/drawing/2017/decorative" val="0"/>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530193" y="2641075"/>
            <a:ext cx="1259499" cy="1259499"/>
          </a:xfrm>
          <a:prstGeom prst="rect">
            <a:avLst/>
          </a:prstGeom>
        </p:spPr>
      </p:pic>
      <p:sp>
        <p:nvSpPr>
          <p:cNvPr id="37" name="Rectangle 36">
            <a:extLst>
              <a:ext uri="{FF2B5EF4-FFF2-40B4-BE49-F238E27FC236}">
                <a16:creationId xmlns:a16="http://schemas.microsoft.com/office/drawing/2014/main" id="{8B8F5F1B-F859-469C-B599-EF45E5C45800}"/>
              </a:ext>
            </a:extLst>
          </p:cNvPr>
          <p:cNvSpPr/>
          <p:nvPr/>
        </p:nvSpPr>
        <p:spPr>
          <a:xfrm>
            <a:off x="6912637" y="2559378"/>
            <a:ext cx="4617365" cy="1754326"/>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Avenir Next LT Pro" panose="020B0504020202020204" pitchFamily="34" charset="0"/>
                <a:ea typeface="Montserrat Light" charset="0"/>
                <a:cs typeface="Montserrat Light" charset="0"/>
              </a:rPr>
              <a:t>Facilitating the creation and expansion of Registered Apprenticeship Programs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Avenir Next LT Pro" panose="020B0504020202020204" pitchFamily="34" charset="0"/>
                <a:ea typeface="+mn-ea"/>
                <a:cs typeface="+mn-cs"/>
              </a:rPr>
              <a:t>Creating more apprentices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Avenir Next LT Pro" panose="020B0504020202020204" pitchFamily="34" charset="0"/>
                <a:ea typeface="+mn-ea"/>
                <a:cs typeface="+mn-cs"/>
              </a:rPr>
              <a:t>Creating more pre-apprentices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Avenir Next LT Pro" panose="020B0504020202020204" pitchFamily="34" charset="0"/>
                <a:ea typeface="+mn-ea"/>
                <a:cs typeface="+mn-cs"/>
              </a:rPr>
              <a:t>Engaging with employers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Avenir Next LT Pro" panose="020B0504020202020204" pitchFamily="34" charset="0"/>
                <a:ea typeface="+mn-ea"/>
                <a:cs typeface="+mn-cs"/>
              </a:rPr>
              <a:t>Increasing diversity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C5F61629-9B47-463E-BAF6-DE2DDD23245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163" y="6112887"/>
            <a:ext cx="499143" cy="478311"/>
          </a:xfrm>
          <a:prstGeom prst="rect">
            <a:avLst/>
          </a:prstGeom>
        </p:spPr>
      </p:pic>
      <p:pic>
        <p:nvPicPr>
          <p:cNvPr id="13" name="Picture 12">
            <a:extLst>
              <a:ext uri="{FF2B5EF4-FFF2-40B4-BE49-F238E27FC236}">
                <a16:creationId xmlns:a16="http://schemas.microsoft.com/office/drawing/2014/main" id="{01A00A55-ADE5-4AE8-9900-978A2F458FF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539" y="6114793"/>
            <a:ext cx="1129932" cy="484257"/>
          </a:xfrm>
          <a:prstGeom prst="rect">
            <a:avLst/>
          </a:prstGeom>
        </p:spPr>
      </p:pic>
      <p:pic>
        <p:nvPicPr>
          <p:cNvPr id="6" name="Picture 5" descr="clip board icon">
            <a:extLst>
              <a:ext uri="{FF2B5EF4-FFF2-40B4-BE49-F238E27FC236}">
                <a16:creationId xmlns:a16="http://schemas.microsoft.com/office/drawing/2014/main" id="{8AC22732-5D21-405D-9CD1-EAE2E4F5ADAF}"/>
              </a:ext>
              <a:ext uri="{C183D7F6-B498-43B3-948B-1728B52AA6E4}">
                <adec:decorative xmlns:adec="http://schemas.microsoft.com/office/drawing/2017/decorative" val="0"/>
              </a:ext>
            </a:extLst>
          </p:cNvPr>
          <p:cNvPicPr>
            <a:picLocks noChangeAspect="1"/>
          </p:cNvPicPr>
          <p:nvPr/>
        </p:nvPicPr>
        <p:blipFill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rcRect t="5097" r="10956" b="-1"/>
          <a:stretch/>
        </p:blipFill>
        <p:spPr>
          <a:xfrm>
            <a:off x="3578151" y="5029390"/>
            <a:ext cx="1617105" cy="1569660"/>
          </a:xfrm>
          <a:prstGeom prst="rect">
            <a:avLst/>
          </a:prstGeom>
        </p:spPr>
      </p:pic>
      <p:sp>
        <p:nvSpPr>
          <p:cNvPr id="16" name="Subtitle 2">
            <a:extLst>
              <a:ext uri="{FF2B5EF4-FFF2-40B4-BE49-F238E27FC236}">
                <a16:creationId xmlns:a16="http://schemas.microsoft.com/office/drawing/2014/main" id="{E58B3069-5DE6-4CB3-9C64-8B7B33669AB1}"/>
              </a:ext>
            </a:extLst>
          </p:cNvPr>
          <p:cNvSpPr txBox="1">
            <a:spLocks/>
          </p:cNvSpPr>
          <p:nvPr/>
        </p:nvSpPr>
        <p:spPr>
          <a:xfrm>
            <a:off x="5238786" y="5489988"/>
            <a:ext cx="2393330" cy="923299"/>
          </a:xfrm>
          <a:prstGeom prst="rect">
            <a:avLst/>
          </a:prstGeom>
        </p:spPr>
        <p:txBody>
          <a:bodyPr vert="horz" wrap="square" lIns="91410" tIns="45705" rIns="91410" bIns="45705"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l" defTabSz="1828434"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2060"/>
                </a:solidFill>
                <a:effectLst/>
                <a:uLnTx/>
                <a:uFillTx/>
                <a:latin typeface="Avenir Next LT Pro" panose="020B0504020202020204" pitchFamily="34" charset="0"/>
                <a:ea typeface="Montserrat Light" charset="0"/>
                <a:cs typeface="Montserrat Light" charset="0"/>
              </a:rPr>
              <a:t>Coordinating stakeholder roundtable events</a:t>
            </a:r>
          </a:p>
        </p:txBody>
      </p:sp>
      <p:pic>
        <p:nvPicPr>
          <p:cNvPr id="36" name="Picture 35" descr="calendar icon">
            <a:extLst>
              <a:ext uri="{FF2B5EF4-FFF2-40B4-BE49-F238E27FC236}">
                <a16:creationId xmlns:a16="http://schemas.microsoft.com/office/drawing/2014/main" id="{AD8CEC29-F201-4BF5-8A42-3FB31892223C}"/>
              </a:ext>
              <a:ext uri="{C183D7F6-B498-43B3-948B-1728B52AA6E4}">
                <adec:decorative xmlns:adec="http://schemas.microsoft.com/office/drawing/2017/decorative" val="0"/>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198890" y="5322085"/>
            <a:ext cx="1174830" cy="1174830"/>
          </a:xfrm>
          <a:prstGeom prst="rect">
            <a:avLst/>
          </a:prstGeom>
        </p:spPr>
      </p:pic>
      <p:sp>
        <p:nvSpPr>
          <p:cNvPr id="23" name="Rectangle 22">
            <a:extLst>
              <a:ext uri="{FF2B5EF4-FFF2-40B4-BE49-F238E27FC236}">
                <a16:creationId xmlns:a16="http://schemas.microsoft.com/office/drawing/2014/main" id="{A5A726B5-93E5-43E6-B081-7D395C520637}"/>
              </a:ext>
            </a:extLst>
          </p:cNvPr>
          <p:cNvSpPr/>
          <p:nvPr/>
        </p:nvSpPr>
        <p:spPr>
          <a:xfrm>
            <a:off x="9552826" y="5489957"/>
            <a:ext cx="2569697"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venir Next LT Pro" panose="020B0504020202020204" pitchFamily="34" charset="0"/>
                <a:ea typeface="Montserrat Light" charset="0"/>
                <a:cs typeface="Montserrat Light" charset="0"/>
              </a:rPr>
              <a:t>Organizing local recruitment and awareness events</a:t>
            </a:r>
          </a:p>
        </p:txBody>
      </p:sp>
    </p:spTree>
    <p:extLst>
      <p:ext uri="{BB962C8B-B14F-4D97-AF65-F5344CB8AC3E}">
        <p14:creationId xmlns:p14="http://schemas.microsoft.com/office/powerpoint/2010/main" val="7453728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8B806A-0F83-E64E-0E2A-F3E9155D3067}"/>
              </a:ext>
            </a:extLst>
          </p:cNvPr>
          <p:cNvSpPr>
            <a:spLocks noGrp="1"/>
          </p:cNvSpPr>
          <p:nvPr>
            <p:ph type="title" idx="4294967295"/>
          </p:nvPr>
        </p:nvSpPr>
        <p:spPr>
          <a:xfrm>
            <a:off x="0" y="-2416175"/>
            <a:ext cx="4762500" cy="930275"/>
          </a:xfrm>
        </p:spPr>
        <p:txBody>
          <a:bodyPr>
            <a:normAutofit/>
          </a:bodyPr>
          <a:lstStyle/>
          <a:p>
            <a:r>
              <a:rPr lang="en-US" sz="4000" dirty="0">
                <a:solidFill>
                  <a:schemeClr val="bg1"/>
                </a:solidFill>
              </a:rPr>
              <a:t>Grantee</a:t>
            </a:r>
            <a:r>
              <a:rPr lang="en-US" sz="4000" baseline="0" dirty="0">
                <a:solidFill>
                  <a:schemeClr val="bg1"/>
                </a:solidFill>
              </a:rPr>
              <a:t> Map</a:t>
            </a:r>
            <a:endParaRPr lang="en-US" sz="4000" dirty="0">
              <a:solidFill>
                <a:schemeClr val="bg1"/>
              </a:solidFill>
            </a:endParaRPr>
          </a:p>
        </p:txBody>
      </p:sp>
      <p:pic>
        <p:nvPicPr>
          <p:cNvPr id="5" name="Picture 4" descr="Apprenticeship Navigators Grantee Map with pin point locations">
            <a:extLst>
              <a:ext uri="{FF2B5EF4-FFF2-40B4-BE49-F238E27FC236}">
                <a16:creationId xmlns:a16="http://schemas.microsoft.com/office/drawing/2014/main" id="{FFABA24F-B4B4-92C3-FABC-597D04E77B53}"/>
              </a:ext>
            </a:extLst>
          </p:cNvPr>
          <p:cNvPicPr>
            <a:picLocks noChangeAspect="1"/>
          </p:cNvPicPr>
          <p:nvPr/>
        </p:nvPicPr>
        <p:blipFill>
          <a:blip r:embed="rId3"/>
          <a:stretch>
            <a:fillRect/>
          </a:stretch>
        </p:blipFill>
        <p:spPr>
          <a:xfrm>
            <a:off x="0" y="9100"/>
            <a:ext cx="12191999" cy="6798949"/>
          </a:xfrm>
          <a:prstGeom prst="rect">
            <a:avLst/>
          </a:prstGeom>
        </p:spPr>
      </p:pic>
    </p:spTree>
    <p:extLst>
      <p:ext uri="{BB962C8B-B14F-4D97-AF65-F5344CB8AC3E}">
        <p14:creationId xmlns:p14="http://schemas.microsoft.com/office/powerpoint/2010/main" val="4785079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63D157-0AAD-6A3D-B815-DC4D40212631}"/>
              </a:ext>
            </a:extLst>
          </p:cNvPr>
          <p:cNvSpPr>
            <a:spLocks noGrp="1"/>
          </p:cNvSpPr>
          <p:nvPr>
            <p:ph type="title"/>
          </p:nvPr>
        </p:nvSpPr>
        <p:spPr>
          <a:xfrm>
            <a:off x="391884" y="400050"/>
            <a:ext cx="5704116" cy="707887"/>
          </a:xfrm>
        </p:spPr>
        <p:txBody>
          <a:bodyPr>
            <a:normAutofit/>
          </a:bodyPr>
          <a:lstStyle/>
          <a:p>
            <a:r>
              <a:rPr lang="en-US" sz="4000" b="1" u="sng" dirty="0">
                <a:solidFill>
                  <a:srgbClr val="FF0000"/>
                </a:solidFill>
                <a:latin typeface="Ink Free" panose="03080402000500000000" pitchFamily="66" charset="0"/>
              </a:rPr>
              <a:t>Employer Benefits</a:t>
            </a:r>
          </a:p>
        </p:txBody>
      </p:sp>
      <p:pic>
        <p:nvPicPr>
          <p:cNvPr id="12" name="Picture 11" descr="A picture of three people (two women and one man) smiling and located in a warehouse.">
            <a:extLst>
              <a:ext uri="{FF2B5EF4-FFF2-40B4-BE49-F238E27FC236}">
                <a16:creationId xmlns:a16="http://schemas.microsoft.com/office/drawing/2014/main" id="{75D1C2C3-7C8F-403D-A165-7C1FBBDF3AF1}"/>
              </a:ext>
            </a:extLst>
          </p:cNvPr>
          <p:cNvPicPr>
            <a:picLocks noChangeAspect="1"/>
          </p:cNvPicPr>
          <p:nvPr/>
        </p:nvPicPr>
        <p:blipFill>
          <a:blip r:embed="rId2"/>
          <a:stretch>
            <a:fillRect/>
          </a:stretch>
        </p:blipFill>
        <p:spPr>
          <a:xfrm>
            <a:off x="774340" y="1496731"/>
            <a:ext cx="5060403" cy="3864536"/>
          </a:xfrm>
          <a:prstGeom prst="rect">
            <a:avLst/>
          </a:prstGeom>
        </p:spPr>
      </p:pic>
      <p:pic>
        <p:nvPicPr>
          <p:cNvPr id="10" name="Picture 9" descr="A graphic that outlines how apprenticeships benefit employers. There are tagline words, recruit, train, and retain.">
            <a:extLst>
              <a:ext uri="{FF2B5EF4-FFF2-40B4-BE49-F238E27FC236}">
                <a16:creationId xmlns:a16="http://schemas.microsoft.com/office/drawing/2014/main" id="{A863A984-CB6C-4243-8911-ED06A548F4B0}"/>
              </a:ext>
            </a:extLst>
          </p:cNvPr>
          <p:cNvPicPr>
            <a:picLocks noChangeAspect="1"/>
          </p:cNvPicPr>
          <p:nvPr/>
        </p:nvPicPr>
        <p:blipFill>
          <a:blip r:embed="rId3"/>
          <a:stretch>
            <a:fillRect/>
          </a:stretch>
        </p:blipFill>
        <p:spPr>
          <a:xfrm>
            <a:off x="6487885" y="195001"/>
            <a:ext cx="5457372" cy="6467997"/>
          </a:xfrm>
          <a:prstGeom prst="rect">
            <a:avLst/>
          </a:prstGeom>
        </p:spPr>
      </p:pic>
    </p:spTree>
    <p:extLst>
      <p:ext uri="{BB962C8B-B14F-4D97-AF65-F5344CB8AC3E}">
        <p14:creationId xmlns:p14="http://schemas.microsoft.com/office/powerpoint/2010/main" val="2581144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7">
            <a:extLst>
              <a:ext uri="{FF2B5EF4-FFF2-40B4-BE49-F238E27FC236}">
                <a16:creationId xmlns:a16="http://schemas.microsoft.com/office/drawing/2014/main" id="{723B564A-E58E-45A3-AF7E-7FAF47E3CB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custGeom>
            <a:avLst/>
            <a:gdLst>
              <a:gd name="connsiteX0" fmla="*/ 3 w 11647715"/>
              <a:gd name="connsiteY0" fmla="*/ 0 h 2634343"/>
              <a:gd name="connsiteX1" fmla="*/ 11647715 w 11647715"/>
              <a:gd name="connsiteY1" fmla="*/ 0 h 2634343"/>
              <a:gd name="connsiteX2" fmla="*/ 11647715 w 11647715"/>
              <a:gd name="connsiteY2" fmla="*/ 2634343 h 2634343"/>
              <a:gd name="connsiteX3" fmla="*/ 3 w 11647715"/>
              <a:gd name="connsiteY3" fmla="*/ 2634343 h 2634343"/>
              <a:gd name="connsiteX4" fmla="*/ 3 w 11647715"/>
              <a:gd name="connsiteY4" fmla="*/ 1533667 h 2634343"/>
              <a:gd name="connsiteX5" fmla="*/ 0 w 11647715"/>
              <a:gd name="connsiteY5" fmla="*/ 1533667 h 2634343"/>
              <a:gd name="connsiteX6" fmla="*/ 0 w 11647715"/>
              <a:gd name="connsiteY6" fmla="*/ 980400 h 2634343"/>
              <a:gd name="connsiteX7" fmla="*/ 3 w 11647715"/>
              <a:gd name="connsiteY7" fmla="*/ 980400 h 26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47715" h="2634343">
                <a:moveTo>
                  <a:pt x="3" y="0"/>
                </a:moveTo>
                <a:lnTo>
                  <a:pt x="11647715" y="0"/>
                </a:lnTo>
                <a:lnTo>
                  <a:pt x="11647715" y="2634343"/>
                </a:lnTo>
                <a:lnTo>
                  <a:pt x="3" y="2634343"/>
                </a:lnTo>
                <a:lnTo>
                  <a:pt x="3" y="1533667"/>
                </a:lnTo>
                <a:lnTo>
                  <a:pt x="0" y="1533667"/>
                </a:lnTo>
                <a:lnTo>
                  <a:pt x="0" y="980400"/>
                </a:lnTo>
                <a:lnTo>
                  <a:pt x="3" y="980400"/>
                </a:lnTo>
                <a:close/>
              </a:path>
            </a:pathLst>
          </a:cu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9" name="Freeform: Shape 9">
            <a:extLst>
              <a:ext uri="{FF2B5EF4-FFF2-40B4-BE49-F238E27FC236}">
                <a16:creationId xmlns:a16="http://schemas.microsoft.com/office/drawing/2014/main" id="{AB0C801C-76F9-4E0A-A62B-99A95DBF3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548534" cy="6857998"/>
          </a:xfrm>
          <a:custGeom>
            <a:avLst/>
            <a:gdLst>
              <a:gd name="connsiteX0" fmla="*/ 0 w 8130198"/>
              <a:gd name="connsiteY0" fmla="*/ 0 h 6857999"/>
              <a:gd name="connsiteX1" fmla="*/ 7241014 w 8130198"/>
              <a:gd name="connsiteY1" fmla="*/ 0 h 6857999"/>
              <a:gd name="connsiteX2" fmla="*/ 8130198 w 8130198"/>
              <a:gd name="connsiteY2" fmla="*/ 0 h 6857999"/>
              <a:gd name="connsiteX3" fmla="*/ 8130198 w 8130198"/>
              <a:gd name="connsiteY3" fmla="*/ 6857999 h 6857999"/>
              <a:gd name="connsiteX4" fmla="*/ 0 w 8130198"/>
              <a:gd name="connsiteY4" fmla="*/ 6857999 h 6857999"/>
              <a:gd name="connsiteX5" fmla="*/ 0 w 8130198"/>
              <a:gd name="connsiteY5" fmla="*/ 63753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30198" h="6857999">
                <a:moveTo>
                  <a:pt x="0" y="0"/>
                </a:moveTo>
                <a:lnTo>
                  <a:pt x="7241014" y="0"/>
                </a:lnTo>
                <a:lnTo>
                  <a:pt x="8130198" y="0"/>
                </a:lnTo>
                <a:lnTo>
                  <a:pt x="8130198" y="6857999"/>
                </a:lnTo>
                <a:lnTo>
                  <a:pt x="0" y="6857999"/>
                </a:lnTo>
                <a:lnTo>
                  <a:pt x="0" y="6375361"/>
                </a:lnTo>
                <a:close/>
              </a:path>
            </a:pathLst>
          </a:cu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A12110B-DBB1-4D05-BCDD-F884D2DB50AC}"/>
              </a:ext>
            </a:extLst>
          </p:cNvPr>
          <p:cNvSpPr>
            <a:spLocks noGrp="1"/>
          </p:cNvSpPr>
          <p:nvPr>
            <p:ph type="title"/>
          </p:nvPr>
        </p:nvSpPr>
        <p:spPr>
          <a:xfrm>
            <a:off x="1016000" y="440872"/>
            <a:ext cx="9081162" cy="1786812"/>
          </a:xfrm>
        </p:spPr>
        <p:txBody>
          <a:bodyPr anchor="t">
            <a:normAutofit/>
          </a:bodyPr>
          <a:lstStyle/>
          <a:p>
            <a:pPr algn="r"/>
            <a:r>
              <a:rPr lang="en-US" i="1" dirty="0">
                <a:solidFill>
                  <a:srgbClr val="140377"/>
                </a:solidFill>
              </a:rPr>
              <a:t>Texas Workforce Commission </a:t>
            </a:r>
            <a:br>
              <a:rPr lang="en-US" i="1" dirty="0"/>
            </a:br>
            <a:r>
              <a:rPr lang="en-US" i="1" dirty="0"/>
              <a:t>	Registered Apprenticeship</a:t>
            </a:r>
          </a:p>
        </p:txBody>
      </p:sp>
      <p:sp>
        <p:nvSpPr>
          <p:cNvPr id="3" name="Content Placeholder 2">
            <a:extLst>
              <a:ext uri="{FF2B5EF4-FFF2-40B4-BE49-F238E27FC236}">
                <a16:creationId xmlns:a16="http://schemas.microsoft.com/office/drawing/2014/main" id="{435C550E-1350-4C04-8E46-0597DAAA5D44}"/>
              </a:ext>
            </a:extLst>
          </p:cNvPr>
          <p:cNvSpPr>
            <a:spLocks noGrp="1"/>
          </p:cNvSpPr>
          <p:nvPr>
            <p:ph idx="1"/>
          </p:nvPr>
        </p:nvSpPr>
        <p:spPr>
          <a:xfrm>
            <a:off x="1651847" y="2587274"/>
            <a:ext cx="8244839" cy="3237723"/>
          </a:xfrm>
        </p:spPr>
        <p:txBody>
          <a:bodyPr anchor="ctr">
            <a:normAutofit/>
          </a:bodyPr>
          <a:lstStyle/>
          <a:p>
            <a:pPr lvl="1"/>
            <a:r>
              <a:rPr lang="en-US" sz="2400" dirty="0">
                <a:solidFill>
                  <a:schemeClr val="tx1">
                    <a:lumMod val="85000"/>
                    <a:lumOff val="15000"/>
                  </a:schemeClr>
                </a:solidFill>
              </a:rPr>
              <a:t>Currently Approved </a:t>
            </a:r>
          </a:p>
          <a:p>
            <a:pPr lvl="7"/>
            <a:r>
              <a:rPr lang="en-US" sz="1800" b="1" dirty="0">
                <a:solidFill>
                  <a:srgbClr val="C00000"/>
                </a:solidFill>
                <a:latin typeface="Ink Free" panose="03080402000500000000" pitchFamily="66" charset="0"/>
              </a:rPr>
              <a:t>Computer Programmer</a:t>
            </a:r>
          </a:p>
          <a:p>
            <a:pPr lvl="7"/>
            <a:r>
              <a:rPr lang="en-US" sz="1800" b="1" dirty="0">
                <a:solidFill>
                  <a:srgbClr val="C00000"/>
                </a:solidFill>
                <a:latin typeface="Ink Free" panose="03080402000500000000" pitchFamily="66" charset="0"/>
              </a:rPr>
              <a:t>Paralegal</a:t>
            </a:r>
          </a:p>
          <a:p>
            <a:pPr lvl="7"/>
            <a:r>
              <a:rPr lang="en-US" sz="1800" b="1" dirty="0">
                <a:solidFill>
                  <a:srgbClr val="C00000"/>
                </a:solidFill>
                <a:latin typeface="Ink Free" panose="03080402000500000000" pitchFamily="66" charset="0"/>
              </a:rPr>
              <a:t>Data Analyst</a:t>
            </a:r>
          </a:p>
          <a:p>
            <a:pPr lvl="7"/>
            <a:r>
              <a:rPr lang="en-US" sz="1800" b="1" dirty="0">
                <a:solidFill>
                  <a:srgbClr val="C00000"/>
                </a:solidFill>
                <a:latin typeface="Ink Free" panose="03080402000500000000" pitchFamily="66" charset="0"/>
              </a:rPr>
              <a:t>Cyber Defense Incident Reporter</a:t>
            </a:r>
          </a:p>
          <a:p>
            <a:pPr marL="1971400" lvl="7" indent="0">
              <a:buNone/>
            </a:pPr>
            <a:endParaRPr lang="en-US" sz="1800" dirty="0">
              <a:solidFill>
                <a:schemeClr val="tx1">
                  <a:lumMod val="85000"/>
                  <a:lumOff val="15000"/>
                </a:schemeClr>
              </a:solidFill>
            </a:endParaRPr>
          </a:p>
        </p:txBody>
      </p:sp>
      <p:sp>
        <p:nvSpPr>
          <p:cNvPr id="11" name="Freeform: Shape 11">
            <a:extLst>
              <a:ext uri="{FF2B5EF4-FFF2-40B4-BE49-F238E27FC236}">
                <a16:creationId xmlns:a16="http://schemas.microsoft.com/office/drawing/2014/main" id="{50D5B2F6-2819-4D6B-90BA-882063E9C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1548534" cy="482600"/>
          </a:xfrm>
          <a:custGeom>
            <a:avLst/>
            <a:gdLst>
              <a:gd name="connsiteX0" fmla="*/ 3 w 11647715"/>
              <a:gd name="connsiteY0" fmla="*/ 0 h 2634343"/>
              <a:gd name="connsiteX1" fmla="*/ 11647715 w 11647715"/>
              <a:gd name="connsiteY1" fmla="*/ 0 h 2634343"/>
              <a:gd name="connsiteX2" fmla="*/ 11647715 w 11647715"/>
              <a:gd name="connsiteY2" fmla="*/ 2634343 h 2634343"/>
              <a:gd name="connsiteX3" fmla="*/ 3 w 11647715"/>
              <a:gd name="connsiteY3" fmla="*/ 2634343 h 2634343"/>
              <a:gd name="connsiteX4" fmla="*/ 3 w 11647715"/>
              <a:gd name="connsiteY4" fmla="*/ 1533667 h 2634343"/>
              <a:gd name="connsiteX5" fmla="*/ 0 w 11647715"/>
              <a:gd name="connsiteY5" fmla="*/ 1533667 h 2634343"/>
              <a:gd name="connsiteX6" fmla="*/ 0 w 11647715"/>
              <a:gd name="connsiteY6" fmla="*/ 980400 h 2634343"/>
              <a:gd name="connsiteX7" fmla="*/ 3 w 11647715"/>
              <a:gd name="connsiteY7" fmla="*/ 980400 h 26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47715" h="2634343">
                <a:moveTo>
                  <a:pt x="3" y="0"/>
                </a:moveTo>
                <a:lnTo>
                  <a:pt x="11647715" y="0"/>
                </a:lnTo>
                <a:lnTo>
                  <a:pt x="11647715" y="2634343"/>
                </a:lnTo>
                <a:lnTo>
                  <a:pt x="3" y="2634343"/>
                </a:lnTo>
                <a:lnTo>
                  <a:pt x="3" y="1533667"/>
                </a:lnTo>
                <a:lnTo>
                  <a:pt x="0" y="1533667"/>
                </a:lnTo>
                <a:lnTo>
                  <a:pt x="0" y="980400"/>
                </a:lnTo>
                <a:lnTo>
                  <a:pt x="3" y="980400"/>
                </a:lnTo>
                <a:close/>
              </a:path>
            </a:pathLst>
          </a:custGeom>
          <a:solidFill>
            <a:schemeClr val="tx1">
              <a:alpha val="1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62067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C69686-2DA9-35BD-3548-B95B689B113C}"/>
              </a:ext>
            </a:extLst>
          </p:cNvPr>
          <p:cNvSpPr>
            <a:spLocks noGrp="1"/>
          </p:cNvSpPr>
          <p:nvPr>
            <p:ph type="title" idx="4294967295"/>
          </p:nvPr>
        </p:nvSpPr>
        <p:spPr>
          <a:xfrm>
            <a:off x="1054697" y="600232"/>
            <a:ext cx="10515600" cy="1325563"/>
          </a:xfrm>
        </p:spPr>
        <p:txBody>
          <a:bodyPr/>
          <a:lstStyle/>
          <a:p>
            <a:pPr algn="ctr" rtl="0" eaLnBrk="1" latinLnBrk="0" hangingPunct="1"/>
            <a:r>
              <a:rPr lang="en-US" sz="4000" kern="1200" dirty="0">
                <a:solidFill>
                  <a:srgbClr val="C00000"/>
                </a:solidFill>
                <a:effectLst/>
                <a:latin typeface="Calibri" panose="020F0502020204030204" pitchFamily="34" charset="0"/>
                <a:ea typeface="+mn-ea"/>
                <a:cs typeface="+mn-cs"/>
              </a:rPr>
              <a:t>Apprenticeship Tax Refund Pilot Program</a:t>
            </a:r>
            <a:endParaRPr lang="en-US" dirty="0">
              <a:effectLst/>
            </a:endParaRPr>
          </a:p>
        </p:txBody>
      </p:sp>
      <p:pic>
        <p:nvPicPr>
          <p:cNvPr id="4" name="Picture 3" descr="Funding Opportunities with a red box highlighting Apprenticeship Tax Refund Pilot Program">
            <a:extLst>
              <a:ext uri="{FF2B5EF4-FFF2-40B4-BE49-F238E27FC236}">
                <a16:creationId xmlns:a16="http://schemas.microsoft.com/office/drawing/2014/main" id="{C9CEE899-0915-27EB-4184-9B85F19E1243}"/>
              </a:ext>
            </a:extLst>
          </p:cNvPr>
          <p:cNvPicPr>
            <a:picLocks noChangeAspect="1"/>
          </p:cNvPicPr>
          <p:nvPr/>
        </p:nvPicPr>
        <p:blipFill>
          <a:blip r:embed="rId2"/>
          <a:stretch>
            <a:fillRect/>
          </a:stretch>
        </p:blipFill>
        <p:spPr>
          <a:xfrm>
            <a:off x="2124634" y="2170526"/>
            <a:ext cx="8375726" cy="4135898"/>
          </a:xfrm>
          <a:prstGeom prst="rect">
            <a:avLst/>
          </a:prstGeom>
        </p:spPr>
      </p:pic>
      <p:sp>
        <p:nvSpPr>
          <p:cNvPr id="7" name="TextBox 6">
            <a:extLst>
              <a:ext uri="{FF2B5EF4-FFF2-40B4-BE49-F238E27FC236}">
                <a16:creationId xmlns:a16="http://schemas.microsoft.com/office/drawing/2014/main" id="{D7427925-0941-7C50-C191-2D62F4C5BA44}"/>
              </a:ext>
              <a:ext uri="{C183D7F6-B498-43B3-948B-1728B52AA6E4}">
                <adec:decorative xmlns:adec="http://schemas.microsoft.com/office/drawing/2017/decorative" val="1"/>
              </a:ext>
            </a:extLst>
          </p:cNvPr>
          <p:cNvSpPr txBox="1"/>
          <p:nvPr/>
        </p:nvSpPr>
        <p:spPr>
          <a:xfrm>
            <a:off x="2205317" y="3780111"/>
            <a:ext cx="3899646" cy="355885"/>
          </a:xfrm>
          <a:prstGeom prst="rect">
            <a:avLst/>
          </a:prstGeom>
          <a:noFill/>
          <a:ln w="50800">
            <a:solidFill>
              <a:srgbClr val="C00000"/>
            </a:solidFill>
          </a:ln>
        </p:spPr>
        <p:txBody>
          <a:bodyPr wrap="square" rtlCol="0">
            <a:spAutoFit/>
          </a:bodyPr>
          <a:lstStyle/>
          <a:p>
            <a:endParaRPr lang="en-US" dirty="0"/>
          </a:p>
        </p:txBody>
      </p:sp>
    </p:spTree>
    <p:extLst>
      <p:ext uri="{BB962C8B-B14F-4D97-AF65-F5344CB8AC3E}">
        <p14:creationId xmlns:p14="http://schemas.microsoft.com/office/powerpoint/2010/main" val="35725215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268D82-16FB-2DAF-495E-60DA75D0485A}"/>
              </a:ext>
            </a:extLst>
          </p:cNvPr>
          <p:cNvSpPr>
            <a:spLocks noGrp="1"/>
          </p:cNvSpPr>
          <p:nvPr>
            <p:ph type="title" idx="4294967295"/>
          </p:nvPr>
        </p:nvSpPr>
        <p:spPr>
          <a:xfrm>
            <a:off x="0" y="-2854325"/>
            <a:ext cx="6080125" cy="777875"/>
          </a:xfrm>
        </p:spPr>
        <p:txBody>
          <a:bodyPr>
            <a:normAutofit/>
          </a:bodyPr>
          <a:lstStyle/>
          <a:p>
            <a:r>
              <a:rPr lang="en-US" sz="4000" dirty="0">
                <a:solidFill>
                  <a:schemeClr val="bg1"/>
                </a:solidFill>
              </a:rPr>
              <a:t>Texas tax refund</a:t>
            </a:r>
          </a:p>
        </p:txBody>
      </p:sp>
      <p:sp>
        <p:nvSpPr>
          <p:cNvPr id="2" name="TextBox 1">
            <a:extLst>
              <a:ext uri="{FF2B5EF4-FFF2-40B4-BE49-F238E27FC236}">
                <a16:creationId xmlns:a16="http://schemas.microsoft.com/office/drawing/2014/main" id="{C347AC69-CD71-FD77-3165-72CF9D5588A1}"/>
              </a:ext>
            </a:extLst>
          </p:cNvPr>
          <p:cNvSpPr txBox="1"/>
          <p:nvPr/>
        </p:nvSpPr>
        <p:spPr>
          <a:xfrm>
            <a:off x="770965" y="84275"/>
            <a:ext cx="6080704" cy="461665"/>
          </a:xfrm>
          <a:prstGeom prst="rect">
            <a:avLst/>
          </a:prstGeom>
          <a:noFill/>
        </p:spPr>
        <p:txBody>
          <a:bodyPr wrap="none" rtlCol="0">
            <a:spAutoFit/>
          </a:bodyPr>
          <a:lstStyle/>
          <a:p>
            <a:r>
              <a:rPr lang="en-US" sz="2400" b="1" dirty="0">
                <a:solidFill>
                  <a:srgbClr val="C00000"/>
                </a:solidFill>
              </a:rPr>
              <a:t>Texas Tax Refund Pilot and Veterans Transition</a:t>
            </a:r>
          </a:p>
        </p:txBody>
      </p:sp>
      <p:sp>
        <p:nvSpPr>
          <p:cNvPr id="3" name="TextBox 2">
            <a:extLst>
              <a:ext uri="{FF2B5EF4-FFF2-40B4-BE49-F238E27FC236}">
                <a16:creationId xmlns:a16="http://schemas.microsoft.com/office/drawing/2014/main" id="{D02E0671-C67A-221A-F9E1-27801EAC4A07}"/>
              </a:ext>
            </a:extLst>
          </p:cNvPr>
          <p:cNvSpPr txBox="1"/>
          <p:nvPr/>
        </p:nvSpPr>
        <p:spPr>
          <a:xfrm>
            <a:off x="1476254" y="499774"/>
            <a:ext cx="4750916" cy="369332"/>
          </a:xfrm>
          <a:prstGeom prst="rect">
            <a:avLst/>
          </a:prstGeom>
          <a:noFill/>
        </p:spPr>
        <p:txBody>
          <a:bodyPr wrap="none" rtlCol="0">
            <a:spAutoFit/>
          </a:bodyPr>
          <a:lstStyle/>
          <a:p>
            <a:r>
              <a:rPr lang="en-US" i="1" dirty="0"/>
              <a:t>Texas Workforce Commission Rule – Chapter 839</a:t>
            </a:r>
          </a:p>
        </p:txBody>
      </p:sp>
      <p:pic>
        <p:nvPicPr>
          <p:cNvPr id="5" name="Picture 4" descr="Table of contents for the Texas Tax Refund Pilot and Veterans Transition">
            <a:extLst>
              <a:ext uri="{FF2B5EF4-FFF2-40B4-BE49-F238E27FC236}">
                <a16:creationId xmlns:a16="http://schemas.microsoft.com/office/drawing/2014/main" id="{CB0746FA-F390-5C1C-5063-861C6360EBB0}"/>
              </a:ext>
            </a:extLst>
          </p:cNvPr>
          <p:cNvPicPr>
            <a:picLocks noChangeAspect="1"/>
          </p:cNvPicPr>
          <p:nvPr/>
        </p:nvPicPr>
        <p:blipFill>
          <a:blip r:embed="rId3"/>
          <a:stretch>
            <a:fillRect/>
          </a:stretch>
        </p:blipFill>
        <p:spPr>
          <a:xfrm>
            <a:off x="2415880" y="1121708"/>
            <a:ext cx="7079812" cy="5451833"/>
          </a:xfrm>
          <a:prstGeom prst="rect">
            <a:avLst/>
          </a:prstGeom>
        </p:spPr>
      </p:pic>
    </p:spTree>
    <p:extLst>
      <p:ext uri="{BB962C8B-B14F-4D97-AF65-F5344CB8AC3E}">
        <p14:creationId xmlns:p14="http://schemas.microsoft.com/office/powerpoint/2010/main" val="17454752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F254C-C8E9-B014-FE3A-B5324874ACE5}"/>
              </a:ext>
            </a:extLst>
          </p:cNvPr>
          <p:cNvSpPr>
            <a:spLocks noGrp="1"/>
          </p:cNvSpPr>
          <p:nvPr>
            <p:ph type="title" idx="4294967295"/>
          </p:nvPr>
        </p:nvSpPr>
        <p:spPr>
          <a:xfrm>
            <a:off x="457200" y="-1585595"/>
            <a:ext cx="10515600" cy="1325563"/>
          </a:xfrm>
        </p:spPr>
        <p:txBody>
          <a:bodyPr/>
          <a:lstStyle/>
          <a:p>
            <a:r>
              <a:rPr lang="en-US" dirty="0"/>
              <a:t>Save the Date</a:t>
            </a:r>
          </a:p>
        </p:txBody>
      </p:sp>
      <p:pic>
        <p:nvPicPr>
          <p:cNvPr id="4" name="Picture 3" descr="snapshot of the Save the Date Apprenticeship Texas Conference at the Hilton Anatole 2201 Stemmons freeway Dallas, Texas 75207 October 3-4, 2024">
            <a:extLst>
              <a:ext uri="{FF2B5EF4-FFF2-40B4-BE49-F238E27FC236}">
                <a16:creationId xmlns:a16="http://schemas.microsoft.com/office/drawing/2014/main" id="{D31469A1-6B8E-1147-B997-B1F8F7DA5AAE}"/>
              </a:ext>
            </a:extLst>
          </p:cNvPr>
          <p:cNvPicPr>
            <a:picLocks noChangeAspect="1"/>
          </p:cNvPicPr>
          <p:nvPr/>
        </p:nvPicPr>
        <p:blipFill>
          <a:blip r:embed="rId2"/>
          <a:stretch>
            <a:fillRect/>
          </a:stretch>
        </p:blipFill>
        <p:spPr>
          <a:xfrm>
            <a:off x="2223547" y="1270121"/>
            <a:ext cx="7744906" cy="4963218"/>
          </a:xfrm>
          <a:prstGeom prst="rect">
            <a:avLst/>
          </a:prstGeom>
        </p:spPr>
      </p:pic>
    </p:spTree>
    <p:extLst>
      <p:ext uri="{BB962C8B-B14F-4D97-AF65-F5344CB8AC3E}">
        <p14:creationId xmlns:p14="http://schemas.microsoft.com/office/powerpoint/2010/main" val="2659589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23CC4D8-336C-A0C2-1EF0-42C0F0EAB571}"/>
              </a:ext>
            </a:extLst>
          </p:cNvPr>
          <p:cNvSpPr>
            <a:spLocks noGrp="1"/>
          </p:cNvSpPr>
          <p:nvPr>
            <p:ph type="title" idx="4294967295"/>
          </p:nvPr>
        </p:nvSpPr>
        <p:spPr>
          <a:xfrm>
            <a:off x="361267" y="83145"/>
            <a:ext cx="4939490" cy="1325563"/>
          </a:xfrm>
        </p:spPr>
        <p:txBody>
          <a:bodyPr/>
          <a:lstStyle/>
          <a:p>
            <a:pPr rtl="0" eaLnBrk="1" fontAlgn="auto" latinLnBrk="0" hangingPunct="1"/>
            <a:r>
              <a:rPr lang="en-US" sz="3200" b="0" i="0" kern="1200" spc="0" baseline="0" dirty="0">
                <a:ln>
                  <a:noFill/>
                </a:ln>
                <a:solidFill>
                  <a:srgbClr val="002060"/>
                </a:solidFill>
                <a:effectLst/>
                <a:latin typeface="Avenir Next LT Pro" panose="020B0504020202020204" pitchFamily="34" charset="0"/>
                <a:ea typeface="+mn-ea"/>
                <a:cs typeface="+mn-cs"/>
              </a:rPr>
              <a:t>What is</a:t>
            </a:r>
            <a:r>
              <a:rPr lang="en-US" sz="3200" b="1" i="0" kern="1200" spc="0" baseline="0" dirty="0">
                <a:ln>
                  <a:noFill/>
                </a:ln>
                <a:solidFill>
                  <a:srgbClr val="002060"/>
                </a:solidFill>
                <a:effectLst/>
                <a:latin typeface="Avenir Next LT Pro" panose="020B0504020202020204" pitchFamily="34" charset="0"/>
                <a:ea typeface="+mn-ea"/>
                <a:cs typeface="+mn-cs"/>
              </a:rPr>
              <a:t> Apprenticeship?</a:t>
            </a:r>
            <a:endParaRPr lang="en-US" dirty="0">
              <a:effectLst/>
            </a:endParaRPr>
          </a:p>
        </p:txBody>
      </p:sp>
      <p:sp>
        <p:nvSpPr>
          <p:cNvPr id="10" name="TextBox 9">
            <a:extLst>
              <a:ext uri="{FF2B5EF4-FFF2-40B4-BE49-F238E27FC236}">
                <a16:creationId xmlns:a16="http://schemas.microsoft.com/office/drawing/2014/main" id="{9799FA87-5516-65B6-2DF7-90E7FFF87481}"/>
              </a:ext>
            </a:extLst>
          </p:cNvPr>
          <p:cNvSpPr txBox="1"/>
          <p:nvPr/>
        </p:nvSpPr>
        <p:spPr>
          <a:xfrm>
            <a:off x="5300757" y="110583"/>
            <a:ext cx="4251509" cy="1107996"/>
          </a:xfrm>
          <a:prstGeom prst="rect">
            <a:avLst/>
          </a:prstGeom>
          <a:noFill/>
          <a:ln w="25400">
            <a:solidFill>
              <a:srgbClr val="140377"/>
            </a:solidFill>
          </a:ln>
        </p:spPr>
        <p:txBody>
          <a:bodyPr wrap="square" rtlCol="0">
            <a:spAutoFit/>
          </a:bodyPr>
          <a:lstStyle/>
          <a:p>
            <a:r>
              <a:rPr lang="en-US" sz="6600" b="1" dirty="0">
                <a:solidFill>
                  <a:srgbClr val="C00000"/>
                </a:solidFill>
              </a:rPr>
              <a:t>TEXAS </a:t>
            </a:r>
            <a:r>
              <a:rPr lang="en-US" sz="4000" dirty="0">
                <a:solidFill>
                  <a:srgbClr val="140377"/>
                </a:solidFill>
              </a:rPr>
              <a:t>style</a:t>
            </a:r>
            <a:endParaRPr lang="en-US" sz="6600" dirty="0">
              <a:solidFill>
                <a:srgbClr val="140377"/>
              </a:solidFill>
            </a:endParaRPr>
          </a:p>
        </p:txBody>
      </p:sp>
      <p:pic>
        <p:nvPicPr>
          <p:cNvPr id="11" name="Picture 10">
            <a:extLst>
              <a:ext uri="{FF2B5EF4-FFF2-40B4-BE49-F238E27FC236}">
                <a16:creationId xmlns:a16="http://schemas.microsoft.com/office/drawing/2014/main" id="{2AEDEB7A-4E5B-E2B1-780A-A89D6B48535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65376" y="1048993"/>
            <a:ext cx="2485467" cy="512204"/>
          </a:xfrm>
          <a:prstGeom prst="rect">
            <a:avLst/>
          </a:prstGeom>
        </p:spPr>
      </p:pic>
      <p:sp>
        <p:nvSpPr>
          <p:cNvPr id="2" name="Title 3">
            <a:extLst>
              <a:ext uri="{FF2B5EF4-FFF2-40B4-BE49-F238E27FC236}">
                <a16:creationId xmlns:a16="http://schemas.microsoft.com/office/drawing/2014/main" id="{347F559B-C1B4-2DA4-A951-244D592ECEE2}"/>
              </a:ext>
            </a:extLst>
          </p:cNvPr>
          <p:cNvSpPr txBox="1">
            <a:spLocks/>
          </p:cNvSpPr>
          <p:nvPr/>
        </p:nvSpPr>
        <p:spPr>
          <a:xfrm>
            <a:off x="2685681" y="1408708"/>
            <a:ext cx="9022225" cy="926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venir Next LT Pro" panose="020B0504020202020204" pitchFamily="34" charset="0"/>
                <a:ea typeface="+mj-ea"/>
                <a:cs typeface="+mj-cs"/>
              </a:rPr>
              <a:t>Components </a:t>
            </a:r>
            <a:r>
              <a:rPr kumimoji="0" lang="en-US" sz="3200" b="0" i="0" u="none" strike="noStrike" kern="1200" cap="none" spc="0" normalizeH="0" baseline="0" noProof="0" dirty="0">
                <a:ln>
                  <a:noFill/>
                </a:ln>
                <a:solidFill>
                  <a:srgbClr val="002060"/>
                </a:solidFill>
                <a:effectLst/>
                <a:uLnTx/>
                <a:uFillTx/>
                <a:latin typeface="Avenir Next LT Pro" panose="020B0504020202020204" pitchFamily="34" charset="0"/>
                <a:ea typeface="+mj-ea"/>
                <a:cs typeface="+mj-cs"/>
              </a:rPr>
              <a:t>of Apprenticeship </a:t>
            </a:r>
            <a:endParaRPr kumimoji="0" lang="en-US" sz="3200" b="1" i="0" u="none" strike="noStrike" kern="1200" cap="none" spc="0" normalizeH="0" baseline="0" noProof="0" dirty="0">
              <a:ln>
                <a:noFill/>
              </a:ln>
              <a:solidFill>
                <a:srgbClr val="002060"/>
              </a:solidFill>
              <a:effectLst/>
              <a:uLnTx/>
              <a:uFillTx/>
              <a:latin typeface="Avenir Next LT Pro" panose="020B0504020202020204" pitchFamily="34" charset="0"/>
              <a:ea typeface="+mj-ea"/>
              <a:cs typeface="+mj-cs"/>
            </a:endParaRPr>
          </a:p>
        </p:txBody>
      </p:sp>
      <p:sp>
        <p:nvSpPr>
          <p:cNvPr id="3" name="TextBox 2">
            <a:extLst>
              <a:ext uri="{FF2B5EF4-FFF2-40B4-BE49-F238E27FC236}">
                <a16:creationId xmlns:a16="http://schemas.microsoft.com/office/drawing/2014/main" id="{4F25F57E-D065-F6FA-1544-56A752F53B5C}"/>
              </a:ext>
            </a:extLst>
          </p:cNvPr>
          <p:cNvSpPr txBox="1"/>
          <p:nvPr/>
        </p:nvSpPr>
        <p:spPr>
          <a:xfrm>
            <a:off x="541277" y="2326855"/>
            <a:ext cx="11413156" cy="707886"/>
          </a:xfrm>
          <a:prstGeom prst="rect">
            <a:avLst/>
          </a:prstGeom>
          <a:noFill/>
          <a:ln w="25400">
            <a:solidFill>
              <a:srgbClr val="140377"/>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venir Next LT Pro" panose="020B0504020202020204" pitchFamily="34" charset="0"/>
                <a:ea typeface="Verdana" panose="020B0604030504040204" pitchFamily="34" charset="0"/>
                <a:cs typeface="+mn-cs"/>
              </a:rPr>
              <a:t>1) </a:t>
            </a:r>
            <a:r>
              <a:rPr lang="en-US" sz="2200" b="1" u="sng" dirty="0">
                <a:solidFill>
                  <a:srgbClr val="FF0000"/>
                </a:solidFill>
                <a:latin typeface="Ink Free" panose="03080402000500000000" pitchFamily="66" charset="0"/>
                <a:ea typeface="Verdana" panose="020B0604030504040204" pitchFamily="34" charset="0"/>
                <a:cs typeface="+mn-cs"/>
              </a:rPr>
              <a:t>Emplo</a:t>
            </a:r>
            <a:r>
              <a:rPr lang="en-US" sz="2200" b="1" u="sng" dirty="0">
                <a:solidFill>
                  <a:srgbClr val="FF0000"/>
                </a:solidFill>
                <a:latin typeface="Ink Free" panose="03080402000500000000" pitchFamily="66" charset="0"/>
                <a:ea typeface="Verdana" panose="020B0604030504040204" pitchFamily="34" charset="0"/>
              </a:rPr>
              <a:t>yer</a:t>
            </a:r>
            <a:r>
              <a:rPr kumimoji="0" lang="en-US" sz="2000" b="1" i="0" u="none" strike="noStrike" kern="1200" cap="none" spc="0" normalizeH="0" baseline="0" noProof="0" dirty="0">
                <a:ln>
                  <a:noFill/>
                </a:ln>
                <a:solidFill>
                  <a:srgbClr val="002060"/>
                </a:solidFill>
                <a:effectLst/>
                <a:uLnTx/>
                <a:uFillTx/>
                <a:latin typeface="Avenir Next LT Pro" panose="020B0504020202020204" pitchFamily="34" charset="0"/>
                <a:ea typeface="Verdana" panose="020B0604030504040204" pitchFamily="34" charset="0"/>
                <a:cs typeface="+mn-cs"/>
              </a:rPr>
              <a:t> </a:t>
            </a:r>
            <a:r>
              <a:rPr kumimoji="0" lang="en-US" sz="1800" b="1" i="0" u="none" strike="noStrike" kern="1200" cap="none" spc="0" normalizeH="0" baseline="0" noProof="0" dirty="0">
                <a:ln>
                  <a:noFill/>
                </a:ln>
                <a:solidFill>
                  <a:srgbClr val="002060"/>
                </a:solidFill>
                <a:effectLst/>
                <a:uLnTx/>
                <a:uFillTx/>
                <a:latin typeface="Avenir Next LT Pro" panose="020B0504020202020204" pitchFamily="34" charset="0"/>
                <a:ea typeface="Verdana" panose="020B0604030504040204" pitchFamily="34" charset="0"/>
                <a:cs typeface="+mn-cs"/>
              </a:rPr>
              <a:t>Involvement: </a:t>
            </a:r>
            <a:r>
              <a:rPr kumimoji="0" lang="en-US" sz="1800" b="0" i="0" u="none" strike="noStrike" kern="1200" cap="none" spc="0" normalizeH="0" baseline="0" noProof="0" dirty="0">
                <a:ln>
                  <a:noFill/>
                </a:ln>
                <a:solidFill>
                  <a:prstClr val="black">
                    <a:lumMod val="65000"/>
                    <a:lumOff val="35000"/>
                  </a:prstClr>
                </a:solidFill>
                <a:effectLst/>
                <a:uLnTx/>
                <a:uFillTx/>
                <a:latin typeface="Avenir Next LT Pro" panose="020B0504020202020204" pitchFamily="34" charset="0"/>
                <a:ea typeface="Verdana" panose="020B0604030504040204" pitchFamily="34" charset="0"/>
                <a:cs typeface="+mn-cs"/>
              </a:rPr>
              <a:t>Employers are the foundation of every program. They define skill requirements, recruit apprentices, provide on-the-job training and validate related instruction.</a:t>
            </a:r>
            <a:endPar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6596343-58C7-61A5-843E-B2CE064A4676}"/>
              </a:ext>
            </a:extLst>
          </p:cNvPr>
          <p:cNvSpPr txBox="1"/>
          <p:nvPr/>
        </p:nvSpPr>
        <p:spPr>
          <a:xfrm flipH="1">
            <a:off x="541278" y="3238880"/>
            <a:ext cx="11413155" cy="646331"/>
          </a:xfrm>
          <a:prstGeom prst="rect">
            <a:avLst/>
          </a:prstGeom>
          <a:noFill/>
          <a:ln w="25400">
            <a:solidFill>
              <a:srgbClr val="140377"/>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ED7D31">
                  <a:lumMod val="75000"/>
                </a:srgbClr>
              </a:buClr>
              <a:buSzTx/>
              <a:buFontTx/>
              <a:buNone/>
              <a:tabLst/>
              <a:defRPr/>
            </a:pPr>
            <a:r>
              <a:rPr lang="en-US" sz="1800" b="1" dirty="0">
                <a:solidFill>
                  <a:srgbClr val="002060"/>
                </a:solidFill>
                <a:latin typeface="Avenir Next LT Pro" panose="020B0504020202020204" pitchFamily="34" charset="0"/>
                <a:ea typeface="Verdana" panose="020B0604030504040204" pitchFamily="34" charset="0"/>
              </a:rPr>
              <a:t>2</a:t>
            </a:r>
            <a:r>
              <a:rPr kumimoji="0" lang="en-US" sz="1800" b="1" i="0" u="none" strike="noStrike" kern="1200" cap="none" spc="0" normalizeH="0" baseline="0" noProof="0" dirty="0">
                <a:ln>
                  <a:noFill/>
                </a:ln>
                <a:solidFill>
                  <a:srgbClr val="002060"/>
                </a:solidFill>
                <a:effectLst/>
                <a:uLnTx/>
                <a:uFillTx/>
                <a:latin typeface="Avenir Next LT Pro" panose="020B0504020202020204" pitchFamily="34" charset="0"/>
                <a:ea typeface="Verdana" panose="020B0604030504040204" pitchFamily="34" charset="0"/>
                <a:cs typeface="+mn-cs"/>
              </a:rPr>
              <a:t>) Related Classroom Instruction: </a:t>
            </a:r>
            <a:r>
              <a:rPr kumimoji="0" lang="en-US" sz="1800" b="0" i="0" u="none" strike="noStrike" kern="1200" cap="none" spc="0" normalizeH="0" baseline="0" noProof="0" dirty="0">
                <a:ln>
                  <a:noFill/>
                </a:ln>
                <a:solidFill>
                  <a:prstClr val="black">
                    <a:lumMod val="65000"/>
                    <a:lumOff val="35000"/>
                  </a:prstClr>
                </a:solidFill>
                <a:effectLst/>
                <a:uLnTx/>
                <a:uFillTx/>
                <a:latin typeface="Avenir Next LT Pro" panose="020B0504020202020204" pitchFamily="34" charset="0"/>
                <a:ea typeface="Verdana" panose="020B0604030504040204" pitchFamily="34" charset="0"/>
                <a:cs typeface="+mn-cs"/>
              </a:rPr>
              <a:t>Apprenticeships combine on-the-job learning with technical education at community colleges, technical schools, apprenticeship training schools, provided on-line or in-person.</a:t>
            </a:r>
          </a:p>
        </p:txBody>
      </p:sp>
      <p:sp>
        <p:nvSpPr>
          <p:cNvPr id="5" name="TextBox 4">
            <a:extLst>
              <a:ext uri="{FF2B5EF4-FFF2-40B4-BE49-F238E27FC236}">
                <a16:creationId xmlns:a16="http://schemas.microsoft.com/office/drawing/2014/main" id="{96FFB66D-9E26-B68E-FBA5-7F30F6233C36}"/>
              </a:ext>
            </a:extLst>
          </p:cNvPr>
          <p:cNvSpPr txBox="1"/>
          <p:nvPr/>
        </p:nvSpPr>
        <p:spPr>
          <a:xfrm flipH="1">
            <a:off x="541311" y="4089350"/>
            <a:ext cx="11507283" cy="646331"/>
          </a:xfrm>
          <a:prstGeom prst="rect">
            <a:avLst/>
          </a:prstGeom>
          <a:noFill/>
          <a:ln w="25400">
            <a:solidFill>
              <a:srgbClr val="140377"/>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2060"/>
                </a:solidFill>
                <a:latin typeface="Avenir Next LT Pro" panose="020B0504020202020204" pitchFamily="34" charset="0"/>
                <a:ea typeface="Verdana" panose="020B0604030504040204" pitchFamily="34" charset="0"/>
              </a:rPr>
              <a:t>3</a:t>
            </a:r>
            <a:r>
              <a:rPr kumimoji="0" lang="en-US" sz="1800" b="1" i="0" u="none" strike="noStrike" kern="1200" cap="none" spc="0" normalizeH="0" baseline="0" noProof="0" dirty="0">
                <a:ln>
                  <a:noFill/>
                </a:ln>
                <a:solidFill>
                  <a:srgbClr val="002060"/>
                </a:solidFill>
                <a:effectLst/>
                <a:uLnTx/>
                <a:uFillTx/>
                <a:latin typeface="Avenir Next LT Pro" panose="020B0504020202020204" pitchFamily="34" charset="0"/>
                <a:ea typeface="Verdana" panose="020B0604030504040204" pitchFamily="34" charset="0"/>
                <a:cs typeface="+mn-cs"/>
              </a:rPr>
              <a:t>) Structured On-the-Job-Training:</a:t>
            </a:r>
            <a:r>
              <a:rPr kumimoji="0" lang="en-US" sz="1800" b="1" i="0" u="none" strike="noStrike" kern="1200" cap="none" spc="0" normalizeH="0" baseline="0" noProof="0" dirty="0">
                <a:ln>
                  <a:noFill/>
                </a:ln>
                <a:solidFill>
                  <a:prstClr val="black">
                    <a:lumMod val="65000"/>
                    <a:lumOff val="35000"/>
                  </a:prstClr>
                </a:solidFill>
                <a:effectLst/>
                <a:uLnTx/>
                <a:uFillTx/>
                <a:latin typeface="Avenir Next LT Pro" panose="020B0504020202020204" pitchFamily="34" charset="0"/>
                <a:ea typeface="Verdana" panose="020B0604030504040204" pitchFamily="34" charset="0"/>
                <a:cs typeface="+mn-cs"/>
              </a:rPr>
              <a:t> </a:t>
            </a:r>
            <a:r>
              <a:rPr kumimoji="0" lang="en-US" sz="1800" b="0" i="0" u="none" strike="noStrike" kern="1200" cap="none" spc="0" normalizeH="0" baseline="0" noProof="0" dirty="0">
                <a:ln>
                  <a:noFill/>
                </a:ln>
                <a:solidFill>
                  <a:prstClr val="black">
                    <a:lumMod val="65000"/>
                    <a:lumOff val="35000"/>
                  </a:prstClr>
                </a:solidFill>
                <a:effectLst/>
                <a:uLnTx/>
                <a:uFillTx/>
                <a:latin typeface="Avenir Next LT Pro" panose="020B0504020202020204" pitchFamily="34" charset="0"/>
                <a:ea typeface="Verdana" panose="020B0604030504040204" pitchFamily="34" charset="0"/>
                <a:cs typeface="+mn-cs"/>
              </a:rPr>
              <a:t>Apprentices get hands-on training from an experienced mentor at the job site.</a:t>
            </a:r>
          </a:p>
        </p:txBody>
      </p:sp>
      <p:sp>
        <p:nvSpPr>
          <p:cNvPr id="7" name="TextBox 6">
            <a:extLst>
              <a:ext uri="{FF2B5EF4-FFF2-40B4-BE49-F238E27FC236}">
                <a16:creationId xmlns:a16="http://schemas.microsoft.com/office/drawing/2014/main" id="{1463C3C6-165A-7203-8C07-0DC4CE448D3D}"/>
              </a:ext>
            </a:extLst>
          </p:cNvPr>
          <p:cNvSpPr txBox="1"/>
          <p:nvPr/>
        </p:nvSpPr>
        <p:spPr>
          <a:xfrm flipH="1">
            <a:off x="564844" y="4936335"/>
            <a:ext cx="11460218" cy="646331"/>
          </a:xfrm>
          <a:prstGeom prst="rect">
            <a:avLst/>
          </a:prstGeom>
          <a:noFill/>
          <a:ln w="25400">
            <a:solidFill>
              <a:srgbClr val="140377"/>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ED7D31">
                  <a:lumMod val="75000"/>
                </a:srgbClr>
              </a:buClr>
              <a:buSzTx/>
              <a:buFontTx/>
              <a:buNone/>
              <a:tabLst/>
              <a:defRPr/>
            </a:pPr>
            <a:r>
              <a:rPr kumimoji="0" lang="en-US" sz="1800" b="1" i="0" u="none" strike="noStrike" kern="1200" cap="none" spc="0" normalizeH="0" baseline="0" noProof="0" dirty="0">
                <a:ln>
                  <a:noFill/>
                </a:ln>
                <a:solidFill>
                  <a:srgbClr val="002060"/>
                </a:solidFill>
                <a:effectLst/>
                <a:uLnTx/>
                <a:uFillTx/>
                <a:latin typeface="Avenir Next LT Pro" panose="020B0504020202020204" pitchFamily="34" charset="0"/>
                <a:ea typeface="Verdana" panose="020B0604030504040204" pitchFamily="34" charset="0"/>
                <a:cs typeface="+mn-cs"/>
              </a:rPr>
              <a:t>4) Rewards for Skill Gains: </a:t>
            </a:r>
            <a:r>
              <a:rPr kumimoji="0" lang="en-US" sz="1800" b="0" i="0" u="none" strike="noStrike" kern="1200" cap="none" spc="0" normalizeH="0" baseline="0" noProof="0" dirty="0">
                <a:ln>
                  <a:noFill/>
                </a:ln>
                <a:solidFill>
                  <a:prstClr val="black">
                    <a:lumMod val="65000"/>
                    <a:lumOff val="35000"/>
                  </a:prstClr>
                </a:solidFill>
                <a:effectLst/>
                <a:uLnTx/>
                <a:uFillTx/>
                <a:latin typeface="Avenir Next LT Pro" panose="020B0504020202020204" pitchFamily="34" charset="0"/>
                <a:ea typeface="Verdana" panose="020B0604030504040204" pitchFamily="34" charset="0"/>
                <a:cs typeface="+mn-cs"/>
              </a:rPr>
              <a:t>Apprentices receive increases in pay as their skills and knowledge increase. Progressive wage increases help reward and motivate apprentices as they advance through their training.</a:t>
            </a:r>
          </a:p>
        </p:txBody>
      </p:sp>
      <p:sp>
        <p:nvSpPr>
          <p:cNvPr id="8" name="TextBox 7">
            <a:extLst>
              <a:ext uri="{FF2B5EF4-FFF2-40B4-BE49-F238E27FC236}">
                <a16:creationId xmlns:a16="http://schemas.microsoft.com/office/drawing/2014/main" id="{9CD54379-248A-2A03-E1BC-F55E40FA74E6}"/>
              </a:ext>
            </a:extLst>
          </p:cNvPr>
          <p:cNvSpPr txBox="1"/>
          <p:nvPr/>
        </p:nvSpPr>
        <p:spPr>
          <a:xfrm flipH="1">
            <a:off x="541278" y="5715383"/>
            <a:ext cx="11413155" cy="646331"/>
          </a:xfrm>
          <a:prstGeom prst="rect">
            <a:avLst/>
          </a:prstGeom>
          <a:noFill/>
          <a:ln w="25400">
            <a:solidFill>
              <a:srgbClr val="140377"/>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ED7D31">
                  <a:lumMod val="75000"/>
                </a:srgbClr>
              </a:buClr>
              <a:buSzTx/>
              <a:buFontTx/>
              <a:buNone/>
              <a:tabLst/>
              <a:defRPr/>
            </a:pPr>
            <a:r>
              <a:rPr kumimoji="0" lang="en-US" sz="1800" b="1" i="0" u="none" strike="noStrike" kern="1200" cap="none" spc="0" normalizeH="0" baseline="0" noProof="0" dirty="0">
                <a:ln>
                  <a:noFill/>
                </a:ln>
                <a:solidFill>
                  <a:srgbClr val="002060"/>
                </a:solidFill>
                <a:effectLst/>
                <a:uLnTx/>
                <a:uFillTx/>
                <a:latin typeface="Avenir Next LT Pro" panose="020B0504020202020204" pitchFamily="34" charset="0"/>
                <a:ea typeface="Verdana" panose="020B0604030504040204" pitchFamily="34" charset="0"/>
                <a:cs typeface="+mn-cs"/>
              </a:rPr>
              <a:t>5) Occupational Credential: </a:t>
            </a:r>
            <a:r>
              <a:rPr kumimoji="0" lang="en-US" sz="1800" b="0" i="0" u="none" strike="noStrike" kern="1200" cap="none" spc="0" normalizeH="0" baseline="0" noProof="0" dirty="0">
                <a:ln>
                  <a:noFill/>
                </a:ln>
                <a:solidFill>
                  <a:prstClr val="black">
                    <a:lumMod val="65000"/>
                    <a:lumOff val="35000"/>
                  </a:prstClr>
                </a:solidFill>
                <a:effectLst/>
                <a:uLnTx/>
                <a:uFillTx/>
                <a:latin typeface="Avenir Next LT Pro" panose="020B0504020202020204" pitchFamily="34" charset="0"/>
                <a:ea typeface="Verdana" panose="020B0604030504040204" pitchFamily="34" charset="0"/>
                <a:cs typeface="+mn-cs"/>
              </a:rPr>
              <a:t>Every graduate of a</a:t>
            </a:r>
            <a:r>
              <a:rPr lang="en-US" dirty="0">
                <a:solidFill>
                  <a:prstClr val="black">
                    <a:lumMod val="65000"/>
                    <a:lumOff val="35000"/>
                  </a:prstClr>
                </a:solidFill>
                <a:latin typeface="Avenir Next LT Pro" panose="020B0504020202020204" pitchFamily="34" charset="0"/>
                <a:ea typeface="Verdana" panose="020B0604030504040204" pitchFamily="34" charset="0"/>
              </a:rPr>
              <a:t>n </a:t>
            </a:r>
            <a:r>
              <a:rPr kumimoji="0" lang="en-US" sz="1800" b="0" i="0" u="none" strike="noStrike" kern="1200" cap="none" spc="0" normalizeH="0" baseline="0" noProof="0" dirty="0">
                <a:ln>
                  <a:noFill/>
                </a:ln>
                <a:solidFill>
                  <a:prstClr val="black">
                    <a:lumMod val="65000"/>
                    <a:lumOff val="35000"/>
                  </a:prstClr>
                </a:solidFill>
                <a:effectLst/>
                <a:uLnTx/>
                <a:uFillTx/>
                <a:latin typeface="Avenir Next LT Pro" panose="020B0504020202020204" pitchFamily="34" charset="0"/>
                <a:ea typeface="Verdana" panose="020B0604030504040204" pitchFamily="34" charset="0"/>
                <a:cs typeface="+mn-cs"/>
              </a:rPr>
              <a:t>Apprenticeship program receives a recognized credential.</a:t>
            </a:r>
          </a:p>
        </p:txBody>
      </p:sp>
    </p:spTree>
    <p:extLst>
      <p:ext uri="{BB962C8B-B14F-4D97-AF65-F5344CB8AC3E}">
        <p14:creationId xmlns:p14="http://schemas.microsoft.com/office/powerpoint/2010/main" val="26877433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27A52-25B1-3A01-EE83-ADB8393AC138}"/>
              </a:ext>
            </a:extLst>
          </p:cNvPr>
          <p:cNvSpPr>
            <a:spLocks noGrp="1"/>
          </p:cNvSpPr>
          <p:nvPr>
            <p:ph type="title" idx="4294967295"/>
          </p:nvPr>
        </p:nvSpPr>
        <p:spPr>
          <a:xfrm>
            <a:off x="0" y="-2335213"/>
            <a:ext cx="6005513" cy="792163"/>
          </a:xfrm>
        </p:spPr>
        <p:txBody>
          <a:bodyPr/>
          <a:lstStyle/>
          <a:p>
            <a:r>
              <a:rPr lang="en-US" dirty="0">
                <a:solidFill>
                  <a:srgbClr val="FCF7F1"/>
                </a:solidFill>
              </a:rPr>
              <a:t>Program</a:t>
            </a:r>
            <a:r>
              <a:rPr lang="en-US" baseline="0" dirty="0">
                <a:solidFill>
                  <a:srgbClr val="FCF7F1"/>
                </a:solidFill>
              </a:rPr>
              <a:t> overview 2 of 2</a:t>
            </a:r>
            <a:endParaRPr lang="en-US" dirty="0">
              <a:solidFill>
                <a:srgbClr val="FCF7F1"/>
              </a:solidFill>
            </a:endParaRPr>
          </a:p>
        </p:txBody>
      </p:sp>
      <p:pic>
        <p:nvPicPr>
          <p:cNvPr id="7" name="Picture 6">
            <a:extLst>
              <a:ext uri="{FF2B5EF4-FFF2-40B4-BE49-F238E27FC236}">
                <a16:creationId xmlns:a16="http://schemas.microsoft.com/office/drawing/2014/main" id="{7320ADAC-FB59-EF8A-292C-9D0DC405BE1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2012" y="4839128"/>
            <a:ext cx="11147612" cy="1886213"/>
          </a:xfrm>
          <a:prstGeom prst="rect">
            <a:avLst/>
          </a:prstGeom>
        </p:spPr>
      </p:pic>
      <p:sp>
        <p:nvSpPr>
          <p:cNvPr id="8" name="TextBox 7">
            <a:extLst>
              <a:ext uri="{FF2B5EF4-FFF2-40B4-BE49-F238E27FC236}">
                <a16:creationId xmlns:a16="http://schemas.microsoft.com/office/drawing/2014/main" id="{A860F00E-D2B2-1BDB-C720-2510F86F5499}"/>
              </a:ext>
            </a:extLst>
          </p:cNvPr>
          <p:cNvSpPr txBox="1"/>
          <p:nvPr/>
        </p:nvSpPr>
        <p:spPr>
          <a:xfrm rot="20805270">
            <a:off x="1511898" y="1993438"/>
            <a:ext cx="5803876" cy="954930"/>
          </a:xfrm>
          <a:prstGeom prst="rect">
            <a:avLst/>
          </a:prstGeom>
          <a:noFill/>
        </p:spPr>
        <p:txBody>
          <a:bodyPr wrap="square">
            <a:spAutoFit/>
          </a:bodyPr>
          <a:lstStyle/>
          <a:p>
            <a:pPr algn="ctr"/>
            <a:r>
              <a:rPr lang="en-US" sz="5400" b="1" cap="none" spc="0" dirty="0">
                <a:ln w="0"/>
                <a:solidFill>
                  <a:srgbClr val="C00000"/>
                </a:solidFill>
                <a:latin typeface="Avenir Next LT Pro" panose="020B0504020202020204" pitchFamily="34" charset="0"/>
              </a:rPr>
              <a:t>THANK YOU!</a:t>
            </a:r>
          </a:p>
        </p:txBody>
      </p:sp>
      <p:sp>
        <p:nvSpPr>
          <p:cNvPr id="10" name="Subtitle 2">
            <a:extLst>
              <a:ext uri="{FF2B5EF4-FFF2-40B4-BE49-F238E27FC236}">
                <a16:creationId xmlns:a16="http://schemas.microsoft.com/office/drawing/2014/main" id="{BBC171B5-DA4E-0A7C-810B-2AE1B2FD7555}"/>
              </a:ext>
            </a:extLst>
          </p:cNvPr>
          <p:cNvSpPr txBox="1">
            <a:spLocks/>
          </p:cNvSpPr>
          <p:nvPr/>
        </p:nvSpPr>
        <p:spPr>
          <a:xfrm>
            <a:off x="4428563" y="3815837"/>
            <a:ext cx="5838821" cy="808024"/>
          </a:xfrm>
          <a:prstGeom prst="rect">
            <a:avLst/>
          </a:prstGeom>
        </p:spPr>
        <p:txBody>
          <a:bodyPr>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endParaRPr lang="en-US" dirty="0"/>
          </a:p>
          <a:p>
            <a:pPr>
              <a:spcAft>
                <a:spcPts val="600"/>
              </a:spcAft>
            </a:pPr>
            <a:r>
              <a:rPr lang="en-US" sz="8000" b="1" dirty="0">
                <a:solidFill>
                  <a:srgbClr val="C00000"/>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ApprenticeshipTexas@twc.texas.gov</a:t>
            </a:r>
            <a:endParaRPr lang="en-US" sz="8000" b="1" dirty="0">
              <a:solidFill>
                <a:srgbClr val="C00000"/>
              </a:solidFill>
              <a:latin typeface="Times New Roman" panose="02020603050405020304" pitchFamily="18" charset="0"/>
              <a:cs typeface="Times New Roman" panose="02020603050405020304" pitchFamily="18" charset="0"/>
            </a:endParaRPr>
          </a:p>
          <a:p>
            <a:pPr>
              <a:spcAft>
                <a:spcPts val="600"/>
              </a:spcAft>
            </a:pPr>
            <a:endParaRPr lang="en-US" dirty="0"/>
          </a:p>
        </p:txBody>
      </p:sp>
    </p:spTree>
    <p:extLst>
      <p:ext uri="{BB962C8B-B14F-4D97-AF65-F5344CB8AC3E}">
        <p14:creationId xmlns:p14="http://schemas.microsoft.com/office/powerpoint/2010/main" val="971811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804132-43A7-F6A0-9D44-72D8FCC165B6}"/>
              </a:ext>
            </a:extLst>
          </p:cNvPr>
          <p:cNvSpPr>
            <a:spLocks noGrp="1"/>
          </p:cNvSpPr>
          <p:nvPr>
            <p:ph type="title" idx="4294967295"/>
          </p:nvPr>
        </p:nvSpPr>
        <p:spPr>
          <a:xfrm>
            <a:off x="0" y="-2439988"/>
            <a:ext cx="8256588" cy="1212850"/>
          </a:xfrm>
        </p:spPr>
        <p:txBody>
          <a:bodyPr/>
          <a:lstStyle/>
          <a:p>
            <a:r>
              <a:rPr lang="en-US" dirty="0">
                <a:solidFill>
                  <a:srgbClr val="FCF7F1"/>
                </a:solidFill>
              </a:rPr>
              <a:t>What is registered apprenticeship</a:t>
            </a:r>
          </a:p>
        </p:txBody>
      </p:sp>
      <p:sp>
        <p:nvSpPr>
          <p:cNvPr id="3" name="Title 3">
            <a:extLst>
              <a:ext uri="{FF2B5EF4-FFF2-40B4-BE49-F238E27FC236}">
                <a16:creationId xmlns:a16="http://schemas.microsoft.com/office/drawing/2014/main" id="{732DE3F4-1AED-4D32-A515-B24DCC64FE54}"/>
              </a:ext>
            </a:extLst>
          </p:cNvPr>
          <p:cNvSpPr txBox="1">
            <a:spLocks/>
          </p:cNvSpPr>
          <p:nvPr/>
        </p:nvSpPr>
        <p:spPr>
          <a:xfrm>
            <a:off x="304800" y="482395"/>
            <a:ext cx="5113490" cy="926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venir Next LT Pro" panose="020B0504020202020204" pitchFamily="34" charset="0"/>
                <a:ea typeface="+mj-ea"/>
                <a:cs typeface="+mj-cs"/>
              </a:rPr>
              <a:t>What is</a:t>
            </a:r>
            <a:r>
              <a:rPr kumimoji="0" lang="en-US" sz="3200" b="1" i="0" u="none" strike="noStrike" kern="1200" cap="none" spc="0" normalizeH="0" baseline="0" noProof="0" dirty="0">
                <a:ln>
                  <a:noFill/>
                </a:ln>
                <a:solidFill>
                  <a:srgbClr val="002060"/>
                </a:solidFill>
                <a:effectLst/>
                <a:uLnTx/>
                <a:uFillTx/>
                <a:latin typeface="Avenir Next LT Pro" panose="020B0504020202020204" pitchFamily="34" charset="0"/>
                <a:ea typeface="+mj-ea"/>
                <a:cs typeface="+mj-cs"/>
              </a:rPr>
              <a:t> Apprenticeship?</a:t>
            </a:r>
            <a:endParaRPr kumimoji="0" lang="en-US" sz="3200" b="0" i="0" u="none" strike="noStrike" kern="1200" cap="none" spc="0" normalizeH="0" baseline="0" noProof="0" dirty="0">
              <a:ln>
                <a:noFill/>
              </a:ln>
              <a:solidFill>
                <a:srgbClr val="002060"/>
              </a:solidFill>
              <a:effectLst/>
              <a:uLnTx/>
              <a:uFillTx/>
              <a:latin typeface="Avenir Next LT Pro" panose="020B0504020202020204" pitchFamily="34" charset="0"/>
              <a:ea typeface="+mj-ea"/>
              <a:cs typeface="+mj-cs"/>
            </a:endParaRPr>
          </a:p>
        </p:txBody>
      </p:sp>
      <p:sp>
        <p:nvSpPr>
          <p:cNvPr id="5" name="TextBox 4">
            <a:extLst>
              <a:ext uri="{FF2B5EF4-FFF2-40B4-BE49-F238E27FC236}">
                <a16:creationId xmlns:a16="http://schemas.microsoft.com/office/drawing/2014/main" id="{7BFE0D4B-0646-7DBA-917B-0374F03DC47E}"/>
              </a:ext>
            </a:extLst>
          </p:cNvPr>
          <p:cNvSpPr txBox="1"/>
          <p:nvPr/>
        </p:nvSpPr>
        <p:spPr>
          <a:xfrm>
            <a:off x="5524502" y="453864"/>
            <a:ext cx="4251509" cy="1107996"/>
          </a:xfrm>
          <a:prstGeom prst="rect">
            <a:avLst/>
          </a:prstGeom>
          <a:noFill/>
          <a:ln w="25400">
            <a:solidFill>
              <a:srgbClr val="140377"/>
            </a:solidFill>
          </a:ln>
        </p:spPr>
        <p:txBody>
          <a:bodyPr wrap="square" rtlCol="0">
            <a:spAutoFit/>
          </a:bodyPr>
          <a:lstStyle/>
          <a:p>
            <a:r>
              <a:rPr lang="en-US" sz="6600" b="1" dirty="0">
                <a:solidFill>
                  <a:srgbClr val="C00000"/>
                </a:solidFill>
              </a:rPr>
              <a:t>TEXAS </a:t>
            </a:r>
            <a:r>
              <a:rPr lang="en-US" sz="4000" dirty="0">
                <a:solidFill>
                  <a:srgbClr val="140377"/>
                </a:solidFill>
              </a:rPr>
              <a:t>style</a:t>
            </a:r>
            <a:endParaRPr lang="en-US" sz="6600" dirty="0">
              <a:solidFill>
                <a:srgbClr val="140377"/>
              </a:solidFill>
            </a:endParaRPr>
          </a:p>
        </p:txBody>
      </p:sp>
      <p:pic>
        <p:nvPicPr>
          <p:cNvPr id="6" name="Picture 5">
            <a:extLst>
              <a:ext uri="{FF2B5EF4-FFF2-40B4-BE49-F238E27FC236}">
                <a16:creationId xmlns:a16="http://schemas.microsoft.com/office/drawing/2014/main" id="{2A797D35-BC87-B84D-A9AA-C956BB62752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643729" y="1352034"/>
            <a:ext cx="2485467" cy="512204"/>
          </a:xfrm>
          <a:prstGeom prst="rect">
            <a:avLst/>
          </a:prstGeom>
        </p:spPr>
      </p:pic>
      <p:sp>
        <p:nvSpPr>
          <p:cNvPr id="20" name="Content Placeholder 5">
            <a:extLst>
              <a:ext uri="{FF2B5EF4-FFF2-40B4-BE49-F238E27FC236}">
                <a16:creationId xmlns:a16="http://schemas.microsoft.com/office/drawing/2014/main" id="{487E11ED-2043-43B6-AADE-94263EB9728B}"/>
              </a:ext>
            </a:extLst>
          </p:cNvPr>
          <p:cNvSpPr txBox="1">
            <a:spLocks/>
          </p:cNvSpPr>
          <p:nvPr/>
        </p:nvSpPr>
        <p:spPr>
          <a:xfrm>
            <a:off x="623064" y="1815470"/>
            <a:ext cx="11031450" cy="1506218"/>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
                <a:srgbClr val="ED7D31">
                  <a:lumMod val="75000"/>
                </a:srgbClr>
              </a:buClr>
              <a:buSzPct val="145000"/>
              <a:buFont typeface="Arial"/>
              <a:buNone/>
              <a:tabLst/>
              <a:defRPr/>
            </a:pPr>
            <a:r>
              <a:rPr lang="en-US" sz="2000" dirty="0">
                <a:solidFill>
                  <a:prstClr val="black">
                    <a:lumMod val="65000"/>
                    <a:lumOff val="35000"/>
                  </a:prstClr>
                </a:solidFill>
                <a:latin typeface="Avenir Next LT Pro" panose="020B0504020202020204" pitchFamily="34" charset="0"/>
                <a:ea typeface="Verdana" panose="020B0604030504040204" pitchFamily="34" charset="0"/>
              </a:rPr>
              <a:t>Texas Industry Recognized </a:t>
            </a:r>
            <a:r>
              <a:rPr kumimoji="0" lang="en-US" sz="2000" b="0" i="0" strike="noStrike" kern="1200" cap="none" spc="0" normalizeH="0" baseline="0" noProof="0" dirty="0">
                <a:ln>
                  <a:noFill/>
                </a:ln>
                <a:solidFill>
                  <a:prstClr val="black">
                    <a:lumMod val="65000"/>
                    <a:lumOff val="35000"/>
                  </a:prstClr>
                </a:solidFill>
                <a:effectLst/>
                <a:uLnTx/>
                <a:uFillTx/>
                <a:latin typeface="Avenir Next LT Pro" panose="020B0504020202020204" pitchFamily="34" charset="0"/>
                <a:ea typeface="Verdana" panose="020B0604030504040204" pitchFamily="34" charset="0"/>
                <a:cs typeface="+mn-cs"/>
              </a:rPr>
              <a:t>Apprenticeship </a:t>
            </a:r>
            <a:r>
              <a:rPr kumimoji="0" lang="en-US" sz="2000" b="0" i="0" u="none" strike="noStrike" kern="1200" cap="none" spc="0" normalizeH="0" baseline="0" noProof="0" dirty="0">
                <a:ln>
                  <a:noFill/>
                </a:ln>
                <a:solidFill>
                  <a:prstClr val="black">
                    <a:lumMod val="65000"/>
                    <a:lumOff val="35000"/>
                  </a:prstClr>
                </a:solidFill>
                <a:effectLst/>
                <a:uLnTx/>
                <a:uFillTx/>
                <a:latin typeface="Avenir Next LT Pro" panose="020B0504020202020204" pitchFamily="34" charset="0"/>
                <a:ea typeface="Verdana" panose="020B0604030504040204" pitchFamily="34" charset="0"/>
                <a:cs typeface="+mn-cs"/>
              </a:rPr>
              <a:t>is an employer-driven talent development model that combines on-the-job learning with related classroom instruction. Apprentices earn and learn at the same time. It is a proven </a:t>
            </a:r>
            <a:r>
              <a:rPr lang="en-US" sz="2000" dirty="0">
                <a:solidFill>
                  <a:prstClr val="black">
                    <a:lumMod val="65000"/>
                    <a:lumOff val="35000"/>
                  </a:prstClr>
                </a:solidFill>
                <a:latin typeface="Avenir Next LT Pro" panose="020B0504020202020204" pitchFamily="34" charset="0"/>
                <a:ea typeface="Verdana" panose="020B0604030504040204" pitchFamily="34" charset="0"/>
              </a:rPr>
              <a:t>training model</a:t>
            </a:r>
            <a:r>
              <a:rPr kumimoji="0" lang="en-US" sz="2000" b="0" i="0" u="none" strike="noStrike" kern="1200" cap="none" spc="0" normalizeH="0" baseline="0" noProof="0" dirty="0">
                <a:ln>
                  <a:noFill/>
                </a:ln>
                <a:solidFill>
                  <a:prstClr val="black">
                    <a:lumMod val="65000"/>
                    <a:lumOff val="35000"/>
                  </a:prstClr>
                </a:solidFill>
                <a:effectLst/>
                <a:uLnTx/>
                <a:uFillTx/>
                <a:latin typeface="Avenir Next LT Pro" panose="020B0504020202020204" pitchFamily="34" charset="0"/>
                <a:ea typeface="Verdana" panose="020B0604030504040204" pitchFamily="34" charset="0"/>
                <a:cs typeface="+mn-cs"/>
              </a:rPr>
              <a:t> for businesses to recruit, train, and retain highly skilled workers. </a:t>
            </a:r>
          </a:p>
        </p:txBody>
      </p:sp>
      <p:pic>
        <p:nvPicPr>
          <p:cNvPr id="1026" name="Picture 2" descr="hand holding a bubble with a $ sign icon&#10;&#10;">
            <a:extLst>
              <a:ext uri="{FF2B5EF4-FFF2-40B4-BE49-F238E27FC236}">
                <a16:creationId xmlns:a16="http://schemas.microsoft.com/office/drawing/2014/main" id="{A1BA3165-9B6C-4E12-9754-32D4B63CBE50}"/>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15821" y="3273250"/>
            <a:ext cx="1513121" cy="1513121"/>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3">
            <a:extLst>
              <a:ext uri="{FF2B5EF4-FFF2-40B4-BE49-F238E27FC236}">
                <a16:creationId xmlns:a16="http://schemas.microsoft.com/office/drawing/2014/main" id="{EAD0E4B6-0E58-49A8-BB9F-3DC396B54E74}"/>
              </a:ext>
            </a:extLst>
          </p:cNvPr>
          <p:cNvSpPr txBox="1">
            <a:spLocks/>
          </p:cNvSpPr>
          <p:nvPr/>
        </p:nvSpPr>
        <p:spPr>
          <a:xfrm>
            <a:off x="1415821" y="5047361"/>
            <a:ext cx="1892178" cy="592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venir Next LT Pro" panose="020B0504020202020204" pitchFamily="34" charset="0"/>
                <a:ea typeface="+mj-ea"/>
                <a:cs typeface="+mj-cs"/>
              </a:rPr>
              <a:t>PAID JOB</a:t>
            </a:r>
            <a:endParaRPr kumimoji="0" lang="en-US" sz="2400" b="0" i="0" u="none" strike="noStrike" kern="1200" cap="none" spc="0" normalizeH="0" baseline="0" noProof="0">
              <a:ln>
                <a:noFill/>
              </a:ln>
              <a:solidFill>
                <a:srgbClr val="002060"/>
              </a:solidFill>
              <a:effectLst/>
              <a:uLnTx/>
              <a:uFillTx/>
              <a:latin typeface="Avenir Next LT Pro" panose="020B0504020202020204" pitchFamily="34" charset="0"/>
              <a:ea typeface="+mj-ea"/>
              <a:cs typeface="+mj-cs"/>
            </a:endParaRPr>
          </a:p>
        </p:txBody>
      </p:sp>
      <p:sp>
        <p:nvSpPr>
          <p:cNvPr id="24" name="Content Placeholder 5">
            <a:extLst>
              <a:ext uri="{FF2B5EF4-FFF2-40B4-BE49-F238E27FC236}">
                <a16:creationId xmlns:a16="http://schemas.microsoft.com/office/drawing/2014/main" id="{49C13119-CD4A-4820-8B7F-D3B5CB0B9884}"/>
              </a:ext>
            </a:extLst>
          </p:cNvPr>
          <p:cNvSpPr txBox="1">
            <a:spLocks/>
          </p:cNvSpPr>
          <p:nvPr/>
        </p:nvSpPr>
        <p:spPr>
          <a:xfrm>
            <a:off x="700089" y="5640152"/>
            <a:ext cx="3128233" cy="680312"/>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9pPr>
          </a:lstStyle>
          <a:p>
            <a:pPr marL="0" marR="0" lvl="0" indent="0" algn="l" defTabSz="457200" rtl="0" eaLnBrk="1" fontAlgn="auto" latinLnBrk="0" hangingPunct="1">
              <a:lnSpc>
                <a:spcPts val="1500"/>
              </a:lnSpc>
              <a:spcBef>
                <a:spcPts val="0"/>
              </a:spcBef>
              <a:spcAft>
                <a:spcPts val="0"/>
              </a:spcAft>
              <a:buClr>
                <a:srgbClr val="ED7D31">
                  <a:lumMod val="75000"/>
                </a:srgbClr>
              </a:buClr>
              <a:buSzPct val="145000"/>
              <a:buFont typeface="Arial"/>
              <a:buNone/>
              <a:tabLst/>
              <a:defRPr/>
            </a:pPr>
            <a:r>
              <a:rPr kumimoji="0" lang="en-US" sz="1400" b="0" i="0" u="none" strike="noStrike" kern="1200" cap="none" spc="0" normalizeH="0" baseline="0" noProof="0">
                <a:ln>
                  <a:noFill/>
                </a:ln>
                <a:solidFill>
                  <a:prstClr val="black">
                    <a:lumMod val="50000"/>
                    <a:lumOff val="50000"/>
                  </a:prstClr>
                </a:solidFill>
                <a:effectLst/>
                <a:uLnTx/>
                <a:uFillTx/>
                <a:latin typeface="Avenir Next LT Pro" panose="020B0504020202020204" pitchFamily="34" charset="0"/>
                <a:ea typeface="Verdana" panose="020B0604030504040204" pitchFamily="34" charset="0"/>
                <a:cs typeface="+mn-cs"/>
              </a:rPr>
              <a:t>Apprentices earn a competitive wage from day one </a:t>
            </a:r>
          </a:p>
        </p:txBody>
      </p:sp>
      <p:sp>
        <p:nvSpPr>
          <p:cNvPr id="14" name="Cross 13" descr="Red add symbol">
            <a:extLst>
              <a:ext uri="{FF2B5EF4-FFF2-40B4-BE49-F238E27FC236}">
                <a16:creationId xmlns:a16="http://schemas.microsoft.com/office/drawing/2014/main" id="{72D06763-96A5-4793-BE86-2CDB20C42BC2}"/>
              </a:ext>
              <a:ext uri="{C183D7F6-B498-43B3-948B-1728B52AA6E4}">
                <adec:decorative xmlns:adec="http://schemas.microsoft.com/office/drawing/2017/decorative" val="0"/>
              </a:ext>
            </a:extLst>
          </p:cNvPr>
          <p:cNvSpPr/>
          <p:nvPr/>
        </p:nvSpPr>
        <p:spPr>
          <a:xfrm>
            <a:off x="3637309" y="3683717"/>
            <a:ext cx="725780" cy="725780"/>
          </a:xfrm>
          <a:prstGeom prst="plus">
            <a:avLst>
              <a:gd name="adj" fmla="val 3948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Education icon ">
            <a:extLst>
              <a:ext uri="{FF2B5EF4-FFF2-40B4-BE49-F238E27FC236}">
                <a16:creationId xmlns:a16="http://schemas.microsoft.com/office/drawing/2014/main" id="{D655123F-81AC-4A02-A0B3-CE9D7E2DFFF5}"/>
              </a:ext>
            </a:extLst>
          </p:cNvP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005879" y="3173164"/>
            <a:ext cx="2071468" cy="2071468"/>
          </a:xfrm>
          <a:prstGeom prst="rect">
            <a:avLst/>
          </a:prstGeom>
          <a:noFill/>
          <a:extLst>
            <a:ext uri="{909E8E84-426E-40DD-AFC4-6F175D3DCCD1}">
              <a14:hiddenFill xmlns:a14="http://schemas.microsoft.com/office/drawing/2010/main">
                <a:solidFill>
                  <a:srgbClr val="FFFFFF"/>
                </a:solidFill>
              </a14:hiddenFill>
            </a:ext>
          </a:extLst>
        </p:spPr>
      </p:pic>
      <p:sp>
        <p:nvSpPr>
          <p:cNvPr id="22" name="Title 3">
            <a:extLst>
              <a:ext uri="{FF2B5EF4-FFF2-40B4-BE49-F238E27FC236}">
                <a16:creationId xmlns:a16="http://schemas.microsoft.com/office/drawing/2014/main" id="{C1E79732-D706-4EB0-A971-352CA717DF00}"/>
              </a:ext>
            </a:extLst>
          </p:cNvPr>
          <p:cNvSpPr txBox="1">
            <a:spLocks/>
          </p:cNvSpPr>
          <p:nvPr/>
        </p:nvSpPr>
        <p:spPr>
          <a:xfrm>
            <a:off x="5149911" y="5047361"/>
            <a:ext cx="1892178" cy="59279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venir Next LT Pro" panose="020B0504020202020204" pitchFamily="34" charset="0"/>
                <a:ea typeface="+mj-ea"/>
                <a:cs typeface="+mj-cs"/>
              </a:rPr>
              <a:t>EDUCATION</a:t>
            </a:r>
            <a:endParaRPr kumimoji="0" lang="en-US" sz="2400" b="0" i="0" u="none" strike="noStrike" kern="1200" cap="none" spc="0" normalizeH="0" baseline="0" noProof="0">
              <a:ln>
                <a:noFill/>
              </a:ln>
              <a:solidFill>
                <a:srgbClr val="002060"/>
              </a:solidFill>
              <a:effectLst/>
              <a:uLnTx/>
              <a:uFillTx/>
              <a:latin typeface="Avenir Next LT Pro" panose="020B0504020202020204" pitchFamily="34" charset="0"/>
              <a:ea typeface="+mj-ea"/>
              <a:cs typeface="+mj-cs"/>
            </a:endParaRPr>
          </a:p>
        </p:txBody>
      </p:sp>
      <p:sp>
        <p:nvSpPr>
          <p:cNvPr id="25" name="Content Placeholder 5">
            <a:extLst>
              <a:ext uri="{FF2B5EF4-FFF2-40B4-BE49-F238E27FC236}">
                <a16:creationId xmlns:a16="http://schemas.microsoft.com/office/drawing/2014/main" id="{CAC9FF7A-63DD-451D-B535-9A2B217FB713}"/>
              </a:ext>
            </a:extLst>
          </p:cNvPr>
          <p:cNvSpPr txBox="1">
            <a:spLocks/>
          </p:cNvSpPr>
          <p:nvPr/>
        </p:nvSpPr>
        <p:spPr>
          <a:xfrm>
            <a:off x="4509795" y="5647532"/>
            <a:ext cx="3303577" cy="680312"/>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9pPr>
          </a:lstStyle>
          <a:p>
            <a:pPr marL="0" marR="0" lvl="0" indent="0" algn="l" defTabSz="457200" rtl="0" eaLnBrk="1" fontAlgn="auto" latinLnBrk="0" hangingPunct="1">
              <a:lnSpc>
                <a:spcPts val="1500"/>
              </a:lnSpc>
              <a:spcBef>
                <a:spcPts val="0"/>
              </a:spcBef>
              <a:spcAft>
                <a:spcPts val="0"/>
              </a:spcAft>
              <a:buClr>
                <a:srgbClr val="ED7D31">
                  <a:lumMod val="75000"/>
                </a:srgbClr>
              </a:buClr>
              <a:buSzPct val="145000"/>
              <a:buFont typeface="Arial"/>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Avenir Next LT Pro" panose="020B0504020202020204" pitchFamily="34" charset="0"/>
                <a:ea typeface="Verdana" panose="020B0604030504040204" pitchFamily="34" charset="0"/>
                <a:cs typeface="+mn-cs"/>
              </a:rPr>
              <a:t>Structured learning and on-the-job training help apprentices advance professionally</a:t>
            </a:r>
          </a:p>
        </p:txBody>
      </p:sp>
      <p:sp>
        <p:nvSpPr>
          <p:cNvPr id="19" name="Cross 18" descr="Red add symbol">
            <a:extLst>
              <a:ext uri="{FF2B5EF4-FFF2-40B4-BE49-F238E27FC236}">
                <a16:creationId xmlns:a16="http://schemas.microsoft.com/office/drawing/2014/main" id="{F0E46D68-A27E-4F87-9917-6D89B330C594}"/>
              </a:ext>
            </a:extLst>
          </p:cNvPr>
          <p:cNvSpPr/>
          <p:nvPr/>
        </p:nvSpPr>
        <p:spPr>
          <a:xfrm>
            <a:off x="7766306" y="3724588"/>
            <a:ext cx="725780" cy="725780"/>
          </a:xfrm>
          <a:prstGeom prst="plus">
            <a:avLst>
              <a:gd name="adj" fmla="val 3948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Diploma Icon">
            <a:extLst>
              <a:ext uri="{FF2B5EF4-FFF2-40B4-BE49-F238E27FC236}">
                <a16:creationId xmlns:a16="http://schemas.microsoft.com/office/drawing/2014/main" id="{25E43DA1-4A07-4943-A598-B59F89123BC0}"/>
              </a:ext>
            </a:extLst>
          </p:cNvPr>
          <p:cNvPicPr>
            <a:picLocks noChangeAspect="1" noChangeArrowheads="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40477" y="3429000"/>
            <a:ext cx="1506218" cy="1506218"/>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3">
            <a:extLst>
              <a:ext uri="{FF2B5EF4-FFF2-40B4-BE49-F238E27FC236}">
                <a16:creationId xmlns:a16="http://schemas.microsoft.com/office/drawing/2014/main" id="{568B4C95-EE31-4152-ABF6-3E09368CA1D2}"/>
              </a:ext>
            </a:extLst>
          </p:cNvPr>
          <p:cNvSpPr txBox="1">
            <a:spLocks/>
          </p:cNvSpPr>
          <p:nvPr/>
        </p:nvSpPr>
        <p:spPr>
          <a:xfrm>
            <a:off x="8954517" y="5047361"/>
            <a:ext cx="2207856" cy="59279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venir Next LT Pro" panose="020B0504020202020204" pitchFamily="34" charset="0"/>
                <a:ea typeface="+mj-ea"/>
                <a:cs typeface="+mj-cs"/>
              </a:rPr>
              <a:t>CREDENTIALS</a:t>
            </a:r>
            <a:endParaRPr kumimoji="0" lang="en-US" sz="2400" b="0" i="0" u="none" strike="noStrike" kern="1200" cap="none" spc="0" normalizeH="0" baseline="0" noProof="0">
              <a:ln>
                <a:noFill/>
              </a:ln>
              <a:solidFill>
                <a:srgbClr val="002060"/>
              </a:solidFill>
              <a:effectLst/>
              <a:uLnTx/>
              <a:uFillTx/>
              <a:latin typeface="Avenir Next LT Pro" panose="020B0504020202020204" pitchFamily="34" charset="0"/>
              <a:ea typeface="+mj-ea"/>
              <a:cs typeface="+mj-cs"/>
            </a:endParaRPr>
          </a:p>
        </p:txBody>
      </p:sp>
      <p:sp>
        <p:nvSpPr>
          <p:cNvPr id="26" name="Content Placeholder 5">
            <a:extLst>
              <a:ext uri="{FF2B5EF4-FFF2-40B4-BE49-F238E27FC236}">
                <a16:creationId xmlns:a16="http://schemas.microsoft.com/office/drawing/2014/main" id="{5BCB644B-BF0C-487B-B42F-25C14453A093}"/>
              </a:ext>
            </a:extLst>
          </p:cNvPr>
          <p:cNvSpPr txBox="1">
            <a:spLocks/>
          </p:cNvSpPr>
          <p:nvPr/>
        </p:nvSpPr>
        <p:spPr>
          <a:xfrm>
            <a:off x="8693984" y="5640152"/>
            <a:ext cx="3128233" cy="680312"/>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9pPr>
          </a:lstStyle>
          <a:p>
            <a:pPr marL="0" marR="0" lvl="0" indent="0" algn="l" defTabSz="457200" rtl="0" eaLnBrk="1" fontAlgn="auto" latinLnBrk="0" hangingPunct="1">
              <a:lnSpc>
                <a:spcPts val="1500"/>
              </a:lnSpc>
              <a:spcBef>
                <a:spcPts val="0"/>
              </a:spcBef>
              <a:spcAft>
                <a:spcPts val="0"/>
              </a:spcAft>
              <a:buClr>
                <a:srgbClr val="ED7D31">
                  <a:lumMod val="75000"/>
                </a:srgbClr>
              </a:buClr>
              <a:buSzPct val="145000"/>
              <a:buFont typeface="Arial"/>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Avenir Next LT Pro" panose="020B0504020202020204" pitchFamily="34" charset="0"/>
                <a:ea typeface="Verdana" panose="020B0604030504040204" pitchFamily="34" charset="0"/>
                <a:cs typeface="+mn-cs"/>
              </a:rPr>
              <a:t>Upon completion apprentices receive an industry recognized credential</a:t>
            </a:r>
          </a:p>
        </p:txBody>
      </p:sp>
      <p:sp>
        <p:nvSpPr>
          <p:cNvPr id="7" name="TextBox 6">
            <a:extLst>
              <a:ext uri="{FF2B5EF4-FFF2-40B4-BE49-F238E27FC236}">
                <a16:creationId xmlns:a16="http://schemas.microsoft.com/office/drawing/2014/main" id="{BC41E41F-5742-A6A4-ECE2-F3B5DAA45263}"/>
              </a:ext>
            </a:extLst>
          </p:cNvPr>
          <p:cNvSpPr txBox="1"/>
          <p:nvPr/>
        </p:nvSpPr>
        <p:spPr>
          <a:xfrm>
            <a:off x="2415721" y="6346873"/>
            <a:ext cx="3002569" cy="369332"/>
          </a:xfrm>
          <a:prstGeom prst="rect">
            <a:avLst/>
          </a:prstGeom>
          <a:noFill/>
          <a:ln w="25400">
            <a:solidFill>
              <a:srgbClr val="140377"/>
            </a:solidFill>
          </a:ln>
        </p:spPr>
        <p:txBody>
          <a:bodyPr wrap="square" rtlCol="0">
            <a:spAutoFit/>
          </a:bodyPr>
          <a:lstStyle/>
          <a:p>
            <a:r>
              <a:rPr lang="en-US" dirty="0">
                <a:solidFill>
                  <a:srgbClr val="CC0000"/>
                </a:solidFill>
              </a:rPr>
              <a:t>Training 26 Weeks Maximum  </a:t>
            </a:r>
          </a:p>
        </p:txBody>
      </p:sp>
      <p:cxnSp>
        <p:nvCxnSpPr>
          <p:cNvPr id="9" name="Straight Connector 8">
            <a:extLst>
              <a:ext uri="{FF2B5EF4-FFF2-40B4-BE49-F238E27FC236}">
                <a16:creationId xmlns:a16="http://schemas.microsoft.com/office/drawing/2014/main" id="{7A2A32A7-FB01-DA61-4E1F-E4F07FCAF2EF}"/>
              </a:ext>
              <a:ext uri="{C183D7F6-B498-43B3-948B-1728B52AA6E4}">
                <adec:decorative xmlns:adec="http://schemas.microsoft.com/office/drawing/2017/decorative" val="1"/>
              </a:ext>
            </a:extLst>
          </p:cNvPr>
          <p:cNvCxnSpPr>
            <a:cxnSpLocks/>
          </p:cNvCxnSpPr>
          <p:nvPr/>
        </p:nvCxnSpPr>
        <p:spPr>
          <a:xfrm flipH="1">
            <a:off x="700089" y="2178423"/>
            <a:ext cx="494364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6367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8168A5-86C3-0FCC-D5E5-66B9A2EE684A}"/>
              </a:ext>
            </a:extLst>
          </p:cNvPr>
          <p:cNvSpPr>
            <a:spLocks noGrp="1"/>
          </p:cNvSpPr>
          <p:nvPr>
            <p:ph type="title" idx="4294967295"/>
          </p:nvPr>
        </p:nvSpPr>
        <p:spPr>
          <a:xfrm>
            <a:off x="1988819" y="138063"/>
            <a:ext cx="8214360" cy="3073994"/>
          </a:xfrm>
        </p:spPr>
        <p:txBody>
          <a:bodyPr>
            <a:normAutofit/>
          </a:bodyPr>
          <a:lstStyle/>
          <a:p>
            <a:pPr algn="ctr" rtl="0" eaLnBrk="1" latinLnBrk="0" hangingPunct="1"/>
            <a:r>
              <a:rPr lang="en-US" sz="4800" kern="1200" dirty="0">
                <a:solidFill>
                  <a:srgbClr val="C00000"/>
                </a:solidFill>
                <a:effectLst/>
                <a:latin typeface="+mn-lt"/>
                <a:ea typeface="+mn-ea"/>
                <a:cs typeface="+mn-cs"/>
              </a:rPr>
              <a:t>Texas Industry Recognized Apprenticeship </a:t>
            </a:r>
            <a:endParaRPr lang="en-US" sz="4800" dirty="0">
              <a:effectLst/>
              <a:latin typeface="+mn-lt"/>
            </a:endParaRPr>
          </a:p>
          <a:p>
            <a:pPr algn="ctr" rtl="0" eaLnBrk="1" latinLnBrk="0" hangingPunct="1"/>
            <a:r>
              <a:rPr lang="en-US" sz="4800" kern="1200" dirty="0">
                <a:solidFill>
                  <a:srgbClr val="C00000"/>
                </a:solidFill>
                <a:effectLst/>
                <a:latin typeface="+mn-lt"/>
                <a:ea typeface="+mn-ea"/>
                <a:cs typeface="+mn-cs"/>
              </a:rPr>
              <a:t>(TIRA)</a:t>
            </a:r>
            <a:endParaRPr lang="en-US" sz="4800" dirty="0">
              <a:effectLst/>
              <a:latin typeface="+mn-lt"/>
            </a:endParaRPr>
          </a:p>
        </p:txBody>
      </p:sp>
      <p:sp>
        <p:nvSpPr>
          <p:cNvPr id="11" name="Explosion: 8 Points 10">
            <a:extLst>
              <a:ext uri="{FF2B5EF4-FFF2-40B4-BE49-F238E27FC236}">
                <a16:creationId xmlns:a16="http://schemas.microsoft.com/office/drawing/2014/main" id="{53329358-7209-304D-9D69-4BD1F170F857}"/>
              </a:ext>
              <a:ext uri="{C183D7F6-B498-43B3-948B-1728B52AA6E4}">
                <adec:decorative xmlns:adec="http://schemas.microsoft.com/office/drawing/2017/decorative" val="1"/>
              </a:ext>
            </a:extLst>
          </p:cNvPr>
          <p:cNvSpPr/>
          <p:nvPr/>
        </p:nvSpPr>
        <p:spPr>
          <a:xfrm flipV="1">
            <a:off x="4178450" y="2677756"/>
            <a:ext cx="2285999" cy="1936376"/>
          </a:xfrm>
          <a:prstGeom prst="irregularSeal1">
            <a:avLst/>
          </a:prstGeom>
          <a:noFill/>
          <a:ln w="28575">
            <a:solidFill>
              <a:srgbClr val="140377"/>
            </a:solidFill>
            <a:round/>
            <a:extLst>
              <a:ext uri="{C807C97D-BFC1-408E-A445-0C87EB9F89A2}">
                <ask:lineSketchStyleProps xmlns:ask="http://schemas.microsoft.com/office/drawing/2018/sketchyshapes" sd="1219033472">
                  <a:custGeom>
                    <a:avLst/>
                    <a:gdLst>
                      <a:gd name="connsiteX0" fmla="*/ 1142999 w 2285999"/>
                      <a:gd name="connsiteY0" fmla="*/ 519952 h 1936376"/>
                      <a:gd name="connsiteX1" fmla="*/ 1336015 w 2285999"/>
                      <a:gd name="connsiteY1" fmla="*/ 265176 h 1936376"/>
                      <a:gd name="connsiteX2" fmla="*/ 1536910 w 2285999"/>
                      <a:gd name="connsiteY2" fmla="*/ 0 h 1936376"/>
                      <a:gd name="connsiteX3" fmla="*/ 1498070 w 2285999"/>
                      <a:gd name="connsiteY3" fmla="*/ 477370 h 1936376"/>
                      <a:gd name="connsiteX4" fmla="*/ 1945215 w 2285999"/>
                      <a:gd name="connsiteY4" fmla="*/ 399556 h 1936376"/>
                      <a:gd name="connsiteX5" fmla="*/ 1767627 w 2285999"/>
                      <a:gd name="connsiteY5" fmla="*/ 655768 h 1936376"/>
                      <a:gd name="connsiteX6" fmla="*/ 2232764 w 2285999"/>
                      <a:gd name="connsiteY6" fmla="*/ 729457 h 1936376"/>
                      <a:gd name="connsiteX7" fmla="*/ 1863406 w 2285999"/>
                      <a:gd name="connsiteY7" fmla="*/ 939052 h 1936376"/>
                      <a:gd name="connsiteX8" fmla="*/ 2285999 w 2285999"/>
                      <a:gd name="connsiteY8" fmla="*/ 1191409 h 1936376"/>
                      <a:gd name="connsiteX9" fmla="*/ 1781915 w 2285999"/>
                      <a:gd name="connsiteY9" fmla="*/ 1160211 h 1936376"/>
                      <a:gd name="connsiteX10" fmla="*/ 1920344 w 2285999"/>
                      <a:gd name="connsiteY10" fmla="*/ 1622163 h 1936376"/>
                      <a:gd name="connsiteX11" fmla="*/ 1483782 w 2285999"/>
                      <a:gd name="connsiteY11" fmla="*/ 1296027 h 1936376"/>
                      <a:gd name="connsiteX12" fmla="*/ 1401973 w 2285999"/>
                      <a:gd name="connsiteY12" fmla="*/ 1769363 h 1936376"/>
                      <a:gd name="connsiteX13" fmla="*/ 1114636 w 2285999"/>
                      <a:gd name="connsiteY13" fmla="*/ 1338878 h 1936376"/>
                      <a:gd name="connsiteX14" fmla="*/ 1010648 w 2285999"/>
                      <a:gd name="connsiteY14" fmla="*/ 1625677 h 1936376"/>
                      <a:gd name="connsiteX15" fmla="*/ 897995 w 2285999"/>
                      <a:gd name="connsiteY15" fmla="*/ 1936376 h 1936376"/>
                      <a:gd name="connsiteX16" fmla="*/ 816503 w 2285999"/>
                      <a:gd name="connsiteY16" fmla="*/ 1400914 h 1936376"/>
                      <a:gd name="connsiteX17" fmla="*/ 503978 w 2285999"/>
                      <a:gd name="connsiteY17" fmla="*/ 1579311 h 1936376"/>
                      <a:gd name="connsiteX18" fmla="*/ 599757 w 2285999"/>
                      <a:gd name="connsiteY18" fmla="*/ 1249410 h 1936376"/>
                      <a:gd name="connsiteX19" fmla="*/ 14287 w 2285999"/>
                      <a:gd name="connsiteY19" fmla="*/ 1307681 h 1936376"/>
                      <a:gd name="connsiteX20" fmla="*/ 393911 w 2285999"/>
                      <a:gd name="connsiteY20" fmla="*/ 1055593 h 1936376"/>
                      <a:gd name="connsiteX21" fmla="*/ 0 w 2285999"/>
                      <a:gd name="connsiteY21" fmla="*/ 772309 h 1936376"/>
                      <a:gd name="connsiteX22" fmla="*/ 489690 w 2285999"/>
                      <a:gd name="connsiteY22" fmla="*/ 682841 h 1936376"/>
                      <a:gd name="connsiteX23" fmla="*/ 273435 w 2285999"/>
                      <a:gd name="connsiteY23" fmla="*/ 453832 h 1936376"/>
                      <a:gd name="connsiteX24" fmla="*/ 39158 w 2285999"/>
                      <a:gd name="connsiteY24" fmla="*/ 205739 h 1936376"/>
                      <a:gd name="connsiteX25" fmla="*/ 399158 w 2285999"/>
                      <a:gd name="connsiteY25" fmla="*/ 382546 h 1936376"/>
                      <a:gd name="connsiteX26" fmla="*/ 773852 w 2285999"/>
                      <a:gd name="connsiteY26" fmla="*/ 566569 h 1936376"/>
                      <a:gd name="connsiteX27" fmla="*/ 883919 w 2285999"/>
                      <a:gd name="connsiteY27" fmla="*/ 205739 h 1936376"/>
                      <a:gd name="connsiteX28" fmla="*/ 1142999 w 2285999"/>
                      <a:gd name="connsiteY28" fmla="*/ 519952 h 193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5999" h="1936376" extrusionOk="0">
                        <a:moveTo>
                          <a:pt x="1142999" y="519952"/>
                        </a:moveTo>
                        <a:cubicBezTo>
                          <a:pt x="1167310" y="443383"/>
                          <a:pt x="1300965" y="331998"/>
                          <a:pt x="1336015" y="265176"/>
                        </a:cubicBezTo>
                        <a:cubicBezTo>
                          <a:pt x="1371065" y="198354"/>
                          <a:pt x="1466743" y="154206"/>
                          <a:pt x="1536910" y="0"/>
                        </a:cubicBezTo>
                        <a:cubicBezTo>
                          <a:pt x="1506313" y="176395"/>
                          <a:pt x="1505746" y="347182"/>
                          <a:pt x="1498070" y="477370"/>
                        </a:cubicBezTo>
                        <a:cubicBezTo>
                          <a:pt x="1653376" y="436224"/>
                          <a:pt x="1759330" y="439006"/>
                          <a:pt x="1945215" y="399556"/>
                        </a:cubicBezTo>
                        <a:cubicBezTo>
                          <a:pt x="1913492" y="487438"/>
                          <a:pt x="1847059" y="537320"/>
                          <a:pt x="1767627" y="655768"/>
                        </a:cubicBezTo>
                        <a:cubicBezTo>
                          <a:pt x="1894237" y="664462"/>
                          <a:pt x="2115536" y="737657"/>
                          <a:pt x="2232764" y="729457"/>
                        </a:cubicBezTo>
                        <a:cubicBezTo>
                          <a:pt x="2150728" y="801296"/>
                          <a:pt x="1964809" y="862547"/>
                          <a:pt x="1863406" y="939052"/>
                        </a:cubicBezTo>
                        <a:cubicBezTo>
                          <a:pt x="2026206" y="970219"/>
                          <a:pt x="2137699" y="1134971"/>
                          <a:pt x="2285999" y="1191409"/>
                        </a:cubicBezTo>
                        <a:cubicBezTo>
                          <a:pt x="2112981" y="1200507"/>
                          <a:pt x="1940757" y="1142302"/>
                          <a:pt x="1781915" y="1160211"/>
                        </a:cubicBezTo>
                        <a:cubicBezTo>
                          <a:pt x="1894272" y="1341612"/>
                          <a:pt x="1829176" y="1434672"/>
                          <a:pt x="1920344" y="1622163"/>
                        </a:cubicBezTo>
                        <a:cubicBezTo>
                          <a:pt x="1815520" y="1569269"/>
                          <a:pt x="1612104" y="1390071"/>
                          <a:pt x="1483782" y="1296027"/>
                        </a:cubicBezTo>
                        <a:cubicBezTo>
                          <a:pt x="1451884" y="1517702"/>
                          <a:pt x="1411923" y="1652845"/>
                          <a:pt x="1401973" y="1769363"/>
                        </a:cubicBezTo>
                        <a:cubicBezTo>
                          <a:pt x="1270488" y="1623338"/>
                          <a:pt x="1252537" y="1449368"/>
                          <a:pt x="1114636" y="1338878"/>
                        </a:cubicBezTo>
                        <a:cubicBezTo>
                          <a:pt x="1088280" y="1437259"/>
                          <a:pt x="1030741" y="1503722"/>
                          <a:pt x="1010648" y="1625677"/>
                        </a:cubicBezTo>
                        <a:cubicBezTo>
                          <a:pt x="990556" y="1747632"/>
                          <a:pt x="908348" y="1798931"/>
                          <a:pt x="897995" y="1936376"/>
                        </a:cubicBezTo>
                        <a:cubicBezTo>
                          <a:pt x="861968" y="1763418"/>
                          <a:pt x="892860" y="1606696"/>
                          <a:pt x="816503" y="1400914"/>
                        </a:cubicBezTo>
                        <a:cubicBezTo>
                          <a:pt x="741236" y="1473886"/>
                          <a:pt x="555229" y="1505975"/>
                          <a:pt x="503978" y="1579311"/>
                        </a:cubicBezTo>
                        <a:cubicBezTo>
                          <a:pt x="527439" y="1422658"/>
                          <a:pt x="613500" y="1334898"/>
                          <a:pt x="599757" y="1249410"/>
                        </a:cubicBezTo>
                        <a:cubicBezTo>
                          <a:pt x="475870" y="1275331"/>
                          <a:pt x="220312" y="1222343"/>
                          <a:pt x="14287" y="1307681"/>
                        </a:cubicBezTo>
                        <a:cubicBezTo>
                          <a:pt x="85232" y="1242237"/>
                          <a:pt x="320695" y="1163858"/>
                          <a:pt x="393911" y="1055593"/>
                        </a:cubicBezTo>
                        <a:cubicBezTo>
                          <a:pt x="269826" y="1017213"/>
                          <a:pt x="103471" y="833976"/>
                          <a:pt x="0" y="772309"/>
                        </a:cubicBezTo>
                        <a:cubicBezTo>
                          <a:pt x="115653" y="742008"/>
                          <a:pt x="326026" y="757782"/>
                          <a:pt x="489690" y="682841"/>
                        </a:cubicBezTo>
                        <a:cubicBezTo>
                          <a:pt x="408556" y="635420"/>
                          <a:pt x="333209" y="491246"/>
                          <a:pt x="273435" y="453832"/>
                        </a:cubicBezTo>
                        <a:cubicBezTo>
                          <a:pt x="213661" y="416418"/>
                          <a:pt x="104838" y="269878"/>
                          <a:pt x="39158" y="205739"/>
                        </a:cubicBezTo>
                        <a:cubicBezTo>
                          <a:pt x="221475" y="275583"/>
                          <a:pt x="255941" y="323889"/>
                          <a:pt x="399158" y="382546"/>
                        </a:cubicBezTo>
                        <a:cubicBezTo>
                          <a:pt x="542375" y="441203"/>
                          <a:pt x="596340" y="502436"/>
                          <a:pt x="773852" y="566569"/>
                        </a:cubicBezTo>
                        <a:cubicBezTo>
                          <a:pt x="788778" y="443061"/>
                          <a:pt x="848971" y="380793"/>
                          <a:pt x="883919" y="205739"/>
                        </a:cubicBezTo>
                        <a:cubicBezTo>
                          <a:pt x="998657" y="276386"/>
                          <a:pt x="1019157" y="375831"/>
                          <a:pt x="1142999" y="519952"/>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A7F36F9-30EF-2108-4456-3851DF49E558}"/>
              </a:ext>
            </a:extLst>
          </p:cNvPr>
          <p:cNvSpPr txBox="1"/>
          <p:nvPr/>
        </p:nvSpPr>
        <p:spPr>
          <a:xfrm>
            <a:off x="4529416" y="3212057"/>
            <a:ext cx="3606054" cy="923330"/>
          </a:xfrm>
          <a:prstGeom prst="rect">
            <a:avLst/>
          </a:prstGeom>
          <a:noFill/>
        </p:spPr>
        <p:txBody>
          <a:bodyPr wrap="square" rtlCol="0">
            <a:spAutoFit/>
          </a:bodyPr>
          <a:lstStyle/>
          <a:p>
            <a:r>
              <a:rPr lang="en-US" sz="5400" b="1" dirty="0">
                <a:solidFill>
                  <a:srgbClr val="C00000"/>
                </a:solidFill>
              </a:rPr>
              <a:t>NEW</a:t>
            </a:r>
            <a:r>
              <a:rPr lang="en-US" sz="3200" dirty="0">
                <a:solidFill>
                  <a:srgbClr val="C00000"/>
                </a:solidFill>
              </a:rPr>
              <a:t>      in TEXAS</a:t>
            </a:r>
          </a:p>
        </p:txBody>
      </p:sp>
      <p:sp>
        <p:nvSpPr>
          <p:cNvPr id="5" name="TextBox 4">
            <a:extLst>
              <a:ext uri="{FF2B5EF4-FFF2-40B4-BE49-F238E27FC236}">
                <a16:creationId xmlns:a16="http://schemas.microsoft.com/office/drawing/2014/main" id="{59C787D6-801F-AD0B-BC3C-46DB4D551FB8}"/>
              </a:ext>
            </a:extLst>
          </p:cNvPr>
          <p:cNvSpPr txBox="1"/>
          <p:nvPr/>
        </p:nvSpPr>
        <p:spPr>
          <a:xfrm>
            <a:off x="367553" y="4841362"/>
            <a:ext cx="11456893" cy="1523494"/>
          </a:xfrm>
          <a:prstGeom prst="rect">
            <a:avLst/>
          </a:prstGeom>
          <a:noFill/>
        </p:spPr>
        <p:txBody>
          <a:bodyPr wrap="square" rtlCol="0">
            <a:spAutoFit/>
          </a:bodyPr>
          <a:lstStyle/>
          <a:p>
            <a:pPr algn="ctr"/>
            <a:r>
              <a:rPr lang="en-US" sz="3200" dirty="0">
                <a:solidFill>
                  <a:srgbClr val="140377"/>
                </a:solidFill>
              </a:rPr>
              <a:t>88</a:t>
            </a:r>
            <a:r>
              <a:rPr lang="en-US" sz="3200" baseline="30000" dirty="0">
                <a:solidFill>
                  <a:srgbClr val="140377"/>
                </a:solidFill>
              </a:rPr>
              <a:t>th</a:t>
            </a:r>
            <a:r>
              <a:rPr lang="en-US" sz="3200" dirty="0">
                <a:solidFill>
                  <a:srgbClr val="140377"/>
                </a:solidFill>
              </a:rPr>
              <a:t> Legislative Session </a:t>
            </a:r>
          </a:p>
          <a:p>
            <a:pPr algn="ctr"/>
            <a:endParaRPr lang="en-US" sz="1100" dirty="0">
              <a:solidFill>
                <a:srgbClr val="140377"/>
              </a:solidFill>
            </a:endParaRPr>
          </a:p>
          <a:p>
            <a:pPr lvl="1"/>
            <a:r>
              <a:rPr lang="en-US" sz="3200" dirty="0">
                <a:solidFill>
                  <a:srgbClr val="140377"/>
                </a:solidFill>
              </a:rPr>
              <a:t>$20 Million in Funding $10 Million in each of FY24 and FY25</a:t>
            </a:r>
          </a:p>
          <a:p>
            <a:pPr marL="7429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766442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A97E2A-9A97-EBAE-BA7A-E3D02EC1C941}"/>
              </a:ext>
            </a:extLst>
          </p:cNvPr>
          <p:cNvSpPr>
            <a:spLocks noGrp="1"/>
          </p:cNvSpPr>
          <p:nvPr>
            <p:ph type="title" idx="4294967295"/>
          </p:nvPr>
        </p:nvSpPr>
        <p:spPr>
          <a:xfrm>
            <a:off x="2461931" y="181797"/>
            <a:ext cx="7268137" cy="1325563"/>
          </a:xfrm>
        </p:spPr>
        <p:txBody>
          <a:bodyPr/>
          <a:lstStyle/>
          <a:p>
            <a:pPr algn="ctr" rtl="0" eaLnBrk="1" latinLnBrk="0" hangingPunct="1"/>
            <a:r>
              <a:rPr lang="en-US" sz="3200" kern="1200" dirty="0">
                <a:solidFill>
                  <a:srgbClr val="C00000"/>
                </a:solidFill>
                <a:effectLst/>
                <a:latin typeface="Calibri" panose="020F0502020204030204" pitchFamily="34" charset="0"/>
                <a:ea typeface="+mn-ea"/>
                <a:cs typeface="+mn-cs"/>
              </a:rPr>
              <a:t>Texas Industry Recognized Apprenticeship </a:t>
            </a:r>
            <a:endParaRPr lang="en-US" dirty="0">
              <a:effectLst/>
            </a:endParaRPr>
          </a:p>
          <a:p>
            <a:pPr algn="ctr" rtl="0" eaLnBrk="1" latinLnBrk="0" hangingPunct="1"/>
            <a:r>
              <a:rPr lang="en-US" sz="3200" kern="1200" dirty="0">
                <a:solidFill>
                  <a:srgbClr val="C00000"/>
                </a:solidFill>
                <a:effectLst/>
                <a:latin typeface="Calibri" panose="020F0502020204030204" pitchFamily="34" charset="0"/>
                <a:ea typeface="+mn-ea"/>
                <a:cs typeface="+mn-cs"/>
              </a:rPr>
              <a:t>(TIRA) </a:t>
            </a:r>
            <a:r>
              <a:rPr lang="en-US" sz="800" kern="1200" dirty="0">
                <a:solidFill>
                  <a:srgbClr val="FCFCFC"/>
                </a:solidFill>
                <a:effectLst/>
                <a:latin typeface="Calibri" panose="020F0502020204030204" pitchFamily="34" charset="0"/>
                <a:ea typeface="+mn-ea"/>
                <a:cs typeface="+mn-cs"/>
              </a:rPr>
              <a:t>2 of</a:t>
            </a:r>
            <a:r>
              <a:rPr lang="en-US" sz="800" kern="1200" baseline="0" dirty="0">
                <a:solidFill>
                  <a:srgbClr val="FCFCFC"/>
                </a:solidFill>
                <a:effectLst/>
                <a:latin typeface="Calibri" panose="020F0502020204030204" pitchFamily="34" charset="0"/>
                <a:ea typeface="+mn-ea"/>
                <a:cs typeface="+mn-cs"/>
              </a:rPr>
              <a:t> 9</a:t>
            </a:r>
            <a:endParaRPr lang="en-US" sz="800" dirty="0">
              <a:solidFill>
                <a:srgbClr val="FCFCFC"/>
              </a:solidFill>
              <a:effectLst/>
            </a:endParaRPr>
          </a:p>
        </p:txBody>
      </p:sp>
      <p:pic>
        <p:nvPicPr>
          <p:cNvPr id="10" name="Picture 9" descr="screenshot of Chapter 838 Texas Industry-Recognized Apprenticeship Grant Program links">
            <a:extLst>
              <a:ext uri="{FF2B5EF4-FFF2-40B4-BE49-F238E27FC236}">
                <a16:creationId xmlns:a16="http://schemas.microsoft.com/office/drawing/2014/main" id="{E87F81BB-A8DD-5203-46EA-721C74AEDB74}"/>
              </a:ext>
            </a:extLst>
          </p:cNvPr>
          <p:cNvPicPr>
            <a:picLocks noChangeAspect="1"/>
          </p:cNvPicPr>
          <p:nvPr/>
        </p:nvPicPr>
        <p:blipFill>
          <a:blip r:embed="rId2"/>
          <a:stretch>
            <a:fillRect/>
          </a:stretch>
        </p:blipFill>
        <p:spPr>
          <a:xfrm>
            <a:off x="3106271" y="1690828"/>
            <a:ext cx="6373905" cy="3987516"/>
          </a:xfrm>
          <a:prstGeom prst="rect">
            <a:avLst/>
          </a:prstGeom>
        </p:spPr>
      </p:pic>
      <p:sp>
        <p:nvSpPr>
          <p:cNvPr id="12" name="TextBox 11">
            <a:extLst>
              <a:ext uri="{FF2B5EF4-FFF2-40B4-BE49-F238E27FC236}">
                <a16:creationId xmlns:a16="http://schemas.microsoft.com/office/drawing/2014/main" id="{B9B0D810-9B9E-ED2A-45DC-DA5DA9325CF3}"/>
              </a:ext>
            </a:extLst>
          </p:cNvPr>
          <p:cNvSpPr txBox="1"/>
          <p:nvPr/>
        </p:nvSpPr>
        <p:spPr>
          <a:xfrm>
            <a:off x="2928096" y="6045279"/>
            <a:ext cx="7278221" cy="369332"/>
          </a:xfrm>
          <a:prstGeom prst="rect">
            <a:avLst/>
          </a:prstGeom>
          <a:noFill/>
        </p:spPr>
        <p:txBody>
          <a:bodyPr wrap="square">
            <a:spAutoFit/>
          </a:bodyPr>
          <a:lstStyle/>
          <a:p>
            <a:r>
              <a:rPr lang="en-US" dirty="0">
                <a:solidFill>
                  <a:srgbClr val="954F72"/>
                </a:solidFill>
                <a:hlinkClick r:id="rId3">
                  <a:extLst>
                    <a:ext uri="{A12FA001-AC4F-418D-AE19-62706E023703}">
                      <ahyp:hlinkClr xmlns:ahyp="http://schemas.microsoft.com/office/drawing/2018/hyperlinkcolor" val="tx"/>
                    </a:ext>
                  </a:extLst>
                </a:hlinkClick>
              </a:rPr>
              <a:t>C</a:t>
            </a:r>
            <a:r>
              <a:rPr lang="en-US" dirty="0">
                <a:solidFill>
                  <a:srgbClr val="C00000"/>
                </a:solidFill>
                <a:hlinkClick r:id="rId3">
                  <a:extLst>
                    <a:ext uri="{A12FA001-AC4F-418D-AE19-62706E023703}">
                      <ahyp:hlinkClr xmlns:ahyp="http://schemas.microsoft.com/office/drawing/2018/hyperlinkcolor" val="tx"/>
                    </a:ext>
                  </a:extLst>
                </a:hlinkClick>
              </a:rPr>
              <a:t>hapter 838. Texas Industry-Recognized Apprenticeship Grant Program</a:t>
            </a:r>
            <a:endParaRPr lang="en-US" dirty="0">
              <a:solidFill>
                <a:srgbClr val="C00000"/>
              </a:solidFill>
            </a:endParaRPr>
          </a:p>
        </p:txBody>
      </p:sp>
    </p:spTree>
    <p:extLst>
      <p:ext uri="{BB962C8B-B14F-4D97-AF65-F5344CB8AC3E}">
        <p14:creationId xmlns:p14="http://schemas.microsoft.com/office/powerpoint/2010/main" val="3709331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44F36F-2E3B-7E0E-F2E1-0FF891FCB7E2}"/>
              </a:ext>
            </a:extLst>
          </p:cNvPr>
          <p:cNvSpPr>
            <a:spLocks noGrp="1"/>
          </p:cNvSpPr>
          <p:nvPr>
            <p:ph type="title" idx="4294967295"/>
          </p:nvPr>
        </p:nvSpPr>
        <p:spPr>
          <a:xfrm>
            <a:off x="760879" y="1017337"/>
            <a:ext cx="10515600" cy="1325563"/>
          </a:xfrm>
        </p:spPr>
        <p:txBody>
          <a:bodyPr/>
          <a:lstStyle/>
          <a:p>
            <a:pPr algn="ctr" rtl="0" eaLnBrk="1" latinLnBrk="0" hangingPunct="1"/>
            <a:r>
              <a:rPr lang="en-US" sz="4000" kern="1200" dirty="0">
                <a:solidFill>
                  <a:srgbClr val="C00000"/>
                </a:solidFill>
                <a:effectLst/>
                <a:latin typeface="Calibri" panose="020F0502020204030204" pitchFamily="34" charset="0"/>
                <a:ea typeface="+mn-ea"/>
                <a:cs typeface="+mn-cs"/>
              </a:rPr>
              <a:t>Texas Industry Recognized Apprenticeship </a:t>
            </a:r>
            <a:endParaRPr lang="en-US" dirty="0">
              <a:effectLst/>
            </a:endParaRPr>
          </a:p>
          <a:p>
            <a:pPr algn="ctr" rtl="0" eaLnBrk="1" latinLnBrk="0" hangingPunct="1"/>
            <a:r>
              <a:rPr lang="en-US" sz="4000" kern="1200" dirty="0">
                <a:solidFill>
                  <a:srgbClr val="C00000"/>
                </a:solidFill>
                <a:effectLst/>
                <a:latin typeface="Calibri" panose="020F0502020204030204" pitchFamily="34" charset="0"/>
                <a:ea typeface="+mn-ea"/>
                <a:cs typeface="+mn-cs"/>
              </a:rPr>
              <a:t>(TIRA) </a:t>
            </a:r>
            <a:r>
              <a:rPr lang="en-US" sz="800" kern="1200" dirty="0">
                <a:solidFill>
                  <a:srgbClr val="FAFAFA"/>
                </a:solidFill>
                <a:effectLst/>
                <a:latin typeface="Calibri" panose="020F0502020204030204" pitchFamily="34" charset="0"/>
                <a:ea typeface="+mn-ea"/>
                <a:cs typeface="+mn-cs"/>
              </a:rPr>
              <a:t>3 of 9</a:t>
            </a:r>
            <a:endParaRPr lang="en-US" sz="800" dirty="0">
              <a:solidFill>
                <a:srgbClr val="FAFAFA"/>
              </a:solidFill>
              <a:effectLst/>
            </a:endParaRPr>
          </a:p>
        </p:txBody>
      </p:sp>
      <p:sp>
        <p:nvSpPr>
          <p:cNvPr id="5" name="TextBox 4">
            <a:extLst>
              <a:ext uri="{FF2B5EF4-FFF2-40B4-BE49-F238E27FC236}">
                <a16:creationId xmlns:a16="http://schemas.microsoft.com/office/drawing/2014/main" id="{59C787D6-801F-AD0B-BC3C-46DB4D551FB8}"/>
              </a:ext>
            </a:extLst>
          </p:cNvPr>
          <p:cNvSpPr txBox="1"/>
          <p:nvPr/>
        </p:nvSpPr>
        <p:spPr>
          <a:xfrm>
            <a:off x="974912" y="2357971"/>
            <a:ext cx="10087534" cy="2015936"/>
          </a:xfrm>
          <a:prstGeom prst="rect">
            <a:avLst/>
          </a:prstGeom>
          <a:noFill/>
        </p:spPr>
        <p:txBody>
          <a:bodyPr wrap="square" rtlCol="0">
            <a:spAutoFit/>
          </a:bodyPr>
          <a:lstStyle/>
          <a:p>
            <a:pPr algn="ctr"/>
            <a:r>
              <a:rPr lang="en-US" sz="3200" dirty="0">
                <a:solidFill>
                  <a:schemeClr val="tx2">
                    <a:lumMod val="50000"/>
                  </a:schemeClr>
                </a:solidFill>
              </a:rPr>
              <a:t>A</a:t>
            </a:r>
            <a:r>
              <a:rPr lang="en-US" sz="3200" dirty="0">
                <a:solidFill>
                  <a:srgbClr val="140377"/>
                </a:solidFill>
              </a:rPr>
              <a:t>pplication link below </a:t>
            </a:r>
          </a:p>
          <a:p>
            <a:pPr algn="ctr"/>
            <a:endParaRPr lang="en-US" sz="1100" dirty="0">
              <a:solidFill>
                <a:schemeClr val="accent1">
                  <a:lumMod val="50000"/>
                </a:schemeClr>
              </a:solidFill>
            </a:endParaRPr>
          </a:p>
          <a:p>
            <a:pPr lvl="1"/>
            <a:r>
              <a:rPr lang="en-US" sz="3200" dirty="0">
                <a:solidFill>
                  <a:schemeClr val="accent1">
                    <a:lumMod val="50000"/>
                  </a:schemeClr>
                </a:solidFill>
                <a:hlinkClick r:id="rId3"/>
              </a:rPr>
              <a:t>www.twc.texas.gov/programs/apprenticeship/initiatives</a:t>
            </a:r>
            <a:endParaRPr lang="en-US" sz="3200" dirty="0">
              <a:solidFill>
                <a:schemeClr val="accent1">
                  <a:lumMod val="50000"/>
                </a:schemeClr>
              </a:solidFill>
            </a:endParaRPr>
          </a:p>
          <a:p>
            <a:pPr lvl="1"/>
            <a:endParaRPr lang="en-US" sz="3200" dirty="0">
              <a:solidFill>
                <a:schemeClr val="accent1">
                  <a:lumMod val="50000"/>
                </a:schemeClr>
              </a:solidFill>
            </a:endParaRPr>
          </a:p>
          <a:p>
            <a:pPr marL="742950" lvl="1" indent="-285750">
              <a:buFont typeface="Arial" panose="020B0604020202020204" pitchFamily="34" charset="0"/>
              <a:buChar char="•"/>
            </a:pPr>
            <a:endParaRPr lang="en-US" dirty="0"/>
          </a:p>
        </p:txBody>
      </p:sp>
      <p:pic>
        <p:nvPicPr>
          <p:cNvPr id="6" name="Picture 5" descr="screenshot of TWC Apprenticeship Initiatives webpage">
            <a:extLst>
              <a:ext uri="{FF2B5EF4-FFF2-40B4-BE49-F238E27FC236}">
                <a16:creationId xmlns:a16="http://schemas.microsoft.com/office/drawing/2014/main" id="{C5D3C871-9DC6-2F31-9EAE-BE16066F859A}"/>
              </a:ext>
            </a:extLst>
          </p:cNvPr>
          <p:cNvPicPr>
            <a:picLocks noChangeAspect="1"/>
          </p:cNvPicPr>
          <p:nvPr/>
        </p:nvPicPr>
        <p:blipFill>
          <a:blip r:embed="rId4"/>
          <a:stretch>
            <a:fillRect/>
          </a:stretch>
        </p:blipFill>
        <p:spPr>
          <a:xfrm>
            <a:off x="2070847" y="3653392"/>
            <a:ext cx="8202706" cy="2989455"/>
          </a:xfrm>
          <a:prstGeom prst="rect">
            <a:avLst/>
          </a:prstGeom>
        </p:spPr>
      </p:pic>
    </p:spTree>
    <p:extLst>
      <p:ext uri="{BB962C8B-B14F-4D97-AF65-F5344CB8AC3E}">
        <p14:creationId xmlns:p14="http://schemas.microsoft.com/office/powerpoint/2010/main" val="2409993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ABE06A-394A-6D84-8C9C-6A6A2A1BD527}"/>
              </a:ext>
            </a:extLst>
          </p:cNvPr>
          <p:cNvSpPr>
            <a:spLocks noGrp="1"/>
          </p:cNvSpPr>
          <p:nvPr>
            <p:ph type="title" idx="4294967295"/>
          </p:nvPr>
        </p:nvSpPr>
        <p:spPr>
          <a:xfrm>
            <a:off x="548639" y="850749"/>
            <a:ext cx="10515600" cy="1325563"/>
          </a:xfrm>
        </p:spPr>
        <p:txBody>
          <a:bodyPr/>
          <a:lstStyle/>
          <a:p>
            <a:pPr algn="ctr" rtl="0" eaLnBrk="1" latinLnBrk="0" hangingPunct="1"/>
            <a:r>
              <a:rPr lang="en-US" sz="4000" kern="1200" dirty="0">
                <a:solidFill>
                  <a:srgbClr val="C00000"/>
                </a:solidFill>
                <a:effectLst/>
                <a:latin typeface="Calibri" panose="020F0502020204030204" pitchFamily="34" charset="0"/>
                <a:ea typeface="+mn-ea"/>
                <a:cs typeface="+mn-cs"/>
              </a:rPr>
              <a:t>Texas Industry Recognized Apprenticeship </a:t>
            </a:r>
            <a:endParaRPr lang="en-US" dirty="0">
              <a:effectLst/>
            </a:endParaRPr>
          </a:p>
          <a:p>
            <a:pPr algn="ctr" rtl="0" eaLnBrk="1" latinLnBrk="0" hangingPunct="1"/>
            <a:r>
              <a:rPr lang="en-US" sz="4000" kern="1200" dirty="0">
                <a:solidFill>
                  <a:srgbClr val="C00000"/>
                </a:solidFill>
                <a:effectLst/>
                <a:latin typeface="Calibri" panose="020F0502020204030204" pitchFamily="34" charset="0"/>
                <a:ea typeface="+mn-ea"/>
                <a:cs typeface="+mn-cs"/>
              </a:rPr>
              <a:t>(TIRA) </a:t>
            </a:r>
            <a:r>
              <a:rPr lang="en-US" sz="800" kern="1200" dirty="0">
                <a:solidFill>
                  <a:srgbClr val="FAFAFA"/>
                </a:solidFill>
                <a:effectLst/>
                <a:latin typeface="Calibri" panose="020F0502020204030204" pitchFamily="34" charset="0"/>
                <a:ea typeface="+mn-ea"/>
                <a:cs typeface="+mn-cs"/>
              </a:rPr>
              <a:t>4 of 9</a:t>
            </a:r>
            <a:endParaRPr lang="en-US" sz="800" dirty="0">
              <a:solidFill>
                <a:srgbClr val="FAFAFA"/>
              </a:solidFill>
              <a:effectLst/>
            </a:endParaRPr>
          </a:p>
        </p:txBody>
      </p:sp>
      <p:pic>
        <p:nvPicPr>
          <p:cNvPr id="4" name="Picture 3" descr="screenshot of Funding Opportunities: Critical Skills apprenticeship, Healthcare apprenticeship, Apprenticeship Tax Refund Pilot Program, Apprenticeship Expansion, Related Instruction, Transitioning Veterans to Apprenticeship, Industry Recognized Apprenticeship, and Pre-Apprenticeship Pathways">
            <a:extLst>
              <a:ext uri="{FF2B5EF4-FFF2-40B4-BE49-F238E27FC236}">
                <a16:creationId xmlns:a16="http://schemas.microsoft.com/office/drawing/2014/main" id="{C9CEE899-0915-27EB-4184-9B85F19E1243}"/>
              </a:ext>
            </a:extLst>
          </p:cNvPr>
          <p:cNvPicPr>
            <a:picLocks noChangeAspect="1"/>
          </p:cNvPicPr>
          <p:nvPr/>
        </p:nvPicPr>
        <p:blipFill>
          <a:blip r:embed="rId2"/>
          <a:stretch>
            <a:fillRect/>
          </a:stretch>
        </p:blipFill>
        <p:spPr>
          <a:xfrm>
            <a:off x="2115670" y="2335391"/>
            <a:ext cx="7960659" cy="3930940"/>
          </a:xfrm>
          <a:prstGeom prst="rect">
            <a:avLst/>
          </a:prstGeom>
        </p:spPr>
      </p:pic>
      <p:sp>
        <p:nvSpPr>
          <p:cNvPr id="7" name="TextBox 6" descr="red box highlighting Industry Recognized Apprenticeship">
            <a:extLst>
              <a:ext uri="{FF2B5EF4-FFF2-40B4-BE49-F238E27FC236}">
                <a16:creationId xmlns:a16="http://schemas.microsoft.com/office/drawing/2014/main" id="{D7427925-0941-7C50-C191-2D62F4C5BA44}"/>
              </a:ext>
            </a:extLst>
          </p:cNvPr>
          <p:cNvSpPr txBox="1"/>
          <p:nvPr/>
        </p:nvSpPr>
        <p:spPr>
          <a:xfrm>
            <a:off x="2272552" y="5325033"/>
            <a:ext cx="3899646" cy="355885"/>
          </a:xfrm>
          <a:prstGeom prst="rect">
            <a:avLst/>
          </a:prstGeom>
          <a:noFill/>
          <a:ln w="50800">
            <a:solidFill>
              <a:srgbClr val="C00000"/>
            </a:solidFill>
          </a:ln>
        </p:spPr>
        <p:txBody>
          <a:bodyPr wrap="square" rtlCol="0">
            <a:spAutoFit/>
          </a:bodyPr>
          <a:lstStyle/>
          <a:p>
            <a:endParaRPr lang="en-US" dirty="0"/>
          </a:p>
        </p:txBody>
      </p:sp>
    </p:spTree>
    <p:extLst>
      <p:ext uri="{BB962C8B-B14F-4D97-AF65-F5344CB8AC3E}">
        <p14:creationId xmlns:p14="http://schemas.microsoft.com/office/powerpoint/2010/main" val="136007878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B58277-F8DF-46FF-84EC-EF41B835E69F}">
  <ds:schemaRefs>
    <ds:schemaRef ds:uri="http://schemas.microsoft.com/sharepoint/v3/contenttype/forms"/>
  </ds:schemaRefs>
</ds:datastoreItem>
</file>

<file path=customXml/itemProps2.xml><?xml version="1.0" encoding="utf-8"?>
<ds:datastoreItem xmlns:ds="http://schemas.openxmlformats.org/officeDocument/2006/customXml" ds:itemID="{137651BA-F45C-4845-9AB3-E0A65B39F5E1}">
  <ds:schemaRefs>
    <ds:schemaRef ds:uri="http://purl.org/dc/terms/"/>
    <ds:schemaRef ds:uri="http://schemas.microsoft.com/office/2006/metadata/properties"/>
    <ds:schemaRef ds:uri="http://www.w3.org/XML/1998/namespace"/>
    <ds:schemaRef ds:uri="http://schemas.microsoft.com/office/infopath/2007/PartnerControls"/>
    <ds:schemaRef ds:uri="71af3243-3dd4-4a8d-8c0d-dd76da1f02a5"/>
    <ds:schemaRef ds:uri="http://schemas.microsoft.com/office/2006/documentManagement/types"/>
    <ds:schemaRef ds:uri="http://purl.org/dc/elements/1.1/"/>
    <ds:schemaRef ds:uri="http://schemas.openxmlformats.org/package/2006/metadata/core-properties"/>
    <ds:schemaRef ds:uri="16c05727-aa75-4e4a-9b5f-8a80a1165891"/>
    <ds:schemaRef ds:uri="http://purl.org/dc/dcmitype/"/>
  </ds:schemaRefs>
</ds:datastoreItem>
</file>

<file path=customXml/itemProps3.xml><?xml version="1.0" encoding="utf-8"?>
<ds:datastoreItem xmlns:ds="http://schemas.openxmlformats.org/officeDocument/2006/customXml" ds:itemID="{2D276E62-80A3-44DD-9BCC-97ED2B99B5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Gallery</Template>
  <TotalTime>50382</TotalTime>
  <Words>1561</Words>
  <Application>Microsoft Office PowerPoint</Application>
  <PresentationFormat>Widescreen</PresentationFormat>
  <Paragraphs>356</Paragraphs>
  <Slides>40</Slides>
  <Notes>13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40</vt:i4>
      </vt:variant>
    </vt:vector>
  </HeadingPairs>
  <TitlesOfParts>
    <vt:vector size="50" baseType="lpstr">
      <vt:lpstr>Arial</vt:lpstr>
      <vt:lpstr>Avenir Next LT Pro</vt:lpstr>
      <vt:lpstr>Calibri</vt:lpstr>
      <vt:lpstr>Calibri Light</vt:lpstr>
      <vt:lpstr>Impact</vt:lpstr>
      <vt:lpstr>Ink Free</vt:lpstr>
      <vt:lpstr>Times New Roman</vt:lpstr>
      <vt:lpstr>Wingdings</vt:lpstr>
      <vt:lpstr>Main Event</vt:lpstr>
      <vt:lpstr>Office Theme</vt:lpstr>
      <vt:lpstr>apprenticeship</vt:lpstr>
      <vt:lpstr>Program overview</vt:lpstr>
      <vt:lpstr>Apprenticeship in TEXAS</vt:lpstr>
      <vt:lpstr>What is Apprenticeship?</vt:lpstr>
      <vt:lpstr>What is registered apprenticeship</vt:lpstr>
      <vt:lpstr>Texas Industry Recognized Apprenticeship  (TIRA)</vt:lpstr>
      <vt:lpstr>Texas Industry Recognized Apprenticeship  (TIRA) 2 of 9</vt:lpstr>
      <vt:lpstr>Texas Industry Recognized Apprenticeship  (TIRA) 3 of 9</vt:lpstr>
      <vt:lpstr>Texas Industry Recognized Apprenticeship  (TIRA) 4 of 9</vt:lpstr>
      <vt:lpstr>Texas Industry Recognized Apprenticeship  (TIRA) 5 of 9</vt:lpstr>
      <vt:lpstr>Texas Industry Recognized Apprenticeship  (TIRA) 6 of 9</vt:lpstr>
      <vt:lpstr>Texas Industry Recognized Apprenticeship  (TIRA) 7 of 9</vt:lpstr>
      <vt:lpstr>Texas Industry Recognized Apprenticeship  (TIRA) 8 of 9</vt:lpstr>
      <vt:lpstr>Texas Industry Recognized Apprenticeship  (TIRA) 9 of 9</vt:lpstr>
      <vt:lpstr>What is registered apprenticeship 2 of 2</vt:lpstr>
      <vt:lpstr>Registered Apprenticeship   Department of Labor – Office of Apprenticeship</vt:lpstr>
      <vt:lpstr>Registered Apprenticeship  </vt:lpstr>
      <vt:lpstr>Texas Education Code, Chapter 133 overview</vt:lpstr>
      <vt:lpstr>Registered Apprenticeship</vt:lpstr>
      <vt:lpstr>Registered Apprenticeship 2 of 2  </vt:lpstr>
      <vt:lpstr>Pre-Apprenticeship</vt:lpstr>
      <vt:lpstr>Pre-Apprenticeship Pathways</vt:lpstr>
      <vt:lpstr>TWC Logo</vt:lpstr>
      <vt:lpstr>Apprenticeship Expansion</vt:lpstr>
      <vt:lpstr>Critical Skills Apprenticeships</vt:lpstr>
      <vt:lpstr>Healthcare Apprenticeships</vt:lpstr>
      <vt:lpstr>State Apprenticeship Expansion  Funding at a Glance (TWC DOL Awards 2016 – 2021)</vt:lpstr>
      <vt:lpstr>By the numbers, rounds 2 and 3</vt:lpstr>
      <vt:lpstr>By the numbers, round 4</vt:lpstr>
      <vt:lpstr>By the numbers, rounds 5 and 6</vt:lpstr>
      <vt:lpstr>Funding awards</vt:lpstr>
      <vt:lpstr>Apprenticeship navigators</vt:lpstr>
      <vt:lpstr>Roles &amp; Responsibilities</vt:lpstr>
      <vt:lpstr>Grantee Map</vt:lpstr>
      <vt:lpstr>Employer Benefits</vt:lpstr>
      <vt:lpstr>Texas Workforce Commission   Registered Apprenticeship</vt:lpstr>
      <vt:lpstr>Apprenticeship Tax Refund Pilot Program</vt:lpstr>
      <vt:lpstr>Texas tax refund</vt:lpstr>
      <vt:lpstr>Save the Date</vt:lpstr>
      <vt:lpstr>Program overview 2 of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Registered apprenticeship In Texas</dc:title>
  <dc:creator>Holmes,Desi</dc:creator>
  <cp:lastModifiedBy>Seeliger,Carolyn J</cp:lastModifiedBy>
  <cp:revision>27</cp:revision>
  <dcterms:created xsi:type="dcterms:W3CDTF">2022-01-05T22:57:40Z</dcterms:created>
  <dcterms:modified xsi:type="dcterms:W3CDTF">2024-05-07T15:17:16Z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