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64" r:id="rId8"/>
    <p:sldId id="2715" r:id="rId9"/>
    <p:sldId id="263" r:id="rId10"/>
    <p:sldId id="2720" r:id="rId11"/>
    <p:sldId id="2697" r:id="rId12"/>
    <p:sldId id="2698" r:id="rId13"/>
    <p:sldId id="2699" r:id="rId14"/>
    <p:sldId id="2700" r:id="rId15"/>
    <p:sldId id="2702" r:id="rId16"/>
    <p:sldId id="2716" r:id="rId17"/>
    <p:sldId id="2701" r:id="rId18"/>
    <p:sldId id="2717" r:id="rId19"/>
    <p:sldId id="2718" r:id="rId20"/>
    <p:sldId id="2691" r:id="rId21"/>
    <p:sldId id="2692" r:id="rId22"/>
    <p:sldId id="2696" r:id="rId23"/>
    <p:sldId id="2705" r:id="rId24"/>
    <p:sldId id="2706" r:id="rId25"/>
    <p:sldId id="2707" r:id="rId26"/>
    <p:sldId id="2709" r:id="rId27"/>
    <p:sldId id="2711" r:id="rId28"/>
    <p:sldId id="2712" r:id="rId29"/>
    <p:sldId id="2713" r:id="rId30"/>
    <p:sldId id="2719" r:id="rId31"/>
    <p:sldId id="2714" r:id="rId32"/>
    <p:sldId id="26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89FF53-F483-BD3E-911E-68610002CBBC}" name="Stevens,Nicole" initials="NS" userId="S::nicole.stevens@twc.texas.gov::ac8b5698-3277-4790-ac8c-8cd34feca00f" providerId="AD"/>
  <p188:author id="{CBCDE5C3-FAF9-EF0D-DF43-FAAD15DDF5DA}" name="Baldini,Mahalia C" initials="BC" userId="S::mahalia.baldini@twc.texas.gov::6a56bd8d-538a-4258-a77a-44270e5434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4"/>
    <a:srgbClr val="7E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2549" autoAdjust="0"/>
  </p:normalViewPr>
  <p:slideViewPr>
    <p:cSldViewPr snapToGrid="0">
      <p:cViewPr varScale="1">
        <p:scale>
          <a:sx n="76" d="100"/>
          <a:sy n="76" d="100"/>
        </p:scale>
        <p:origin x="182" y="62"/>
      </p:cViewPr>
      <p:guideLst/>
    </p:cSldViewPr>
  </p:slideViewPr>
  <p:outlineViewPr>
    <p:cViewPr>
      <p:scale>
        <a:sx n="33" d="100"/>
        <a:sy n="33" d="100"/>
      </p:scale>
      <p:origin x="0" y="-1277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Jennifer" userId="b32b847f-13d2-4ffa-a7e2-641fb3d00a3d" providerId="ADAL" clId="{74A329D5-67C2-43EF-B91E-BCBCB2A59BA1}"/>
    <pc:docChg chg="modSld">
      <pc:chgData name="Kelly,Jennifer" userId="b32b847f-13d2-4ffa-a7e2-641fb3d00a3d" providerId="ADAL" clId="{74A329D5-67C2-43EF-B91E-BCBCB2A59BA1}" dt="2025-03-28T14:58:01.364" v="1" actId="13244"/>
      <pc:docMkLst>
        <pc:docMk/>
      </pc:docMkLst>
      <pc:sldChg chg="modSp mod">
        <pc:chgData name="Kelly,Jennifer" userId="b32b847f-13d2-4ffa-a7e2-641fb3d00a3d" providerId="ADAL" clId="{74A329D5-67C2-43EF-B91E-BCBCB2A59BA1}" dt="2025-03-28T14:58:01.364" v="1" actId="13244"/>
        <pc:sldMkLst>
          <pc:docMk/>
          <pc:sldMk cId="4049070627" sldId="2711"/>
        </pc:sldMkLst>
        <pc:cxnChg chg="ord">
          <ac:chgData name="Kelly,Jennifer" userId="b32b847f-13d2-4ffa-a7e2-641fb3d00a3d" providerId="ADAL" clId="{74A329D5-67C2-43EF-B91E-BCBCB2A59BA1}" dt="2025-03-28T14:58:01.364" v="1" actId="13244"/>
          <ac:cxnSpMkLst>
            <pc:docMk/>
            <pc:sldMk cId="4049070627" sldId="2711"/>
            <ac:cxnSpMk id="6" creationId="{C118DA3E-FA11-3BF5-2FBD-075AD944CDAA}"/>
          </ac:cxnSpMkLst>
        </pc:cxnChg>
      </pc:sldChg>
      <pc:sldChg chg="modSp mod">
        <pc:chgData name="Kelly,Jennifer" userId="b32b847f-13d2-4ffa-a7e2-641fb3d00a3d" providerId="ADAL" clId="{74A329D5-67C2-43EF-B91E-BCBCB2A59BA1}" dt="2025-03-28T14:57:25.219" v="0" actId="13244"/>
        <pc:sldMkLst>
          <pc:docMk/>
          <pc:sldMk cId="1097876167" sldId="2720"/>
        </pc:sldMkLst>
        <pc:spChg chg="ord">
          <ac:chgData name="Kelly,Jennifer" userId="b32b847f-13d2-4ffa-a7e2-641fb3d00a3d" providerId="ADAL" clId="{74A329D5-67C2-43EF-B91E-BCBCB2A59BA1}" dt="2025-03-28T14:57:25.219" v="0" actId="13244"/>
          <ac:spMkLst>
            <pc:docMk/>
            <pc:sldMk cId="1097876167" sldId="2720"/>
            <ac:spMk id="4" creationId="{1A2E7A87-ACD5-3BBA-9063-32BFC3D44CA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DBC6E-E7D9-42FA-A8CD-B44C050D5966}" type="doc">
      <dgm:prSet loTypeId="urn:microsoft.com/office/officeart/2005/8/layout/cycle7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145EC1-0CAF-4CB1-B3A7-118BA5E930D2}">
      <dgm:prSet phldrT="[Text]" custT="1"/>
      <dgm:spPr/>
      <dgm:t>
        <a:bodyPr/>
        <a:lstStyle/>
        <a:p>
          <a:r>
            <a:rPr lang="en-US" sz="2800" b="1" dirty="0"/>
            <a:t>Learners</a:t>
          </a:r>
        </a:p>
        <a:p>
          <a:r>
            <a:rPr lang="en-US" sz="2000" dirty="0"/>
            <a:t>(Students/clients)</a:t>
          </a:r>
        </a:p>
      </dgm:t>
    </dgm:pt>
    <dgm:pt modelId="{BD75D8B9-D92A-474B-B862-1108BFA752CF}" type="parTrans" cxnId="{DB659DE4-C1CA-4D41-A0D5-749C027CFD13}">
      <dgm:prSet/>
      <dgm:spPr/>
      <dgm:t>
        <a:bodyPr/>
        <a:lstStyle/>
        <a:p>
          <a:endParaRPr lang="en-US"/>
        </a:p>
      </dgm:t>
    </dgm:pt>
    <dgm:pt modelId="{02701D7E-0E38-4660-8853-CF907B9A57CC}" type="sibTrans" cxnId="{DB659DE4-C1CA-4D41-A0D5-749C027CFD13}">
      <dgm:prSet/>
      <dgm:spPr/>
      <dgm:t>
        <a:bodyPr/>
        <a:lstStyle/>
        <a:p>
          <a:endParaRPr lang="en-US"/>
        </a:p>
      </dgm:t>
    </dgm:pt>
    <dgm:pt modelId="{DDF40CAC-5FD3-4DC6-949F-8C799B43E615}">
      <dgm:prSet phldrT="[Text]" custT="1"/>
      <dgm:spPr/>
      <dgm:t>
        <a:bodyPr/>
        <a:lstStyle/>
        <a:p>
          <a:r>
            <a:rPr lang="en-US" sz="2400" b="1" dirty="0"/>
            <a:t>Partners</a:t>
          </a:r>
        </a:p>
        <a:p>
          <a:r>
            <a:rPr lang="en-US" sz="2000" dirty="0"/>
            <a:t>(other agencies, non-profits, stakeholders)</a:t>
          </a:r>
        </a:p>
      </dgm:t>
    </dgm:pt>
    <dgm:pt modelId="{A4F8A2D2-492A-444E-8A9E-6F338630E8CF}" type="parTrans" cxnId="{85C3A085-D5C3-4142-A418-CD449A19855C}">
      <dgm:prSet/>
      <dgm:spPr/>
      <dgm:t>
        <a:bodyPr/>
        <a:lstStyle/>
        <a:p>
          <a:endParaRPr lang="en-US"/>
        </a:p>
      </dgm:t>
    </dgm:pt>
    <dgm:pt modelId="{5ED6DEB1-9B1E-4849-94A6-7CBED3B93F9A}" type="sibTrans" cxnId="{85C3A085-D5C3-4142-A418-CD449A19855C}">
      <dgm:prSet/>
      <dgm:spPr/>
      <dgm:t>
        <a:bodyPr/>
        <a:lstStyle/>
        <a:p>
          <a:endParaRPr lang="en-US"/>
        </a:p>
      </dgm:t>
    </dgm:pt>
    <dgm:pt modelId="{7F017487-4C49-4A87-801B-F85D17BF948F}">
      <dgm:prSet phldrT="[Text]" custT="1"/>
      <dgm:spPr/>
      <dgm:t>
        <a:bodyPr/>
        <a:lstStyle/>
        <a:p>
          <a:r>
            <a:rPr lang="en-US" sz="2400" b="1" dirty="0"/>
            <a:t>Employers</a:t>
          </a:r>
        </a:p>
        <a:p>
          <a:r>
            <a:rPr lang="en-US" sz="2100" dirty="0"/>
            <a:t>(entities that employ Learners)</a:t>
          </a:r>
        </a:p>
      </dgm:t>
    </dgm:pt>
    <dgm:pt modelId="{16313D49-0E18-4E16-A84E-D5B42B47E2EF}" type="parTrans" cxnId="{55CAF9C7-CE40-4E65-ABF4-BF9621BA6B5C}">
      <dgm:prSet/>
      <dgm:spPr/>
      <dgm:t>
        <a:bodyPr/>
        <a:lstStyle/>
        <a:p>
          <a:endParaRPr lang="en-US"/>
        </a:p>
      </dgm:t>
    </dgm:pt>
    <dgm:pt modelId="{7DCB2577-1B8E-4729-AB80-F2B2B4FB0136}" type="sibTrans" cxnId="{55CAF9C7-CE40-4E65-ABF4-BF9621BA6B5C}">
      <dgm:prSet/>
      <dgm:spPr/>
      <dgm:t>
        <a:bodyPr/>
        <a:lstStyle/>
        <a:p>
          <a:endParaRPr lang="en-US"/>
        </a:p>
      </dgm:t>
    </dgm:pt>
    <dgm:pt modelId="{542E87A4-B52C-4497-8FEF-C2A440E4EB2A}" type="pres">
      <dgm:prSet presAssocID="{011DBC6E-E7D9-42FA-A8CD-B44C050D5966}" presName="Name0" presStyleCnt="0">
        <dgm:presLayoutVars>
          <dgm:dir/>
          <dgm:resizeHandles val="exact"/>
        </dgm:presLayoutVars>
      </dgm:prSet>
      <dgm:spPr/>
    </dgm:pt>
    <dgm:pt modelId="{8D0726EE-04CF-43AC-87C6-4EA5B8C6378B}" type="pres">
      <dgm:prSet presAssocID="{B6145EC1-0CAF-4CB1-B3A7-118BA5E930D2}" presName="node" presStyleLbl="node1" presStyleIdx="0" presStyleCnt="3">
        <dgm:presLayoutVars>
          <dgm:bulletEnabled val="1"/>
        </dgm:presLayoutVars>
      </dgm:prSet>
      <dgm:spPr/>
    </dgm:pt>
    <dgm:pt modelId="{82D4403D-0C72-43F1-B3DB-5BF881D399B6}" type="pres">
      <dgm:prSet presAssocID="{02701D7E-0E38-4660-8853-CF907B9A57CC}" presName="sibTrans" presStyleLbl="sibTrans2D1" presStyleIdx="0" presStyleCnt="3"/>
      <dgm:spPr/>
    </dgm:pt>
    <dgm:pt modelId="{0D96AE11-FBD4-4442-8D9A-21F8C97476FF}" type="pres">
      <dgm:prSet presAssocID="{02701D7E-0E38-4660-8853-CF907B9A57CC}" presName="connectorText" presStyleLbl="sibTrans2D1" presStyleIdx="0" presStyleCnt="3"/>
      <dgm:spPr/>
    </dgm:pt>
    <dgm:pt modelId="{C8CBCB0A-6D4D-470A-AC32-10F2A45DBF29}" type="pres">
      <dgm:prSet presAssocID="{DDF40CAC-5FD3-4DC6-949F-8C799B43E615}" presName="node" presStyleLbl="node1" presStyleIdx="1" presStyleCnt="3">
        <dgm:presLayoutVars>
          <dgm:bulletEnabled val="1"/>
        </dgm:presLayoutVars>
      </dgm:prSet>
      <dgm:spPr/>
    </dgm:pt>
    <dgm:pt modelId="{F15E313D-4F8F-48A9-9FE7-5BD67BDD9733}" type="pres">
      <dgm:prSet presAssocID="{5ED6DEB1-9B1E-4849-94A6-7CBED3B93F9A}" presName="sibTrans" presStyleLbl="sibTrans2D1" presStyleIdx="1" presStyleCnt="3"/>
      <dgm:spPr/>
    </dgm:pt>
    <dgm:pt modelId="{4942219B-FB8C-4448-A009-B02E2A763427}" type="pres">
      <dgm:prSet presAssocID="{5ED6DEB1-9B1E-4849-94A6-7CBED3B93F9A}" presName="connectorText" presStyleLbl="sibTrans2D1" presStyleIdx="1" presStyleCnt="3"/>
      <dgm:spPr/>
    </dgm:pt>
    <dgm:pt modelId="{815E22DE-2736-4116-9C83-F5EE4990ADF3}" type="pres">
      <dgm:prSet presAssocID="{7F017487-4C49-4A87-801B-F85D17BF948F}" presName="node" presStyleLbl="node1" presStyleIdx="2" presStyleCnt="3">
        <dgm:presLayoutVars>
          <dgm:bulletEnabled val="1"/>
        </dgm:presLayoutVars>
      </dgm:prSet>
      <dgm:spPr/>
    </dgm:pt>
    <dgm:pt modelId="{70A2B2F1-0AF9-4A7E-87C9-5D6EBE7F696E}" type="pres">
      <dgm:prSet presAssocID="{7DCB2577-1B8E-4729-AB80-F2B2B4FB0136}" presName="sibTrans" presStyleLbl="sibTrans2D1" presStyleIdx="2" presStyleCnt="3"/>
      <dgm:spPr/>
    </dgm:pt>
    <dgm:pt modelId="{293EDC21-76F5-4A33-A0C3-1FA26B8CB47B}" type="pres">
      <dgm:prSet presAssocID="{7DCB2577-1B8E-4729-AB80-F2B2B4FB0136}" presName="connectorText" presStyleLbl="sibTrans2D1" presStyleIdx="2" presStyleCnt="3"/>
      <dgm:spPr/>
    </dgm:pt>
  </dgm:ptLst>
  <dgm:cxnLst>
    <dgm:cxn modelId="{150F9F0A-9C3E-4718-BFD4-7D7E4707773B}" type="presOf" srcId="{5ED6DEB1-9B1E-4849-94A6-7CBED3B93F9A}" destId="{F15E313D-4F8F-48A9-9FE7-5BD67BDD9733}" srcOrd="0" destOrd="0" presId="urn:microsoft.com/office/officeart/2005/8/layout/cycle7"/>
    <dgm:cxn modelId="{2F7C7616-6F24-45B5-B3E8-231F276E4EBC}" type="presOf" srcId="{DDF40CAC-5FD3-4DC6-949F-8C799B43E615}" destId="{C8CBCB0A-6D4D-470A-AC32-10F2A45DBF29}" srcOrd="0" destOrd="0" presId="urn:microsoft.com/office/officeart/2005/8/layout/cycle7"/>
    <dgm:cxn modelId="{F3E5C443-1AA4-47EE-A076-BAF5D2BF30BB}" type="presOf" srcId="{7DCB2577-1B8E-4729-AB80-F2B2B4FB0136}" destId="{70A2B2F1-0AF9-4A7E-87C9-5D6EBE7F696E}" srcOrd="0" destOrd="0" presId="urn:microsoft.com/office/officeart/2005/8/layout/cycle7"/>
    <dgm:cxn modelId="{85C3A085-D5C3-4142-A418-CD449A19855C}" srcId="{011DBC6E-E7D9-42FA-A8CD-B44C050D5966}" destId="{DDF40CAC-5FD3-4DC6-949F-8C799B43E615}" srcOrd="1" destOrd="0" parTransId="{A4F8A2D2-492A-444E-8A9E-6F338630E8CF}" sibTransId="{5ED6DEB1-9B1E-4849-94A6-7CBED3B93F9A}"/>
    <dgm:cxn modelId="{6F334CA9-6B21-434D-9550-47E6B31B3A20}" type="presOf" srcId="{7DCB2577-1B8E-4729-AB80-F2B2B4FB0136}" destId="{293EDC21-76F5-4A33-A0C3-1FA26B8CB47B}" srcOrd="1" destOrd="0" presId="urn:microsoft.com/office/officeart/2005/8/layout/cycle7"/>
    <dgm:cxn modelId="{67C7C7B2-20CE-48C6-8150-30EC89832B35}" type="presOf" srcId="{011DBC6E-E7D9-42FA-A8CD-B44C050D5966}" destId="{542E87A4-B52C-4497-8FEF-C2A440E4EB2A}" srcOrd="0" destOrd="0" presId="urn:microsoft.com/office/officeart/2005/8/layout/cycle7"/>
    <dgm:cxn modelId="{55CAF9C7-CE40-4E65-ABF4-BF9621BA6B5C}" srcId="{011DBC6E-E7D9-42FA-A8CD-B44C050D5966}" destId="{7F017487-4C49-4A87-801B-F85D17BF948F}" srcOrd="2" destOrd="0" parTransId="{16313D49-0E18-4E16-A84E-D5B42B47E2EF}" sibTransId="{7DCB2577-1B8E-4729-AB80-F2B2B4FB0136}"/>
    <dgm:cxn modelId="{1536D3D5-1D95-46CE-B6DF-F272D2ABADA0}" type="presOf" srcId="{02701D7E-0E38-4660-8853-CF907B9A57CC}" destId="{82D4403D-0C72-43F1-B3DB-5BF881D399B6}" srcOrd="0" destOrd="0" presId="urn:microsoft.com/office/officeart/2005/8/layout/cycle7"/>
    <dgm:cxn modelId="{D83D49DC-D322-44BE-87F5-52AD232D25FF}" type="presOf" srcId="{5ED6DEB1-9B1E-4849-94A6-7CBED3B93F9A}" destId="{4942219B-FB8C-4448-A009-B02E2A763427}" srcOrd="1" destOrd="0" presId="urn:microsoft.com/office/officeart/2005/8/layout/cycle7"/>
    <dgm:cxn modelId="{0E4D2CDD-362E-47B0-A3AF-81846BB0F977}" type="presOf" srcId="{B6145EC1-0CAF-4CB1-B3A7-118BA5E930D2}" destId="{8D0726EE-04CF-43AC-87C6-4EA5B8C6378B}" srcOrd="0" destOrd="0" presId="urn:microsoft.com/office/officeart/2005/8/layout/cycle7"/>
    <dgm:cxn modelId="{DB659DE4-C1CA-4D41-A0D5-749C027CFD13}" srcId="{011DBC6E-E7D9-42FA-A8CD-B44C050D5966}" destId="{B6145EC1-0CAF-4CB1-B3A7-118BA5E930D2}" srcOrd="0" destOrd="0" parTransId="{BD75D8B9-D92A-474B-B862-1108BFA752CF}" sibTransId="{02701D7E-0E38-4660-8853-CF907B9A57CC}"/>
    <dgm:cxn modelId="{2F648DF2-A5AC-46AD-982A-C0565D1FB8C7}" type="presOf" srcId="{7F017487-4C49-4A87-801B-F85D17BF948F}" destId="{815E22DE-2736-4116-9C83-F5EE4990ADF3}" srcOrd="0" destOrd="0" presId="urn:microsoft.com/office/officeart/2005/8/layout/cycle7"/>
    <dgm:cxn modelId="{7DB6ABFB-7721-49F7-A204-461485768A6F}" type="presOf" srcId="{02701D7E-0E38-4660-8853-CF907B9A57CC}" destId="{0D96AE11-FBD4-4442-8D9A-21F8C97476FF}" srcOrd="1" destOrd="0" presId="urn:microsoft.com/office/officeart/2005/8/layout/cycle7"/>
    <dgm:cxn modelId="{200924B5-1774-476E-B55C-25C193847ADE}" type="presParOf" srcId="{542E87A4-B52C-4497-8FEF-C2A440E4EB2A}" destId="{8D0726EE-04CF-43AC-87C6-4EA5B8C6378B}" srcOrd="0" destOrd="0" presId="urn:microsoft.com/office/officeart/2005/8/layout/cycle7"/>
    <dgm:cxn modelId="{334CC644-408E-484C-86F4-74259C660397}" type="presParOf" srcId="{542E87A4-B52C-4497-8FEF-C2A440E4EB2A}" destId="{82D4403D-0C72-43F1-B3DB-5BF881D399B6}" srcOrd="1" destOrd="0" presId="urn:microsoft.com/office/officeart/2005/8/layout/cycle7"/>
    <dgm:cxn modelId="{B01D932D-0D8D-4661-A29B-8DF56A5EB769}" type="presParOf" srcId="{82D4403D-0C72-43F1-B3DB-5BF881D399B6}" destId="{0D96AE11-FBD4-4442-8D9A-21F8C97476FF}" srcOrd="0" destOrd="0" presId="urn:microsoft.com/office/officeart/2005/8/layout/cycle7"/>
    <dgm:cxn modelId="{A24941D2-CDC6-4E61-8199-6716B50AA8CF}" type="presParOf" srcId="{542E87A4-B52C-4497-8FEF-C2A440E4EB2A}" destId="{C8CBCB0A-6D4D-470A-AC32-10F2A45DBF29}" srcOrd="2" destOrd="0" presId="urn:microsoft.com/office/officeart/2005/8/layout/cycle7"/>
    <dgm:cxn modelId="{9EC072BF-114F-4360-8366-D32A69FF01D1}" type="presParOf" srcId="{542E87A4-B52C-4497-8FEF-C2A440E4EB2A}" destId="{F15E313D-4F8F-48A9-9FE7-5BD67BDD9733}" srcOrd="3" destOrd="0" presId="urn:microsoft.com/office/officeart/2005/8/layout/cycle7"/>
    <dgm:cxn modelId="{AD0D4F87-93C9-440D-89CC-83B8BD79F513}" type="presParOf" srcId="{F15E313D-4F8F-48A9-9FE7-5BD67BDD9733}" destId="{4942219B-FB8C-4448-A009-B02E2A763427}" srcOrd="0" destOrd="0" presId="urn:microsoft.com/office/officeart/2005/8/layout/cycle7"/>
    <dgm:cxn modelId="{8E573858-236D-439D-B854-93B87E193BA8}" type="presParOf" srcId="{542E87A4-B52C-4497-8FEF-C2A440E4EB2A}" destId="{815E22DE-2736-4116-9C83-F5EE4990ADF3}" srcOrd="4" destOrd="0" presId="urn:microsoft.com/office/officeart/2005/8/layout/cycle7"/>
    <dgm:cxn modelId="{D747A8C4-3D08-4786-84FC-C1B762E4E50C}" type="presParOf" srcId="{542E87A4-B52C-4497-8FEF-C2A440E4EB2A}" destId="{70A2B2F1-0AF9-4A7E-87C9-5D6EBE7F696E}" srcOrd="5" destOrd="0" presId="urn:microsoft.com/office/officeart/2005/8/layout/cycle7"/>
    <dgm:cxn modelId="{14AD1F70-87DD-467A-984A-CEA7C3F00E15}" type="presParOf" srcId="{70A2B2F1-0AF9-4A7E-87C9-5D6EBE7F696E}" destId="{293EDC21-76F5-4A33-A0C3-1FA26B8CB4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726EE-04CF-43AC-87C6-4EA5B8C6378B}">
      <dsp:nvSpPr>
        <dsp:cNvPr id="0" name=""/>
        <dsp:cNvSpPr/>
      </dsp:nvSpPr>
      <dsp:spPr>
        <a:xfrm>
          <a:off x="4024219" y="1280"/>
          <a:ext cx="2467161" cy="12335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Learners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(Students/clients)</a:t>
          </a:r>
        </a:p>
      </dsp:txBody>
      <dsp:txXfrm>
        <a:off x="4060349" y="37410"/>
        <a:ext cx="2394901" cy="1161320"/>
      </dsp:txXfrm>
    </dsp:sp>
    <dsp:sp modelId="{82D4403D-0C72-43F1-B3DB-5BF881D399B6}">
      <dsp:nvSpPr>
        <dsp:cNvPr id="0" name=""/>
        <dsp:cNvSpPr/>
      </dsp:nvSpPr>
      <dsp:spPr>
        <a:xfrm rot="3600000">
          <a:off x="5633671" y="2165978"/>
          <a:ext cx="1284899" cy="43175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763197" y="2252329"/>
        <a:ext cx="1025847" cy="259051"/>
      </dsp:txXfrm>
    </dsp:sp>
    <dsp:sp modelId="{C8CBCB0A-6D4D-470A-AC32-10F2A45DBF29}">
      <dsp:nvSpPr>
        <dsp:cNvPr id="0" name=""/>
        <dsp:cNvSpPr/>
      </dsp:nvSpPr>
      <dsp:spPr>
        <a:xfrm>
          <a:off x="6060862" y="3528849"/>
          <a:ext cx="2467161" cy="12335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Partners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(other agencies, non-profits, stakeholders)</a:t>
          </a:r>
        </a:p>
      </dsp:txBody>
      <dsp:txXfrm>
        <a:off x="6096992" y="3564979"/>
        <a:ext cx="2394901" cy="1161320"/>
      </dsp:txXfrm>
    </dsp:sp>
    <dsp:sp modelId="{F15E313D-4F8F-48A9-9FE7-5BD67BDD9733}">
      <dsp:nvSpPr>
        <dsp:cNvPr id="0" name=""/>
        <dsp:cNvSpPr/>
      </dsp:nvSpPr>
      <dsp:spPr>
        <a:xfrm rot="10800000">
          <a:off x="4615350" y="3929763"/>
          <a:ext cx="1284899" cy="43175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744876" y="4016114"/>
        <a:ext cx="1025847" cy="259051"/>
      </dsp:txXfrm>
    </dsp:sp>
    <dsp:sp modelId="{815E22DE-2736-4116-9C83-F5EE4990ADF3}">
      <dsp:nvSpPr>
        <dsp:cNvPr id="0" name=""/>
        <dsp:cNvSpPr/>
      </dsp:nvSpPr>
      <dsp:spPr>
        <a:xfrm>
          <a:off x="1987576" y="3528849"/>
          <a:ext cx="2467161" cy="12335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Employers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(entities that employ Learners)</a:t>
          </a:r>
        </a:p>
      </dsp:txBody>
      <dsp:txXfrm>
        <a:off x="2023706" y="3564979"/>
        <a:ext cx="2394901" cy="1161320"/>
      </dsp:txXfrm>
    </dsp:sp>
    <dsp:sp modelId="{70A2B2F1-0AF9-4A7E-87C9-5D6EBE7F696E}">
      <dsp:nvSpPr>
        <dsp:cNvPr id="0" name=""/>
        <dsp:cNvSpPr/>
      </dsp:nvSpPr>
      <dsp:spPr>
        <a:xfrm rot="18000000">
          <a:off x="3597028" y="2165978"/>
          <a:ext cx="1284899" cy="43175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726554" y="2252329"/>
        <a:ext cx="1025847" cy="259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DF67-5235-448E-AEC5-AA2D297828C5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9581-BD89-4396-98EA-CF23542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Montserrat" panose="00000500000000000000" pitchFamily="2" charset="0"/>
              </a:rPr>
              <a:t>Ensures these system goal stakeholders are at the center of the strategic plans.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9581-BD89-4396-98EA-CF2354211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Montserrat" panose="00000500000000000000" pitchFamily="2" charset="0"/>
              </a:rPr>
              <a:t>Ensures AEL’s stakeholders are at the center of our strategic plan and the grantees’ efforts/services.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9581-BD89-4396-98EA-CF2354211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9581-BD89-4396-98EA-CF2354211C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81916-94DF-26BA-F4C2-01E842A8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50455-D818-E853-43A1-31EFEAF3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9637F-560F-7EA0-67F6-E53BF91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44C-3C81-3BAE-E991-713EAA8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1F11-E9B9-6207-373F-A6684298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7E270-66A8-804D-55DA-679536F5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58E62-067F-7737-F77C-155EB0AF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2F106-EFFE-9492-F6D8-568ECF23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EE1E7-77B5-2F3E-19F2-CAD6A248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DAD58-521D-17E5-3D46-56EDC0BC6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_Photo Left_Title_Conten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5949244" y="217487"/>
            <a:ext cx="6242756" cy="903112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727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1B74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3727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047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_Title_Content_Photo Righ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310444" y="1213732"/>
            <a:ext cx="5785556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56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756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91514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Photo Placeholder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_Title_Content_Content 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1284513" y="3156311"/>
            <a:ext cx="5203371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314" y="2209799"/>
            <a:ext cx="4898571" cy="80744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82042" y="3424256"/>
            <a:ext cx="4705842" cy="21142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B86ACA1-5923-669F-0278-544DDB1E6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133355" y="2198914"/>
            <a:ext cx="4898571" cy="344535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58BD-562F-600E-2E33-C4FF7532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3DBB-82B1-D6CC-0C20-2EE46FAE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D5E8-D113-69D1-972B-D30E470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96A3-D66C-AD0D-E00C-6E93FAD2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7A45-6F9D-104B-9368-C0D6EAB5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C30B4-5597-E5B2-79BF-6783E9F3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1F201-14B7-AE08-83EA-2D177FE1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0DFC-F17C-250D-DDE5-F90D9306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5898-8319-D9F1-B2BC-E9D7DFCA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7741-2855-FCAA-5F16-3933DB73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_Presentation Title_TWC Seal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 descr="TWC state seal with the Words Texas Workforce Commission in a circle around a leaf wreath with a star in the middle.">
            <a:extLst>
              <a:ext uri="{FF2B5EF4-FFF2-40B4-BE49-F238E27FC236}">
                <a16:creationId xmlns:a16="http://schemas.microsoft.com/office/drawing/2014/main" id="{E4E02524-164E-1B67-CF3B-3BD3D36A08FD}"/>
              </a:ext>
            </a:extLst>
          </p:cNvPr>
          <p:cNvGrpSpPr/>
          <p:nvPr userDrawn="1"/>
        </p:nvGrpSpPr>
        <p:grpSpPr>
          <a:xfrm>
            <a:off x="441960" y="441904"/>
            <a:ext cx="3380468" cy="5574173"/>
            <a:chOff x="441960" y="441904"/>
            <a:chExt cx="3380468" cy="55741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AD1D5-841D-FAC7-ED81-071EDC1C63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1960" y="441904"/>
              <a:ext cx="1969076" cy="18998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1AC3AD-3213-17CF-2092-666B123FC08D}"/>
                </a:ext>
              </a:extLst>
            </p:cNvPr>
            <p:cNvSpPr/>
            <p:nvPr userDrawn="1"/>
          </p:nvSpPr>
          <p:spPr>
            <a:xfrm>
              <a:off x="1284258" y="2565717"/>
              <a:ext cx="284480" cy="3450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249D25-3BD0-FCC3-F97F-5E00B080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2514723" y="4708372"/>
              <a:ext cx="280440" cy="2334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772581-4D58-A2E8-1357-636584511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69498" y="1122351"/>
              <a:ext cx="1252930" cy="28044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945742-E35C-05F2-008E-2AE210B2B0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1683" y="5380239"/>
            <a:ext cx="3981033" cy="13412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vy decrorative Horizontal Bar">
            <a:extLst>
              <a:ext uri="{FF2B5EF4-FFF2-40B4-BE49-F238E27FC236}">
                <a16:creationId xmlns:a16="http://schemas.microsoft.com/office/drawing/2014/main" id="{2707582B-C837-C1AE-2BE9-D510B19F4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039"/>
            <a:ext cx="12192000" cy="846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Blue Background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White decorative horizontal bar.">
            <a:extLst>
              <a:ext uri="{FF2B5EF4-FFF2-40B4-BE49-F238E27FC236}">
                <a16:creationId xmlns:a16="http://schemas.microsoft.com/office/drawing/2014/main" id="{38F65EE0-59F1-1AA9-D829-4ABCE699451D}"/>
              </a:ext>
            </a:extLst>
          </p:cNvPr>
          <p:cNvSpPr/>
          <p:nvPr userDrawn="1"/>
        </p:nvSpPr>
        <p:spPr>
          <a:xfrm>
            <a:off x="0" y="595598"/>
            <a:ext cx="12184912" cy="846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rgbClr val="001B7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398A-578C-351E-78E6-97375DB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999F-3AEA-C244-5393-FAE04AA8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487D-0234-86B8-C6A9-68C89E48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346C-B0DD-9D4E-353B-FEA6E45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B879-9B8F-D9A4-49C0-1D19EA8A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FC01-3B84-64E6-0CE0-6AA037B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9BD2-7C8A-5AA9-351E-5490159A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9AC7-6AB8-4246-97AD-E3E73CD8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B697-8F65-1234-DDC8-719E322B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955E-7A72-92BC-DC1A-A0BB1F0B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42B6-0837-5F11-66CD-84280C7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78B-76F0-7823-6E61-101A3664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C2D2-AD53-04A9-38A1-53B54419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0DA5-7C67-84A8-DD53-9FF5460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AD26-497F-3541-1EE6-9D80304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CBAFA-005A-1BDA-82CA-0B33B65A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20EB-0EA1-481F-C89D-3808064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28B25-3422-C2FD-E56A-8C1B56EA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ED489-6D50-281C-8A94-4FB155E8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C816-3AAB-F6C7-54BA-39DA7615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50B98-7759-2251-5F11-A12383D16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920D8-5EB0-C60E-4EE1-4818F4D7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44934-4CEF-A9EB-9C8B-078C2A6E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CDD3-5FA1-E3DD-ECD6-7A205A4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9EA3-CE50-5BED-109E-78AC3F1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320A6-6D05-DC2F-513C-8484A71E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46E82-147D-7F40-2E38-7B693604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0BC7A-431C-6428-8E2E-0C94562A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531EF-94DF-6504-3627-1F01C2FF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DF298-D329-8BB3-2CAA-1B6493B8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FB8B-1A8F-C18A-C3FF-ACFFEAD69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6F38-AA65-42C1-99C7-97256866788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1775-BFF2-E568-3E1B-2A576916A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2519-35A9-6196-8979-E7BE8527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3" r:id="rId13"/>
    <p:sldLayoutId id="2147483664" r:id="rId14"/>
    <p:sldLayoutId id="2147483665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e.Stevens@twc.Texas.gov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v.texas.gov/uploads/files/organization/twic/Adult_Education_2024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v.texas.gov/uploads/files/organization/twic/Accelerating_Alignment_Texas_Workforce_System_Strategic_Plan_for_Fiscal_Years_2024%E2%80%932031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tatutes.capitol.texas.gov/Docs/GV/htm/GV.2308.htm#2308.1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016DE-8595-AA69-6E1A-49EA1FF7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414" y="15714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Adult Education and Literacy</a:t>
            </a:r>
            <a:br>
              <a:rPr lang="en-US" dirty="0"/>
            </a:br>
            <a:r>
              <a:rPr lang="en-US" dirty="0"/>
              <a:t>Advisory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95B796-BF58-D040-1333-68BF941A7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205" y="4541490"/>
            <a:ext cx="9144000" cy="1655762"/>
          </a:xfrm>
        </p:spPr>
        <p:txBody>
          <a:bodyPr/>
          <a:lstStyle/>
          <a:p>
            <a:r>
              <a:rPr lang="en-US" dirty="0"/>
              <a:t>March 26, 2025 @ 1:30 pm</a:t>
            </a:r>
          </a:p>
          <a:p>
            <a:r>
              <a:rPr lang="en-US" dirty="0"/>
              <a:t>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6901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3C6356B-FB59-F0F3-CFD1-4D72D7F8CA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226" y="699890"/>
            <a:ext cx="110097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TWIC System Goals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Areas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10" descr="A puzzle">
            <a:extLst>
              <a:ext uri="{FF2B5EF4-FFF2-40B4-BE49-F238E27FC236}">
                <a16:creationId xmlns:a16="http://schemas.microsoft.com/office/drawing/2014/main" id="{5C33FA0C-6503-391E-B2EA-1F382116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616" y="699890"/>
            <a:ext cx="6090501" cy="6090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E4CF-E983-204A-816B-1E2EEB8A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946" y="1825625"/>
            <a:ext cx="4971854" cy="4351338"/>
          </a:xfrm>
          <a:ln>
            <a:solidFill>
              <a:srgbClr val="001B74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Employers</a:t>
            </a:r>
          </a:p>
          <a:p>
            <a:r>
              <a:rPr lang="en-US" dirty="0"/>
              <a:t>Learners</a:t>
            </a:r>
          </a:p>
          <a:p>
            <a:r>
              <a:rPr lang="en-US" dirty="0"/>
              <a:t>Agency Partners</a:t>
            </a:r>
          </a:p>
          <a:p>
            <a:r>
              <a:rPr lang="en-US" dirty="0"/>
              <a:t>Policy and Planning</a:t>
            </a:r>
          </a:p>
        </p:txBody>
      </p:sp>
    </p:spTree>
    <p:extLst>
      <p:ext uri="{BB962C8B-B14F-4D97-AF65-F5344CB8AC3E}">
        <p14:creationId xmlns:p14="http://schemas.microsoft.com/office/powerpoint/2010/main" val="250345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9466-4A13-6713-9E0B-C8C30AA5D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Organization: TWIC’s System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A855-DF2B-5B82-29C8-F320FF47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Each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System Goal Area </a:t>
            </a:r>
            <a:r>
              <a:rPr lang="en-US" sz="3200" dirty="0"/>
              <a:t>includes: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Goal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Objective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Strategy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Agency Actions</a:t>
            </a:r>
          </a:p>
        </p:txBody>
      </p:sp>
      <p:cxnSp>
        <p:nvCxnSpPr>
          <p:cNvPr id="5" name="Straight Connector 4" descr="Blue banner at the top with the words &quot;Organization: TWIC's System Goals&quot;  with four bullets under it that say Goal, Objective, Strategy and Agency Actions">
            <a:extLst>
              <a:ext uri="{FF2B5EF4-FFF2-40B4-BE49-F238E27FC236}">
                <a16:creationId xmlns:a16="http://schemas.microsoft.com/office/drawing/2014/main" id="{355E358D-C910-F6F3-8A4F-8C3FEA1EF6D9}"/>
              </a:ext>
            </a:extLst>
          </p:cNvPr>
          <p:cNvCxnSpPr/>
          <p:nvPr/>
        </p:nvCxnSpPr>
        <p:spPr>
          <a:xfrm>
            <a:off x="829559" y="2328421"/>
            <a:ext cx="105297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8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7DD3-9B51-667E-29C5-45F17A233B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980" y="667309"/>
            <a:ext cx="1151411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Proposed TWC AEL System Areas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Picture 10" descr="A puzzle">
            <a:extLst>
              <a:ext uri="{FF2B5EF4-FFF2-40B4-BE49-F238E27FC236}">
                <a16:creationId xmlns:a16="http://schemas.microsoft.com/office/drawing/2014/main" id="{E7A0BE10-2634-72CC-AB74-086A248EB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616" y="699890"/>
            <a:ext cx="6090501" cy="6090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E4CF-E983-204A-816B-1E2EEB8A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164" y="2271859"/>
            <a:ext cx="4613635" cy="3905103"/>
          </a:xfrm>
          <a:ln>
            <a:solidFill>
              <a:srgbClr val="001B74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Learners</a:t>
            </a:r>
          </a:p>
          <a:p>
            <a:r>
              <a:rPr lang="en-US" dirty="0"/>
              <a:t>Partners</a:t>
            </a:r>
          </a:p>
          <a:p>
            <a:r>
              <a:rPr lang="en-US" dirty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21612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6BDD-D5E7-C62E-10FE-B8E9DF4D0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Connection</a:t>
            </a:r>
          </a:p>
        </p:txBody>
      </p:sp>
      <p:graphicFrame>
        <p:nvGraphicFramePr>
          <p:cNvPr id="4" name="Content Placeholder 3" descr="Blue banner at the top that says &quot;Continuous Connection&quot; with a triangle of three boxes.  At the top a yellow box that says &quot;learners (students/clients)&quot;&#10;&#10;Under the yellow box are a yellow line that points to a box that says &quot;Partners (other agencies, non-profits, stakeholders)&quot; and a Blue box that says &quot;Employers: (entities that employ learners&quot;.  Between the blue and green boxes there is a double sided arrow. ">
            <a:extLst>
              <a:ext uri="{FF2B5EF4-FFF2-40B4-BE49-F238E27FC236}">
                <a16:creationId xmlns:a16="http://schemas.microsoft.com/office/drawing/2014/main" id="{70C16E69-8F2E-3E38-7763-EF2734F9D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81528"/>
              </p:ext>
            </p:extLst>
          </p:nvPr>
        </p:nvGraphicFramePr>
        <p:xfrm>
          <a:off x="838200" y="1825624"/>
          <a:ext cx="10515600" cy="476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07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9466-4A13-6713-9E0B-C8C30AA5D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Organization: AEL’s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A855-DF2B-5B82-29C8-F320FF47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195"/>
            <a:ext cx="10515600" cy="43027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Each System Area Includes: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System Strategy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BIG 3 System Objectives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Action Items</a:t>
            </a:r>
          </a:p>
          <a:p>
            <a:pPr marL="1371600" lvl="3" indent="0">
              <a:lnSpc>
                <a:spcPct val="150000"/>
              </a:lnSpc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3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Once we develop all the Action Items, we can determine a few core systemwide metrics that help us measure progress on the BIG 3 system objectives</a:t>
            </a:r>
          </a:p>
          <a:p>
            <a:pPr marL="1371600" lvl="3" indent="0">
              <a:lnSpc>
                <a:spcPct val="150000"/>
              </a:lnSpc>
              <a:buNone/>
            </a:pPr>
            <a:endParaRPr lang="en-US" sz="2800" dirty="0"/>
          </a:p>
        </p:txBody>
      </p:sp>
      <p:cxnSp>
        <p:nvCxnSpPr>
          <p:cNvPr id="5" name="Straight Connector 4" descr="Blue Banner at the top with the words Organization:  AEL's Strategic Plan.&#10;&#10;Under the blue banner it says &quot;Each System Area includes: and has bullets that say:  System Strategy, Big 3 System  Objectives and Action Items.&#10;&#10;Under that it says &quot;Once we develop all the action items, we can determine a few core systemwide metrics that help us measure progress on the BIG 3 system objectives.">
            <a:extLst>
              <a:ext uri="{FF2B5EF4-FFF2-40B4-BE49-F238E27FC236}">
                <a16:creationId xmlns:a16="http://schemas.microsoft.com/office/drawing/2014/main" id="{355E358D-C910-F6F3-8A4F-8C3FEA1EF6D9}"/>
              </a:ext>
            </a:extLst>
          </p:cNvPr>
          <p:cNvCxnSpPr/>
          <p:nvPr/>
        </p:nvCxnSpPr>
        <p:spPr>
          <a:xfrm>
            <a:off x="829559" y="2328421"/>
            <a:ext cx="105297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96B5-C77E-631B-CB1B-95F180F76A4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Each System Area Has Same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5CCBB-295F-844C-9620-66C7794C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8842"/>
            <a:ext cx="3932237" cy="29701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/>
          </a:p>
          <a:p>
            <a:pPr algn="ctr"/>
            <a:r>
              <a:rPr lang="en-US" sz="2800" dirty="0"/>
              <a:t>However, the Action Items will be specific to the System Strategy.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E1A36F-0E7E-03F7-8D80-5C8E9849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478978"/>
              </p:ext>
            </p:extLst>
          </p:nvPr>
        </p:nvGraphicFramePr>
        <p:xfrm>
          <a:off x="5183188" y="987424"/>
          <a:ext cx="6172199" cy="4207144"/>
        </p:xfrm>
        <a:graphic>
          <a:graphicData uri="http://schemas.openxmlformats.org/drawingml/2006/table">
            <a:tbl>
              <a:tblPr firstRow="1"/>
              <a:tblGrid>
                <a:gridCol w="3585837">
                  <a:extLst>
                    <a:ext uri="{9D8B030D-6E8A-4147-A177-3AD203B41FA5}">
                      <a16:colId xmlns:a16="http://schemas.microsoft.com/office/drawing/2014/main" val="2585218639"/>
                    </a:ext>
                  </a:extLst>
                </a:gridCol>
                <a:gridCol w="2586362">
                  <a:extLst>
                    <a:ext uri="{9D8B030D-6E8A-4147-A177-3AD203B41FA5}">
                      <a16:colId xmlns:a16="http://schemas.microsoft.com/office/drawing/2014/main" val="3365029824"/>
                    </a:ext>
                  </a:extLst>
                </a:gridCol>
              </a:tblGrid>
              <a:tr h="166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System Area: Learners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System Strategy: Increase Workforce, Secondary and Post Secondary Education and Training Options and Outcomes for Adult Learners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51242"/>
                  </a:ext>
                </a:extLst>
              </a:tr>
              <a:tr h="822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Objective: Improve Program Effectiveness Through Quality Outcomes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0387"/>
                  </a:ext>
                </a:extLst>
              </a:tr>
              <a:tr h="8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Objective: Address Demand By Expanding Access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67040"/>
                  </a:ext>
                </a:extLst>
              </a:tr>
              <a:tr h="854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Objective: Increase Alignment and Coordination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02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1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69CE-1631-40BF-B504-8FAA4895B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Metric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820D-FB4F-9D7E-7766-F24D6FCE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825624"/>
            <a:ext cx="10779760" cy="46789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Will develop metrics after looking at all System Areas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One or two metrics per System Area?</a:t>
            </a:r>
          </a:p>
          <a:p>
            <a:pPr lvl="1"/>
            <a:r>
              <a:rPr lang="en-US" dirty="0"/>
              <a:t>One or two holistic metrics for Strategic Plan as a whole?</a:t>
            </a:r>
          </a:p>
        </p:txBody>
      </p:sp>
    </p:spTree>
    <p:extLst>
      <p:ext uri="{BB962C8B-B14F-4D97-AF65-F5344CB8AC3E}">
        <p14:creationId xmlns:p14="http://schemas.microsoft.com/office/powerpoint/2010/main" val="312558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A2398-5F11-ADE4-2BC0-99F737E4C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972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AD3CA1-6C9D-FA26-C909-E7B05B2C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Committee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C4740-9AD3-5D99-59A0-A075E6F5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Recommendations Into Action</a:t>
            </a:r>
          </a:p>
        </p:txBody>
      </p:sp>
    </p:spTree>
    <p:extLst>
      <p:ext uri="{BB962C8B-B14F-4D97-AF65-F5344CB8AC3E}">
        <p14:creationId xmlns:p14="http://schemas.microsoft.com/office/powerpoint/2010/main" val="53807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eople at the meeting desk">
            <a:extLst>
              <a:ext uri="{FF2B5EF4-FFF2-40B4-BE49-F238E27FC236}">
                <a16:creationId xmlns:a16="http://schemas.microsoft.com/office/drawing/2014/main" id="{D66B4FD0-B948-F664-F092-1D08D0352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r="1389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5085D8-E549-D80A-E2E9-6D931959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2" y="365125"/>
            <a:ext cx="4543848" cy="1899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</a:rPr>
              <a:t>Discussion Topics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CB8DC8-8157-9ACA-BAB6-390A6091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098" y="2434201"/>
            <a:ext cx="4485291" cy="4232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</a:rPr>
              <a:t>Strategic Plan System Areas  </a:t>
            </a:r>
            <a:endParaRPr lang="en-US" sz="32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indent="-228600"/>
            <a:endParaRPr lang="en-US" sz="32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</a:rPr>
              <a:t>Categories within System Areas</a:t>
            </a:r>
            <a:endParaRPr lang="en-US" sz="32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lvl="1"/>
            <a:r>
              <a:rPr lang="en-US" sz="2200" dirty="0">
                <a:ea typeface="Calibri"/>
                <a:cs typeface="Calibri"/>
              </a:rPr>
              <a:t>System Strategies</a:t>
            </a:r>
          </a:p>
          <a:p>
            <a:pPr lvl="1"/>
            <a:r>
              <a:rPr lang="en-US" sz="2200" dirty="0">
                <a:ea typeface="Calibri"/>
                <a:cs typeface="Calibri"/>
              </a:rPr>
              <a:t>System Objectives</a:t>
            </a:r>
          </a:p>
          <a:p>
            <a:pPr lvl="1"/>
            <a:r>
              <a:rPr lang="en-US" sz="2200" dirty="0">
                <a:ea typeface="Calibri"/>
                <a:cs typeface="Calibri"/>
              </a:rPr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277228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6E37-67CF-F29D-D8F6-15A220012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7909-B528-880C-E998-BB227ED8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TWC Welcome/Opening Remarks</a:t>
            </a:r>
          </a:p>
          <a:p>
            <a:r>
              <a:rPr lang="en-US" dirty="0"/>
              <a:t>AEL Updates</a:t>
            </a:r>
          </a:p>
          <a:p>
            <a:pPr lvl="1"/>
            <a:r>
              <a:rPr lang="en-US" dirty="0"/>
              <a:t>Texas Workforce Investment Council Adult Education Demographic Report</a:t>
            </a:r>
          </a:p>
          <a:p>
            <a:pPr lvl="1"/>
            <a:r>
              <a:rPr lang="en-US" dirty="0"/>
              <a:t>Outline Strategic Plan Organization</a:t>
            </a:r>
          </a:p>
          <a:p>
            <a:pPr lvl="1"/>
            <a:r>
              <a:rPr lang="en-US" dirty="0"/>
              <a:t>Overview of First System Strategy Area</a:t>
            </a:r>
          </a:p>
          <a:p>
            <a:r>
              <a:rPr lang="en-US" dirty="0"/>
              <a:t>Committee Business and Discussions</a:t>
            </a:r>
          </a:p>
          <a:p>
            <a:pPr lvl="1"/>
            <a:r>
              <a:rPr lang="en-US" dirty="0"/>
              <a:t>Consider and Discuss Strategic Plan Organization</a:t>
            </a:r>
          </a:p>
          <a:p>
            <a:pPr lvl="1"/>
            <a:r>
              <a:rPr lang="en-US" dirty="0"/>
              <a:t>Discuss System Strategy Area</a:t>
            </a:r>
          </a:p>
        </p:txBody>
      </p:sp>
    </p:spTree>
    <p:extLst>
      <p:ext uri="{BB962C8B-B14F-4D97-AF65-F5344CB8AC3E}">
        <p14:creationId xmlns:p14="http://schemas.microsoft.com/office/powerpoint/2010/main" val="2615651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9B949-0988-FFF5-DA72-D8CEC657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0" y="586855"/>
            <a:ext cx="3393651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i="1" u="sng" dirty="0">
                <a:solidFill>
                  <a:srgbClr val="FFFFFF"/>
                </a:solidFill>
              </a:rPr>
              <a:t>Learners: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students/clients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9667-542F-BD7A-31EC-61A1B5F7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System Strategy:</a:t>
            </a:r>
          </a:p>
          <a:p>
            <a:pPr marL="0" indent="0">
              <a:buNone/>
            </a:pPr>
            <a:r>
              <a:rPr lang="en-US" sz="2400" dirty="0"/>
              <a:t>Increase Workforce, Secondary and Post Secondary Education and Training Options and Outcomes for Adult Learners.</a:t>
            </a:r>
          </a:p>
        </p:txBody>
      </p:sp>
    </p:spTree>
    <p:extLst>
      <p:ext uri="{BB962C8B-B14F-4D97-AF65-F5344CB8AC3E}">
        <p14:creationId xmlns:p14="http://schemas.microsoft.com/office/powerpoint/2010/main" val="225640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9B949-0988-FFF5-DA72-D8CEC657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436873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i="1" u="sng" dirty="0">
                <a:solidFill>
                  <a:srgbClr val="FFFFFF"/>
                </a:solidFill>
              </a:rPr>
              <a:t>Partners: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other agencies, nonprofits, stakeholders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9667-542F-BD7A-31EC-61A1B5F7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System Strategy:</a:t>
            </a:r>
          </a:p>
          <a:p>
            <a:pPr marL="0" indent="0">
              <a:buNone/>
            </a:pPr>
            <a:r>
              <a:rPr lang="en-US" sz="2400" dirty="0"/>
              <a:t>Build and expand system partners' capacity, responsiveness, and support for a unified system that improves outcomes for adult learners.</a:t>
            </a:r>
          </a:p>
        </p:txBody>
      </p:sp>
    </p:spTree>
    <p:extLst>
      <p:ext uri="{BB962C8B-B14F-4D97-AF65-F5344CB8AC3E}">
        <p14:creationId xmlns:p14="http://schemas.microsoft.com/office/powerpoint/2010/main" val="56080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9B949-0988-FFF5-DA72-D8CEC657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4183108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i="1" u="sng" dirty="0">
                <a:solidFill>
                  <a:srgbClr val="FFFFFF"/>
                </a:solidFill>
              </a:rPr>
              <a:t>Employers: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entities that employ the workforce AEL prepares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9667-542F-BD7A-31EC-61A1B5F7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System Strategy:</a:t>
            </a:r>
          </a:p>
          <a:p>
            <a:pPr marL="0" indent="0">
              <a:buNone/>
            </a:pPr>
            <a:r>
              <a:rPr lang="en-US" dirty="0"/>
              <a:t>Provide relevant education and training programs that meet the evolving needs of employers.</a:t>
            </a:r>
          </a:p>
        </p:txBody>
      </p:sp>
    </p:spTree>
    <p:extLst>
      <p:ext uri="{BB962C8B-B14F-4D97-AF65-F5344CB8AC3E}">
        <p14:creationId xmlns:p14="http://schemas.microsoft.com/office/powerpoint/2010/main" val="97003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5FE5-C477-261D-9712-9FE1683D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Review/Discuss Action Items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F41A1-5488-7D03-865F-BD8463720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Reviewing Action Items in </a:t>
            </a: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Learners System Area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at this time</a:t>
            </a:r>
          </a:p>
        </p:txBody>
      </p:sp>
    </p:spTree>
    <p:extLst>
      <p:ext uri="{BB962C8B-B14F-4D97-AF65-F5344CB8AC3E}">
        <p14:creationId xmlns:p14="http://schemas.microsoft.com/office/powerpoint/2010/main" val="213582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1E9EEA-C786-79B9-7287-C76C4FDBCF3A}"/>
              </a:ext>
            </a:extLst>
          </p:cNvPr>
          <p:cNvSpPr txBox="1"/>
          <p:nvPr/>
        </p:nvSpPr>
        <p:spPr>
          <a:xfrm>
            <a:off x="537371" y="630106"/>
            <a:ext cx="398749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System Area: Learners</a:t>
            </a:r>
          </a:p>
        </p:txBody>
      </p:sp>
      <p:sp>
        <p:nvSpPr>
          <p:cNvPr id="7" name="TextBox 6" descr="Page divided in to two sections.&#10;&#10;First section small light blue banner that says &quot;System Area: Learners&quot;  Under that in a dark blue box it says System Objective and Improve program effectiveness through quality outcomes.&#10;&#10;The other side of the page says &quot;Action Items&quot; with two bullets that say Develop and implement a robust career and college navigation and advising program tailored to AEL students needs.  The second bullet says &quot;other recommendations&quot; ?">
            <a:extLst>
              <a:ext uri="{FF2B5EF4-FFF2-40B4-BE49-F238E27FC236}">
                <a16:creationId xmlns:a16="http://schemas.microsoft.com/office/drawing/2014/main" id="{B547685E-161A-5B4A-264E-CEB545440172}"/>
              </a:ext>
            </a:extLst>
          </p:cNvPr>
          <p:cNvSpPr txBox="1"/>
          <p:nvPr/>
        </p:nvSpPr>
        <p:spPr>
          <a:xfrm>
            <a:off x="537371" y="1309524"/>
            <a:ext cx="3987496" cy="4918370"/>
          </a:xfrm>
          <a:prstGeom prst="rect">
            <a:avLst/>
          </a:prstGeom>
          <a:solidFill>
            <a:srgbClr val="001B7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A6A4-C30B-E2B0-BF5D-12CAC69A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271859"/>
            <a:ext cx="3688254" cy="89790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System Objective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299C-8DD2-0F8E-6AAD-B67DF575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3137"/>
            <a:ext cx="3685079" cy="247533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Improve Program Effectiveness Through Quality Outcomes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18DA3E-FA11-3BF5-2FBD-075AD944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8849" y="338328"/>
            <a:ext cx="0" cy="61996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B557-7A7A-724E-3FDA-9E72C321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1216"/>
            <a:ext cx="6172200" cy="47298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Action Item:</a:t>
            </a:r>
          </a:p>
          <a:p>
            <a:pPr lvl="1"/>
            <a:r>
              <a:rPr lang="en-US" dirty="0"/>
              <a:t>Develop and implement a robust career and college navigation and advising program tailored to AEL student needs</a:t>
            </a:r>
          </a:p>
          <a:p>
            <a:pPr lvl="1"/>
            <a:r>
              <a:rPr lang="en-US" dirty="0"/>
              <a:t>Other recommendations?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DB6E4-E0BF-0B40-99C4-CEADFBD38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43" y="4615788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11E8E-8B82-4896-C352-4D0B1FD8EEEE}"/>
              </a:ext>
            </a:extLst>
          </p:cNvPr>
          <p:cNvSpPr txBox="1"/>
          <p:nvPr/>
        </p:nvSpPr>
        <p:spPr>
          <a:xfrm>
            <a:off x="537371" y="630106"/>
            <a:ext cx="3987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System Area: Learners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7685E-161A-5B4A-264E-CEB545440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7371" y="1309270"/>
            <a:ext cx="3987496" cy="4918370"/>
          </a:xfrm>
          <a:prstGeom prst="rect">
            <a:avLst/>
          </a:prstGeom>
          <a:solidFill>
            <a:srgbClr val="001B7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A6A4-C30B-E2B0-BF5D-12CAC69A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271859"/>
            <a:ext cx="3688254" cy="89790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System Objective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299C-8DD2-0F8E-6AAD-B67DF575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3137"/>
            <a:ext cx="3685079" cy="247533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Address Demand By Expanding Access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18DA3E-FA11-3BF5-2FBD-075AD944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8849" y="384048"/>
            <a:ext cx="0" cy="6099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B557-7A7A-724E-3FDA-9E72C321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1216"/>
            <a:ext cx="6172200" cy="47298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Action Item:</a:t>
            </a:r>
          </a:p>
          <a:p>
            <a:pPr lvl="1"/>
            <a:r>
              <a:rPr lang="en-US" dirty="0"/>
              <a:t>Expand Recruitment for special populations, including Internationally Trained Professionals, Second-Chance Individuals, and Opportunity Youth.</a:t>
            </a:r>
          </a:p>
          <a:p>
            <a:pPr lvl="1"/>
            <a:r>
              <a:rPr lang="en-US" dirty="0"/>
              <a:t>Other recommendations?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ACEDB6E4-E0BF-0B40-99C4-CEADFBD3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48" y="4617720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1D58B-86CC-CAFB-7D62-739DD5AC8623}"/>
              </a:ext>
            </a:extLst>
          </p:cNvPr>
          <p:cNvSpPr txBox="1"/>
          <p:nvPr/>
        </p:nvSpPr>
        <p:spPr>
          <a:xfrm>
            <a:off x="537328" y="650136"/>
            <a:ext cx="3987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System Area: Learners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7685E-161A-5B4A-264E-CEB545440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7328" y="1338134"/>
            <a:ext cx="3987496" cy="4918370"/>
          </a:xfrm>
          <a:prstGeom prst="rect">
            <a:avLst/>
          </a:prstGeom>
          <a:solidFill>
            <a:srgbClr val="001B7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A6A4-C30B-E2B0-BF5D-12CAC69A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271859"/>
            <a:ext cx="3688254" cy="89790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System Objective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299C-8DD2-0F8E-6AAD-B67DF575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3137"/>
            <a:ext cx="3685079" cy="247533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Increase Alignment and Coordination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18DA3E-FA11-3BF5-2FBD-075AD944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8849" y="320040"/>
            <a:ext cx="0" cy="6144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B557-7A7A-724E-3FDA-9E72C321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1216"/>
            <a:ext cx="6172200" cy="47298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Action Item:</a:t>
            </a:r>
          </a:p>
          <a:p>
            <a:pPr lvl="1"/>
            <a:r>
              <a:rPr lang="en-US" dirty="0"/>
              <a:t>Coordinate with TEA on marketing campaigns for HSE voucher program.</a:t>
            </a:r>
          </a:p>
          <a:p>
            <a:pPr lvl="1"/>
            <a:r>
              <a:rPr lang="en-US" dirty="0"/>
              <a:t>Other recommendations?</a:t>
            </a:r>
          </a:p>
          <a:p>
            <a:endParaRPr lang="en-US" dirty="0"/>
          </a:p>
        </p:txBody>
      </p: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ACEDB6E4-E0BF-0B40-99C4-CEADFBD3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96" y="440052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8CD5-37EF-A3CE-858A-9B45D08D1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 Before 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9509-B3EA-10B0-DCA3-670BC662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TWC will send out an email before the next meeting. Review the Action Items for the System Area: LEARNERS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By our next meeting on June 25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Think about final recommendations for this system area</a:t>
            </a:r>
          </a:p>
          <a:p>
            <a:pPr lvl="1"/>
            <a:r>
              <a:rPr lang="en-US" dirty="0"/>
              <a:t>You can submit your recommendations ahead of time to </a:t>
            </a:r>
            <a:r>
              <a:rPr lang="en-US" dirty="0">
                <a:hlinkClick r:id="rId2"/>
              </a:rPr>
              <a:t>Nicole.Stevens@twc.Texas.gov</a:t>
            </a:r>
            <a:r>
              <a:rPr lang="en-US" dirty="0"/>
              <a:t>  or bring them with you to the meeting.</a:t>
            </a:r>
          </a:p>
        </p:txBody>
      </p:sp>
    </p:spTree>
    <p:extLst>
      <p:ext uri="{BB962C8B-B14F-4D97-AF65-F5344CB8AC3E}">
        <p14:creationId xmlns:p14="http://schemas.microsoft.com/office/powerpoint/2010/main" val="176108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A2398-5F11-ADE4-2BC0-99F737E4C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136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104D0-4831-0395-0AF5-DA581558A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779025-9695-53E0-D866-F217BBC67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Wednesday, June 25</a:t>
            </a:r>
            <a:r>
              <a:rPr lang="en-US" baseline="30000" dirty="0"/>
              <a:t>th</a:t>
            </a:r>
            <a:r>
              <a:rPr lang="en-US" dirty="0"/>
              <a:t>,</a:t>
            </a:r>
            <a:r>
              <a:rPr lang="en-US" baseline="30000" dirty="0"/>
              <a:t>  </a:t>
            </a:r>
            <a:r>
              <a:rPr lang="en-US" dirty="0"/>
              <a:t>2025</a:t>
            </a:r>
          </a:p>
          <a:p>
            <a:r>
              <a:rPr lang="en-US" dirty="0"/>
              <a:t>At 1:30pm</a:t>
            </a:r>
          </a:p>
        </p:txBody>
      </p:sp>
    </p:spTree>
    <p:extLst>
      <p:ext uri="{BB962C8B-B14F-4D97-AF65-F5344CB8AC3E}">
        <p14:creationId xmlns:p14="http://schemas.microsoft.com/office/powerpoint/2010/main" val="196203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and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 Office Representing Labor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Commissioner Alberto Trevino III</a:t>
            </a:r>
          </a:p>
          <a:p>
            <a:r>
              <a:rPr lang="en-US" dirty="0"/>
              <a:t>Commission Office Representing Employers</a:t>
            </a:r>
          </a:p>
          <a:p>
            <a:pPr lvl="1"/>
            <a:r>
              <a:rPr lang="en-US" dirty="0"/>
              <a:t>Commissioner Joe Esparza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72EBD-F5EC-1A07-B1E3-B45237203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Presiding Officer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7A4A2-B429-7D48-3172-9AA18936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Jauneen</a:t>
            </a:r>
            <a:r>
              <a:rPr lang="en-US" dirty="0"/>
              <a:t> Maldonado</a:t>
            </a:r>
          </a:p>
          <a:p>
            <a:pPr marL="0" indent="0" algn="ctr">
              <a:buNone/>
            </a:pPr>
            <a:r>
              <a:rPr lang="en-US" dirty="0"/>
              <a:t>AEL Director, Workforce Solutions Tarrant County</a:t>
            </a:r>
          </a:p>
        </p:txBody>
      </p:sp>
    </p:spTree>
    <p:extLst>
      <p:ext uri="{BB962C8B-B14F-4D97-AF65-F5344CB8AC3E}">
        <p14:creationId xmlns:p14="http://schemas.microsoft.com/office/powerpoint/2010/main" val="198303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A2BAF-0634-1CBB-C1A5-B2277D718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 Call –Presiding Officer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E006B0-98C3-4B08-26FC-FABCAF31B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586394"/>
              </p:ext>
            </p:extLst>
          </p:nvPr>
        </p:nvGraphicFramePr>
        <p:xfrm>
          <a:off x="1314098" y="1527174"/>
          <a:ext cx="9680644" cy="530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61">
                  <a:extLst>
                    <a:ext uri="{9D8B030D-6E8A-4147-A177-3AD203B41FA5}">
                      <a16:colId xmlns:a16="http://schemas.microsoft.com/office/drawing/2014/main" val="523293545"/>
                    </a:ext>
                  </a:extLst>
                </a:gridCol>
                <a:gridCol w="2420161">
                  <a:extLst>
                    <a:ext uri="{9D8B030D-6E8A-4147-A177-3AD203B41FA5}">
                      <a16:colId xmlns:a16="http://schemas.microsoft.com/office/drawing/2014/main" val="2396149784"/>
                    </a:ext>
                  </a:extLst>
                </a:gridCol>
                <a:gridCol w="2420161">
                  <a:extLst>
                    <a:ext uri="{9D8B030D-6E8A-4147-A177-3AD203B41FA5}">
                      <a16:colId xmlns:a16="http://schemas.microsoft.com/office/drawing/2014/main" val="4198463424"/>
                    </a:ext>
                  </a:extLst>
                </a:gridCol>
                <a:gridCol w="2420161">
                  <a:extLst>
                    <a:ext uri="{9D8B030D-6E8A-4147-A177-3AD203B41FA5}">
                      <a16:colId xmlns:a16="http://schemas.microsoft.com/office/drawing/2014/main" val="3672294563"/>
                    </a:ext>
                  </a:extLst>
                </a:gridCol>
              </a:tblGrid>
              <a:tr h="363468">
                <a:tc>
                  <a:txBody>
                    <a:bodyPr/>
                    <a:lstStyle/>
                    <a:p>
                      <a:r>
                        <a:rPr lang="en-US" sz="12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Representing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8094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Jauneen Maldonado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Fort Worth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Workforce Board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Director, Adult Education, Workforce Solutions for Tarrant County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63744948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Ernest Lewis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Houston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Nonprofit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Vice President of Community Impact, Baker Ripley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167675435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Leslie Cantu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San Antonio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Business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Assistant Vice President of Administration, Toyotetsu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1302703314"/>
                  </a:ext>
                </a:extLst>
              </a:tr>
              <a:tr h="63731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Dr. Ben Stafford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Port Arthur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Community College/Higher Education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Vice President, Workforce and Continuing Education, Lamar State College—Port Arthur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3272167851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Cindy Fisher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Austin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State Broadband Office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Broadband Senior Program Coordinator, Texas Broadband Office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1122626154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Kristina Hartman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Huntsville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Corrections Education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Superintendent, Windham School District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1276478295"/>
                  </a:ext>
                </a:extLst>
              </a:tr>
              <a:tr h="63731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Karla Flanagan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Waco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Technical College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Associate Vice Chancellor of Instructional Alignment and Innovation, TSTC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283698406"/>
                  </a:ext>
                </a:extLst>
              </a:tr>
              <a:tr h="63731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Kevin Rose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Mount Pleasant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Higher Ed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Sr. Vice President for Student Success, Northeast Texas Community College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3585964946"/>
                  </a:ext>
                </a:extLst>
              </a:tr>
              <a:tr h="63731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Chris Tovar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Odessa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Higher Ed</a:t>
                      </a:r>
                    </a:p>
                  </a:txBody>
                  <a:tcPr marL="63500" marR="635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CPR AHA Faculty Instructor, Continuing Education, Odessa College</a:t>
                      </a:r>
                    </a:p>
                  </a:txBody>
                  <a:tcPr marL="63500" marR="63500" marT="50800" marB="50800" anchor="ctr"/>
                </a:tc>
                <a:extLst>
                  <a:ext uri="{0D108BD9-81ED-4DB2-BD59-A6C34878D82A}">
                    <a16:rowId xmlns:a16="http://schemas.microsoft.com/office/drawing/2014/main" val="415390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13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78E37-4665-45EE-ADE5-632ACB22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Education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F868C-BE55-5343-E28D-A75B1A21C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Director, Mahalia Baldini</a:t>
            </a:r>
          </a:p>
          <a:p>
            <a:r>
              <a:rPr lang="en-US" dirty="0"/>
              <a:t>Adult Education and Literacy (AEL)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45BAB55-2300-D9C8-A156-740CA6A7C9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07" y="3950769"/>
            <a:ext cx="2489837" cy="23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9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2E7A87-ACD5-3BBA-9063-32BFC3D4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+mj-lt"/>
                <a:ea typeface="+mj-ea"/>
              </a:rPr>
              <a:t>Texas Workforce Investment Council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D95AE-4B01-F1BB-88C7-9D7331D22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663" y="3902075"/>
            <a:ext cx="450555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 Education and Literacy Demographic Report</a:t>
            </a:r>
            <a:endParaRPr lang="en-US" sz="200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Qr code&#10;&#10;AI-generated content may be incorrect.">
            <a:extLst>
              <a:ext uri="{FF2B5EF4-FFF2-40B4-BE49-F238E27FC236}">
                <a16:creationId xmlns:a16="http://schemas.microsoft.com/office/drawing/2014/main" id="{B051FC6E-8EDC-1054-4ACB-9CDFF88D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  <p:pic>
        <p:nvPicPr>
          <p:cNvPr id="12" name="Content Placeholder 11" descr="A group of people standing under a purple tent&#10;&#10;AI-generated content may be incorrect.">
            <a:extLst>
              <a:ext uri="{FF2B5EF4-FFF2-40B4-BE49-F238E27FC236}">
                <a16:creationId xmlns:a16="http://schemas.microsoft.com/office/drawing/2014/main" id="{B4B1E8B3-8E64-509A-216D-EC90E18E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59317" y="2663211"/>
            <a:ext cx="2769097" cy="34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EBA27-4529-A913-DCB4-AE4748CD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Organization of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New AEL Strategic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7E4F-0B67-9FF2-CDCB-F9BE1937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Fiscal Years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2027-2031</a:t>
            </a:r>
          </a:p>
        </p:txBody>
      </p:sp>
    </p:spTree>
    <p:extLst>
      <p:ext uri="{BB962C8B-B14F-4D97-AF65-F5344CB8AC3E}">
        <p14:creationId xmlns:p14="http://schemas.microsoft.com/office/powerpoint/2010/main" val="298816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183F0461-BCFF-CE42-5A47-3C79B12D8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61"/>
            <a:ext cx="5689600" cy="63440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B2F00-3E6F-5E2E-C0F5-9DCE3D8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727" y="307445"/>
            <a:ext cx="5689600" cy="76908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Align with Texas Workforce Investment Council (TWIC) 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331D2-86EF-5D2A-3391-020FB5FC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TWIC “establishes the framework for budgeting and operation of the workforce system programs administered by the agencies represented on the Council” </a:t>
            </a:r>
            <a:r>
              <a:rPr lang="en-US" sz="1800" dirty="0">
                <a:hlinkClick r:id="rId4"/>
              </a:rPr>
              <a:t>(Texas Government Code §2308.104)</a:t>
            </a:r>
            <a:endParaRPr lang="en-US" sz="1800" dirty="0"/>
          </a:p>
          <a:p>
            <a:r>
              <a:rPr lang="en-US" dirty="0"/>
              <a:t>The Texas workforce system strategic plan contains goals that the Council and its planning partners use to create actionable objectives to meet the vision and mission of the system </a:t>
            </a:r>
            <a:r>
              <a:rPr lang="en-US" sz="1900" dirty="0"/>
              <a:t>(</a:t>
            </a:r>
            <a:r>
              <a:rPr lang="en-US" sz="1900" dirty="0">
                <a:hlinkClick r:id="rId2"/>
              </a:rPr>
              <a:t>Accelerating Alignment PY2024-2031, p. 15</a:t>
            </a:r>
            <a:r>
              <a:rPr lang="en-US" sz="19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1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fc53b-a7e6-4120-b1e2-ae9f2851cca4">
      <Terms xmlns="http://schemas.microsoft.com/office/infopath/2007/PartnerControls"/>
    </lcf76f155ced4ddcb4097134ff3c332f>
    <TaxCatchAll xmlns="baf464a5-443c-4111-9af5-10917cd50cf0" xsi:nil="true"/>
    <SubmittedDate xmlns="13efc53b-a7e6-4120-b1e2-ae9f2851cca4" xsi:nil="true"/>
    <Minutes xmlns="13efc53b-a7e6-4120-b1e2-ae9f2851cca4">
      <Url xsi:nil="true"/>
      <Description xsi:nil="true"/>
    </Minutes>
    <Sub_x002d_Project xmlns="13efc53b-a7e6-4120-b1e2-ae9f2851cca4" xsi:nil="true"/>
    <Project xmlns="13efc53b-a7e6-4120-b1e2-ae9f2851cca4" xsi:nil="true"/>
    <DueDate xmlns="13efc53b-a7e6-4120-b1e2-ae9f2851cca4" xsi:nil="true"/>
    <Completion_x002f_Posted_x0020_Date xmlns="13efc53b-a7e6-4120-b1e2-ae9f2851cca4" xsi:nil="true"/>
    <Status xmlns="13efc53b-a7e6-4120-b1e2-ae9f2851cca4" xsi:nil="true"/>
    <Notes0 xmlns="13efc53b-a7e6-4120-b1e2-ae9f2851cca4" xsi:nil="true"/>
    <Doc_x0020_Type xmlns="13efc53b-a7e6-4120-b1e2-ae9f2851cca4">Letter/TAB</Doc_x0020_Type>
    <CommissionDate xmlns="13efc53b-a7e6-4120-b1e2-ae9f2851cca4" xsi:nil="true"/>
    <Year xmlns="13efc53b-a7e6-4120-b1e2-ae9f2851cca4" xsi:nil="true"/>
    <Presenter xmlns="13efc53b-a7e6-4120-b1e2-ae9f2851cca4" xsi:nil="true"/>
    <PolicyDescription xmlns="13efc53b-a7e6-4120-b1e2-ae9f2851cca4" xsi:nil="true"/>
    <CommissionItem_x002f_PolicyItem xmlns="13efc53b-a7e6-4120-b1e2-ae9f2851cca4" xsi:nil="true"/>
    <Staff xmlns="13efc53b-a7e6-4120-b1e2-ae9f2851cca4">
      <UserInfo>
        <DisplayName/>
        <AccountId xsi:nil="true"/>
        <AccountType/>
      </UserInfo>
    </Staff>
    <AnnSavino xmlns="13efc53b-a7e6-4120-b1e2-ae9f2851cca4">
      <UserInfo>
        <DisplayName/>
        <AccountId xsi:nil="true"/>
        <AccountType/>
      </UserInfo>
    </AnnSavino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92EF4A736D54D8E4B9DE0299C9E6E" ma:contentTypeVersion="59" ma:contentTypeDescription="Create a new document." ma:contentTypeScope="" ma:versionID="744c8ef3ca65964f1ac1a32e28c1e8bd">
  <xsd:schema xmlns:xsd="http://www.w3.org/2001/XMLSchema" xmlns:xs="http://www.w3.org/2001/XMLSchema" xmlns:p="http://schemas.microsoft.com/office/2006/metadata/properties" xmlns:ns1="13efc53b-a7e6-4120-b1e2-ae9f2851cca4" xmlns:ns2="http://schemas.microsoft.com/sharepoint/v3" xmlns:ns3="35625ac7-1bfd-4a7f-9a7f-d13086bfa749" xmlns:ns4="baf464a5-443c-4111-9af5-10917cd50cf0" targetNamespace="http://schemas.microsoft.com/office/2006/metadata/properties" ma:root="true" ma:fieldsID="e0c8c8dea04ab141a27d87ee21a4f5bc" ns1:_="" ns2:_="" ns3:_="" ns4:_="">
    <xsd:import namespace="13efc53b-a7e6-4120-b1e2-ae9f2851cca4"/>
    <xsd:import namespace="http://schemas.microsoft.com/sharepoint/v3"/>
    <xsd:import namespace="35625ac7-1bfd-4a7f-9a7f-d13086bfa749"/>
    <xsd:import namespace="baf464a5-443c-4111-9af5-10917cd50cf0"/>
    <xsd:element name="properties">
      <xsd:complexType>
        <xsd:sequence>
          <xsd:element name="documentManagement">
            <xsd:complexType>
              <xsd:all>
                <xsd:element ref="ns1:Project" minOccurs="0"/>
                <xsd:element ref="ns1:Sub_x002d_Project" minOccurs="0"/>
                <xsd:element ref="ns1:Doc_x0020_Type" minOccurs="0"/>
                <xsd:element ref="ns1:Status" minOccurs="0"/>
                <xsd:element ref="ns1:CommissionItem_x002f_PolicyItem" minOccurs="0"/>
                <xsd:element ref="ns1:Notes0" minOccurs="0"/>
                <xsd:element ref="ns1:Completion_x002f_Posted_x0020_Date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CommissionDate" minOccurs="0"/>
                <xsd:element ref="ns1:SubmittedDate" minOccurs="0"/>
                <xsd:element ref="ns1:Year" minOccurs="0"/>
                <xsd:element ref="ns1:Minutes" minOccurs="0"/>
                <xsd:element ref="ns1:Presenter" minOccurs="0"/>
                <xsd:element ref="ns1:PolicyDescription" minOccurs="0"/>
                <xsd:element ref="ns1:lcf76f155ced4ddcb4097134ff3c332f" minOccurs="0"/>
                <xsd:element ref="ns4:TaxCatchAll" minOccurs="0"/>
                <xsd:element ref="ns1:MediaServiceDateTaken" minOccurs="0"/>
                <xsd:element ref="ns1:MediaServiceGenerationTime" minOccurs="0"/>
                <xsd:element ref="ns1:MediaServiceEventHashCode" minOccurs="0"/>
                <xsd:element ref="ns1:DueDate" minOccurs="0"/>
                <xsd:element ref="ns1:MediaServiceOCR" minOccurs="0"/>
                <xsd:element ref="ns1:MediaServiceLocation" minOccurs="0"/>
                <xsd:element ref="ns1:MediaServiceObjectDetectorVersions" minOccurs="0"/>
                <xsd:element ref="ns1:MediaLengthInSeconds" minOccurs="0"/>
                <xsd:element ref="ns1:MediaServiceSearchProperties" minOccurs="0"/>
                <xsd:element ref="ns1:AnnSavino" minOccurs="0"/>
                <xsd:element ref="ns1:Staff" minOccurs="0"/>
                <xsd:element ref="ns2:_ip_UnifiedCompliancePolicyProperties" minOccurs="0"/>
                <xsd:element ref="ns2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fc53b-a7e6-4120-b1e2-ae9f2851cca4" elementFormDefault="qualified">
    <xsd:import namespace="http://schemas.microsoft.com/office/2006/documentManagement/types"/>
    <xsd:import namespace="http://schemas.microsoft.com/office/infopath/2007/PartnerControls"/>
    <xsd:element name="Project" ma:index="0" nillable="true" ma:displayName="AEL Policy Project" ma:internalName="Project" ma:readOnly="false">
      <xsd:simpleType>
        <xsd:restriction base="dms:Text">
          <xsd:maxLength value="255"/>
        </xsd:restriction>
      </xsd:simpleType>
    </xsd:element>
    <xsd:element name="Sub_x002d_Project" ma:index="1" nillable="true" ma:displayName="Sub-Project" ma:internalName="Sub_x002d_Project" ma:readOnly="false">
      <xsd:simpleType>
        <xsd:restriction base="dms:Text">
          <xsd:maxLength value="255"/>
        </xsd:restriction>
      </xsd:simpleType>
    </xsd:element>
    <xsd:element name="Doc_x0020_Type" ma:index="2" nillable="true" ma:displayName="Doc Type" ma:default="Letter/TAB" ma:format="Dropdown" ma:internalName="Doc_x0020_Type">
      <xsd:simpleType>
        <xsd:restriction base="dms:Choice">
          <xsd:enumeration value="Letter/TAB"/>
          <xsd:enumeration value="Guide"/>
          <xsd:enumeration value="Attachment"/>
          <xsd:enumeration value="Supplemental"/>
          <xsd:enumeration value="DP"/>
          <xsd:enumeration value="Report"/>
          <xsd:enumeration value="Talking Points"/>
          <xsd:enumeration value="Leg Resource"/>
        </xsd:restriction>
      </xsd:simpleType>
    </xsd:element>
    <xsd:element name="Status" ma:index="3" nillable="true" ma:displayName="Stage" ma:format="Dropdown" ma:internalName="Status">
      <xsd:simpleType>
        <xsd:restriction base="dms:Choice">
          <xsd:enumeration value="Draft - Author (Initial Stage)"/>
          <xsd:enumeration value="Draft – Author/Director"/>
          <xsd:enumeration value="Review – Integrated Review"/>
          <xsd:enumeration value="Review - AEL Author"/>
          <xsd:enumeration value="Review - WF Ed Deputy Director"/>
          <xsd:enumeration value="Review - AEL Director"/>
          <xsd:enumeration value="Review - Editing"/>
          <xsd:enumeration value="Review - 48-Hour"/>
          <xsd:enumeration value="Review - 5-Day"/>
          <xsd:enumeration value="Review – Deputy Division Director"/>
          <xsd:enumeration value="Briefing - Exec Mgmt."/>
          <xsd:enumeration value="Briefing - Commission Staff Week 1"/>
          <xsd:enumeration value="Briefing - Commission Staff Week 2"/>
          <xsd:enumeration value="Briefing - Commission Staff Week 3"/>
          <xsd:enumeration value="Notebook"/>
          <xsd:enumeration value="Complete (Commission Approved/Published)"/>
        </xsd:restriction>
      </xsd:simpleType>
    </xsd:element>
    <xsd:element name="CommissionItem_x002f_PolicyItem" ma:index="4" nillable="true" ma:displayName="Commission/Policy/Internal Item" ma:format="Dropdown" ma:internalName="CommissionItem_x002f_PolicyItem">
      <xsd:simpleType>
        <xsd:restriction base="dms:Choice">
          <xsd:enumeration value="Commission Action Item"/>
          <xsd:enumeration value="Commission Informational Item"/>
          <xsd:enumeration value="Policy Item"/>
          <xsd:enumeration value="TWC Internal"/>
        </xsd:restriction>
      </xsd:simpleType>
    </xsd:element>
    <xsd:element name="Notes0" ma:index="5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Completion_x002f_Posted_x0020_Date" ma:index="7" nillable="true" ma:displayName="Publication Date" ma:format="DateOnly" ma:hidden="true" ma:internalName="Completion_x002f_Posted_x0020_Date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CommissionDate" ma:index="19" nillable="true" ma:displayName="Commission Date" ma:format="DateOnly" ma:internalName="CommissionDate">
      <xsd:simpleType>
        <xsd:restriction base="dms:DateTime"/>
      </xsd:simpleType>
    </xsd:element>
    <xsd:element name="SubmittedDate" ma:index="20" nillable="true" ma:displayName="Submitted Date" ma:format="DateOnly" ma:internalName="SubmittedDate">
      <xsd:simpleType>
        <xsd:restriction base="dms:DateTime"/>
      </xsd:simpleType>
    </xsd:element>
    <xsd:element name="Year" ma:index="21" nillable="true" ma:displayName="Year" ma:format="Dropdown" ma:internalName="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  <xsd:element name="Minutes" ma:index="22" nillable="true" ma:displayName="Minutes" ma:format="Hyperlink" ma:internalName="Minut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senter" ma:index="23" nillable="true" ma:displayName="Presenter" ma:format="Dropdown" ma:internalName="Presenter">
      <xsd:simpleType>
        <xsd:restriction base="dms:Choice">
          <xsd:enumeration value="AEL"/>
          <xsd:enumeration value="WDD"/>
          <xsd:enumeration value="SWI"/>
          <xsd:enumeration value="Budget/Finance"/>
          <xsd:enumeration value="I3"/>
          <xsd:enumeration value="WF Policy"/>
        </xsd:restriction>
      </xsd:simpleType>
    </xsd:element>
    <xsd:element name="PolicyDescription" ma:index="24" nillable="true" ma:displayName="Policy Description" ma:format="Dropdown" ma:internalName="PolicyDescription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DueDate" ma:index="31" nillable="true" ma:displayName="Date" ma:format="Dropdown" ma:internalName="DueDate">
      <xsd:simpleType>
        <xsd:restriction base="dms:Note">
          <xsd:maxLength value="255"/>
        </xsd:restriction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nnSavino" ma:index="37" nillable="true" ma:displayName="Ann Savino" ma:description="AEL Management and Staff" ma:format="Dropdown" ma:list="UserInfo" ma:SharePointGroup="0" ma:internalName="AnnSavin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ff" ma:index="38" nillable="true" ma:displayName="Staff" ma:format="Dropdown" ma:list="UserInfo" ma:SharePointGroup="0" ma:internalName="Staff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25ac7-1bfd-4a7f-9a7f-d13086bfa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464a5-443c-4111-9af5-10917cd50cf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dd43b680-da4e-45a5-8372-5afb948bc79c}" ma:internalName="TaxCatchAll" ma:showField="CatchAllData" ma:web="baf464a5-443c-4111-9af5-10917cd50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Letter/Guide/TAB/DP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E6975E-3057-4CDD-80FE-6321BD49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6D74A-B572-4EE4-A544-31D993FE143E}">
  <ds:schemaRefs>
    <ds:schemaRef ds:uri="baf464a5-443c-4111-9af5-10917cd50cf0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35625ac7-1bfd-4a7f-9a7f-d13086bfa74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13efc53b-a7e6-4120-b1e2-ae9f2851cca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9BE078-8DC4-485F-A4A6-CAA4E210E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efc53b-a7e6-4120-b1e2-ae9f2851cca4"/>
    <ds:schemaRef ds:uri="http://schemas.microsoft.com/sharepoint/v3"/>
    <ds:schemaRef ds:uri="35625ac7-1bfd-4a7f-9a7f-d13086bfa749"/>
    <ds:schemaRef ds:uri="baf464a5-443c-4111-9af5-10917cd50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25115</TotalTime>
  <Words>899</Words>
  <Application>Microsoft Office PowerPoint</Application>
  <PresentationFormat>Widescreen</PresentationFormat>
  <Paragraphs>177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Montserrat</vt:lpstr>
      <vt:lpstr>Montserrat Medium</vt:lpstr>
      <vt:lpstr>Verdana</vt:lpstr>
      <vt:lpstr>Wingdings</vt:lpstr>
      <vt:lpstr>Office Theme</vt:lpstr>
      <vt:lpstr>Adult Education and Literacy Advisory Committee</vt:lpstr>
      <vt:lpstr>Agenda</vt:lpstr>
      <vt:lpstr>Welcome and Remarks</vt:lpstr>
      <vt:lpstr>Presiding Officer</vt:lpstr>
      <vt:lpstr>Roll Call –Presiding Officer</vt:lpstr>
      <vt:lpstr>Adult Education Updates</vt:lpstr>
      <vt:lpstr>Texas Workforce Investment Council</vt:lpstr>
      <vt:lpstr>Organization of New AEL Strategic Plan</vt:lpstr>
      <vt:lpstr>Align with Texas Workforce Investment Council (TWIC)  Report</vt:lpstr>
      <vt:lpstr>TWIC System Goals Areas</vt:lpstr>
      <vt:lpstr>Organization: TWIC’s System Goals</vt:lpstr>
      <vt:lpstr>Proposed TWC AEL System Areas</vt:lpstr>
      <vt:lpstr>Continuous Connection</vt:lpstr>
      <vt:lpstr>Organization: AEL’s Strategic Plan</vt:lpstr>
      <vt:lpstr>Each System Area Has Same Objectives</vt:lpstr>
      <vt:lpstr>Metric Development</vt:lpstr>
      <vt:lpstr>Questions?</vt:lpstr>
      <vt:lpstr>Committee Discussion</vt:lpstr>
      <vt:lpstr>Discussion Topics</vt:lpstr>
      <vt:lpstr>Learners: students/clients  </vt:lpstr>
      <vt:lpstr>Partners: other agencies, nonprofits, stakeholders  </vt:lpstr>
      <vt:lpstr>Employers: entities that employ the workforce AEL prepares </vt:lpstr>
      <vt:lpstr>Review/Discuss Action Items </vt:lpstr>
      <vt:lpstr>System Objective </vt:lpstr>
      <vt:lpstr>System Objective </vt:lpstr>
      <vt:lpstr>System Objective </vt:lpstr>
      <vt:lpstr>Request Before Next Meeting</vt:lpstr>
      <vt:lpstr>Questions?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Miranda,Cristina</dc:creator>
  <cp:lastModifiedBy>Kelly,Jennifer</cp:lastModifiedBy>
  <cp:revision>27</cp:revision>
  <dcterms:created xsi:type="dcterms:W3CDTF">2023-06-16T13:20:22Z</dcterms:created>
  <dcterms:modified xsi:type="dcterms:W3CDTF">2025-03-28T14:58:12Z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0x010100DC192EF4A736D54D8E4B9DE0299C9E6E</vt:lpwstr>
  </property>
  <property fmtid="{D5CDD505-2E9C-101B-9397-08002B2CF9AE}" pid="3" name="MediaServiceImageTags">
    <vt:lpwstr/>
  </property>
</Properties>
</file>