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C8B_C990C88C.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7" r:id="rId4"/>
    <p:sldMasterId id="2147484045" r:id="rId5"/>
    <p:sldMasterId id="2147484082" r:id="rId6"/>
    <p:sldMasterId id="2147484122" r:id="rId7"/>
    <p:sldMasterId id="2147484178" r:id="rId8"/>
    <p:sldMasterId id="2147484239" r:id="rId9"/>
  </p:sldMasterIdLst>
  <p:notesMasterIdLst>
    <p:notesMasterId r:id="rId76"/>
  </p:notesMasterIdLst>
  <p:sldIdLst>
    <p:sldId id="3231" r:id="rId10"/>
    <p:sldId id="279" r:id="rId11"/>
    <p:sldId id="263" r:id="rId12"/>
    <p:sldId id="260" r:id="rId13"/>
    <p:sldId id="264" r:id="rId14"/>
    <p:sldId id="261" r:id="rId15"/>
    <p:sldId id="265" r:id="rId16"/>
    <p:sldId id="273" r:id="rId17"/>
    <p:sldId id="376" r:id="rId18"/>
    <p:sldId id="375" r:id="rId19"/>
    <p:sldId id="378" r:id="rId20"/>
    <p:sldId id="276" r:id="rId21"/>
    <p:sldId id="380" r:id="rId22"/>
    <p:sldId id="278" r:id="rId23"/>
    <p:sldId id="381" r:id="rId24"/>
    <p:sldId id="383" r:id="rId25"/>
    <p:sldId id="274" r:id="rId26"/>
    <p:sldId id="384" r:id="rId27"/>
    <p:sldId id="259" r:id="rId28"/>
    <p:sldId id="3021" r:id="rId29"/>
    <p:sldId id="3023" r:id="rId30"/>
    <p:sldId id="3194" r:id="rId31"/>
    <p:sldId id="3195" r:id="rId32"/>
    <p:sldId id="3196" r:id="rId33"/>
    <p:sldId id="3197" r:id="rId34"/>
    <p:sldId id="281" r:id="rId35"/>
    <p:sldId id="280" r:id="rId36"/>
    <p:sldId id="3198" r:id="rId37"/>
    <p:sldId id="3188" r:id="rId38"/>
    <p:sldId id="3199" r:id="rId39"/>
    <p:sldId id="3207" r:id="rId40"/>
    <p:sldId id="3187" r:id="rId41"/>
    <p:sldId id="3200" r:id="rId42"/>
    <p:sldId id="3208" r:id="rId43"/>
    <p:sldId id="3209" r:id="rId44"/>
    <p:sldId id="3210" r:id="rId45"/>
    <p:sldId id="3211" r:id="rId46"/>
    <p:sldId id="3205" r:id="rId47"/>
    <p:sldId id="3206" r:id="rId48"/>
    <p:sldId id="3201" r:id="rId49"/>
    <p:sldId id="3203" r:id="rId50"/>
    <p:sldId id="3202" r:id="rId51"/>
    <p:sldId id="3204" r:id="rId52"/>
    <p:sldId id="3193" r:id="rId53"/>
    <p:sldId id="3009" r:id="rId54"/>
    <p:sldId id="286" r:id="rId55"/>
    <p:sldId id="3212" r:id="rId56"/>
    <p:sldId id="3213" r:id="rId57"/>
    <p:sldId id="3214" r:id="rId58"/>
    <p:sldId id="287" r:id="rId59"/>
    <p:sldId id="294" r:id="rId60"/>
    <p:sldId id="3215" r:id="rId61"/>
    <p:sldId id="3216" r:id="rId62"/>
    <p:sldId id="3217" r:id="rId63"/>
    <p:sldId id="3218" r:id="rId64"/>
    <p:sldId id="3219" r:id="rId65"/>
    <p:sldId id="3220" r:id="rId66"/>
    <p:sldId id="3221" r:id="rId67"/>
    <p:sldId id="3222" r:id="rId68"/>
    <p:sldId id="3223" r:id="rId69"/>
    <p:sldId id="3224" r:id="rId70"/>
    <p:sldId id="3225" r:id="rId71"/>
    <p:sldId id="3226" r:id="rId72"/>
    <p:sldId id="3227" r:id="rId73"/>
    <p:sldId id="3228" r:id="rId74"/>
    <p:sldId id="262"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C1CBAB3-CDF7-499D-B604-8DAB4D9276EB}">
          <p14:sldIdLst>
            <p14:sldId id="3231"/>
          </p14:sldIdLst>
        </p14:section>
        <p14:section name="DFPS" id="{0A50BF1D-7A31-401B-8F3F-61CC1DE921FE}">
          <p14:sldIdLst>
            <p14:sldId id="279"/>
            <p14:sldId id="263"/>
            <p14:sldId id="260"/>
            <p14:sldId id="264"/>
            <p14:sldId id="261"/>
            <p14:sldId id="265"/>
            <p14:sldId id="273"/>
            <p14:sldId id="376"/>
            <p14:sldId id="375"/>
            <p14:sldId id="378"/>
            <p14:sldId id="276"/>
            <p14:sldId id="380"/>
            <p14:sldId id="278"/>
            <p14:sldId id="381"/>
            <p14:sldId id="383"/>
            <p14:sldId id="274"/>
            <p14:sldId id="384"/>
            <p14:sldId id="259"/>
            <p14:sldId id="3021"/>
            <p14:sldId id="3023"/>
            <p14:sldId id="3194"/>
            <p14:sldId id="3195"/>
            <p14:sldId id="3196"/>
            <p14:sldId id="3197"/>
            <p14:sldId id="281"/>
            <p14:sldId id="280"/>
            <p14:sldId id="3198"/>
            <p14:sldId id="3188"/>
            <p14:sldId id="3199"/>
            <p14:sldId id="3207"/>
            <p14:sldId id="3187"/>
            <p14:sldId id="3200"/>
            <p14:sldId id="3208"/>
            <p14:sldId id="3209"/>
            <p14:sldId id="3210"/>
            <p14:sldId id="3211"/>
            <p14:sldId id="3205"/>
            <p14:sldId id="3206"/>
            <p14:sldId id="3201"/>
            <p14:sldId id="3203"/>
            <p14:sldId id="3202"/>
            <p14:sldId id="3204"/>
            <p14:sldId id="3193"/>
            <p14:sldId id="3009"/>
            <p14:sldId id="286"/>
            <p14:sldId id="3212"/>
            <p14:sldId id="3213"/>
            <p14:sldId id="3214"/>
            <p14:sldId id="287"/>
            <p14:sldId id="294"/>
            <p14:sldId id="3215"/>
            <p14:sldId id="3216"/>
            <p14:sldId id="3217"/>
            <p14:sldId id="3218"/>
            <p14:sldId id="3219"/>
            <p14:sldId id="3220"/>
            <p14:sldId id="3221"/>
            <p14:sldId id="3222"/>
            <p14:sldId id="3223"/>
            <p14:sldId id="3224"/>
            <p14:sldId id="3225"/>
            <p14:sldId id="3226"/>
            <p14:sldId id="3227"/>
            <p14:sldId id="3228"/>
            <p14:sldId id="2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E48F10-4EC3-CB72-4A74-9601498CB34B}" name="Kravitz, Kelly" initials="KK" userId="S::kelly.kravitz@tea.texas.gov::d2ec9d74-de30-4424-8467-61dfa2e076f5" providerId="AD"/>
  <p188:author id="{27528E3D-B749-1673-8690-2E013D5D5981}" name="Watson, LaTrenda" initials="WL" userId="S::LaTrenda.Watson@tea.texas.gov::afce5611-ab72-4ef2-b87a-7beb661a14fe" providerId="AD"/>
  <p188:author id="{37CE6C79-BC85-DF4B-3CED-FF041DADF4A1}" name="Watson, LaTrenda" initials="WL" userId="S::latrenda.watson@tea.texas.gov::afce5611-ab72-4ef2-b87a-7beb661a14fe" providerId="AD"/>
  <p188:author id="{EC609488-3C11-DE2F-B730-929DE9E0FA09}" name="Porter, Justin" initials="PJ" userId="S::justin.porter@tea.texas.gov::ca7a5a55-e95a-4008-a2ec-e091953810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65237-6037-4E4E-A798-5D27023AD5D7}" v="2073" dt="2023-05-10T15:37:03.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6" autoAdjust="0"/>
    <p:restoredTop sz="94712" autoAdjust="0"/>
  </p:normalViewPr>
  <p:slideViewPr>
    <p:cSldViewPr snapToGrid="0">
      <p:cViewPr varScale="1">
        <p:scale>
          <a:sx n="108" d="100"/>
          <a:sy n="108" d="100"/>
        </p:scale>
        <p:origin x="600" y="102"/>
      </p:cViewPr>
      <p:guideLst/>
    </p:cSldViewPr>
  </p:slideViewPr>
  <p:outlineViewPr>
    <p:cViewPr>
      <p:scale>
        <a:sx n="33" d="100"/>
        <a:sy n="33" d="100"/>
      </p:scale>
      <p:origin x="0" y="-1840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Foster Care &amp; Special Student Populations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705367437298663E-2"/>
          <c:y val="0.1215381297132431"/>
          <c:w val="0.91222730069349833"/>
          <c:h val="0.7579383422657302"/>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Sheet2!$A$1:$A$7</c:f>
              <c:strCache>
                <c:ptCount val="7"/>
                <c:pt idx="0">
                  <c:v>FOSTER_MILITARY</c:v>
                </c:pt>
                <c:pt idx="1">
                  <c:v>FOSTER_HOMELESS</c:v>
                </c:pt>
                <c:pt idx="2">
                  <c:v>FOSTER_SPED</c:v>
                </c:pt>
                <c:pt idx="3">
                  <c:v>FOSTER_GIFTED</c:v>
                </c:pt>
                <c:pt idx="4">
                  <c:v>FOSTER_EB</c:v>
                </c:pt>
                <c:pt idx="5">
                  <c:v>FOSTER_ECONOMIC</c:v>
                </c:pt>
                <c:pt idx="6">
                  <c:v>FOSTER_AT_RISK</c:v>
                </c:pt>
              </c:strCache>
            </c:strRef>
          </c:cat>
          <c:val>
            <c:numRef>
              <c:f>Sheet2!$B$1:$B$7</c:f>
              <c:numCache>
                <c:formatCode>General</c:formatCode>
                <c:ptCount val="7"/>
                <c:pt idx="0">
                  <c:v>293</c:v>
                </c:pt>
                <c:pt idx="1">
                  <c:v>612</c:v>
                </c:pt>
                <c:pt idx="2">
                  <c:v>3972</c:v>
                </c:pt>
                <c:pt idx="3">
                  <c:v>175</c:v>
                </c:pt>
                <c:pt idx="4">
                  <c:v>1119</c:v>
                </c:pt>
                <c:pt idx="5">
                  <c:v>9358</c:v>
                </c:pt>
                <c:pt idx="6">
                  <c:v>14146</c:v>
                </c:pt>
              </c:numCache>
            </c:numRef>
          </c:val>
          <c:extLst>
            <c:ext xmlns:c16="http://schemas.microsoft.com/office/drawing/2014/chart" uri="{C3380CC4-5D6E-409C-BE32-E72D297353CC}">
              <c16:uniqueId val="{00000000-7326-40A4-A815-24D0A22BC28C}"/>
            </c:ext>
          </c:extLst>
        </c:ser>
        <c:dLbls>
          <c:showLegendKey val="0"/>
          <c:showVal val="0"/>
          <c:showCatName val="0"/>
          <c:showSerName val="0"/>
          <c:showPercent val="0"/>
          <c:showBubbleSize val="0"/>
        </c:dLbls>
        <c:gapWidth val="100"/>
        <c:overlap val="-24"/>
        <c:axId val="1521695792"/>
        <c:axId val="1521697432"/>
      </c:barChart>
      <c:catAx>
        <c:axId val="15216957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1697432"/>
        <c:crosses val="autoZero"/>
        <c:auto val="1"/>
        <c:lblAlgn val="ctr"/>
        <c:lblOffset val="100"/>
        <c:noMultiLvlLbl val="0"/>
      </c:catAx>
      <c:valAx>
        <c:axId val="1521697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dirty="0"/>
                  <a:t>Number of Students</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1695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816881241435631E-2"/>
          <c:y val="0.11225691884273564"/>
          <c:w val="0.94405653712109927"/>
          <c:h val="0.8010049045424692"/>
        </c:manualLayout>
      </c:layout>
      <c:bar3DChart>
        <c:barDir val="col"/>
        <c:grouping val="clustered"/>
        <c:varyColors val="0"/>
        <c:ser>
          <c:idx val="0"/>
          <c:order val="0"/>
          <c:tx>
            <c:strRef>
              <c:f>Sheet1!$B$1</c:f>
              <c:strCache>
                <c:ptCount val="1"/>
                <c:pt idx="0">
                  <c:v>Series 1</c:v>
                </c:pt>
              </c:strCache>
            </c:strRef>
          </c:tx>
          <c:spPr>
            <a:solidFill>
              <a:schemeClr val="accent2">
                <a:lumMod val="60000"/>
                <a:lumOff val="40000"/>
              </a:schemeClr>
            </a:solidFill>
            <a:ln>
              <a:noFill/>
            </a:ln>
            <a:effectLst/>
            <a:sp3d/>
          </c:spPr>
          <c:invertIfNegative val="0"/>
          <c:dLbls>
            <c:dLbl>
              <c:idx val="0"/>
              <c:layout>
                <c:manualLayout>
                  <c:x val="2.3908227046831321E-3"/>
                  <c:y val="-2.4620721341900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53-4490-A6B9-01BCF2127B85}"/>
                </c:ext>
              </c:extLst>
            </c:dLbl>
            <c:dLbl>
              <c:idx val="1"/>
              <c:layout>
                <c:manualLayout>
                  <c:x val="0"/>
                  <c:y val="-4.1034535569834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53-4490-A6B9-01BCF2127B85}"/>
                </c:ext>
              </c:extLst>
            </c:dLbl>
            <c:dLbl>
              <c:idx val="2"/>
              <c:layout>
                <c:manualLayout>
                  <c:x val="0"/>
                  <c:y val="-2.1885085637244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53-4490-A6B9-01BCF2127B85}"/>
                </c:ext>
              </c:extLst>
            </c:dLbl>
            <c:dLbl>
              <c:idx val="3"/>
              <c:layout>
                <c:manualLayout>
                  <c:x val="2.3908227046830445E-3"/>
                  <c:y val="0"/>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4241743049059495E-2"/>
                      <c:h val="0.11482841640511189"/>
                    </c:manualLayout>
                  </c15:layout>
                </c:ext>
                <c:ext xmlns:c16="http://schemas.microsoft.com/office/drawing/2014/chart" uri="{C3380CC4-5D6E-409C-BE32-E72D297353CC}">
                  <c16:uniqueId val="{00000006-C053-4490-A6B9-01BCF2127B85}"/>
                </c:ext>
              </c:extLst>
            </c:dLbl>
            <c:dLbl>
              <c:idx val="4"/>
              <c:layout>
                <c:manualLayout>
                  <c:x val="9.5632908187325283E-3"/>
                  <c:y val="-2.1885085637244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53-4490-A6B9-01BCF2127B85}"/>
                </c:ext>
              </c:extLst>
            </c:dLbl>
            <c:dLbl>
              <c:idx val="5"/>
              <c:layout>
                <c:manualLayout>
                  <c:x val="3.5862340570246985E-3"/>
                  <c:y val="0"/>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3770370703649244E-2"/>
                      <c:h val="9.2943330767867094E-2"/>
                    </c:manualLayout>
                  </c15:layout>
                </c:ext>
                <c:ext xmlns:c16="http://schemas.microsoft.com/office/drawing/2014/chart" uri="{C3380CC4-5D6E-409C-BE32-E72D297353CC}">
                  <c16:uniqueId val="{00000008-C053-4490-A6B9-01BCF2127B8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Grade 7</c:v>
                </c:pt>
                <c:pt idx="1">
                  <c:v>Grade 8</c:v>
                </c:pt>
                <c:pt idx="2">
                  <c:v>Grade 9</c:v>
                </c:pt>
                <c:pt idx="3">
                  <c:v>Grade 10</c:v>
                </c:pt>
                <c:pt idx="4">
                  <c:v>Grade 11</c:v>
                </c:pt>
                <c:pt idx="5">
                  <c:v>Grade 12</c:v>
                </c:pt>
              </c:strCache>
            </c:strRef>
          </c:cat>
          <c:val>
            <c:numRef>
              <c:f>Sheet1!$B$2:$B$7</c:f>
              <c:numCache>
                <c:formatCode>General</c:formatCode>
                <c:ptCount val="6"/>
                <c:pt idx="0">
                  <c:v>33</c:v>
                </c:pt>
                <c:pt idx="1">
                  <c:v>53</c:v>
                </c:pt>
                <c:pt idx="2">
                  <c:v>173</c:v>
                </c:pt>
                <c:pt idx="3">
                  <c:v>159</c:v>
                </c:pt>
                <c:pt idx="4">
                  <c:v>88</c:v>
                </c:pt>
                <c:pt idx="5">
                  <c:v>40</c:v>
                </c:pt>
              </c:numCache>
            </c:numRef>
          </c:val>
          <c:extLst>
            <c:ext xmlns:c16="http://schemas.microsoft.com/office/drawing/2014/chart" uri="{C3380CC4-5D6E-409C-BE32-E72D297353CC}">
              <c16:uniqueId val="{00000000-C053-4490-A6B9-01BCF2127B85}"/>
            </c:ext>
          </c:extLst>
        </c:ser>
        <c:ser>
          <c:idx val="1"/>
          <c:order val="1"/>
          <c:tx>
            <c:strRef>
              <c:f>Sheet1!$C$1</c:f>
              <c:strCache>
                <c:ptCount val="1"/>
                <c:pt idx="0">
                  <c:v>Column1</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Grade 7</c:v>
                </c:pt>
                <c:pt idx="1">
                  <c:v>Grade 8</c:v>
                </c:pt>
                <c:pt idx="2">
                  <c:v>Grade 9</c:v>
                </c:pt>
                <c:pt idx="3">
                  <c:v>Grade 10</c:v>
                </c:pt>
                <c:pt idx="4">
                  <c:v>Grade 11</c:v>
                </c:pt>
                <c:pt idx="5">
                  <c:v>Grade 12</c:v>
                </c:pt>
              </c:strCache>
            </c:strRef>
          </c:cat>
          <c:val>
            <c:numRef>
              <c:f>Sheet1!$C$2:$C$7</c:f>
              <c:numCache>
                <c:formatCode>General</c:formatCode>
                <c:ptCount val="6"/>
              </c:numCache>
            </c:numRef>
          </c:val>
          <c:extLst>
            <c:ext xmlns:c16="http://schemas.microsoft.com/office/drawing/2014/chart" uri="{C3380CC4-5D6E-409C-BE32-E72D297353CC}">
              <c16:uniqueId val="{00000001-C053-4490-A6B9-01BCF2127B85}"/>
            </c:ext>
          </c:extLst>
        </c:ser>
        <c:ser>
          <c:idx val="2"/>
          <c:order val="2"/>
          <c:tx>
            <c:strRef>
              <c:f>Sheet1!$D$1</c:f>
              <c:strCache>
                <c:ptCount val="1"/>
                <c:pt idx="0">
                  <c:v>Column2</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Grade 7</c:v>
                </c:pt>
                <c:pt idx="1">
                  <c:v>Grade 8</c:v>
                </c:pt>
                <c:pt idx="2">
                  <c:v>Grade 9</c:v>
                </c:pt>
                <c:pt idx="3">
                  <c:v>Grade 10</c:v>
                </c:pt>
                <c:pt idx="4">
                  <c:v>Grade 11</c:v>
                </c:pt>
                <c:pt idx="5">
                  <c:v>Grade 12</c:v>
                </c:pt>
              </c:strCache>
            </c:strRef>
          </c:cat>
          <c:val>
            <c:numRef>
              <c:f>Sheet1!$D$2:$D$7</c:f>
              <c:numCache>
                <c:formatCode>General</c:formatCode>
                <c:ptCount val="6"/>
              </c:numCache>
            </c:numRef>
          </c:val>
          <c:extLst>
            <c:ext xmlns:c16="http://schemas.microsoft.com/office/drawing/2014/chart" uri="{C3380CC4-5D6E-409C-BE32-E72D297353CC}">
              <c16:uniqueId val="{00000002-C053-4490-A6B9-01BCF2127B85}"/>
            </c:ext>
          </c:extLst>
        </c:ser>
        <c:dLbls>
          <c:showLegendKey val="0"/>
          <c:showVal val="1"/>
          <c:showCatName val="0"/>
          <c:showSerName val="0"/>
          <c:showPercent val="0"/>
          <c:showBubbleSize val="0"/>
        </c:dLbls>
        <c:gapWidth val="150"/>
        <c:shape val="box"/>
        <c:axId val="593958984"/>
        <c:axId val="593955376"/>
        <c:axId val="0"/>
      </c:bar3DChart>
      <c:catAx>
        <c:axId val="593958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93955376"/>
        <c:crosses val="autoZero"/>
        <c:auto val="1"/>
        <c:lblAlgn val="ctr"/>
        <c:lblOffset val="100"/>
        <c:noMultiLvlLbl val="0"/>
      </c:catAx>
      <c:valAx>
        <c:axId val="593955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Students</a:t>
                </a:r>
              </a:p>
            </c:rich>
          </c:tx>
          <c:layout>
            <c:manualLayout>
              <c:xMode val="edge"/>
              <c:yMode val="edge"/>
              <c:x val="0"/>
              <c:y val="0.4667401626432358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3958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Foster Care &amp; Graduation Plans</a:t>
            </a:r>
          </a:p>
          <a:p>
            <a:pPr>
              <a:defRPr/>
            </a:pPr>
            <a:r>
              <a:rPr lang="en-US" sz="2000" dirty="0"/>
              <a:t>2021</a:t>
            </a:r>
          </a:p>
        </c:rich>
      </c:tx>
      <c:layout>
        <c:manualLayout>
          <c:xMode val="edge"/>
          <c:yMode val="edge"/>
          <c:x val="0.353509758208817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1.1954412230143849E-3"/>
                  <c:y val="-4.0860963045158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EF-484C-A79B-F1A56211FDCD}"/>
                </c:ext>
              </c:extLst>
            </c:dLbl>
            <c:dLbl>
              <c:idx val="1"/>
              <c:layout>
                <c:manualLayout>
                  <c:x val="-5.9772863120143016E-3"/>
                  <c:y val="-3.7942352444236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EF-484C-A79B-F1A56211FDCD}"/>
                </c:ext>
              </c:extLst>
            </c:dLbl>
            <c:dLbl>
              <c:idx val="2"/>
              <c:layout>
                <c:manualLayout>
                  <c:x val="5.9772863120142582E-3"/>
                  <c:y val="-2.4808346306354506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1.9288749994116845E-2"/>
                      <c:h val="0.10044519639706222"/>
                    </c:manualLayout>
                  </c15:layout>
                </c:ext>
                <c:ext xmlns:c16="http://schemas.microsoft.com/office/drawing/2014/chart" uri="{C3380CC4-5D6E-409C-BE32-E72D297353CC}">
                  <c16:uniqueId val="{00000006-BFEF-484C-A79B-F1A56211FDCD}"/>
                </c:ext>
              </c:extLst>
            </c:dLbl>
            <c:dLbl>
              <c:idx val="3"/>
              <c:layout>
                <c:manualLayout>
                  <c:x val="-2.2568906692853712E-3"/>
                  <c:y val="-4.7890376203845571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1.3693728562870666E-2"/>
                      <c:h val="6.3025543111029231E-2"/>
                    </c:manualLayout>
                  </c15:layout>
                </c:ext>
                <c:ext xmlns:c16="http://schemas.microsoft.com/office/drawing/2014/chart" uri="{C3380CC4-5D6E-409C-BE32-E72D297353CC}">
                  <c16:uniqueId val="{00000008-BFEF-484C-A79B-F1A56211FDC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PRU_6717_GRADTYPE_21_revised!$B$2:$B$5</c:f>
              <c:strCache>
                <c:ptCount val="4"/>
                <c:pt idx="0">
                  <c:v>DISTINGUISHED ACHIEVEMENT PROGRAM</c:v>
                </c:pt>
                <c:pt idx="1">
                  <c:v>FOUNDATION HIGH SCHOOL PROGRAM</c:v>
                </c:pt>
                <c:pt idx="2">
                  <c:v>MINIMUM GRADUATION PLAN</c:v>
                </c:pt>
                <c:pt idx="3">
                  <c:v>RECOMMENDED GRADUATION PLAN</c:v>
                </c:pt>
              </c:strCache>
            </c:strRef>
          </c:cat>
          <c:val>
            <c:numRef>
              <c:f>PRU_6717_GRADTYPE_21_revised!$C$2:$C$5</c:f>
              <c:numCache>
                <c:formatCode>General</c:formatCode>
                <c:ptCount val="4"/>
                <c:pt idx="0">
                  <c:v>1</c:v>
                </c:pt>
                <c:pt idx="1">
                  <c:v>397</c:v>
                </c:pt>
                <c:pt idx="2">
                  <c:v>0</c:v>
                </c:pt>
                <c:pt idx="3">
                  <c:v>1</c:v>
                </c:pt>
              </c:numCache>
            </c:numRef>
          </c:val>
          <c:extLst>
            <c:ext xmlns:c16="http://schemas.microsoft.com/office/drawing/2014/chart" uri="{C3380CC4-5D6E-409C-BE32-E72D297353CC}">
              <c16:uniqueId val="{00000000-BFEF-484C-A79B-F1A56211FDCD}"/>
            </c:ext>
          </c:extLst>
        </c:ser>
        <c:ser>
          <c:idx val="1"/>
          <c:order val="1"/>
          <c:spPr>
            <a:solidFill>
              <a:schemeClr val="accent2"/>
            </a:solidFill>
            <a:ln>
              <a:noFill/>
            </a:ln>
            <a:effectLst/>
            <a:sp3d/>
          </c:spPr>
          <c:invertIfNegative val="0"/>
          <c:dLbls>
            <c:dLbl>
              <c:idx val="0"/>
              <c:layout>
                <c:manualLayout>
                  <c:x val="1.0156141292729204E-2"/>
                  <c:y val="-2.2921539264020564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8926013259499232E-2"/>
                      <c:h val="0.10563953421437863"/>
                    </c:manualLayout>
                  </c15:layout>
                </c:ext>
                <c:ext xmlns:c16="http://schemas.microsoft.com/office/drawing/2014/chart" uri="{C3380CC4-5D6E-409C-BE32-E72D297353CC}">
                  <c16:uniqueId val="{00000004-BFEF-484C-A79B-F1A56211FDCD}"/>
                </c:ext>
              </c:extLst>
            </c:dLbl>
            <c:dLbl>
              <c:idx val="1"/>
              <c:layout>
                <c:manualLayout>
                  <c:x val="9.4966227497067374E-3"/>
                  <c:y val="-3.4596068505803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EF-484C-A79B-F1A56211FDCD}"/>
                </c:ext>
              </c:extLst>
            </c:dLbl>
            <c:dLbl>
              <c:idx val="2"/>
              <c:layout>
                <c:manualLayout>
                  <c:x val="9.563658099222952E-3"/>
                  <c:y val="-3.50237099485261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EF-484C-A79B-F1A56211FDCD}"/>
                </c:ext>
              </c:extLst>
            </c:dLbl>
            <c:dLbl>
              <c:idx val="3"/>
              <c:layout>
                <c:manualLayout>
                  <c:x val="7.1727435744170396E-3"/>
                  <c:y val="-4.0860994939947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EF-484C-A79B-F1A56211FDC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PRU_6717_GRADTYPE_21_revised!$B$2:$B$5</c:f>
              <c:strCache>
                <c:ptCount val="4"/>
                <c:pt idx="0">
                  <c:v>DISTINGUISHED ACHIEVEMENT PROGRAM</c:v>
                </c:pt>
                <c:pt idx="1">
                  <c:v>FOUNDATION HIGH SCHOOL PROGRAM</c:v>
                </c:pt>
                <c:pt idx="2">
                  <c:v>MINIMUM GRADUATION PLAN</c:v>
                </c:pt>
                <c:pt idx="3">
                  <c:v>RECOMMENDED GRADUATION PLAN</c:v>
                </c:pt>
              </c:strCache>
            </c:strRef>
          </c:cat>
          <c:val>
            <c:numRef>
              <c:f>PRU_6717_GRADTYPE_21_revised!$E$2:$E$5</c:f>
              <c:numCache>
                <c:formatCode>General</c:formatCode>
                <c:ptCount val="4"/>
                <c:pt idx="0">
                  <c:v>564</c:v>
                </c:pt>
                <c:pt idx="1">
                  <c:v>357174</c:v>
                </c:pt>
                <c:pt idx="2">
                  <c:v>934</c:v>
                </c:pt>
                <c:pt idx="3">
                  <c:v>165</c:v>
                </c:pt>
              </c:numCache>
            </c:numRef>
          </c:val>
          <c:extLst>
            <c:ext xmlns:c16="http://schemas.microsoft.com/office/drawing/2014/chart" uri="{C3380CC4-5D6E-409C-BE32-E72D297353CC}">
              <c16:uniqueId val="{00000001-BFEF-484C-A79B-F1A56211FDCD}"/>
            </c:ext>
          </c:extLst>
        </c:ser>
        <c:dLbls>
          <c:showLegendKey val="0"/>
          <c:showVal val="1"/>
          <c:showCatName val="0"/>
          <c:showSerName val="0"/>
          <c:showPercent val="0"/>
          <c:showBubbleSize val="0"/>
        </c:dLbls>
        <c:gapWidth val="150"/>
        <c:shape val="box"/>
        <c:axId val="688288152"/>
        <c:axId val="688288480"/>
        <c:axId val="0"/>
      </c:bar3DChart>
      <c:catAx>
        <c:axId val="688288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8288480"/>
        <c:crosses val="autoZero"/>
        <c:auto val="1"/>
        <c:lblAlgn val="ctr"/>
        <c:lblOffset val="100"/>
        <c:noMultiLvlLbl val="0"/>
      </c:catAx>
      <c:valAx>
        <c:axId val="688288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8288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Enrolled in Higher Ed</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F2B-46DD-8523-AA46F207C62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F2B-46DD-8523-AA46F207C62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Yes</c:v>
                </c:pt>
                <c:pt idx="1">
                  <c:v>No </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4-EF2B-46DD-8523-AA46F207C62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70709859685049981"/>
          <c:y val="0.77949197047561891"/>
          <c:w val="0.25047451853559322"/>
          <c:h val="0.1663713686581347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Where Enrolled</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BE6-4326-8F99-CEEE5811AFB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BE6-4326-8F99-CEEE5811AFB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BE6-4326-8F99-CEEE5811AFB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4 yr</c:v>
                </c:pt>
                <c:pt idx="1">
                  <c:v>CC</c:v>
                </c:pt>
                <c:pt idx="2">
                  <c:v>Private college</c:v>
                </c:pt>
              </c:strCache>
            </c:strRef>
          </c:cat>
          <c:val>
            <c:numRef>
              <c:f>Sheet1!$B$2:$B$4</c:f>
              <c:numCache>
                <c:formatCode>General</c:formatCode>
                <c:ptCount val="3"/>
                <c:pt idx="0">
                  <c:v>26</c:v>
                </c:pt>
                <c:pt idx="1">
                  <c:v>72</c:v>
                </c:pt>
                <c:pt idx="2">
                  <c:v>2</c:v>
                </c:pt>
              </c:numCache>
            </c:numRef>
          </c:val>
          <c:extLst>
            <c:ext xmlns:c16="http://schemas.microsoft.com/office/drawing/2014/chart" uri="{C3380CC4-5D6E-409C-BE32-E72D297353CC}">
              <c16:uniqueId val="{00000006-3BE6-4326-8F99-CEEE5811AFB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323618183626898"/>
          <c:y val="0.72723213846388834"/>
          <c:w val="0.33345651099406193"/>
          <c:h val="0.2491555018918040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Eligible and Used Waiver</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D66-434E-8243-BC24E90EFC4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D66-434E-8243-BC24E90EFC4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CD66-434E-8243-BC24E90EFC4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3108740970317021"/>
          <c:y val="0.82152954992224547"/>
          <c:w val="0.21536040986393212"/>
          <c:h val="0.1554837785055305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3200" dirty="0">
                <a:solidFill>
                  <a:schemeClr val="bg2"/>
                </a:solidFill>
              </a:rPr>
              <a:t>Waiver</a:t>
            </a:r>
            <a:r>
              <a:rPr lang="en-US" sz="3200" baseline="0" dirty="0">
                <a:solidFill>
                  <a:schemeClr val="bg2"/>
                </a:solidFill>
              </a:rPr>
              <a:t> Use</a:t>
            </a:r>
            <a:endParaRPr lang="en-US" sz="3200" dirty="0">
              <a:solidFill>
                <a:schemeClr val="bg2"/>
              </a:solidFill>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Yes</c:v>
                </c:pt>
              </c:strCache>
            </c:strRef>
          </c:tx>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4 year</c:v>
                </c:pt>
                <c:pt idx="1">
                  <c:v>CC</c:v>
                </c:pt>
                <c:pt idx="2">
                  <c:v>White</c:v>
                </c:pt>
                <c:pt idx="3">
                  <c:v>Black</c:v>
                </c:pt>
                <c:pt idx="4">
                  <c:v>Hispanic</c:v>
                </c:pt>
                <c:pt idx="5">
                  <c:v>Other Race/Ethnicity</c:v>
                </c:pt>
                <c:pt idx="6">
                  <c:v>Male</c:v>
                </c:pt>
                <c:pt idx="7">
                  <c:v>Female</c:v>
                </c:pt>
              </c:strCache>
            </c:strRef>
          </c:cat>
          <c:val>
            <c:numRef>
              <c:f>Sheet1!$B$2:$B$9</c:f>
              <c:numCache>
                <c:formatCode>General</c:formatCode>
                <c:ptCount val="8"/>
                <c:pt idx="0">
                  <c:v>69.5</c:v>
                </c:pt>
                <c:pt idx="1">
                  <c:v>54.7</c:v>
                </c:pt>
                <c:pt idx="2">
                  <c:v>58.9</c:v>
                </c:pt>
                <c:pt idx="3">
                  <c:v>57.3</c:v>
                </c:pt>
                <c:pt idx="4">
                  <c:v>62.2</c:v>
                </c:pt>
                <c:pt idx="5">
                  <c:v>60</c:v>
                </c:pt>
                <c:pt idx="6">
                  <c:v>56.07</c:v>
                </c:pt>
                <c:pt idx="7">
                  <c:v>62.05</c:v>
                </c:pt>
              </c:numCache>
            </c:numRef>
          </c:val>
          <c:extLst>
            <c:ext xmlns:c16="http://schemas.microsoft.com/office/drawing/2014/chart" uri="{C3380CC4-5D6E-409C-BE32-E72D297353CC}">
              <c16:uniqueId val="{00000000-8A47-4902-92E0-CE3C9A1E72AC}"/>
            </c:ext>
          </c:extLst>
        </c:ser>
        <c:ser>
          <c:idx val="1"/>
          <c:order val="1"/>
          <c:tx>
            <c:strRef>
              <c:f>Sheet1!$C$1</c:f>
              <c:strCache>
                <c:ptCount val="1"/>
                <c:pt idx="0">
                  <c:v>No</c:v>
                </c:pt>
              </c:strCache>
            </c:strRef>
          </c:tx>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4 year</c:v>
                </c:pt>
                <c:pt idx="1">
                  <c:v>CC</c:v>
                </c:pt>
                <c:pt idx="2">
                  <c:v>White</c:v>
                </c:pt>
                <c:pt idx="3">
                  <c:v>Black</c:v>
                </c:pt>
                <c:pt idx="4">
                  <c:v>Hispanic</c:v>
                </c:pt>
                <c:pt idx="5">
                  <c:v>Other Race/Ethnicity</c:v>
                </c:pt>
                <c:pt idx="6">
                  <c:v>Male</c:v>
                </c:pt>
                <c:pt idx="7">
                  <c:v>Female</c:v>
                </c:pt>
              </c:strCache>
            </c:strRef>
          </c:cat>
          <c:val>
            <c:numRef>
              <c:f>Sheet1!$C$2:$C$9</c:f>
              <c:numCache>
                <c:formatCode>General</c:formatCode>
                <c:ptCount val="8"/>
                <c:pt idx="0">
                  <c:v>30.5</c:v>
                </c:pt>
                <c:pt idx="1">
                  <c:v>45.3</c:v>
                </c:pt>
                <c:pt idx="2">
                  <c:v>41.07</c:v>
                </c:pt>
                <c:pt idx="3">
                  <c:v>42.68</c:v>
                </c:pt>
                <c:pt idx="4">
                  <c:v>37.799999999999997</c:v>
                </c:pt>
                <c:pt idx="5">
                  <c:v>40</c:v>
                </c:pt>
                <c:pt idx="6">
                  <c:v>43.93</c:v>
                </c:pt>
                <c:pt idx="7">
                  <c:v>37.950000000000003</c:v>
                </c:pt>
              </c:numCache>
            </c:numRef>
          </c:val>
          <c:extLst>
            <c:ext xmlns:c16="http://schemas.microsoft.com/office/drawing/2014/chart" uri="{C3380CC4-5D6E-409C-BE32-E72D297353CC}">
              <c16:uniqueId val="{00000001-8A47-4902-92E0-CE3C9A1E72AC}"/>
            </c:ext>
          </c:extLst>
        </c:ser>
        <c:dLbls>
          <c:dLblPos val="inEnd"/>
          <c:showLegendKey val="0"/>
          <c:showVal val="1"/>
          <c:showCatName val="0"/>
          <c:showSerName val="0"/>
          <c:showPercent val="0"/>
          <c:showBubbleSize val="0"/>
        </c:dLbls>
        <c:gapWidth val="100"/>
        <c:overlap val="-24"/>
        <c:axId val="583745296"/>
        <c:axId val="583382624"/>
      </c:barChart>
      <c:catAx>
        <c:axId val="5837452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3382624"/>
        <c:crosses val="autoZero"/>
        <c:auto val="1"/>
        <c:lblAlgn val="ctr"/>
        <c:lblOffset val="100"/>
        <c:noMultiLvlLbl val="0"/>
      </c:catAx>
      <c:valAx>
        <c:axId val="583382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rtl="0">
              <a:defRPr lang="en-US" sz="1000" b="1" i="0" u="none" strike="noStrike" kern="1200" baseline="0">
                <a:solidFill>
                  <a:schemeClr val="bg2"/>
                </a:solidFill>
                <a:latin typeface="+mn-lt"/>
                <a:ea typeface="+mn-ea"/>
                <a:cs typeface="+mn-cs"/>
              </a:defRPr>
            </a:pPr>
            <a:endParaRPr lang="en-US"/>
          </a:p>
        </c:txPr>
        <c:crossAx val="583745296"/>
        <c:crosses val="autoZero"/>
        <c:crossBetween val="between"/>
      </c:valAx>
      <c:spPr>
        <a:solidFill>
          <a:sysClr val="window" lastClr="FFFFFF">
            <a:lumMod val="65000"/>
          </a:sysClr>
        </a:solidFill>
        <a:ln>
          <a:noFill/>
        </a:ln>
        <a:effectLst/>
      </c:spPr>
    </c:plotArea>
    <c:legend>
      <c:legendPos val="b"/>
      <c:layout>
        <c:manualLayout>
          <c:xMode val="edge"/>
          <c:yMode val="edge"/>
          <c:x val="0.43420958913378704"/>
          <c:y val="0.92425006907031337"/>
          <c:w val="0.14175712347354139"/>
          <c:h val="6.2592036192844314E-2"/>
        </c:manualLayout>
      </c:layout>
      <c:overlay val="0"/>
      <c:spPr>
        <a:noFill/>
        <a:ln>
          <a:noFill/>
        </a:ln>
        <a:effectLst/>
      </c:spPr>
      <c:txPr>
        <a:bodyPr rot="0" spcFirstLastPara="1" vertOverflow="ellipsis" vert="horz" wrap="square" anchor="ctr" anchorCtr="1"/>
        <a:lstStyle/>
        <a:p>
          <a:pPr algn="ctr" rtl="0">
            <a:defRPr lang="en-US" sz="2128" b="1"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DEB340">
        <a:lumMod val="75000"/>
      </a:srgbClr>
    </a:solidFill>
    <a:ln>
      <a:solidFill>
        <a:sysClr val="windowText" lastClr="000000">
          <a:alpha val="59000"/>
        </a:sys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modernComment_C8B_C990C88C.xml><?xml version="1.0" encoding="utf-8"?>
<p188:cmLst xmlns:a="http://schemas.openxmlformats.org/drawingml/2006/main" xmlns:r="http://schemas.openxmlformats.org/officeDocument/2006/relationships" xmlns:p188="http://schemas.microsoft.com/office/powerpoint/2018/8/main">
  <p188:cm id="{5F448883-3115-4A3F-A0FE-E67FBC11FB62}" authorId="{A6E48F10-4EC3-CB72-4A74-9601498CB34B}" status="resolved" created="2023-01-18T03:12:15.446">
    <pc:sldMkLst xmlns:pc="http://schemas.microsoft.com/office/powerpoint/2013/main/command">
      <pc:docMk/>
      <pc:sldMk cId="3381708940" sldId="3197"/>
    </pc:sldMkLst>
    <p188:replyLst>
      <p188:reply id="{0BEAF9F2-862F-4693-9E3C-0B9CD1514242}" authorId="{A6E48F10-4EC3-CB72-4A74-9601498CB34B}" created="2023-01-18T03:12:24.322">
        <p188:txBody>
          <a:bodyPr/>
          <a:lstStyle/>
          <a:p>
            <a:r>
              <a:rPr lang="en-US"/>
              <a:t>[@Watson, LaTrenda] </a:t>
            </a:r>
          </a:p>
        </p188:txBody>
      </p188:reply>
      <p188:reply id="{CFDF79DF-DA51-4F87-92FB-4658838E4EEB}" authorId="{37CE6C79-BC85-DF4B-3CED-FF041DADF4A1}" created="2023-01-18T14:50:46.987">
        <p188:txBody>
          <a:bodyPr/>
          <a:lstStyle/>
          <a:p>
            <a:r>
              <a:rPr lang="en-US"/>
              <a:t>[@Kravitz, Kelly] M/V is not included in the standard report for enrollment</a:t>
            </a:r>
          </a:p>
        </p188:txBody>
      </p188:reply>
    </p188:replyLst>
    <p188:txBody>
      <a:bodyPr/>
      <a:lstStyle/>
      <a:p>
        <a:r>
          <a:rPr lang="en-US"/>
          <a:t>This information is great! Can we also include McKinney-Vento/homeless? Also, what is '1' above Special Pops at bottom? 
Can you remove duplication of title - it's at top and also on chart? Can you add a legend or key or possibly flip chart so it's easier to read? Great info here! </a:t>
        </a:r>
      </a:p>
    </p188:txBody>
  </p188:cm>
  <p188:cm id="{22B5DF6F-9408-4916-9051-AE8FE3AB7A27}" authorId="{A6E48F10-4EC3-CB72-4A74-9601498CB34B}" status="resolved" created="2023-01-18T15:34:06.908">
    <pc:sldMkLst xmlns:pc="http://schemas.microsoft.com/office/powerpoint/2013/main/command">
      <pc:docMk/>
      <pc:sldMk cId="3381708940" sldId="3197"/>
    </pc:sldMkLst>
    <p188:replyLst>
      <p188:reply id="{5EDF380D-DED5-437B-A75F-35E87123B798}" authorId="{A6E48F10-4EC3-CB72-4A74-9601498CB34B}" created="2023-01-18T15:34:28.112">
        <p188:txBody>
          <a:bodyPr/>
          <a:lstStyle/>
          <a:p>
            <a:r>
              <a:rPr lang="en-US"/>
              <a:t>[@Watson, LaTrenda] </a:t>
            </a:r>
          </a:p>
        </p188:txBody>
      </p188:reply>
      <p188:reply id="{C850CA13-C788-49BF-9CB8-A9A826085049}" authorId="{27528E3D-B749-1673-8690-2E013D5D5981}" created="2023-01-20T16:57:33.488">
        <p188:txBody>
          <a:bodyPr/>
          <a:lstStyle/>
          <a:p>
            <a:r>
              <a:rPr lang="en-US"/>
              <a:t>[@Kravitz, Kelly] I have added the graph</a:t>
            </a:r>
          </a:p>
        </p188:txBody>
      </p188:reply>
      <p188:reply id="{4E561325-4C1D-408E-B72B-5B2A9336276F}" authorId="{A6E48F10-4EC3-CB72-4A74-9601498CB34B}" created="2023-01-20T17:02:44.307">
        <p188:txBody>
          <a:bodyPr/>
          <a:lstStyle/>
          <a:p>
            <a:r>
              <a:rPr lang="en-US"/>
              <a:t>thank you! can you also add percentages to the blue part of the graph? 
and we'll want to clarify for folks that this is based on PEIMS snapshot data - school reported totals - yet based on prior data slides we have significantly more students in foster care, than schools are reporting </a:t>
            </a:r>
          </a:p>
        </p188:txBody>
      </p188:reply>
      <p188:reply id="{378CBAD0-0FAC-47B2-A360-6D5DF55FF72D}" authorId="{A6E48F10-4EC3-CB72-4A74-9601498CB34B}" created="2023-01-20T17:03:31.230">
        <p188:txBody>
          <a:bodyPr/>
          <a:lstStyle/>
          <a:p>
            <a:r>
              <a:rPr lang="en-US"/>
              <a:t>love how this is laid out..easy to understand </a:t>
            </a:r>
          </a:p>
        </p188:txBody>
      </p188:reply>
      <p188:reply id="{2A81AFC1-02A5-4612-94B3-0EE665AC5E4B}" authorId="{A6E48F10-4EC3-CB72-4A74-9601498CB34B}" created="2023-01-20T17:03:40.871">
        <p188:txBody>
          <a:bodyPr/>
          <a:lstStyle/>
          <a:p>
            <a:r>
              <a:rPr lang="en-US"/>
              <a:t>[@Watson, LaTrenda] see comments</a:t>
            </a:r>
          </a:p>
        </p188:txBody>
      </p188:reply>
      <p188:reply id="{EA96EFCB-ECF5-4118-9578-85F3A0DA31A1}" authorId="{27528E3D-B749-1673-8690-2E013D5D5981}" created="2023-01-20T17:49:10.629">
        <p188:txBody>
          <a:bodyPr/>
          <a:lstStyle/>
          <a:p>
            <a:r>
              <a:rPr lang="en-US"/>
              <a:t>[@Kravitz, Kelly] some of the blue is not big enough to place percentages. It does not look right. </a:t>
            </a:r>
          </a:p>
        </p188:txBody>
      </p188:reply>
    </p188:replyLst>
    <p188:txBody>
      <a:bodyPr/>
      <a:lstStyle/>
      <a:p>
        <a:r>
          <a:rPr lang="en-US"/>
          <a:t>On this slide we need to remove - English Second Language and Billingual - these are a part of LEP or 'Emergency Bilingual' 
Limited English Proficiency needs to be changed to Emergent Bilingual (this changed in law). *We'll need to make these changes above across any info we use or share -fyi
Remove immigrant 
Let's get the MV numbers from Zane and integrate. He should be able to pull them for us. 
Here's a list of what we'll include on the graph: 
Military Connected 
McKinney-Vento 
Special Education 
Gifted/Talented 
Emergent Bilingual 
Economically Disadvantaged 
At-Risk </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27.png"/></Relationships>
</file>

<file path=ppt/diagrams/_rels/data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hyperlink" Target="mailto:LaTrenda.Watson@TEA.Texas.gov"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hyperlink" Target="mailto:LaTrenda.Watson@TEA.Texas.gov"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00B0C6-59CD-4F7C-9453-0CBAECFDB3D4}"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en-US"/>
        </a:p>
      </dgm:t>
    </dgm:pt>
    <dgm:pt modelId="{7116DDA0-D5E1-4681-8769-419B6CBB650E}">
      <dgm:prSet phldrT="[Text]"/>
      <dgm:spPr>
        <a:blipFill rotWithShape="0">
          <a:blip xmlns:r="http://schemas.openxmlformats.org/officeDocument/2006/relationships" r:embed="rId1"/>
          <a:stretch>
            <a:fillRect/>
          </a:stretch>
        </a:blipFill>
      </dgm:spPr>
      <dgm:t>
        <a:bodyPr/>
        <a:lstStyle/>
        <a:p>
          <a:endParaRPr lang="en-US" dirty="0"/>
        </a:p>
      </dgm:t>
    </dgm:pt>
    <dgm:pt modelId="{94627393-F6AD-44CE-891B-F47C0B8D778F}" type="parTrans" cxnId="{352F273B-3475-4A3B-873E-07C78BCEBE17}">
      <dgm:prSet/>
      <dgm:spPr/>
      <dgm:t>
        <a:bodyPr/>
        <a:lstStyle/>
        <a:p>
          <a:endParaRPr lang="en-US"/>
        </a:p>
      </dgm:t>
    </dgm:pt>
    <dgm:pt modelId="{A985CD4E-72FA-4D92-B6DE-166B7FFA80C5}" type="sibTrans" cxnId="{352F273B-3475-4A3B-873E-07C78BCEBE17}">
      <dgm:prSet/>
      <dgm:spPr/>
      <dgm:t>
        <a:bodyPr/>
        <a:lstStyle/>
        <a:p>
          <a:endParaRPr lang="en-US"/>
        </a:p>
      </dgm:t>
    </dgm:pt>
    <dgm:pt modelId="{9ADADAB7-FAB9-466F-B80D-3F7F1CEEF3CB}">
      <dgm:prSet phldrT="[Text]"/>
      <dgm:spPr/>
      <dgm:t>
        <a:bodyPr/>
        <a:lstStyle/>
        <a:p>
          <a:r>
            <a:rPr lang="en-US" dirty="0"/>
            <a:t>Better Data</a:t>
          </a:r>
        </a:p>
      </dgm:t>
    </dgm:pt>
    <dgm:pt modelId="{C4412011-66B6-455E-AEB0-BFF1D25533CC}" type="parTrans" cxnId="{D18B4BFF-A093-4CAD-81E3-849D8918163C}">
      <dgm:prSet/>
      <dgm:spPr/>
      <dgm:t>
        <a:bodyPr/>
        <a:lstStyle/>
        <a:p>
          <a:endParaRPr lang="en-US"/>
        </a:p>
      </dgm:t>
    </dgm:pt>
    <dgm:pt modelId="{DDDCC39E-CC0B-4080-B127-17F90F890AD8}" type="sibTrans" cxnId="{D18B4BFF-A093-4CAD-81E3-849D8918163C}">
      <dgm:prSet/>
      <dgm:spPr/>
      <dgm:t>
        <a:bodyPr/>
        <a:lstStyle/>
        <a:p>
          <a:endParaRPr lang="en-US"/>
        </a:p>
      </dgm:t>
    </dgm:pt>
    <dgm:pt modelId="{542D9B6B-8D0C-407C-9873-5AB379480977}">
      <dgm:prSet phldrT="[Text]"/>
      <dgm:spPr/>
      <dgm:t>
        <a:bodyPr/>
        <a:lstStyle/>
        <a:p>
          <a:r>
            <a:rPr lang="en-US" dirty="0"/>
            <a:t>Stronger Federal/State Laws</a:t>
          </a:r>
        </a:p>
      </dgm:t>
    </dgm:pt>
    <dgm:pt modelId="{7F250398-F5E2-4585-B109-B4634F04A8D3}" type="parTrans" cxnId="{0BE82018-8281-4294-A233-B90B37BC4023}">
      <dgm:prSet/>
      <dgm:spPr/>
      <dgm:t>
        <a:bodyPr/>
        <a:lstStyle/>
        <a:p>
          <a:endParaRPr lang="en-US"/>
        </a:p>
      </dgm:t>
    </dgm:pt>
    <dgm:pt modelId="{72304C25-76EA-4E5E-BACA-EC392AD9CD09}" type="sibTrans" cxnId="{0BE82018-8281-4294-A233-B90B37BC4023}">
      <dgm:prSet/>
      <dgm:spPr/>
      <dgm:t>
        <a:bodyPr/>
        <a:lstStyle/>
        <a:p>
          <a:endParaRPr lang="en-US"/>
        </a:p>
      </dgm:t>
    </dgm:pt>
    <dgm:pt modelId="{9999946D-E705-4F9A-80A3-E23D692A24A8}">
      <dgm:prSet phldrT="[Text]"/>
      <dgm:spPr/>
      <dgm:t>
        <a:bodyPr/>
        <a:lstStyle/>
        <a:p>
          <a:r>
            <a:rPr lang="en-US" dirty="0"/>
            <a:t>Increase Education Stability</a:t>
          </a:r>
        </a:p>
      </dgm:t>
    </dgm:pt>
    <dgm:pt modelId="{6613B5BA-6FE2-4D55-A680-A2213DFD9220}" type="parTrans" cxnId="{43E392AA-8707-4D26-BFEB-BA1A8D92EB3C}">
      <dgm:prSet/>
      <dgm:spPr/>
      <dgm:t>
        <a:bodyPr/>
        <a:lstStyle/>
        <a:p>
          <a:endParaRPr lang="en-US"/>
        </a:p>
      </dgm:t>
    </dgm:pt>
    <dgm:pt modelId="{0911C849-16F8-4CBB-8EC2-57A23C0D6A27}" type="sibTrans" cxnId="{43E392AA-8707-4D26-BFEB-BA1A8D92EB3C}">
      <dgm:prSet/>
      <dgm:spPr/>
      <dgm:t>
        <a:bodyPr/>
        <a:lstStyle/>
        <a:p>
          <a:endParaRPr lang="en-US"/>
        </a:p>
      </dgm:t>
    </dgm:pt>
    <dgm:pt modelId="{125AF81C-1B02-4579-A9C2-EFD13EB61BBF}">
      <dgm:prSet phldrT="[Text]"/>
      <dgm:spPr/>
      <dgm:t>
        <a:bodyPr/>
        <a:lstStyle/>
        <a:p>
          <a:r>
            <a:rPr lang="en-US" dirty="0"/>
            <a:t>Better Educational Outcomes</a:t>
          </a:r>
        </a:p>
      </dgm:t>
    </dgm:pt>
    <dgm:pt modelId="{5E1DC9AE-53EB-44D4-99F4-4BBC4406C5D5}" type="parTrans" cxnId="{35495C23-9F9E-492F-BC94-5FFBD39C58D8}">
      <dgm:prSet/>
      <dgm:spPr/>
      <dgm:t>
        <a:bodyPr/>
        <a:lstStyle/>
        <a:p>
          <a:endParaRPr lang="en-US"/>
        </a:p>
      </dgm:t>
    </dgm:pt>
    <dgm:pt modelId="{1E688C1E-B066-4562-9A6F-82F55F088D19}" type="sibTrans" cxnId="{35495C23-9F9E-492F-BC94-5FFBD39C58D8}">
      <dgm:prSet/>
      <dgm:spPr/>
      <dgm:t>
        <a:bodyPr/>
        <a:lstStyle/>
        <a:p>
          <a:endParaRPr lang="en-US"/>
        </a:p>
      </dgm:t>
    </dgm:pt>
    <dgm:pt modelId="{D9852BAA-A36F-4F20-8AA7-9A4D86FC8EDC}" type="pres">
      <dgm:prSet presAssocID="{C000B0C6-59CD-4F7C-9453-0CBAECFDB3D4}" presName="Name0" presStyleCnt="0">
        <dgm:presLayoutVars>
          <dgm:chMax val="1"/>
          <dgm:dir/>
          <dgm:animLvl val="ctr"/>
          <dgm:resizeHandles val="exact"/>
        </dgm:presLayoutVars>
      </dgm:prSet>
      <dgm:spPr/>
    </dgm:pt>
    <dgm:pt modelId="{BDB519BB-6C22-442A-9C70-5B51D70E7AE9}" type="pres">
      <dgm:prSet presAssocID="{7116DDA0-D5E1-4681-8769-419B6CBB650E}" presName="centerShape" presStyleLbl="node0" presStyleIdx="0" presStyleCnt="1" custScaleX="131372" custScaleY="138517" custLinFactNeighborX="-2366" custLinFactNeighborY="-710"/>
      <dgm:spPr/>
    </dgm:pt>
    <dgm:pt modelId="{AB5B1414-FCE9-4864-A1BA-1179D7587ABC}" type="pres">
      <dgm:prSet presAssocID="{9ADADAB7-FAB9-466F-B80D-3F7F1CEEF3CB}" presName="node" presStyleLbl="node1" presStyleIdx="0" presStyleCnt="4">
        <dgm:presLayoutVars>
          <dgm:bulletEnabled val="1"/>
        </dgm:presLayoutVars>
      </dgm:prSet>
      <dgm:spPr/>
    </dgm:pt>
    <dgm:pt modelId="{BCC4E7A6-71E4-4132-A163-4F1D6E1DE626}" type="pres">
      <dgm:prSet presAssocID="{9ADADAB7-FAB9-466F-B80D-3F7F1CEEF3CB}" presName="dummy" presStyleCnt="0"/>
      <dgm:spPr/>
    </dgm:pt>
    <dgm:pt modelId="{D99B10B6-8341-491D-90CD-282634781154}" type="pres">
      <dgm:prSet presAssocID="{DDDCC39E-CC0B-4080-B127-17F90F890AD8}" presName="sibTrans" presStyleLbl="sibTrans2D1" presStyleIdx="0" presStyleCnt="4"/>
      <dgm:spPr/>
    </dgm:pt>
    <dgm:pt modelId="{6E93D209-C2E0-4930-B8AD-8EE747DCD2C3}" type="pres">
      <dgm:prSet presAssocID="{542D9B6B-8D0C-407C-9873-5AB379480977}" presName="node" presStyleLbl="node1" presStyleIdx="1" presStyleCnt="4" custScaleX="140946">
        <dgm:presLayoutVars>
          <dgm:bulletEnabled val="1"/>
        </dgm:presLayoutVars>
      </dgm:prSet>
      <dgm:spPr/>
    </dgm:pt>
    <dgm:pt modelId="{DA2CE48D-1EBF-42DD-8EF4-DECC4BE5C5E9}" type="pres">
      <dgm:prSet presAssocID="{542D9B6B-8D0C-407C-9873-5AB379480977}" presName="dummy" presStyleCnt="0"/>
      <dgm:spPr/>
    </dgm:pt>
    <dgm:pt modelId="{2C7F0B5A-3250-4846-A516-91FDF5BEC17A}" type="pres">
      <dgm:prSet presAssocID="{72304C25-76EA-4E5E-BACA-EC392AD9CD09}" presName="sibTrans" presStyleLbl="sibTrans2D1" presStyleIdx="1" presStyleCnt="4"/>
      <dgm:spPr/>
    </dgm:pt>
    <dgm:pt modelId="{0C26D9B5-184A-480B-8AB7-E7015E75E5AD}" type="pres">
      <dgm:prSet presAssocID="{9999946D-E705-4F9A-80A3-E23D692A24A8}" presName="node" presStyleLbl="node1" presStyleIdx="2" presStyleCnt="4">
        <dgm:presLayoutVars>
          <dgm:bulletEnabled val="1"/>
        </dgm:presLayoutVars>
      </dgm:prSet>
      <dgm:spPr/>
    </dgm:pt>
    <dgm:pt modelId="{02D161CE-E84D-4CE6-B14B-623627B33172}" type="pres">
      <dgm:prSet presAssocID="{9999946D-E705-4F9A-80A3-E23D692A24A8}" presName="dummy" presStyleCnt="0"/>
      <dgm:spPr/>
    </dgm:pt>
    <dgm:pt modelId="{85628AD5-999D-4DD4-9C9A-74DDB10817A7}" type="pres">
      <dgm:prSet presAssocID="{0911C849-16F8-4CBB-8EC2-57A23C0D6A27}" presName="sibTrans" presStyleLbl="sibTrans2D1" presStyleIdx="2" presStyleCnt="4"/>
      <dgm:spPr/>
    </dgm:pt>
    <dgm:pt modelId="{B7C55B2B-6818-444E-95E7-0A408B469F8A}" type="pres">
      <dgm:prSet presAssocID="{125AF81C-1B02-4579-A9C2-EFD13EB61BBF}" presName="node" presStyleLbl="node1" presStyleIdx="3" presStyleCnt="4" custScaleX="129544">
        <dgm:presLayoutVars>
          <dgm:bulletEnabled val="1"/>
        </dgm:presLayoutVars>
      </dgm:prSet>
      <dgm:spPr/>
    </dgm:pt>
    <dgm:pt modelId="{DBCDB043-1BA9-4AC2-BD72-AB7CC208FAF9}" type="pres">
      <dgm:prSet presAssocID="{125AF81C-1B02-4579-A9C2-EFD13EB61BBF}" presName="dummy" presStyleCnt="0"/>
      <dgm:spPr/>
    </dgm:pt>
    <dgm:pt modelId="{D109BC55-1388-48F0-8916-668A6669655A}" type="pres">
      <dgm:prSet presAssocID="{1E688C1E-B066-4562-9A6F-82F55F088D19}" presName="sibTrans" presStyleLbl="sibTrans2D1" presStyleIdx="3" presStyleCnt="4"/>
      <dgm:spPr/>
    </dgm:pt>
  </dgm:ptLst>
  <dgm:cxnLst>
    <dgm:cxn modelId="{37322005-320B-46ED-9126-4C0C2EFCCB54}" type="presOf" srcId="{72304C25-76EA-4E5E-BACA-EC392AD9CD09}" destId="{2C7F0B5A-3250-4846-A516-91FDF5BEC17A}" srcOrd="0" destOrd="0" presId="urn:microsoft.com/office/officeart/2005/8/layout/radial6"/>
    <dgm:cxn modelId="{0BE82018-8281-4294-A233-B90B37BC4023}" srcId="{7116DDA0-D5E1-4681-8769-419B6CBB650E}" destId="{542D9B6B-8D0C-407C-9873-5AB379480977}" srcOrd="1" destOrd="0" parTransId="{7F250398-F5E2-4585-B109-B4634F04A8D3}" sibTransId="{72304C25-76EA-4E5E-BACA-EC392AD9CD09}"/>
    <dgm:cxn modelId="{15B1841B-B810-4EDD-AC59-D28DC3C175E1}" type="presOf" srcId="{125AF81C-1B02-4579-A9C2-EFD13EB61BBF}" destId="{B7C55B2B-6818-444E-95E7-0A408B469F8A}" srcOrd="0" destOrd="0" presId="urn:microsoft.com/office/officeart/2005/8/layout/radial6"/>
    <dgm:cxn modelId="{7A435421-47E9-431A-BF58-B2FBB873799B}" type="presOf" srcId="{0911C849-16F8-4CBB-8EC2-57A23C0D6A27}" destId="{85628AD5-999D-4DD4-9C9A-74DDB10817A7}" srcOrd="0" destOrd="0" presId="urn:microsoft.com/office/officeart/2005/8/layout/radial6"/>
    <dgm:cxn modelId="{35495C23-9F9E-492F-BC94-5FFBD39C58D8}" srcId="{7116DDA0-D5E1-4681-8769-419B6CBB650E}" destId="{125AF81C-1B02-4579-A9C2-EFD13EB61BBF}" srcOrd="3" destOrd="0" parTransId="{5E1DC9AE-53EB-44D4-99F4-4BBC4406C5D5}" sibTransId="{1E688C1E-B066-4562-9A6F-82F55F088D19}"/>
    <dgm:cxn modelId="{352F273B-3475-4A3B-873E-07C78BCEBE17}" srcId="{C000B0C6-59CD-4F7C-9453-0CBAECFDB3D4}" destId="{7116DDA0-D5E1-4681-8769-419B6CBB650E}" srcOrd="0" destOrd="0" parTransId="{94627393-F6AD-44CE-891B-F47C0B8D778F}" sibTransId="{A985CD4E-72FA-4D92-B6DE-166B7FFA80C5}"/>
    <dgm:cxn modelId="{90E1976C-2227-4C9C-A5D3-28825F26066F}" type="presOf" srcId="{C000B0C6-59CD-4F7C-9453-0CBAECFDB3D4}" destId="{D9852BAA-A36F-4F20-8AA7-9A4D86FC8EDC}" srcOrd="0" destOrd="0" presId="urn:microsoft.com/office/officeart/2005/8/layout/radial6"/>
    <dgm:cxn modelId="{F3309370-E35F-4777-8584-E742FD6BC28C}" type="presOf" srcId="{9999946D-E705-4F9A-80A3-E23D692A24A8}" destId="{0C26D9B5-184A-480B-8AB7-E7015E75E5AD}" srcOrd="0" destOrd="0" presId="urn:microsoft.com/office/officeart/2005/8/layout/radial6"/>
    <dgm:cxn modelId="{BBD67C59-2A92-49B0-B239-C40B3746D4B9}" type="presOf" srcId="{DDDCC39E-CC0B-4080-B127-17F90F890AD8}" destId="{D99B10B6-8341-491D-90CD-282634781154}" srcOrd="0" destOrd="0" presId="urn:microsoft.com/office/officeart/2005/8/layout/radial6"/>
    <dgm:cxn modelId="{3866D47A-D03F-4220-8C03-D295EDB5C23A}" type="presOf" srcId="{7116DDA0-D5E1-4681-8769-419B6CBB650E}" destId="{BDB519BB-6C22-442A-9C70-5B51D70E7AE9}" srcOrd="0" destOrd="0" presId="urn:microsoft.com/office/officeart/2005/8/layout/radial6"/>
    <dgm:cxn modelId="{43E392AA-8707-4D26-BFEB-BA1A8D92EB3C}" srcId="{7116DDA0-D5E1-4681-8769-419B6CBB650E}" destId="{9999946D-E705-4F9A-80A3-E23D692A24A8}" srcOrd="2" destOrd="0" parTransId="{6613B5BA-6FE2-4D55-A680-A2213DFD9220}" sibTransId="{0911C849-16F8-4CBB-8EC2-57A23C0D6A27}"/>
    <dgm:cxn modelId="{61FB7BBA-8B86-42E8-96C1-FAE906F5399B}" type="presOf" srcId="{9ADADAB7-FAB9-466F-B80D-3F7F1CEEF3CB}" destId="{AB5B1414-FCE9-4864-A1BA-1179D7587ABC}" srcOrd="0" destOrd="0" presId="urn:microsoft.com/office/officeart/2005/8/layout/radial6"/>
    <dgm:cxn modelId="{510BDFBA-A934-4EB8-8AF6-360BF34FC640}" type="presOf" srcId="{1E688C1E-B066-4562-9A6F-82F55F088D19}" destId="{D109BC55-1388-48F0-8916-668A6669655A}" srcOrd="0" destOrd="0" presId="urn:microsoft.com/office/officeart/2005/8/layout/radial6"/>
    <dgm:cxn modelId="{079803E6-EBA7-4D6C-8986-715F6D096835}" type="presOf" srcId="{542D9B6B-8D0C-407C-9873-5AB379480977}" destId="{6E93D209-C2E0-4930-B8AD-8EE747DCD2C3}" srcOrd="0" destOrd="0" presId="urn:microsoft.com/office/officeart/2005/8/layout/radial6"/>
    <dgm:cxn modelId="{D18B4BFF-A093-4CAD-81E3-849D8918163C}" srcId="{7116DDA0-D5E1-4681-8769-419B6CBB650E}" destId="{9ADADAB7-FAB9-466F-B80D-3F7F1CEEF3CB}" srcOrd="0" destOrd="0" parTransId="{C4412011-66B6-455E-AEB0-BFF1D25533CC}" sibTransId="{DDDCC39E-CC0B-4080-B127-17F90F890AD8}"/>
    <dgm:cxn modelId="{F7392CF6-15E8-4207-A9B5-9AA74F1AE743}" type="presParOf" srcId="{D9852BAA-A36F-4F20-8AA7-9A4D86FC8EDC}" destId="{BDB519BB-6C22-442A-9C70-5B51D70E7AE9}" srcOrd="0" destOrd="0" presId="urn:microsoft.com/office/officeart/2005/8/layout/radial6"/>
    <dgm:cxn modelId="{34B831D4-48BB-42D6-8B0F-50DCDC3C4390}" type="presParOf" srcId="{D9852BAA-A36F-4F20-8AA7-9A4D86FC8EDC}" destId="{AB5B1414-FCE9-4864-A1BA-1179D7587ABC}" srcOrd="1" destOrd="0" presId="urn:microsoft.com/office/officeart/2005/8/layout/radial6"/>
    <dgm:cxn modelId="{A8365F44-08BE-4E50-A5C4-60AB11050276}" type="presParOf" srcId="{D9852BAA-A36F-4F20-8AA7-9A4D86FC8EDC}" destId="{BCC4E7A6-71E4-4132-A163-4F1D6E1DE626}" srcOrd="2" destOrd="0" presId="urn:microsoft.com/office/officeart/2005/8/layout/radial6"/>
    <dgm:cxn modelId="{14589B76-BD59-4370-93C7-69D6355C5BF7}" type="presParOf" srcId="{D9852BAA-A36F-4F20-8AA7-9A4D86FC8EDC}" destId="{D99B10B6-8341-491D-90CD-282634781154}" srcOrd="3" destOrd="0" presId="urn:microsoft.com/office/officeart/2005/8/layout/radial6"/>
    <dgm:cxn modelId="{4B72222C-EAAA-4B01-8161-F0B54690B16E}" type="presParOf" srcId="{D9852BAA-A36F-4F20-8AA7-9A4D86FC8EDC}" destId="{6E93D209-C2E0-4930-B8AD-8EE747DCD2C3}" srcOrd="4" destOrd="0" presId="urn:microsoft.com/office/officeart/2005/8/layout/radial6"/>
    <dgm:cxn modelId="{62626F48-338E-436B-A5AF-BF756FEB4C21}" type="presParOf" srcId="{D9852BAA-A36F-4F20-8AA7-9A4D86FC8EDC}" destId="{DA2CE48D-1EBF-42DD-8EF4-DECC4BE5C5E9}" srcOrd="5" destOrd="0" presId="urn:microsoft.com/office/officeart/2005/8/layout/radial6"/>
    <dgm:cxn modelId="{7A7EA910-0C37-442E-982D-9676BB281F93}" type="presParOf" srcId="{D9852BAA-A36F-4F20-8AA7-9A4D86FC8EDC}" destId="{2C7F0B5A-3250-4846-A516-91FDF5BEC17A}" srcOrd="6" destOrd="0" presId="urn:microsoft.com/office/officeart/2005/8/layout/radial6"/>
    <dgm:cxn modelId="{2B41BD07-4E51-47DA-A1FA-C0085A72F3BC}" type="presParOf" srcId="{D9852BAA-A36F-4F20-8AA7-9A4D86FC8EDC}" destId="{0C26D9B5-184A-480B-8AB7-E7015E75E5AD}" srcOrd="7" destOrd="0" presId="urn:microsoft.com/office/officeart/2005/8/layout/radial6"/>
    <dgm:cxn modelId="{D05FD026-587A-4A21-A3E4-E5AED107F38F}" type="presParOf" srcId="{D9852BAA-A36F-4F20-8AA7-9A4D86FC8EDC}" destId="{02D161CE-E84D-4CE6-B14B-623627B33172}" srcOrd="8" destOrd="0" presId="urn:microsoft.com/office/officeart/2005/8/layout/radial6"/>
    <dgm:cxn modelId="{D14906FB-E68C-4C4C-A75D-51AA7A5F519B}" type="presParOf" srcId="{D9852BAA-A36F-4F20-8AA7-9A4D86FC8EDC}" destId="{85628AD5-999D-4DD4-9C9A-74DDB10817A7}" srcOrd="9" destOrd="0" presId="urn:microsoft.com/office/officeart/2005/8/layout/radial6"/>
    <dgm:cxn modelId="{EB306116-D159-462D-A4BB-CF542B43DCBD}" type="presParOf" srcId="{D9852BAA-A36F-4F20-8AA7-9A4D86FC8EDC}" destId="{B7C55B2B-6818-444E-95E7-0A408B469F8A}" srcOrd="10" destOrd="0" presId="urn:microsoft.com/office/officeart/2005/8/layout/radial6"/>
    <dgm:cxn modelId="{35FF6EAA-75DB-4DCF-8C0F-2086A3838369}" type="presParOf" srcId="{D9852BAA-A36F-4F20-8AA7-9A4D86FC8EDC}" destId="{DBCDB043-1BA9-4AC2-BD72-AB7CC208FAF9}" srcOrd="11" destOrd="0" presId="urn:microsoft.com/office/officeart/2005/8/layout/radial6"/>
    <dgm:cxn modelId="{16196EE6-FB07-4D16-8E21-3AB09C2346F0}" type="presParOf" srcId="{D9852BAA-A36F-4F20-8AA7-9A4D86FC8EDC}" destId="{D109BC55-1388-48F0-8916-668A6669655A}"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544565-3613-47C2-B069-4ABAC5A5F1C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FA69AD04-71EA-4569-A0E1-EE77EA12F8AF}">
      <dgm:prSet phldrT="[Text]" phldr="0" custT="1"/>
      <dgm:spPr/>
      <dgm:t>
        <a:bodyPr/>
        <a:lstStyle/>
        <a:p>
          <a:pPr rtl="0"/>
          <a:r>
            <a:rPr lang="en-US" sz="2400" dirty="0">
              <a:latin typeface="Calibri Light" panose="020F0302020204030204"/>
            </a:rPr>
            <a:t>19 TAC 89 FF Subchapter FF: </a:t>
          </a:r>
          <a:r>
            <a:rPr lang="en-US" sz="2400" dirty="0"/>
            <a:t>Transition Assistance for Highly Mobile Students Who are Homeless or in Substitute Care</a:t>
          </a:r>
        </a:p>
      </dgm:t>
    </dgm:pt>
    <dgm:pt modelId="{6C34A9B2-5805-45BE-AF70-9F8BCDEE43C5}" type="parTrans" cxnId="{A39FFA45-73BA-4440-803B-2459EAAA13C1}">
      <dgm:prSet/>
      <dgm:spPr/>
      <dgm:t>
        <a:bodyPr/>
        <a:lstStyle/>
        <a:p>
          <a:endParaRPr lang="en-US"/>
        </a:p>
      </dgm:t>
    </dgm:pt>
    <dgm:pt modelId="{7C6327AC-CF68-451D-9374-2CAC68DE74F6}" type="sibTrans" cxnId="{A39FFA45-73BA-4440-803B-2459EAAA13C1}">
      <dgm:prSet/>
      <dgm:spPr/>
      <dgm:t>
        <a:bodyPr/>
        <a:lstStyle/>
        <a:p>
          <a:endParaRPr lang="en-US"/>
        </a:p>
      </dgm:t>
    </dgm:pt>
    <dgm:pt modelId="{CB9DC399-9339-4727-BFB7-1030EA0FFAC8}">
      <dgm:prSet custT="1"/>
      <dgm:spPr/>
      <dgm:t>
        <a:bodyPr/>
        <a:lstStyle/>
        <a:p>
          <a:pPr rtl="0"/>
          <a:r>
            <a:rPr lang="en-US" sz="2000" dirty="0">
              <a:latin typeface="Calibri Light" panose="020F0302020204030204"/>
            </a:rPr>
            <a:t>§89.1611. Promotion of Access to Educational and Extracurricular Programs</a:t>
          </a:r>
        </a:p>
      </dgm:t>
    </dgm:pt>
    <dgm:pt modelId="{3C81160D-62FD-4A35-9476-FC6F36D720EA}" type="parTrans" cxnId="{00EE7EDA-D2A7-4A9D-905A-EE25863F2F2D}">
      <dgm:prSet/>
      <dgm:spPr/>
      <dgm:t>
        <a:bodyPr/>
        <a:lstStyle/>
        <a:p>
          <a:endParaRPr lang="en-US"/>
        </a:p>
      </dgm:t>
    </dgm:pt>
    <dgm:pt modelId="{3A63B4E5-3DEF-4C61-B559-EBAEFD0BDA3F}" type="sibTrans" cxnId="{00EE7EDA-D2A7-4A9D-905A-EE25863F2F2D}">
      <dgm:prSet/>
      <dgm:spPr/>
      <dgm:t>
        <a:bodyPr/>
        <a:lstStyle/>
        <a:p>
          <a:endParaRPr lang="en-US"/>
        </a:p>
      </dgm:t>
    </dgm:pt>
    <dgm:pt modelId="{092B21B6-7A57-44CB-8081-FD563DE7355A}">
      <dgm:prSet custT="1"/>
      <dgm:spPr/>
      <dgm:t>
        <a:bodyPr/>
        <a:lstStyle/>
        <a:p>
          <a:pPr rtl="0"/>
          <a:r>
            <a:rPr lang="en-US" sz="2000" dirty="0">
              <a:latin typeface="Calibri Light" panose="020F0302020204030204"/>
            </a:rPr>
            <a:t>§89.1613. Promotion of Postsecondary Information</a:t>
          </a:r>
        </a:p>
      </dgm:t>
    </dgm:pt>
    <dgm:pt modelId="{6A3218B8-9D48-4439-840A-3AA3732731C3}" type="parTrans" cxnId="{C42B7DC4-53C0-4B9F-86AE-22136D29D6AC}">
      <dgm:prSet/>
      <dgm:spPr/>
      <dgm:t>
        <a:bodyPr/>
        <a:lstStyle/>
        <a:p>
          <a:endParaRPr lang="en-US"/>
        </a:p>
      </dgm:t>
    </dgm:pt>
    <dgm:pt modelId="{BC1CC260-EF43-4DD6-B82B-2F9CD6C7621F}" type="sibTrans" cxnId="{C42B7DC4-53C0-4B9F-86AE-22136D29D6AC}">
      <dgm:prSet/>
      <dgm:spPr/>
      <dgm:t>
        <a:bodyPr/>
        <a:lstStyle/>
        <a:p>
          <a:endParaRPr lang="en-US"/>
        </a:p>
      </dgm:t>
    </dgm:pt>
    <dgm:pt modelId="{F9C7E853-BD06-45FB-9CAF-86393BF1DC93}">
      <dgm:prSet custT="1"/>
      <dgm:spPr/>
      <dgm:t>
        <a:bodyPr/>
        <a:lstStyle/>
        <a:p>
          <a:pPr rtl="0"/>
          <a:r>
            <a:rPr lang="en-US" sz="2000" dirty="0">
              <a:latin typeface="Calibri Light" panose="020F0302020204030204"/>
            </a:rPr>
            <a:t>§89.1615. Provision of Special Education Services</a:t>
          </a:r>
        </a:p>
      </dgm:t>
    </dgm:pt>
    <dgm:pt modelId="{41468983-145E-45EA-A374-96F6305D65CB}" type="parTrans" cxnId="{03FE5228-A9EB-4864-A2ED-C2F6D546E1EA}">
      <dgm:prSet/>
      <dgm:spPr/>
      <dgm:t>
        <a:bodyPr/>
        <a:lstStyle/>
        <a:p>
          <a:endParaRPr lang="en-US"/>
        </a:p>
      </dgm:t>
    </dgm:pt>
    <dgm:pt modelId="{721E8205-6165-4485-B3F9-5F8124EA952C}" type="sibTrans" cxnId="{03FE5228-A9EB-4864-A2ED-C2F6D546E1EA}">
      <dgm:prSet/>
      <dgm:spPr/>
      <dgm:t>
        <a:bodyPr/>
        <a:lstStyle/>
        <a:p>
          <a:endParaRPr lang="en-US"/>
        </a:p>
      </dgm:t>
    </dgm:pt>
    <dgm:pt modelId="{745C1770-260D-4153-B3A5-8E088B86A95C}">
      <dgm:prSet custT="1"/>
      <dgm:spPr/>
      <dgm:t>
        <a:bodyPr/>
        <a:lstStyle/>
        <a:p>
          <a:pPr rtl="0"/>
          <a:r>
            <a:rPr lang="en-US" sz="2000" dirty="0">
              <a:latin typeface="Calibri Light" panose="020F0302020204030204"/>
            </a:rPr>
            <a:t>§89.1617. Notice to Student’s Educational Decision-Maker and Caseworker. </a:t>
          </a:r>
        </a:p>
      </dgm:t>
    </dgm:pt>
    <dgm:pt modelId="{BB76F899-5B7A-4953-819C-FE7DD7FA7713}" type="parTrans" cxnId="{1D9EA4C3-E969-4835-B7C2-D48BFDBB9B91}">
      <dgm:prSet/>
      <dgm:spPr/>
      <dgm:t>
        <a:bodyPr/>
        <a:lstStyle/>
        <a:p>
          <a:endParaRPr lang="en-US"/>
        </a:p>
      </dgm:t>
    </dgm:pt>
    <dgm:pt modelId="{02532CA1-1A3D-4E5E-A021-226697E34967}" type="sibTrans" cxnId="{1D9EA4C3-E969-4835-B7C2-D48BFDBB9B91}">
      <dgm:prSet/>
      <dgm:spPr/>
      <dgm:t>
        <a:bodyPr/>
        <a:lstStyle/>
        <a:p>
          <a:endParaRPr lang="en-US"/>
        </a:p>
      </dgm:t>
    </dgm:pt>
    <dgm:pt modelId="{6CFB534B-A3F5-43D2-9730-993A0AD8892F}" type="pres">
      <dgm:prSet presAssocID="{85544565-3613-47C2-B069-4ABAC5A5F1C5}" presName="linear" presStyleCnt="0">
        <dgm:presLayoutVars>
          <dgm:animLvl val="lvl"/>
          <dgm:resizeHandles val="exact"/>
        </dgm:presLayoutVars>
      </dgm:prSet>
      <dgm:spPr/>
    </dgm:pt>
    <dgm:pt modelId="{F84EEB88-62D4-46FD-A9F7-90EB79D588C0}" type="pres">
      <dgm:prSet presAssocID="{FA69AD04-71EA-4569-A0E1-EE77EA12F8AF}" presName="parentText" presStyleLbl="node1" presStyleIdx="0" presStyleCnt="5" custScaleY="213366">
        <dgm:presLayoutVars>
          <dgm:chMax val="0"/>
          <dgm:bulletEnabled val="1"/>
        </dgm:presLayoutVars>
      </dgm:prSet>
      <dgm:spPr/>
    </dgm:pt>
    <dgm:pt modelId="{2D209E56-7B24-4C63-BF43-96E8E03346D8}" type="pres">
      <dgm:prSet presAssocID="{7C6327AC-CF68-451D-9374-2CAC68DE74F6}" presName="spacer" presStyleCnt="0"/>
      <dgm:spPr/>
    </dgm:pt>
    <dgm:pt modelId="{4438804F-D9F8-4C9F-B045-EE1BD1753854}" type="pres">
      <dgm:prSet presAssocID="{CB9DC399-9339-4727-BFB7-1030EA0FFAC8}" presName="parentText" presStyleLbl="node1" presStyleIdx="1" presStyleCnt="5" custLinFactNeighborY="-40961">
        <dgm:presLayoutVars>
          <dgm:chMax val="0"/>
          <dgm:bulletEnabled val="1"/>
        </dgm:presLayoutVars>
      </dgm:prSet>
      <dgm:spPr/>
    </dgm:pt>
    <dgm:pt modelId="{CD99FE50-2700-4FDC-9FEB-641EA7A748B3}" type="pres">
      <dgm:prSet presAssocID="{3A63B4E5-3DEF-4C61-B559-EBAEFD0BDA3F}" presName="spacer" presStyleCnt="0"/>
      <dgm:spPr/>
    </dgm:pt>
    <dgm:pt modelId="{A2E79540-422A-4F49-9FD8-658E2836F2BF}" type="pres">
      <dgm:prSet presAssocID="{092B21B6-7A57-44CB-8081-FD563DE7355A}" presName="parentText" presStyleLbl="node1" presStyleIdx="2" presStyleCnt="5">
        <dgm:presLayoutVars>
          <dgm:chMax val="0"/>
          <dgm:bulletEnabled val="1"/>
        </dgm:presLayoutVars>
      </dgm:prSet>
      <dgm:spPr/>
    </dgm:pt>
    <dgm:pt modelId="{4FBEC017-451B-457E-AD9A-B4EF10ADAF61}" type="pres">
      <dgm:prSet presAssocID="{BC1CC260-EF43-4DD6-B82B-2F9CD6C7621F}" presName="spacer" presStyleCnt="0"/>
      <dgm:spPr/>
    </dgm:pt>
    <dgm:pt modelId="{4308FA3C-BA9D-4385-8AF6-1D2CBBF776F9}" type="pres">
      <dgm:prSet presAssocID="{F9C7E853-BD06-45FB-9CAF-86393BF1DC93}" presName="parentText" presStyleLbl="node1" presStyleIdx="3" presStyleCnt="5">
        <dgm:presLayoutVars>
          <dgm:chMax val="0"/>
          <dgm:bulletEnabled val="1"/>
        </dgm:presLayoutVars>
      </dgm:prSet>
      <dgm:spPr/>
    </dgm:pt>
    <dgm:pt modelId="{4F0F9CD8-6788-4643-8D58-A6E4A3C0B88A}" type="pres">
      <dgm:prSet presAssocID="{721E8205-6165-4485-B3F9-5F8124EA952C}" presName="spacer" presStyleCnt="0"/>
      <dgm:spPr/>
    </dgm:pt>
    <dgm:pt modelId="{9DD9B45F-1F88-4FFE-9D52-1368966414E2}" type="pres">
      <dgm:prSet presAssocID="{745C1770-260D-4153-B3A5-8E088B86A95C}" presName="parentText" presStyleLbl="node1" presStyleIdx="4" presStyleCnt="5">
        <dgm:presLayoutVars>
          <dgm:chMax val="0"/>
          <dgm:bulletEnabled val="1"/>
        </dgm:presLayoutVars>
      </dgm:prSet>
      <dgm:spPr/>
    </dgm:pt>
  </dgm:ptLst>
  <dgm:cxnLst>
    <dgm:cxn modelId="{C00EB71C-4E82-4DC7-BB1E-384B5ED45515}" type="presOf" srcId="{F9C7E853-BD06-45FB-9CAF-86393BF1DC93}" destId="{4308FA3C-BA9D-4385-8AF6-1D2CBBF776F9}" srcOrd="0" destOrd="0" presId="urn:microsoft.com/office/officeart/2005/8/layout/vList2"/>
    <dgm:cxn modelId="{03FE5228-A9EB-4864-A2ED-C2F6D546E1EA}" srcId="{85544565-3613-47C2-B069-4ABAC5A5F1C5}" destId="{F9C7E853-BD06-45FB-9CAF-86393BF1DC93}" srcOrd="3" destOrd="0" parTransId="{41468983-145E-45EA-A374-96F6305D65CB}" sibTransId="{721E8205-6165-4485-B3F9-5F8124EA952C}"/>
    <dgm:cxn modelId="{81DD8E44-458D-4084-B4DE-CD3B5620D276}" type="presOf" srcId="{FA69AD04-71EA-4569-A0E1-EE77EA12F8AF}" destId="{F84EEB88-62D4-46FD-A9F7-90EB79D588C0}" srcOrd="0" destOrd="0" presId="urn:microsoft.com/office/officeart/2005/8/layout/vList2"/>
    <dgm:cxn modelId="{A39FFA45-73BA-4440-803B-2459EAAA13C1}" srcId="{85544565-3613-47C2-B069-4ABAC5A5F1C5}" destId="{FA69AD04-71EA-4569-A0E1-EE77EA12F8AF}" srcOrd="0" destOrd="0" parTransId="{6C34A9B2-5805-45BE-AF70-9F8BCDEE43C5}" sibTransId="{7C6327AC-CF68-451D-9374-2CAC68DE74F6}"/>
    <dgm:cxn modelId="{6A95BE93-3F74-465C-96EF-513F54F56837}" type="presOf" srcId="{85544565-3613-47C2-B069-4ABAC5A5F1C5}" destId="{6CFB534B-A3F5-43D2-9730-993A0AD8892F}" srcOrd="0" destOrd="0" presId="urn:microsoft.com/office/officeart/2005/8/layout/vList2"/>
    <dgm:cxn modelId="{A54DB59B-F9A8-4897-8FD9-1A83936B4D5D}" type="presOf" srcId="{CB9DC399-9339-4727-BFB7-1030EA0FFAC8}" destId="{4438804F-D9F8-4C9F-B045-EE1BD1753854}" srcOrd="0" destOrd="0" presId="urn:microsoft.com/office/officeart/2005/8/layout/vList2"/>
    <dgm:cxn modelId="{608F19A6-0EDB-4336-AF68-47684CDF36EA}" type="presOf" srcId="{092B21B6-7A57-44CB-8081-FD563DE7355A}" destId="{A2E79540-422A-4F49-9FD8-658E2836F2BF}" srcOrd="0" destOrd="0" presId="urn:microsoft.com/office/officeart/2005/8/layout/vList2"/>
    <dgm:cxn modelId="{1D9EA4C3-E969-4835-B7C2-D48BFDBB9B91}" srcId="{85544565-3613-47C2-B069-4ABAC5A5F1C5}" destId="{745C1770-260D-4153-B3A5-8E088B86A95C}" srcOrd="4" destOrd="0" parTransId="{BB76F899-5B7A-4953-819C-FE7DD7FA7713}" sibTransId="{02532CA1-1A3D-4E5E-A021-226697E34967}"/>
    <dgm:cxn modelId="{C42B7DC4-53C0-4B9F-86AE-22136D29D6AC}" srcId="{85544565-3613-47C2-B069-4ABAC5A5F1C5}" destId="{092B21B6-7A57-44CB-8081-FD563DE7355A}" srcOrd="2" destOrd="0" parTransId="{6A3218B8-9D48-4439-840A-3AA3732731C3}" sibTransId="{BC1CC260-EF43-4DD6-B82B-2F9CD6C7621F}"/>
    <dgm:cxn modelId="{00EE7EDA-D2A7-4A9D-905A-EE25863F2F2D}" srcId="{85544565-3613-47C2-B069-4ABAC5A5F1C5}" destId="{CB9DC399-9339-4727-BFB7-1030EA0FFAC8}" srcOrd="1" destOrd="0" parTransId="{3C81160D-62FD-4A35-9476-FC6F36D720EA}" sibTransId="{3A63B4E5-3DEF-4C61-B559-EBAEFD0BDA3F}"/>
    <dgm:cxn modelId="{B6CFF5EB-5A45-48B6-8151-FA600B86DD96}" type="presOf" srcId="{745C1770-260D-4153-B3A5-8E088B86A95C}" destId="{9DD9B45F-1F88-4FFE-9D52-1368966414E2}" srcOrd="0" destOrd="0" presId="urn:microsoft.com/office/officeart/2005/8/layout/vList2"/>
    <dgm:cxn modelId="{836361BF-FA0B-4948-8FDB-83D55C3FB479}" type="presParOf" srcId="{6CFB534B-A3F5-43D2-9730-993A0AD8892F}" destId="{F84EEB88-62D4-46FD-A9F7-90EB79D588C0}" srcOrd="0" destOrd="0" presId="urn:microsoft.com/office/officeart/2005/8/layout/vList2"/>
    <dgm:cxn modelId="{6609BF50-B46C-418F-A464-0ED2CE588084}" type="presParOf" srcId="{6CFB534B-A3F5-43D2-9730-993A0AD8892F}" destId="{2D209E56-7B24-4C63-BF43-96E8E03346D8}" srcOrd="1" destOrd="0" presId="urn:microsoft.com/office/officeart/2005/8/layout/vList2"/>
    <dgm:cxn modelId="{998E15AC-F057-424C-969A-3E9A62AA85D4}" type="presParOf" srcId="{6CFB534B-A3F5-43D2-9730-993A0AD8892F}" destId="{4438804F-D9F8-4C9F-B045-EE1BD1753854}" srcOrd="2" destOrd="0" presId="urn:microsoft.com/office/officeart/2005/8/layout/vList2"/>
    <dgm:cxn modelId="{F76D537F-92FE-4A9F-90A4-DAC94160E54C}" type="presParOf" srcId="{6CFB534B-A3F5-43D2-9730-993A0AD8892F}" destId="{CD99FE50-2700-4FDC-9FEB-641EA7A748B3}" srcOrd="3" destOrd="0" presId="urn:microsoft.com/office/officeart/2005/8/layout/vList2"/>
    <dgm:cxn modelId="{C6C4D3D0-9C1C-4FD7-8CDE-C51B9F11BE1F}" type="presParOf" srcId="{6CFB534B-A3F5-43D2-9730-993A0AD8892F}" destId="{A2E79540-422A-4F49-9FD8-658E2836F2BF}" srcOrd="4" destOrd="0" presId="urn:microsoft.com/office/officeart/2005/8/layout/vList2"/>
    <dgm:cxn modelId="{C630CA73-AE62-4CE5-A71B-1A0EF6275DF5}" type="presParOf" srcId="{6CFB534B-A3F5-43D2-9730-993A0AD8892F}" destId="{4FBEC017-451B-457E-AD9A-B4EF10ADAF61}" srcOrd="5" destOrd="0" presId="urn:microsoft.com/office/officeart/2005/8/layout/vList2"/>
    <dgm:cxn modelId="{E61C64A9-D428-489D-97AA-CEEDE93F618D}" type="presParOf" srcId="{6CFB534B-A3F5-43D2-9730-993A0AD8892F}" destId="{4308FA3C-BA9D-4385-8AF6-1D2CBBF776F9}" srcOrd="6" destOrd="0" presId="urn:microsoft.com/office/officeart/2005/8/layout/vList2"/>
    <dgm:cxn modelId="{E66C9B36-E573-452D-834B-B04B5FF29404}" type="presParOf" srcId="{6CFB534B-A3F5-43D2-9730-993A0AD8892F}" destId="{4F0F9CD8-6788-4643-8D58-A6E4A3C0B88A}" srcOrd="7" destOrd="0" presId="urn:microsoft.com/office/officeart/2005/8/layout/vList2"/>
    <dgm:cxn modelId="{91298B0A-A0D8-4B99-BC66-A5B4932F79B5}" type="presParOf" srcId="{6CFB534B-A3F5-43D2-9730-993A0AD8892F}" destId="{9DD9B45F-1F88-4FFE-9D52-1368966414E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A0066B-4439-49A2-9733-5450937AAC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B74489C-1043-4A21-9887-EB607263D3C5}">
      <dgm:prSet/>
      <dgm:spPr/>
      <dgm:t>
        <a:bodyPr/>
        <a:lstStyle/>
        <a:p>
          <a:r>
            <a:rPr lang="en-US" dirty="0"/>
            <a:t>House Bill (HB) 5</a:t>
          </a:r>
        </a:p>
      </dgm:t>
    </dgm:pt>
    <dgm:pt modelId="{D67AF338-D3EC-403B-9CBD-AD125CDC93A1}" type="parTrans" cxnId="{90B31E3F-423C-4C1E-96A1-3A51A5D1B89C}">
      <dgm:prSet/>
      <dgm:spPr/>
      <dgm:t>
        <a:bodyPr/>
        <a:lstStyle/>
        <a:p>
          <a:endParaRPr lang="en-US"/>
        </a:p>
      </dgm:t>
    </dgm:pt>
    <dgm:pt modelId="{26F5D522-5EEC-4F9A-9666-9FC7A11AE60D}" type="sibTrans" cxnId="{90B31E3F-423C-4C1E-96A1-3A51A5D1B89C}">
      <dgm:prSet/>
      <dgm:spPr/>
      <dgm:t>
        <a:bodyPr/>
        <a:lstStyle/>
        <a:p>
          <a:endParaRPr lang="en-US"/>
        </a:p>
      </dgm:t>
    </dgm:pt>
    <dgm:pt modelId="{65563F12-ED66-449A-8EF7-5CDD56E4873D}">
      <dgm:prSet custT="1"/>
      <dgm:spPr/>
      <dgm:t>
        <a:bodyPr/>
        <a:lstStyle/>
        <a:p>
          <a:r>
            <a:rPr lang="en-US" sz="2400" b="1" dirty="0"/>
            <a:t>Foundation High School Program (FHSP) 22</a:t>
          </a:r>
        </a:p>
      </dgm:t>
    </dgm:pt>
    <dgm:pt modelId="{998091B0-CAA9-46C4-BA20-00B9A04D15F4}" type="parTrans" cxnId="{DEEBD84F-DDB6-486F-BCD5-D6341D054849}">
      <dgm:prSet/>
      <dgm:spPr/>
      <dgm:t>
        <a:bodyPr/>
        <a:lstStyle/>
        <a:p>
          <a:endParaRPr lang="en-US"/>
        </a:p>
      </dgm:t>
    </dgm:pt>
    <dgm:pt modelId="{AD0EAB41-54C8-47C2-B34E-273EAC92B112}" type="sibTrans" cxnId="{DEEBD84F-DDB6-486F-BCD5-D6341D054849}">
      <dgm:prSet/>
      <dgm:spPr/>
      <dgm:t>
        <a:bodyPr/>
        <a:lstStyle/>
        <a:p>
          <a:endParaRPr lang="en-US"/>
        </a:p>
      </dgm:t>
    </dgm:pt>
    <dgm:pt modelId="{9AFC845D-A485-43D3-BD74-B736B53DE78F}">
      <dgm:prSet custT="1"/>
      <dgm:spPr/>
      <dgm:t>
        <a:bodyPr/>
        <a:lstStyle/>
        <a:p>
          <a:r>
            <a:rPr lang="en-US" sz="1800" dirty="0"/>
            <a:t>Minimum High School Program (MHSP) 22</a:t>
          </a:r>
        </a:p>
      </dgm:t>
    </dgm:pt>
    <dgm:pt modelId="{3309421D-8024-48DD-8350-94F8B1E6012F}" type="parTrans" cxnId="{F5DF0BD5-74F6-4853-9F04-B3B1CA8688E4}">
      <dgm:prSet/>
      <dgm:spPr/>
      <dgm:t>
        <a:bodyPr/>
        <a:lstStyle/>
        <a:p>
          <a:endParaRPr lang="en-US"/>
        </a:p>
      </dgm:t>
    </dgm:pt>
    <dgm:pt modelId="{76E605E9-D8BC-4D0D-A2FD-FC5F9E7FA317}" type="sibTrans" cxnId="{F5DF0BD5-74F6-4853-9F04-B3B1CA8688E4}">
      <dgm:prSet/>
      <dgm:spPr/>
      <dgm:t>
        <a:bodyPr/>
        <a:lstStyle/>
        <a:p>
          <a:endParaRPr lang="en-US"/>
        </a:p>
      </dgm:t>
    </dgm:pt>
    <dgm:pt modelId="{613EAF6E-5276-4C6C-B4AA-BEA590C73F62}">
      <dgm:prSet custT="1"/>
      <dgm:spPr/>
      <dgm:t>
        <a:bodyPr/>
        <a:lstStyle/>
        <a:p>
          <a:r>
            <a:rPr lang="en-US" sz="1800" dirty="0"/>
            <a:t>Recommended High School Program (RHSP) 26</a:t>
          </a:r>
        </a:p>
      </dgm:t>
    </dgm:pt>
    <dgm:pt modelId="{21EB25B6-3FC5-42A2-84C3-26EC51BCC8A4}" type="parTrans" cxnId="{BAE9C548-F419-4675-8471-E46ABED1AEFD}">
      <dgm:prSet/>
      <dgm:spPr/>
      <dgm:t>
        <a:bodyPr/>
        <a:lstStyle/>
        <a:p>
          <a:endParaRPr lang="en-US"/>
        </a:p>
      </dgm:t>
    </dgm:pt>
    <dgm:pt modelId="{0C0A840A-B621-4D01-99D2-FE082D48822B}" type="sibTrans" cxnId="{BAE9C548-F419-4675-8471-E46ABED1AEFD}">
      <dgm:prSet/>
      <dgm:spPr/>
      <dgm:t>
        <a:bodyPr/>
        <a:lstStyle/>
        <a:p>
          <a:endParaRPr lang="en-US"/>
        </a:p>
      </dgm:t>
    </dgm:pt>
    <dgm:pt modelId="{FD317369-1EB6-4C8E-A59A-2BCC77161485}">
      <dgm:prSet custT="1"/>
      <dgm:spPr/>
      <dgm:t>
        <a:bodyPr/>
        <a:lstStyle/>
        <a:p>
          <a:r>
            <a:rPr lang="en-US" sz="1800" dirty="0"/>
            <a:t>Distinguished Achievement Program (DAP) 26</a:t>
          </a:r>
        </a:p>
      </dgm:t>
    </dgm:pt>
    <dgm:pt modelId="{6DA9D83E-4CAB-497A-863F-BB7EB080D46B}" type="parTrans" cxnId="{73A44BD8-C61D-4E52-8D48-7FE432DA8C40}">
      <dgm:prSet/>
      <dgm:spPr/>
      <dgm:t>
        <a:bodyPr/>
        <a:lstStyle/>
        <a:p>
          <a:endParaRPr lang="en-US"/>
        </a:p>
      </dgm:t>
    </dgm:pt>
    <dgm:pt modelId="{07DB9E2E-CA7F-450B-A10B-641741170F09}" type="sibTrans" cxnId="{73A44BD8-C61D-4E52-8D48-7FE432DA8C40}">
      <dgm:prSet/>
      <dgm:spPr/>
      <dgm:t>
        <a:bodyPr/>
        <a:lstStyle/>
        <a:p>
          <a:endParaRPr lang="en-US"/>
        </a:p>
      </dgm:t>
    </dgm:pt>
    <dgm:pt modelId="{54640CCF-1697-4AAB-BB40-793EED57766C}">
      <dgm:prSet/>
      <dgm:spPr/>
      <dgm:t>
        <a:bodyPr/>
        <a:lstStyle/>
        <a:p>
          <a:r>
            <a:rPr lang="en-US" dirty="0"/>
            <a:t>Financial Aid Application Graduation Requirement</a:t>
          </a:r>
        </a:p>
      </dgm:t>
    </dgm:pt>
    <dgm:pt modelId="{396380BF-4159-4305-913C-F8FDEA3E5A8B}" type="parTrans" cxnId="{633A0AD7-DA3E-44E5-9298-8C84F6DCB429}">
      <dgm:prSet/>
      <dgm:spPr/>
      <dgm:t>
        <a:bodyPr/>
        <a:lstStyle/>
        <a:p>
          <a:endParaRPr lang="en-US"/>
        </a:p>
      </dgm:t>
    </dgm:pt>
    <dgm:pt modelId="{ED659CA5-3EBF-4504-8DE3-70CB4B6BC88E}" type="sibTrans" cxnId="{633A0AD7-DA3E-44E5-9298-8C84F6DCB429}">
      <dgm:prSet/>
      <dgm:spPr/>
      <dgm:t>
        <a:bodyPr/>
        <a:lstStyle/>
        <a:p>
          <a:endParaRPr lang="en-US"/>
        </a:p>
      </dgm:t>
    </dgm:pt>
    <dgm:pt modelId="{803931A6-BE45-44EB-A658-FBB696A10F99}">
      <dgm:prSet/>
      <dgm:spPr/>
      <dgm:t>
        <a:bodyPr/>
        <a:lstStyle/>
        <a:p>
          <a:r>
            <a:rPr lang="en-US" dirty="0"/>
            <a:t>Texas Education Code (TEC), §28.0256, beginning with students enrolled in 12th grade during the 2021-2022 school year, each student must do one of the following in order to graduate:  </a:t>
          </a:r>
        </a:p>
      </dgm:t>
    </dgm:pt>
    <dgm:pt modelId="{7F9CB25E-C08C-4354-9EFA-E2106806CD7C}" type="parTrans" cxnId="{4019D931-A82C-4072-B695-0E974E32EBA4}">
      <dgm:prSet/>
      <dgm:spPr/>
      <dgm:t>
        <a:bodyPr/>
        <a:lstStyle/>
        <a:p>
          <a:endParaRPr lang="en-US"/>
        </a:p>
      </dgm:t>
    </dgm:pt>
    <dgm:pt modelId="{94BD68DD-49F6-4F1B-AA37-A3365DB22CFA}" type="sibTrans" cxnId="{4019D931-A82C-4072-B695-0E974E32EBA4}">
      <dgm:prSet/>
      <dgm:spPr/>
      <dgm:t>
        <a:bodyPr/>
        <a:lstStyle/>
        <a:p>
          <a:endParaRPr lang="en-US"/>
        </a:p>
      </dgm:t>
    </dgm:pt>
    <dgm:pt modelId="{AFF0B04E-7B6F-42C1-8322-2A3C83CEAFC1}">
      <dgm:prSet/>
      <dgm:spPr/>
      <dgm:t>
        <a:bodyPr/>
        <a:lstStyle/>
        <a:p>
          <a:r>
            <a:rPr lang="en-US" dirty="0"/>
            <a:t>Complete and submit a Free Application for Federal Student Aid (FAFSA);</a:t>
          </a:r>
        </a:p>
      </dgm:t>
    </dgm:pt>
    <dgm:pt modelId="{BA80B37A-27A7-4F12-BF57-CE6125508D78}" type="parTrans" cxnId="{C7A05B4B-8A27-44F7-A258-99ADF377B117}">
      <dgm:prSet/>
      <dgm:spPr/>
      <dgm:t>
        <a:bodyPr/>
        <a:lstStyle/>
        <a:p>
          <a:endParaRPr lang="en-US"/>
        </a:p>
      </dgm:t>
    </dgm:pt>
    <dgm:pt modelId="{5CFE713C-0674-4F1B-98BB-3E3B73326E07}" type="sibTrans" cxnId="{C7A05B4B-8A27-44F7-A258-99ADF377B117}">
      <dgm:prSet/>
      <dgm:spPr/>
      <dgm:t>
        <a:bodyPr/>
        <a:lstStyle/>
        <a:p>
          <a:endParaRPr lang="en-US"/>
        </a:p>
      </dgm:t>
    </dgm:pt>
    <dgm:pt modelId="{EBA8B420-7C18-4BA8-A725-6D9CFB6CCFEA}">
      <dgm:prSet/>
      <dgm:spPr/>
      <dgm:t>
        <a:bodyPr/>
        <a:lstStyle/>
        <a:p>
          <a:r>
            <a:rPr lang="en-US" dirty="0"/>
            <a:t>Complete and submit a Texas Application for State Financial Aid (TASFA); or</a:t>
          </a:r>
        </a:p>
      </dgm:t>
    </dgm:pt>
    <dgm:pt modelId="{0FD3B2B1-8DDF-4EB8-B61C-4052B0AFD8A0}" type="parTrans" cxnId="{FE0A84DC-12DD-4119-990E-567079EFA875}">
      <dgm:prSet/>
      <dgm:spPr/>
      <dgm:t>
        <a:bodyPr/>
        <a:lstStyle/>
        <a:p>
          <a:endParaRPr lang="en-US"/>
        </a:p>
      </dgm:t>
    </dgm:pt>
    <dgm:pt modelId="{5E2C43B8-2F84-4FCB-BD82-707CA24A3175}" type="sibTrans" cxnId="{FE0A84DC-12DD-4119-990E-567079EFA875}">
      <dgm:prSet/>
      <dgm:spPr/>
      <dgm:t>
        <a:bodyPr/>
        <a:lstStyle/>
        <a:p>
          <a:endParaRPr lang="en-US"/>
        </a:p>
      </dgm:t>
    </dgm:pt>
    <dgm:pt modelId="{AE84B354-6539-4576-A79C-82CDCFB0D828}">
      <dgm:prSet/>
      <dgm:spPr/>
      <dgm:t>
        <a:bodyPr/>
        <a:lstStyle/>
        <a:p>
          <a:r>
            <a:rPr lang="en-US" dirty="0"/>
            <a:t>Submit a signed opt-out form.</a:t>
          </a:r>
        </a:p>
      </dgm:t>
    </dgm:pt>
    <dgm:pt modelId="{31C13A0C-40BD-4391-A27B-59FDF2041931}" type="parTrans" cxnId="{BC268DB3-B16E-43B9-BB43-1C42DBDB1A2E}">
      <dgm:prSet/>
      <dgm:spPr/>
      <dgm:t>
        <a:bodyPr/>
        <a:lstStyle/>
        <a:p>
          <a:endParaRPr lang="en-US"/>
        </a:p>
      </dgm:t>
    </dgm:pt>
    <dgm:pt modelId="{38D13A93-92F9-4188-A388-1E2B9BF4DC76}" type="sibTrans" cxnId="{BC268DB3-B16E-43B9-BB43-1C42DBDB1A2E}">
      <dgm:prSet/>
      <dgm:spPr/>
      <dgm:t>
        <a:bodyPr/>
        <a:lstStyle/>
        <a:p>
          <a:endParaRPr lang="en-US"/>
        </a:p>
      </dgm:t>
    </dgm:pt>
    <dgm:pt modelId="{146C6682-CA28-4FD0-A44B-3503B1EFB77B}" type="pres">
      <dgm:prSet presAssocID="{81A0066B-4439-49A2-9733-5450937AAC7A}" presName="linear" presStyleCnt="0">
        <dgm:presLayoutVars>
          <dgm:dir/>
          <dgm:animLvl val="lvl"/>
          <dgm:resizeHandles val="exact"/>
        </dgm:presLayoutVars>
      </dgm:prSet>
      <dgm:spPr/>
    </dgm:pt>
    <dgm:pt modelId="{EBE2C100-ECBF-4C13-962A-FCB853CC513A}" type="pres">
      <dgm:prSet presAssocID="{6B74489C-1043-4A21-9887-EB607263D3C5}" presName="parentLin" presStyleCnt="0"/>
      <dgm:spPr/>
    </dgm:pt>
    <dgm:pt modelId="{7025CC2D-C47A-4956-83D2-4CD5D6628678}" type="pres">
      <dgm:prSet presAssocID="{6B74489C-1043-4A21-9887-EB607263D3C5}" presName="parentLeftMargin" presStyleLbl="node1" presStyleIdx="0" presStyleCnt="2"/>
      <dgm:spPr/>
    </dgm:pt>
    <dgm:pt modelId="{8C57A582-3198-4C93-A137-5A0CA2AECD34}" type="pres">
      <dgm:prSet presAssocID="{6B74489C-1043-4A21-9887-EB607263D3C5}" presName="parentText" presStyleLbl="node1" presStyleIdx="0" presStyleCnt="2">
        <dgm:presLayoutVars>
          <dgm:chMax val="0"/>
          <dgm:bulletEnabled val="1"/>
        </dgm:presLayoutVars>
      </dgm:prSet>
      <dgm:spPr/>
    </dgm:pt>
    <dgm:pt modelId="{43F938C3-3F3D-47C9-8E6E-2E2B9C0F25F8}" type="pres">
      <dgm:prSet presAssocID="{6B74489C-1043-4A21-9887-EB607263D3C5}" presName="negativeSpace" presStyleCnt="0"/>
      <dgm:spPr/>
    </dgm:pt>
    <dgm:pt modelId="{567EDEE3-63ED-4A7C-B30B-91631087E78A}" type="pres">
      <dgm:prSet presAssocID="{6B74489C-1043-4A21-9887-EB607263D3C5}" presName="childText" presStyleLbl="conFgAcc1" presStyleIdx="0" presStyleCnt="2">
        <dgm:presLayoutVars>
          <dgm:bulletEnabled val="1"/>
        </dgm:presLayoutVars>
      </dgm:prSet>
      <dgm:spPr/>
    </dgm:pt>
    <dgm:pt modelId="{CE590531-3B65-4DE5-856B-CC6EC225800B}" type="pres">
      <dgm:prSet presAssocID="{26F5D522-5EEC-4F9A-9666-9FC7A11AE60D}" presName="spaceBetweenRectangles" presStyleCnt="0"/>
      <dgm:spPr/>
    </dgm:pt>
    <dgm:pt modelId="{F6DFB675-0A3D-42C9-BC02-A25D6F78872D}" type="pres">
      <dgm:prSet presAssocID="{54640CCF-1697-4AAB-BB40-793EED57766C}" presName="parentLin" presStyleCnt="0"/>
      <dgm:spPr/>
    </dgm:pt>
    <dgm:pt modelId="{98188E72-63CE-4217-9F9D-1B77EA347C95}" type="pres">
      <dgm:prSet presAssocID="{54640CCF-1697-4AAB-BB40-793EED57766C}" presName="parentLeftMargin" presStyleLbl="node1" presStyleIdx="0" presStyleCnt="2"/>
      <dgm:spPr/>
    </dgm:pt>
    <dgm:pt modelId="{16AA38AE-6D12-450D-92BC-9BEC88CD1CCF}" type="pres">
      <dgm:prSet presAssocID="{54640CCF-1697-4AAB-BB40-793EED57766C}" presName="parentText" presStyleLbl="node1" presStyleIdx="1" presStyleCnt="2">
        <dgm:presLayoutVars>
          <dgm:chMax val="0"/>
          <dgm:bulletEnabled val="1"/>
        </dgm:presLayoutVars>
      </dgm:prSet>
      <dgm:spPr/>
    </dgm:pt>
    <dgm:pt modelId="{E74E0A75-9047-4A1F-8BE4-18527159D2D4}" type="pres">
      <dgm:prSet presAssocID="{54640CCF-1697-4AAB-BB40-793EED57766C}" presName="negativeSpace" presStyleCnt="0"/>
      <dgm:spPr/>
    </dgm:pt>
    <dgm:pt modelId="{18B02111-4003-4B5E-A717-75969FBA4758}" type="pres">
      <dgm:prSet presAssocID="{54640CCF-1697-4AAB-BB40-793EED57766C}" presName="childText" presStyleLbl="conFgAcc1" presStyleIdx="1" presStyleCnt="2">
        <dgm:presLayoutVars>
          <dgm:bulletEnabled val="1"/>
        </dgm:presLayoutVars>
      </dgm:prSet>
      <dgm:spPr/>
    </dgm:pt>
  </dgm:ptLst>
  <dgm:cxnLst>
    <dgm:cxn modelId="{4567E41E-36A9-43FE-950F-C497A1864634}" type="presOf" srcId="{6B74489C-1043-4A21-9887-EB607263D3C5}" destId="{8C57A582-3198-4C93-A137-5A0CA2AECD34}" srcOrd="1" destOrd="0" presId="urn:microsoft.com/office/officeart/2005/8/layout/list1"/>
    <dgm:cxn modelId="{BEF5D721-1CE2-4F18-9EB7-46A5416D7DDF}" type="presOf" srcId="{AFF0B04E-7B6F-42C1-8322-2A3C83CEAFC1}" destId="{18B02111-4003-4B5E-A717-75969FBA4758}" srcOrd="0" destOrd="1" presId="urn:microsoft.com/office/officeart/2005/8/layout/list1"/>
    <dgm:cxn modelId="{4019D931-A82C-4072-B695-0E974E32EBA4}" srcId="{54640CCF-1697-4AAB-BB40-793EED57766C}" destId="{803931A6-BE45-44EB-A658-FBB696A10F99}" srcOrd="0" destOrd="0" parTransId="{7F9CB25E-C08C-4354-9EFA-E2106806CD7C}" sibTransId="{94BD68DD-49F6-4F1B-AA37-A3365DB22CFA}"/>
    <dgm:cxn modelId="{90B31E3F-423C-4C1E-96A1-3A51A5D1B89C}" srcId="{81A0066B-4439-49A2-9733-5450937AAC7A}" destId="{6B74489C-1043-4A21-9887-EB607263D3C5}" srcOrd="0" destOrd="0" parTransId="{D67AF338-D3EC-403B-9CBD-AD125CDC93A1}" sibTransId="{26F5D522-5EEC-4F9A-9666-9FC7A11AE60D}"/>
    <dgm:cxn modelId="{9356D63F-4485-45BF-86B7-E40180243037}" type="presOf" srcId="{EBA8B420-7C18-4BA8-A725-6D9CFB6CCFEA}" destId="{18B02111-4003-4B5E-A717-75969FBA4758}" srcOrd="0" destOrd="2" presId="urn:microsoft.com/office/officeart/2005/8/layout/list1"/>
    <dgm:cxn modelId="{BAE9C548-F419-4675-8471-E46ABED1AEFD}" srcId="{6B74489C-1043-4A21-9887-EB607263D3C5}" destId="{613EAF6E-5276-4C6C-B4AA-BEA590C73F62}" srcOrd="2" destOrd="0" parTransId="{21EB25B6-3FC5-42A2-84C3-26EC51BCC8A4}" sibTransId="{0C0A840A-B621-4D01-99D2-FE082D48822B}"/>
    <dgm:cxn modelId="{C7A05B4B-8A27-44F7-A258-99ADF377B117}" srcId="{803931A6-BE45-44EB-A658-FBB696A10F99}" destId="{AFF0B04E-7B6F-42C1-8322-2A3C83CEAFC1}" srcOrd="0" destOrd="0" parTransId="{BA80B37A-27A7-4F12-BF57-CE6125508D78}" sibTransId="{5CFE713C-0674-4F1B-98BB-3E3B73326E07}"/>
    <dgm:cxn modelId="{04288A6C-E0A3-48A2-800F-E2645FF1DDE0}" type="presOf" srcId="{613EAF6E-5276-4C6C-B4AA-BEA590C73F62}" destId="{567EDEE3-63ED-4A7C-B30B-91631087E78A}" srcOrd="0" destOrd="2" presId="urn:microsoft.com/office/officeart/2005/8/layout/list1"/>
    <dgm:cxn modelId="{DEEBD84F-DDB6-486F-BCD5-D6341D054849}" srcId="{6B74489C-1043-4A21-9887-EB607263D3C5}" destId="{65563F12-ED66-449A-8EF7-5CDD56E4873D}" srcOrd="0" destOrd="0" parTransId="{998091B0-CAA9-46C4-BA20-00B9A04D15F4}" sibTransId="{AD0EAB41-54C8-47C2-B34E-273EAC92B112}"/>
    <dgm:cxn modelId="{0055248F-91C7-4FC5-B372-A90D7FF883DA}" type="presOf" srcId="{AE84B354-6539-4576-A79C-82CDCFB0D828}" destId="{18B02111-4003-4B5E-A717-75969FBA4758}" srcOrd="0" destOrd="3" presId="urn:microsoft.com/office/officeart/2005/8/layout/list1"/>
    <dgm:cxn modelId="{D5A1A38F-2CC9-4C2D-B0F0-CF917B05A0AA}" type="presOf" srcId="{81A0066B-4439-49A2-9733-5450937AAC7A}" destId="{146C6682-CA28-4FD0-A44B-3503B1EFB77B}" srcOrd="0" destOrd="0" presId="urn:microsoft.com/office/officeart/2005/8/layout/list1"/>
    <dgm:cxn modelId="{F60AC9A5-8C10-43C3-879A-8ECC3DAF0D6C}" type="presOf" srcId="{6B74489C-1043-4A21-9887-EB607263D3C5}" destId="{7025CC2D-C47A-4956-83D2-4CD5D6628678}" srcOrd="0" destOrd="0" presId="urn:microsoft.com/office/officeart/2005/8/layout/list1"/>
    <dgm:cxn modelId="{A23DEAA6-9F16-4C0B-9A55-839455C9F720}" type="presOf" srcId="{65563F12-ED66-449A-8EF7-5CDD56E4873D}" destId="{567EDEE3-63ED-4A7C-B30B-91631087E78A}" srcOrd="0" destOrd="0" presId="urn:microsoft.com/office/officeart/2005/8/layout/list1"/>
    <dgm:cxn modelId="{EA0F21AF-82C1-425E-ABC6-7C90635F5E95}" type="presOf" srcId="{54640CCF-1697-4AAB-BB40-793EED57766C}" destId="{16AA38AE-6D12-450D-92BC-9BEC88CD1CCF}" srcOrd="1" destOrd="0" presId="urn:microsoft.com/office/officeart/2005/8/layout/list1"/>
    <dgm:cxn modelId="{BC268DB3-B16E-43B9-BB43-1C42DBDB1A2E}" srcId="{803931A6-BE45-44EB-A658-FBB696A10F99}" destId="{AE84B354-6539-4576-A79C-82CDCFB0D828}" srcOrd="2" destOrd="0" parTransId="{31C13A0C-40BD-4391-A27B-59FDF2041931}" sibTransId="{38D13A93-92F9-4188-A388-1E2B9BF4DC76}"/>
    <dgm:cxn modelId="{9A380BB4-775E-40F0-9578-4FEB40D51665}" type="presOf" srcId="{9AFC845D-A485-43D3-BD74-B736B53DE78F}" destId="{567EDEE3-63ED-4A7C-B30B-91631087E78A}" srcOrd="0" destOrd="1" presId="urn:microsoft.com/office/officeart/2005/8/layout/list1"/>
    <dgm:cxn modelId="{97E89BBF-A2BE-498D-82A0-8BE0D33B9605}" type="presOf" srcId="{54640CCF-1697-4AAB-BB40-793EED57766C}" destId="{98188E72-63CE-4217-9F9D-1B77EA347C95}" srcOrd="0" destOrd="0" presId="urn:microsoft.com/office/officeart/2005/8/layout/list1"/>
    <dgm:cxn modelId="{F5DF0BD5-74F6-4853-9F04-B3B1CA8688E4}" srcId="{6B74489C-1043-4A21-9887-EB607263D3C5}" destId="{9AFC845D-A485-43D3-BD74-B736B53DE78F}" srcOrd="1" destOrd="0" parTransId="{3309421D-8024-48DD-8350-94F8B1E6012F}" sibTransId="{76E605E9-D8BC-4D0D-A2FD-FC5F9E7FA317}"/>
    <dgm:cxn modelId="{633A0AD7-DA3E-44E5-9298-8C84F6DCB429}" srcId="{81A0066B-4439-49A2-9733-5450937AAC7A}" destId="{54640CCF-1697-4AAB-BB40-793EED57766C}" srcOrd="1" destOrd="0" parTransId="{396380BF-4159-4305-913C-F8FDEA3E5A8B}" sibTransId="{ED659CA5-3EBF-4504-8DE3-70CB4B6BC88E}"/>
    <dgm:cxn modelId="{73A44BD8-C61D-4E52-8D48-7FE432DA8C40}" srcId="{6B74489C-1043-4A21-9887-EB607263D3C5}" destId="{FD317369-1EB6-4C8E-A59A-2BCC77161485}" srcOrd="3" destOrd="0" parTransId="{6DA9D83E-4CAB-497A-863F-BB7EB080D46B}" sibTransId="{07DB9E2E-CA7F-450B-A10B-641741170F09}"/>
    <dgm:cxn modelId="{FE0A84DC-12DD-4119-990E-567079EFA875}" srcId="{803931A6-BE45-44EB-A658-FBB696A10F99}" destId="{EBA8B420-7C18-4BA8-A725-6D9CFB6CCFEA}" srcOrd="1" destOrd="0" parTransId="{0FD3B2B1-8DDF-4EB8-B61C-4052B0AFD8A0}" sibTransId="{5E2C43B8-2F84-4FCB-BD82-707CA24A3175}"/>
    <dgm:cxn modelId="{AD0071EC-036C-4C03-BCDB-0D33DE8D5396}" type="presOf" srcId="{FD317369-1EB6-4C8E-A59A-2BCC77161485}" destId="{567EDEE3-63ED-4A7C-B30B-91631087E78A}" srcOrd="0" destOrd="3" presId="urn:microsoft.com/office/officeart/2005/8/layout/list1"/>
    <dgm:cxn modelId="{C32B7CF8-671A-47B5-A5B3-319821A628EF}" type="presOf" srcId="{803931A6-BE45-44EB-A658-FBB696A10F99}" destId="{18B02111-4003-4B5E-A717-75969FBA4758}" srcOrd="0" destOrd="0" presId="urn:microsoft.com/office/officeart/2005/8/layout/list1"/>
    <dgm:cxn modelId="{4CAC5066-89B0-4DA5-8715-6A63D08C1888}" type="presParOf" srcId="{146C6682-CA28-4FD0-A44B-3503B1EFB77B}" destId="{EBE2C100-ECBF-4C13-962A-FCB853CC513A}" srcOrd="0" destOrd="0" presId="urn:microsoft.com/office/officeart/2005/8/layout/list1"/>
    <dgm:cxn modelId="{1D72B1C3-B632-4806-8D3C-1AF10E356D3C}" type="presParOf" srcId="{EBE2C100-ECBF-4C13-962A-FCB853CC513A}" destId="{7025CC2D-C47A-4956-83D2-4CD5D6628678}" srcOrd="0" destOrd="0" presId="urn:microsoft.com/office/officeart/2005/8/layout/list1"/>
    <dgm:cxn modelId="{DBF74394-B82B-4E94-90F2-FD5D75F78058}" type="presParOf" srcId="{EBE2C100-ECBF-4C13-962A-FCB853CC513A}" destId="{8C57A582-3198-4C93-A137-5A0CA2AECD34}" srcOrd="1" destOrd="0" presId="urn:microsoft.com/office/officeart/2005/8/layout/list1"/>
    <dgm:cxn modelId="{8072A068-662A-4204-B3CD-221208753C5C}" type="presParOf" srcId="{146C6682-CA28-4FD0-A44B-3503B1EFB77B}" destId="{43F938C3-3F3D-47C9-8E6E-2E2B9C0F25F8}" srcOrd="1" destOrd="0" presId="urn:microsoft.com/office/officeart/2005/8/layout/list1"/>
    <dgm:cxn modelId="{72C1FD68-12B5-4933-AD92-9A8CD158C109}" type="presParOf" srcId="{146C6682-CA28-4FD0-A44B-3503B1EFB77B}" destId="{567EDEE3-63ED-4A7C-B30B-91631087E78A}" srcOrd="2" destOrd="0" presId="urn:microsoft.com/office/officeart/2005/8/layout/list1"/>
    <dgm:cxn modelId="{3C713DCF-C36C-4B3A-A10E-DE15546C6507}" type="presParOf" srcId="{146C6682-CA28-4FD0-A44B-3503B1EFB77B}" destId="{CE590531-3B65-4DE5-856B-CC6EC225800B}" srcOrd="3" destOrd="0" presId="urn:microsoft.com/office/officeart/2005/8/layout/list1"/>
    <dgm:cxn modelId="{9FE289C8-8D99-4435-93E2-09B2EAFAC3F1}" type="presParOf" srcId="{146C6682-CA28-4FD0-A44B-3503B1EFB77B}" destId="{F6DFB675-0A3D-42C9-BC02-A25D6F78872D}" srcOrd="4" destOrd="0" presId="urn:microsoft.com/office/officeart/2005/8/layout/list1"/>
    <dgm:cxn modelId="{78FDD5E6-03E0-40C4-A22C-FAA5A77421FA}" type="presParOf" srcId="{F6DFB675-0A3D-42C9-BC02-A25D6F78872D}" destId="{98188E72-63CE-4217-9F9D-1B77EA347C95}" srcOrd="0" destOrd="0" presId="urn:microsoft.com/office/officeart/2005/8/layout/list1"/>
    <dgm:cxn modelId="{9B6C57D9-CA68-4497-988C-5F601CE265E5}" type="presParOf" srcId="{F6DFB675-0A3D-42C9-BC02-A25D6F78872D}" destId="{16AA38AE-6D12-450D-92BC-9BEC88CD1CCF}" srcOrd="1" destOrd="0" presId="urn:microsoft.com/office/officeart/2005/8/layout/list1"/>
    <dgm:cxn modelId="{B2E61432-07CD-41C6-B2A9-DFE5BC0A2796}" type="presParOf" srcId="{146C6682-CA28-4FD0-A44B-3503B1EFB77B}" destId="{E74E0A75-9047-4A1F-8BE4-18527159D2D4}" srcOrd="5" destOrd="0" presId="urn:microsoft.com/office/officeart/2005/8/layout/list1"/>
    <dgm:cxn modelId="{A6B5D9AE-5C8D-4A9E-8371-30A518165B53}" type="presParOf" srcId="{146C6682-CA28-4FD0-A44B-3503B1EFB77B}" destId="{18B02111-4003-4B5E-A717-75969FBA475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C7DD75-617C-4581-AD82-BA79D03230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C50EC4B-1A97-47D9-828E-814CC7D08CAE}">
      <dgm:prSet phldrT="[Text]"/>
      <dgm:spPr/>
      <dgm:t>
        <a:bodyPr/>
        <a:lstStyle/>
        <a:p>
          <a:r>
            <a:rPr lang="en-US" dirty="0"/>
            <a:t>School staff should would work with students to identify high school completion and credit recovery supports that help students make progress towards graduation. </a:t>
          </a:r>
        </a:p>
      </dgm:t>
    </dgm:pt>
    <dgm:pt modelId="{ADE13725-5650-449C-971B-0584F08AEBCE}" type="parTrans" cxnId="{96A182C4-9DE3-407A-AE2B-1A8E0EC7C637}">
      <dgm:prSet/>
      <dgm:spPr/>
      <dgm:t>
        <a:bodyPr/>
        <a:lstStyle/>
        <a:p>
          <a:endParaRPr lang="en-US"/>
        </a:p>
      </dgm:t>
    </dgm:pt>
    <dgm:pt modelId="{EE12DD83-C0F7-42B0-B32B-46BAC7F1ACA4}" type="sibTrans" cxnId="{96A182C4-9DE3-407A-AE2B-1A8E0EC7C637}">
      <dgm:prSet/>
      <dgm:spPr/>
      <dgm:t>
        <a:bodyPr/>
        <a:lstStyle/>
        <a:p>
          <a:endParaRPr lang="en-US"/>
        </a:p>
      </dgm:t>
    </dgm:pt>
    <dgm:pt modelId="{7624FD6A-2CC7-4078-92AA-3D21EE000989}">
      <dgm:prSet phldrT="[Text]"/>
      <dgm:spPr/>
      <dgm:t>
        <a:bodyPr/>
        <a:lstStyle/>
        <a:p>
          <a:r>
            <a:rPr lang="en-US" dirty="0"/>
            <a:t>School staff should work with students &amp; caregivers to determine the appropriate high school graduation plan and to ensure challenging, engaging coursework that will prepare them for college, career, or the military. </a:t>
          </a:r>
        </a:p>
      </dgm:t>
    </dgm:pt>
    <dgm:pt modelId="{8BC5DFE9-DDEF-4E6C-AB80-86B2FB35F7A9}" type="parTrans" cxnId="{5C543C57-65F8-4789-8CBA-26E1284DDAAE}">
      <dgm:prSet/>
      <dgm:spPr/>
      <dgm:t>
        <a:bodyPr/>
        <a:lstStyle/>
        <a:p>
          <a:endParaRPr lang="en-US"/>
        </a:p>
      </dgm:t>
    </dgm:pt>
    <dgm:pt modelId="{3F16DFEA-DA9E-4C4A-8EBB-184A80F01803}" type="sibTrans" cxnId="{5C543C57-65F8-4789-8CBA-26E1284DDAAE}">
      <dgm:prSet/>
      <dgm:spPr/>
      <dgm:t>
        <a:bodyPr/>
        <a:lstStyle/>
        <a:p>
          <a:endParaRPr lang="en-US"/>
        </a:p>
      </dgm:t>
    </dgm:pt>
    <dgm:pt modelId="{AC2EE26D-702D-4413-82FA-61716C503173}">
      <dgm:prSet phldrT="[Text]"/>
      <dgm:spPr/>
      <dgm:t>
        <a:bodyPr/>
        <a:lstStyle/>
        <a:p>
          <a:r>
            <a:rPr lang="en-US" dirty="0"/>
            <a:t>Academic monitoring is essential to the success of students in foster care. District and campus staff should develop a data-driven system that will facilitate and drive positive student experiences &amp; academic outcomes. </a:t>
          </a:r>
        </a:p>
      </dgm:t>
    </dgm:pt>
    <dgm:pt modelId="{B93D851A-120F-4B01-8AF7-F7E89AA0B125}" type="parTrans" cxnId="{F2ECB0B5-DA80-487E-9628-B2579616E3AD}">
      <dgm:prSet/>
      <dgm:spPr/>
      <dgm:t>
        <a:bodyPr/>
        <a:lstStyle/>
        <a:p>
          <a:endParaRPr lang="en-US"/>
        </a:p>
      </dgm:t>
    </dgm:pt>
    <dgm:pt modelId="{D32AD727-2684-41F1-8BFD-B4B19B69A117}" type="sibTrans" cxnId="{F2ECB0B5-DA80-487E-9628-B2579616E3AD}">
      <dgm:prSet/>
      <dgm:spPr/>
      <dgm:t>
        <a:bodyPr/>
        <a:lstStyle/>
        <a:p>
          <a:endParaRPr lang="en-US"/>
        </a:p>
      </dgm:t>
    </dgm:pt>
    <dgm:pt modelId="{B5BCF75C-40BB-4DB3-9DC6-4F33BFD09360}" type="pres">
      <dgm:prSet presAssocID="{7DC7DD75-617C-4581-AD82-BA79D032304F}" presName="linearFlow" presStyleCnt="0">
        <dgm:presLayoutVars>
          <dgm:dir/>
          <dgm:resizeHandles val="exact"/>
        </dgm:presLayoutVars>
      </dgm:prSet>
      <dgm:spPr/>
    </dgm:pt>
    <dgm:pt modelId="{C4F4620F-877A-45EF-B9BB-52039E9FC96D}" type="pres">
      <dgm:prSet presAssocID="{2C50EC4B-1A97-47D9-828E-814CC7D08CAE}" presName="composite" presStyleCnt="0"/>
      <dgm:spPr/>
    </dgm:pt>
    <dgm:pt modelId="{6BE8CADE-BF7E-4A58-9618-455803BAD12B}" type="pres">
      <dgm:prSet presAssocID="{2C50EC4B-1A97-47D9-828E-814CC7D08CA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tx1"/>
          </a:solidFill>
        </a:ln>
      </dgm:spPr>
      <dgm:extLst>
        <a:ext uri="{E40237B7-FDA0-4F09-8148-C483321AD2D9}">
          <dgm14:cNvPr xmlns:dgm14="http://schemas.microsoft.com/office/drawing/2010/diagram" id="0" name="" descr="Graduation cap with solid fill"/>
        </a:ext>
      </dgm:extLst>
    </dgm:pt>
    <dgm:pt modelId="{E76EFD92-0C4E-415B-9C53-E45B74EAC99B}" type="pres">
      <dgm:prSet presAssocID="{2C50EC4B-1A97-47D9-828E-814CC7D08CAE}" presName="txShp" presStyleLbl="node1" presStyleIdx="0" presStyleCnt="3">
        <dgm:presLayoutVars>
          <dgm:bulletEnabled val="1"/>
        </dgm:presLayoutVars>
      </dgm:prSet>
      <dgm:spPr/>
    </dgm:pt>
    <dgm:pt modelId="{64D3F06B-8D13-4675-87F6-2ACDE8139E52}" type="pres">
      <dgm:prSet presAssocID="{EE12DD83-C0F7-42B0-B32B-46BAC7F1ACA4}" presName="spacing" presStyleCnt="0"/>
      <dgm:spPr/>
    </dgm:pt>
    <dgm:pt modelId="{9A55F25A-72A6-48CF-B334-30E1D4D6BB23}" type="pres">
      <dgm:prSet presAssocID="{7624FD6A-2CC7-4078-92AA-3D21EE000989}" presName="composite" presStyleCnt="0"/>
      <dgm:spPr/>
    </dgm:pt>
    <dgm:pt modelId="{5780F217-B135-477D-964F-4DC54957BCD8}" type="pres">
      <dgm:prSet presAssocID="{7624FD6A-2CC7-4078-92AA-3D21EE000989}" presName="imgShp" presStyleLbl="fgImgPlace1" presStyleIdx="1" presStyleCnt="3" custLinFactNeighborX="-1844" custLinFactNeighborY="-184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tx1"/>
          </a:solidFill>
        </a:ln>
      </dgm:spPr>
      <dgm:extLst>
        <a:ext uri="{E40237B7-FDA0-4F09-8148-C483321AD2D9}">
          <dgm14:cNvPr xmlns:dgm14="http://schemas.microsoft.com/office/drawing/2010/diagram" id="0" name="" descr="Checklist with solid fill"/>
        </a:ext>
      </dgm:extLst>
    </dgm:pt>
    <dgm:pt modelId="{B5644E14-7933-4950-B9EA-6DB18F4E9F34}" type="pres">
      <dgm:prSet presAssocID="{7624FD6A-2CC7-4078-92AA-3D21EE000989}" presName="txShp" presStyleLbl="node1" presStyleIdx="1" presStyleCnt="3">
        <dgm:presLayoutVars>
          <dgm:bulletEnabled val="1"/>
        </dgm:presLayoutVars>
      </dgm:prSet>
      <dgm:spPr/>
    </dgm:pt>
    <dgm:pt modelId="{5874ED2C-54B2-471B-88BB-DB602B66D9B7}" type="pres">
      <dgm:prSet presAssocID="{3F16DFEA-DA9E-4C4A-8EBB-184A80F01803}" presName="spacing" presStyleCnt="0"/>
      <dgm:spPr/>
    </dgm:pt>
    <dgm:pt modelId="{33544561-420C-4F56-BBCE-EF9111DDBB23}" type="pres">
      <dgm:prSet presAssocID="{AC2EE26D-702D-4413-82FA-61716C503173}" presName="composite" presStyleCnt="0"/>
      <dgm:spPr/>
    </dgm:pt>
    <dgm:pt modelId="{55B9F218-CDD7-4CA2-A313-0BAE0183AEBC}" type="pres">
      <dgm:prSet presAssocID="{AC2EE26D-702D-4413-82FA-61716C503173}"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tx1"/>
          </a:solidFill>
        </a:ln>
      </dgm:spPr>
      <dgm:extLst>
        <a:ext uri="{E40237B7-FDA0-4F09-8148-C483321AD2D9}">
          <dgm14:cNvPr xmlns:dgm14="http://schemas.microsoft.com/office/drawing/2010/diagram" id="0" name="" descr="Business Growth with solid fill"/>
        </a:ext>
      </dgm:extLst>
    </dgm:pt>
    <dgm:pt modelId="{B3DB576C-3B4E-4E54-ABE0-F2039B605A67}" type="pres">
      <dgm:prSet presAssocID="{AC2EE26D-702D-4413-82FA-61716C503173}" presName="txShp" presStyleLbl="node1" presStyleIdx="2" presStyleCnt="3">
        <dgm:presLayoutVars>
          <dgm:bulletEnabled val="1"/>
        </dgm:presLayoutVars>
      </dgm:prSet>
      <dgm:spPr/>
    </dgm:pt>
  </dgm:ptLst>
  <dgm:cxnLst>
    <dgm:cxn modelId="{358F6A34-0962-46CD-A044-7629B02C901B}" type="presOf" srcId="{AC2EE26D-702D-4413-82FA-61716C503173}" destId="{B3DB576C-3B4E-4E54-ABE0-F2039B605A67}" srcOrd="0" destOrd="0" presId="urn:microsoft.com/office/officeart/2005/8/layout/vList3"/>
    <dgm:cxn modelId="{55109434-6BE8-4F75-A70D-44FD24D1C49B}" type="presOf" srcId="{2C50EC4B-1A97-47D9-828E-814CC7D08CAE}" destId="{E76EFD92-0C4E-415B-9C53-E45B74EAC99B}" srcOrd="0" destOrd="0" presId="urn:microsoft.com/office/officeart/2005/8/layout/vList3"/>
    <dgm:cxn modelId="{CD56063A-5D58-4F45-81A2-1A9D9B5D21F6}" type="presOf" srcId="{7DC7DD75-617C-4581-AD82-BA79D032304F}" destId="{B5BCF75C-40BB-4DB3-9DC6-4F33BFD09360}" srcOrd="0" destOrd="0" presId="urn:microsoft.com/office/officeart/2005/8/layout/vList3"/>
    <dgm:cxn modelId="{5C543C57-65F8-4789-8CBA-26E1284DDAAE}" srcId="{7DC7DD75-617C-4581-AD82-BA79D032304F}" destId="{7624FD6A-2CC7-4078-92AA-3D21EE000989}" srcOrd="1" destOrd="0" parTransId="{8BC5DFE9-DDEF-4E6C-AB80-86B2FB35F7A9}" sibTransId="{3F16DFEA-DA9E-4C4A-8EBB-184A80F01803}"/>
    <dgm:cxn modelId="{F2ECB0B5-DA80-487E-9628-B2579616E3AD}" srcId="{7DC7DD75-617C-4581-AD82-BA79D032304F}" destId="{AC2EE26D-702D-4413-82FA-61716C503173}" srcOrd="2" destOrd="0" parTransId="{B93D851A-120F-4B01-8AF7-F7E89AA0B125}" sibTransId="{D32AD727-2684-41F1-8BFD-B4B19B69A117}"/>
    <dgm:cxn modelId="{96A182C4-9DE3-407A-AE2B-1A8E0EC7C637}" srcId="{7DC7DD75-617C-4581-AD82-BA79D032304F}" destId="{2C50EC4B-1A97-47D9-828E-814CC7D08CAE}" srcOrd="0" destOrd="0" parTransId="{ADE13725-5650-449C-971B-0584F08AEBCE}" sibTransId="{EE12DD83-C0F7-42B0-B32B-46BAC7F1ACA4}"/>
    <dgm:cxn modelId="{79A0DCC4-2A3A-49E6-9DF7-8D7E2E3415A9}" type="presOf" srcId="{7624FD6A-2CC7-4078-92AA-3D21EE000989}" destId="{B5644E14-7933-4950-B9EA-6DB18F4E9F34}" srcOrd="0" destOrd="0" presId="urn:microsoft.com/office/officeart/2005/8/layout/vList3"/>
    <dgm:cxn modelId="{EB3E6540-DF23-4776-936C-3A9F51E6F3EA}" type="presParOf" srcId="{B5BCF75C-40BB-4DB3-9DC6-4F33BFD09360}" destId="{C4F4620F-877A-45EF-B9BB-52039E9FC96D}" srcOrd="0" destOrd="0" presId="urn:microsoft.com/office/officeart/2005/8/layout/vList3"/>
    <dgm:cxn modelId="{71B2F746-38C6-4481-A2FD-658D1250B4ED}" type="presParOf" srcId="{C4F4620F-877A-45EF-B9BB-52039E9FC96D}" destId="{6BE8CADE-BF7E-4A58-9618-455803BAD12B}" srcOrd="0" destOrd="0" presId="urn:microsoft.com/office/officeart/2005/8/layout/vList3"/>
    <dgm:cxn modelId="{28E7236B-9C6E-46FA-9386-B75B11A92A98}" type="presParOf" srcId="{C4F4620F-877A-45EF-B9BB-52039E9FC96D}" destId="{E76EFD92-0C4E-415B-9C53-E45B74EAC99B}" srcOrd="1" destOrd="0" presId="urn:microsoft.com/office/officeart/2005/8/layout/vList3"/>
    <dgm:cxn modelId="{195D2C9E-D1EB-4BF6-B7A4-DED722532DBD}" type="presParOf" srcId="{B5BCF75C-40BB-4DB3-9DC6-4F33BFD09360}" destId="{64D3F06B-8D13-4675-87F6-2ACDE8139E52}" srcOrd="1" destOrd="0" presId="urn:microsoft.com/office/officeart/2005/8/layout/vList3"/>
    <dgm:cxn modelId="{A670386A-946E-4AFD-95E9-377E62561488}" type="presParOf" srcId="{B5BCF75C-40BB-4DB3-9DC6-4F33BFD09360}" destId="{9A55F25A-72A6-48CF-B334-30E1D4D6BB23}" srcOrd="2" destOrd="0" presId="urn:microsoft.com/office/officeart/2005/8/layout/vList3"/>
    <dgm:cxn modelId="{35BB19E4-A6FC-4C54-A749-10864A1EA112}" type="presParOf" srcId="{9A55F25A-72A6-48CF-B334-30E1D4D6BB23}" destId="{5780F217-B135-477D-964F-4DC54957BCD8}" srcOrd="0" destOrd="0" presId="urn:microsoft.com/office/officeart/2005/8/layout/vList3"/>
    <dgm:cxn modelId="{0591A3ED-4B35-4EA2-A300-0536766AB8E6}" type="presParOf" srcId="{9A55F25A-72A6-48CF-B334-30E1D4D6BB23}" destId="{B5644E14-7933-4950-B9EA-6DB18F4E9F34}" srcOrd="1" destOrd="0" presId="urn:microsoft.com/office/officeart/2005/8/layout/vList3"/>
    <dgm:cxn modelId="{B6389B60-25C8-4A2E-A323-52094268A56E}" type="presParOf" srcId="{B5BCF75C-40BB-4DB3-9DC6-4F33BFD09360}" destId="{5874ED2C-54B2-471B-88BB-DB602B66D9B7}" srcOrd="3" destOrd="0" presId="urn:microsoft.com/office/officeart/2005/8/layout/vList3"/>
    <dgm:cxn modelId="{153A432E-53A0-45D9-85E2-23D44C47A109}" type="presParOf" srcId="{B5BCF75C-40BB-4DB3-9DC6-4F33BFD09360}" destId="{33544561-420C-4F56-BBCE-EF9111DDBB23}" srcOrd="4" destOrd="0" presId="urn:microsoft.com/office/officeart/2005/8/layout/vList3"/>
    <dgm:cxn modelId="{E6AD44A4-04C3-42A3-8D3E-B0454153BAF8}" type="presParOf" srcId="{33544561-420C-4F56-BBCE-EF9111DDBB23}" destId="{55B9F218-CDD7-4CA2-A313-0BAE0183AEBC}" srcOrd="0" destOrd="0" presId="urn:microsoft.com/office/officeart/2005/8/layout/vList3"/>
    <dgm:cxn modelId="{1ADE903B-6F1D-470D-B317-C5D566EC5E91}" type="presParOf" srcId="{33544561-420C-4F56-BBCE-EF9111DDBB23}" destId="{B3DB576C-3B4E-4E54-ABE0-F2039B605A6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05309E-4B6C-4C0F-9569-928D5E8C1538}" type="doc">
      <dgm:prSet loTypeId="urn:microsoft.com/office/officeart/2005/8/layout/hProcess6" loCatId="process" qsTypeId="urn:microsoft.com/office/officeart/2005/8/quickstyle/simple1" qsCatId="simple" csTypeId="urn:microsoft.com/office/officeart/2005/8/colors/accent1_1" csCatId="accent1" phldr="1"/>
      <dgm:spPr/>
      <dgm:t>
        <a:bodyPr/>
        <a:lstStyle/>
        <a:p>
          <a:endParaRPr lang="en-US"/>
        </a:p>
      </dgm:t>
    </dgm:pt>
    <dgm:pt modelId="{E0281D92-94B3-4508-A561-A37D314DC818}">
      <dgm:prSet phldrT="[Text]"/>
      <dgm:spPr/>
      <dgm:t>
        <a:bodyPr/>
        <a:lstStyle/>
        <a:p>
          <a:r>
            <a:rPr lang="en-US" dirty="0"/>
            <a:t>15 Calendar Days</a:t>
          </a:r>
        </a:p>
      </dgm:t>
    </dgm:pt>
    <dgm:pt modelId="{5377665C-D4D7-4A30-9062-414BA4FDB3D4}" type="parTrans" cxnId="{5163910B-9B4E-4BAA-ACD9-E2B1C90E9DD3}">
      <dgm:prSet/>
      <dgm:spPr/>
      <dgm:t>
        <a:bodyPr/>
        <a:lstStyle/>
        <a:p>
          <a:endParaRPr lang="en-US"/>
        </a:p>
      </dgm:t>
    </dgm:pt>
    <dgm:pt modelId="{30CB23B6-54AF-46F9-816A-9DA03E257911}" type="sibTrans" cxnId="{5163910B-9B4E-4BAA-ACD9-E2B1C90E9DD3}">
      <dgm:prSet/>
      <dgm:spPr/>
      <dgm:t>
        <a:bodyPr/>
        <a:lstStyle/>
        <a:p>
          <a:endParaRPr lang="en-US"/>
        </a:p>
      </dgm:t>
    </dgm:pt>
    <dgm:pt modelId="{8423A7AD-FA4A-41F9-92BB-F08E1547DBDB}">
      <dgm:prSet phldrT="[Text]"/>
      <dgm:spPr/>
      <dgm:t>
        <a:bodyPr/>
        <a:lstStyle/>
        <a:p>
          <a:r>
            <a:rPr lang="en-US" dirty="0"/>
            <a:t>Provide parent consent or Prior Written Notice (PWN)</a:t>
          </a:r>
        </a:p>
      </dgm:t>
    </dgm:pt>
    <dgm:pt modelId="{EED98F0A-28E5-4B1B-90DB-C3C39139ED4B}" type="parTrans" cxnId="{3A243A98-8549-4911-BE22-EE48C0C78A5F}">
      <dgm:prSet/>
      <dgm:spPr/>
      <dgm:t>
        <a:bodyPr/>
        <a:lstStyle/>
        <a:p>
          <a:endParaRPr lang="en-US"/>
        </a:p>
      </dgm:t>
    </dgm:pt>
    <dgm:pt modelId="{62C81F8B-4BF4-465B-83F9-E4B9ECFD9A49}" type="sibTrans" cxnId="{3A243A98-8549-4911-BE22-EE48C0C78A5F}">
      <dgm:prSet/>
      <dgm:spPr/>
      <dgm:t>
        <a:bodyPr/>
        <a:lstStyle/>
        <a:p>
          <a:endParaRPr lang="en-US"/>
        </a:p>
      </dgm:t>
    </dgm:pt>
    <dgm:pt modelId="{6E9D2636-48BD-426B-9FDA-0D083DB032DC}">
      <dgm:prSet phldrT="[Text]"/>
      <dgm:spPr/>
      <dgm:t>
        <a:bodyPr/>
        <a:lstStyle/>
        <a:p>
          <a:r>
            <a:rPr lang="en-US" dirty="0"/>
            <a:t>45 School Days</a:t>
          </a:r>
        </a:p>
      </dgm:t>
    </dgm:pt>
    <dgm:pt modelId="{C685993D-0EEC-4618-83FE-26FE0D24CE3E}" type="parTrans" cxnId="{D49BA3A9-FF0C-4F4A-AB5F-9598C98F61A8}">
      <dgm:prSet/>
      <dgm:spPr/>
      <dgm:t>
        <a:bodyPr/>
        <a:lstStyle/>
        <a:p>
          <a:endParaRPr lang="en-US"/>
        </a:p>
      </dgm:t>
    </dgm:pt>
    <dgm:pt modelId="{F7D7C48E-CAA4-4C68-9CD7-A6284FCF488A}" type="sibTrans" cxnId="{D49BA3A9-FF0C-4F4A-AB5F-9598C98F61A8}">
      <dgm:prSet/>
      <dgm:spPr/>
      <dgm:t>
        <a:bodyPr/>
        <a:lstStyle/>
        <a:p>
          <a:endParaRPr lang="en-US"/>
        </a:p>
      </dgm:t>
    </dgm:pt>
    <dgm:pt modelId="{A21CEC73-2BC2-44E5-BD92-0E0C7DF7D776}">
      <dgm:prSet phldrT="[Text]"/>
      <dgm:spPr/>
      <dgm:t>
        <a:bodyPr/>
        <a:lstStyle/>
        <a:p>
          <a:r>
            <a:rPr lang="en-US" dirty="0"/>
            <a:t>Conduct Full Evaluation (FIE)</a:t>
          </a:r>
        </a:p>
      </dgm:t>
    </dgm:pt>
    <dgm:pt modelId="{4F1FEFB7-2694-4E08-9F6D-4EE3BDD81BC3}" type="parTrans" cxnId="{AB0F5523-AC1F-4E28-86F3-E494388A0E89}">
      <dgm:prSet/>
      <dgm:spPr/>
      <dgm:t>
        <a:bodyPr/>
        <a:lstStyle/>
        <a:p>
          <a:endParaRPr lang="en-US"/>
        </a:p>
      </dgm:t>
    </dgm:pt>
    <dgm:pt modelId="{40FE33F5-E945-4D8C-98F8-A8367FA915AA}" type="sibTrans" cxnId="{AB0F5523-AC1F-4E28-86F3-E494388A0E89}">
      <dgm:prSet/>
      <dgm:spPr/>
      <dgm:t>
        <a:bodyPr/>
        <a:lstStyle/>
        <a:p>
          <a:endParaRPr lang="en-US"/>
        </a:p>
      </dgm:t>
    </dgm:pt>
    <dgm:pt modelId="{DA6B961C-74B2-4BDF-896F-9BFC9556577E}">
      <dgm:prSet phldrT="[Text]"/>
      <dgm:spPr/>
      <dgm:t>
        <a:bodyPr/>
        <a:lstStyle/>
        <a:p>
          <a:r>
            <a:rPr lang="en-US" dirty="0"/>
            <a:t>30 Calendar Days</a:t>
          </a:r>
        </a:p>
      </dgm:t>
    </dgm:pt>
    <dgm:pt modelId="{521B1042-ACC2-4D30-BD8B-0F9A470E737F}" type="parTrans" cxnId="{6ECB4ACA-05AF-43D2-BC49-E0EA300ECB7F}">
      <dgm:prSet/>
      <dgm:spPr/>
      <dgm:t>
        <a:bodyPr/>
        <a:lstStyle/>
        <a:p>
          <a:endParaRPr lang="en-US"/>
        </a:p>
      </dgm:t>
    </dgm:pt>
    <dgm:pt modelId="{832CCE0E-D214-4CD4-889D-B440D2190C30}" type="sibTrans" cxnId="{6ECB4ACA-05AF-43D2-BC49-E0EA300ECB7F}">
      <dgm:prSet/>
      <dgm:spPr/>
      <dgm:t>
        <a:bodyPr/>
        <a:lstStyle/>
        <a:p>
          <a:endParaRPr lang="en-US"/>
        </a:p>
      </dgm:t>
    </dgm:pt>
    <dgm:pt modelId="{660D1B5C-7776-4280-85EC-8DDBFBF0550E}">
      <dgm:prSet phldrT="[Text]"/>
      <dgm:spPr/>
      <dgm:t>
        <a:bodyPr/>
        <a:lstStyle/>
        <a:p>
          <a:r>
            <a:rPr lang="en-US" dirty="0"/>
            <a:t>Hold ARD to review FIE</a:t>
          </a:r>
        </a:p>
      </dgm:t>
    </dgm:pt>
    <dgm:pt modelId="{AE9B3190-68A9-4510-BA24-A7391AFA33CD}" type="parTrans" cxnId="{24C4C97B-AC6E-41CE-A099-CE2AA0E76AE6}">
      <dgm:prSet/>
      <dgm:spPr/>
      <dgm:t>
        <a:bodyPr/>
        <a:lstStyle/>
        <a:p>
          <a:endParaRPr lang="en-US"/>
        </a:p>
      </dgm:t>
    </dgm:pt>
    <dgm:pt modelId="{2AC8A6D5-41BC-4F1B-A614-9246C8C707D1}" type="sibTrans" cxnId="{24C4C97B-AC6E-41CE-A099-CE2AA0E76AE6}">
      <dgm:prSet/>
      <dgm:spPr/>
      <dgm:t>
        <a:bodyPr/>
        <a:lstStyle/>
        <a:p>
          <a:endParaRPr lang="en-US"/>
        </a:p>
      </dgm:t>
    </dgm:pt>
    <dgm:pt modelId="{26BF9479-AF3B-40C8-A8CA-6C5FFB065FA1}" type="pres">
      <dgm:prSet presAssocID="{F605309E-4B6C-4C0F-9569-928D5E8C1538}" presName="theList" presStyleCnt="0">
        <dgm:presLayoutVars>
          <dgm:dir/>
          <dgm:animLvl val="lvl"/>
          <dgm:resizeHandles val="exact"/>
        </dgm:presLayoutVars>
      </dgm:prSet>
      <dgm:spPr/>
    </dgm:pt>
    <dgm:pt modelId="{4FD07E2F-F66E-4944-9045-B08B961DBF93}" type="pres">
      <dgm:prSet presAssocID="{E0281D92-94B3-4508-A561-A37D314DC818}" presName="compNode" presStyleCnt="0"/>
      <dgm:spPr/>
    </dgm:pt>
    <dgm:pt modelId="{2B4D83D9-3EED-46C4-B2EF-012D69BE424F}" type="pres">
      <dgm:prSet presAssocID="{E0281D92-94B3-4508-A561-A37D314DC818}" presName="noGeometry" presStyleCnt="0"/>
      <dgm:spPr/>
    </dgm:pt>
    <dgm:pt modelId="{4239B4D9-EE7F-4E24-9050-B28B698B2C25}" type="pres">
      <dgm:prSet presAssocID="{E0281D92-94B3-4508-A561-A37D314DC818}" presName="childTextVisible" presStyleLbl="bgAccFollowNode1" presStyleIdx="0" presStyleCnt="3">
        <dgm:presLayoutVars>
          <dgm:bulletEnabled val="1"/>
        </dgm:presLayoutVars>
      </dgm:prSet>
      <dgm:spPr/>
    </dgm:pt>
    <dgm:pt modelId="{A4952039-BE4D-4D99-BFA1-8B04F962980F}" type="pres">
      <dgm:prSet presAssocID="{E0281D92-94B3-4508-A561-A37D314DC818}" presName="childTextHidden" presStyleLbl="bgAccFollowNode1" presStyleIdx="0" presStyleCnt="3"/>
      <dgm:spPr/>
    </dgm:pt>
    <dgm:pt modelId="{D755D9D5-7D5F-42EE-BC2F-87A0003FCCCA}" type="pres">
      <dgm:prSet presAssocID="{E0281D92-94B3-4508-A561-A37D314DC818}" presName="parentText" presStyleLbl="node1" presStyleIdx="0" presStyleCnt="3" custScaleX="103709">
        <dgm:presLayoutVars>
          <dgm:chMax val="1"/>
          <dgm:bulletEnabled val="1"/>
        </dgm:presLayoutVars>
      </dgm:prSet>
      <dgm:spPr/>
    </dgm:pt>
    <dgm:pt modelId="{4018F7A1-6BB8-4542-A606-54EE248AF241}" type="pres">
      <dgm:prSet presAssocID="{E0281D92-94B3-4508-A561-A37D314DC818}" presName="aSpace" presStyleCnt="0"/>
      <dgm:spPr/>
    </dgm:pt>
    <dgm:pt modelId="{2A6DCF99-F7F7-4822-A7F7-362CEABF06C0}" type="pres">
      <dgm:prSet presAssocID="{6E9D2636-48BD-426B-9FDA-0D083DB032DC}" presName="compNode" presStyleCnt="0"/>
      <dgm:spPr/>
    </dgm:pt>
    <dgm:pt modelId="{E57FC4F0-347A-465A-936E-24D7940D865C}" type="pres">
      <dgm:prSet presAssocID="{6E9D2636-48BD-426B-9FDA-0D083DB032DC}" presName="noGeometry" presStyleCnt="0"/>
      <dgm:spPr/>
    </dgm:pt>
    <dgm:pt modelId="{290EF96F-95BD-4330-9C48-F55970867CC5}" type="pres">
      <dgm:prSet presAssocID="{6E9D2636-48BD-426B-9FDA-0D083DB032DC}" presName="childTextVisible" presStyleLbl="bgAccFollowNode1" presStyleIdx="1" presStyleCnt="3">
        <dgm:presLayoutVars>
          <dgm:bulletEnabled val="1"/>
        </dgm:presLayoutVars>
      </dgm:prSet>
      <dgm:spPr/>
    </dgm:pt>
    <dgm:pt modelId="{7A20EE9D-1A78-45D1-83CD-A2914D68A0FC}" type="pres">
      <dgm:prSet presAssocID="{6E9D2636-48BD-426B-9FDA-0D083DB032DC}" presName="childTextHidden" presStyleLbl="bgAccFollowNode1" presStyleIdx="1" presStyleCnt="3"/>
      <dgm:spPr/>
    </dgm:pt>
    <dgm:pt modelId="{54817A64-10B1-4E24-806A-E08F90327951}" type="pres">
      <dgm:prSet presAssocID="{6E9D2636-48BD-426B-9FDA-0D083DB032DC}" presName="parentText" presStyleLbl="node1" presStyleIdx="1" presStyleCnt="3">
        <dgm:presLayoutVars>
          <dgm:chMax val="1"/>
          <dgm:bulletEnabled val="1"/>
        </dgm:presLayoutVars>
      </dgm:prSet>
      <dgm:spPr/>
    </dgm:pt>
    <dgm:pt modelId="{100E6033-91D4-4DDB-B4AF-040AAF003ACE}" type="pres">
      <dgm:prSet presAssocID="{6E9D2636-48BD-426B-9FDA-0D083DB032DC}" presName="aSpace" presStyleCnt="0"/>
      <dgm:spPr/>
    </dgm:pt>
    <dgm:pt modelId="{C22A79E3-C5DD-42C4-81E1-7C627FAB5B55}" type="pres">
      <dgm:prSet presAssocID="{DA6B961C-74B2-4BDF-896F-9BFC9556577E}" presName="compNode" presStyleCnt="0"/>
      <dgm:spPr/>
    </dgm:pt>
    <dgm:pt modelId="{36A641FF-D963-4B55-89E6-10384660A39A}" type="pres">
      <dgm:prSet presAssocID="{DA6B961C-74B2-4BDF-896F-9BFC9556577E}" presName="noGeometry" presStyleCnt="0"/>
      <dgm:spPr/>
    </dgm:pt>
    <dgm:pt modelId="{61F90B95-BD90-42A1-80D3-4545B78ED55C}" type="pres">
      <dgm:prSet presAssocID="{DA6B961C-74B2-4BDF-896F-9BFC9556577E}" presName="childTextVisible" presStyleLbl="bgAccFollowNode1" presStyleIdx="2" presStyleCnt="3">
        <dgm:presLayoutVars>
          <dgm:bulletEnabled val="1"/>
        </dgm:presLayoutVars>
      </dgm:prSet>
      <dgm:spPr/>
    </dgm:pt>
    <dgm:pt modelId="{EF8F69CC-AE2C-4A75-9605-28F5B6B12888}" type="pres">
      <dgm:prSet presAssocID="{DA6B961C-74B2-4BDF-896F-9BFC9556577E}" presName="childTextHidden" presStyleLbl="bgAccFollowNode1" presStyleIdx="2" presStyleCnt="3"/>
      <dgm:spPr/>
    </dgm:pt>
    <dgm:pt modelId="{D9412038-C622-4525-BC51-B0284DD01342}" type="pres">
      <dgm:prSet presAssocID="{DA6B961C-74B2-4BDF-896F-9BFC9556577E}" presName="parentText" presStyleLbl="node1" presStyleIdx="2" presStyleCnt="3">
        <dgm:presLayoutVars>
          <dgm:chMax val="1"/>
          <dgm:bulletEnabled val="1"/>
        </dgm:presLayoutVars>
      </dgm:prSet>
      <dgm:spPr/>
    </dgm:pt>
  </dgm:ptLst>
  <dgm:cxnLst>
    <dgm:cxn modelId="{5163910B-9B4E-4BAA-ACD9-E2B1C90E9DD3}" srcId="{F605309E-4B6C-4C0F-9569-928D5E8C1538}" destId="{E0281D92-94B3-4508-A561-A37D314DC818}" srcOrd="0" destOrd="0" parTransId="{5377665C-D4D7-4A30-9062-414BA4FDB3D4}" sibTransId="{30CB23B6-54AF-46F9-816A-9DA03E257911}"/>
    <dgm:cxn modelId="{B97F9115-1226-4E39-A5DE-8506B8545947}" type="presOf" srcId="{8423A7AD-FA4A-41F9-92BB-F08E1547DBDB}" destId="{4239B4D9-EE7F-4E24-9050-B28B698B2C25}" srcOrd="0" destOrd="0" presId="urn:microsoft.com/office/officeart/2005/8/layout/hProcess6"/>
    <dgm:cxn modelId="{AB0F5523-AC1F-4E28-86F3-E494388A0E89}" srcId="{6E9D2636-48BD-426B-9FDA-0D083DB032DC}" destId="{A21CEC73-2BC2-44E5-BD92-0E0C7DF7D776}" srcOrd="0" destOrd="0" parTransId="{4F1FEFB7-2694-4E08-9F6D-4EE3BDD81BC3}" sibTransId="{40FE33F5-E945-4D8C-98F8-A8367FA915AA}"/>
    <dgm:cxn modelId="{A21C883E-DFAD-417B-8EA4-FC59E61F5E64}" type="presOf" srcId="{E0281D92-94B3-4508-A561-A37D314DC818}" destId="{D755D9D5-7D5F-42EE-BC2F-87A0003FCCCA}" srcOrd="0" destOrd="0" presId="urn:microsoft.com/office/officeart/2005/8/layout/hProcess6"/>
    <dgm:cxn modelId="{9A439368-CDEF-4E4A-A103-B82AF9D32153}" type="presOf" srcId="{A21CEC73-2BC2-44E5-BD92-0E0C7DF7D776}" destId="{7A20EE9D-1A78-45D1-83CD-A2914D68A0FC}" srcOrd="1" destOrd="0" presId="urn:microsoft.com/office/officeart/2005/8/layout/hProcess6"/>
    <dgm:cxn modelId="{1CE9116C-A72C-42A0-9D1C-673765DC9CB2}" type="presOf" srcId="{8423A7AD-FA4A-41F9-92BB-F08E1547DBDB}" destId="{A4952039-BE4D-4D99-BFA1-8B04F962980F}" srcOrd="1" destOrd="0" presId="urn:microsoft.com/office/officeart/2005/8/layout/hProcess6"/>
    <dgm:cxn modelId="{24C4C97B-AC6E-41CE-A099-CE2AA0E76AE6}" srcId="{DA6B961C-74B2-4BDF-896F-9BFC9556577E}" destId="{660D1B5C-7776-4280-85EC-8DDBFBF0550E}" srcOrd="0" destOrd="0" parTransId="{AE9B3190-68A9-4510-BA24-A7391AFA33CD}" sibTransId="{2AC8A6D5-41BC-4F1B-A614-9246C8C707D1}"/>
    <dgm:cxn modelId="{3202D780-D5AF-4F1F-B51B-55A43A57CC5E}" type="presOf" srcId="{660D1B5C-7776-4280-85EC-8DDBFBF0550E}" destId="{EF8F69CC-AE2C-4A75-9605-28F5B6B12888}" srcOrd="1" destOrd="0" presId="urn:microsoft.com/office/officeart/2005/8/layout/hProcess6"/>
    <dgm:cxn modelId="{B58EAA8B-AF2E-41C0-A314-C342DACB4B64}" type="presOf" srcId="{A21CEC73-2BC2-44E5-BD92-0E0C7DF7D776}" destId="{290EF96F-95BD-4330-9C48-F55970867CC5}" srcOrd="0" destOrd="0" presId="urn:microsoft.com/office/officeart/2005/8/layout/hProcess6"/>
    <dgm:cxn modelId="{3A243A98-8549-4911-BE22-EE48C0C78A5F}" srcId="{E0281D92-94B3-4508-A561-A37D314DC818}" destId="{8423A7AD-FA4A-41F9-92BB-F08E1547DBDB}" srcOrd="0" destOrd="0" parTransId="{EED98F0A-28E5-4B1B-90DB-C3C39139ED4B}" sibTransId="{62C81F8B-4BF4-465B-83F9-E4B9ECFD9A49}"/>
    <dgm:cxn modelId="{940670A4-708C-4D54-98F1-3DED953FB50A}" type="presOf" srcId="{6E9D2636-48BD-426B-9FDA-0D083DB032DC}" destId="{54817A64-10B1-4E24-806A-E08F90327951}" srcOrd="0" destOrd="0" presId="urn:microsoft.com/office/officeart/2005/8/layout/hProcess6"/>
    <dgm:cxn modelId="{D49BA3A9-FF0C-4F4A-AB5F-9598C98F61A8}" srcId="{F605309E-4B6C-4C0F-9569-928D5E8C1538}" destId="{6E9D2636-48BD-426B-9FDA-0D083DB032DC}" srcOrd="1" destOrd="0" parTransId="{C685993D-0EEC-4618-83FE-26FE0D24CE3E}" sibTransId="{F7D7C48E-CAA4-4C68-9CD7-A6284FCF488A}"/>
    <dgm:cxn modelId="{6ECB4ACA-05AF-43D2-BC49-E0EA300ECB7F}" srcId="{F605309E-4B6C-4C0F-9569-928D5E8C1538}" destId="{DA6B961C-74B2-4BDF-896F-9BFC9556577E}" srcOrd="2" destOrd="0" parTransId="{521B1042-ACC2-4D30-BD8B-0F9A470E737F}" sibTransId="{832CCE0E-D214-4CD4-889D-B440D2190C30}"/>
    <dgm:cxn modelId="{AAE48FD9-6A65-4F64-B7B2-46398F2B58FC}" type="presOf" srcId="{660D1B5C-7776-4280-85EC-8DDBFBF0550E}" destId="{61F90B95-BD90-42A1-80D3-4545B78ED55C}" srcOrd="0" destOrd="0" presId="urn:microsoft.com/office/officeart/2005/8/layout/hProcess6"/>
    <dgm:cxn modelId="{9BF9F8F3-3869-40FC-97E3-25250D5A2023}" type="presOf" srcId="{F605309E-4B6C-4C0F-9569-928D5E8C1538}" destId="{26BF9479-AF3B-40C8-A8CA-6C5FFB065FA1}" srcOrd="0" destOrd="0" presId="urn:microsoft.com/office/officeart/2005/8/layout/hProcess6"/>
    <dgm:cxn modelId="{BF72C7F8-30B7-4916-A2C7-28722C83912B}" type="presOf" srcId="{DA6B961C-74B2-4BDF-896F-9BFC9556577E}" destId="{D9412038-C622-4525-BC51-B0284DD01342}" srcOrd="0" destOrd="0" presId="urn:microsoft.com/office/officeart/2005/8/layout/hProcess6"/>
    <dgm:cxn modelId="{A09774D4-BDB1-4F89-A916-0ACF2578B89A}" type="presParOf" srcId="{26BF9479-AF3B-40C8-A8CA-6C5FFB065FA1}" destId="{4FD07E2F-F66E-4944-9045-B08B961DBF93}" srcOrd="0" destOrd="0" presId="urn:microsoft.com/office/officeart/2005/8/layout/hProcess6"/>
    <dgm:cxn modelId="{F6AE3E07-6DAA-4300-94B6-0F08FDDF09A4}" type="presParOf" srcId="{4FD07E2F-F66E-4944-9045-B08B961DBF93}" destId="{2B4D83D9-3EED-46C4-B2EF-012D69BE424F}" srcOrd="0" destOrd="0" presId="urn:microsoft.com/office/officeart/2005/8/layout/hProcess6"/>
    <dgm:cxn modelId="{CADEC42E-1714-4417-A45E-03C9E6231C38}" type="presParOf" srcId="{4FD07E2F-F66E-4944-9045-B08B961DBF93}" destId="{4239B4D9-EE7F-4E24-9050-B28B698B2C25}" srcOrd="1" destOrd="0" presId="urn:microsoft.com/office/officeart/2005/8/layout/hProcess6"/>
    <dgm:cxn modelId="{58D801C7-630C-4334-9576-6BAD2AB640B2}" type="presParOf" srcId="{4FD07E2F-F66E-4944-9045-B08B961DBF93}" destId="{A4952039-BE4D-4D99-BFA1-8B04F962980F}" srcOrd="2" destOrd="0" presId="urn:microsoft.com/office/officeart/2005/8/layout/hProcess6"/>
    <dgm:cxn modelId="{D76BFD29-C0FA-4EFE-8175-AD0F0C1F3B3D}" type="presParOf" srcId="{4FD07E2F-F66E-4944-9045-B08B961DBF93}" destId="{D755D9D5-7D5F-42EE-BC2F-87A0003FCCCA}" srcOrd="3" destOrd="0" presId="urn:microsoft.com/office/officeart/2005/8/layout/hProcess6"/>
    <dgm:cxn modelId="{206A3ACF-5B9B-4938-9A6C-C13D1580F8EE}" type="presParOf" srcId="{26BF9479-AF3B-40C8-A8CA-6C5FFB065FA1}" destId="{4018F7A1-6BB8-4542-A606-54EE248AF241}" srcOrd="1" destOrd="0" presId="urn:microsoft.com/office/officeart/2005/8/layout/hProcess6"/>
    <dgm:cxn modelId="{4E1BBD39-7648-4933-86DF-5BC9814C04E1}" type="presParOf" srcId="{26BF9479-AF3B-40C8-A8CA-6C5FFB065FA1}" destId="{2A6DCF99-F7F7-4822-A7F7-362CEABF06C0}" srcOrd="2" destOrd="0" presId="urn:microsoft.com/office/officeart/2005/8/layout/hProcess6"/>
    <dgm:cxn modelId="{A821163E-77A8-4C48-A50D-FB78F5BAF9BD}" type="presParOf" srcId="{2A6DCF99-F7F7-4822-A7F7-362CEABF06C0}" destId="{E57FC4F0-347A-465A-936E-24D7940D865C}" srcOrd="0" destOrd="0" presId="urn:microsoft.com/office/officeart/2005/8/layout/hProcess6"/>
    <dgm:cxn modelId="{AA711ED8-278A-4F1E-B9C6-3DAF335C4845}" type="presParOf" srcId="{2A6DCF99-F7F7-4822-A7F7-362CEABF06C0}" destId="{290EF96F-95BD-4330-9C48-F55970867CC5}" srcOrd="1" destOrd="0" presId="urn:microsoft.com/office/officeart/2005/8/layout/hProcess6"/>
    <dgm:cxn modelId="{8C425C1B-CB02-4E03-84CC-5BD53F2B410D}" type="presParOf" srcId="{2A6DCF99-F7F7-4822-A7F7-362CEABF06C0}" destId="{7A20EE9D-1A78-45D1-83CD-A2914D68A0FC}" srcOrd="2" destOrd="0" presId="urn:microsoft.com/office/officeart/2005/8/layout/hProcess6"/>
    <dgm:cxn modelId="{446FE747-BD9B-45D9-9F5E-A28C5813AC23}" type="presParOf" srcId="{2A6DCF99-F7F7-4822-A7F7-362CEABF06C0}" destId="{54817A64-10B1-4E24-806A-E08F90327951}" srcOrd="3" destOrd="0" presId="urn:microsoft.com/office/officeart/2005/8/layout/hProcess6"/>
    <dgm:cxn modelId="{2F63846B-F5BD-4CE7-9E1E-1037D715B96E}" type="presParOf" srcId="{26BF9479-AF3B-40C8-A8CA-6C5FFB065FA1}" destId="{100E6033-91D4-4DDB-B4AF-040AAF003ACE}" srcOrd="3" destOrd="0" presId="urn:microsoft.com/office/officeart/2005/8/layout/hProcess6"/>
    <dgm:cxn modelId="{ACDBC793-D7EA-4391-A111-C5F1CEBB0ADC}" type="presParOf" srcId="{26BF9479-AF3B-40C8-A8CA-6C5FFB065FA1}" destId="{C22A79E3-C5DD-42C4-81E1-7C627FAB5B55}" srcOrd="4" destOrd="0" presId="urn:microsoft.com/office/officeart/2005/8/layout/hProcess6"/>
    <dgm:cxn modelId="{A31CEA1A-CA3A-4C47-8A4F-BE3525FA7A4E}" type="presParOf" srcId="{C22A79E3-C5DD-42C4-81E1-7C627FAB5B55}" destId="{36A641FF-D963-4B55-89E6-10384660A39A}" srcOrd="0" destOrd="0" presId="urn:microsoft.com/office/officeart/2005/8/layout/hProcess6"/>
    <dgm:cxn modelId="{581E49E5-AF4F-4C0B-8739-E0E1F8D041BB}" type="presParOf" srcId="{C22A79E3-C5DD-42C4-81E1-7C627FAB5B55}" destId="{61F90B95-BD90-42A1-80D3-4545B78ED55C}" srcOrd="1" destOrd="0" presId="urn:microsoft.com/office/officeart/2005/8/layout/hProcess6"/>
    <dgm:cxn modelId="{B3C3DD2C-2D58-4BC8-8AAB-239A62A1EE0D}" type="presParOf" srcId="{C22A79E3-C5DD-42C4-81E1-7C627FAB5B55}" destId="{EF8F69CC-AE2C-4A75-9605-28F5B6B12888}" srcOrd="2" destOrd="0" presId="urn:microsoft.com/office/officeart/2005/8/layout/hProcess6"/>
    <dgm:cxn modelId="{FDFB8DED-4BD2-4A1C-B91B-BE80E6AD4980}" type="presParOf" srcId="{C22A79E3-C5DD-42C4-81E1-7C627FAB5B55}" destId="{D9412038-C622-4525-BC51-B0284DD01342}"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89BA9D-1520-46DB-B3EB-A2A8CE36667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F6C7435-7EC9-40CB-8A83-9FBCFD081360}">
      <dgm:prSet phldrT="[Text]" custT="1"/>
      <dgm:spPr/>
      <dgm:t>
        <a:bodyPr/>
        <a:lstStyle/>
        <a:p>
          <a:pPr>
            <a:buClrTx/>
            <a:buSzTx/>
            <a:buFontTx/>
            <a:buNone/>
          </a:pPr>
          <a:r>
            <a:rPr lang="en-US" sz="2400" b="1" dirty="0">
              <a:latin typeface="Calibri"/>
              <a:cs typeface="Calibri"/>
            </a:rPr>
            <a:t>LaTrenda Watson, Ed.D.</a:t>
          </a:r>
        </a:p>
        <a:p>
          <a:pPr>
            <a:buClrTx/>
            <a:buSzTx/>
            <a:buFontTx/>
            <a:buNone/>
          </a:pPr>
          <a:r>
            <a:rPr lang="en-US" sz="2400" i="1" dirty="0">
              <a:latin typeface="Calibri"/>
              <a:cs typeface="Calibri"/>
            </a:rPr>
            <a:t>Highly Mobile State Coordinator</a:t>
          </a:r>
        </a:p>
        <a:p>
          <a:pPr>
            <a:buClrTx/>
            <a:buSzTx/>
            <a:buFontTx/>
            <a:buNone/>
          </a:pPr>
          <a:r>
            <a:rPr lang="en-US" sz="2400" dirty="0">
              <a:latin typeface="Calibri"/>
              <a:cs typeface="Calibri"/>
            </a:rPr>
            <a:t>Highly Mobile and At-Risk Student Programs</a:t>
          </a:r>
        </a:p>
        <a:p>
          <a:pPr>
            <a:buClrTx/>
            <a:buSzTx/>
            <a:buFontTx/>
            <a:buNone/>
          </a:pPr>
          <a:r>
            <a:rPr lang="en-US" sz="2400" dirty="0">
              <a:latin typeface="Calibri"/>
              <a:cs typeface="Calibri"/>
            </a:rPr>
            <a:t>Phone: 512-463-9414</a:t>
          </a:r>
        </a:p>
        <a:p>
          <a:pPr rtl="0">
            <a:buClrTx/>
            <a:buSzTx/>
            <a:buFontTx/>
            <a:buNone/>
          </a:pPr>
          <a:r>
            <a:rPr lang="en-US" sz="2400" dirty="0">
              <a:latin typeface="Calibri"/>
              <a:cs typeface="Calibri"/>
            </a:rPr>
            <a:t>Email: </a:t>
          </a:r>
          <a:r>
            <a:rPr lang="en-US" sz="2400" dirty="0">
              <a:latin typeface="Calibri"/>
              <a:cs typeface="Calibri"/>
              <a:hlinkClick xmlns:r="http://schemas.openxmlformats.org/officeDocument/2006/relationships" r:id="rId1"/>
            </a:rPr>
            <a:t>LaTrenda.Watson@tea.texas.gov</a:t>
          </a:r>
          <a:r>
            <a:rPr lang="en-US" sz="2400" dirty="0">
              <a:latin typeface="Calibri"/>
              <a:cs typeface="Calibri"/>
            </a:rPr>
            <a:t> </a:t>
          </a:r>
        </a:p>
      </dgm:t>
    </dgm:pt>
    <dgm:pt modelId="{4BE275CC-8247-4067-A29B-F51E8BC1FF27}" type="parTrans" cxnId="{01AF2A4F-A35D-44F3-811E-4FAC949FCBBF}">
      <dgm:prSet/>
      <dgm:spPr/>
      <dgm:t>
        <a:bodyPr/>
        <a:lstStyle/>
        <a:p>
          <a:endParaRPr lang="en-US"/>
        </a:p>
      </dgm:t>
    </dgm:pt>
    <dgm:pt modelId="{E7725B2E-4988-44F8-A4F3-090D3B3BF6DB}" type="sibTrans" cxnId="{01AF2A4F-A35D-44F3-811E-4FAC949FCBBF}">
      <dgm:prSet/>
      <dgm:spPr/>
      <dgm:t>
        <a:bodyPr/>
        <a:lstStyle/>
        <a:p>
          <a:endParaRPr lang="en-US"/>
        </a:p>
      </dgm:t>
    </dgm:pt>
    <dgm:pt modelId="{C24609C1-566B-48FF-BA3A-EFDAF3FA66FD}" type="pres">
      <dgm:prSet presAssocID="{0989BA9D-1520-46DB-B3EB-A2A8CE366675}" presName="Name0" presStyleCnt="0">
        <dgm:presLayoutVars>
          <dgm:dir/>
          <dgm:resizeHandles val="exact"/>
        </dgm:presLayoutVars>
      </dgm:prSet>
      <dgm:spPr/>
    </dgm:pt>
    <dgm:pt modelId="{3F1704A2-0699-4561-B7DF-AFC3930CCACD}" type="pres">
      <dgm:prSet presAssocID="{DF6C7435-7EC9-40CB-8A83-9FBCFD081360}" presName="composite" presStyleCnt="0"/>
      <dgm:spPr/>
    </dgm:pt>
    <dgm:pt modelId="{ADEC0070-6C35-4667-95FB-7571CA29D70E}" type="pres">
      <dgm:prSet presAssocID="{DF6C7435-7EC9-40CB-8A83-9FBCFD081360}" presName="rect1" presStyleLbl="trAlignAcc1" presStyleIdx="0" presStyleCnt="1">
        <dgm:presLayoutVars>
          <dgm:bulletEnabled val="1"/>
        </dgm:presLayoutVars>
      </dgm:prSet>
      <dgm:spPr/>
    </dgm:pt>
    <dgm:pt modelId="{E21AD2CD-0FA2-4609-88D6-659D9FB91E65}" type="pres">
      <dgm:prSet presAssocID="{DF6C7435-7EC9-40CB-8A83-9FBCFD081360}" presName="rect2" presStyleLbl="fgImgPlace1" presStyleIdx="0" presStyleCnt="1" custLinFactNeighborX="-4508" custLinFactNeighborY="100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224" t="269" r="-32776" b="269"/>
          </a:stretch>
        </a:blipFill>
      </dgm:spPr>
    </dgm:pt>
  </dgm:ptLst>
  <dgm:cxnLst>
    <dgm:cxn modelId="{94336B22-9074-4FCB-A3F2-6C2F931049CE}" type="presOf" srcId="{0989BA9D-1520-46DB-B3EB-A2A8CE366675}" destId="{C24609C1-566B-48FF-BA3A-EFDAF3FA66FD}" srcOrd="0" destOrd="0" presId="urn:microsoft.com/office/officeart/2008/layout/PictureStrips"/>
    <dgm:cxn modelId="{01AF2A4F-A35D-44F3-811E-4FAC949FCBBF}" srcId="{0989BA9D-1520-46DB-B3EB-A2A8CE366675}" destId="{DF6C7435-7EC9-40CB-8A83-9FBCFD081360}" srcOrd="0" destOrd="0" parTransId="{4BE275CC-8247-4067-A29B-F51E8BC1FF27}" sibTransId="{E7725B2E-4988-44F8-A4F3-090D3B3BF6DB}"/>
    <dgm:cxn modelId="{70A657E1-A714-42C9-A884-B13C50FCD892}" type="presOf" srcId="{DF6C7435-7EC9-40CB-8A83-9FBCFD081360}" destId="{ADEC0070-6C35-4667-95FB-7571CA29D70E}" srcOrd="0" destOrd="0" presId="urn:microsoft.com/office/officeart/2008/layout/PictureStrips"/>
    <dgm:cxn modelId="{CFB88AD4-4A0F-4108-A259-A4EEECD88152}" type="presParOf" srcId="{C24609C1-566B-48FF-BA3A-EFDAF3FA66FD}" destId="{3F1704A2-0699-4561-B7DF-AFC3930CCACD}" srcOrd="0" destOrd="0" presId="urn:microsoft.com/office/officeart/2008/layout/PictureStrips"/>
    <dgm:cxn modelId="{85727588-0D99-4C56-AE79-B92589158B95}" type="presParOf" srcId="{3F1704A2-0699-4561-B7DF-AFC3930CCACD}" destId="{ADEC0070-6C35-4667-95FB-7571CA29D70E}" srcOrd="0" destOrd="0" presId="urn:microsoft.com/office/officeart/2008/layout/PictureStrips"/>
    <dgm:cxn modelId="{6A590D8A-780E-4899-B41B-B288991BA368}" type="presParOf" srcId="{3F1704A2-0699-4561-B7DF-AFC3930CCACD}" destId="{E21AD2CD-0FA2-4609-88D6-659D9FB91E6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64CDA2-4318-455A-BB79-66D4D159BDD3}"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2E961C29-7402-43D2-922C-A608F0577A08}">
      <dgm:prSet phldrT="[Text]"/>
      <dgm:spPr/>
      <dgm:t>
        <a:bodyPr/>
        <a:lstStyle/>
        <a:p>
          <a:r>
            <a:rPr lang="en-US" dirty="0"/>
            <a:t>Foster Care, or out-of-home care, is the system that a child enters when a child cannot live safely at home and a court of law grants custody to the state of Texas. </a:t>
          </a:r>
        </a:p>
      </dgm:t>
    </dgm:pt>
    <dgm:pt modelId="{269E3EE5-4656-4002-9117-120DB6F73404}" type="parTrans" cxnId="{7785F0FD-19C0-4B6A-9407-A745ABA7CAFD}">
      <dgm:prSet/>
      <dgm:spPr/>
      <dgm:t>
        <a:bodyPr/>
        <a:lstStyle/>
        <a:p>
          <a:endParaRPr lang="en-US"/>
        </a:p>
      </dgm:t>
    </dgm:pt>
    <dgm:pt modelId="{55A50C19-131B-425D-9B70-C20C44F62BA2}" type="sibTrans" cxnId="{7785F0FD-19C0-4B6A-9407-A745ABA7CAFD}">
      <dgm:prSet/>
      <dgm:spPr/>
      <dgm:t>
        <a:bodyPr/>
        <a:lstStyle/>
        <a:p>
          <a:endParaRPr lang="en-US"/>
        </a:p>
      </dgm:t>
    </dgm:pt>
    <dgm:pt modelId="{DC3166F5-6FB1-48FD-91BD-25F28A2D5264}">
      <dgm:prSet phldrT="[Text]"/>
      <dgm:spPr/>
      <dgm:t>
        <a:bodyPr/>
        <a:lstStyle/>
        <a:p>
          <a:r>
            <a:rPr lang="en-US" dirty="0"/>
            <a:t>Conservatorship is a term used in the Texas Education Code and by Department of Family Protective Services to describe the status of a child who is placed in DFPS legal custody by a court order. </a:t>
          </a:r>
        </a:p>
      </dgm:t>
    </dgm:pt>
    <dgm:pt modelId="{93D2A8DB-A567-4149-980E-BB21C0CBDE4E}" type="parTrans" cxnId="{C9F7862C-4986-4292-9141-E71AED21B539}">
      <dgm:prSet/>
      <dgm:spPr/>
      <dgm:t>
        <a:bodyPr/>
        <a:lstStyle/>
        <a:p>
          <a:endParaRPr lang="en-US"/>
        </a:p>
      </dgm:t>
    </dgm:pt>
    <dgm:pt modelId="{69829607-4401-4C01-9477-9330CEDB42A3}" type="sibTrans" cxnId="{C9F7862C-4986-4292-9141-E71AED21B539}">
      <dgm:prSet/>
      <dgm:spPr/>
      <dgm:t>
        <a:bodyPr/>
        <a:lstStyle/>
        <a:p>
          <a:endParaRPr lang="en-US"/>
        </a:p>
      </dgm:t>
    </dgm:pt>
    <dgm:pt modelId="{72A11BE8-6D55-4999-AAD3-30B40BF997C9}">
      <dgm:prSet phldrT="[Text]"/>
      <dgm:spPr/>
      <dgm:t>
        <a:bodyPr/>
        <a:lstStyle/>
        <a:p>
          <a:r>
            <a:rPr lang="en-US" dirty="0"/>
            <a:t>Conservatorship: </a:t>
          </a:r>
          <a:br>
            <a:rPr lang="en-US" dirty="0"/>
          </a:br>
          <a:r>
            <a:rPr lang="en-US" dirty="0"/>
            <a:t>Temporary or Permanent </a:t>
          </a:r>
        </a:p>
      </dgm:t>
    </dgm:pt>
    <dgm:pt modelId="{C468F8E7-692F-4A3A-AC40-3D8EB8341C51}" type="parTrans" cxnId="{4912054C-836C-4BC1-8F78-0ECEC17850A4}">
      <dgm:prSet/>
      <dgm:spPr/>
      <dgm:t>
        <a:bodyPr/>
        <a:lstStyle/>
        <a:p>
          <a:endParaRPr lang="en-US"/>
        </a:p>
      </dgm:t>
    </dgm:pt>
    <dgm:pt modelId="{0720648B-6C27-4BC2-90FF-1EFF47ADEE83}" type="sibTrans" cxnId="{4912054C-836C-4BC1-8F78-0ECEC17850A4}">
      <dgm:prSet/>
      <dgm:spPr/>
      <dgm:t>
        <a:bodyPr/>
        <a:lstStyle/>
        <a:p>
          <a:endParaRPr lang="en-US"/>
        </a:p>
      </dgm:t>
    </dgm:pt>
    <dgm:pt modelId="{E1132A0E-282D-4801-B992-053B5161544D}" type="pres">
      <dgm:prSet presAssocID="{9F64CDA2-4318-455A-BB79-66D4D159BDD3}" presName="diagram" presStyleCnt="0">
        <dgm:presLayoutVars>
          <dgm:dir/>
          <dgm:resizeHandles val="exact"/>
        </dgm:presLayoutVars>
      </dgm:prSet>
      <dgm:spPr/>
    </dgm:pt>
    <dgm:pt modelId="{9E1326C0-6CC5-4208-8529-CF9E2432C256}" type="pres">
      <dgm:prSet presAssocID="{2E961C29-7402-43D2-922C-A608F0577A08}" presName="node" presStyleLbl="node1" presStyleIdx="0" presStyleCnt="3" custLinFactNeighborX="6052" custLinFactNeighborY="-51">
        <dgm:presLayoutVars>
          <dgm:bulletEnabled val="1"/>
        </dgm:presLayoutVars>
      </dgm:prSet>
      <dgm:spPr/>
    </dgm:pt>
    <dgm:pt modelId="{A7C1F056-BE0F-455F-A6C6-38999D1153AC}" type="pres">
      <dgm:prSet presAssocID="{55A50C19-131B-425D-9B70-C20C44F62BA2}" presName="sibTrans" presStyleCnt="0"/>
      <dgm:spPr/>
    </dgm:pt>
    <dgm:pt modelId="{06F58B4D-DA9C-46E2-98DF-2662867452B5}" type="pres">
      <dgm:prSet presAssocID="{DC3166F5-6FB1-48FD-91BD-25F28A2D5264}" presName="node" presStyleLbl="node1" presStyleIdx="1" presStyleCnt="3" custLinFactNeighborX="17352" custLinFactNeighborY="-51">
        <dgm:presLayoutVars>
          <dgm:bulletEnabled val="1"/>
        </dgm:presLayoutVars>
      </dgm:prSet>
      <dgm:spPr/>
    </dgm:pt>
    <dgm:pt modelId="{3AE1D10F-C281-476A-B1E0-15D740BAA7A3}" type="pres">
      <dgm:prSet presAssocID="{69829607-4401-4C01-9477-9330CEDB42A3}" presName="sibTrans" presStyleCnt="0"/>
      <dgm:spPr/>
    </dgm:pt>
    <dgm:pt modelId="{ABBF33AE-6BA1-4AEE-B83D-825036041C87}" type="pres">
      <dgm:prSet presAssocID="{72A11BE8-6D55-4999-AAD3-30B40BF997C9}" presName="node" presStyleLbl="node1" presStyleIdx="2" presStyleCnt="3" custLinFactNeighborX="9129" custLinFactNeighborY="551">
        <dgm:presLayoutVars>
          <dgm:bulletEnabled val="1"/>
        </dgm:presLayoutVars>
      </dgm:prSet>
      <dgm:spPr/>
    </dgm:pt>
  </dgm:ptLst>
  <dgm:cxnLst>
    <dgm:cxn modelId="{C9F7862C-4986-4292-9141-E71AED21B539}" srcId="{9F64CDA2-4318-455A-BB79-66D4D159BDD3}" destId="{DC3166F5-6FB1-48FD-91BD-25F28A2D5264}" srcOrd="1" destOrd="0" parTransId="{93D2A8DB-A567-4149-980E-BB21C0CBDE4E}" sibTransId="{69829607-4401-4C01-9477-9330CEDB42A3}"/>
    <dgm:cxn modelId="{F9BC2D38-FD43-48EA-84A8-7C180E62EA1C}" type="presOf" srcId="{2E961C29-7402-43D2-922C-A608F0577A08}" destId="{9E1326C0-6CC5-4208-8529-CF9E2432C256}" srcOrd="0" destOrd="0" presId="urn:microsoft.com/office/officeart/2005/8/layout/default"/>
    <dgm:cxn modelId="{4912054C-836C-4BC1-8F78-0ECEC17850A4}" srcId="{9F64CDA2-4318-455A-BB79-66D4D159BDD3}" destId="{72A11BE8-6D55-4999-AAD3-30B40BF997C9}" srcOrd="2" destOrd="0" parTransId="{C468F8E7-692F-4A3A-AC40-3D8EB8341C51}" sibTransId="{0720648B-6C27-4BC2-90FF-1EFF47ADEE83}"/>
    <dgm:cxn modelId="{1BBD1295-2213-4D1F-9D71-9FF735EBC8AF}" type="presOf" srcId="{72A11BE8-6D55-4999-AAD3-30B40BF997C9}" destId="{ABBF33AE-6BA1-4AEE-B83D-825036041C87}" srcOrd="0" destOrd="0" presId="urn:microsoft.com/office/officeart/2005/8/layout/default"/>
    <dgm:cxn modelId="{AFB70F96-FB93-47AE-954C-3BD3517D9A5E}" type="presOf" srcId="{9F64CDA2-4318-455A-BB79-66D4D159BDD3}" destId="{E1132A0E-282D-4801-B992-053B5161544D}" srcOrd="0" destOrd="0" presId="urn:microsoft.com/office/officeart/2005/8/layout/default"/>
    <dgm:cxn modelId="{AAB813D8-86DF-49CC-AC92-A0EA42BE6AA6}" type="presOf" srcId="{DC3166F5-6FB1-48FD-91BD-25F28A2D5264}" destId="{06F58B4D-DA9C-46E2-98DF-2662867452B5}" srcOrd="0" destOrd="0" presId="urn:microsoft.com/office/officeart/2005/8/layout/default"/>
    <dgm:cxn modelId="{7785F0FD-19C0-4B6A-9407-A745ABA7CAFD}" srcId="{9F64CDA2-4318-455A-BB79-66D4D159BDD3}" destId="{2E961C29-7402-43D2-922C-A608F0577A08}" srcOrd="0" destOrd="0" parTransId="{269E3EE5-4656-4002-9117-120DB6F73404}" sibTransId="{55A50C19-131B-425D-9B70-C20C44F62BA2}"/>
    <dgm:cxn modelId="{835ED7A0-417C-4693-9CA2-9A0BD940E52D}" type="presParOf" srcId="{E1132A0E-282D-4801-B992-053B5161544D}" destId="{9E1326C0-6CC5-4208-8529-CF9E2432C256}" srcOrd="0" destOrd="0" presId="urn:microsoft.com/office/officeart/2005/8/layout/default"/>
    <dgm:cxn modelId="{C65CC653-C8D2-40C8-97E3-CECB763747EA}" type="presParOf" srcId="{E1132A0E-282D-4801-B992-053B5161544D}" destId="{A7C1F056-BE0F-455F-A6C6-38999D1153AC}" srcOrd="1" destOrd="0" presId="urn:microsoft.com/office/officeart/2005/8/layout/default"/>
    <dgm:cxn modelId="{31381732-EB88-48FC-A3AD-9BDAE5F25F9E}" type="presParOf" srcId="{E1132A0E-282D-4801-B992-053B5161544D}" destId="{06F58B4D-DA9C-46E2-98DF-2662867452B5}" srcOrd="2" destOrd="0" presId="urn:microsoft.com/office/officeart/2005/8/layout/default"/>
    <dgm:cxn modelId="{229C8440-4811-41DC-8967-47D9AFBFF7A9}" type="presParOf" srcId="{E1132A0E-282D-4801-B992-053B5161544D}" destId="{3AE1D10F-C281-476A-B1E0-15D740BAA7A3}" srcOrd="3" destOrd="0" presId="urn:microsoft.com/office/officeart/2005/8/layout/default"/>
    <dgm:cxn modelId="{F1377BCF-6507-4C11-9762-5D562EC43C74}" type="presParOf" srcId="{E1132A0E-282D-4801-B992-053B5161544D}" destId="{ABBF33AE-6BA1-4AEE-B83D-825036041C8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7828D0-F516-4F34-A11B-D4BA08E50F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EDE65D4-805E-4C6B-984B-7CCCD4094EDA}">
      <dgm:prSet custT="1"/>
      <dgm:spPr/>
      <dgm:t>
        <a:bodyPr/>
        <a:lstStyle/>
        <a:p>
          <a:pPr rtl="0"/>
          <a:r>
            <a:rPr lang="en-US" sz="2400" b="1" dirty="0"/>
            <a:t>All </a:t>
          </a:r>
          <a:r>
            <a:rPr lang="en-US" sz="2800" b="1" dirty="0"/>
            <a:t>forms</a:t>
          </a:r>
          <a:r>
            <a:rPr lang="en-US" sz="2400" b="1" dirty="0"/>
            <a:t> in the 2085 series:</a:t>
          </a:r>
          <a:endParaRPr lang="en-US" sz="2400" b="1" dirty="0">
            <a:latin typeface="Calibri Light" panose="020F0302020204030204"/>
          </a:endParaRPr>
        </a:p>
      </dgm:t>
    </dgm:pt>
    <dgm:pt modelId="{5DFCF88B-1E4D-4E78-A2C3-756EE42CDB21}" type="parTrans" cxnId="{2F21558F-6884-434F-9F84-1A7A4FF14CB0}">
      <dgm:prSet/>
      <dgm:spPr/>
      <dgm:t>
        <a:bodyPr/>
        <a:lstStyle/>
        <a:p>
          <a:endParaRPr lang="en-US"/>
        </a:p>
      </dgm:t>
    </dgm:pt>
    <dgm:pt modelId="{46080892-5683-474B-B87B-5C999E780169}" type="sibTrans" cxnId="{2F21558F-6884-434F-9F84-1A7A4FF14CB0}">
      <dgm:prSet/>
      <dgm:spPr/>
      <dgm:t>
        <a:bodyPr/>
        <a:lstStyle/>
        <a:p>
          <a:endParaRPr lang="en-US"/>
        </a:p>
      </dgm:t>
    </dgm:pt>
    <dgm:pt modelId="{EA6FD7B1-66C6-4EC0-83F0-415F011D53E9}">
      <dgm:prSet custT="1"/>
      <dgm:spPr/>
      <dgm:t>
        <a:bodyPr/>
        <a:lstStyle/>
        <a:p>
          <a:r>
            <a:rPr lang="en-US" sz="2400" dirty="0"/>
            <a:t>Kinship or Other Non-Foster Caregiver - 2085 KO</a:t>
          </a:r>
        </a:p>
      </dgm:t>
    </dgm:pt>
    <dgm:pt modelId="{023F418A-E6B2-453D-8EA2-32C5798C263A}" type="parTrans" cxnId="{E92DA4FF-4921-4A84-8CC8-BF19CF96775F}">
      <dgm:prSet/>
      <dgm:spPr/>
      <dgm:t>
        <a:bodyPr/>
        <a:lstStyle/>
        <a:p>
          <a:endParaRPr lang="en-US"/>
        </a:p>
      </dgm:t>
    </dgm:pt>
    <dgm:pt modelId="{83BD41D8-65CC-409C-9197-5709B823CB5E}" type="sibTrans" cxnId="{E92DA4FF-4921-4A84-8CC8-BF19CF96775F}">
      <dgm:prSet/>
      <dgm:spPr/>
      <dgm:t>
        <a:bodyPr/>
        <a:lstStyle/>
        <a:p>
          <a:endParaRPr lang="en-US"/>
        </a:p>
      </dgm:t>
    </dgm:pt>
    <dgm:pt modelId="{9A9A6EFE-F3C0-419F-AB15-C24687947DA2}">
      <dgm:prSet custT="1"/>
      <dgm:spPr/>
      <dgm:t>
        <a:bodyPr/>
        <a:lstStyle/>
        <a:p>
          <a:r>
            <a:rPr lang="en-US" sz="2400" dirty="0"/>
            <a:t>Legal Risk - 2085 LR</a:t>
          </a:r>
        </a:p>
      </dgm:t>
    </dgm:pt>
    <dgm:pt modelId="{B456D188-A949-4BD9-B75B-04A41B08CEDB}" type="parTrans" cxnId="{E32704C6-F1DC-498F-B6D7-27161746D2EF}">
      <dgm:prSet/>
      <dgm:spPr/>
      <dgm:t>
        <a:bodyPr/>
        <a:lstStyle/>
        <a:p>
          <a:endParaRPr lang="en-US"/>
        </a:p>
      </dgm:t>
    </dgm:pt>
    <dgm:pt modelId="{9963FD18-CEAA-4D80-B20F-ACDB9851A54C}" type="sibTrans" cxnId="{E32704C6-F1DC-498F-B6D7-27161746D2EF}">
      <dgm:prSet/>
      <dgm:spPr/>
      <dgm:t>
        <a:bodyPr/>
        <a:lstStyle/>
        <a:p>
          <a:endParaRPr lang="en-US"/>
        </a:p>
      </dgm:t>
    </dgm:pt>
    <dgm:pt modelId="{2C9CD6CA-2CE7-4411-BDB2-2437A0A3358D}">
      <dgm:prSet phldr="0" custT="1"/>
      <dgm:spPr/>
      <dgm:t>
        <a:bodyPr/>
        <a:lstStyle/>
        <a:p>
          <a:r>
            <a:rPr lang="en-US" sz="2400" dirty="0"/>
            <a:t>Foster Care/Residential Care - 2085 FC</a:t>
          </a:r>
          <a:endParaRPr lang="en-US" sz="3600" dirty="0"/>
        </a:p>
      </dgm:t>
    </dgm:pt>
    <dgm:pt modelId="{4CC8BBAF-D882-4B03-A09A-7C7A7BB0586E}" type="parTrans" cxnId="{DD51ADD0-FB93-479D-916D-FE482272F7A8}">
      <dgm:prSet/>
      <dgm:spPr/>
      <dgm:t>
        <a:bodyPr/>
        <a:lstStyle/>
        <a:p>
          <a:endParaRPr lang="en-US"/>
        </a:p>
      </dgm:t>
    </dgm:pt>
    <dgm:pt modelId="{851B953B-1438-4C6B-9332-9C4C1D0377E5}" type="sibTrans" cxnId="{DD51ADD0-FB93-479D-916D-FE482272F7A8}">
      <dgm:prSet/>
      <dgm:spPr/>
      <dgm:t>
        <a:bodyPr/>
        <a:lstStyle/>
        <a:p>
          <a:endParaRPr lang="en-US"/>
        </a:p>
      </dgm:t>
    </dgm:pt>
    <dgm:pt modelId="{B41889D8-9129-4D37-A76B-B7942101AFE3}" type="pres">
      <dgm:prSet presAssocID="{927828D0-F516-4F34-A11B-D4BA08E50F7E}" presName="linear" presStyleCnt="0">
        <dgm:presLayoutVars>
          <dgm:animLvl val="lvl"/>
          <dgm:resizeHandles val="exact"/>
        </dgm:presLayoutVars>
      </dgm:prSet>
      <dgm:spPr/>
    </dgm:pt>
    <dgm:pt modelId="{8AC75E28-3252-4912-BC2C-F4D5B5698182}" type="pres">
      <dgm:prSet presAssocID="{BEDE65D4-805E-4C6B-984B-7CCCD4094EDA}" presName="parentText" presStyleLbl="node1" presStyleIdx="0" presStyleCnt="4" custScaleY="38042" custLinFactNeighborY="-44187">
        <dgm:presLayoutVars>
          <dgm:chMax val="0"/>
          <dgm:bulletEnabled val="1"/>
        </dgm:presLayoutVars>
      </dgm:prSet>
      <dgm:spPr/>
    </dgm:pt>
    <dgm:pt modelId="{2660E5DC-F3A4-4DFD-B119-AF39407E8E31}" type="pres">
      <dgm:prSet presAssocID="{46080892-5683-474B-B87B-5C999E780169}" presName="spacer" presStyleCnt="0"/>
      <dgm:spPr/>
    </dgm:pt>
    <dgm:pt modelId="{808B1304-F3C4-431D-B07F-E5B22D588324}" type="pres">
      <dgm:prSet presAssocID="{2C9CD6CA-2CE7-4411-BDB2-2437A0A3358D}" presName="parentText" presStyleLbl="node1" presStyleIdx="1" presStyleCnt="4">
        <dgm:presLayoutVars>
          <dgm:chMax val="0"/>
          <dgm:bulletEnabled val="1"/>
        </dgm:presLayoutVars>
      </dgm:prSet>
      <dgm:spPr/>
    </dgm:pt>
    <dgm:pt modelId="{8243BD19-E59D-40B3-967C-1380CD028923}" type="pres">
      <dgm:prSet presAssocID="{851B953B-1438-4C6B-9332-9C4C1D0377E5}" presName="spacer" presStyleCnt="0"/>
      <dgm:spPr/>
    </dgm:pt>
    <dgm:pt modelId="{93DE1C76-AE53-4F0F-A7D1-F0A405E05A7C}" type="pres">
      <dgm:prSet presAssocID="{EA6FD7B1-66C6-4EC0-83F0-415F011D53E9}" presName="parentText" presStyleLbl="node1" presStyleIdx="2" presStyleCnt="4">
        <dgm:presLayoutVars>
          <dgm:chMax val="0"/>
          <dgm:bulletEnabled val="1"/>
        </dgm:presLayoutVars>
      </dgm:prSet>
      <dgm:spPr/>
    </dgm:pt>
    <dgm:pt modelId="{8A4891C6-3BC1-4EF8-B1C1-4CB32D96A61B}" type="pres">
      <dgm:prSet presAssocID="{83BD41D8-65CC-409C-9197-5709B823CB5E}" presName="spacer" presStyleCnt="0"/>
      <dgm:spPr/>
    </dgm:pt>
    <dgm:pt modelId="{11922868-D705-4885-9323-EFDA9F600E83}" type="pres">
      <dgm:prSet presAssocID="{9A9A6EFE-F3C0-419F-AB15-C24687947DA2}" presName="parentText" presStyleLbl="node1" presStyleIdx="3" presStyleCnt="4">
        <dgm:presLayoutVars>
          <dgm:chMax val="0"/>
          <dgm:bulletEnabled val="1"/>
        </dgm:presLayoutVars>
      </dgm:prSet>
      <dgm:spPr/>
    </dgm:pt>
  </dgm:ptLst>
  <dgm:cxnLst>
    <dgm:cxn modelId="{364C7521-68C3-4045-9D5B-08044F27D97E}" type="presOf" srcId="{9A9A6EFE-F3C0-419F-AB15-C24687947DA2}" destId="{11922868-D705-4885-9323-EFDA9F600E83}" srcOrd="0" destOrd="0" presId="urn:microsoft.com/office/officeart/2005/8/layout/vList2"/>
    <dgm:cxn modelId="{7A6AFA3C-408F-4F51-BC8C-6E4183ECD433}" type="presOf" srcId="{BEDE65D4-805E-4C6B-984B-7CCCD4094EDA}" destId="{8AC75E28-3252-4912-BC2C-F4D5B5698182}" srcOrd="0" destOrd="0" presId="urn:microsoft.com/office/officeart/2005/8/layout/vList2"/>
    <dgm:cxn modelId="{A0E5B64D-DD54-420D-BEE3-45024231D7D5}" type="presOf" srcId="{2C9CD6CA-2CE7-4411-BDB2-2437A0A3358D}" destId="{808B1304-F3C4-431D-B07F-E5B22D588324}" srcOrd="0" destOrd="0" presId="urn:microsoft.com/office/officeart/2005/8/layout/vList2"/>
    <dgm:cxn modelId="{55CEFD87-F9EC-49D8-AB5A-483B87165483}" type="presOf" srcId="{EA6FD7B1-66C6-4EC0-83F0-415F011D53E9}" destId="{93DE1C76-AE53-4F0F-A7D1-F0A405E05A7C}" srcOrd="0" destOrd="0" presId="urn:microsoft.com/office/officeart/2005/8/layout/vList2"/>
    <dgm:cxn modelId="{2F21558F-6884-434F-9F84-1A7A4FF14CB0}" srcId="{927828D0-F516-4F34-A11B-D4BA08E50F7E}" destId="{BEDE65D4-805E-4C6B-984B-7CCCD4094EDA}" srcOrd="0" destOrd="0" parTransId="{5DFCF88B-1E4D-4E78-A2C3-756EE42CDB21}" sibTransId="{46080892-5683-474B-B87B-5C999E780169}"/>
    <dgm:cxn modelId="{91E03A90-98F4-4BA5-865A-1EFCDEAA4D78}" type="presOf" srcId="{927828D0-F516-4F34-A11B-D4BA08E50F7E}" destId="{B41889D8-9129-4D37-A76B-B7942101AFE3}" srcOrd="0" destOrd="0" presId="urn:microsoft.com/office/officeart/2005/8/layout/vList2"/>
    <dgm:cxn modelId="{E32704C6-F1DC-498F-B6D7-27161746D2EF}" srcId="{927828D0-F516-4F34-A11B-D4BA08E50F7E}" destId="{9A9A6EFE-F3C0-419F-AB15-C24687947DA2}" srcOrd="3" destOrd="0" parTransId="{B456D188-A949-4BD9-B75B-04A41B08CEDB}" sibTransId="{9963FD18-CEAA-4D80-B20F-ACDB9851A54C}"/>
    <dgm:cxn modelId="{DD51ADD0-FB93-479D-916D-FE482272F7A8}" srcId="{927828D0-F516-4F34-A11B-D4BA08E50F7E}" destId="{2C9CD6CA-2CE7-4411-BDB2-2437A0A3358D}" srcOrd="1" destOrd="0" parTransId="{4CC8BBAF-D882-4B03-A09A-7C7A7BB0586E}" sibTransId="{851B953B-1438-4C6B-9332-9C4C1D0377E5}"/>
    <dgm:cxn modelId="{E92DA4FF-4921-4A84-8CC8-BF19CF96775F}" srcId="{927828D0-F516-4F34-A11B-D4BA08E50F7E}" destId="{EA6FD7B1-66C6-4EC0-83F0-415F011D53E9}" srcOrd="2" destOrd="0" parTransId="{023F418A-E6B2-453D-8EA2-32C5798C263A}" sibTransId="{83BD41D8-65CC-409C-9197-5709B823CB5E}"/>
    <dgm:cxn modelId="{88D35906-4043-4712-9589-8C516A88A463}" type="presParOf" srcId="{B41889D8-9129-4D37-A76B-B7942101AFE3}" destId="{8AC75E28-3252-4912-BC2C-F4D5B5698182}" srcOrd="0" destOrd="0" presId="urn:microsoft.com/office/officeart/2005/8/layout/vList2"/>
    <dgm:cxn modelId="{BEC9AF45-2B54-45D7-A18F-B481E1A5FC68}" type="presParOf" srcId="{B41889D8-9129-4D37-A76B-B7942101AFE3}" destId="{2660E5DC-F3A4-4DFD-B119-AF39407E8E31}" srcOrd="1" destOrd="0" presId="urn:microsoft.com/office/officeart/2005/8/layout/vList2"/>
    <dgm:cxn modelId="{D71859B2-2C3D-466C-A9B4-18EB85D76F91}" type="presParOf" srcId="{B41889D8-9129-4D37-A76B-B7942101AFE3}" destId="{808B1304-F3C4-431D-B07F-E5B22D588324}" srcOrd="2" destOrd="0" presId="urn:microsoft.com/office/officeart/2005/8/layout/vList2"/>
    <dgm:cxn modelId="{69FA7E5A-29D9-4A0B-A65A-F2D0CD3A5488}" type="presParOf" srcId="{B41889D8-9129-4D37-A76B-B7942101AFE3}" destId="{8243BD19-E59D-40B3-967C-1380CD028923}" srcOrd="3" destOrd="0" presId="urn:microsoft.com/office/officeart/2005/8/layout/vList2"/>
    <dgm:cxn modelId="{DE3EFC5B-1789-4B85-A53A-82064A7C6499}" type="presParOf" srcId="{B41889D8-9129-4D37-A76B-B7942101AFE3}" destId="{93DE1C76-AE53-4F0F-A7D1-F0A405E05A7C}" srcOrd="4" destOrd="0" presId="urn:microsoft.com/office/officeart/2005/8/layout/vList2"/>
    <dgm:cxn modelId="{DC4DA0CC-C0EF-41B1-B44F-7905ACB979B7}" type="presParOf" srcId="{B41889D8-9129-4D37-A76B-B7942101AFE3}" destId="{8A4891C6-3BC1-4EF8-B1C1-4CB32D96A61B}" srcOrd="5" destOrd="0" presId="urn:microsoft.com/office/officeart/2005/8/layout/vList2"/>
    <dgm:cxn modelId="{EF00F264-CC1F-4F7A-B4E5-DE075A3B0286}" type="presParOf" srcId="{B41889D8-9129-4D37-A76B-B7942101AFE3}" destId="{11922868-D705-4885-9323-EFDA9F600E8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019539-2A96-4276-960E-F138901B712C}"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24BB043-46CF-4C0C-BF72-47AC4760207A}">
      <dgm:prSet phldrT="[Text]" custT="1"/>
      <dgm:spPr/>
      <dgm:t>
        <a:bodyPr/>
        <a:lstStyle/>
        <a:p>
          <a:r>
            <a:rPr lang="en-US" sz="1800" b="1" dirty="0"/>
            <a:t>TEC </a:t>
          </a:r>
          <a:r>
            <a:rPr lang="en-US" sz="1800" b="1" dirty="0">
              <a:latin typeface="Calibri Light"/>
              <a:cs typeface="Calibri Light"/>
            </a:rPr>
            <a:t>§ 7.029 </a:t>
          </a:r>
          <a:br>
            <a:rPr lang="en-US" sz="1900" dirty="0">
              <a:latin typeface="Calibri Light"/>
              <a:cs typeface="Calibri Light"/>
            </a:rPr>
          </a:br>
          <a:r>
            <a:rPr lang="en-US" sz="1900" dirty="0">
              <a:latin typeface="Calibri Light"/>
              <a:cs typeface="Calibri Light"/>
            </a:rPr>
            <a:t>Data Sharing &amp; Collection requirements</a:t>
          </a:r>
        </a:p>
      </dgm:t>
    </dgm:pt>
    <dgm:pt modelId="{CA41C47C-BC70-42C8-B9C4-F7AE96CFFFA3}" type="parTrans" cxnId="{F0E226ED-9EB1-4B43-8996-640B5748ACBB}">
      <dgm:prSet/>
      <dgm:spPr/>
      <dgm:t>
        <a:bodyPr/>
        <a:lstStyle/>
        <a:p>
          <a:endParaRPr lang="en-US"/>
        </a:p>
      </dgm:t>
    </dgm:pt>
    <dgm:pt modelId="{D62EDA30-4B9D-44DF-9D4D-6D7E4FBD66D7}" type="sibTrans" cxnId="{F0E226ED-9EB1-4B43-8996-640B5748ACBB}">
      <dgm:prSet/>
      <dgm:spPr/>
      <dgm:t>
        <a:bodyPr/>
        <a:lstStyle/>
        <a:p>
          <a:endParaRPr lang="en-US"/>
        </a:p>
      </dgm:t>
    </dgm:pt>
    <dgm:pt modelId="{94C8F730-8440-4BFD-9204-39D564A766DC}">
      <dgm:prSet phldrT="[Text]" custT="1"/>
      <dgm:spPr/>
      <dgm:t>
        <a:bodyPr/>
        <a:lstStyle/>
        <a:p>
          <a:r>
            <a:rPr lang="en-US" sz="1900" b="1" dirty="0"/>
            <a:t>TEC </a:t>
          </a:r>
          <a:r>
            <a:rPr lang="en-US" sz="1900" b="1" dirty="0">
              <a:latin typeface="Calibri Light"/>
              <a:cs typeface="Calibri Light"/>
            </a:rPr>
            <a:t>§ 25.001 (g)</a:t>
          </a:r>
          <a:br>
            <a:rPr lang="en-US" sz="1900" dirty="0">
              <a:latin typeface="Calibri Light"/>
              <a:cs typeface="Calibri Light"/>
            </a:rPr>
          </a:br>
          <a:r>
            <a:rPr lang="en-US" sz="1900" dirty="0">
              <a:latin typeface="Calibri Light"/>
              <a:cs typeface="Calibri Light"/>
            </a:rPr>
            <a:t>Attendance when placed outside school zone</a:t>
          </a:r>
        </a:p>
      </dgm:t>
    </dgm:pt>
    <dgm:pt modelId="{C775087C-CC2E-4F68-9A65-BCD2212F3511}" type="parTrans" cxnId="{21A22BF1-D87E-445B-B9C1-4EE74782FF61}">
      <dgm:prSet/>
      <dgm:spPr/>
      <dgm:t>
        <a:bodyPr/>
        <a:lstStyle/>
        <a:p>
          <a:endParaRPr lang="en-US"/>
        </a:p>
      </dgm:t>
    </dgm:pt>
    <dgm:pt modelId="{C6091FB6-072B-4684-B49F-FD15F82CDE08}" type="sibTrans" cxnId="{21A22BF1-D87E-445B-B9C1-4EE74782FF61}">
      <dgm:prSet/>
      <dgm:spPr/>
      <dgm:t>
        <a:bodyPr/>
        <a:lstStyle/>
        <a:p>
          <a:endParaRPr lang="en-US"/>
        </a:p>
      </dgm:t>
    </dgm:pt>
    <dgm:pt modelId="{0037FCAE-F1A1-4CD4-A48A-18B884B9E8C1}">
      <dgm:prSet phldrT="[Text]" custT="1"/>
      <dgm:spPr/>
      <dgm:t>
        <a:bodyPr/>
        <a:lstStyle/>
        <a:p>
          <a:r>
            <a:rPr lang="en-US" sz="1900" b="1" dirty="0"/>
            <a:t>TEC </a:t>
          </a:r>
          <a:r>
            <a:rPr lang="en-US" sz="1900" b="1" dirty="0">
              <a:latin typeface="Calibri Light"/>
              <a:cs typeface="Calibri Light"/>
            </a:rPr>
            <a:t>§ 25.001 (g-1)</a:t>
          </a:r>
          <a:br>
            <a:rPr lang="en-US" sz="1900" dirty="0">
              <a:latin typeface="Calibri Light"/>
              <a:cs typeface="Calibri Light"/>
            </a:rPr>
          </a:br>
          <a:r>
            <a:rPr lang="en-US" sz="1900" dirty="0">
              <a:latin typeface="Calibri Light"/>
              <a:cs typeface="Calibri Light"/>
            </a:rPr>
            <a:t>Attendance in that school zone regardless of DFPS managing conservatorship</a:t>
          </a:r>
        </a:p>
      </dgm:t>
    </dgm:pt>
    <dgm:pt modelId="{282C3450-EEC7-412E-A2EB-FF8091E13C0A}" type="parTrans" cxnId="{DB8397C8-3E2A-4C9E-9FD7-6D1621AD4BBF}">
      <dgm:prSet/>
      <dgm:spPr/>
      <dgm:t>
        <a:bodyPr/>
        <a:lstStyle/>
        <a:p>
          <a:endParaRPr lang="en-US"/>
        </a:p>
      </dgm:t>
    </dgm:pt>
    <dgm:pt modelId="{B02FC51A-1CC7-46CE-9BE5-74F664A372FA}" type="sibTrans" cxnId="{DB8397C8-3E2A-4C9E-9FD7-6D1621AD4BBF}">
      <dgm:prSet/>
      <dgm:spPr/>
      <dgm:t>
        <a:bodyPr/>
        <a:lstStyle/>
        <a:p>
          <a:endParaRPr lang="en-US"/>
        </a:p>
      </dgm:t>
    </dgm:pt>
    <dgm:pt modelId="{A08F1558-B1E8-4E3C-AAB9-A63C04DEFF72}">
      <dgm:prSet phldr="0" custT="1"/>
      <dgm:spPr/>
      <dgm:t>
        <a:bodyPr/>
        <a:lstStyle/>
        <a:p>
          <a:pPr rtl="0"/>
          <a:r>
            <a:rPr lang="en-US" sz="1800" b="1" dirty="0">
              <a:latin typeface="+mj-lt"/>
            </a:rPr>
            <a:t>TEC </a:t>
          </a:r>
          <a:r>
            <a:rPr lang="en-US" sz="1800" b="1" dirty="0">
              <a:latin typeface="+mj-lt"/>
              <a:cs typeface="Calibri Light" panose="020F0302020204030204" pitchFamily="34" charset="0"/>
            </a:rPr>
            <a:t>§ </a:t>
          </a:r>
          <a:r>
            <a:rPr lang="en-US" sz="1800" b="1" dirty="0">
              <a:latin typeface="+mj-lt"/>
            </a:rPr>
            <a:t>29.153(6)(B)</a:t>
          </a:r>
          <a:br>
            <a:rPr lang="en-US" sz="1900" b="0" dirty="0">
              <a:solidFill>
                <a:srgbClr val="010000"/>
              </a:solidFill>
              <a:latin typeface="Calibri Light" panose="020F0302020204030204"/>
            </a:rPr>
          </a:br>
          <a:r>
            <a:rPr lang="en-US" sz="1900" b="0" dirty="0">
              <a:solidFill>
                <a:schemeClr val="bg1"/>
              </a:solidFill>
              <a:latin typeface="Calibri Light" panose="020F0302020204030204"/>
            </a:rPr>
            <a:t>Free</a:t>
          </a:r>
          <a:r>
            <a:rPr lang="en-US" sz="1900" b="0" dirty="0">
              <a:solidFill>
                <a:schemeClr val="bg1"/>
              </a:solidFill>
            </a:rPr>
            <a:t> pre-kindergarten eligibility to children who are or have been in foster care in another state or territory and reside in Texas</a:t>
          </a:r>
        </a:p>
      </dgm:t>
    </dgm:pt>
    <dgm:pt modelId="{CA9E525E-9DF1-476A-B263-B6724380FA9F}" type="parTrans" cxnId="{D88D1ABD-80C7-49C2-985F-882813ACAA68}">
      <dgm:prSet/>
      <dgm:spPr/>
      <dgm:t>
        <a:bodyPr/>
        <a:lstStyle/>
        <a:p>
          <a:endParaRPr lang="en-US"/>
        </a:p>
      </dgm:t>
    </dgm:pt>
    <dgm:pt modelId="{09E6BD65-26C3-460E-920E-1545182B8247}" type="sibTrans" cxnId="{D88D1ABD-80C7-49C2-985F-882813ACAA68}">
      <dgm:prSet/>
      <dgm:spPr/>
      <dgm:t>
        <a:bodyPr/>
        <a:lstStyle/>
        <a:p>
          <a:endParaRPr lang="en-US"/>
        </a:p>
      </dgm:t>
    </dgm:pt>
    <dgm:pt modelId="{F83C15D0-78E8-44CF-9CD5-FCB26D39D394}" type="pres">
      <dgm:prSet presAssocID="{5A019539-2A96-4276-960E-F138901B712C}" presName="linear" presStyleCnt="0">
        <dgm:presLayoutVars>
          <dgm:animLvl val="lvl"/>
          <dgm:resizeHandles val="exact"/>
        </dgm:presLayoutVars>
      </dgm:prSet>
      <dgm:spPr/>
    </dgm:pt>
    <dgm:pt modelId="{C6CE5DA3-A529-4123-8B6B-E805339B1A28}" type="pres">
      <dgm:prSet presAssocID="{624BB043-46CF-4C0C-BF72-47AC4760207A}" presName="parentText" presStyleLbl="node1" presStyleIdx="0" presStyleCnt="4" custScaleY="96624" custLinFactY="-6289" custLinFactNeighborY="-100000">
        <dgm:presLayoutVars>
          <dgm:chMax val="0"/>
          <dgm:bulletEnabled val="1"/>
        </dgm:presLayoutVars>
      </dgm:prSet>
      <dgm:spPr/>
    </dgm:pt>
    <dgm:pt modelId="{98B9E60D-BF57-48A7-B5E3-2061F487BD68}" type="pres">
      <dgm:prSet presAssocID="{D62EDA30-4B9D-44DF-9D4D-6D7E4FBD66D7}" presName="spacer" presStyleCnt="0"/>
      <dgm:spPr/>
    </dgm:pt>
    <dgm:pt modelId="{16543CED-8C5E-4DCC-94A0-CFE127CB556E}" type="pres">
      <dgm:prSet presAssocID="{A08F1558-B1E8-4E3C-AAB9-A63C04DEFF72}" presName="parentText" presStyleLbl="node1" presStyleIdx="1" presStyleCnt="4">
        <dgm:presLayoutVars>
          <dgm:chMax val="0"/>
          <dgm:bulletEnabled val="1"/>
        </dgm:presLayoutVars>
      </dgm:prSet>
      <dgm:spPr/>
    </dgm:pt>
    <dgm:pt modelId="{230836B7-77A9-4374-998B-C00482D7609C}" type="pres">
      <dgm:prSet presAssocID="{09E6BD65-26C3-460E-920E-1545182B8247}" presName="spacer" presStyleCnt="0"/>
      <dgm:spPr/>
    </dgm:pt>
    <dgm:pt modelId="{F44C7D67-EE88-4ED0-B0C3-8F651AADA095}" type="pres">
      <dgm:prSet presAssocID="{94C8F730-8440-4BFD-9204-39D564A766DC}" presName="parentText" presStyleLbl="node1" presStyleIdx="2" presStyleCnt="4">
        <dgm:presLayoutVars>
          <dgm:chMax val="0"/>
          <dgm:bulletEnabled val="1"/>
        </dgm:presLayoutVars>
      </dgm:prSet>
      <dgm:spPr/>
    </dgm:pt>
    <dgm:pt modelId="{5713A28B-0E93-4E48-ABEB-2E1DFFE5DE5B}" type="pres">
      <dgm:prSet presAssocID="{C6091FB6-072B-4684-B49F-FD15F82CDE08}" presName="spacer" presStyleCnt="0"/>
      <dgm:spPr/>
    </dgm:pt>
    <dgm:pt modelId="{344C6F9E-F3A4-43BB-BE3D-C066D879FEDD}" type="pres">
      <dgm:prSet presAssocID="{0037FCAE-F1A1-4CD4-A48A-18B884B9E8C1}" presName="parentText" presStyleLbl="node1" presStyleIdx="3" presStyleCnt="4">
        <dgm:presLayoutVars>
          <dgm:chMax val="0"/>
          <dgm:bulletEnabled val="1"/>
        </dgm:presLayoutVars>
      </dgm:prSet>
      <dgm:spPr/>
    </dgm:pt>
  </dgm:ptLst>
  <dgm:cxnLst>
    <dgm:cxn modelId="{BC835722-7710-4197-9EA9-5D0C5349E886}" type="presOf" srcId="{94C8F730-8440-4BFD-9204-39D564A766DC}" destId="{F44C7D67-EE88-4ED0-B0C3-8F651AADA095}" srcOrd="0" destOrd="0" presId="urn:microsoft.com/office/officeart/2005/8/layout/vList2"/>
    <dgm:cxn modelId="{566FC942-D098-45EF-B54A-B4270C2A2361}" type="presOf" srcId="{5A019539-2A96-4276-960E-F138901B712C}" destId="{F83C15D0-78E8-44CF-9CD5-FCB26D39D394}" srcOrd="0" destOrd="0" presId="urn:microsoft.com/office/officeart/2005/8/layout/vList2"/>
    <dgm:cxn modelId="{414BD885-6C9B-4140-8FE7-45A54686D357}" type="presOf" srcId="{0037FCAE-F1A1-4CD4-A48A-18B884B9E8C1}" destId="{344C6F9E-F3A4-43BB-BE3D-C066D879FEDD}" srcOrd="0" destOrd="0" presId="urn:microsoft.com/office/officeart/2005/8/layout/vList2"/>
    <dgm:cxn modelId="{3E3D71AB-5F58-462B-9D4D-7C0ED826BC78}" type="presOf" srcId="{A08F1558-B1E8-4E3C-AAB9-A63C04DEFF72}" destId="{16543CED-8C5E-4DCC-94A0-CFE127CB556E}" srcOrd="0" destOrd="0" presId="urn:microsoft.com/office/officeart/2005/8/layout/vList2"/>
    <dgm:cxn modelId="{1F4506B5-2D92-429A-A243-CC1EDC845D9E}" type="presOf" srcId="{624BB043-46CF-4C0C-BF72-47AC4760207A}" destId="{C6CE5DA3-A529-4123-8B6B-E805339B1A28}" srcOrd="0" destOrd="0" presId="urn:microsoft.com/office/officeart/2005/8/layout/vList2"/>
    <dgm:cxn modelId="{D88D1ABD-80C7-49C2-985F-882813ACAA68}" srcId="{5A019539-2A96-4276-960E-F138901B712C}" destId="{A08F1558-B1E8-4E3C-AAB9-A63C04DEFF72}" srcOrd="1" destOrd="0" parTransId="{CA9E525E-9DF1-476A-B263-B6724380FA9F}" sibTransId="{09E6BD65-26C3-460E-920E-1545182B8247}"/>
    <dgm:cxn modelId="{DB8397C8-3E2A-4C9E-9FD7-6D1621AD4BBF}" srcId="{5A019539-2A96-4276-960E-F138901B712C}" destId="{0037FCAE-F1A1-4CD4-A48A-18B884B9E8C1}" srcOrd="3" destOrd="0" parTransId="{282C3450-EEC7-412E-A2EB-FF8091E13C0A}" sibTransId="{B02FC51A-1CC7-46CE-9BE5-74F664A372FA}"/>
    <dgm:cxn modelId="{F0E226ED-9EB1-4B43-8996-640B5748ACBB}" srcId="{5A019539-2A96-4276-960E-F138901B712C}" destId="{624BB043-46CF-4C0C-BF72-47AC4760207A}" srcOrd="0" destOrd="0" parTransId="{CA41C47C-BC70-42C8-B9C4-F7AE96CFFFA3}" sibTransId="{D62EDA30-4B9D-44DF-9D4D-6D7E4FBD66D7}"/>
    <dgm:cxn modelId="{21A22BF1-D87E-445B-B9C1-4EE74782FF61}" srcId="{5A019539-2A96-4276-960E-F138901B712C}" destId="{94C8F730-8440-4BFD-9204-39D564A766DC}" srcOrd="2" destOrd="0" parTransId="{C775087C-CC2E-4F68-9A65-BCD2212F3511}" sibTransId="{C6091FB6-072B-4684-B49F-FD15F82CDE08}"/>
    <dgm:cxn modelId="{F671350C-96C8-4B15-9019-9037563E7123}" type="presParOf" srcId="{F83C15D0-78E8-44CF-9CD5-FCB26D39D394}" destId="{C6CE5DA3-A529-4123-8B6B-E805339B1A28}" srcOrd="0" destOrd="0" presId="urn:microsoft.com/office/officeart/2005/8/layout/vList2"/>
    <dgm:cxn modelId="{C2A89D9F-314F-440D-96D0-7F301148099D}" type="presParOf" srcId="{F83C15D0-78E8-44CF-9CD5-FCB26D39D394}" destId="{98B9E60D-BF57-48A7-B5E3-2061F487BD68}" srcOrd="1" destOrd="0" presId="urn:microsoft.com/office/officeart/2005/8/layout/vList2"/>
    <dgm:cxn modelId="{3BB7D497-FAF9-4C02-9380-EE6F2E5F768C}" type="presParOf" srcId="{F83C15D0-78E8-44CF-9CD5-FCB26D39D394}" destId="{16543CED-8C5E-4DCC-94A0-CFE127CB556E}" srcOrd="2" destOrd="0" presId="urn:microsoft.com/office/officeart/2005/8/layout/vList2"/>
    <dgm:cxn modelId="{5C00A021-78CA-41FA-AD4D-10E98B154A2C}" type="presParOf" srcId="{F83C15D0-78E8-44CF-9CD5-FCB26D39D394}" destId="{230836B7-77A9-4374-998B-C00482D7609C}" srcOrd="3" destOrd="0" presId="urn:microsoft.com/office/officeart/2005/8/layout/vList2"/>
    <dgm:cxn modelId="{AAB5721F-D5A0-44E0-8243-BE0FA186E907}" type="presParOf" srcId="{F83C15D0-78E8-44CF-9CD5-FCB26D39D394}" destId="{F44C7D67-EE88-4ED0-B0C3-8F651AADA095}" srcOrd="4" destOrd="0" presId="urn:microsoft.com/office/officeart/2005/8/layout/vList2"/>
    <dgm:cxn modelId="{D4E68CF5-3D5D-4B0E-B17A-62F2310D52A6}" type="presParOf" srcId="{F83C15D0-78E8-44CF-9CD5-FCB26D39D394}" destId="{5713A28B-0E93-4E48-ABEB-2E1DFFE5DE5B}" srcOrd="5" destOrd="0" presId="urn:microsoft.com/office/officeart/2005/8/layout/vList2"/>
    <dgm:cxn modelId="{4EA1BE6B-513A-404A-B821-A6AED22D5676}" type="presParOf" srcId="{F83C15D0-78E8-44CF-9CD5-FCB26D39D394}" destId="{344C6F9E-F3A4-43BB-BE3D-C066D879FED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019539-2A96-4276-960E-F138901B712C}"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C0242D95-9537-4DAA-902B-C33FB2EA8C09}">
      <dgm:prSet phldrT="[Text]" custT="1"/>
      <dgm:spPr/>
      <dgm:t>
        <a:bodyPr/>
        <a:lstStyle/>
        <a:p>
          <a:r>
            <a:rPr lang="en-US" sz="1900" b="1" dirty="0"/>
            <a:t>TEC </a:t>
          </a:r>
          <a:r>
            <a:rPr lang="en-US" sz="1900" b="1" dirty="0">
              <a:latin typeface="Calibri Light"/>
              <a:cs typeface="Calibri Light"/>
            </a:rPr>
            <a:t>§ 25.007 </a:t>
          </a:r>
          <a:br>
            <a:rPr lang="en-US" sz="1900" dirty="0">
              <a:latin typeface="Calibri Light"/>
              <a:cs typeface="Calibri Light"/>
            </a:rPr>
          </a:br>
          <a:r>
            <a:rPr lang="en-US" sz="1900" dirty="0">
              <a:latin typeface="Calibri Light"/>
              <a:cs typeface="Calibri Light"/>
            </a:rPr>
            <a:t>Transition Assistance Requirements</a:t>
          </a:r>
        </a:p>
      </dgm:t>
    </dgm:pt>
    <dgm:pt modelId="{8CD60F6F-39BC-4799-B443-C82886915EEA}" type="parTrans" cxnId="{29C3CAD5-8EB3-4EDF-8780-BB62806C23A3}">
      <dgm:prSet/>
      <dgm:spPr/>
      <dgm:t>
        <a:bodyPr/>
        <a:lstStyle/>
        <a:p>
          <a:endParaRPr lang="en-US"/>
        </a:p>
      </dgm:t>
    </dgm:pt>
    <dgm:pt modelId="{ED6E0A2C-BC49-47D9-8E42-97A7044B841B}" type="sibTrans" cxnId="{29C3CAD5-8EB3-4EDF-8780-BB62806C23A3}">
      <dgm:prSet/>
      <dgm:spPr/>
      <dgm:t>
        <a:bodyPr/>
        <a:lstStyle/>
        <a:p>
          <a:endParaRPr lang="en-US"/>
        </a:p>
      </dgm:t>
    </dgm:pt>
    <dgm:pt modelId="{4ADC6984-DD8F-4022-B891-C0F0B8AC56EB}">
      <dgm:prSet phldrT="[Text]" custT="1"/>
      <dgm:spPr/>
      <dgm:t>
        <a:bodyPr/>
        <a:lstStyle/>
        <a:p>
          <a:r>
            <a:rPr lang="en-US" sz="1900" b="1" dirty="0"/>
            <a:t>TEC </a:t>
          </a:r>
          <a:r>
            <a:rPr lang="en-US" sz="1900" b="1" dirty="0">
              <a:latin typeface="Calibri Light"/>
              <a:cs typeface="Calibri Light"/>
            </a:rPr>
            <a:t>§ 25.087</a:t>
          </a:r>
          <a:br>
            <a:rPr lang="en-US" sz="1900" dirty="0">
              <a:latin typeface="Calibri Light"/>
              <a:cs typeface="Calibri Light"/>
            </a:rPr>
          </a:br>
          <a:r>
            <a:rPr lang="en-US" sz="1900" dirty="0">
              <a:latin typeface="Calibri Light"/>
              <a:cs typeface="Calibri Light"/>
            </a:rPr>
            <a:t>Excused absences for court-ordered appointments</a:t>
          </a:r>
        </a:p>
      </dgm:t>
    </dgm:pt>
    <dgm:pt modelId="{F198B068-CCFE-4BA3-993A-DB7B069C144E}" type="parTrans" cxnId="{28D48DE4-7136-4576-8B9C-B2E71DC865CE}">
      <dgm:prSet/>
      <dgm:spPr/>
      <dgm:t>
        <a:bodyPr/>
        <a:lstStyle/>
        <a:p>
          <a:endParaRPr lang="en-US"/>
        </a:p>
      </dgm:t>
    </dgm:pt>
    <dgm:pt modelId="{5D0941CD-3E4D-40EC-BE00-B3DC67B84E78}" type="sibTrans" cxnId="{28D48DE4-7136-4576-8B9C-B2E71DC865CE}">
      <dgm:prSet/>
      <dgm:spPr/>
      <dgm:t>
        <a:bodyPr/>
        <a:lstStyle/>
        <a:p>
          <a:endParaRPr lang="en-US"/>
        </a:p>
      </dgm:t>
    </dgm:pt>
    <dgm:pt modelId="{5E5B4ECA-8C84-4B99-9E1E-E4BB9BCF79C1}">
      <dgm:prSet phldrT="[Text]" custT="1"/>
      <dgm:spPr/>
      <dgm:t>
        <a:bodyPr/>
        <a:lstStyle/>
        <a:p>
          <a:r>
            <a:rPr lang="en-US" sz="1900" b="1" dirty="0">
              <a:latin typeface="Calibri Light"/>
              <a:cs typeface="Calibri Light"/>
            </a:rPr>
            <a:t>TEC § 33.904</a:t>
          </a:r>
          <a:br>
            <a:rPr lang="en-US" sz="1900" dirty="0">
              <a:latin typeface="Calibri Light"/>
              <a:cs typeface="Calibri Light"/>
            </a:rPr>
          </a:br>
          <a:r>
            <a:rPr lang="en-US" sz="1900" dirty="0">
              <a:latin typeface="Calibri Light"/>
              <a:cs typeface="Calibri Light"/>
            </a:rPr>
            <a:t>District &amp; Charter Foster Care Liaison designation, tracking &amp; training requirements</a:t>
          </a:r>
        </a:p>
      </dgm:t>
    </dgm:pt>
    <dgm:pt modelId="{B7720B66-0FC9-4307-92CD-7A3E96C76F42}" type="parTrans" cxnId="{53458A49-127A-42BB-B6E5-DC936999EA9F}">
      <dgm:prSet/>
      <dgm:spPr/>
      <dgm:t>
        <a:bodyPr/>
        <a:lstStyle/>
        <a:p>
          <a:endParaRPr lang="en-US"/>
        </a:p>
      </dgm:t>
    </dgm:pt>
    <dgm:pt modelId="{CD59B3F9-AA12-4DB1-A4C8-1434D623BDC1}" type="sibTrans" cxnId="{53458A49-127A-42BB-B6E5-DC936999EA9F}">
      <dgm:prSet/>
      <dgm:spPr/>
      <dgm:t>
        <a:bodyPr/>
        <a:lstStyle/>
        <a:p>
          <a:endParaRPr lang="en-US"/>
        </a:p>
      </dgm:t>
    </dgm:pt>
    <dgm:pt modelId="{17CEB759-BF13-49E6-90CC-99A0E6F49173}">
      <dgm:prSet phldrT="[Text]" custT="1"/>
      <dgm:spPr/>
      <dgm:t>
        <a:bodyPr/>
        <a:lstStyle/>
        <a:p>
          <a:r>
            <a:rPr lang="en-US" sz="1900" b="1" dirty="0">
              <a:latin typeface="Calibri Light"/>
              <a:cs typeface="Calibri Light"/>
            </a:rPr>
            <a:t>TEC </a:t>
          </a:r>
          <a:r>
            <a:rPr lang="en-US" sz="1900" b="1" dirty="0">
              <a:latin typeface="Calibri Light" panose="020F0302020204030204" pitchFamily="34" charset="0"/>
              <a:cs typeface="Calibri Light" panose="020F0302020204030204" pitchFamily="34" charset="0"/>
            </a:rPr>
            <a:t>§ 54.366 </a:t>
          </a:r>
        </a:p>
        <a:p>
          <a:r>
            <a:rPr lang="en-US" sz="1900" dirty="0">
              <a:latin typeface="Calibri Light"/>
              <a:cs typeface="Calibri Light"/>
            </a:rPr>
            <a:t>Free college tuition &amp; fee waiver</a:t>
          </a:r>
        </a:p>
      </dgm:t>
    </dgm:pt>
    <dgm:pt modelId="{590BC7D0-1250-465C-87B2-E4C06BFC3E2D}" type="parTrans" cxnId="{C343E4B9-9242-45BC-8324-EDE50477B26C}">
      <dgm:prSet/>
      <dgm:spPr/>
      <dgm:t>
        <a:bodyPr/>
        <a:lstStyle/>
        <a:p>
          <a:endParaRPr lang="en-US"/>
        </a:p>
      </dgm:t>
    </dgm:pt>
    <dgm:pt modelId="{AF637D2C-A43B-4DB6-89E6-55D2FE50702A}" type="sibTrans" cxnId="{C343E4B9-9242-45BC-8324-EDE50477B26C}">
      <dgm:prSet/>
      <dgm:spPr/>
      <dgm:t>
        <a:bodyPr/>
        <a:lstStyle/>
        <a:p>
          <a:endParaRPr lang="en-US"/>
        </a:p>
      </dgm:t>
    </dgm:pt>
    <dgm:pt modelId="{F83C15D0-78E8-44CF-9CD5-FCB26D39D394}" type="pres">
      <dgm:prSet presAssocID="{5A019539-2A96-4276-960E-F138901B712C}" presName="linear" presStyleCnt="0">
        <dgm:presLayoutVars>
          <dgm:animLvl val="lvl"/>
          <dgm:resizeHandles val="exact"/>
        </dgm:presLayoutVars>
      </dgm:prSet>
      <dgm:spPr/>
    </dgm:pt>
    <dgm:pt modelId="{127BF04C-80FE-41D8-AC5E-2F879232D979}" type="pres">
      <dgm:prSet presAssocID="{C0242D95-9537-4DAA-902B-C33FB2EA8C09}" presName="parentText" presStyleLbl="node1" presStyleIdx="0" presStyleCnt="4">
        <dgm:presLayoutVars>
          <dgm:chMax val="0"/>
          <dgm:bulletEnabled val="1"/>
        </dgm:presLayoutVars>
      </dgm:prSet>
      <dgm:spPr/>
    </dgm:pt>
    <dgm:pt modelId="{749718D5-BDC5-45CF-97E3-B1DAF28344FA}" type="pres">
      <dgm:prSet presAssocID="{ED6E0A2C-BC49-47D9-8E42-97A7044B841B}" presName="spacer" presStyleCnt="0"/>
      <dgm:spPr/>
    </dgm:pt>
    <dgm:pt modelId="{39AC00B4-1E96-4981-914E-A6F6AF445ED1}" type="pres">
      <dgm:prSet presAssocID="{4ADC6984-DD8F-4022-B891-C0F0B8AC56EB}" presName="parentText" presStyleLbl="node1" presStyleIdx="1" presStyleCnt="4">
        <dgm:presLayoutVars>
          <dgm:chMax val="0"/>
          <dgm:bulletEnabled val="1"/>
        </dgm:presLayoutVars>
      </dgm:prSet>
      <dgm:spPr/>
    </dgm:pt>
    <dgm:pt modelId="{A5FBA770-5311-4642-A627-5E5DCDFB5BAB}" type="pres">
      <dgm:prSet presAssocID="{5D0941CD-3E4D-40EC-BE00-B3DC67B84E78}" presName="spacer" presStyleCnt="0"/>
      <dgm:spPr/>
    </dgm:pt>
    <dgm:pt modelId="{8F90892F-FB2F-45A2-B38F-635B68705747}" type="pres">
      <dgm:prSet presAssocID="{5E5B4ECA-8C84-4B99-9E1E-E4BB9BCF79C1}" presName="parentText" presStyleLbl="node1" presStyleIdx="2" presStyleCnt="4">
        <dgm:presLayoutVars>
          <dgm:chMax val="0"/>
          <dgm:bulletEnabled val="1"/>
        </dgm:presLayoutVars>
      </dgm:prSet>
      <dgm:spPr/>
    </dgm:pt>
    <dgm:pt modelId="{96B41955-E7A3-453C-BBB7-EAD5443C0284}" type="pres">
      <dgm:prSet presAssocID="{CD59B3F9-AA12-4DB1-A4C8-1434D623BDC1}" presName="spacer" presStyleCnt="0"/>
      <dgm:spPr/>
    </dgm:pt>
    <dgm:pt modelId="{2C32E30D-52BC-46C7-BE0A-8BD4A7823E24}" type="pres">
      <dgm:prSet presAssocID="{17CEB759-BF13-49E6-90CC-99A0E6F49173}" presName="parentText" presStyleLbl="node1" presStyleIdx="3" presStyleCnt="4">
        <dgm:presLayoutVars>
          <dgm:chMax val="0"/>
          <dgm:bulletEnabled val="1"/>
        </dgm:presLayoutVars>
      </dgm:prSet>
      <dgm:spPr/>
    </dgm:pt>
  </dgm:ptLst>
  <dgm:cxnLst>
    <dgm:cxn modelId="{B4644504-0218-4EF7-A791-522CC9A24D9B}" type="presOf" srcId="{17CEB759-BF13-49E6-90CC-99A0E6F49173}" destId="{2C32E30D-52BC-46C7-BE0A-8BD4A7823E24}" srcOrd="0" destOrd="0" presId="urn:microsoft.com/office/officeart/2005/8/layout/vList2"/>
    <dgm:cxn modelId="{71AEF428-6556-4F16-BA84-2016462497F0}" type="presOf" srcId="{4ADC6984-DD8F-4022-B891-C0F0B8AC56EB}" destId="{39AC00B4-1E96-4981-914E-A6F6AF445ED1}" srcOrd="0" destOrd="0" presId="urn:microsoft.com/office/officeart/2005/8/layout/vList2"/>
    <dgm:cxn modelId="{F79DC63B-AA0E-480C-945D-99D67D9044D9}" type="presOf" srcId="{C0242D95-9537-4DAA-902B-C33FB2EA8C09}" destId="{127BF04C-80FE-41D8-AC5E-2F879232D979}" srcOrd="0" destOrd="0" presId="urn:microsoft.com/office/officeart/2005/8/layout/vList2"/>
    <dgm:cxn modelId="{566FC942-D098-45EF-B54A-B4270C2A2361}" type="presOf" srcId="{5A019539-2A96-4276-960E-F138901B712C}" destId="{F83C15D0-78E8-44CF-9CD5-FCB26D39D394}" srcOrd="0" destOrd="0" presId="urn:microsoft.com/office/officeart/2005/8/layout/vList2"/>
    <dgm:cxn modelId="{53458A49-127A-42BB-B6E5-DC936999EA9F}" srcId="{5A019539-2A96-4276-960E-F138901B712C}" destId="{5E5B4ECA-8C84-4B99-9E1E-E4BB9BCF79C1}" srcOrd="2" destOrd="0" parTransId="{B7720B66-0FC9-4307-92CD-7A3E96C76F42}" sibTransId="{CD59B3F9-AA12-4DB1-A4C8-1434D623BDC1}"/>
    <dgm:cxn modelId="{C343E4B9-9242-45BC-8324-EDE50477B26C}" srcId="{5A019539-2A96-4276-960E-F138901B712C}" destId="{17CEB759-BF13-49E6-90CC-99A0E6F49173}" srcOrd="3" destOrd="0" parTransId="{590BC7D0-1250-465C-87B2-E4C06BFC3E2D}" sibTransId="{AF637D2C-A43B-4DB6-89E6-55D2FE50702A}"/>
    <dgm:cxn modelId="{29C3CAD5-8EB3-4EDF-8780-BB62806C23A3}" srcId="{5A019539-2A96-4276-960E-F138901B712C}" destId="{C0242D95-9537-4DAA-902B-C33FB2EA8C09}" srcOrd="0" destOrd="0" parTransId="{8CD60F6F-39BC-4799-B443-C82886915EEA}" sibTransId="{ED6E0A2C-BC49-47D9-8E42-97A7044B841B}"/>
    <dgm:cxn modelId="{28D48DE4-7136-4576-8B9C-B2E71DC865CE}" srcId="{5A019539-2A96-4276-960E-F138901B712C}" destId="{4ADC6984-DD8F-4022-B891-C0F0B8AC56EB}" srcOrd="1" destOrd="0" parTransId="{F198B068-CCFE-4BA3-993A-DB7B069C144E}" sibTransId="{5D0941CD-3E4D-40EC-BE00-B3DC67B84E78}"/>
    <dgm:cxn modelId="{AE1C4EF6-9003-4AF8-AC23-F116ECFF61E5}" type="presOf" srcId="{5E5B4ECA-8C84-4B99-9E1E-E4BB9BCF79C1}" destId="{8F90892F-FB2F-45A2-B38F-635B68705747}" srcOrd="0" destOrd="0" presId="urn:microsoft.com/office/officeart/2005/8/layout/vList2"/>
    <dgm:cxn modelId="{84858CC7-DD86-4FC7-AF83-5503EB6A6A75}" type="presParOf" srcId="{F83C15D0-78E8-44CF-9CD5-FCB26D39D394}" destId="{127BF04C-80FE-41D8-AC5E-2F879232D979}" srcOrd="0" destOrd="0" presId="urn:microsoft.com/office/officeart/2005/8/layout/vList2"/>
    <dgm:cxn modelId="{75FFEA02-020C-43AF-993B-A9ACAF42C311}" type="presParOf" srcId="{F83C15D0-78E8-44CF-9CD5-FCB26D39D394}" destId="{749718D5-BDC5-45CF-97E3-B1DAF28344FA}" srcOrd="1" destOrd="0" presId="urn:microsoft.com/office/officeart/2005/8/layout/vList2"/>
    <dgm:cxn modelId="{A9388492-552B-4F80-BB37-C1B7D5A73BF1}" type="presParOf" srcId="{F83C15D0-78E8-44CF-9CD5-FCB26D39D394}" destId="{39AC00B4-1E96-4981-914E-A6F6AF445ED1}" srcOrd="2" destOrd="0" presId="urn:microsoft.com/office/officeart/2005/8/layout/vList2"/>
    <dgm:cxn modelId="{DC447E5C-88BB-4573-8B34-9CEE13410EB5}" type="presParOf" srcId="{F83C15D0-78E8-44CF-9CD5-FCB26D39D394}" destId="{A5FBA770-5311-4642-A627-5E5DCDFB5BAB}" srcOrd="3" destOrd="0" presId="urn:microsoft.com/office/officeart/2005/8/layout/vList2"/>
    <dgm:cxn modelId="{899913B1-19C8-4504-974C-D9DF76C68077}" type="presParOf" srcId="{F83C15D0-78E8-44CF-9CD5-FCB26D39D394}" destId="{8F90892F-FB2F-45A2-B38F-635B68705747}" srcOrd="4" destOrd="0" presId="urn:microsoft.com/office/officeart/2005/8/layout/vList2"/>
    <dgm:cxn modelId="{0B879634-5459-40B6-8AE1-55731441FFFC}" type="presParOf" srcId="{F83C15D0-78E8-44CF-9CD5-FCB26D39D394}" destId="{96B41955-E7A3-453C-BBB7-EAD5443C0284}" srcOrd="5" destOrd="0" presId="urn:microsoft.com/office/officeart/2005/8/layout/vList2"/>
    <dgm:cxn modelId="{47763204-E739-45B9-87C4-F846245C3B3E}" type="presParOf" srcId="{F83C15D0-78E8-44CF-9CD5-FCB26D39D394}" destId="{2C32E30D-52BC-46C7-BE0A-8BD4A7823E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470AD7-07DF-40F9-9418-9454F13FFE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75737B2-293C-4614-B97E-D4E57A835F0C}">
      <dgm:prSet phldrT="[Text]" phldr="0"/>
      <dgm:spPr/>
      <dgm:t>
        <a:bodyPr/>
        <a:lstStyle/>
        <a:p>
          <a:pPr rtl="0"/>
          <a:r>
            <a:rPr lang="en-US" b="1" dirty="0">
              <a:latin typeface="Calibri Light" panose="020F0302020204030204"/>
            </a:rPr>
            <a:t>(a) Each school district and open-enrollment charter school shall: </a:t>
          </a:r>
          <a:endParaRPr lang="en-US" b="1" dirty="0">
            <a:solidFill>
              <a:srgbClr val="010000"/>
            </a:solidFill>
            <a:latin typeface="Calibri Light" panose="020F0302020204030204"/>
          </a:endParaRPr>
        </a:p>
      </dgm:t>
    </dgm:pt>
    <dgm:pt modelId="{F8E169E7-C4D6-4456-A171-A27406198F0C}" type="parTrans" cxnId="{2D97294E-EC50-4943-822F-B8D6F6F68CAF}">
      <dgm:prSet/>
      <dgm:spPr/>
      <dgm:t>
        <a:bodyPr/>
        <a:lstStyle/>
        <a:p>
          <a:endParaRPr lang="en-US"/>
        </a:p>
      </dgm:t>
    </dgm:pt>
    <dgm:pt modelId="{C90846C8-3366-446B-884E-A72BA17A8F40}" type="sibTrans" cxnId="{2D97294E-EC50-4943-822F-B8D6F6F68CAF}">
      <dgm:prSet/>
      <dgm:spPr/>
      <dgm:t>
        <a:bodyPr/>
        <a:lstStyle/>
        <a:p>
          <a:endParaRPr lang="en-US"/>
        </a:p>
      </dgm:t>
    </dgm:pt>
    <dgm:pt modelId="{FF8D5CC7-9FA8-45FD-8119-24C63693FF80}">
      <dgm:prSet phldr="0"/>
      <dgm:spPr/>
      <dgm:t>
        <a:bodyPr/>
        <a:lstStyle/>
        <a:p>
          <a:pPr rtl="0"/>
          <a:r>
            <a:rPr lang="en-US" dirty="0">
              <a:latin typeface="Calibri Light" panose="020F0302020204030204"/>
            </a:rPr>
            <a:t>2) submit the liaison's name and contact information to the agency in a format and under the schedule determined by the Commissioner. </a:t>
          </a:r>
          <a:endParaRPr lang="en-US" dirty="0"/>
        </a:p>
      </dgm:t>
    </dgm:pt>
    <dgm:pt modelId="{B032A1FF-43F6-4C20-A87F-D66A38F5A7BE}" type="parTrans" cxnId="{6CF12AB8-5EC0-4DF1-8CD7-F2A81353C6D7}">
      <dgm:prSet/>
      <dgm:spPr/>
      <dgm:t>
        <a:bodyPr/>
        <a:lstStyle/>
        <a:p>
          <a:endParaRPr lang="en-US"/>
        </a:p>
      </dgm:t>
    </dgm:pt>
    <dgm:pt modelId="{B3B36053-2FDF-4579-B499-3412C22F2EE0}" type="sibTrans" cxnId="{6CF12AB8-5EC0-4DF1-8CD7-F2A81353C6D7}">
      <dgm:prSet/>
      <dgm:spPr/>
      <dgm:t>
        <a:bodyPr/>
        <a:lstStyle/>
        <a:p>
          <a:endParaRPr lang="en-US"/>
        </a:p>
      </dgm:t>
    </dgm:pt>
    <dgm:pt modelId="{430A4F11-5F10-4C26-A261-EA07FD5A1F6C}">
      <dgm:prSet phldr="0"/>
      <dgm:spPr/>
      <dgm:t>
        <a:bodyPr/>
        <a:lstStyle/>
        <a:p>
          <a:pPr rtl="0"/>
          <a:r>
            <a:rPr lang="en-US" dirty="0">
              <a:latin typeface="Calibri Light" panose="020F0302020204030204"/>
            </a:rPr>
            <a:t>(1) appoint at least one employee to act as a liaison officer to facilitate the enrollment in or transfer to a public school or open-enrollment charter school of a child in the district or area served by the charter school who is in the conservatorship of the state; and</a:t>
          </a:r>
          <a:br>
            <a:rPr lang="en-US" dirty="0">
              <a:latin typeface="Calibri Light" panose="020F0302020204030204"/>
            </a:rPr>
          </a:br>
          <a:endParaRPr lang="en-US" dirty="0">
            <a:latin typeface="Calibri Light" panose="020F0302020204030204"/>
          </a:endParaRPr>
        </a:p>
      </dgm:t>
    </dgm:pt>
    <dgm:pt modelId="{F0CEC27D-3C8B-418E-BE2C-8CDDC423A8BB}" type="parTrans" cxnId="{F36F39D3-6612-47DE-A797-D14A0B2EE488}">
      <dgm:prSet/>
      <dgm:spPr/>
      <dgm:t>
        <a:bodyPr/>
        <a:lstStyle/>
        <a:p>
          <a:endParaRPr lang="en-US"/>
        </a:p>
      </dgm:t>
    </dgm:pt>
    <dgm:pt modelId="{660BFB4D-19B2-4A48-BA78-78A5195DB3AD}" type="sibTrans" cxnId="{F36F39D3-6612-47DE-A797-D14A0B2EE488}">
      <dgm:prSet/>
      <dgm:spPr/>
      <dgm:t>
        <a:bodyPr/>
        <a:lstStyle/>
        <a:p>
          <a:endParaRPr lang="en-US"/>
        </a:p>
      </dgm:t>
    </dgm:pt>
    <dgm:pt modelId="{6B2332EF-8CDC-4D3F-9082-0F2ED09B7770}">
      <dgm:prSet phldr="0"/>
      <dgm:spPr/>
      <dgm:t>
        <a:bodyPr/>
        <a:lstStyle/>
        <a:p>
          <a:pPr algn="l" rtl="0"/>
          <a:r>
            <a:rPr lang="en-US" b="1" dirty="0">
              <a:latin typeface="Calibri Light" panose="020F0302020204030204"/>
            </a:rPr>
            <a:t>(b) The agency shall provide information to the liaisons on practice for facilitating the enrollment in or transfer to a public school or open-enrollment charter school of children who are in the conservatorship of the state.</a:t>
          </a:r>
        </a:p>
      </dgm:t>
    </dgm:pt>
    <dgm:pt modelId="{9FF8815E-82DC-4F4F-8306-B459FC918145}" type="parTrans" cxnId="{3DE1B445-0526-4F5B-BCF9-A025CAF99E4E}">
      <dgm:prSet/>
      <dgm:spPr/>
      <dgm:t>
        <a:bodyPr/>
        <a:lstStyle/>
        <a:p>
          <a:endParaRPr lang="en-US"/>
        </a:p>
      </dgm:t>
    </dgm:pt>
    <dgm:pt modelId="{38B7BBA3-5796-41FA-840B-76FFC787A219}" type="sibTrans" cxnId="{3DE1B445-0526-4F5B-BCF9-A025CAF99E4E}">
      <dgm:prSet/>
      <dgm:spPr/>
      <dgm:t>
        <a:bodyPr/>
        <a:lstStyle/>
        <a:p>
          <a:endParaRPr lang="en-US"/>
        </a:p>
      </dgm:t>
    </dgm:pt>
    <dgm:pt modelId="{36BFC06D-AF47-42A4-B76A-8604ADED0126}" type="pres">
      <dgm:prSet presAssocID="{52470AD7-07DF-40F9-9418-9454F13FFE6F}" presName="diagram" presStyleCnt="0">
        <dgm:presLayoutVars>
          <dgm:dir/>
          <dgm:resizeHandles val="exact"/>
        </dgm:presLayoutVars>
      </dgm:prSet>
      <dgm:spPr/>
    </dgm:pt>
    <dgm:pt modelId="{2B141E2D-734E-4D30-8227-9F6B48538ECF}" type="pres">
      <dgm:prSet presAssocID="{775737B2-293C-4614-B97E-D4E57A835F0C}" presName="node" presStyleLbl="node1" presStyleIdx="0" presStyleCnt="2">
        <dgm:presLayoutVars>
          <dgm:bulletEnabled val="1"/>
        </dgm:presLayoutVars>
      </dgm:prSet>
      <dgm:spPr/>
    </dgm:pt>
    <dgm:pt modelId="{814BD8D8-9524-4698-AA6C-30F415555F2E}" type="pres">
      <dgm:prSet presAssocID="{C90846C8-3366-446B-884E-A72BA17A8F40}" presName="sibTrans" presStyleCnt="0"/>
      <dgm:spPr/>
    </dgm:pt>
    <dgm:pt modelId="{D2333B10-1AD6-4FAB-85CD-DD62FA788AD1}" type="pres">
      <dgm:prSet presAssocID="{6B2332EF-8CDC-4D3F-9082-0F2ED09B7770}" presName="node" presStyleLbl="node1" presStyleIdx="1" presStyleCnt="2">
        <dgm:presLayoutVars>
          <dgm:bulletEnabled val="1"/>
        </dgm:presLayoutVars>
      </dgm:prSet>
      <dgm:spPr/>
    </dgm:pt>
  </dgm:ptLst>
  <dgm:cxnLst>
    <dgm:cxn modelId="{3DE1B445-0526-4F5B-BCF9-A025CAF99E4E}" srcId="{52470AD7-07DF-40F9-9418-9454F13FFE6F}" destId="{6B2332EF-8CDC-4D3F-9082-0F2ED09B7770}" srcOrd="1" destOrd="0" parTransId="{9FF8815E-82DC-4F4F-8306-B459FC918145}" sibTransId="{38B7BBA3-5796-41FA-840B-76FFC787A219}"/>
    <dgm:cxn modelId="{2D97294E-EC50-4943-822F-B8D6F6F68CAF}" srcId="{52470AD7-07DF-40F9-9418-9454F13FFE6F}" destId="{775737B2-293C-4614-B97E-D4E57A835F0C}" srcOrd="0" destOrd="0" parTransId="{F8E169E7-C4D6-4456-A171-A27406198F0C}" sibTransId="{C90846C8-3366-446B-884E-A72BA17A8F40}"/>
    <dgm:cxn modelId="{30EDA884-CFB9-4BB8-A051-18B0DB8936AC}" type="presOf" srcId="{430A4F11-5F10-4C26-A261-EA07FD5A1F6C}" destId="{2B141E2D-734E-4D30-8227-9F6B48538ECF}" srcOrd="0" destOrd="1" presId="urn:microsoft.com/office/officeart/2005/8/layout/default"/>
    <dgm:cxn modelId="{207BB79B-28DE-428E-9FBA-B089105BF224}" type="presOf" srcId="{FF8D5CC7-9FA8-45FD-8119-24C63693FF80}" destId="{2B141E2D-734E-4D30-8227-9F6B48538ECF}" srcOrd="0" destOrd="2" presId="urn:microsoft.com/office/officeart/2005/8/layout/default"/>
    <dgm:cxn modelId="{8DE23DA2-14A8-4789-929C-4BE34607501C}" type="presOf" srcId="{775737B2-293C-4614-B97E-D4E57A835F0C}" destId="{2B141E2D-734E-4D30-8227-9F6B48538ECF}" srcOrd="0" destOrd="0" presId="urn:microsoft.com/office/officeart/2005/8/layout/default"/>
    <dgm:cxn modelId="{907E28A7-86B9-4E44-9700-6F34AE1013DA}" type="presOf" srcId="{52470AD7-07DF-40F9-9418-9454F13FFE6F}" destId="{36BFC06D-AF47-42A4-B76A-8604ADED0126}" srcOrd="0" destOrd="0" presId="urn:microsoft.com/office/officeart/2005/8/layout/default"/>
    <dgm:cxn modelId="{6CF12AB8-5EC0-4DF1-8CD7-F2A81353C6D7}" srcId="{775737B2-293C-4614-B97E-D4E57A835F0C}" destId="{FF8D5CC7-9FA8-45FD-8119-24C63693FF80}" srcOrd="1" destOrd="0" parTransId="{B032A1FF-43F6-4C20-A87F-D66A38F5A7BE}" sibTransId="{B3B36053-2FDF-4579-B499-3412C22F2EE0}"/>
    <dgm:cxn modelId="{F36F39D3-6612-47DE-A797-D14A0B2EE488}" srcId="{775737B2-293C-4614-B97E-D4E57A835F0C}" destId="{430A4F11-5F10-4C26-A261-EA07FD5A1F6C}" srcOrd="0" destOrd="0" parTransId="{F0CEC27D-3C8B-418E-BE2C-8CDDC423A8BB}" sibTransId="{660BFB4D-19B2-4A48-BA78-78A5195DB3AD}"/>
    <dgm:cxn modelId="{62478AE4-68C4-4C33-BDD2-C483595ED9E2}" type="presOf" srcId="{6B2332EF-8CDC-4D3F-9082-0F2ED09B7770}" destId="{D2333B10-1AD6-4FAB-85CD-DD62FA788AD1}" srcOrd="0" destOrd="0" presId="urn:microsoft.com/office/officeart/2005/8/layout/default"/>
    <dgm:cxn modelId="{2FC15F92-B3A2-4A57-960B-08EB0272D208}" type="presParOf" srcId="{36BFC06D-AF47-42A4-B76A-8604ADED0126}" destId="{2B141E2D-734E-4D30-8227-9F6B48538ECF}" srcOrd="0" destOrd="0" presId="urn:microsoft.com/office/officeart/2005/8/layout/default"/>
    <dgm:cxn modelId="{DB25D22F-65AD-405B-AAA0-2DE047B126D8}" type="presParOf" srcId="{36BFC06D-AF47-42A4-B76A-8604ADED0126}" destId="{814BD8D8-9524-4698-AA6C-30F415555F2E}" srcOrd="1" destOrd="0" presId="urn:microsoft.com/office/officeart/2005/8/layout/default"/>
    <dgm:cxn modelId="{2C2BC319-7FA6-495B-B131-90AD7DE79DEC}" type="presParOf" srcId="{36BFC06D-AF47-42A4-B76A-8604ADED0126}" destId="{D2333B10-1AD6-4FAB-85CD-DD62FA788AD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544565-3613-47C2-B069-4ABAC5A5F1C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FA69AD04-71EA-4569-A0E1-EE77EA12F8AF}">
      <dgm:prSet phldrT="[Text]" phldr="0" custT="1"/>
      <dgm:spPr/>
      <dgm:t>
        <a:bodyPr/>
        <a:lstStyle/>
        <a:p>
          <a:pPr rtl="0"/>
          <a:r>
            <a:rPr lang="en-US" sz="2400" dirty="0">
              <a:latin typeface="Calibri Light" panose="020F0302020204030204"/>
            </a:rPr>
            <a:t>19 TAC 89 FF Subchapter FF: </a:t>
          </a:r>
          <a:r>
            <a:rPr lang="en-US" sz="2400" dirty="0"/>
            <a:t>Transition Assistance for Highly Mobile Students Who are Homeless or in Substitute Care</a:t>
          </a:r>
        </a:p>
      </dgm:t>
    </dgm:pt>
    <dgm:pt modelId="{6C34A9B2-5805-45BE-AF70-9F8BCDEE43C5}" type="parTrans" cxnId="{A39FFA45-73BA-4440-803B-2459EAAA13C1}">
      <dgm:prSet/>
      <dgm:spPr/>
      <dgm:t>
        <a:bodyPr/>
        <a:lstStyle/>
        <a:p>
          <a:endParaRPr lang="en-US"/>
        </a:p>
      </dgm:t>
    </dgm:pt>
    <dgm:pt modelId="{7C6327AC-CF68-451D-9374-2CAC68DE74F6}" type="sibTrans" cxnId="{A39FFA45-73BA-4440-803B-2459EAAA13C1}">
      <dgm:prSet/>
      <dgm:spPr/>
      <dgm:t>
        <a:bodyPr/>
        <a:lstStyle/>
        <a:p>
          <a:endParaRPr lang="en-US"/>
        </a:p>
      </dgm:t>
    </dgm:pt>
    <dgm:pt modelId="{DD15CC91-A1EA-4196-9675-A61D52F911A6}">
      <dgm:prSet phldr="0" custT="1"/>
      <dgm:spPr/>
      <dgm:t>
        <a:bodyPr/>
        <a:lstStyle/>
        <a:p>
          <a:pPr rtl="0"/>
          <a:r>
            <a:rPr lang="en-US" sz="2000" b="0" dirty="0">
              <a:latin typeface="+mj-lt"/>
            </a:rPr>
            <a:t>§89.1603. Transfer of Student Records and Transcripts</a:t>
          </a:r>
        </a:p>
      </dgm:t>
    </dgm:pt>
    <dgm:pt modelId="{762EFE24-56B4-4EEA-A59B-A1A97A6201DB}" type="parTrans" cxnId="{DA994B16-2154-48C5-A3BB-9451FDE4F8C3}">
      <dgm:prSet/>
      <dgm:spPr/>
      <dgm:t>
        <a:bodyPr/>
        <a:lstStyle/>
        <a:p>
          <a:endParaRPr lang="en-US"/>
        </a:p>
      </dgm:t>
    </dgm:pt>
    <dgm:pt modelId="{B9C1BDDC-898B-4CA7-8C54-859119046BBD}" type="sibTrans" cxnId="{DA994B16-2154-48C5-A3BB-9451FDE4F8C3}">
      <dgm:prSet/>
      <dgm:spPr/>
      <dgm:t>
        <a:bodyPr/>
        <a:lstStyle/>
        <a:p>
          <a:endParaRPr lang="en-US"/>
        </a:p>
      </dgm:t>
    </dgm:pt>
    <dgm:pt modelId="{B4E4B8CD-4E3B-4A8E-80AF-895A0B2D99D8}">
      <dgm:prSet phldr="0" custT="1"/>
      <dgm:spPr/>
      <dgm:t>
        <a:bodyPr/>
        <a:lstStyle/>
        <a:p>
          <a:pPr rtl="0"/>
          <a:r>
            <a:rPr lang="en-US" sz="2000" dirty="0">
              <a:latin typeface="Calibri Light" panose="020F0302020204030204"/>
            </a:rPr>
            <a:t>§89.1605. Development of Systems to Ease Transitions and Establish Procedures to Lessen the Adverse Impact of Movement of a Student</a:t>
          </a:r>
        </a:p>
      </dgm:t>
    </dgm:pt>
    <dgm:pt modelId="{E0D62259-DF90-4D23-BA09-235EE58CF0F3}" type="parTrans" cxnId="{A997C625-4764-4878-9839-266C3BABDA73}">
      <dgm:prSet/>
      <dgm:spPr/>
      <dgm:t>
        <a:bodyPr/>
        <a:lstStyle/>
        <a:p>
          <a:endParaRPr lang="en-US"/>
        </a:p>
      </dgm:t>
    </dgm:pt>
    <dgm:pt modelId="{E8A47080-9368-4AB4-83B0-5A84F602F0B0}" type="sibTrans" cxnId="{A997C625-4764-4878-9839-266C3BABDA73}">
      <dgm:prSet/>
      <dgm:spPr/>
      <dgm:t>
        <a:bodyPr/>
        <a:lstStyle/>
        <a:p>
          <a:endParaRPr lang="en-US"/>
        </a:p>
      </dgm:t>
    </dgm:pt>
    <dgm:pt modelId="{CA514C40-66D3-4804-ABDF-344F920D3129}">
      <dgm:prSet custT="1"/>
      <dgm:spPr/>
      <dgm:t>
        <a:bodyPr/>
        <a:lstStyle/>
        <a:p>
          <a:pPr rtl="0"/>
          <a:r>
            <a:rPr lang="en-US" sz="2000" dirty="0">
              <a:latin typeface="Calibri Light" panose="020F0302020204030204"/>
            </a:rPr>
            <a:t>§89.1607. Evaluation of Student Records for Students Who are Homeless or in Substitute Care</a:t>
          </a:r>
        </a:p>
      </dgm:t>
    </dgm:pt>
    <dgm:pt modelId="{9A1891B9-031B-43C4-8A94-5485C6A68B05}" type="parTrans" cxnId="{80FAD087-E63A-4EC7-A7CD-22DC3CA4AF57}">
      <dgm:prSet/>
      <dgm:spPr/>
      <dgm:t>
        <a:bodyPr/>
        <a:lstStyle/>
        <a:p>
          <a:endParaRPr lang="en-US"/>
        </a:p>
      </dgm:t>
    </dgm:pt>
    <dgm:pt modelId="{E0CF3687-27B0-4F75-99A2-422C093E1440}" type="sibTrans" cxnId="{80FAD087-E63A-4EC7-A7CD-22DC3CA4AF57}">
      <dgm:prSet/>
      <dgm:spPr/>
      <dgm:t>
        <a:bodyPr/>
        <a:lstStyle/>
        <a:p>
          <a:endParaRPr lang="en-US"/>
        </a:p>
      </dgm:t>
    </dgm:pt>
    <dgm:pt modelId="{8606E7C8-36D8-4167-8BF4-F7C5776BFFA9}">
      <dgm:prSet custT="1"/>
      <dgm:spPr/>
      <dgm:t>
        <a:bodyPr/>
        <a:lstStyle/>
        <a:p>
          <a:pPr rtl="0"/>
          <a:r>
            <a:rPr lang="en-US" sz="2000" dirty="0">
              <a:latin typeface="Calibri Light" panose="020F0302020204030204"/>
            </a:rPr>
            <a:t>§89.1609. Placement in Educational Programs and Courses</a:t>
          </a:r>
        </a:p>
      </dgm:t>
    </dgm:pt>
    <dgm:pt modelId="{6BF441F2-DA3E-4DE6-A750-F6775EA40878}" type="parTrans" cxnId="{39D0EB0B-3118-4D7E-9028-043B4A7DA78A}">
      <dgm:prSet/>
      <dgm:spPr/>
      <dgm:t>
        <a:bodyPr/>
        <a:lstStyle/>
        <a:p>
          <a:endParaRPr lang="en-US"/>
        </a:p>
      </dgm:t>
    </dgm:pt>
    <dgm:pt modelId="{8338821A-5006-4D98-BF01-19FB506E85A8}" type="sibTrans" cxnId="{39D0EB0B-3118-4D7E-9028-043B4A7DA78A}">
      <dgm:prSet/>
      <dgm:spPr/>
      <dgm:t>
        <a:bodyPr/>
        <a:lstStyle/>
        <a:p>
          <a:endParaRPr lang="en-US"/>
        </a:p>
      </dgm:t>
    </dgm:pt>
    <dgm:pt modelId="{6CFB534B-A3F5-43D2-9730-993A0AD8892F}" type="pres">
      <dgm:prSet presAssocID="{85544565-3613-47C2-B069-4ABAC5A5F1C5}" presName="linear" presStyleCnt="0">
        <dgm:presLayoutVars>
          <dgm:animLvl val="lvl"/>
          <dgm:resizeHandles val="exact"/>
        </dgm:presLayoutVars>
      </dgm:prSet>
      <dgm:spPr/>
    </dgm:pt>
    <dgm:pt modelId="{F84EEB88-62D4-46FD-A9F7-90EB79D588C0}" type="pres">
      <dgm:prSet presAssocID="{FA69AD04-71EA-4569-A0E1-EE77EA12F8AF}" presName="parentText" presStyleLbl="node1" presStyleIdx="0" presStyleCnt="5" custScaleY="213366">
        <dgm:presLayoutVars>
          <dgm:chMax val="0"/>
          <dgm:bulletEnabled val="1"/>
        </dgm:presLayoutVars>
      </dgm:prSet>
      <dgm:spPr/>
    </dgm:pt>
    <dgm:pt modelId="{2D209E56-7B24-4C63-BF43-96E8E03346D8}" type="pres">
      <dgm:prSet presAssocID="{7C6327AC-CF68-451D-9374-2CAC68DE74F6}" presName="spacer" presStyleCnt="0"/>
      <dgm:spPr/>
    </dgm:pt>
    <dgm:pt modelId="{315A9105-442D-4405-81FB-AA48F7D6E7D5}" type="pres">
      <dgm:prSet presAssocID="{DD15CC91-A1EA-4196-9675-A61D52F911A6}" presName="parentText" presStyleLbl="node1" presStyleIdx="1" presStyleCnt="5">
        <dgm:presLayoutVars>
          <dgm:chMax val="0"/>
          <dgm:bulletEnabled val="1"/>
        </dgm:presLayoutVars>
      </dgm:prSet>
      <dgm:spPr/>
    </dgm:pt>
    <dgm:pt modelId="{41553655-1FB1-4DCB-9BEE-2DCD8DB548BB}" type="pres">
      <dgm:prSet presAssocID="{B9C1BDDC-898B-4CA7-8C54-859119046BBD}" presName="spacer" presStyleCnt="0"/>
      <dgm:spPr/>
    </dgm:pt>
    <dgm:pt modelId="{29025D29-CC83-41FB-8E3E-278C808BB9DF}" type="pres">
      <dgm:prSet presAssocID="{B4E4B8CD-4E3B-4A8E-80AF-895A0B2D99D8}" presName="parentText" presStyleLbl="node1" presStyleIdx="2" presStyleCnt="5">
        <dgm:presLayoutVars>
          <dgm:chMax val="0"/>
          <dgm:bulletEnabled val="1"/>
        </dgm:presLayoutVars>
      </dgm:prSet>
      <dgm:spPr/>
    </dgm:pt>
    <dgm:pt modelId="{F02CDC54-16CE-41DA-93B6-0BDFDDE78915}" type="pres">
      <dgm:prSet presAssocID="{E8A47080-9368-4AB4-83B0-5A84F602F0B0}" presName="spacer" presStyleCnt="0"/>
      <dgm:spPr/>
    </dgm:pt>
    <dgm:pt modelId="{89FEE17A-680B-413F-9713-4A587A304CEC}" type="pres">
      <dgm:prSet presAssocID="{CA514C40-66D3-4804-ABDF-344F920D3129}" presName="parentText" presStyleLbl="node1" presStyleIdx="3" presStyleCnt="5">
        <dgm:presLayoutVars>
          <dgm:chMax val="0"/>
          <dgm:bulletEnabled val="1"/>
        </dgm:presLayoutVars>
      </dgm:prSet>
      <dgm:spPr/>
    </dgm:pt>
    <dgm:pt modelId="{75FEF9D4-4974-44D3-85EF-729CC5DDD49C}" type="pres">
      <dgm:prSet presAssocID="{E0CF3687-27B0-4F75-99A2-422C093E1440}" presName="spacer" presStyleCnt="0"/>
      <dgm:spPr/>
    </dgm:pt>
    <dgm:pt modelId="{1EE1EB27-D388-4DDB-99BC-C41B064CA1AB}" type="pres">
      <dgm:prSet presAssocID="{8606E7C8-36D8-4167-8BF4-F7C5776BFFA9}" presName="parentText" presStyleLbl="node1" presStyleIdx="4" presStyleCnt="5">
        <dgm:presLayoutVars>
          <dgm:chMax val="0"/>
          <dgm:bulletEnabled val="1"/>
        </dgm:presLayoutVars>
      </dgm:prSet>
      <dgm:spPr/>
    </dgm:pt>
  </dgm:ptLst>
  <dgm:cxnLst>
    <dgm:cxn modelId="{39D0EB0B-3118-4D7E-9028-043B4A7DA78A}" srcId="{85544565-3613-47C2-B069-4ABAC5A5F1C5}" destId="{8606E7C8-36D8-4167-8BF4-F7C5776BFFA9}" srcOrd="4" destOrd="0" parTransId="{6BF441F2-DA3E-4DE6-A750-F6775EA40878}" sibTransId="{8338821A-5006-4D98-BF01-19FB506E85A8}"/>
    <dgm:cxn modelId="{DA994B16-2154-48C5-A3BB-9451FDE4F8C3}" srcId="{85544565-3613-47C2-B069-4ABAC5A5F1C5}" destId="{DD15CC91-A1EA-4196-9675-A61D52F911A6}" srcOrd="1" destOrd="0" parTransId="{762EFE24-56B4-4EEA-A59B-A1A97A6201DB}" sibTransId="{B9C1BDDC-898B-4CA7-8C54-859119046BBD}"/>
    <dgm:cxn modelId="{95407B22-AF92-477C-AD7C-DB3DD2C3F6A3}" type="presOf" srcId="{B4E4B8CD-4E3B-4A8E-80AF-895A0B2D99D8}" destId="{29025D29-CC83-41FB-8E3E-278C808BB9DF}" srcOrd="0" destOrd="0" presId="urn:microsoft.com/office/officeart/2005/8/layout/vList2"/>
    <dgm:cxn modelId="{A997C625-4764-4878-9839-266C3BABDA73}" srcId="{85544565-3613-47C2-B069-4ABAC5A5F1C5}" destId="{B4E4B8CD-4E3B-4A8E-80AF-895A0B2D99D8}" srcOrd="2" destOrd="0" parTransId="{E0D62259-DF90-4D23-BA09-235EE58CF0F3}" sibTransId="{E8A47080-9368-4AB4-83B0-5A84F602F0B0}"/>
    <dgm:cxn modelId="{81DD8E44-458D-4084-B4DE-CD3B5620D276}" type="presOf" srcId="{FA69AD04-71EA-4569-A0E1-EE77EA12F8AF}" destId="{F84EEB88-62D4-46FD-A9F7-90EB79D588C0}" srcOrd="0" destOrd="0" presId="urn:microsoft.com/office/officeart/2005/8/layout/vList2"/>
    <dgm:cxn modelId="{A39FFA45-73BA-4440-803B-2459EAAA13C1}" srcId="{85544565-3613-47C2-B069-4ABAC5A5F1C5}" destId="{FA69AD04-71EA-4569-A0E1-EE77EA12F8AF}" srcOrd="0" destOrd="0" parTransId="{6C34A9B2-5805-45BE-AF70-9F8BCDEE43C5}" sibTransId="{7C6327AC-CF68-451D-9374-2CAC68DE74F6}"/>
    <dgm:cxn modelId="{7259C470-3053-461F-8D6A-3F2561DE7604}" type="presOf" srcId="{CA514C40-66D3-4804-ABDF-344F920D3129}" destId="{89FEE17A-680B-413F-9713-4A587A304CEC}" srcOrd="0" destOrd="0" presId="urn:microsoft.com/office/officeart/2005/8/layout/vList2"/>
    <dgm:cxn modelId="{80FAD087-E63A-4EC7-A7CD-22DC3CA4AF57}" srcId="{85544565-3613-47C2-B069-4ABAC5A5F1C5}" destId="{CA514C40-66D3-4804-ABDF-344F920D3129}" srcOrd="3" destOrd="0" parTransId="{9A1891B9-031B-43C4-8A94-5485C6A68B05}" sibTransId="{E0CF3687-27B0-4F75-99A2-422C093E1440}"/>
    <dgm:cxn modelId="{6A95BE93-3F74-465C-96EF-513F54F56837}" type="presOf" srcId="{85544565-3613-47C2-B069-4ABAC5A5F1C5}" destId="{6CFB534B-A3F5-43D2-9730-993A0AD8892F}" srcOrd="0" destOrd="0" presId="urn:microsoft.com/office/officeart/2005/8/layout/vList2"/>
    <dgm:cxn modelId="{F76D02BB-CB4F-448A-9206-347093CE81E8}" type="presOf" srcId="{DD15CC91-A1EA-4196-9675-A61D52F911A6}" destId="{315A9105-442D-4405-81FB-AA48F7D6E7D5}" srcOrd="0" destOrd="0" presId="urn:microsoft.com/office/officeart/2005/8/layout/vList2"/>
    <dgm:cxn modelId="{2143C8CD-3AE3-4694-A4A4-78296E21C03B}" type="presOf" srcId="{8606E7C8-36D8-4167-8BF4-F7C5776BFFA9}" destId="{1EE1EB27-D388-4DDB-99BC-C41B064CA1AB}" srcOrd="0" destOrd="0" presId="urn:microsoft.com/office/officeart/2005/8/layout/vList2"/>
    <dgm:cxn modelId="{836361BF-FA0B-4948-8FDB-83D55C3FB479}" type="presParOf" srcId="{6CFB534B-A3F5-43D2-9730-993A0AD8892F}" destId="{F84EEB88-62D4-46FD-A9F7-90EB79D588C0}" srcOrd="0" destOrd="0" presId="urn:microsoft.com/office/officeart/2005/8/layout/vList2"/>
    <dgm:cxn modelId="{6609BF50-B46C-418F-A464-0ED2CE588084}" type="presParOf" srcId="{6CFB534B-A3F5-43D2-9730-993A0AD8892F}" destId="{2D209E56-7B24-4C63-BF43-96E8E03346D8}" srcOrd="1" destOrd="0" presId="urn:microsoft.com/office/officeart/2005/8/layout/vList2"/>
    <dgm:cxn modelId="{C84EA17B-FA1E-4B6D-880C-A5B44200E80E}" type="presParOf" srcId="{6CFB534B-A3F5-43D2-9730-993A0AD8892F}" destId="{315A9105-442D-4405-81FB-AA48F7D6E7D5}" srcOrd="2" destOrd="0" presId="urn:microsoft.com/office/officeart/2005/8/layout/vList2"/>
    <dgm:cxn modelId="{97E81B7A-31E9-4FD5-B1B7-656D86EA26B2}" type="presParOf" srcId="{6CFB534B-A3F5-43D2-9730-993A0AD8892F}" destId="{41553655-1FB1-4DCB-9BEE-2DCD8DB548BB}" srcOrd="3" destOrd="0" presId="urn:microsoft.com/office/officeart/2005/8/layout/vList2"/>
    <dgm:cxn modelId="{4E7B5FAC-5399-4324-8112-8714F8D09311}" type="presParOf" srcId="{6CFB534B-A3F5-43D2-9730-993A0AD8892F}" destId="{29025D29-CC83-41FB-8E3E-278C808BB9DF}" srcOrd="4" destOrd="0" presId="urn:microsoft.com/office/officeart/2005/8/layout/vList2"/>
    <dgm:cxn modelId="{8734873C-FD18-48C0-B2DF-2D7C8F299581}" type="presParOf" srcId="{6CFB534B-A3F5-43D2-9730-993A0AD8892F}" destId="{F02CDC54-16CE-41DA-93B6-0BDFDDE78915}" srcOrd="5" destOrd="0" presId="urn:microsoft.com/office/officeart/2005/8/layout/vList2"/>
    <dgm:cxn modelId="{1DFBDB64-036B-4A1F-946A-BB842C128260}" type="presParOf" srcId="{6CFB534B-A3F5-43D2-9730-993A0AD8892F}" destId="{89FEE17A-680B-413F-9713-4A587A304CEC}" srcOrd="6" destOrd="0" presId="urn:microsoft.com/office/officeart/2005/8/layout/vList2"/>
    <dgm:cxn modelId="{618DDECA-AD91-4FC2-A2F0-AA392584E317}" type="presParOf" srcId="{6CFB534B-A3F5-43D2-9730-993A0AD8892F}" destId="{75FEF9D4-4974-44D3-85EF-729CC5DDD49C}" srcOrd="7" destOrd="0" presId="urn:microsoft.com/office/officeart/2005/8/layout/vList2"/>
    <dgm:cxn modelId="{4AB58A45-1105-4217-B8E7-DE0B21579319}" type="presParOf" srcId="{6CFB534B-A3F5-43D2-9730-993A0AD8892F}" destId="{1EE1EB27-D388-4DDB-99BC-C41B064CA1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9BC55-1388-48F0-8916-668A6669655A}">
      <dsp:nvSpPr>
        <dsp:cNvPr id="0" name=""/>
        <dsp:cNvSpPr/>
      </dsp:nvSpPr>
      <dsp:spPr>
        <a:xfrm>
          <a:off x="2385550" y="528158"/>
          <a:ext cx="3521778" cy="3521778"/>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628AD5-999D-4DD4-9C9A-74DDB10817A7}">
      <dsp:nvSpPr>
        <dsp:cNvPr id="0" name=""/>
        <dsp:cNvSpPr/>
      </dsp:nvSpPr>
      <dsp:spPr>
        <a:xfrm>
          <a:off x="2385550" y="528158"/>
          <a:ext cx="3521778" cy="3521778"/>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F0B5A-3250-4846-A516-91FDF5BEC17A}">
      <dsp:nvSpPr>
        <dsp:cNvPr id="0" name=""/>
        <dsp:cNvSpPr/>
      </dsp:nvSpPr>
      <dsp:spPr>
        <a:xfrm>
          <a:off x="2385550" y="528158"/>
          <a:ext cx="3521778" cy="3521778"/>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0B6-8341-491D-90CD-282634781154}">
      <dsp:nvSpPr>
        <dsp:cNvPr id="0" name=""/>
        <dsp:cNvSpPr/>
      </dsp:nvSpPr>
      <dsp:spPr>
        <a:xfrm>
          <a:off x="2385550" y="528158"/>
          <a:ext cx="3521778" cy="3521778"/>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B519BB-6C22-442A-9C70-5B51D70E7AE9}">
      <dsp:nvSpPr>
        <dsp:cNvPr id="0" name=""/>
        <dsp:cNvSpPr/>
      </dsp:nvSpPr>
      <dsp:spPr>
        <a:xfrm>
          <a:off x="2999527" y="1141150"/>
          <a:ext cx="2131043" cy="2246945"/>
        </a:xfrm>
        <a:prstGeom prst="ellipse">
          <a:avLst/>
        </a:prstGeom>
        <a:blipFill rotWithShape="0">
          <a:blip xmlns:r="http://schemas.openxmlformats.org/officeDocument/2006/relationships" r:embed="rId1"/>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11611" y="1470207"/>
        <a:ext cx="1506875" cy="1588831"/>
      </dsp:txXfrm>
    </dsp:sp>
    <dsp:sp modelId="{AB5B1414-FCE9-4864-A1BA-1179D7587ABC}">
      <dsp:nvSpPr>
        <dsp:cNvPr id="0" name=""/>
        <dsp:cNvSpPr/>
      </dsp:nvSpPr>
      <dsp:spPr>
        <a:xfrm>
          <a:off x="3578689" y="1286"/>
          <a:ext cx="1135501" cy="1135501"/>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Better Data</a:t>
          </a:r>
        </a:p>
      </dsp:txBody>
      <dsp:txXfrm>
        <a:off x="3744979" y="167576"/>
        <a:ext cx="802921" cy="802921"/>
      </dsp:txXfrm>
    </dsp:sp>
    <dsp:sp modelId="{6E93D209-C2E0-4930-B8AD-8EE747DCD2C3}">
      <dsp:nvSpPr>
        <dsp:cNvPr id="0" name=""/>
        <dsp:cNvSpPr/>
      </dsp:nvSpPr>
      <dsp:spPr>
        <a:xfrm>
          <a:off x="5066229" y="1721297"/>
          <a:ext cx="1600443" cy="1135501"/>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Stronger Federal/State Laws</a:t>
          </a:r>
        </a:p>
      </dsp:txBody>
      <dsp:txXfrm>
        <a:off x="5300608" y="1887587"/>
        <a:ext cx="1131685" cy="802921"/>
      </dsp:txXfrm>
    </dsp:sp>
    <dsp:sp modelId="{0C26D9B5-184A-480B-8AB7-E7015E75E5AD}">
      <dsp:nvSpPr>
        <dsp:cNvPr id="0" name=""/>
        <dsp:cNvSpPr/>
      </dsp:nvSpPr>
      <dsp:spPr>
        <a:xfrm>
          <a:off x="3578689" y="3441308"/>
          <a:ext cx="1135501" cy="1135501"/>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Increase Education Stability</a:t>
          </a:r>
        </a:p>
      </dsp:txBody>
      <dsp:txXfrm>
        <a:off x="3744979" y="3607598"/>
        <a:ext cx="802921" cy="802921"/>
      </dsp:txXfrm>
    </dsp:sp>
    <dsp:sp modelId="{B7C55B2B-6818-444E-95E7-0A408B469F8A}">
      <dsp:nvSpPr>
        <dsp:cNvPr id="0" name=""/>
        <dsp:cNvSpPr/>
      </dsp:nvSpPr>
      <dsp:spPr>
        <a:xfrm>
          <a:off x="1690941" y="1721297"/>
          <a:ext cx="1470973" cy="1135501"/>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Better Educational Outcomes</a:t>
          </a:r>
        </a:p>
      </dsp:txBody>
      <dsp:txXfrm>
        <a:off x="1906360" y="1887587"/>
        <a:ext cx="1040135" cy="8029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EEB88-62D4-46FD-A9F7-90EB79D588C0}">
      <dsp:nvSpPr>
        <dsp:cNvPr id="0" name=""/>
        <dsp:cNvSpPr/>
      </dsp:nvSpPr>
      <dsp:spPr>
        <a:xfrm>
          <a:off x="0" y="2424"/>
          <a:ext cx="10059397" cy="190510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alibri Light" panose="020F0302020204030204"/>
            </a:rPr>
            <a:t>19 TAC 89 FF Subchapter FF: </a:t>
          </a:r>
          <a:r>
            <a:rPr lang="en-US" sz="2400" kern="1200" dirty="0"/>
            <a:t>Transition Assistance for Highly Mobile Students Who are Homeless or in Substitute Care</a:t>
          </a:r>
        </a:p>
      </dsp:txBody>
      <dsp:txXfrm>
        <a:off x="92999" y="95423"/>
        <a:ext cx="9873399" cy="1719102"/>
      </dsp:txXfrm>
    </dsp:sp>
    <dsp:sp modelId="{4438804F-D9F8-4C9F-B045-EE1BD1753854}">
      <dsp:nvSpPr>
        <dsp:cNvPr id="0" name=""/>
        <dsp:cNvSpPr/>
      </dsp:nvSpPr>
      <dsp:spPr>
        <a:xfrm>
          <a:off x="0" y="1915437"/>
          <a:ext cx="10059397" cy="892879"/>
        </a:xfrm>
        <a:prstGeom prst="round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§89.1611. Promotion of Access to Educational and Extracurricular Programs</a:t>
          </a:r>
        </a:p>
      </dsp:txBody>
      <dsp:txXfrm>
        <a:off x="43587" y="1959024"/>
        <a:ext cx="9972223" cy="805705"/>
      </dsp:txXfrm>
    </dsp:sp>
    <dsp:sp modelId="{A2E79540-422A-4F49-9FD8-658E2836F2BF}">
      <dsp:nvSpPr>
        <dsp:cNvPr id="0" name=""/>
        <dsp:cNvSpPr/>
      </dsp:nvSpPr>
      <dsp:spPr>
        <a:xfrm>
          <a:off x="0" y="2827207"/>
          <a:ext cx="10059397" cy="892879"/>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§89.1613. Promotion of Postsecondary Information</a:t>
          </a:r>
        </a:p>
      </dsp:txBody>
      <dsp:txXfrm>
        <a:off x="43587" y="2870794"/>
        <a:ext cx="9972223" cy="805705"/>
      </dsp:txXfrm>
    </dsp:sp>
    <dsp:sp modelId="{4308FA3C-BA9D-4385-8AF6-1D2CBBF776F9}">
      <dsp:nvSpPr>
        <dsp:cNvPr id="0" name=""/>
        <dsp:cNvSpPr/>
      </dsp:nvSpPr>
      <dsp:spPr>
        <a:xfrm>
          <a:off x="0" y="3733488"/>
          <a:ext cx="10059397" cy="892879"/>
        </a:xfrm>
        <a:prstGeom prst="round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§89.1615. Provision of Special Education Services</a:t>
          </a:r>
        </a:p>
      </dsp:txBody>
      <dsp:txXfrm>
        <a:off x="43587" y="3777075"/>
        <a:ext cx="9972223" cy="805705"/>
      </dsp:txXfrm>
    </dsp:sp>
    <dsp:sp modelId="{9DD9B45F-1F88-4FFE-9D52-1368966414E2}">
      <dsp:nvSpPr>
        <dsp:cNvPr id="0" name=""/>
        <dsp:cNvSpPr/>
      </dsp:nvSpPr>
      <dsp:spPr>
        <a:xfrm>
          <a:off x="0" y="4639768"/>
          <a:ext cx="10059397" cy="892879"/>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§89.1617. Notice to Student’s Educational Decision-Maker and Caseworker. </a:t>
          </a:r>
        </a:p>
      </dsp:txBody>
      <dsp:txXfrm>
        <a:off x="43587" y="4683355"/>
        <a:ext cx="9972223" cy="8057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EDEE3-63ED-4A7C-B30B-91631087E78A}">
      <dsp:nvSpPr>
        <dsp:cNvPr id="0" name=""/>
        <dsp:cNvSpPr/>
      </dsp:nvSpPr>
      <dsp:spPr>
        <a:xfrm>
          <a:off x="0" y="312280"/>
          <a:ext cx="11476074" cy="1827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0671" tIns="416560" rIns="890671"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Foundation High School Program (FHSP) 22</a:t>
          </a:r>
        </a:p>
        <a:p>
          <a:pPr marL="171450" lvl="1" indent="-171450" algn="l" defTabSz="800100">
            <a:lnSpc>
              <a:spcPct val="90000"/>
            </a:lnSpc>
            <a:spcBef>
              <a:spcPct val="0"/>
            </a:spcBef>
            <a:spcAft>
              <a:spcPct val="15000"/>
            </a:spcAft>
            <a:buChar char="•"/>
          </a:pPr>
          <a:r>
            <a:rPr lang="en-US" sz="1800" kern="1200" dirty="0"/>
            <a:t>Minimum High School Program (MHSP) 22</a:t>
          </a:r>
        </a:p>
        <a:p>
          <a:pPr marL="171450" lvl="1" indent="-171450" algn="l" defTabSz="800100">
            <a:lnSpc>
              <a:spcPct val="90000"/>
            </a:lnSpc>
            <a:spcBef>
              <a:spcPct val="0"/>
            </a:spcBef>
            <a:spcAft>
              <a:spcPct val="15000"/>
            </a:spcAft>
            <a:buChar char="•"/>
          </a:pPr>
          <a:r>
            <a:rPr lang="en-US" sz="1800" kern="1200" dirty="0"/>
            <a:t>Recommended High School Program (RHSP) 26</a:t>
          </a:r>
        </a:p>
        <a:p>
          <a:pPr marL="171450" lvl="1" indent="-171450" algn="l" defTabSz="800100">
            <a:lnSpc>
              <a:spcPct val="90000"/>
            </a:lnSpc>
            <a:spcBef>
              <a:spcPct val="0"/>
            </a:spcBef>
            <a:spcAft>
              <a:spcPct val="15000"/>
            </a:spcAft>
            <a:buChar char="•"/>
          </a:pPr>
          <a:r>
            <a:rPr lang="en-US" sz="1800" kern="1200" dirty="0"/>
            <a:t>Distinguished Achievement Program (DAP) 26</a:t>
          </a:r>
        </a:p>
      </dsp:txBody>
      <dsp:txXfrm>
        <a:off x="0" y="312280"/>
        <a:ext cx="11476074" cy="1827000"/>
      </dsp:txXfrm>
    </dsp:sp>
    <dsp:sp modelId="{8C57A582-3198-4C93-A137-5A0CA2AECD34}">
      <dsp:nvSpPr>
        <dsp:cNvPr id="0" name=""/>
        <dsp:cNvSpPr/>
      </dsp:nvSpPr>
      <dsp:spPr>
        <a:xfrm>
          <a:off x="573803" y="17080"/>
          <a:ext cx="803325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638" tIns="0" rIns="303638" bIns="0" numCol="1" spcCol="1270" anchor="ctr" anchorCtr="0">
          <a:noAutofit/>
        </a:bodyPr>
        <a:lstStyle/>
        <a:p>
          <a:pPr marL="0" lvl="0" indent="0" algn="l" defTabSz="889000">
            <a:lnSpc>
              <a:spcPct val="90000"/>
            </a:lnSpc>
            <a:spcBef>
              <a:spcPct val="0"/>
            </a:spcBef>
            <a:spcAft>
              <a:spcPct val="35000"/>
            </a:spcAft>
            <a:buNone/>
          </a:pPr>
          <a:r>
            <a:rPr lang="en-US" sz="2000" kern="1200" dirty="0"/>
            <a:t>House Bill (HB) 5</a:t>
          </a:r>
        </a:p>
      </dsp:txBody>
      <dsp:txXfrm>
        <a:off x="602624" y="45901"/>
        <a:ext cx="7975609" cy="532758"/>
      </dsp:txXfrm>
    </dsp:sp>
    <dsp:sp modelId="{18B02111-4003-4B5E-A717-75969FBA4758}">
      <dsp:nvSpPr>
        <dsp:cNvPr id="0" name=""/>
        <dsp:cNvSpPr/>
      </dsp:nvSpPr>
      <dsp:spPr>
        <a:xfrm>
          <a:off x="0" y="2542480"/>
          <a:ext cx="11476074" cy="239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0671" tIns="416560" rIns="89067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Texas Education Code (TEC), §28.0256, beginning with students enrolled in 12th grade during the 2021-2022 school year, each student must do one of the following in order to graduate:  </a:t>
          </a:r>
        </a:p>
        <a:p>
          <a:pPr marL="457200" lvl="2" indent="-228600" algn="l" defTabSz="889000">
            <a:lnSpc>
              <a:spcPct val="90000"/>
            </a:lnSpc>
            <a:spcBef>
              <a:spcPct val="0"/>
            </a:spcBef>
            <a:spcAft>
              <a:spcPct val="15000"/>
            </a:spcAft>
            <a:buChar char="•"/>
          </a:pPr>
          <a:r>
            <a:rPr lang="en-US" sz="2000" kern="1200" dirty="0"/>
            <a:t>Complete and submit a Free Application for Federal Student Aid (FAFSA);</a:t>
          </a:r>
        </a:p>
        <a:p>
          <a:pPr marL="457200" lvl="2" indent="-228600" algn="l" defTabSz="889000">
            <a:lnSpc>
              <a:spcPct val="90000"/>
            </a:lnSpc>
            <a:spcBef>
              <a:spcPct val="0"/>
            </a:spcBef>
            <a:spcAft>
              <a:spcPct val="15000"/>
            </a:spcAft>
            <a:buChar char="•"/>
          </a:pPr>
          <a:r>
            <a:rPr lang="en-US" sz="2000" kern="1200" dirty="0"/>
            <a:t>Complete and submit a Texas Application for State Financial Aid (TASFA); or</a:t>
          </a:r>
        </a:p>
        <a:p>
          <a:pPr marL="457200" lvl="2" indent="-228600" algn="l" defTabSz="889000">
            <a:lnSpc>
              <a:spcPct val="90000"/>
            </a:lnSpc>
            <a:spcBef>
              <a:spcPct val="0"/>
            </a:spcBef>
            <a:spcAft>
              <a:spcPct val="15000"/>
            </a:spcAft>
            <a:buChar char="•"/>
          </a:pPr>
          <a:r>
            <a:rPr lang="en-US" sz="2000" kern="1200" dirty="0"/>
            <a:t>Submit a signed opt-out form.</a:t>
          </a:r>
        </a:p>
      </dsp:txBody>
      <dsp:txXfrm>
        <a:off x="0" y="2542480"/>
        <a:ext cx="11476074" cy="2394000"/>
      </dsp:txXfrm>
    </dsp:sp>
    <dsp:sp modelId="{16AA38AE-6D12-450D-92BC-9BEC88CD1CCF}">
      <dsp:nvSpPr>
        <dsp:cNvPr id="0" name=""/>
        <dsp:cNvSpPr/>
      </dsp:nvSpPr>
      <dsp:spPr>
        <a:xfrm>
          <a:off x="573803" y="2247280"/>
          <a:ext cx="803325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638" tIns="0" rIns="303638" bIns="0" numCol="1" spcCol="1270" anchor="ctr" anchorCtr="0">
          <a:noAutofit/>
        </a:bodyPr>
        <a:lstStyle/>
        <a:p>
          <a:pPr marL="0" lvl="0" indent="0" algn="l" defTabSz="889000">
            <a:lnSpc>
              <a:spcPct val="90000"/>
            </a:lnSpc>
            <a:spcBef>
              <a:spcPct val="0"/>
            </a:spcBef>
            <a:spcAft>
              <a:spcPct val="35000"/>
            </a:spcAft>
            <a:buNone/>
          </a:pPr>
          <a:r>
            <a:rPr lang="en-US" sz="2000" kern="1200" dirty="0"/>
            <a:t>Financial Aid Application Graduation Requirement</a:t>
          </a:r>
        </a:p>
      </dsp:txBody>
      <dsp:txXfrm>
        <a:off x="602624" y="2276101"/>
        <a:ext cx="7975609" cy="5327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EFD92-0C4E-415B-9C53-E45B74EAC99B}">
      <dsp:nvSpPr>
        <dsp:cNvPr id="0" name=""/>
        <dsp:cNvSpPr/>
      </dsp:nvSpPr>
      <dsp:spPr>
        <a:xfrm rot="10800000">
          <a:off x="2341968" y="3487"/>
          <a:ext cx="7979144" cy="13287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93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School staff should would work with students to identify high school completion and credit recovery supports that help students make progress towards graduation. </a:t>
          </a:r>
        </a:p>
      </dsp:txBody>
      <dsp:txXfrm rot="10800000">
        <a:off x="2674151" y="3487"/>
        <a:ext cx="7646961" cy="1328734"/>
      </dsp:txXfrm>
    </dsp:sp>
    <dsp:sp modelId="{6BE8CADE-BF7E-4A58-9618-455803BAD12B}">
      <dsp:nvSpPr>
        <dsp:cNvPr id="0" name=""/>
        <dsp:cNvSpPr/>
      </dsp:nvSpPr>
      <dsp:spPr>
        <a:xfrm>
          <a:off x="1677600" y="3487"/>
          <a:ext cx="1328734" cy="132873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5644E14-7933-4950-B9EA-6DB18F4E9F34}">
      <dsp:nvSpPr>
        <dsp:cNvPr id="0" name=""/>
        <dsp:cNvSpPr/>
      </dsp:nvSpPr>
      <dsp:spPr>
        <a:xfrm rot="10800000">
          <a:off x="2341968" y="1727569"/>
          <a:ext cx="7979144" cy="13287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93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School staff should work with students &amp; caregivers to determine the appropriate high school graduation plan and to ensure challenging, engaging coursework that will prepare them for college, career, or the military. </a:t>
          </a:r>
        </a:p>
      </dsp:txBody>
      <dsp:txXfrm rot="10800000">
        <a:off x="2674151" y="1727569"/>
        <a:ext cx="7646961" cy="1328734"/>
      </dsp:txXfrm>
    </dsp:sp>
    <dsp:sp modelId="{5780F217-B135-477D-964F-4DC54957BCD8}">
      <dsp:nvSpPr>
        <dsp:cNvPr id="0" name=""/>
        <dsp:cNvSpPr/>
      </dsp:nvSpPr>
      <dsp:spPr>
        <a:xfrm>
          <a:off x="1653098" y="1703067"/>
          <a:ext cx="1328734" cy="132873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3DB576C-3B4E-4E54-ABE0-F2039B605A67}">
      <dsp:nvSpPr>
        <dsp:cNvPr id="0" name=""/>
        <dsp:cNvSpPr/>
      </dsp:nvSpPr>
      <dsp:spPr>
        <a:xfrm rot="10800000">
          <a:off x="2341968" y="3451650"/>
          <a:ext cx="7979144" cy="13287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93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Academic monitoring is essential to the success of students in foster care. District and campus staff should develop a data-driven system that will facilitate and drive positive student experiences &amp; academic outcomes. </a:t>
          </a:r>
        </a:p>
      </dsp:txBody>
      <dsp:txXfrm rot="10800000">
        <a:off x="2674151" y="3451650"/>
        <a:ext cx="7646961" cy="1328734"/>
      </dsp:txXfrm>
    </dsp:sp>
    <dsp:sp modelId="{55B9F218-CDD7-4CA2-A313-0BAE0183AEBC}">
      <dsp:nvSpPr>
        <dsp:cNvPr id="0" name=""/>
        <dsp:cNvSpPr/>
      </dsp:nvSpPr>
      <dsp:spPr>
        <a:xfrm>
          <a:off x="1677600" y="3451650"/>
          <a:ext cx="1328734" cy="132873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9B4D9-EE7F-4E24-9050-B28B698B2C25}">
      <dsp:nvSpPr>
        <dsp:cNvPr id="0" name=""/>
        <dsp:cNvSpPr/>
      </dsp:nvSpPr>
      <dsp:spPr>
        <a:xfrm>
          <a:off x="565642" y="1079217"/>
          <a:ext cx="2179966" cy="1905564"/>
        </a:xfrm>
        <a:prstGeom prst="rightArrow">
          <a:avLst>
            <a:gd name="adj1" fmla="val 70000"/>
            <a:gd name="adj2" fmla="val 50000"/>
          </a:avLst>
        </a:prstGeom>
        <a:solidFill>
          <a:schemeClr val="lt1">
            <a:alpha val="90000"/>
            <a:tint val="40000"/>
            <a:hueOff val="0"/>
            <a:satOff val="0"/>
            <a:lumOff val="0"/>
            <a:alphaOff val="0"/>
          </a:schemeClr>
        </a:solidFill>
        <a:ln w="19050" cap="rnd"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dirty="0"/>
            <a:t>Provide parent consent or Prior Written Notice (PWN)</a:t>
          </a:r>
        </a:p>
      </dsp:txBody>
      <dsp:txXfrm>
        <a:off x="1110634" y="1365052"/>
        <a:ext cx="1062733" cy="1333894"/>
      </dsp:txXfrm>
    </dsp:sp>
    <dsp:sp modelId="{D755D9D5-7D5F-42EE-BC2F-87A0003FCCCA}">
      <dsp:nvSpPr>
        <dsp:cNvPr id="0" name=""/>
        <dsp:cNvSpPr/>
      </dsp:nvSpPr>
      <dsp:spPr>
        <a:xfrm>
          <a:off x="437" y="1487008"/>
          <a:ext cx="1130410" cy="1089983"/>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15 Calendar Days</a:t>
          </a:r>
        </a:p>
      </dsp:txBody>
      <dsp:txXfrm>
        <a:off x="165982" y="1646632"/>
        <a:ext cx="799320" cy="770735"/>
      </dsp:txXfrm>
    </dsp:sp>
    <dsp:sp modelId="{290EF96F-95BD-4330-9C48-F55970867CC5}">
      <dsp:nvSpPr>
        <dsp:cNvPr id="0" name=""/>
        <dsp:cNvSpPr/>
      </dsp:nvSpPr>
      <dsp:spPr>
        <a:xfrm>
          <a:off x="3426848" y="1079217"/>
          <a:ext cx="2179966" cy="1905564"/>
        </a:xfrm>
        <a:prstGeom prst="rightArrow">
          <a:avLst>
            <a:gd name="adj1" fmla="val 70000"/>
            <a:gd name="adj2" fmla="val 50000"/>
          </a:avLst>
        </a:prstGeom>
        <a:solidFill>
          <a:schemeClr val="lt1">
            <a:alpha val="90000"/>
            <a:tint val="40000"/>
            <a:hueOff val="0"/>
            <a:satOff val="0"/>
            <a:lumOff val="0"/>
            <a:alphaOff val="0"/>
          </a:schemeClr>
        </a:solidFill>
        <a:ln w="19050" cap="rnd"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Conduct Full Evaluation (FIE)</a:t>
          </a:r>
        </a:p>
      </dsp:txBody>
      <dsp:txXfrm>
        <a:off x="3971840" y="1365052"/>
        <a:ext cx="1062733" cy="1333894"/>
      </dsp:txXfrm>
    </dsp:sp>
    <dsp:sp modelId="{54817A64-10B1-4E24-806A-E08F90327951}">
      <dsp:nvSpPr>
        <dsp:cNvPr id="0" name=""/>
        <dsp:cNvSpPr/>
      </dsp:nvSpPr>
      <dsp:spPr>
        <a:xfrm>
          <a:off x="2881856" y="1487008"/>
          <a:ext cx="1089983" cy="1089983"/>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45 School Days</a:t>
          </a:r>
        </a:p>
      </dsp:txBody>
      <dsp:txXfrm>
        <a:off x="3041480" y="1646632"/>
        <a:ext cx="770735" cy="770735"/>
      </dsp:txXfrm>
    </dsp:sp>
    <dsp:sp modelId="{61F90B95-BD90-42A1-80D3-4545B78ED55C}">
      <dsp:nvSpPr>
        <dsp:cNvPr id="0" name=""/>
        <dsp:cNvSpPr/>
      </dsp:nvSpPr>
      <dsp:spPr>
        <a:xfrm>
          <a:off x="6288054" y="1079217"/>
          <a:ext cx="2179966" cy="1905564"/>
        </a:xfrm>
        <a:prstGeom prst="rightArrow">
          <a:avLst>
            <a:gd name="adj1" fmla="val 70000"/>
            <a:gd name="adj2" fmla="val 50000"/>
          </a:avLst>
        </a:prstGeom>
        <a:solidFill>
          <a:schemeClr val="lt1">
            <a:alpha val="90000"/>
            <a:tint val="40000"/>
            <a:hueOff val="0"/>
            <a:satOff val="0"/>
            <a:lumOff val="0"/>
            <a:alphaOff val="0"/>
          </a:schemeClr>
        </a:solidFill>
        <a:ln w="19050" cap="rnd"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dirty="0"/>
            <a:t>Hold ARD to review FIE</a:t>
          </a:r>
        </a:p>
      </dsp:txBody>
      <dsp:txXfrm>
        <a:off x="6833045" y="1365052"/>
        <a:ext cx="1062733" cy="1333894"/>
      </dsp:txXfrm>
    </dsp:sp>
    <dsp:sp modelId="{D9412038-C622-4525-BC51-B0284DD01342}">
      <dsp:nvSpPr>
        <dsp:cNvPr id="0" name=""/>
        <dsp:cNvSpPr/>
      </dsp:nvSpPr>
      <dsp:spPr>
        <a:xfrm>
          <a:off x="5743062" y="1487008"/>
          <a:ext cx="1089983" cy="1089983"/>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30 Calendar Days</a:t>
          </a:r>
        </a:p>
      </dsp:txBody>
      <dsp:txXfrm>
        <a:off x="5902686" y="1646632"/>
        <a:ext cx="770735" cy="770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C0070-6C35-4667-95FB-7571CA29D70E}">
      <dsp:nvSpPr>
        <dsp:cNvPr id="0" name=""/>
        <dsp:cNvSpPr/>
      </dsp:nvSpPr>
      <dsp:spPr>
        <a:xfrm>
          <a:off x="362229" y="857932"/>
          <a:ext cx="8693503" cy="27167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0125" tIns="91440" rIns="91440" bIns="91440" numCol="1" spcCol="1270" anchor="ctr" anchorCtr="0">
          <a:noAutofit/>
        </a:bodyPr>
        <a:lstStyle/>
        <a:p>
          <a:pPr marL="0" lvl="0" indent="0" algn="l" defTabSz="1066800">
            <a:lnSpc>
              <a:spcPct val="90000"/>
            </a:lnSpc>
            <a:spcBef>
              <a:spcPct val="0"/>
            </a:spcBef>
            <a:spcAft>
              <a:spcPct val="35000"/>
            </a:spcAft>
            <a:buClrTx/>
            <a:buSzTx/>
            <a:buFontTx/>
            <a:buNone/>
          </a:pPr>
          <a:r>
            <a:rPr lang="en-US" sz="2400" b="1" kern="1200" dirty="0">
              <a:latin typeface="Calibri"/>
              <a:cs typeface="Calibri"/>
            </a:rPr>
            <a:t>LaTrenda Watson, Ed.D.</a:t>
          </a:r>
        </a:p>
        <a:p>
          <a:pPr marL="0" lvl="0" indent="0" algn="l" defTabSz="1066800">
            <a:lnSpc>
              <a:spcPct val="90000"/>
            </a:lnSpc>
            <a:spcBef>
              <a:spcPct val="0"/>
            </a:spcBef>
            <a:spcAft>
              <a:spcPct val="35000"/>
            </a:spcAft>
            <a:buClrTx/>
            <a:buSzTx/>
            <a:buFontTx/>
            <a:buNone/>
          </a:pPr>
          <a:r>
            <a:rPr lang="en-US" sz="2400" i="1" kern="1200" dirty="0">
              <a:latin typeface="Calibri"/>
              <a:cs typeface="Calibri"/>
            </a:rPr>
            <a:t>Highly Mobile State Coordinator</a:t>
          </a:r>
        </a:p>
        <a:p>
          <a:pPr marL="0" lvl="0" indent="0" algn="l" defTabSz="1066800">
            <a:lnSpc>
              <a:spcPct val="90000"/>
            </a:lnSpc>
            <a:spcBef>
              <a:spcPct val="0"/>
            </a:spcBef>
            <a:spcAft>
              <a:spcPct val="35000"/>
            </a:spcAft>
            <a:buClrTx/>
            <a:buSzTx/>
            <a:buFontTx/>
            <a:buNone/>
          </a:pPr>
          <a:r>
            <a:rPr lang="en-US" sz="2400" kern="1200" dirty="0">
              <a:latin typeface="Calibri"/>
              <a:cs typeface="Calibri"/>
            </a:rPr>
            <a:t>Highly Mobile and At-Risk Student Programs</a:t>
          </a:r>
        </a:p>
        <a:p>
          <a:pPr marL="0" lvl="0" indent="0" algn="l" defTabSz="1066800">
            <a:lnSpc>
              <a:spcPct val="90000"/>
            </a:lnSpc>
            <a:spcBef>
              <a:spcPct val="0"/>
            </a:spcBef>
            <a:spcAft>
              <a:spcPct val="35000"/>
            </a:spcAft>
            <a:buClrTx/>
            <a:buSzTx/>
            <a:buFontTx/>
            <a:buNone/>
          </a:pPr>
          <a:r>
            <a:rPr lang="en-US" sz="2400" kern="1200" dirty="0">
              <a:latin typeface="Calibri"/>
              <a:cs typeface="Calibri"/>
            </a:rPr>
            <a:t>Phone: 512-463-9414</a:t>
          </a:r>
        </a:p>
        <a:p>
          <a:pPr marL="0" lvl="0" indent="0" algn="l" defTabSz="1066800" rtl="0">
            <a:lnSpc>
              <a:spcPct val="90000"/>
            </a:lnSpc>
            <a:spcBef>
              <a:spcPct val="0"/>
            </a:spcBef>
            <a:spcAft>
              <a:spcPct val="35000"/>
            </a:spcAft>
            <a:buClrTx/>
            <a:buSzTx/>
            <a:buFontTx/>
            <a:buNone/>
          </a:pPr>
          <a:r>
            <a:rPr lang="en-US" sz="2400" kern="1200" dirty="0">
              <a:latin typeface="Calibri"/>
              <a:cs typeface="Calibri"/>
            </a:rPr>
            <a:t>Email: </a:t>
          </a:r>
          <a:r>
            <a:rPr lang="en-US" sz="2400" kern="1200" dirty="0">
              <a:latin typeface="Calibri"/>
              <a:cs typeface="Calibri"/>
              <a:hlinkClick xmlns:r="http://schemas.openxmlformats.org/officeDocument/2006/relationships" r:id="rId1"/>
            </a:rPr>
            <a:t>LaTrenda.Watson@tea.texas.gov</a:t>
          </a:r>
          <a:r>
            <a:rPr lang="en-US" sz="2400" kern="1200" dirty="0">
              <a:latin typeface="Calibri"/>
              <a:cs typeface="Calibri"/>
            </a:rPr>
            <a:t> </a:t>
          </a:r>
        </a:p>
      </dsp:txBody>
      <dsp:txXfrm>
        <a:off x="362229" y="857932"/>
        <a:ext cx="8693503" cy="2716719"/>
      </dsp:txXfrm>
    </dsp:sp>
    <dsp:sp modelId="{E21AD2CD-0FA2-4609-88D6-659D9FB91E65}">
      <dsp:nvSpPr>
        <dsp:cNvPr id="0" name=""/>
        <dsp:cNvSpPr/>
      </dsp:nvSpPr>
      <dsp:spPr>
        <a:xfrm>
          <a:off x="0" y="494099"/>
          <a:ext cx="1901703" cy="2852555"/>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224" t="269" r="-32776" b="26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326C0-6CC5-4208-8529-CF9E2432C256}">
      <dsp:nvSpPr>
        <dsp:cNvPr id="0" name=""/>
        <dsp:cNvSpPr/>
      </dsp:nvSpPr>
      <dsp:spPr>
        <a:xfrm>
          <a:off x="1757019" y="799"/>
          <a:ext cx="3662948" cy="21977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Foster Care, or out-of-home care, is the system that a child enters when a child cannot live safely at home and a court of law grants custody to the state of Texas. </a:t>
          </a:r>
        </a:p>
      </dsp:txBody>
      <dsp:txXfrm>
        <a:off x="1757019" y="799"/>
        <a:ext cx="3662948" cy="2197769"/>
      </dsp:txXfrm>
    </dsp:sp>
    <dsp:sp modelId="{06F58B4D-DA9C-46E2-98DF-2662867452B5}">
      <dsp:nvSpPr>
        <dsp:cNvPr id="0" name=""/>
        <dsp:cNvSpPr/>
      </dsp:nvSpPr>
      <dsp:spPr>
        <a:xfrm>
          <a:off x="6200176" y="799"/>
          <a:ext cx="3662948" cy="21977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Conservatorship is a term used in the Texas Education Code and by Department of Family Protective Services to describe the status of a child who is placed in DFPS legal custody by a court order. </a:t>
          </a:r>
        </a:p>
      </dsp:txBody>
      <dsp:txXfrm>
        <a:off x="6200176" y="799"/>
        <a:ext cx="3662948" cy="2197769"/>
      </dsp:txXfrm>
    </dsp:sp>
    <dsp:sp modelId="{ABBF33AE-6BA1-4AEE-B83D-825036041C87}">
      <dsp:nvSpPr>
        <dsp:cNvPr id="0" name=""/>
        <dsp:cNvSpPr/>
      </dsp:nvSpPr>
      <dsp:spPr>
        <a:xfrm>
          <a:off x="3884350" y="2567905"/>
          <a:ext cx="3662948" cy="21977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Conservatorship: </a:t>
          </a:r>
          <a:br>
            <a:rPr lang="en-US" sz="2000" kern="1200" dirty="0"/>
          </a:br>
          <a:r>
            <a:rPr lang="en-US" sz="2000" kern="1200" dirty="0"/>
            <a:t>Temporary or Permanent </a:t>
          </a:r>
        </a:p>
      </dsp:txBody>
      <dsp:txXfrm>
        <a:off x="3884350" y="2567905"/>
        <a:ext cx="3662948" cy="21977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75E28-3252-4912-BC2C-F4D5B5698182}">
      <dsp:nvSpPr>
        <dsp:cNvPr id="0" name=""/>
        <dsp:cNvSpPr/>
      </dsp:nvSpPr>
      <dsp:spPr>
        <a:xfrm>
          <a:off x="0" y="0"/>
          <a:ext cx="4093108" cy="4557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t>All </a:t>
          </a:r>
          <a:r>
            <a:rPr lang="en-US" sz="2800" b="1" kern="1200" dirty="0"/>
            <a:t>forms</a:t>
          </a:r>
          <a:r>
            <a:rPr lang="en-US" sz="2400" b="1" kern="1200" dirty="0"/>
            <a:t> in the 2085 series:</a:t>
          </a:r>
          <a:endParaRPr lang="en-US" sz="2400" b="1" kern="1200" dirty="0">
            <a:latin typeface="Calibri Light" panose="020F0302020204030204"/>
          </a:endParaRPr>
        </a:p>
      </dsp:txBody>
      <dsp:txXfrm>
        <a:off x="22249" y="22249"/>
        <a:ext cx="4048610" cy="411275"/>
      </dsp:txXfrm>
    </dsp:sp>
    <dsp:sp modelId="{808B1304-F3C4-431D-B07F-E5B22D588324}">
      <dsp:nvSpPr>
        <dsp:cNvPr id="0" name=""/>
        <dsp:cNvSpPr/>
      </dsp:nvSpPr>
      <dsp:spPr>
        <a:xfrm>
          <a:off x="0" y="698207"/>
          <a:ext cx="4093108" cy="1198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Foster Care/Residential Care - 2085 FC</a:t>
          </a:r>
          <a:endParaRPr lang="en-US" sz="3600" kern="1200" dirty="0"/>
        </a:p>
      </dsp:txBody>
      <dsp:txXfrm>
        <a:off x="58485" y="756692"/>
        <a:ext cx="3976138" cy="1081110"/>
      </dsp:txXfrm>
    </dsp:sp>
    <dsp:sp modelId="{93DE1C76-AE53-4F0F-A7D1-F0A405E05A7C}">
      <dsp:nvSpPr>
        <dsp:cNvPr id="0" name=""/>
        <dsp:cNvSpPr/>
      </dsp:nvSpPr>
      <dsp:spPr>
        <a:xfrm>
          <a:off x="0" y="2080607"/>
          <a:ext cx="4093108" cy="1198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Kinship or Other Non-Foster Caregiver - 2085 KO</a:t>
          </a:r>
        </a:p>
      </dsp:txBody>
      <dsp:txXfrm>
        <a:off x="58485" y="2139092"/>
        <a:ext cx="3976138" cy="1081110"/>
      </dsp:txXfrm>
    </dsp:sp>
    <dsp:sp modelId="{11922868-D705-4885-9323-EFDA9F600E83}">
      <dsp:nvSpPr>
        <dsp:cNvPr id="0" name=""/>
        <dsp:cNvSpPr/>
      </dsp:nvSpPr>
      <dsp:spPr>
        <a:xfrm>
          <a:off x="0" y="3463007"/>
          <a:ext cx="4093108" cy="1198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Legal Risk - 2085 LR</a:t>
          </a:r>
        </a:p>
      </dsp:txBody>
      <dsp:txXfrm>
        <a:off x="58485" y="3521492"/>
        <a:ext cx="3976138" cy="10811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E5DA3-A529-4123-8B6B-E805339B1A28}">
      <dsp:nvSpPr>
        <dsp:cNvPr id="0" name=""/>
        <dsp:cNvSpPr/>
      </dsp:nvSpPr>
      <dsp:spPr>
        <a:xfrm>
          <a:off x="0" y="0"/>
          <a:ext cx="9664635" cy="11757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TEC </a:t>
          </a:r>
          <a:r>
            <a:rPr lang="en-US" sz="1800" b="1" kern="1200" dirty="0">
              <a:latin typeface="Calibri Light"/>
              <a:cs typeface="Calibri Light"/>
            </a:rPr>
            <a:t>§ 7.029 </a:t>
          </a:r>
          <a:br>
            <a:rPr lang="en-US" sz="1900" kern="1200" dirty="0">
              <a:latin typeface="Calibri Light"/>
              <a:cs typeface="Calibri Light"/>
            </a:rPr>
          </a:br>
          <a:r>
            <a:rPr lang="en-US" sz="1900" kern="1200" dirty="0">
              <a:latin typeface="Calibri Light"/>
              <a:cs typeface="Calibri Light"/>
            </a:rPr>
            <a:t>Data Sharing &amp; Collection requirements</a:t>
          </a:r>
        </a:p>
      </dsp:txBody>
      <dsp:txXfrm>
        <a:off x="57394" y="57394"/>
        <a:ext cx="9549847" cy="1060932"/>
      </dsp:txXfrm>
    </dsp:sp>
    <dsp:sp modelId="{16543CED-8C5E-4DCC-94A0-CFE127CB556E}">
      <dsp:nvSpPr>
        <dsp:cNvPr id="0" name=""/>
        <dsp:cNvSpPr/>
      </dsp:nvSpPr>
      <dsp:spPr>
        <a:xfrm>
          <a:off x="0" y="1446083"/>
          <a:ext cx="9664635"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latin typeface="+mj-lt"/>
            </a:rPr>
            <a:t>TEC </a:t>
          </a:r>
          <a:r>
            <a:rPr lang="en-US" sz="1800" b="1" kern="1200" dirty="0">
              <a:latin typeface="+mj-lt"/>
              <a:cs typeface="Calibri Light" panose="020F0302020204030204" pitchFamily="34" charset="0"/>
            </a:rPr>
            <a:t>§ </a:t>
          </a:r>
          <a:r>
            <a:rPr lang="en-US" sz="1800" b="1" kern="1200" dirty="0">
              <a:latin typeface="+mj-lt"/>
            </a:rPr>
            <a:t>29.153(6)(B)</a:t>
          </a:r>
          <a:br>
            <a:rPr lang="en-US" sz="1900" b="0" kern="1200" dirty="0">
              <a:solidFill>
                <a:srgbClr val="010000"/>
              </a:solidFill>
              <a:latin typeface="Calibri Light" panose="020F0302020204030204"/>
            </a:rPr>
          </a:br>
          <a:r>
            <a:rPr lang="en-US" sz="1900" b="0" kern="1200" dirty="0">
              <a:solidFill>
                <a:schemeClr val="bg1"/>
              </a:solidFill>
              <a:latin typeface="Calibri Light" panose="020F0302020204030204"/>
            </a:rPr>
            <a:t>Free</a:t>
          </a:r>
          <a:r>
            <a:rPr lang="en-US" sz="1900" b="0" kern="1200" dirty="0">
              <a:solidFill>
                <a:schemeClr val="bg1"/>
              </a:solidFill>
            </a:rPr>
            <a:t> pre-kindergarten eligibility to children who are or have been in foster care in another state or territory and reside in Texas</a:t>
          </a:r>
        </a:p>
      </dsp:txBody>
      <dsp:txXfrm>
        <a:off x="59399" y="1505482"/>
        <a:ext cx="9545837" cy="1098002"/>
      </dsp:txXfrm>
    </dsp:sp>
    <dsp:sp modelId="{F44C7D67-EE88-4ED0-B0C3-8F651AADA095}">
      <dsp:nvSpPr>
        <dsp:cNvPr id="0" name=""/>
        <dsp:cNvSpPr/>
      </dsp:nvSpPr>
      <dsp:spPr>
        <a:xfrm>
          <a:off x="0" y="2850083"/>
          <a:ext cx="9664635"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TEC </a:t>
          </a:r>
          <a:r>
            <a:rPr lang="en-US" sz="1900" b="1" kern="1200" dirty="0">
              <a:latin typeface="Calibri Light"/>
              <a:cs typeface="Calibri Light"/>
            </a:rPr>
            <a:t>§ 25.001 (g)</a:t>
          </a:r>
          <a:br>
            <a:rPr lang="en-US" sz="1900" kern="1200" dirty="0">
              <a:latin typeface="Calibri Light"/>
              <a:cs typeface="Calibri Light"/>
            </a:rPr>
          </a:br>
          <a:r>
            <a:rPr lang="en-US" sz="1900" kern="1200" dirty="0">
              <a:latin typeface="Calibri Light"/>
              <a:cs typeface="Calibri Light"/>
            </a:rPr>
            <a:t>Attendance when placed outside school zone</a:t>
          </a:r>
        </a:p>
      </dsp:txBody>
      <dsp:txXfrm>
        <a:off x="59399" y="2909482"/>
        <a:ext cx="9545837" cy="1098002"/>
      </dsp:txXfrm>
    </dsp:sp>
    <dsp:sp modelId="{344C6F9E-F3A4-43BB-BE3D-C066D879FEDD}">
      <dsp:nvSpPr>
        <dsp:cNvPr id="0" name=""/>
        <dsp:cNvSpPr/>
      </dsp:nvSpPr>
      <dsp:spPr>
        <a:xfrm>
          <a:off x="0" y="4254083"/>
          <a:ext cx="9664635"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TEC </a:t>
          </a:r>
          <a:r>
            <a:rPr lang="en-US" sz="1900" b="1" kern="1200" dirty="0">
              <a:latin typeface="Calibri Light"/>
              <a:cs typeface="Calibri Light"/>
            </a:rPr>
            <a:t>§ 25.001 (g-1)</a:t>
          </a:r>
          <a:br>
            <a:rPr lang="en-US" sz="1900" kern="1200" dirty="0">
              <a:latin typeface="Calibri Light"/>
              <a:cs typeface="Calibri Light"/>
            </a:rPr>
          </a:br>
          <a:r>
            <a:rPr lang="en-US" sz="1900" kern="1200" dirty="0">
              <a:latin typeface="Calibri Light"/>
              <a:cs typeface="Calibri Light"/>
            </a:rPr>
            <a:t>Attendance in that school zone regardless of DFPS managing conservatorship</a:t>
          </a:r>
        </a:p>
      </dsp:txBody>
      <dsp:txXfrm>
        <a:off x="59399" y="4313482"/>
        <a:ext cx="9545837"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BF04C-80FE-41D8-AC5E-2F879232D979}">
      <dsp:nvSpPr>
        <dsp:cNvPr id="0" name=""/>
        <dsp:cNvSpPr/>
      </dsp:nvSpPr>
      <dsp:spPr>
        <a:xfrm>
          <a:off x="0" y="62623"/>
          <a:ext cx="9664635"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TEC </a:t>
          </a:r>
          <a:r>
            <a:rPr lang="en-US" sz="1900" b="1" kern="1200" dirty="0">
              <a:latin typeface="Calibri Light"/>
              <a:cs typeface="Calibri Light"/>
            </a:rPr>
            <a:t>§ 25.007 </a:t>
          </a:r>
          <a:br>
            <a:rPr lang="en-US" sz="1900" kern="1200" dirty="0">
              <a:latin typeface="Calibri Light"/>
              <a:cs typeface="Calibri Light"/>
            </a:rPr>
          </a:br>
          <a:r>
            <a:rPr lang="en-US" sz="1900" kern="1200" dirty="0">
              <a:latin typeface="Calibri Light"/>
              <a:cs typeface="Calibri Light"/>
            </a:rPr>
            <a:t>Transition Assistance Requirements</a:t>
          </a:r>
        </a:p>
      </dsp:txBody>
      <dsp:txXfrm>
        <a:off x="59399" y="122022"/>
        <a:ext cx="9545837" cy="1098002"/>
      </dsp:txXfrm>
    </dsp:sp>
    <dsp:sp modelId="{39AC00B4-1E96-4981-914E-A6F6AF445ED1}">
      <dsp:nvSpPr>
        <dsp:cNvPr id="0" name=""/>
        <dsp:cNvSpPr/>
      </dsp:nvSpPr>
      <dsp:spPr>
        <a:xfrm>
          <a:off x="0" y="1466623"/>
          <a:ext cx="9664635"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TEC </a:t>
          </a:r>
          <a:r>
            <a:rPr lang="en-US" sz="1900" b="1" kern="1200" dirty="0">
              <a:latin typeface="Calibri Light"/>
              <a:cs typeface="Calibri Light"/>
            </a:rPr>
            <a:t>§ 25.087</a:t>
          </a:r>
          <a:br>
            <a:rPr lang="en-US" sz="1900" kern="1200" dirty="0">
              <a:latin typeface="Calibri Light"/>
              <a:cs typeface="Calibri Light"/>
            </a:rPr>
          </a:br>
          <a:r>
            <a:rPr lang="en-US" sz="1900" kern="1200" dirty="0">
              <a:latin typeface="Calibri Light"/>
              <a:cs typeface="Calibri Light"/>
            </a:rPr>
            <a:t>Excused absences for court-ordered appointments</a:t>
          </a:r>
        </a:p>
      </dsp:txBody>
      <dsp:txXfrm>
        <a:off x="59399" y="1526022"/>
        <a:ext cx="9545837" cy="1098002"/>
      </dsp:txXfrm>
    </dsp:sp>
    <dsp:sp modelId="{8F90892F-FB2F-45A2-B38F-635B68705747}">
      <dsp:nvSpPr>
        <dsp:cNvPr id="0" name=""/>
        <dsp:cNvSpPr/>
      </dsp:nvSpPr>
      <dsp:spPr>
        <a:xfrm>
          <a:off x="0" y="2870623"/>
          <a:ext cx="9664635"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Calibri Light"/>
              <a:cs typeface="Calibri Light"/>
            </a:rPr>
            <a:t>TEC § 33.904</a:t>
          </a:r>
          <a:br>
            <a:rPr lang="en-US" sz="1900" kern="1200" dirty="0">
              <a:latin typeface="Calibri Light"/>
              <a:cs typeface="Calibri Light"/>
            </a:rPr>
          </a:br>
          <a:r>
            <a:rPr lang="en-US" sz="1900" kern="1200" dirty="0">
              <a:latin typeface="Calibri Light"/>
              <a:cs typeface="Calibri Light"/>
            </a:rPr>
            <a:t>District &amp; Charter Foster Care Liaison designation, tracking &amp; training requirements</a:t>
          </a:r>
        </a:p>
      </dsp:txBody>
      <dsp:txXfrm>
        <a:off x="59399" y="2930022"/>
        <a:ext cx="9545837" cy="1098002"/>
      </dsp:txXfrm>
    </dsp:sp>
    <dsp:sp modelId="{2C32E30D-52BC-46C7-BE0A-8BD4A7823E24}">
      <dsp:nvSpPr>
        <dsp:cNvPr id="0" name=""/>
        <dsp:cNvSpPr/>
      </dsp:nvSpPr>
      <dsp:spPr>
        <a:xfrm>
          <a:off x="0" y="4274623"/>
          <a:ext cx="9664635"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Calibri Light"/>
              <a:cs typeface="Calibri Light"/>
            </a:rPr>
            <a:t>TEC </a:t>
          </a:r>
          <a:r>
            <a:rPr lang="en-US" sz="1900" b="1" kern="1200" dirty="0">
              <a:latin typeface="Calibri Light" panose="020F0302020204030204" pitchFamily="34" charset="0"/>
              <a:cs typeface="Calibri Light" panose="020F0302020204030204" pitchFamily="34" charset="0"/>
            </a:rPr>
            <a:t>§ 54.366 </a:t>
          </a:r>
        </a:p>
        <a:p>
          <a:pPr marL="0" lvl="0" indent="0" algn="l" defTabSz="844550">
            <a:lnSpc>
              <a:spcPct val="90000"/>
            </a:lnSpc>
            <a:spcBef>
              <a:spcPct val="0"/>
            </a:spcBef>
            <a:spcAft>
              <a:spcPct val="35000"/>
            </a:spcAft>
            <a:buNone/>
          </a:pPr>
          <a:r>
            <a:rPr lang="en-US" sz="1900" kern="1200" dirty="0">
              <a:latin typeface="Calibri Light"/>
              <a:cs typeface="Calibri Light"/>
            </a:rPr>
            <a:t>Free college tuition &amp; fee waiver</a:t>
          </a:r>
        </a:p>
      </dsp:txBody>
      <dsp:txXfrm>
        <a:off x="59399" y="4334022"/>
        <a:ext cx="9545837"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41E2D-734E-4D30-8227-9F6B48538ECF}">
      <dsp:nvSpPr>
        <dsp:cNvPr id="0" name=""/>
        <dsp:cNvSpPr/>
      </dsp:nvSpPr>
      <dsp:spPr>
        <a:xfrm>
          <a:off x="1419" y="156882"/>
          <a:ext cx="5535145" cy="33210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b="1" kern="1200">
              <a:latin typeface="Calibri Light" panose="020F0302020204030204"/>
            </a:rPr>
            <a:t>(a) Each school district and open-enrollment charter school shall: </a:t>
          </a:r>
          <a:endParaRPr lang="en-US" sz="2300" b="1" kern="1200">
            <a:solidFill>
              <a:srgbClr val="010000"/>
            </a:solidFill>
            <a:latin typeface="Calibri Light" panose="020F0302020204030204"/>
          </a:endParaRPr>
        </a:p>
        <a:p>
          <a:pPr marL="171450" lvl="1" indent="-171450" algn="l" defTabSz="800100" rtl="0">
            <a:lnSpc>
              <a:spcPct val="90000"/>
            </a:lnSpc>
            <a:spcBef>
              <a:spcPct val="0"/>
            </a:spcBef>
            <a:spcAft>
              <a:spcPct val="15000"/>
            </a:spcAft>
            <a:buChar char="•"/>
          </a:pPr>
          <a:r>
            <a:rPr lang="en-US" sz="1800" kern="1200">
              <a:latin typeface="Calibri Light" panose="020F0302020204030204"/>
            </a:rPr>
            <a:t>(1) appoint at least one employee to act as a liaison officer to facilitate the enrollment in or transfer to a public school or open-enrollment charter school of a child in the district or area served by the charter school who is in the conservatorship of the state; and</a:t>
          </a:r>
          <a:br>
            <a:rPr lang="en-US" sz="1800" kern="1200">
              <a:latin typeface="Calibri Light" panose="020F0302020204030204"/>
            </a:rPr>
          </a:br>
          <a:endParaRPr lang="en-US" sz="1800" kern="1200">
            <a:latin typeface="Calibri Light" panose="020F0302020204030204"/>
          </a:endParaRPr>
        </a:p>
        <a:p>
          <a:pPr marL="171450" lvl="1" indent="-171450" algn="l" defTabSz="800100" rtl="0">
            <a:lnSpc>
              <a:spcPct val="90000"/>
            </a:lnSpc>
            <a:spcBef>
              <a:spcPct val="0"/>
            </a:spcBef>
            <a:spcAft>
              <a:spcPct val="15000"/>
            </a:spcAft>
            <a:buChar char="•"/>
          </a:pPr>
          <a:r>
            <a:rPr lang="en-US" sz="1800" kern="1200">
              <a:latin typeface="Calibri Light" panose="020F0302020204030204"/>
            </a:rPr>
            <a:t>2) submit the liaison's name and contact information to the agency in a format and under the schedule determined by the Commissioner. </a:t>
          </a:r>
          <a:endParaRPr lang="en-US" sz="1800" kern="1200"/>
        </a:p>
      </dsp:txBody>
      <dsp:txXfrm>
        <a:off x="1419" y="156882"/>
        <a:ext cx="5535145" cy="3321087"/>
      </dsp:txXfrm>
    </dsp:sp>
    <dsp:sp modelId="{D2333B10-1AD6-4FAB-85CD-DD62FA788AD1}">
      <dsp:nvSpPr>
        <dsp:cNvPr id="0" name=""/>
        <dsp:cNvSpPr/>
      </dsp:nvSpPr>
      <dsp:spPr>
        <a:xfrm>
          <a:off x="6090079" y="156882"/>
          <a:ext cx="5535145" cy="33210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a:latin typeface="Calibri Light" panose="020F0302020204030204"/>
            </a:rPr>
            <a:t>(b) The agency shall provide information to the liaisons on practice for facilitating the enrollment in or transfer to a public school or open-enrollment charter school of children who are in the conservatorship of the state.</a:t>
          </a:r>
        </a:p>
      </dsp:txBody>
      <dsp:txXfrm>
        <a:off x="6090079" y="156882"/>
        <a:ext cx="5535145" cy="33210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EEB88-62D4-46FD-A9F7-90EB79D588C0}">
      <dsp:nvSpPr>
        <dsp:cNvPr id="0" name=""/>
        <dsp:cNvSpPr/>
      </dsp:nvSpPr>
      <dsp:spPr>
        <a:xfrm>
          <a:off x="0" y="2424"/>
          <a:ext cx="10059397" cy="190510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Calibri Light" panose="020F0302020204030204"/>
            </a:rPr>
            <a:t>19 TAC 89 FF Subchapter FF: </a:t>
          </a:r>
          <a:r>
            <a:rPr lang="en-US" sz="2400" kern="1200" dirty="0"/>
            <a:t>Transition Assistance for Highly Mobile Students Who are Homeless or in Substitute Care</a:t>
          </a:r>
        </a:p>
      </dsp:txBody>
      <dsp:txXfrm>
        <a:off x="92999" y="95423"/>
        <a:ext cx="9873399" cy="1719102"/>
      </dsp:txXfrm>
    </dsp:sp>
    <dsp:sp modelId="{315A9105-442D-4405-81FB-AA48F7D6E7D5}">
      <dsp:nvSpPr>
        <dsp:cNvPr id="0" name=""/>
        <dsp:cNvSpPr/>
      </dsp:nvSpPr>
      <dsp:spPr>
        <a:xfrm>
          <a:off x="0" y="1920926"/>
          <a:ext cx="10059397" cy="892879"/>
        </a:xfrm>
        <a:prstGeom prst="round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kern="1200" dirty="0">
              <a:latin typeface="+mj-lt"/>
            </a:rPr>
            <a:t>§89.1603. Transfer of Student Records and Transcripts</a:t>
          </a:r>
        </a:p>
      </dsp:txBody>
      <dsp:txXfrm>
        <a:off x="43587" y="1964513"/>
        <a:ext cx="9972223" cy="805705"/>
      </dsp:txXfrm>
    </dsp:sp>
    <dsp:sp modelId="{29025D29-CC83-41FB-8E3E-278C808BB9DF}">
      <dsp:nvSpPr>
        <dsp:cNvPr id="0" name=""/>
        <dsp:cNvSpPr/>
      </dsp:nvSpPr>
      <dsp:spPr>
        <a:xfrm>
          <a:off x="0" y="2827207"/>
          <a:ext cx="10059397" cy="892879"/>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§89.1605. Development of Systems to Ease Transitions and Establish Procedures to Lessen the Adverse Impact of Movement of a Student</a:t>
          </a:r>
        </a:p>
      </dsp:txBody>
      <dsp:txXfrm>
        <a:off x="43587" y="2870794"/>
        <a:ext cx="9972223" cy="805705"/>
      </dsp:txXfrm>
    </dsp:sp>
    <dsp:sp modelId="{89FEE17A-680B-413F-9713-4A587A304CEC}">
      <dsp:nvSpPr>
        <dsp:cNvPr id="0" name=""/>
        <dsp:cNvSpPr/>
      </dsp:nvSpPr>
      <dsp:spPr>
        <a:xfrm>
          <a:off x="0" y="3733488"/>
          <a:ext cx="10059397" cy="892879"/>
        </a:xfrm>
        <a:prstGeom prst="round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§89.1607. Evaluation of Student Records for Students Who are Homeless or in Substitute Care</a:t>
          </a:r>
        </a:p>
      </dsp:txBody>
      <dsp:txXfrm>
        <a:off x="43587" y="3777075"/>
        <a:ext cx="9972223" cy="805705"/>
      </dsp:txXfrm>
    </dsp:sp>
    <dsp:sp modelId="{1EE1EB27-D388-4DDB-99BC-C41B064CA1AB}">
      <dsp:nvSpPr>
        <dsp:cNvPr id="0" name=""/>
        <dsp:cNvSpPr/>
      </dsp:nvSpPr>
      <dsp:spPr>
        <a:xfrm>
          <a:off x="0" y="4639768"/>
          <a:ext cx="10059397" cy="892879"/>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§89.1609. Placement in Educational Programs and Courses</a:t>
          </a:r>
        </a:p>
      </dsp:txBody>
      <dsp:txXfrm>
        <a:off x="43587" y="4683355"/>
        <a:ext cx="9972223" cy="80570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71513-62E7-458C-943D-02D16051F672}"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99280-6E15-4E46-A34E-F1EF0B0C5C81}" type="slidenum">
              <a:rPr lang="en-US" smtClean="0"/>
              <a:t>‹#›</a:t>
            </a:fld>
            <a:endParaRPr lang="en-US"/>
          </a:p>
        </p:txBody>
      </p:sp>
    </p:spTree>
    <p:extLst>
      <p:ext uri="{BB962C8B-B14F-4D97-AF65-F5344CB8AC3E}">
        <p14:creationId xmlns:p14="http://schemas.microsoft.com/office/powerpoint/2010/main" val="529581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07097-0EF6-47CC-A5E2-1E2082BA3C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733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0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8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965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collection of data Due to the Every Student Success 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471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students in foster care – cross tabs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643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Open Sans" panose="020B0606030504020204" pitchFamily="34" charset="0"/>
              </a:rPr>
              <a:t>In 2013, the 83rd Texas Legislature established the new Foundation High School Program that allows students to receive endorsements in specific areas, as the default graduation program for all students entering high school beginning in 2014-2015. </a:t>
            </a:r>
          </a:p>
          <a:p>
            <a:endParaRPr lang="en-US" b="0" i="0" dirty="0">
              <a:solidFill>
                <a:srgbClr val="1F1F1F"/>
              </a:solidFill>
              <a:effectLst/>
              <a:latin typeface="Open Sans" panose="020B0606030504020204" pitchFamily="34" charset="0"/>
            </a:endParaRPr>
          </a:p>
          <a:p>
            <a:pPr algn="l"/>
            <a:r>
              <a:rPr lang="en-US" dirty="0"/>
              <a:t>- MHSP, RHSP, &amp; DAP is only available for students who entered grade 9 before the 2014-2015 school year.</a:t>
            </a:r>
          </a:p>
          <a:p>
            <a:pPr algn="l"/>
            <a:endParaRPr lang="en-US" b="0" i="0" dirty="0">
              <a:solidFill>
                <a:srgbClr val="1F1F1F"/>
              </a:solidFill>
              <a:effectLst/>
              <a:latin typeface="Open Sans" panose="020B0606030504020204" pitchFamily="34" charset="0"/>
            </a:endParaRPr>
          </a:p>
          <a:p>
            <a:pPr algn="l"/>
            <a:r>
              <a:rPr lang="en-US" b="0" i="0" dirty="0">
                <a:solidFill>
                  <a:srgbClr val="1F1F1F"/>
                </a:solidFill>
                <a:effectLst/>
                <a:latin typeface="Open Sans" panose="020B0606030504020204" pitchFamily="34" charset="0"/>
              </a:rPr>
              <a:t>-Students must pass five end-of-course assessments to meet the testing requirements for graduation. Those tests cover Algebra I, English I, English II, Biology and U.S. History.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66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Cross-tabs data: all students in foster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4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28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189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assistance toolkit &amp; school of origin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93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Youth who turn 18 while in DFPS conservatorship have the option to enter into Extended Foster Care, a voluntary program that offers young adults turning eighteen in DFPS care the opportunity to continue FC placement and facilitate the transition to independence with DFPS supervision.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117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114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https://public.govdelivery.com/accounts/TXTEA/subscriber/new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F78B3-9154-49F0-BE32-920B33B45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89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F78B3-9154-49F0-BE32-920B33B45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51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Did you know?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36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Fix the wheel of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22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68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4 page form: front &amp; back page pictured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23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4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15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EE98-0523-4A9B-8B35-3B4839DE1E0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44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7636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104785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51394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17ACF2E-A194-4B46-BA6E-77CF2D15B640}" type="datetime1">
              <a:rPr lang="en-US" smtClean="0"/>
              <a:t>5/10/2023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481800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FC13284-0C47-4AED-9242-26C2E63760BF}" type="datetime1">
              <a:rPr lang="en-US" smtClean="0"/>
              <a:t>5/10/2023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51276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919B224-D49E-4E2F-A70B-862E8B6D467F}" type="datetime1">
              <a:rPr lang="en-US" smtClean="0"/>
              <a:t>5/10/2023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690328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331CADA-A075-43AF-885A-A81F8DB86896}" type="datetime1">
              <a:rPr lang="en-US" smtClean="0"/>
              <a:t>5/10/2023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198273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6136778-1775-4EAB-915C-FA247A87E496}" type="datetime1">
              <a:rPr lang="en-US" smtClean="0"/>
              <a:t>5/10/2023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86885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81CDB4A-0357-40C3-80E3-E04C13998FDF}" type="datetime1">
              <a:rPr lang="en-US" smtClean="0"/>
              <a:t>5/10/2023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2576413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4DA361-C653-4794-B433-204F99584016}" type="datetime1">
              <a:rPr lang="en-US" smtClean="0"/>
              <a:t>5/10/2023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7535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2021.  All rights reserved</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9BCE784-E6DF-430A-97D0-DB544BBF908F}" type="datetime1">
              <a:rPr lang="en-US" smtClean="0"/>
              <a:t>5/10/2023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499792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B1660B40-03AC-4210-9A39-0949D3F40B4F}" type="datetime1">
              <a:rPr lang="en-US" smtClean="0"/>
              <a:t>5/10/2023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312603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55341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3E676A63-986F-4F3B-B3F3-C9D664ED7CF3}" type="datetime1">
              <a:rPr lang="en-US" smtClean="0"/>
              <a:t>5/10/2023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339417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D57B5540-D9AB-49CD-BBA8-B1C31DEAA03F}" type="datetime1">
              <a:rPr lang="en-US" smtClean="0"/>
              <a:t>5/10/2023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227724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748C25FB-5772-4990-ACF1-BAD8EC0B2CDF}" type="datetime1">
              <a:rPr lang="en-US" smtClean="0"/>
              <a:t>5/10/2023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083927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726F3BDE-0179-4C6F-BC4A-B26D01B8F23F}" type="datetime1">
              <a:rPr lang="en-US" smtClean="0"/>
              <a:t>5/10/2023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89799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759A6DEF-FBE7-47CA-BC71-7D6BE0CB9D9D}" type="datetime1">
              <a:rPr lang="en-US" smtClean="0"/>
              <a:t>5/10/2023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5/10/2023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422641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278B92ED-67BD-4C98-BCD5-F871EE72C893}" type="datetime1">
              <a:rPr lang="en-US" smtClean="0"/>
              <a:t>5/10/2023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4905849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BC45328F-3D72-4936-BD70-490D644FA7C7}" type="datetime1">
              <a:rPr lang="en-US" smtClean="0"/>
              <a:t>5/10/2023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7960205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3B13CED2-443B-451A-B4E4-1362CFA2560A}" type="datetime1">
              <a:rPr lang="en-US" smtClean="0"/>
              <a:t>5/10/2023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5/10/2023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49049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A3AF6F63-0C76-44FF-8A62-484F085A8EEB}" type="datetime1">
              <a:rPr lang="en-US" smtClean="0"/>
              <a:t>5/10/2023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0565973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AAFFDB7B-18FD-4030-ADBC-BA576390610C}" type="datetime1">
              <a:rPr lang="en-US" smtClean="0"/>
              <a:t>5/10/2023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2719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998567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0305308A-C14D-49CE-9010-4D40C3C8E6A7}" type="datetime1">
              <a:rPr lang="en-US" smtClean="0"/>
              <a:t>5/10/2023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751116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92EC0D56-4B92-4010-B13A-FD8AA08619CF}" type="datetime1">
              <a:rPr lang="en-US" smtClean="0"/>
              <a:t>5/10/2023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559894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E58DC78-54B2-473D-8E09-A2A899CBFCE8}" type="datetime1">
              <a:rPr lang="en-US" smtClean="0"/>
              <a:t>5/10/2023</a:t>
            </a:fld>
            <a:endParaRPr lang="en-US"/>
          </a:p>
        </p:txBody>
      </p:sp>
      <p:sp>
        <p:nvSpPr>
          <p:cNvPr id="5" name="Footer Placeholder 4"/>
          <p:cNvSpPr>
            <a:spLocks noGrp="1"/>
          </p:cNvSpPr>
          <p:nvPr>
            <p:ph type="ftr" sz="quarter" idx="11"/>
          </p:nvPr>
        </p:nvSpPr>
        <p:spPr/>
        <p:txBody>
          <a:bodyPr/>
          <a:lstStyle/>
          <a:p>
            <a:r>
              <a:rPr lang="en-US"/>
              <a:t>Copyright ©Texas Education Agency, 2021.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7428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A4E384-F1E3-4067-A236-F54A0F5C7562}" type="datetime1">
              <a:rPr lang="en-US" smtClean="0"/>
              <a:t>5/10/2023</a:t>
            </a:fld>
            <a:endParaRPr lang="en-US"/>
          </a:p>
        </p:txBody>
      </p:sp>
      <p:sp>
        <p:nvSpPr>
          <p:cNvPr id="4" name="Footer Placeholder 3"/>
          <p:cNvSpPr>
            <a:spLocks noGrp="1"/>
          </p:cNvSpPr>
          <p:nvPr>
            <p:ph type="ftr" sz="quarter" idx="11"/>
          </p:nvPr>
        </p:nvSpPr>
        <p:spPr/>
        <p:txBody>
          <a:bodyPr/>
          <a:lstStyle/>
          <a:p>
            <a:r>
              <a:rPr lang="en-US"/>
              <a:t>Copyright ©Texas Education Agency, 2021.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6401805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771BD2-6C4D-4ABF-9B7E-09F55B1A736A}" type="datetime1">
              <a:rPr lang="en-US" smtClean="0"/>
              <a:t>5/10/2023</a:t>
            </a:fld>
            <a:endParaRPr lang="en-US"/>
          </a:p>
        </p:txBody>
      </p:sp>
      <p:sp>
        <p:nvSpPr>
          <p:cNvPr id="4" name="Footer Placeholder 3"/>
          <p:cNvSpPr>
            <a:spLocks noGrp="1"/>
          </p:cNvSpPr>
          <p:nvPr>
            <p:ph type="ftr" sz="quarter" idx="11"/>
          </p:nvPr>
        </p:nvSpPr>
        <p:spPr/>
        <p:txBody>
          <a:bodyPr/>
          <a:lstStyle/>
          <a:p>
            <a:r>
              <a:rPr lang="en-US"/>
              <a:t>Copyright ©Texas Education Agency, 2021.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355407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6AD18526-1B98-45CF-9AAA-F4A2F0163ED1}" type="datetime1">
              <a:rPr lang="en-US" smtClean="0"/>
              <a:t>5/10/2023</a:t>
            </a:fld>
            <a:endParaRPr lang="en-US"/>
          </a:p>
        </p:txBody>
      </p:sp>
      <p:sp>
        <p:nvSpPr>
          <p:cNvPr id="6" name="Footer Placeholder 5"/>
          <p:cNvSpPr>
            <a:spLocks noGrp="1"/>
          </p:cNvSpPr>
          <p:nvPr>
            <p:ph type="ftr" sz="quarter" idx="11"/>
          </p:nvPr>
        </p:nvSpPr>
        <p:spPr/>
        <p:txBody>
          <a:bodyPr/>
          <a:lstStyle/>
          <a:p>
            <a:r>
              <a:rPr lang="en-US"/>
              <a:t>Copyright ©Texas Education Agency, 2021.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054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62CA5-D95C-431E-90EE-A26F8BBBEFFB}" type="datetime1">
              <a:rPr lang="en-US" smtClean="0"/>
              <a:t>5/10/2023</a:t>
            </a:fld>
            <a:endParaRPr lang="en-US"/>
          </a:p>
        </p:txBody>
      </p:sp>
      <p:sp>
        <p:nvSpPr>
          <p:cNvPr id="4" name="Footer Placeholder 3"/>
          <p:cNvSpPr>
            <a:spLocks noGrp="1"/>
          </p:cNvSpPr>
          <p:nvPr>
            <p:ph type="ftr" sz="quarter" idx="11"/>
          </p:nvPr>
        </p:nvSpPr>
        <p:spPr/>
        <p:txBody>
          <a:bodyPr/>
          <a:lstStyle/>
          <a:p>
            <a:r>
              <a:rPr lang="en-US"/>
              <a:t>Copyright ©Texas Education Agency, 2021.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3173108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389" y="295214"/>
            <a:ext cx="10181222"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fld id="{965C15FD-A413-49D3-9BDF-9E3B7EB70E4A}" type="datetime1">
              <a:rPr lang="en-US" smtClean="0"/>
              <a:t>5/10/2023</a:t>
            </a:fld>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2021.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1457827" y="1644692"/>
            <a:ext cx="9276346" cy="4603750"/>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6370651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DAB22D-2E7B-4B39-913C-7F35B89E03E8}" type="datetime1">
              <a:rPr lang="en-US" smtClean="0"/>
              <a:t>5/10/2023</a:t>
            </a:fld>
            <a:endParaRPr lang="en-US"/>
          </a:p>
        </p:txBody>
      </p:sp>
      <p:sp>
        <p:nvSpPr>
          <p:cNvPr id="5" name="Footer Placeholder 4"/>
          <p:cNvSpPr>
            <a:spLocks noGrp="1"/>
          </p:cNvSpPr>
          <p:nvPr>
            <p:ph type="ftr" sz="quarter" idx="11"/>
          </p:nvPr>
        </p:nvSpPr>
        <p:spPr/>
        <p:txBody>
          <a:bodyPr/>
          <a:lstStyle/>
          <a:p>
            <a:r>
              <a:rPr lang="en-US"/>
              <a:t>Copyright ©Texas Education Agency, 2021.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8951423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BB8BC02-5D1A-4371-95B3-BD4A3276467B}" type="datetime1">
              <a:rPr lang="en-US" smtClean="0"/>
              <a:t>5/10/2023</a:t>
            </a:fld>
            <a:endParaRPr lang="en-US"/>
          </a:p>
        </p:txBody>
      </p:sp>
      <p:sp>
        <p:nvSpPr>
          <p:cNvPr id="4" name="Footer Placeholder 3"/>
          <p:cNvSpPr>
            <a:spLocks noGrp="1"/>
          </p:cNvSpPr>
          <p:nvPr>
            <p:ph type="ftr" sz="quarter" idx="11"/>
          </p:nvPr>
        </p:nvSpPr>
        <p:spPr/>
        <p:txBody>
          <a:bodyPr/>
          <a:lstStyle/>
          <a:p>
            <a:r>
              <a:rPr lang="en-US"/>
              <a:t>Copyright ©Texas Education Agency, 2021.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1428437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883441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a:xfrm>
            <a:off x="2416500" y="329307"/>
            <a:ext cx="4973915" cy="309201"/>
          </a:xfrm>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a:xfrm>
            <a:off x="1437664" y="798973"/>
            <a:ext cx="811019" cy="503578"/>
          </a:xfrm>
        </p:spPr>
        <p:txBody>
          <a:bodyPr/>
          <a:lstStyle/>
          <a:p>
            <a:fld id="{69C126A4-BD19-47E2-8A0E-0DE1B9D8C925}"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7862029"/>
      </p:ext>
    </p:extLst>
  </p:cSld>
  <p:clrMapOvr>
    <a:masterClrMapping/>
  </p:clrMapOvr>
  <p:hf sldNum="0"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ACF2E-A194-4B46-BA6E-77CF2D15B640}" type="datetime1">
              <a:rPr lang="en-US" smtClean="0"/>
              <a:t>5/10/2023</a:t>
            </a:fld>
            <a:endParaRPr lang="en-US"/>
          </a:p>
        </p:txBody>
      </p:sp>
      <p:sp>
        <p:nvSpPr>
          <p:cNvPr id="5" name="Footer Placeholder 4"/>
          <p:cNvSpPr>
            <a:spLocks noGrp="1"/>
          </p:cNvSpPr>
          <p:nvPr>
            <p:ph type="ftr" sz="quarter" idx="11"/>
          </p:nvPr>
        </p:nvSpPr>
        <p:spPr/>
        <p:txBody>
          <a:bodyPr/>
          <a:lstStyle/>
          <a:p>
            <a:r>
              <a:rPr lang="en-US"/>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06894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5928244"/>
      </p:ext>
    </p:extLst>
  </p:cSld>
  <p:clrMapOvr>
    <a:masterClrMapping/>
  </p:clrMapOvr>
  <p:hf sldNum="0"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Footer Placeholder 5"/>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7" name="Slide Number Placeholder 6"/>
          <p:cNvSpPr>
            <a:spLocks noGrp="1"/>
          </p:cNvSpPr>
          <p:nvPr>
            <p:ph type="sldNum" sz="quarter" idx="12"/>
          </p:nvPr>
        </p:nvSpPr>
        <p:spPr/>
        <p:txBody>
          <a:bodyPr/>
          <a:lstStyle/>
          <a:p>
            <a:fld id="{69C126A4-BD19-47E2-8A0E-0DE1B9D8C925}" type="slidenum">
              <a:rPr lang="en-US" smtClean="0"/>
              <a:pPr/>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8682365"/>
      </p:ext>
    </p:extLst>
  </p:cSld>
  <p:clrMapOvr>
    <a:masterClrMapping/>
  </p:clrMapOvr>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8" name="Footer Placeholder 7"/>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9" name="Slide Number Placeholder 8"/>
          <p:cNvSpPr>
            <a:spLocks noGrp="1"/>
          </p:cNvSpPr>
          <p:nvPr>
            <p:ph type="sldNum" sz="quarter" idx="12"/>
          </p:nvPr>
        </p:nvSpPr>
        <p:spPr/>
        <p:txBody>
          <a:bodyPr/>
          <a:lstStyle/>
          <a:p>
            <a:fld id="{69C126A4-BD19-47E2-8A0E-0DE1B9D8C925}" type="slidenum">
              <a:rPr lang="en-US" smtClean="0"/>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5663336"/>
      </p:ext>
    </p:extLst>
  </p:cSld>
  <p:clrMapOvr>
    <a:masterClrMapping/>
  </p:clrMapOvr>
  <p:hf sldNum="0"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5" name="Slide Number Placeholder 4"/>
          <p:cNvSpPr>
            <a:spLocks noGrp="1"/>
          </p:cNvSpPr>
          <p:nvPr>
            <p:ph type="sldNum" sz="quarter" idx="12"/>
          </p:nvPr>
        </p:nvSpPr>
        <p:spPr/>
        <p:txBody>
          <a:bodyPr/>
          <a:lstStyle/>
          <a:p>
            <a:fld id="{69C126A4-BD19-47E2-8A0E-0DE1B9D8C925}" type="slidenum">
              <a:rPr lang="en-US" smtClean="0"/>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1416900"/>
      </p:ext>
    </p:extLst>
  </p:cSld>
  <p:clrMapOvr>
    <a:masterClrMapping/>
  </p:clrMapOvr>
  <p:hf sldNum="0"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3" name="Footer Placeholder 2"/>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4" name="Slide Number Placeholder 3"/>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3115931134"/>
      </p:ext>
    </p:extLst>
  </p:cSld>
  <p:clrMapOvr>
    <a:masterClrMapping/>
  </p:clrMapOvr>
  <p:hf sldNum="0"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Footer Placeholder 5"/>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7" name="Slide Number Placeholder 6"/>
          <p:cNvSpPr>
            <a:spLocks noGrp="1"/>
          </p:cNvSpPr>
          <p:nvPr>
            <p:ph type="sldNum" sz="quarter" idx="12"/>
          </p:nvPr>
        </p:nvSpPr>
        <p:spPr/>
        <p:txBody>
          <a:bodyPr/>
          <a:lstStyle/>
          <a:p>
            <a:fld id="{69C126A4-BD19-47E2-8A0E-0DE1B9D8C925}"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9641294"/>
      </p:ext>
    </p:extLst>
  </p:cSld>
  <p:clrMapOvr>
    <a:masterClrMapping/>
  </p:clrMapOvr>
  <p:hf sldNum="0"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Footer Placeholder 5"/>
          <p:cNvSpPr>
            <a:spLocks noGrp="1"/>
          </p:cNvSpPr>
          <p:nvPr>
            <p:ph type="ftr" sz="quarter" idx="11"/>
          </p:nvPr>
        </p:nvSpPr>
        <p:spPr>
          <a:xfrm>
            <a:off x="1447382" y="318640"/>
            <a:ext cx="5541004" cy="320931"/>
          </a:xfrm>
        </p:spPr>
        <p:txBody>
          <a:bodyPr/>
          <a:lstStyle/>
          <a:p>
            <a:r>
              <a:rPr lang="en-US">
                <a:solidFill>
                  <a:schemeClr val="accent1">
                    <a:lumMod val="60000"/>
                    <a:lumOff val="40000"/>
                  </a:schemeClr>
                </a:solidFill>
              </a:rPr>
              <a:t>Copyright ©Texas Education Agency, 2021.  All rights reserved</a:t>
            </a:r>
          </a:p>
        </p:txBody>
      </p:sp>
      <p:sp>
        <p:nvSpPr>
          <p:cNvPr id="7" name="Slide Number Placeholder 6"/>
          <p:cNvSpPr>
            <a:spLocks noGrp="1"/>
          </p:cNvSpPr>
          <p:nvPr>
            <p:ph type="sldNum" sz="quarter" idx="12"/>
          </p:nvPr>
        </p:nvSpPr>
        <p:spPr/>
        <p:txBody>
          <a:bodyPr/>
          <a:lstStyle/>
          <a:p>
            <a:fld id="{69C126A4-BD19-47E2-8A0E-0DE1B9D8C925}"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9425195"/>
      </p:ext>
    </p:extLst>
  </p:cSld>
  <p:clrMapOvr>
    <a:masterClrMapping/>
  </p:clrMapOvr>
  <p:hf sldNum="0"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466085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932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1951623"/>
      </p:ext>
    </p:extLst>
  </p:cSld>
  <p:clrMapOvr>
    <a:masterClrMapping/>
  </p:clrMapOvr>
  <p:hf sldNum="0"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2021.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3E676A63-986F-4F3B-B3F3-C9D664ED7CF3}" type="datetime1">
              <a:rPr lang="en-US" smtClean="0"/>
              <a:t>5/10/2023</a:t>
            </a:fld>
            <a:endParaRPr lang="en-US"/>
          </a:p>
        </p:txBody>
      </p:sp>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3312663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a:xfrm>
            <a:off x="2692397" y="5037663"/>
            <a:ext cx="5214635" cy="279400"/>
          </a:xfrm>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a:xfrm>
            <a:off x="8956900" y="5037663"/>
            <a:ext cx="551167" cy="279400"/>
          </a:xfrm>
        </p:spPr>
        <p:txBody>
          <a:bodyPr/>
          <a:lstStyle/>
          <a:p>
            <a:fld id="{69C126A4-BD19-47E2-8A0E-0DE1B9D8C925}" type="slidenum">
              <a:rPr lang="en-US" smtClean="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9279341"/>
      </p:ext>
    </p:extLst>
  </p:cSld>
  <p:clrMapOvr>
    <a:masterClrMapping/>
  </p:clrMapOvr>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ACF2E-A194-4B46-BA6E-77CF2D15B640}" type="datetime1">
              <a:rPr lang="en-US" smtClean="0"/>
              <a:t>5/10/2023</a:t>
            </a:fld>
            <a:endParaRPr lang="en-US"/>
          </a:p>
        </p:txBody>
      </p:sp>
      <p:sp>
        <p:nvSpPr>
          <p:cNvPr id="5" name="Footer Placeholder 4"/>
          <p:cNvSpPr>
            <a:spLocks noGrp="1"/>
          </p:cNvSpPr>
          <p:nvPr>
            <p:ph type="ftr" sz="quarter" idx="11"/>
          </p:nvPr>
        </p:nvSpPr>
        <p:spPr/>
        <p:txBody>
          <a:bodyPr/>
          <a:lstStyle/>
          <a:p>
            <a:r>
              <a:rPr lang="en-US"/>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11339842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996497"/>
      </p:ext>
    </p:extLst>
  </p:cSld>
  <p:clrMapOvr>
    <a:masterClrMapping/>
  </p:clrMapOvr>
  <p:hf sldNum="0"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Footer Placeholder 5"/>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7" name="Slide Number Placeholder 6"/>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2249216707"/>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8" name="Footer Placeholder 7"/>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9" name="Slide Number Placeholder 8"/>
          <p:cNvSpPr>
            <a:spLocks noGrp="1"/>
          </p:cNvSpPr>
          <p:nvPr>
            <p:ph type="sldNum" sz="quarter" idx="12"/>
          </p:nvPr>
        </p:nvSpPr>
        <p:spPr/>
        <p:txBody>
          <a:bodyPr/>
          <a:lstStyle/>
          <a:p>
            <a:fld id="{69C126A4-BD19-47E2-8A0E-0DE1B9D8C925}"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4645677"/>
      </p:ext>
    </p:extLst>
  </p:cSld>
  <p:clrMapOvr>
    <a:masterClrMapping/>
  </p:clrMapOvr>
  <p:hf sldNum="0"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5" name="Slide Number Placeholder 4"/>
          <p:cNvSpPr>
            <a:spLocks noGrp="1"/>
          </p:cNvSpPr>
          <p:nvPr>
            <p:ph type="sldNum" sz="quarter" idx="12"/>
          </p:nvPr>
        </p:nvSpPr>
        <p:spPr/>
        <p:txBody>
          <a:bodyPr/>
          <a:lstStyle/>
          <a:p>
            <a:fld id="{69C126A4-BD19-47E2-8A0E-0DE1B9D8C925}"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4786394"/>
      </p:ext>
    </p:extLst>
  </p:cSld>
  <p:clrMapOvr>
    <a:masterClrMapping/>
  </p:clrMapOvr>
  <p:hf sldNum="0"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3" name="Footer Placeholder 2"/>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4" name="Slide Number Placeholder 3"/>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2016350260"/>
      </p:ext>
    </p:extLst>
  </p:cSld>
  <p:clrMapOvr>
    <a:masterClrMapping/>
  </p:clrMapOvr>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Footer Placeholder 5"/>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7" name="Slide Number Placeholder 6"/>
          <p:cNvSpPr>
            <a:spLocks noGrp="1"/>
          </p:cNvSpPr>
          <p:nvPr>
            <p:ph type="sldNum" sz="quarter" idx="12"/>
          </p:nvPr>
        </p:nvSpPr>
        <p:spPr/>
        <p:txBody>
          <a:bodyPr/>
          <a:lstStyle/>
          <a:p>
            <a:fld id="{69C126A4-BD19-47E2-8A0E-0DE1B9D8C925}"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914730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62291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Footer Placeholder 5"/>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7" name="Slide Number Placeholder 6"/>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1840812343"/>
      </p:ext>
    </p:extLst>
  </p:cSld>
  <p:clrMapOvr>
    <a:masterClrMapping/>
  </p:clrMapOvr>
  <p:hf sldNum="0"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14524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97133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27706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211961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4147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15917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9024233"/>
      </p:ext>
    </p:extLst>
  </p:cSld>
  <p:clrMapOvr>
    <a:masterClrMapping/>
  </p:clrMapOvr>
  <p:hf sldNum="0"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5" name="Footer Placeholder 4"/>
          <p:cNvSpPr>
            <a:spLocks noGrp="1"/>
          </p:cNvSpPr>
          <p:nvPr>
            <p:ph type="ftr" sz="quarter" idx="11"/>
          </p:nvPr>
        </p:nvSpPr>
        <p:spPr/>
        <p:txBody>
          <a:bodyPr/>
          <a:lstStyle/>
          <a:p>
            <a:r>
              <a:rPr lang="en-US">
                <a:solidFill>
                  <a:schemeClr val="accent1">
                    <a:lumMod val="60000"/>
                    <a:lumOff val="40000"/>
                  </a:schemeClr>
                </a:solidFill>
              </a:rPr>
              <a:t>Copyright ©Texas Education Agency, 2021.  All rights reserved</a:t>
            </a:r>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9967214"/>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750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a:buClr>
                <a:schemeClr val="accent2"/>
              </a:buClr>
              <a:buFont typeface="Arial" panose="020B0604020202020204" pitchFamily="34" charset="0"/>
              <a:buChar char="•"/>
            </a:pPr>
            <a:endParaRPr lang="en-US" sz="1200" b="1" noProof="0">
              <a:solidFill>
                <a:schemeClr val="accent1"/>
              </a:solidFill>
            </a:endParaRP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a:r>
              <a:rPr lang="en-US" noProof="0"/>
              <a:t>Click to edit Master subtitle style</a:t>
            </a:r>
          </a:p>
        </p:txBody>
      </p:sp>
      <p:sp>
        <p:nvSpPr>
          <p:cNvPr id="9" name="Picture Placeholder 9">
            <a:extLst>
              <a:ext uri="{FF2B5EF4-FFF2-40B4-BE49-F238E27FC236}">
                <a16:creationId xmlns:a16="http://schemas.microsoft.com/office/drawing/2014/main" id="{3F41E444-1F38-4D21-BAE3-53F28EBD4D06}"/>
              </a:ext>
            </a:extLst>
          </p:cNvPr>
          <p:cNvSpPr>
            <a:spLocks noGrp="1"/>
          </p:cNvSpPr>
          <p:nvPr>
            <p:ph type="pic" sz="quarter" idx="12" hasCustomPrompt="1"/>
          </p:nvPr>
        </p:nvSpPr>
        <p:spPr>
          <a:xfrm rot="225446">
            <a:off x="6604396" y="788178"/>
            <a:ext cx="4607127" cy="4820364"/>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a:lstStyle/>
          <a:p>
            <a:r>
              <a:rPr lang="en-US" noProof="0"/>
              <a:t>Insert a Footer</a:t>
            </a:r>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a:lstStyle>
            <a:lvl1pPr algn="ctr">
              <a:defRPr/>
            </a:lvl1pPr>
          </a:lstStyle>
          <a:p>
            <a:fld id="{058DB212-BFA2-403F-85EF-DFD3FF6D973A}" type="slidenum">
              <a:rPr lang="en-US" noProof="0" smtClean="0"/>
              <a:pPr/>
              <a:t>‹#›</a:t>
            </a:fld>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198117"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a:lnSpc>
                <a:spcPts val="5000"/>
              </a:lnSpc>
            </a:pPr>
            <a:r>
              <a:rPr lang="en-US" noProof="0"/>
              <a:t>Click to edit the title</a:t>
            </a:r>
          </a:p>
        </p:txBody>
      </p:sp>
    </p:spTree>
    <p:extLst>
      <p:ext uri="{BB962C8B-B14F-4D97-AF65-F5344CB8AC3E}">
        <p14:creationId xmlns:p14="http://schemas.microsoft.com/office/powerpoint/2010/main" val="3907137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120840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189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4095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74226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90937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393803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32056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48037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938752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427077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3222780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1855760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98202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68158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3893581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1072525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1966563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5/10/2023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2148192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35005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763912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068555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14868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669925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5/10/2023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4389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91912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5BEDEA05-05F9-48DB-869A-21817502D5CE}" type="datetimeFigureOut">
              <a:rPr lang="en-US" smtClean="0"/>
              <a:t>5/10/2023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1258108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33608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5BEDEA05-05F9-48DB-869A-21817502D5CE}" type="datetimeFigureOut">
              <a:rPr lang="en-US" smtClean="0"/>
              <a:t>5/10/2023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5/10/2023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142571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006319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916032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206783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5/10/2023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61559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B913-E5B5-4459-92BF-04842A6C8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6F5D0-210F-464C-B455-3A4831FC8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8D9B5D-2965-4838-A16E-3C19CC4EE9C8}"/>
              </a:ext>
            </a:extLst>
          </p:cNvPr>
          <p:cNvSpPr>
            <a:spLocks noGrp="1"/>
          </p:cNvSpPr>
          <p:nvPr>
            <p:ph type="dt" sz="half" idx="10"/>
          </p:nvPr>
        </p:nvSpPr>
        <p:spPr/>
        <p:txBody>
          <a:bodyPr/>
          <a:lstStyle/>
          <a:p>
            <a:fld id="{5BEDEA05-05F9-48DB-869A-21817502D5CE}" type="datetimeFigureOut">
              <a:rPr lang="en-US" smtClean="0"/>
              <a:t>5/10/2023</a:t>
            </a:fld>
            <a:endParaRPr lang="en-US"/>
          </a:p>
        </p:txBody>
      </p:sp>
      <p:sp>
        <p:nvSpPr>
          <p:cNvPr id="5" name="Footer Placeholder 4">
            <a:extLst>
              <a:ext uri="{FF2B5EF4-FFF2-40B4-BE49-F238E27FC236}">
                <a16:creationId xmlns:a16="http://schemas.microsoft.com/office/drawing/2014/main" id="{83DD4678-D784-4830-B585-ED5B687EE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6D2EE-6953-4936-A8DC-3F0DBFEFB0DB}"/>
              </a:ext>
            </a:extLst>
          </p:cNvPr>
          <p:cNvSpPr>
            <a:spLocks noGrp="1"/>
          </p:cNvSpPr>
          <p:nvPr>
            <p:ph type="sldNum" sz="quarter" idx="12"/>
          </p:nvPr>
        </p:nvSpPr>
        <p:spPr/>
        <p:txBody>
          <a:bodyPr/>
          <a:lstStyle/>
          <a:p>
            <a:fld id="{B609CC69-4FBF-4249-8482-418E0C403FE2}" type="slidenum">
              <a:rPr lang="en-US" smtClean="0"/>
              <a:t>‹#›</a:t>
            </a:fld>
            <a:endParaRPr lang="en-US"/>
          </a:p>
        </p:txBody>
      </p:sp>
    </p:spTree>
    <p:extLst>
      <p:ext uri="{BB962C8B-B14F-4D97-AF65-F5344CB8AC3E}">
        <p14:creationId xmlns:p14="http://schemas.microsoft.com/office/powerpoint/2010/main" val="2996658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389" y="295214"/>
            <a:ext cx="10181222"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fld id="{2467F399-A317-43A8-96AE-17337FDF7B61}" type="datetime1">
              <a:rPr lang="en-US" smtClean="0"/>
              <a:t>5/10/2023</a:t>
            </a:fld>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1457827" y="1644692"/>
            <a:ext cx="9276346" cy="4603750"/>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31097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FEAA0A66-06B7-42CD-8D15-C524C38511DE}" type="datetime1">
              <a:rPr lang="en-US" smtClean="0"/>
              <a:t>5/10/2023</a:t>
            </a:fld>
            <a:endParaRPr lang="en-US"/>
          </a:p>
        </p:txBody>
      </p:sp>
      <p:sp>
        <p:nvSpPr>
          <p:cNvPr id="6" name="Footer Placeholder 5"/>
          <p:cNvSpPr>
            <a:spLocks noGrp="1"/>
          </p:cNvSpPr>
          <p:nvPr>
            <p:ph type="ftr" sz="quarter" idx="11"/>
          </p:nvPr>
        </p:nvSpPr>
        <p:spPr/>
        <p:txBody>
          <a:bodyPr/>
          <a:lstStyle/>
          <a:p>
            <a:r>
              <a:rPr lang="en-US"/>
              <a:t>Copyright ©Texas Education Agency, 2020.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69862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85421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EC28D46-687E-47DE-BF1D-3D32C28407C9}" type="datetime1">
              <a:rPr lang="en-US" smtClean="0"/>
              <a:t>5/10/2023</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434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0D850C-B748-4F74-8169-D0FA3CF1AFBC}" type="datetime1">
              <a:rPr lang="en-US" smtClean="0"/>
              <a:t>5/10/2023</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132512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9008C2-0538-4CA8-B2D7-23EA9134373E}"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icture Placeholder 9"/>
          <p:cNvSpPr>
            <a:spLocks noGrp="1"/>
          </p:cNvSpPr>
          <p:nvPr>
            <p:ph type="pic" sz="quarter" idx="13"/>
          </p:nvPr>
        </p:nvSpPr>
        <p:spPr>
          <a:xfrm>
            <a:off x="0" y="1261872"/>
            <a:ext cx="12192000" cy="5596128"/>
          </a:xfrm>
          <a:prstGeom prst="rect">
            <a:avLst/>
          </a:prstGeom>
        </p:spPr>
        <p:txBody>
          <a:bodyPr/>
          <a:lstStyle/>
          <a:p>
            <a:r>
              <a:rPr lang="en-US"/>
              <a:t>Click icon to add picture</a:t>
            </a:r>
          </a:p>
        </p:txBody>
      </p:sp>
    </p:spTree>
    <p:extLst>
      <p:ext uri="{BB962C8B-B14F-4D97-AF65-F5344CB8AC3E}">
        <p14:creationId xmlns:p14="http://schemas.microsoft.com/office/powerpoint/2010/main" val="1937764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63673B97-C494-4E5C-88EB-948AA5C24D92}" type="datetime1">
              <a:rPr lang="en-US" smtClean="0"/>
              <a:t>5/10/2023</a:t>
            </a:fld>
            <a:endParaRPr lang="en-US"/>
          </a:p>
        </p:txBody>
      </p:sp>
      <p:sp>
        <p:nvSpPr>
          <p:cNvPr id="5" name="Footer Placeholder 4"/>
          <p:cNvSpPr>
            <a:spLocks noGrp="1"/>
          </p:cNvSpPr>
          <p:nvPr>
            <p:ph type="ftr" sz="quarter" idx="11"/>
          </p:nvPr>
        </p:nvSpPr>
        <p:spPr/>
        <p:txBody>
          <a:bodyPr/>
          <a:lstStyle/>
          <a:p>
            <a:r>
              <a:rPr lang="en-US"/>
              <a:t>Copyright ©Texas Education Agency, 2019.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2088429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826131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689281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47811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39278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913715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28524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5884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598663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234717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438713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175481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76685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479632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51926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45701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187492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5/10/2023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75298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7076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55535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525382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411976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592969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723025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5/10/2023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678213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5/10/2023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2123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63854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5/10/2023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5/10/2023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2845197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6604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179329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213866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55585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5/10/2023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215646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C05D33-2F5D-482A-8D2C-D96EBC369FAA}"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Footer</a:t>
            </a:r>
          </a:p>
        </p:txBody>
      </p:sp>
    </p:spTree>
    <p:extLst>
      <p:ext uri="{BB962C8B-B14F-4D97-AF65-F5344CB8AC3E}">
        <p14:creationId xmlns:p14="http://schemas.microsoft.com/office/powerpoint/2010/main" val="13112894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4293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694139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413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9396411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389" y="295214"/>
            <a:ext cx="10181222"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fld id="{2467F399-A317-43A8-96AE-17337FDF7B61}" type="datetime1">
              <a:rPr lang="en-US" smtClean="0"/>
              <a:t>5/10/2023</a:t>
            </a:fld>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1457827" y="1644692"/>
            <a:ext cx="9276346" cy="4603750"/>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1395408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93E65D7-557F-4EBC-A7B9-2D8D86116C84}" type="datetime1">
              <a:rPr lang="en-US" smtClean="0"/>
              <a:t>5/10/2023</a:t>
            </a:fld>
            <a:endParaRPr lang="en-US"/>
          </a:p>
        </p:txBody>
      </p:sp>
      <p:sp>
        <p:nvSpPr>
          <p:cNvPr id="4" name="Footer Placeholder 3"/>
          <p:cNvSpPr>
            <a:spLocks noGrp="1"/>
          </p:cNvSpPr>
          <p:nvPr>
            <p:ph type="ftr" sz="quarter" idx="11"/>
          </p:nvPr>
        </p:nvSpPr>
        <p:spPr/>
        <p:txBody>
          <a:bodyPr/>
          <a:lstStyle/>
          <a:p>
            <a:r>
              <a:rPr lang="en-US"/>
              <a:t>Champions for Change – Highly Mobile &amp; At-Risk</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140649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92869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9005A38-C91F-4BA8-A629-2DFA7648D2A5}" type="datetimeFigureOut">
              <a:rPr lang="en-US" smtClean="0"/>
              <a:pPr/>
              <a:t>5/10/2023</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C565D3BB-01DF-4CB3-928C-96E84AC8D77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111918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7870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017247"/>
            <a:ext cx="12192000" cy="485775"/>
          </a:xfrm>
          <a:custGeom>
            <a:avLst/>
            <a:gdLst/>
            <a:ahLst/>
            <a:cxnLst/>
            <a:rect l="l" t="t" r="r" b="b"/>
            <a:pathLst>
              <a:path w="12192000" h="485775">
                <a:moveTo>
                  <a:pt x="0" y="485152"/>
                </a:moveTo>
                <a:lnTo>
                  <a:pt x="12192000" y="485152"/>
                </a:lnTo>
                <a:lnTo>
                  <a:pt x="12192000" y="0"/>
                </a:lnTo>
                <a:lnTo>
                  <a:pt x="0" y="0"/>
                </a:lnTo>
                <a:lnTo>
                  <a:pt x="0" y="485152"/>
                </a:lnTo>
                <a:close/>
              </a:path>
            </a:pathLst>
          </a:custGeom>
          <a:solidFill>
            <a:srgbClr val="0D6CB8"/>
          </a:solidFill>
        </p:spPr>
        <p:txBody>
          <a:bodyPr wrap="square" lIns="0" tIns="0" rIns="0" bIns="0" rtlCol="0"/>
          <a:lstStyle/>
          <a:p>
            <a:endParaRPr/>
          </a:p>
        </p:txBody>
      </p:sp>
      <p:sp>
        <p:nvSpPr>
          <p:cNvPr id="17" name="bk object 17"/>
          <p:cNvSpPr/>
          <p:nvPr/>
        </p:nvSpPr>
        <p:spPr>
          <a:xfrm>
            <a:off x="5598159" y="6062979"/>
            <a:ext cx="995679" cy="39877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0" y="6502400"/>
            <a:ext cx="12192000" cy="124460"/>
          </a:xfrm>
          <a:custGeom>
            <a:avLst/>
            <a:gdLst/>
            <a:ahLst/>
            <a:cxnLst/>
            <a:rect l="l" t="t" r="r" b="b"/>
            <a:pathLst>
              <a:path w="12192000" h="124459">
                <a:moveTo>
                  <a:pt x="0" y="124460"/>
                </a:moveTo>
                <a:lnTo>
                  <a:pt x="12192000" y="124460"/>
                </a:lnTo>
                <a:lnTo>
                  <a:pt x="12192000" y="0"/>
                </a:lnTo>
                <a:lnTo>
                  <a:pt x="0" y="0"/>
                </a:lnTo>
                <a:lnTo>
                  <a:pt x="0" y="124460"/>
                </a:lnTo>
                <a:close/>
              </a:path>
            </a:pathLst>
          </a:custGeom>
          <a:solidFill>
            <a:srgbClr val="F05F3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0D6CB8"/>
                </a:solidFill>
                <a:latin typeface="Calibri"/>
                <a:cs typeface="Calibri"/>
              </a:defRPr>
            </a:lvl1pPr>
          </a:lstStyle>
          <a:p>
            <a:endParaRPr/>
          </a:p>
        </p:txBody>
      </p:sp>
      <p:sp>
        <p:nvSpPr>
          <p:cNvPr id="3" name="Holder 3"/>
          <p:cNvSpPr>
            <a:spLocks noGrp="1"/>
          </p:cNvSpPr>
          <p:nvPr>
            <p:ph sz="half" idx="2"/>
          </p:nvPr>
        </p:nvSpPr>
        <p:spPr>
          <a:xfrm>
            <a:off x="2297429" y="1438910"/>
            <a:ext cx="4462780" cy="46075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7186930" y="1438910"/>
            <a:ext cx="4462780" cy="460502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3029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8004101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1928921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78421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0029411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433448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057427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90269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theme" Target="../theme/theme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theme" Target="../theme/theme4.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5.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heme" Target="../theme/theme6.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image" Target="../media/image17.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image" Target="../media/image16.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9775187"/>
      </p:ext>
    </p:extLst>
  </p:cSld>
  <p:clrMap bg1="dk1" tx1="lt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BEDEA05-05F9-48DB-869A-21817502D5CE}" type="datetimeFigureOut">
              <a:rPr lang="en-US" smtClean="0"/>
              <a:t>5/10/2023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B609CC69-4FBF-4249-8482-418E0C403FE2}"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58948810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075" r:id="rId30"/>
    <p:sldLayoutId id="2147484076" r:id="rId31"/>
    <p:sldLayoutId id="2147484077" r:id="rId32"/>
    <p:sldLayoutId id="2147484078" r:id="rId33"/>
    <p:sldLayoutId id="2147484079" r:id="rId34"/>
    <p:sldLayoutId id="2147484080" r:id="rId35"/>
    <p:sldLayoutId id="2147484081" r:id="rId36"/>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solidFill>
                  <a:schemeClr val="accent1">
                    <a:lumMod val="60000"/>
                    <a:lumOff val="40000"/>
                  </a:schemeClr>
                </a:solidFill>
              </a:rPr>
              <a:t>Footer</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C5C05D33-2F5D-482A-8D2C-D96EBC369FAA}"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666262917"/>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 id="2147484101" r:id="rId19"/>
    <p:sldLayoutId id="2147484102" r:id="rId20"/>
    <p:sldLayoutId id="2147484103" r:id="rId21"/>
    <p:sldLayoutId id="2147484104" r:id="rId22"/>
    <p:sldLayoutId id="2147484105" r:id="rId23"/>
    <p:sldLayoutId id="2147484106" r:id="rId24"/>
    <p:sldLayoutId id="2147484107" r:id="rId25"/>
    <p:sldLayoutId id="2147484108" r:id="rId26"/>
    <p:sldLayoutId id="2147484109" r:id="rId27"/>
    <p:sldLayoutId id="2147484110" r:id="rId28"/>
    <p:sldLayoutId id="2147484111" r:id="rId29"/>
    <p:sldLayoutId id="2147484112" r:id="rId30"/>
    <p:sldLayoutId id="2147484113" r:id="rId31"/>
    <p:sldLayoutId id="2147484114" r:id="rId32"/>
    <p:sldLayoutId id="2147484115" r:id="rId33"/>
    <p:sldLayoutId id="2147484116" r:id="rId34"/>
    <p:sldLayoutId id="2147484117" r:id="rId35"/>
    <p:sldLayoutId id="2147484118" r:id="rId36"/>
    <p:sldLayoutId id="2147484119" r:id="rId37"/>
    <p:sldLayoutId id="2147484120" r:id="rId38"/>
    <p:sldLayoutId id="2147484121" r:id="rId3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solidFill>
                  <a:schemeClr val="accent1">
                    <a:lumMod val="60000"/>
                    <a:lumOff val="40000"/>
                  </a:schemeClr>
                </a:solidFill>
              </a:rPr>
              <a:t>Copyright ©Texas Education Agency, 2021.  All rights reserved</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B3751974-B3B4-41CC-8865-E5E86F42E94B}" type="datetime1">
              <a:rPr lang="en-US" smtClean="0">
                <a:solidFill>
                  <a:schemeClr val="accent1">
                    <a:lumMod val="60000"/>
                    <a:lumOff val="40000"/>
                  </a:schemeClr>
                </a:solidFill>
              </a:rPr>
              <a:pPr/>
              <a:t>5/10/2023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05918925"/>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 id="2147484146" r:id="rId24"/>
    <p:sldLayoutId id="2147484147" r:id="rId25"/>
    <p:sldLayoutId id="2147484148" r:id="rId26"/>
    <p:sldLayoutId id="2147484149" r:id="rId27"/>
    <p:sldLayoutId id="2147484150" r:id="rId28"/>
    <p:sldLayoutId id="2147484151" r:id="rId29"/>
    <p:sldLayoutId id="2147484152" r:id="rId30"/>
    <p:sldLayoutId id="2147484153" r:id="rId31"/>
    <p:sldLayoutId id="2147484154" r:id="rId32"/>
    <p:sldLayoutId id="2147484155" r:id="rId33"/>
    <p:sldLayoutId id="2147484156" r:id="rId34"/>
    <p:sldLayoutId id="2147484157" r:id="rId35"/>
    <p:sldLayoutId id="2147484158" r:id="rId36"/>
    <p:sldLayoutId id="2147484159" r:id="rId37"/>
  </p:sldLayoutIdLst>
  <p:hf sldNum="0"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77708"/>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DFF08F-DC6B-4601-B491-B0F83F6DD2DA}" type="datetimeFigureOut">
              <a:rPr lang="en-US" smtClean="0"/>
              <a:pPr/>
              <a:t>5/10/2023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9002624"/>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 id="2147484255" r:id="rId16"/>
    <p:sldLayoutId id="214748425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tutors-on-call.com/high-school-graduation-checklist/"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tea.texas.gov/texas-schools/health-safety-discipline/pregnancy-related-services" TargetMode="External"/><Relationship Id="rId3" Type="http://schemas.openxmlformats.org/officeDocument/2006/relationships/image" Target="../media/image40.png"/><Relationship Id="rId7" Type="http://schemas.openxmlformats.org/officeDocument/2006/relationships/hyperlink" Target="https://tea.texas.gov/texas-schools/health-safety-discipline/child-abuse-prevention/child-abuse-prevention-an-overview" TargetMode="External"/><Relationship Id="rId2" Type="http://schemas.openxmlformats.org/officeDocument/2006/relationships/image" Target="../media/image39.jpeg"/><Relationship Id="rId1" Type="http://schemas.openxmlformats.org/officeDocument/2006/relationships/slideLayout" Target="../slideLayouts/slideLayout33.xml"/><Relationship Id="rId6" Type="http://schemas.openxmlformats.org/officeDocument/2006/relationships/hyperlink" Target="https://tea.texas.gov/texas-schools/support-for-at-risk-schools-and-students/texas-education-for-homeless-children-and-youth-tehcy-program" TargetMode="External"/><Relationship Id="rId5" Type="http://schemas.openxmlformats.org/officeDocument/2006/relationships/hyperlink" Target="https://tea.texas.gov/about-tea/other-services/mental-health/mental-health-and-behavioral-health" TargetMode="External"/><Relationship Id="rId4" Type="http://schemas.openxmlformats.org/officeDocument/2006/relationships/hyperlink" Target="https://tea.texas.gov/about-tea/other-services/military-family-resources" TargetMode="External"/><Relationship Id="rId9" Type="http://schemas.openxmlformats.org/officeDocument/2006/relationships/hyperlink" Target="https://tea.texas.gov/academics/special-student-populations/foster-care-and-student-success/foster-care-student-succes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4.jpeg"/><Relationship Id="rId7" Type="http://schemas.openxmlformats.org/officeDocument/2006/relationships/diagramColors" Target="../diagrams/colors5.xml"/><Relationship Id="rId2" Type="http://schemas.openxmlformats.org/officeDocument/2006/relationships/image" Target="../media/image43.jpeg"/><Relationship Id="rId1" Type="http://schemas.openxmlformats.org/officeDocument/2006/relationships/slideLayout" Target="../slideLayouts/slideLayout6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hyperlink" Target="https://www.dfps.state.tx.us/About_DFPS/Data_Book/documents/DFPS_Data_Card.pdf" TargetMode="External"/><Relationship Id="rId4" Type="http://schemas.openxmlformats.org/officeDocument/2006/relationships/hyperlink" Target="https://rptsvr1.tea.texas.gov/cgi/sas/broker" TargetMode="External"/></Relationships>
</file>

<file path=ppt/slides/_rels/slide37.xml.rels><?xml version="1.0" encoding="UTF-8" standalone="yes"?>
<Relationships xmlns="http://schemas.openxmlformats.org/package/2006/relationships"><Relationship Id="rId3" Type="http://schemas.microsoft.com/office/2018/10/relationships/comments" Target="../comments/modernComment_C8B_C990C88C.xml"/><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3.xml"/><Relationship Id="rId5" Type="http://schemas.openxmlformats.org/officeDocument/2006/relationships/hyperlink" Target="https://tea.texas.gov/sites/default/files/dropcomp-2020-21.pdf" TargetMode="External"/><Relationship Id="rId4" Type="http://schemas.openxmlformats.org/officeDocument/2006/relationships/hyperlink" Target="https://tea.texas.gov/sites/default/files/comp-annual-biennial-2022.pdf" TargetMode="Externa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s://tea.texas.gov/about-tea/news-and-multimedia/brochures/tea-brochures"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txcte.org/" TargetMode="External"/><Relationship Id="rId1" Type="http://schemas.openxmlformats.org/officeDocument/2006/relationships/slideLayout" Target="../slideLayouts/slideLayout64.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hyperlink" Target="https://tea.texas.gov/WorkArea/DownloadAsset.aspx?id=51539614470" TargetMode="External"/><Relationship Id="rId2" Type="http://schemas.openxmlformats.org/officeDocument/2006/relationships/hyperlink" Target="https://tea.texas.gov/WorkArea/DownloadAsset.aspx?id=51539614471" TargetMode="External"/><Relationship Id="rId1" Type="http://schemas.openxmlformats.org/officeDocument/2006/relationships/slideLayout" Target="../slideLayouts/slideLayout64.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hyperlink" Target="https://tea.texas.gov/sites/default/files/transition-assistance-one-pagers.pdf" TargetMode="External"/><Relationship Id="rId5" Type="http://schemas.openxmlformats.org/officeDocument/2006/relationships/hyperlink" Target="https://tea.texas.gov/sites/default/files/school-of-origin-determinations-for-students-in-foster-care.pdf" TargetMode="Externa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hyperlink" Target="https://tea.texas.gov/academics/special-student-populations/foster-care-and-student-success/foster-care-student-success-resource-guide" TargetMode="External"/><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hyperlink" Target="https://tea.texas.gov/academics/special-student-populations/foster-care-and-student-success" TargetMode="External"/><Relationship Id="rId2" Type="http://schemas.openxmlformats.org/officeDocument/2006/relationships/hyperlink" Target="https://tea.texas.gov/academics/special-student-populations/special-student-populations-division-webinars-and-trainings" TargetMode="External"/><Relationship Id="rId1" Type="http://schemas.openxmlformats.org/officeDocument/2006/relationships/slideLayout" Target="../slideLayouts/slideLayout62.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com/url?sa=i&amp;source=images&amp;cd=&amp;ved=2ahUKEwjVk6qn4__hAhULY6wKHR9VBtYQjRx6BAgBEAU&amp;url=https://www.twenty20.com/photos/62bb1164-30e2-4407-b526-833a22069c9d&amp;psig=AOvVaw0X7N4ZrtdY6pKUNCZRk8qm&amp;ust=1556987032647014" TargetMode="Externa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hyperlink" Target="https://www.helpguide.org/articles/depression/parents-guide-to-teen-depression.ht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43.xml"/><Relationship Id="rId4" Type="http://schemas.openxmlformats.org/officeDocument/2006/relationships/chart" Target="../charts/chart6.xml"/></Relationships>
</file>

<file path=ppt/slides/_rels/slide5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package" Target="../embeddings/Microsoft_Word_Document.docx"/><Relationship Id="rId1" Type="http://schemas.openxmlformats.org/officeDocument/2006/relationships/slideLayout" Target="../slideLayouts/slideLayout143.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18.png"/><Relationship Id="rId7" Type="http://schemas.openxmlformats.org/officeDocument/2006/relationships/image" Target="../media/image75.png"/><Relationship Id="rId2" Type="http://schemas.openxmlformats.org/officeDocument/2006/relationships/image" Target="../media/image15.jpeg"/><Relationship Id="rId1" Type="http://schemas.openxmlformats.org/officeDocument/2006/relationships/slideLayout" Target="../slideLayouts/slideLayout14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53FA-496B-A41E-7DB9-981A7E4E3524}"/>
              </a:ext>
            </a:extLst>
          </p:cNvPr>
          <p:cNvSpPr>
            <a:spLocks noGrp="1"/>
          </p:cNvSpPr>
          <p:nvPr>
            <p:ph type="title"/>
          </p:nvPr>
        </p:nvSpPr>
        <p:spPr>
          <a:xfrm>
            <a:off x="1393054" y="211757"/>
            <a:ext cx="9405891" cy="2187279"/>
          </a:xfrm>
        </p:spPr>
        <p:txBody>
          <a:bodyPr anchor="ctr">
            <a:normAutofit/>
          </a:bodyPr>
          <a:lstStyle/>
          <a:p>
            <a:pPr algn="ctr"/>
            <a:r>
              <a:rPr lang="en-US" dirty="0"/>
              <a:t>Education and the Child welfare system: what does the data tell us?</a:t>
            </a:r>
          </a:p>
        </p:txBody>
      </p:sp>
      <p:pic>
        <p:nvPicPr>
          <p:cNvPr id="53" name="Picture 52" descr="Financial graphs on a dark display">
            <a:extLst>
              <a:ext uri="{FF2B5EF4-FFF2-40B4-BE49-F238E27FC236}">
                <a16:creationId xmlns:a16="http://schemas.microsoft.com/office/drawing/2014/main" id="{E2C5606C-1A8C-49C0-99B8-DB419AF394CE}"/>
              </a:ext>
            </a:extLst>
          </p:cNvPr>
          <p:cNvPicPr>
            <a:picLocks noChangeAspect="1"/>
          </p:cNvPicPr>
          <p:nvPr/>
        </p:nvPicPr>
        <p:blipFill>
          <a:blip r:embed="rId2">
            <a:alphaModFix amt="35000"/>
          </a:blip>
          <a:stretch>
            <a:fillRect/>
          </a:stretch>
        </p:blipFill>
        <p:spPr>
          <a:xfrm>
            <a:off x="635961" y="492088"/>
            <a:ext cx="11088844" cy="5218047"/>
          </a:xfrm>
          <a:prstGeom prst="rect">
            <a:avLst/>
          </a:prstGeom>
        </p:spPr>
      </p:pic>
      <p:sp>
        <p:nvSpPr>
          <p:cNvPr id="54" name="TextBox 53">
            <a:extLst>
              <a:ext uri="{FF2B5EF4-FFF2-40B4-BE49-F238E27FC236}">
                <a16:creationId xmlns:a16="http://schemas.microsoft.com/office/drawing/2014/main" id="{6EDF854D-07F4-4ED8-9C27-36E4DB614815}"/>
              </a:ext>
            </a:extLst>
          </p:cNvPr>
          <p:cNvSpPr txBox="1"/>
          <p:nvPr/>
        </p:nvSpPr>
        <p:spPr>
          <a:xfrm>
            <a:off x="947246" y="3921521"/>
            <a:ext cx="7769371" cy="1477328"/>
          </a:xfrm>
          <a:prstGeom prst="rect">
            <a:avLst/>
          </a:prstGeom>
          <a:noFill/>
        </p:spPr>
        <p:txBody>
          <a:bodyPr wrap="none" rtlCol="0">
            <a:spAutoFit/>
          </a:bodyPr>
          <a:lstStyle/>
          <a:p>
            <a:r>
              <a:rPr lang="en-US" dirty="0"/>
              <a:t>Presented by:</a:t>
            </a:r>
          </a:p>
          <a:p>
            <a:pPr marL="285750" indent="-285750">
              <a:buFont typeface="Wingdings" panose="05000000000000000000" pitchFamily="2" charset="2"/>
              <a:buChar char="Ø"/>
            </a:pPr>
            <a:r>
              <a:rPr lang="en-US" dirty="0"/>
              <a:t>Felicia Penn and </a:t>
            </a:r>
            <a:r>
              <a:rPr lang="en-US" dirty="0" err="1"/>
              <a:t>Hollye</a:t>
            </a:r>
            <a:r>
              <a:rPr lang="en-US" dirty="0"/>
              <a:t> Pickett, Department of Family and Protective Services</a:t>
            </a:r>
          </a:p>
          <a:p>
            <a:pPr marL="285750" indent="-285750">
              <a:buFont typeface="Wingdings" panose="05000000000000000000" pitchFamily="2" charset="2"/>
              <a:buChar char="Ø"/>
            </a:pPr>
            <a:r>
              <a:rPr lang="en-US" dirty="0"/>
              <a:t>Dr. LaTrenda Watson, Texas Education Agency</a:t>
            </a:r>
          </a:p>
          <a:p>
            <a:pPr marL="285750" indent="-285750">
              <a:buFont typeface="Wingdings" panose="05000000000000000000" pitchFamily="2" charset="2"/>
              <a:buChar char="Ø"/>
            </a:pPr>
            <a:r>
              <a:rPr lang="en-US" dirty="0"/>
              <a:t>Dr. Toni Watt, Education Reach and Texas State University</a:t>
            </a:r>
          </a:p>
          <a:p>
            <a:endParaRPr lang="en-US" dirty="0"/>
          </a:p>
        </p:txBody>
      </p:sp>
    </p:spTree>
    <p:extLst>
      <p:ext uri="{BB962C8B-B14F-4D97-AF65-F5344CB8AC3E}">
        <p14:creationId xmlns:p14="http://schemas.microsoft.com/office/powerpoint/2010/main" val="375313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8648" y="609600"/>
            <a:ext cx="9261760" cy="1320800"/>
          </a:xfrm>
        </p:spPr>
        <p:txBody>
          <a:bodyPr/>
          <a:lstStyle/>
          <a:p>
            <a:r>
              <a:rPr lang="en-US" dirty="0">
                <a:solidFill>
                  <a:schemeClr val="accent1"/>
                </a:solidFill>
              </a:rPr>
              <a:t>Put Initial Request for Evaluation in Writing </a:t>
            </a: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flipV="1">
            <a:off x="628651" y="1277257"/>
            <a:ext cx="8863692" cy="7257"/>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2" name="Diagram 1" descr="Flow chart for request for evaluations."/>
          <p:cNvGraphicFramePr/>
          <p:nvPr>
            <p:extLst>
              <p:ext uri="{D42A27DB-BD31-4B8C-83A1-F6EECF244321}">
                <p14:modId xmlns:p14="http://schemas.microsoft.com/office/powerpoint/2010/main" val="3510755319"/>
              </p:ext>
            </p:extLst>
          </p:nvPr>
        </p:nvGraphicFramePr>
        <p:xfrm>
          <a:off x="1470636" y="2768601"/>
          <a:ext cx="846845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76800" y="2057400"/>
            <a:ext cx="1752600" cy="1280746"/>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Special Education Process Slide 1</a:t>
            </a:r>
          </a:p>
        </p:txBody>
      </p:sp>
      <p:sp>
        <p:nvSpPr>
          <p:cNvPr id="6" name="Content Placeholder 5"/>
          <p:cNvSpPr>
            <a:spLocks noGrp="1"/>
          </p:cNvSpPr>
          <p:nvPr>
            <p:ph idx="1"/>
          </p:nvPr>
        </p:nvSpPr>
        <p:spPr>
          <a:xfrm>
            <a:off x="659175" y="1333144"/>
            <a:ext cx="9775240" cy="5055297"/>
          </a:xfrm>
        </p:spPr>
        <p:txBody>
          <a:bodyPr>
            <a:normAutofit lnSpcReduction="10000"/>
          </a:bodyPr>
          <a:lstStyle/>
          <a:p>
            <a:r>
              <a:rPr lang="en-US" sz="2400" b="1" u="sng" dirty="0">
                <a:solidFill>
                  <a:schemeClr val="accent1">
                    <a:lumMod val="75000"/>
                  </a:schemeClr>
                </a:solidFill>
              </a:rPr>
              <a:t>Step 1: </a:t>
            </a:r>
            <a:r>
              <a:rPr lang="en-US" sz="2400" dirty="0"/>
              <a:t>a parent, teacher, or other professional may request for the student to be tested (send request to principal and school diagnostician, some schools may use counselors to handle referrals)</a:t>
            </a:r>
          </a:p>
          <a:p>
            <a:pPr lvl="1"/>
            <a:r>
              <a:rPr lang="en-US" sz="2000" dirty="0"/>
              <a:t>Response to Intervention (RTI) cannot be used to delay or deny an evaluation for special education. </a:t>
            </a:r>
          </a:p>
          <a:p>
            <a:r>
              <a:rPr lang="en-US" sz="2400" b="1" u="sng" dirty="0">
                <a:solidFill>
                  <a:schemeClr val="accent1">
                    <a:lumMod val="75000"/>
                  </a:schemeClr>
                </a:solidFill>
              </a:rPr>
              <a:t>Step 2: </a:t>
            </a:r>
            <a:r>
              <a:rPr lang="en-US" sz="2400" dirty="0"/>
              <a:t>Notice of Rights and Consent for Services – district must provide notice of the steps the school wants to take or not take</a:t>
            </a:r>
          </a:p>
          <a:p>
            <a:pPr lvl="1"/>
            <a:r>
              <a:rPr lang="en-US" sz="2200" dirty="0"/>
              <a:t>Prior Written Notice – this is if the school will be evaluating, provided within 15 school days</a:t>
            </a:r>
          </a:p>
          <a:p>
            <a:pPr lvl="2"/>
            <a:r>
              <a:rPr lang="en-US" sz="2000" dirty="0"/>
              <a:t>Parents must sign the consent form in order for the evaluation process to proceed</a:t>
            </a:r>
            <a:endParaRPr lang="en-US" sz="2200" dirty="0"/>
          </a:p>
          <a:p>
            <a:pPr lvl="1"/>
            <a:r>
              <a:rPr lang="en-US" sz="2200" dirty="0"/>
              <a:t>Notice of Action Refused or Prior Written Notice of refusal – this is if the school will not be evaluating</a:t>
            </a:r>
          </a:p>
          <a:p>
            <a:endParaRPr lang="en-US" dirty="0"/>
          </a:p>
        </p:txBody>
      </p:sp>
      <p:sp>
        <p:nvSpPr>
          <p:cNvPr id="5" name="Slide Number Placeholder 4"/>
          <p:cNvSpPr>
            <a:spLocks noGrp="1"/>
          </p:cNvSpPr>
          <p:nvPr>
            <p:ph type="sldNum" sz="quarter" idx="14"/>
          </p:nvPr>
        </p:nvSpPr>
        <p:spPr/>
        <p:txBody>
          <a:bodyPr/>
          <a:lstStyle/>
          <a:p>
            <a:fld id="{058DB212-BFA2-403F-85EF-DFD3FF6D973A}" type="slidenum">
              <a:rPr lang="en-US" noProof="0" smtClean="0"/>
              <a:pPr/>
              <a:t>11</a:t>
            </a:fld>
            <a:endParaRPr lang="en-US" noProof="0"/>
          </a:p>
        </p:txBody>
      </p:sp>
      <p:sp>
        <p:nvSpPr>
          <p:cNvPr id="2" name="TextBox 1"/>
          <p:cNvSpPr txBox="1"/>
          <p:nvPr/>
        </p:nvSpPr>
        <p:spPr>
          <a:xfrm>
            <a:off x="422031" y="6388441"/>
            <a:ext cx="4173415" cy="276999"/>
          </a:xfrm>
          <a:prstGeom prst="rect">
            <a:avLst/>
          </a:prstGeom>
          <a:noFill/>
        </p:spPr>
        <p:txBody>
          <a:bodyPr wrap="square" rtlCol="0">
            <a:spAutoFit/>
          </a:bodyPr>
          <a:lstStyle/>
          <a:p>
            <a:r>
              <a:rPr lang="en-US" sz="1200" dirty="0"/>
              <a:t>IDEA Manual, 2018</a:t>
            </a:r>
          </a:p>
        </p:txBody>
      </p:sp>
    </p:spTree>
    <p:extLst>
      <p:ext uri="{BB962C8B-B14F-4D97-AF65-F5344CB8AC3E}">
        <p14:creationId xmlns:p14="http://schemas.microsoft.com/office/powerpoint/2010/main" val="249130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Special Education Process Slide 2</a:t>
            </a:r>
          </a:p>
        </p:txBody>
      </p:sp>
      <p:sp>
        <p:nvSpPr>
          <p:cNvPr id="2" name="Content Placeholder 1"/>
          <p:cNvSpPr>
            <a:spLocks noGrp="1"/>
          </p:cNvSpPr>
          <p:nvPr>
            <p:ph idx="1"/>
          </p:nvPr>
        </p:nvSpPr>
        <p:spPr>
          <a:xfrm>
            <a:off x="677334" y="1461331"/>
            <a:ext cx="9381066" cy="4787069"/>
          </a:xfrm>
        </p:spPr>
        <p:txBody>
          <a:bodyPr>
            <a:normAutofit fontScale="92500" lnSpcReduction="10000"/>
          </a:bodyPr>
          <a:lstStyle/>
          <a:p>
            <a:r>
              <a:rPr lang="en-US" sz="2400" b="1" u="sng" dirty="0">
                <a:solidFill>
                  <a:schemeClr val="accent1">
                    <a:lumMod val="75000"/>
                  </a:schemeClr>
                </a:solidFill>
              </a:rPr>
              <a:t>Step 3: </a:t>
            </a:r>
            <a:r>
              <a:rPr lang="en-US" sz="2400" dirty="0"/>
              <a:t>Full and Individual Initial Evaluation (FIIE) – determines eligibility for special education services as well as identifies a disability.  Must be completed no later than 45 school days (there are variations depending on when consent was signed).</a:t>
            </a:r>
          </a:p>
          <a:p>
            <a:pPr lvl="1"/>
            <a:r>
              <a:rPr lang="en-US" sz="2000" dirty="0"/>
              <a:t>Answers: does a student have a disability AND what special education and related services are needed as a result of the disability. </a:t>
            </a:r>
          </a:p>
          <a:p>
            <a:pPr lvl="1"/>
            <a:r>
              <a:rPr lang="en-US" sz="2000" u="sng" dirty="0"/>
              <a:t>NOTE: </a:t>
            </a:r>
            <a:r>
              <a:rPr lang="en-US" sz="2000" dirty="0"/>
              <a:t>consent for evaluation is not consent for services.  </a:t>
            </a:r>
            <a:endParaRPr lang="en-US" sz="2400" dirty="0"/>
          </a:p>
          <a:p>
            <a:r>
              <a:rPr lang="en-US" sz="2400" b="1" u="sng" dirty="0">
                <a:solidFill>
                  <a:schemeClr val="accent1">
                    <a:lumMod val="75000"/>
                  </a:schemeClr>
                </a:solidFill>
              </a:rPr>
              <a:t>Step 4: </a:t>
            </a:r>
            <a:r>
              <a:rPr lang="en-US" sz="2400" dirty="0"/>
              <a:t>The ARD Meeting – must be held no more than 30 days after the initial evaluation is completed. During the meeting the IEP is developed.  </a:t>
            </a:r>
          </a:p>
          <a:p>
            <a:pPr lvl="1"/>
            <a:r>
              <a:rPr lang="en-US" sz="2200" dirty="0"/>
              <a:t>Notice of the meeting is provided 5 days in advance, parent can agree to a shorter timeframe</a:t>
            </a:r>
          </a:p>
          <a:p>
            <a:pPr lvl="1"/>
            <a:r>
              <a:rPr lang="en-US" sz="2200" dirty="0"/>
              <a:t>ARD Meetings should be held once a year. </a:t>
            </a:r>
          </a:p>
          <a:p>
            <a:endParaRPr lang="en-US" dirty="0"/>
          </a:p>
          <a:p>
            <a:endParaRPr lang="en-US" dirty="0"/>
          </a:p>
        </p:txBody>
      </p:sp>
      <p:sp>
        <p:nvSpPr>
          <p:cNvPr id="3" name="Slide Number Placeholder 2"/>
          <p:cNvSpPr>
            <a:spLocks noGrp="1"/>
          </p:cNvSpPr>
          <p:nvPr>
            <p:ph type="sldNum" sz="quarter" idx="14"/>
          </p:nvPr>
        </p:nvSpPr>
        <p:spPr/>
        <p:txBody>
          <a:bodyPr/>
          <a:lstStyle/>
          <a:p>
            <a:fld id="{058DB212-BFA2-403F-85EF-DFD3FF6D973A}" type="slidenum">
              <a:rPr lang="en-US" noProof="0" smtClean="0"/>
              <a:pPr/>
              <a:t>12</a:t>
            </a:fld>
            <a:endParaRPr lang="en-US" noProof="0"/>
          </a:p>
        </p:txBody>
      </p:sp>
      <p:sp>
        <p:nvSpPr>
          <p:cNvPr id="5" name="TextBox 4"/>
          <p:cNvSpPr txBox="1"/>
          <p:nvPr/>
        </p:nvSpPr>
        <p:spPr>
          <a:xfrm>
            <a:off x="515815" y="6366107"/>
            <a:ext cx="3716216" cy="276999"/>
          </a:xfrm>
          <a:prstGeom prst="rect">
            <a:avLst/>
          </a:prstGeom>
          <a:noFill/>
        </p:spPr>
        <p:txBody>
          <a:bodyPr wrap="square" rtlCol="0">
            <a:spAutoFit/>
          </a:bodyPr>
          <a:lstStyle/>
          <a:p>
            <a:r>
              <a:rPr lang="en-US" sz="1200" dirty="0"/>
              <a:t>IDEA Manual, 2018</a:t>
            </a:r>
          </a:p>
        </p:txBody>
      </p:sp>
    </p:spTree>
    <p:extLst>
      <p:ext uri="{BB962C8B-B14F-4D97-AF65-F5344CB8AC3E}">
        <p14:creationId xmlns:p14="http://schemas.microsoft.com/office/powerpoint/2010/main" val="8829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1000"/>
                                        <p:tgtEl>
                                          <p:spTgt spid="2">
                                            <p:txEl>
                                              <p:pRg st="5" end="5"/>
                                            </p:txEl>
                                          </p:spTgt>
                                        </p:tgtEl>
                                      </p:cBhvr>
                                    </p:animEffect>
                                    <p:anim calcmode="lin" valueType="num">
                                      <p:cBhvr>
                                        <p:cTn id="3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Special Education Process Slide 3</a:t>
            </a:r>
          </a:p>
        </p:txBody>
      </p:sp>
      <p:sp>
        <p:nvSpPr>
          <p:cNvPr id="6" name="Content Placeholder 5"/>
          <p:cNvSpPr>
            <a:spLocks noGrp="1"/>
          </p:cNvSpPr>
          <p:nvPr>
            <p:ph idx="1"/>
          </p:nvPr>
        </p:nvSpPr>
        <p:spPr>
          <a:xfrm>
            <a:off x="677334" y="1656387"/>
            <a:ext cx="8596668" cy="3880773"/>
          </a:xfrm>
        </p:spPr>
        <p:txBody>
          <a:bodyPr/>
          <a:lstStyle/>
          <a:p>
            <a:r>
              <a:rPr lang="en-US" sz="2400" b="1" u="sng" dirty="0">
                <a:solidFill>
                  <a:schemeClr val="accent1">
                    <a:lumMod val="75000"/>
                  </a:schemeClr>
                </a:solidFill>
              </a:rPr>
              <a:t>Step 5: </a:t>
            </a:r>
            <a:r>
              <a:rPr lang="en-US" sz="2400" dirty="0"/>
              <a:t>The IEP – this written plan/agreement between the school and parents will be developed and reviewed at least annually. </a:t>
            </a:r>
          </a:p>
          <a:p>
            <a:pPr marL="0" indent="0">
              <a:buNone/>
            </a:pPr>
            <a:endParaRPr lang="en-US" sz="2400" dirty="0"/>
          </a:p>
          <a:p>
            <a:r>
              <a:rPr lang="en-US" sz="2400" b="1" u="sng" dirty="0">
                <a:solidFill>
                  <a:schemeClr val="accent1">
                    <a:lumMod val="75000"/>
                  </a:schemeClr>
                </a:solidFill>
              </a:rPr>
              <a:t>Step 6: </a:t>
            </a:r>
            <a:r>
              <a:rPr lang="en-US" sz="2400" dirty="0"/>
              <a:t>After the Meeting – parent will receive reports that they will need to review to determine if progress is being made or if changes need to be requested during the next ARD/IEP. Parents may request parent/teacher conferences and/or request additional ARD meetings. </a:t>
            </a:r>
          </a:p>
          <a:p>
            <a:endParaRPr lang="en-US" dirty="0"/>
          </a:p>
        </p:txBody>
      </p:sp>
      <p:sp>
        <p:nvSpPr>
          <p:cNvPr id="5" name="Slide Number Placeholder 4"/>
          <p:cNvSpPr>
            <a:spLocks noGrp="1"/>
          </p:cNvSpPr>
          <p:nvPr>
            <p:ph type="sldNum" sz="quarter" idx="14"/>
          </p:nvPr>
        </p:nvSpPr>
        <p:spPr/>
        <p:txBody>
          <a:bodyPr/>
          <a:lstStyle/>
          <a:p>
            <a:fld id="{058DB212-BFA2-403F-85EF-DFD3FF6D973A}" type="slidenum">
              <a:rPr lang="en-US" noProof="0" smtClean="0"/>
              <a:pPr/>
              <a:t>13</a:t>
            </a:fld>
            <a:endParaRPr lang="en-US" noProof="0"/>
          </a:p>
        </p:txBody>
      </p:sp>
      <p:sp>
        <p:nvSpPr>
          <p:cNvPr id="2" name="TextBox 1"/>
          <p:cNvSpPr txBox="1"/>
          <p:nvPr/>
        </p:nvSpPr>
        <p:spPr>
          <a:xfrm>
            <a:off x="398585" y="6366107"/>
            <a:ext cx="3938953" cy="276999"/>
          </a:xfrm>
          <a:prstGeom prst="rect">
            <a:avLst/>
          </a:prstGeom>
          <a:noFill/>
        </p:spPr>
        <p:txBody>
          <a:bodyPr wrap="square" rtlCol="0">
            <a:spAutoFit/>
          </a:bodyPr>
          <a:lstStyle/>
          <a:p>
            <a:r>
              <a:rPr lang="en-US" sz="1200" dirty="0"/>
              <a:t>IDEA Manual, 2018</a:t>
            </a:r>
          </a:p>
        </p:txBody>
      </p:sp>
    </p:spTree>
    <p:extLst>
      <p:ext uri="{BB962C8B-B14F-4D97-AF65-F5344CB8AC3E}">
        <p14:creationId xmlns:p14="http://schemas.microsoft.com/office/powerpoint/2010/main" val="105568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More information about ARD meetings</a:t>
            </a:r>
          </a:p>
        </p:txBody>
      </p:sp>
      <p:sp>
        <p:nvSpPr>
          <p:cNvPr id="2" name="Content Placeholder 1"/>
          <p:cNvSpPr>
            <a:spLocks noGrp="1"/>
          </p:cNvSpPr>
          <p:nvPr>
            <p:ph idx="1"/>
          </p:nvPr>
        </p:nvSpPr>
        <p:spPr>
          <a:xfrm>
            <a:off x="659175" y="1147560"/>
            <a:ext cx="10862678" cy="4902720"/>
          </a:xfrm>
        </p:spPr>
        <p:txBody>
          <a:bodyPr>
            <a:normAutofit lnSpcReduction="10000"/>
          </a:bodyPr>
          <a:lstStyle/>
          <a:p>
            <a:r>
              <a:rPr lang="en-US" sz="2800" dirty="0"/>
              <a:t>Parents/guardians are allowed to waive a 5 day notice for ARD meetings (i.e. have the meeting sooner), however, this is not advisable for our kids because we also have to notify the other parties.</a:t>
            </a:r>
          </a:p>
          <a:p>
            <a:r>
              <a:rPr lang="en-US" sz="2800" dirty="0"/>
              <a:t>Parents/guardians may ask for the meeting to be rescheduled to a time that is more convenient to avoid the ARD meeting proceeding without them. </a:t>
            </a:r>
          </a:p>
          <a:p>
            <a:r>
              <a:rPr lang="en-US" sz="2800" dirty="0"/>
              <a:t>Parents/guardians do have a choice of taking the IEP home to review before agreeing and signing but the school may implement it within 10 days if it is not returned by then.</a:t>
            </a:r>
          </a:p>
          <a:p>
            <a:r>
              <a:rPr lang="en-US" sz="2800" dirty="0"/>
              <a:t>Copies of the ARD should be provided to all attendees. </a:t>
            </a:r>
          </a:p>
          <a:p>
            <a:endParaRPr lang="en-US" sz="2800" dirty="0"/>
          </a:p>
          <a:p>
            <a:endParaRPr lang="en-US" sz="2400" dirty="0"/>
          </a:p>
          <a:p>
            <a:endParaRPr lang="en-US" dirty="0"/>
          </a:p>
          <a:p>
            <a:endParaRPr lang="en-US" dirty="0"/>
          </a:p>
        </p:txBody>
      </p:sp>
      <p:sp>
        <p:nvSpPr>
          <p:cNvPr id="5" name="TextBox 4">
            <a:extLst>
              <a:ext uri="{C183D7F6-B498-43B3-948B-1728B52AA6E4}">
                <adec:decorative xmlns:adec="http://schemas.microsoft.com/office/drawing/2017/decorative" val="1"/>
              </a:ext>
            </a:extLst>
          </p:cNvPr>
          <p:cNvSpPr txBox="1"/>
          <p:nvPr/>
        </p:nvSpPr>
        <p:spPr>
          <a:xfrm>
            <a:off x="386862" y="6482862"/>
            <a:ext cx="4079630" cy="276999"/>
          </a:xfrm>
          <a:prstGeom prst="rect">
            <a:avLst/>
          </a:prstGeom>
          <a:noFill/>
        </p:spPr>
        <p:txBody>
          <a:bodyPr wrap="square" rtlCol="0">
            <a:spAutoFit/>
          </a:bodyPr>
          <a:lstStyle/>
          <a:p>
            <a:r>
              <a:rPr lang="en-US" sz="1200" dirty="0"/>
              <a:t>IDEA Manual, 2018</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14"/>
          </p:nvPr>
        </p:nvSpPr>
        <p:spPr/>
        <p:txBody>
          <a:bodyPr/>
          <a:lstStyle/>
          <a:p>
            <a:fld id="{058DB212-BFA2-403F-85EF-DFD3FF6D973A}" type="slidenum">
              <a:rPr lang="en-US" noProof="0" smtClean="0"/>
              <a:pPr/>
              <a:t>14</a:t>
            </a:fld>
            <a:endParaRPr lang="en-US" noProof="0"/>
          </a:p>
        </p:txBody>
      </p:sp>
    </p:spTree>
    <p:extLst>
      <p:ext uri="{BB962C8B-B14F-4D97-AF65-F5344CB8AC3E}">
        <p14:creationId xmlns:p14="http://schemas.microsoft.com/office/powerpoint/2010/main" val="134862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7772-544D-4701-9E06-F3F0031C9ADE}"/>
              </a:ext>
            </a:extLst>
          </p:cNvPr>
          <p:cNvSpPr>
            <a:spLocks noGrp="1"/>
          </p:cNvSpPr>
          <p:nvPr>
            <p:ph type="title"/>
          </p:nvPr>
        </p:nvSpPr>
        <p:spPr>
          <a:xfrm>
            <a:off x="1022399" y="524759"/>
            <a:ext cx="8596668" cy="1320800"/>
          </a:xfrm>
        </p:spPr>
        <p:txBody>
          <a:bodyPr/>
          <a:lstStyle/>
          <a:p>
            <a:pPr algn="ctr"/>
            <a:r>
              <a:rPr lang="en-US" b="1" dirty="0"/>
              <a:t>DFPS connecting with TWC</a:t>
            </a:r>
          </a:p>
        </p:txBody>
      </p:sp>
      <p:sp>
        <p:nvSpPr>
          <p:cNvPr id="5" name="Content Placeholder 4">
            <a:extLst>
              <a:ext uri="{FF2B5EF4-FFF2-40B4-BE49-F238E27FC236}">
                <a16:creationId xmlns:a16="http://schemas.microsoft.com/office/drawing/2014/main" id="{E7354AB9-6F65-4C7B-BA07-0B560BE68B1C}"/>
              </a:ext>
            </a:extLst>
          </p:cNvPr>
          <p:cNvSpPr>
            <a:spLocks noGrp="1"/>
          </p:cNvSpPr>
          <p:nvPr>
            <p:ph idx="1"/>
          </p:nvPr>
        </p:nvSpPr>
        <p:spPr>
          <a:xfrm>
            <a:off x="677334" y="1333145"/>
            <a:ext cx="9286798" cy="4708218"/>
          </a:xfrm>
        </p:spPr>
        <p:txBody>
          <a:bodyPr>
            <a:normAutofit/>
          </a:bodyPr>
          <a:lstStyle/>
          <a:p>
            <a:pPr marL="0" indent="0" algn="ctr">
              <a:spcBef>
                <a:spcPct val="0"/>
              </a:spcBef>
              <a:buNone/>
            </a:pPr>
            <a:r>
              <a:rPr lang="en-US" sz="3200" dirty="0">
                <a:solidFill>
                  <a:schemeClr val="accent1"/>
                </a:solidFill>
                <a:latin typeface="+mj-lt"/>
                <a:ea typeface="+mj-ea"/>
                <a:cs typeface="+mj-cs"/>
              </a:rPr>
              <a:t>Youth &amp; Student Services</a:t>
            </a:r>
          </a:p>
          <a:p>
            <a:pPr>
              <a:buFont typeface="Wingdings" panose="05000000000000000000" pitchFamily="2" charset="2"/>
              <a:buChar char="Ø"/>
            </a:pPr>
            <a:r>
              <a:rPr lang="en-US" dirty="0"/>
              <a:t>Having a disability could results in substantial barriers to employment.</a:t>
            </a:r>
          </a:p>
          <a:p>
            <a:pPr algn="just">
              <a:buFont typeface="Wingdings" panose="05000000000000000000" pitchFamily="2" charset="2"/>
              <a:buChar char="Ø"/>
            </a:pPr>
            <a:r>
              <a:rPr lang="en-US" dirty="0"/>
              <a:t>When students are eligible for and receiving special education or related services under the federal Individuals with Disabilities Education Act, or is an individual with a disability for purposes of §504 of the Rehabilitation Act; DFPS is able to receive help in preparing for post-secondary education and employment opportunities through the following individualized services. </a:t>
            </a:r>
          </a:p>
          <a:p>
            <a:pPr algn="just">
              <a:buFont typeface="Wingdings" panose="05000000000000000000" pitchFamily="2" charset="2"/>
              <a:buChar char="Ø"/>
            </a:pPr>
            <a:r>
              <a:rPr lang="en-US" dirty="0"/>
              <a:t>Services are based on eligibility and your individual need, and are provided in collaboration with the DFPS, family, high school, community college, or Educational Service Center.</a:t>
            </a:r>
          </a:p>
          <a:p>
            <a:pPr marL="0" indent="0">
              <a:buNone/>
            </a:pPr>
            <a:br>
              <a:rPr lang="en-US" dirty="0"/>
            </a:br>
            <a:endParaRPr lang="en-US" dirty="0"/>
          </a:p>
        </p:txBody>
      </p:sp>
      <p:pic>
        <p:nvPicPr>
          <p:cNvPr id="4" name="Picture 3" descr="Image of a team of athletes putting their hands in together, with the word connection over it.">
            <a:extLst>
              <a:ext uri="{FF2B5EF4-FFF2-40B4-BE49-F238E27FC236}">
                <a16:creationId xmlns:a16="http://schemas.microsoft.com/office/drawing/2014/main" id="{664CE922-EF34-4ED2-AA2D-887BAE58E374}"/>
              </a:ext>
            </a:extLst>
          </p:cNvPr>
          <p:cNvPicPr>
            <a:picLocks noChangeAspect="1"/>
          </p:cNvPicPr>
          <p:nvPr/>
        </p:nvPicPr>
        <p:blipFill>
          <a:blip r:embed="rId2"/>
          <a:stretch>
            <a:fillRect/>
          </a:stretch>
        </p:blipFill>
        <p:spPr>
          <a:xfrm>
            <a:off x="3460618" y="4687048"/>
            <a:ext cx="3486935" cy="1952684"/>
          </a:xfrm>
          <a:prstGeom prst="rect">
            <a:avLst/>
          </a:prstGeom>
        </p:spPr>
      </p:pic>
    </p:spTree>
    <p:extLst>
      <p:ext uri="{BB962C8B-B14F-4D97-AF65-F5344CB8AC3E}">
        <p14:creationId xmlns:p14="http://schemas.microsoft.com/office/powerpoint/2010/main" val="151046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551A99-36A3-79C3-BDEE-379AE3563AA9}"/>
              </a:ext>
            </a:extLst>
          </p:cNvPr>
          <p:cNvSpPr>
            <a:spLocks noGrp="1"/>
          </p:cNvSpPr>
          <p:nvPr>
            <p:ph type="title" idx="4294967295"/>
          </p:nvPr>
        </p:nvSpPr>
        <p:spPr>
          <a:xfrm>
            <a:off x="677334" y="-1320800"/>
            <a:ext cx="8596668" cy="1320800"/>
          </a:xfrm>
        </p:spPr>
        <p:txBody>
          <a:bodyPr vert="horz" lIns="91440" tIns="45720" rIns="91440" bIns="45720" rtlCol="0" anchor="b">
            <a:normAutofit/>
          </a:bodyPr>
          <a:lstStyle/>
          <a:p>
            <a:r>
              <a:rPr lang="en-US" dirty="0"/>
              <a:t>Partnerships Slide</a:t>
            </a:r>
          </a:p>
        </p:txBody>
      </p:sp>
      <p:sp>
        <p:nvSpPr>
          <p:cNvPr id="4" name="Title 1">
            <a:extLst>
              <a:ext uri="{FF2B5EF4-FFF2-40B4-BE49-F238E27FC236}">
                <a16:creationId xmlns:a16="http://schemas.microsoft.com/office/drawing/2014/main" id="{725E2528-7A7F-4B9A-A0B0-0DD8975A52F5}"/>
              </a:ext>
            </a:extLst>
          </p:cNvPr>
          <p:cNvSpPr txBox="1">
            <a:spLocks/>
          </p:cNvSpPr>
          <p:nvPr/>
        </p:nvSpPr>
        <p:spPr>
          <a:xfrm>
            <a:off x="810693" y="60960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Bring TWC to the planning table with an invite to the transition ARD</a:t>
            </a:r>
          </a:p>
          <a:p>
            <a:pPr algn="ctr"/>
            <a:endParaRPr lang="en-US" dirty="0">
              <a:solidFill>
                <a:schemeClr val="accent1">
                  <a:lumMod val="75000"/>
                </a:schemeClr>
              </a:solidFill>
            </a:endParaRPr>
          </a:p>
        </p:txBody>
      </p:sp>
      <p:sp>
        <p:nvSpPr>
          <p:cNvPr id="3" name="Rectangle 2">
            <a:extLst>
              <a:ext uri="{FF2B5EF4-FFF2-40B4-BE49-F238E27FC236}">
                <a16:creationId xmlns:a16="http://schemas.microsoft.com/office/drawing/2014/main" id="{DFA57C4F-5F9A-4641-B037-CBBC35FF230D}"/>
              </a:ext>
            </a:extLst>
          </p:cNvPr>
          <p:cNvSpPr/>
          <p:nvPr/>
        </p:nvSpPr>
        <p:spPr>
          <a:xfrm>
            <a:off x="1830291" y="2320302"/>
            <a:ext cx="6971878" cy="2554545"/>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When we talk about the transition from childhood to adulthood, the word “plan” comes up a lot. There’s an education plan, a medical plan, planning your child’s income and signing up for services, planning for housing, planning to make sure your children are legally protected, planning for a career, planning a social life, and more….</a:t>
            </a:r>
          </a:p>
          <a:p>
            <a:pPr algn="ct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B5A136A-3D4C-40EB-9DA9-DFE4AC70BB7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97534" y="4900808"/>
            <a:ext cx="3084888" cy="1508808"/>
          </a:xfrm>
          <a:prstGeom prst="rect">
            <a:avLst/>
          </a:prstGeom>
        </p:spPr>
      </p:pic>
      <p:pic>
        <p:nvPicPr>
          <p:cNvPr id="2054" name="Picture 6">
            <a:extLst>
              <a:ext uri="{FF2B5EF4-FFF2-40B4-BE49-F238E27FC236}">
                <a16:creationId xmlns:a16="http://schemas.microsoft.com/office/drawing/2014/main" id="{E2B17C29-C178-4708-8266-821DBA9BD1B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98" y="4900808"/>
            <a:ext cx="2977028" cy="14885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7B44279-F004-4C27-AB04-1ACA98DB89D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29" y="4900808"/>
            <a:ext cx="3047998" cy="150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71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 You</a:t>
            </a:r>
          </a:p>
        </p:txBody>
      </p:sp>
      <p:pic>
        <p:nvPicPr>
          <p:cNvPr id="2050" name="Picture 2" descr="Image result for picture of teens graduating">
            <a:hlinkClick r:id="rId2"/>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50020" y="1566118"/>
            <a:ext cx="3972138" cy="402086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half" idx="2"/>
          </p:nvPr>
        </p:nvSpPr>
        <p:spPr>
          <a:xfrm>
            <a:off x="5336858" y="1566118"/>
            <a:ext cx="4184034" cy="3880773"/>
          </a:xfrm>
        </p:spPr>
        <p:txBody>
          <a:bodyPr>
            <a:normAutofit fontScale="92500" lnSpcReduction="20000"/>
          </a:bodyPr>
          <a:lstStyle/>
          <a:p>
            <a:pPr marL="45720" indent="0">
              <a:buNone/>
            </a:pPr>
            <a:r>
              <a:rPr lang="en-US" sz="4800" i="1" dirty="0">
                <a:solidFill>
                  <a:srgbClr val="00B0F0"/>
                </a:solidFill>
                <a:effectLst>
                  <a:outerShdw blurRad="38100" dist="38100" dir="2700000" algn="tl">
                    <a:srgbClr val="000000">
                      <a:alpha val="43137"/>
                    </a:srgbClr>
                  </a:outerShdw>
                </a:effectLst>
              </a:rPr>
              <a:t>With support and understanding, I can be successful and reach my goals…</a:t>
            </a:r>
          </a:p>
        </p:txBody>
      </p:sp>
    </p:spTree>
    <p:extLst>
      <p:ext uri="{BB962C8B-B14F-4D97-AF65-F5344CB8AC3E}">
        <p14:creationId xmlns:p14="http://schemas.microsoft.com/office/powerpoint/2010/main" val="388012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CC91D6-5619-479F-B2C3-EEED55993E14}"/>
              </a:ext>
            </a:extLst>
          </p:cNvPr>
          <p:cNvSpPr>
            <a:spLocks noGrp="1"/>
          </p:cNvSpPr>
          <p:nvPr>
            <p:ph type="ctrTitle"/>
          </p:nvPr>
        </p:nvSpPr>
        <p:spPr>
          <a:xfrm>
            <a:off x="2030819" y="3848669"/>
            <a:ext cx="5507665" cy="2416920"/>
          </a:xfrm>
        </p:spPr>
        <p:txBody>
          <a:bodyPr anchor="b">
            <a:noAutofit/>
          </a:bodyPr>
          <a:lstStyle/>
          <a:p>
            <a:br>
              <a:rPr lang="en-US" sz="4000" dirty="0"/>
            </a:br>
            <a:r>
              <a:rPr lang="en-US" sz="4000" dirty="0"/>
              <a:t>Texas Workforce Commission Conference</a:t>
            </a:r>
            <a:br>
              <a:rPr lang="en-US" sz="4000" dirty="0"/>
            </a:br>
            <a:br>
              <a:rPr lang="en-US" sz="4000" dirty="0"/>
            </a:br>
            <a:r>
              <a:rPr lang="en-US" sz="4000" dirty="0"/>
              <a:t>April 2023</a:t>
            </a:r>
          </a:p>
        </p:txBody>
      </p:sp>
    </p:spTree>
    <p:extLst>
      <p:ext uri="{BB962C8B-B14F-4D97-AF65-F5344CB8AC3E}">
        <p14:creationId xmlns:p14="http://schemas.microsoft.com/office/powerpoint/2010/main" val="1503136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32C06-1CAD-4430-BF08-CD0580F5D5D8}"/>
              </a:ext>
            </a:extLst>
          </p:cNvPr>
          <p:cNvSpPr>
            <a:spLocks noGrp="1"/>
          </p:cNvSpPr>
          <p:nvPr>
            <p:ph type="title"/>
          </p:nvPr>
        </p:nvSpPr>
        <p:spPr/>
        <p:txBody>
          <a:bodyPr>
            <a:normAutofit/>
          </a:bodyPr>
          <a:lstStyle/>
          <a:p>
            <a:r>
              <a:rPr lang="en-US" dirty="0">
                <a:cs typeface="Calibri"/>
              </a:rPr>
              <a:t>Presenter</a:t>
            </a:r>
          </a:p>
        </p:txBody>
      </p:sp>
      <p:graphicFrame>
        <p:nvGraphicFramePr>
          <p:cNvPr id="4" name="Diagram 3">
            <a:extLst>
              <a:ext uri="{FF2B5EF4-FFF2-40B4-BE49-F238E27FC236}">
                <a16:creationId xmlns:a16="http://schemas.microsoft.com/office/drawing/2014/main" id="{A9371B90-8CC6-4889-94BF-4C0203E06F59}"/>
              </a:ext>
              <a:ext uri="{C183D7F6-B498-43B3-948B-1728B52AA6E4}">
                <adec:decorative xmlns:adec="http://schemas.microsoft.com/office/drawing/2017/decorative" val="1"/>
              </a:ext>
            </a:extLst>
          </p:cNvPr>
          <p:cNvGraphicFramePr/>
          <p:nvPr/>
        </p:nvGraphicFramePr>
        <p:xfrm>
          <a:off x="1835474" y="1125949"/>
          <a:ext cx="9055733" cy="4040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9AE713AB-B486-4E77-2B09-F3939B85610A}"/>
              </a:ext>
              <a:ext uri="{C183D7F6-B498-43B3-948B-1728B52AA6E4}">
                <adec:decorative xmlns:adec="http://schemas.microsoft.com/office/drawing/2017/decorative" val="1"/>
              </a:ext>
            </a:extLst>
          </p:cNvPr>
          <p:cNvSpPr txBox="1">
            <a:spLocks/>
          </p:cNvSpPr>
          <p:nvPr/>
        </p:nvSpPr>
        <p:spPr>
          <a:xfrm>
            <a:off x="4069915" y="661813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6CB9"/>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53003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091B0B-4101-3D58-F82B-A7EDE0B78D80}"/>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Education Matters Slide and Presenters</a:t>
            </a:r>
          </a:p>
        </p:txBody>
      </p:sp>
      <p:sp>
        <p:nvSpPr>
          <p:cNvPr id="49" name="Content Placeholder 5">
            <a:extLst>
              <a:ext uri="{FF2B5EF4-FFF2-40B4-BE49-F238E27FC236}">
                <a16:creationId xmlns:a16="http://schemas.microsoft.com/office/drawing/2014/main" id="{CA20E8FA-9F56-4546-8B17-3CDB8269D38B}"/>
              </a:ext>
            </a:extLst>
          </p:cNvPr>
          <p:cNvSpPr>
            <a:spLocks noGrp="1"/>
          </p:cNvSpPr>
          <p:nvPr>
            <p:ph idx="1"/>
          </p:nvPr>
        </p:nvSpPr>
        <p:spPr>
          <a:xfrm>
            <a:off x="7017780" y="2226032"/>
            <a:ext cx="4014013" cy="3880773"/>
          </a:xfrm>
        </p:spPr>
        <p:txBody>
          <a:bodyPr>
            <a:normAutofit/>
          </a:bodyPr>
          <a:lstStyle/>
          <a:p>
            <a:pPr marL="0" indent="0">
              <a:buNone/>
            </a:pPr>
            <a:r>
              <a:rPr lang="en-US" dirty="0"/>
              <a:t>Presenters:</a:t>
            </a:r>
          </a:p>
          <a:p>
            <a:r>
              <a:rPr lang="en-US" sz="2400" dirty="0"/>
              <a:t>Felicia Penn</a:t>
            </a:r>
          </a:p>
          <a:p>
            <a:r>
              <a:rPr lang="en-US" sz="2400" dirty="0" err="1"/>
              <a:t>Hollye</a:t>
            </a:r>
            <a:r>
              <a:rPr lang="en-US" sz="2400" dirty="0"/>
              <a:t> Pickett</a:t>
            </a:r>
          </a:p>
          <a:p>
            <a:endParaRPr lang="en-US" dirty="0"/>
          </a:p>
          <a:p>
            <a:pPr marL="0" indent="0">
              <a:buNone/>
            </a:pPr>
            <a:r>
              <a:rPr lang="en-US" dirty="0"/>
              <a:t>Department of Family and Protective Services</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539" y="163650"/>
            <a:ext cx="5121177" cy="6694349"/>
          </a:xfrm>
          <a:prstGeom prst="rect">
            <a:avLst/>
          </a:prstGeom>
        </p:spPr>
      </p:pic>
    </p:spTree>
    <p:extLst>
      <p:ext uri="{BB962C8B-B14F-4D97-AF65-F5344CB8AC3E}">
        <p14:creationId xmlns:p14="http://schemas.microsoft.com/office/powerpoint/2010/main" val="763191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93F792AE-90CA-47F9-9D44-67DF4616C9FF}"/>
              </a:ext>
              <a:ext uri="{C183D7F6-B498-43B3-948B-1728B52AA6E4}">
                <adec:decorative xmlns:adec="http://schemas.microsoft.com/office/drawing/2017/decorative" val="1"/>
              </a:ext>
            </a:extLst>
          </p:cNvPr>
          <p:cNvSpPr/>
          <p:nvPr/>
        </p:nvSpPr>
        <p:spPr>
          <a:xfrm>
            <a:off x="2419111" y="418854"/>
            <a:ext cx="7345427" cy="1338924"/>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D6CB9"/>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8B16C5F9-9A96-4B6D-9B85-6EAAA766DA54}"/>
              </a:ext>
              <a:ext uri="{C183D7F6-B498-43B3-948B-1728B52AA6E4}">
                <adec:decorative xmlns:adec="http://schemas.microsoft.com/office/drawing/2017/decorative" val="1"/>
              </a:ext>
            </a:extLst>
          </p:cNvPr>
          <p:cNvPicPr>
            <a:picLocks noChangeAspect="1"/>
          </p:cNvPicPr>
          <p:nvPr/>
        </p:nvPicPr>
        <p:blipFill rotWithShape="1">
          <a:blip r:embed="rId2"/>
          <a:srcRect l="6537" r="5462" b="-1"/>
          <a:stretch/>
        </p:blipFill>
        <p:spPr>
          <a:xfrm>
            <a:off x="20" y="10"/>
            <a:ext cx="12191980" cy="6081613"/>
          </a:xfrm>
          <a:prstGeom prst="rect">
            <a:avLst/>
          </a:prstGeom>
          <a:noFill/>
        </p:spPr>
      </p:pic>
      <p:pic>
        <p:nvPicPr>
          <p:cNvPr id="6" name="Picture 6">
            <a:extLst>
              <a:ext uri="{FF2B5EF4-FFF2-40B4-BE49-F238E27FC236}">
                <a16:creationId xmlns:a16="http://schemas.microsoft.com/office/drawing/2014/main" id="{ED026285-5B4E-496F-9E70-6C2CFD8EF7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2839" y="656866"/>
            <a:ext cx="2453263" cy="857250"/>
          </a:xfrm>
          <a:prstGeom prst="rect">
            <a:avLst/>
          </a:prstGeom>
          <a:solidFill>
            <a:schemeClr val="bg1"/>
          </a:solidFill>
        </p:spPr>
      </p:pic>
      <p:sp>
        <p:nvSpPr>
          <p:cNvPr id="7" name="Title 6">
            <a:extLst>
              <a:ext uri="{FF2B5EF4-FFF2-40B4-BE49-F238E27FC236}">
                <a16:creationId xmlns:a16="http://schemas.microsoft.com/office/drawing/2014/main" id="{59A9C994-BFF5-42EF-AECB-1DE19057BEBB}"/>
              </a:ext>
            </a:extLst>
          </p:cNvPr>
          <p:cNvSpPr>
            <a:spLocks noGrp="1"/>
          </p:cNvSpPr>
          <p:nvPr>
            <p:ph type="title" idx="4294967295"/>
          </p:nvPr>
        </p:nvSpPr>
        <p:spPr>
          <a:xfrm>
            <a:off x="5435181" y="611223"/>
            <a:ext cx="4205306" cy="954107"/>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6CB9"/>
                </a:solidFill>
                <a:effectLst/>
                <a:uLnTx/>
                <a:uFillTx/>
                <a:latin typeface="Calibri" panose="020F0502020204030204"/>
                <a:ea typeface="+mn-ea"/>
                <a:cs typeface="+mn-cs"/>
              </a:rPr>
              <a:t>Highly Mobile and At-Risk Student Programs Division</a:t>
            </a:r>
          </a:p>
        </p:txBody>
      </p:sp>
      <p:cxnSp>
        <p:nvCxnSpPr>
          <p:cNvPr id="8" name="Straight Connector 7">
            <a:extLst>
              <a:ext uri="{FF2B5EF4-FFF2-40B4-BE49-F238E27FC236}">
                <a16:creationId xmlns:a16="http://schemas.microsoft.com/office/drawing/2014/main" id="{08115FCC-86B5-4F83-A33F-22D224E24E3A}"/>
              </a:ext>
              <a:ext uri="{C183D7F6-B498-43B3-948B-1728B52AA6E4}">
                <adec:decorative xmlns:adec="http://schemas.microsoft.com/office/drawing/2017/decorative" val="1"/>
              </a:ext>
            </a:extLst>
          </p:cNvPr>
          <p:cNvCxnSpPr/>
          <p:nvPr/>
        </p:nvCxnSpPr>
        <p:spPr>
          <a:xfrm>
            <a:off x="5326601" y="611223"/>
            <a:ext cx="0" cy="95410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Oval 8">
            <a:hlinkClick r:id="rId4"/>
            <a:extLst>
              <a:ext uri="{FF2B5EF4-FFF2-40B4-BE49-F238E27FC236}">
                <a16:creationId xmlns:a16="http://schemas.microsoft.com/office/drawing/2014/main" id="{C3987489-B103-46B8-828C-5C8E497D7733}"/>
              </a:ext>
              <a:ext uri="{C183D7F6-B498-43B3-948B-1728B52AA6E4}">
                <adec:decorative xmlns:adec="http://schemas.microsoft.com/office/drawing/2017/decorative" val="1"/>
              </a:ext>
            </a:extLst>
          </p:cNvPr>
          <p:cNvSpPr/>
          <p:nvPr/>
        </p:nvSpPr>
        <p:spPr>
          <a:xfrm>
            <a:off x="350310" y="2176632"/>
            <a:ext cx="1633432" cy="1633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1">
            <a:hlinkClick r:id="rId4"/>
            <a:extLst>
              <a:ext uri="{FF2B5EF4-FFF2-40B4-BE49-F238E27FC236}">
                <a16:creationId xmlns:a16="http://schemas.microsoft.com/office/drawing/2014/main" id="{E32BE397-40BD-41C3-B85E-2C5F575833C9}"/>
              </a:ext>
            </a:extLst>
          </p:cNvPr>
          <p:cNvSpPr txBox="1"/>
          <p:nvPr/>
        </p:nvSpPr>
        <p:spPr>
          <a:xfrm>
            <a:off x="384005" y="2514898"/>
            <a:ext cx="1566042" cy="10199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Military Connected</a:t>
            </a:r>
          </a:p>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Students</a:t>
            </a:r>
          </a:p>
        </p:txBody>
      </p:sp>
      <p:sp>
        <p:nvSpPr>
          <p:cNvPr id="12" name="Oval 11">
            <a:hlinkClick r:id="rId5"/>
            <a:extLst>
              <a:ext uri="{FF2B5EF4-FFF2-40B4-BE49-F238E27FC236}">
                <a16:creationId xmlns:a16="http://schemas.microsoft.com/office/drawing/2014/main" id="{FBCDEE24-2473-4307-91A6-7FF13160574A}"/>
              </a:ext>
              <a:ext uri="{C183D7F6-B498-43B3-948B-1728B52AA6E4}">
                <adec:decorative xmlns:adec="http://schemas.microsoft.com/office/drawing/2017/decorative" val="1"/>
              </a:ext>
            </a:extLst>
          </p:cNvPr>
          <p:cNvSpPr/>
          <p:nvPr/>
        </p:nvSpPr>
        <p:spPr>
          <a:xfrm>
            <a:off x="2736414" y="2188648"/>
            <a:ext cx="1633432" cy="1633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hlinkClick r:id="rId5"/>
            <a:extLst>
              <a:ext uri="{FF2B5EF4-FFF2-40B4-BE49-F238E27FC236}">
                <a16:creationId xmlns:a16="http://schemas.microsoft.com/office/drawing/2014/main" id="{FBCDEE24-2473-4307-91A6-7FF13160574A}"/>
              </a:ext>
              <a:ext uri="{C183D7F6-B498-43B3-948B-1728B52AA6E4}">
                <adec:decorative xmlns:adec="http://schemas.microsoft.com/office/drawing/2017/decorative" val="1"/>
              </a:ext>
            </a:extLst>
          </p:cNvPr>
          <p:cNvSpPr/>
          <p:nvPr/>
        </p:nvSpPr>
        <p:spPr>
          <a:xfrm>
            <a:off x="5320759" y="2229420"/>
            <a:ext cx="1633432" cy="1633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hlinkClick r:id="rId5"/>
            <a:extLst>
              <a:ext uri="{FF2B5EF4-FFF2-40B4-BE49-F238E27FC236}">
                <a16:creationId xmlns:a16="http://schemas.microsoft.com/office/drawing/2014/main" id="{FBCDEE24-2473-4307-91A6-7FF13160574A}"/>
              </a:ext>
              <a:ext uri="{C183D7F6-B498-43B3-948B-1728B52AA6E4}">
                <adec:decorative xmlns:adec="http://schemas.microsoft.com/office/drawing/2017/decorative" val="1"/>
              </a:ext>
            </a:extLst>
          </p:cNvPr>
          <p:cNvSpPr/>
          <p:nvPr/>
        </p:nvSpPr>
        <p:spPr>
          <a:xfrm>
            <a:off x="7679941" y="2280183"/>
            <a:ext cx="1633432" cy="1633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hlinkClick r:id="rId5"/>
            <a:extLst>
              <a:ext uri="{FF2B5EF4-FFF2-40B4-BE49-F238E27FC236}">
                <a16:creationId xmlns:a16="http://schemas.microsoft.com/office/drawing/2014/main" id="{FBCDEE24-2473-4307-91A6-7FF13160574A}"/>
              </a:ext>
              <a:ext uri="{C183D7F6-B498-43B3-948B-1728B52AA6E4}">
                <adec:decorative xmlns:adec="http://schemas.microsoft.com/office/drawing/2017/decorative" val="1"/>
              </a:ext>
            </a:extLst>
          </p:cNvPr>
          <p:cNvSpPr/>
          <p:nvPr/>
        </p:nvSpPr>
        <p:spPr>
          <a:xfrm>
            <a:off x="9941648" y="2328021"/>
            <a:ext cx="1633432" cy="1633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7" name="TextBox 1">
            <a:hlinkClick r:id="rId6"/>
            <a:extLst>
              <a:ext uri="{FF2B5EF4-FFF2-40B4-BE49-F238E27FC236}">
                <a16:creationId xmlns:a16="http://schemas.microsoft.com/office/drawing/2014/main" id="{C5C5BE59-8339-4E63-85C4-7F56DC2C5D6E}"/>
              </a:ext>
            </a:extLst>
          </p:cNvPr>
          <p:cNvSpPr txBox="1"/>
          <p:nvPr/>
        </p:nvSpPr>
        <p:spPr>
          <a:xfrm>
            <a:off x="2847153" y="2525578"/>
            <a:ext cx="1566042" cy="10199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Homeless Children &amp; Youth</a:t>
            </a:r>
          </a:p>
        </p:txBody>
      </p:sp>
      <p:sp>
        <p:nvSpPr>
          <p:cNvPr id="18" name="TextBox 1">
            <a:hlinkClick r:id="rId7"/>
            <a:extLst>
              <a:ext uri="{FF2B5EF4-FFF2-40B4-BE49-F238E27FC236}">
                <a16:creationId xmlns:a16="http://schemas.microsoft.com/office/drawing/2014/main" id="{0E50F41C-2F32-4DF0-8E7F-A3B0B1F9EB83}"/>
              </a:ext>
            </a:extLst>
          </p:cNvPr>
          <p:cNvSpPr txBox="1"/>
          <p:nvPr/>
        </p:nvSpPr>
        <p:spPr>
          <a:xfrm>
            <a:off x="5313597" y="2577954"/>
            <a:ext cx="1566042" cy="10199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Child Abuse &amp; Neglect</a:t>
            </a:r>
          </a:p>
        </p:txBody>
      </p:sp>
      <p:sp>
        <p:nvSpPr>
          <p:cNvPr id="19" name="TextBox 1">
            <a:hlinkClick r:id="rId8"/>
            <a:extLst>
              <a:ext uri="{FF2B5EF4-FFF2-40B4-BE49-F238E27FC236}">
                <a16:creationId xmlns:a16="http://schemas.microsoft.com/office/drawing/2014/main" id="{5A2F255D-8234-4F0D-90F7-D4BAA00AB05E}"/>
              </a:ext>
            </a:extLst>
          </p:cNvPr>
          <p:cNvSpPr txBox="1"/>
          <p:nvPr/>
        </p:nvSpPr>
        <p:spPr>
          <a:xfrm>
            <a:off x="7744740" y="2572407"/>
            <a:ext cx="1566042" cy="10199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Pregnancy Related Services</a:t>
            </a:r>
          </a:p>
        </p:txBody>
      </p:sp>
      <p:sp>
        <p:nvSpPr>
          <p:cNvPr id="20" name="TextBox 1">
            <a:hlinkClick r:id="rId9"/>
            <a:extLst>
              <a:ext uri="{FF2B5EF4-FFF2-40B4-BE49-F238E27FC236}">
                <a16:creationId xmlns:a16="http://schemas.microsoft.com/office/drawing/2014/main" id="{3472C06B-D524-440D-AA2F-19430F83B61A}"/>
              </a:ext>
            </a:extLst>
          </p:cNvPr>
          <p:cNvSpPr txBox="1"/>
          <p:nvPr/>
        </p:nvSpPr>
        <p:spPr>
          <a:xfrm>
            <a:off x="10011921" y="2525082"/>
            <a:ext cx="1566042" cy="13277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Foster Care &amp; Student Success</a:t>
            </a:r>
          </a:p>
        </p:txBody>
      </p:sp>
      <p:sp>
        <p:nvSpPr>
          <p:cNvPr id="21" name="Rounded Rectangle 25">
            <a:extLst>
              <a:ext uri="{FF2B5EF4-FFF2-40B4-BE49-F238E27FC236}">
                <a16:creationId xmlns:a16="http://schemas.microsoft.com/office/drawing/2014/main" id="{27B29278-B338-451E-98B5-C37FF907FC85}"/>
              </a:ext>
            </a:extLst>
          </p:cNvPr>
          <p:cNvSpPr/>
          <p:nvPr/>
        </p:nvSpPr>
        <p:spPr>
          <a:xfrm>
            <a:off x="356810" y="4211163"/>
            <a:ext cx="11545769" cy="1564930"/>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srgbClr val="0D6CB9"/>
                </a:solidFill>
                <a:effectLst/>
                <a:uLnTx/>
                <a:uFillTx/>
                <a:latin typeface="Calibri" panose="020F0502020204030204"/>
                <a:ea typeface="+mn-ea"/>
                <a:cs typeface="+mn-cs"/>
              </a:rPr>
              <a:t>Purpose:</a:t>
            </a:r>
            <a:r>
              <a:rPr kumimoji="0" lang="en-US" sz="1800" b="1" i="0" u="none" strike="noStrike" kern="1200" cap="none" spc="0" normalizeH="0" baseline="0" noProof="0">
                <a:ln w="0"/>
                <a:solidFill>
                  <a:srgbClr val="0D6CB9"/>
                </a:solidFill>
                <a:effectLst/>
                <a:uLnTx/>
                <a:uFillTx/>
                <a:latin typeface="Calibri"/>
                <a:ea typeface="+mn-ea"/>
                <a:cs typeface="Calibri"/>
              </a:rPr>
              <a:t> </a:t>
            </a:r>
            <a:r>
              <a:rPr kumimoji="0" lang="en-US" sz="1600" b="0" i="0" u="none" strike="noStrike" kern="1200" cap="none" spc="0" normalizeH="0" baseline="0" noProof="0">
                <a:ln w="0"/>
                <a:solidFill>
                  <a:prstClr val="black">
                    <a:lumMod val="85000"/>
                    <a:lumOff val="15000"/>
                  </a:prstClr>
                </a:solidFill>
                <a:effectLst/>
                <a:uLnTx/>
                <a:uFillTx/>
                <a:latin typeface="Calibri Light" panose="020F0302020204030204"/>
                <a:ea typeface="+mn-ea"/>
                <a:cs typeface="+mn-cs"/>
              </a:rPr>
              <a:t>To increase awareness, build capacity, and improve TEA supports, resources and tools available for schools to address the unique needs and statutory requirements of highly mobile and at-risk students. </a:t>
            </a: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w="0"/>
              <a:solidFill>
                <a:prstClr val="black">
                  <a:lumMod val="85000"/>
                  <a:lumOff val="15000"/>
                </a:prstClr>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prstClr val="black">
                    <a:lumMod val="85000"/>
                    <a:lumOff val="15000"/>
                  </a:prstClr>
                </a:solidFill>
                <a:effectLst/>
                <a:uLnTx/>
                <a:uFillTx/>
                <a:latin typeface="Calibri Light" panose="020F0302020204030204"/>
                <a:ea typeface="+mn-ea"/>
                <a:cs typeface="+mn-cs"/>
              </a:rPr>
              <a:t>We are committed to improving the school experience and education outcomes of all highly mobile and at-risk students in Texas public schools. </a:t>
            </a:r>
            <a:endParaRPr kumimoji="0" lang="en-US" sz="1600" b="0" i="0" u="none" strike="noStrike" kern="1200" cap="none" spc="0" normalizeH="0" baseline="0" noProof="0">
              <a:ln w="0"/>
              <a:solidFill>
                <a:prstClr val="black">
                  <a:lumMod val="85000"/>
                  <a:lumOff val="15000"/>
                </a:prstClr>
              </a:solidFill>
              <a:effectLst/>
              <a:uLnTx/>
              <a:uFillTx/>
              <a:latin typeface="Calibri Light" panose="020F0302020204030204"/>
              <a:ea typeface="+mn-ea"/>
              <a:cs typeface="Calibri Light"/>
            </a:endParaRPr>
          </a:p>
        </p:txBody>
      </p:sp>
      <p:sp>
        <p:nvSpPr>
          <p:cNvPr id="2" name="Footer Placeholder 5">
            <a:extLst>
              <a:ext uri="{FF2B5EF4-FFF2-40B4-BE49-F238E27FC236}">
                <a16:creationId xmlns:a16="http://schemas.microsoft.com/office/drawing/2014/main" id="{5C1407F1-46D9-616A-39CA-8D37C1E023DB}"/>
              </a:ext>
              <a:ext uri="{C183D7F6-B498-43B3-948B-1728B52AA6E4}">
                <adec:decorative xmlns:adec="http://schemas.microsoft.com/office/drawing/2017/decorative" val="1"/>
              </a:ext>
            </a:extLst>
          </p:cNvPr>
          <p:cNvSpPr txBox="1">
            <a:spLocks/>
          </p:cNvSpPr>
          <p:nvPr/>
        </p:nvSpPr>
        <p:spPr>
          <a:xfrm>
            <a:off x="4069915" y="661813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6CB9"/>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931235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6077A-5EBA-4C9F-BD6D-E74872E7FC24}"/>
              </a:ext>
            </a:extLst>
          </p:cNvPr>
          <p:cNvSpPr>
            <a:spLocks noGrp="1"/>
          </p:cNvSpPr>
          <p:nvPr>
            <p:ph type="ctrTitle"/>
          </p:nvPr>
        </p:nvSpPr>
        <p:spPr>
          <a:xfrm>
            <a:off x="2030819" y="3807725"/>
            <a:ext cx="6475006" cy="2457864"/>
          </a:xfrm>
        </p:spPr>
        <p:txBody>
          <a:bodyPr anchor="b">
            <a:normAutofit/>
          </a:bodyPr>
          <a:lstStyle/>
          <a:p>
            <a:r>
              <a:rPr lang="en-US" dirty="0"/>
              <a:t>Overview of Foster Care &amp; Education</a:t>
            </a:r>
          </a:p>
        </p:txBody>
      </p:sp>
    </p:spTree>
    <p:extLst>
      <p:ext uri="{BB962C8B-B14F-4D97-AF65-F5344CB8AC3E}">
        <p14:creationId xmlns:p14="http://schemas.microsoft.com/office/powerpoint/2010/main" val="2865340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E413-124E-40EE-AE8D-7982A1B03EE7}"/>
              </a:ext>
            </a:extLst>
          </p:cNvPr>
          <p:cNvSpPr>
            <a:spLocks noGrp="1"/>
          </p:cNvSpPr>
          <p:nvPr>
            <p:ph type="title"/>
          </p:nvPr>
        </p:nvSpPr>
        <p:spPr/>
        <p:txBody>
          <a:bodyPr>
            <a:noAutofit/>
          </a:bodyPr>
          <a:lstStyle/>
          <a:p>
            <a:r>
              <a:rPr lang="en-US" dirty="0">
                <a:cs typeface="Calibri"/>
              </a:rPr>
              <a:t>Students in Foster Care</a:t>
            </a:r>
          </a:p>
        </p:txBody>
      </p:sp>
      <p:graphicFrame>
        <p:nvGraphicFramePr>
          <p:cNvPr id="12" name="Content Placeholder 11">
            <a:extLst>
              <a:ext uri="{FF2B5EF4-FFF2-40B4-BE49-F238E27FC236}">
                <a16:creationId xmlns:a16="http://schemas.microsoft.com/office/drawing/2014/main" id="{8EFE7E58-6832-5E25-1E27-48F8CFEEEA14}"/>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1741468212"/>
              </p:ext>
            </p:extLst>
          </p:nvPr>
        </p:nvGraphicFramePr>
        <p:xfrm>
          <a:off x="1046273" y="1447606"/>
          <a:ext cx="10762868" cy="476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5312282E-E9D8-EBEE-028E-990009EF0856}"/>
              </a:ext>
            </a:extLst>
          </p:cNvPr>
          <p:cNvSpPr txBox="1"/>
          <p:nvPr/>
        </p:nvSpPr>
        <p:spPr>
          <a:xfrm>
            <a:off x="3842588" y="6550223"/>
            <a:ext cx="609414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3237772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E413-124E-40EE-AE8D-7982A1B03EE7}"/>
              </a:ext>
            </a:extLst>
          </p:cNvPr>
          <p:cNvSpPr>
            <a:spLocks noGrp="1"/>
          </p:cNvSpPr>
          <p:nvPr>
            <p:ph type="title"/>
          </p:nvPr>
        </p:nvSpPr>
        <p:spPr/>
        <p:txBody>
          <a:bodyPr>
            <a:noAutofit/>
          </a:bodyPr>
          <a:lstStyle/>
          <a:p>
            <a:r>
              <a:rPr lang="en-US" dirty="0">
                <a:cs typeface="Calibri"/>
              </a:rPr>
              <a:t>Students in Foster Care in Texas Schools</a:t>
            </a:r>
          </a:p>
        </p:txBody>
      </p:sp>
      <p:sp>
        <p:nvSpPr>
          <p:cNvPr id="4" name="Content Placeholder 3">
            <a:extLst>
              <a:ext uri="{FF2B5EF4-FFF2-40B4-BE49-F238E27FC236}">
                <a16:creationId xmlns:a16="http://schemas.microsoft.com/office/drawing/2014/main" id="{2C1243F0-241D-4B42-8DFA-E17BBC25FD30}"/>
              </a:ext>
            </a:extLst>
          </p:cNvPr>
          <p:cNvSpPr>
            <a:spLocks noGrp="1"/>
          </p:cNvSpPr>
          <p:nvPr>
            <p:ph idx="4294967295"/>
          </p:nvPr>
        </p:nvSpPr>
        <p:spPr>
          <a:xfrm>
            <a:off x="5663994" y="2398343"/>
            <a:ext cx="6164382" cy="2763141"/>
          </a:xfrm>
          <a:prstGeom prst="rect">
            <a:avLst/>
          </a:prstGeom>
        </p:spPr>
        <p:txBody>
          <a:bodyPr lIns="91440" tIns="45720" rIns="91440" bIns="45720" anchor="t"/>
          <a:lstStyle/>
          <a:p>
            <a:pPr marL="0" indent="0">
              <a:buNone/>
            </a:pPr>
            <a:r>
              <a:rPr lang="en-US" sz="3600" dirty="0">
                <a:solidFill>
                  <a:schemeClr val="accent1">
                    <a:lumMod val="75000"/>
                  </a:schemeClr>
                </a:solidFill>
                <a:ea typeface="+mn-lt"/>
                <a:cs typeface="+mn-lt"/>
              </a:rPr>
              <a:t>There are approximately </a:t>
            </a:r>
            <a:br>
              <a:rPr lang="en-US" sz="3600" dirty="0">
                <a:solidFill>
                  <a:schemeClr val="accent1">
                    <a:lumMod val="75000"/>
                  </a:schemeClr>
                </a:solidFill>
                <a:ea typeface="+mn-lt"/>
                <a:cs typeface="+mn-lt"/>
              </a:rPr>
            </a:br>
            <a:r>
              <a:rPr lang="en-US" sz="3600" dirty="0">
                <a:solidFill>
                  <a:schemeClr val="accent1">
                    <a:lumMod val="75000"/>
                  </a:schemeClr>
                </a:solidFill>
                <a:ea typeface="+mn-lt"/>
                <a:cs typeface="+mn-lt"/>
              </a:rPr>
              <a:t>15,000  school-aged students in Texas schools who are in foster care on any given day.</a:t>
            </a:r>
            <a:endParaRPr lang="en-US" sz="3600" dirty="0">
              <a:solidFill>
                <a:schemeClr val="accent1">
                  <a:lumMod val="75000"/>
                </a:schemeClr>
              </a:solidFill>
              <a:cs typeface="Calibri"/>
            </a:endParaRPr>
          </a:p>
          <a:p>
            <a:endParaRPr lang="en-US" dirty="0">
              <a:cs typeface="Calibri"/>
            </a:endParaRPr>
          </a:p>
        </p:txBody>
      </p:sp>
      <p:sp>
        <p:nvSpPr>
          <p:cNvPr id="8" name="TextBox 7">
            <a:extLst>
              <a:ext uri="{FF2B5EF4-FFF2-40B4-BE49-F238E27FC236}">
                <a16:creationId xmlns:a16="http://schemas.microsoft.com/office/drawing/2014/main" id="{633777AC-BB8C-F4AE-1BCC-68D97B221271}"/>
              </a:ext>
              <a:ext uri="{C183D7F6-B498-43B3-948B-1728B52AA6E4}">
                <adec:decorative xmlns:adec="http://schemas.microsoft.com/office/drawing/2017/decorative" val="1"/>
              </a:ext>
            </a:extLst>
          </p:cNvPr>
          <p:cNvSpPr txBox="1"/>
          <p:nvPr/>
        </p:nvSpPr>
        <p:spPr>
          <a:xfrm>
            <a:off x="4697452" y="6504417"/>
            <a:ext cx="60941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A17C7CB3-9091-7BC7-9D0E-45F65E1FFE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59352" y="2287210"/>
            <a:ext cx="2452915" cy="2452915"/>
          </a:xfrm>
          <a:prstGeom prst="rect">
            <a:avLst/>
          </a:prstGeom>
        </p:spPr>
      </p:pic>
    </p:spTree>
    <p:extLst>
      <p:ext uri="{BB962C8B-B14F-4D97-AF65-F5344CB8AC3E}">
        <p14:creationId xmlns:p14="http://schemas.microsoft.com/office/powerpoint/2010/main" val="3765352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B210943-B725-4D34-A861-0FACA5AEE61B}"/>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986071" y="970155"/>
            <a:ext cx="10205929" cy="5609065"/>
          </a:xfrm>
          <a:noFill/>
        </p:spPr>
      </p:pic>
      <p:sp>
        <p:nvSpPr>
          <p:cNvPr id="2" name="Title 1">
            <a:extLst>
              <a:ext uri="{FF2B5EF4-FFF2-40B4-BE49-F238E27FC236}">
                <a16:creationId xmlns:a16="http://schemas.microsoft.com/office/drawing/2014/main" id="{C3647BE3-8CA9-4324-8E21-D79BE7C81291}"/>
              </a:ext>
            </a:extLst>
          </p:cNvPr>
          <p:cNvSpPr>
            <a:spLocks noGrp="1"/>
          </p:cNvSpPr>
          <p:nvPr>
            <p:ph type="title"/>
          </p:nvPr>
        </p:nvSpPr>
        <p:spPr>
          <a:xfrm>
            <a:off x="1986071" y="128257"/>
            <a:ext cx="9515883" cy="542429"/>
          </a:xfrm>
        </p:spPr>
        <p:txBody>
          <a:bodyPr anchor="ctr">
            <a:noAutofit/>
          </a:bodyPr>
          <a:lstStyle/>
          <a:p>
            <a:r>
              <a:rPr lang="en-US" dirty="0"/>
              <a:t>Wheel of Support</a:t>
            </a:r>
          </a:p>
        </p:txBody>
      </p:sp>
      <p:sp>
        <p:nvSpPr>
          <p:cNvPr id="6" name="TextBox 5">
            <a:extLst>
              <a:ext uri="{FF2B5EF4-FFF2-40B4-BE49-F238E27FC236}">
                <a16:creationId xmlns:a16="http://schemas.microsoft.com/office/drawing/2014/main" id="{A3105A25-8D5F-C1F9-EE27-0969D62FA713}"/>
              </a:ext>
            </a:extLst>
          </p:cNvPr>
          <p:cNvSpPr txBox="1"/>
          <p:nvPr/>
        </p:nvSpPr>
        <p:spPr>
          <a:xfrm>
            <a:off x="4577224" y="6579220"/>
            <a:ext cx="60941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191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0A0D1D-5B09-4724-B9F3-2A21C4ED2D5F}"/>
              </a:ext>
            </a:extLst>
          </p:cNvPr>
          <p:cNvSpPr>
            <a:spLocks noGrp="1"/>
          </p:cNvSpPr>
          <p:nvPr>
            <p:ph type="title"/>
          </p:nvPr>
        </p:nvSpPr>
        <p:spPr>
          <a:xfrm>
            <a:off x="110214" y="129712"/>
            <a:ext cx="11774799" cy="751350"/>
          </a:xfrm>
        </p:spPr>
        <p:txBody>
          <a:bodyPr>
            <a:normAutofit fontScale="90000"/>
          </a:bodyPr>
          <a:lstStyle/>
          <a:p>
            <a:r>
              <a:rPr lang="en-US" dirty="0">
                <a:cs typeface="Calibri"/>
              </a:rPr>
              <a:t>Public Education Information Management System (PEIMS) Coding </a:t>
            </a:r>
            <a:endParaRPr lang="en-US" dirty="0">
              <a:ea typeface="Calibri"/>
              <a:cs typeface="Calibri"/>
            </a:endParaRPr>
          </a:p>
        </p:txBody>
      </p:sp>
      <p:graphicFrame>
        <p:nvGraphicFramePr>
          <p:cNvPr id="3" name="Content Placeholder 2">
            <a:extLst>
              <a:ext uri="{FF2B5EF4-FFF2-40B4-BE49-F238E27FC236}">
                <a16:creationId xmlns:a16="http://schemas.microsoft.com/office/drawing/2014/main" id="{2688BA4B-D483-4F9B-9DDD-A0265FD90970}"/>
              </a:ext>
            </a:extLst>
          </p:cNvPr>
          <p:cNvGraphicFramePr>
            <a:graphicFrameLocks noGrp="1"/>
          </p:cNvGraphicFramePr>
          <p:nvPr>
            <p:ph idx="1"/>
            <p:extLst>
              <p:ext uri="{D42A27DB-BD31-4B8C-83A1-F6EECF244321}">
                <p14:modId xmlns:p14="http://schemas.microsoft.com/office/powerpoint/2010/main" val="1207684279"/>
              </p:ext>
            </p:extLst>
          </p:nvPr>
        </p:nvGraphicFramePr>
        <p:xfrm>
          <a:off x="254648" y="661606"/>
          <a:ext cx="11682703" cy="5324666"/>
        </p:xfrm>
        <a:graphic>
          <a:graphicData uri="http://schemas.openxmlformats.org/drawingml/2006/table">
            <a:tbl>
              <a:tblPr firstRow="1" bandRow="1">
                <a:tableStyleId>{5C22544A-7EE6-4342-B048-85BDC9FD1C3A}</a:tableStyleId>
              </a:tblPr>
              <a:tblGrid>
                <a:gridCol w="11682703">
                  <a:extLst>
                    <a:ext uri="{9D8B030D-6E8A-4147-A177-3AD203B41FA5}">
                      <a16:colId xmlns:a16="http://schemas.microsoft.com/office/drawing/2014/main" val="3260921695"/>
                    </a:ext>
                  </a:extLst>
                </a:gridCol>
              </a:tblGrid>
              <a:tr h="886336">
                <a:tc>
                  <a:txBody>
                    <a:bodyPr/>
                    <a:lstStyle/>
                    <a:p>
                      <a:pPr marL="0" marR="0" indent="0" algn="ctr" rtl="0" eaLnBrk="1" latinLnBrk="0" hangingPunct="1">
                        <a:lnSpc>
                          <a:spcPct val="119000"/>
                        </a:lnSpc>
                        <a:spcBef>
                          <a:spcPts val="0"/>
                        </a:spcBef>
                        <a:spcAft>
                          <a:spcPts val="600"/>
                        </a:spcAft>
                      </a:pPr>
                      <a:r>
                        <a:rPr lang="en-US" sz="1800" kern="1400" dirty="0">
                          <a:ln>
                            <a:noFill/>
                          </a:ln>
                          <a:effectLst/>
                        </a:rPr>
                        <a:t>Foster Care PEIMS Indicators - C196</a:t>
                      </a:r>
                    </a:p>
                  </a:txBody>
                  <a:tcPr marL="0" marR="0" marT="0" marB="0" anchor="ctr"/>
                </a:tc>
                <a:extLst>
                  <a:ext uri="{0D108BD9-81ED-4DB2-BD59-A6C34878D82A}">
                    <a16:rowId xmlns:a16="http://schemas.microsoft.com/office/drawing/2014/main" val="4259665819"/>
                  </a:ext>
                </a:extLst>
              </a:tr>
              <a:tr h="1069231">
                <a:tc>
                  <a:txBody>
                    <a:bodyPr/>
                    <a:lstStyle/>
                    <a:p>
                      <a:pPr marL="0" algn="l" rtl="0" eaLnBrk="1" latinLnBrk="0" hangingPunct="1">
                        <a:spcBef>
                          <a:spcPts val="0"/>
                        </a:spcBef>
                        <a:spcAft>
                          <a:spcPts val="0"/>
                        </a:spcAft>
                      </a:pPr>
                      <a:r>
                        <a:rPr lang="en-US" dirty="0">
                          <a:effectLst/>
                        </a:rPr>
                        <a:t>           0</a:t>
                      </a:r>
                    </a:p>
                    <a:p>
                      <a:pPr marL="0" marR="0" indent="0" algn="ctr" rtl="0" eaLnBrk="1" latinLnBrk="0" hangingPunct="1">
                        <a:lnSpc>
                          <a:spcPct val="119000"/>
                        </a:lnSpc>
                        <a:spcBef>
                          <a:spcPts val="0"/>
                        </a:spcBef>
                        <a:spcAft>
                          <a:spcPts val="600"/>
                        </a:spcAft>
                      </a:pPr>
                      <a:r>
                        <a:rPr lang="en-US" sz="1800" kern="1400" dirty="0">
                          <a:ln>
                            <a:noFill/>
                          </a:ln>
                          <a:effectLst/>
                        </a:rPr>
                        <a:t>Student is not currently in the conservatorship of the TX DFPS </a:t>
                      </a:r>
                      <a:endParaRPr lang="en-US" sz="1800" dirty="0">
                        <a:effectLst/>
                      </a:endParaRPr>
                    </a:p>
                  </a:txBody>
                  <a:tcPr marL="0" marR="0" marT="0" marB="0" anchor="ctr"/>
                </a:tc>
                <a:extLst>
                  <a:ext uri="{0D108BD9-81ED-4DB2-BD59-A6C34878D82A}">
                    <a16:rowId xmlns:a16="http://schemas.microsoft.com/office/drawing/2014/main" val="1554116557"/>
                  </a:ext>
                </a:extLst>
              </a:tr>
              <a:tr h="1153644">
                <a:tc>
                  <a:txBody>
                    <a:bodyPr/>
                    <a:lstStyle/>
                    <a:p>
                      <a:pPr marL="0" lvl="0" algn="l">
                        <a:spcBef>
                          <a:spcPts val="0"/>
                        </a:spcBef>
                        <a:spcAft>
                          <a:spcPts val="0"/>
                        </a:spcAft>
                        <a:buNone/>
                      </a:pPr>
                      <a:r>
                        <a:rPr lang="en-US" dirty="0">
                          <a:effectLst/>
                        </a:rPr>
                        <a:t>           1</a:t>
                      </a:r>
                      <a:endParaRPr lang="en-US" dirty="0"/>
                    </a:p>
                    <a:p>
                      <a:pPr marL="0" marR="0" indent="0" algn="ctr" rtl="0" eaLnBrk="1" latinLnBrk="0" hangingPunct="1">
                        <a:lnSpc>
                          <a:spcPct val="119000"/>
                        </a:lnSpc>
                        <a:spcBef>
                          <a:spcPts val="0"/>
                        </a:spcBef>
                        <a:spcAft>
                          <a:spcPts val="600"/>
                        </a:spcAft>
                      </a:pPr>
                      <a:r>
                        <a:rPr lang="en-US" sz="1800" kern="1400" dirty="0">
                          <a:ln>
                            <a:noFill/>
                          </a:ln>
                          <a:effectLst/>
                        </a:rPr>
                        <a:t>Student is currently in the conservatorship of the TX DFPS</a:t>
                      </a:r>
                      <a:endParaRPr lang="en-US" sz="1800" dirty="0">
                        <a:effectLst/>
                      </a:endParaRPr>
                    </a:p>
                  </a:txBody>
                  <a:tcPr marL="0" marR="0" marT="0" marB="0" anchor="ctr"/>
                </a:tc>
                <a:extLst>
                  <a:ext uri="{0D108BD9-81ED-4DB2-BD59-A6C34878D82A}">
                    <a16:rowId xmlns:a16="http://schemas.microsoft.com/office/drawing/2014/main" val="4262890112"/>
                  </a:ext>
                </a:extLst>
              </a:tr>
              <a:tr h="703441">
                <a:tc>
                  <a:txBody>
                    <a:bodyPr/>
                    <a:lstStyle/>
                    <a:p>
                      <a:pPr marL="0" algn="l" rtl="0" eaLnBrk="1" latinLnBrk="0" hangingPunct="1">
                        <a:spcBef>
                          <a:spcPts val="0"/>
                        </a:spcBef>
                        <a:spcAft>
                          <a:spcPts val="0"/>
                        </a:spcAft>
                      </a:pPr>
                      <a:r>
                        <a:rPr lang="en-US" dirty="0">
                          <a:effectLst/>
                        </a:rPr>
                        <a:t>           2</a:t>
                      </a:r>
                    </a:p>
                    <a:p>
                      <a:pPr marL="0" marR="0" indent="0" algn="ctr" rtl="0" eaLnBrk="1" latinLnBrk="0" hangingPunct="1">
                        <a:lnSpc>
                          <a:spcPct val="119000"/>
                        </a:lnSpc>
                        <a:spcBef>
                          <a:spcPts val="0"/>
                        </a:spcBef>
                        <a:spcAft>
                          <a:spcPts val="600"/>
                        </a:spcAft>
                      </a:pPr>
                      <a:r>
                        <a:rPr lang="en-US" sz="1800" kern="1400" dirty="0">
                          <a:ln>
                            <a:noFill/>
                          </a:ln>
                          <a:effectLst/>
                        </a:rPr>
                        <a:t>Pre-kindergarten student was previously in the conservatorship of the TX DFPS</a:t>
                      </a:r>
                    </a:p>
                  </a:txBody>
                  <a:tcPr marL="0" marR="0" marT="0" marB="0" anchor="ctr"/>
                </a:tc>
                <a:extLst>
                  <a:ext uri="{0D108BD9-81ED-4DB2-BD59-A6C34878D82A}">
                    <a16:rowId xmlns:a16="http://schemas.microsoft.com/office/drawing/2014/main" val="2960149509"/>
                  </a:ext>
                </a:extLst>
              </a:tr>
              <a:tr h="1512014">
                <a:tc>
                  <a:txBody>
                    <a:bodyPr/>
                    <a:lstStyle/>
                    <a:p>
                      <a:pPr marL="0" lvl="0" algn="l">
                        <a:spcBef>
                          <a:spcPts val="0"/>
                        </a:spcBef>
                        <a:spcAft>
                          <a:spcPts val="0"/>
                        </a:spcAft>
                        <a:buNone/>
                      </a:pPr>
                      <a:endParaRPr lang="en-US" dirty="0">
                        <a:effectLst/>
                      </a:endParaRPr>
                    </a:p>
                    <a:p>
                      <a:pPr marL="0" lvl="0" algn="l">
                        <a:spcBef>
                          <a:spcPts val="0"/>
                        </a:spcBef>
                        <a:spcAft>
                          <a:spcPts val="0"/>
                        </a:spcAft>
                        <a:buNone/>
                      </a:pPr>
                      <a:r>
                        <a:rPr lang="en-US" dirty="0">
                          <a:effectLst/>
                        </a:rPr>
                        <a:t>           3</a:t>
                      </a:r>
                    </a:p>
                    <a:p>
                      <a:pPr marL="0" lvl="0" indent="0" algn="ctr">
                        <a:lnSpc>
                          <a:spcPct val="119000"/>
                        </a:lnSpc>
                        <a:spcBef>
                          <a:spcPts val="0"/>
                        </a:spcBef>
                        <a:spcAft>
                          <a:spcPts val="600"/>
                        </a:spcAft>
                        <a:buNone/>
                      </a:pPr>
                      <a:br>
                        <a:rPr lang="en-US" sz="1800" kern="1400" dirty="0">
                          <a:ln>
                            <a:noFill/>
                          </a:ln>
                          <a:effectLst/>
                        </a:rPr>
                      </a:br>
                      <a:r>
                        <a:rPr lang="en-US" sz="1800" b="0" i="0" u="none" strike="noStrike" kern="1400" noProof="0" dirty="0">
                          <a:ln>
                            <a:noFill/>
                          </a:ln>
                          <a:effectLst/>
                        </a:rPr>
                        <a:t>Pre-kindergarten student is or ever has been in foster care in another state or territory, if the child resides in this state (Texas). TEC, §29.153(b).</a:t>
                      </a:r>
                      <a:endParaRPr lang="en-US" sz="1800" kern="1400" dirty="0">
                        <a:ln>
                          <a:noFill/>
                        </a:ln>
                        <a:effectLst/>
                      </a:endParaRPr>
                    </a:p>
                  </a:txBody>
                  <a:tcPr marL="0" marR="0" marT="0" marB="0"/>
                </a:tc>
                <a:extLst>
                  <a:ext uri="{0D108BD9-81ED-4DB2-BD59-A6C34878D82A}">
                    <a16:rowId xmlns:a16="http://schemas.microsoft.com/office/drawing/2014/main" val="2322987289"/>
                  </a:ext>
                </a:extLst>
              </a:tr>
            </a:tbl>
          </a:graphicData>
        </a:graphic>
      </p:graphicFrame>
      <p:sp>
        <p:nvSpPr>
          <p:cNvPr id="6" name="TextBox 5">
            <a:extLst>
              <a:ext uri="{FF2B5EF4-FFF2-40B4-BE49-F238E27FC236}">
                <a16:creationId xmlns:a16="http://schemas.microsoft.com/office/drawing/2014/main" id="{B44112FD-E70A-76A3-9531-4B8E77C4D9F9}"/>
              </a:ext>
            </a:extLst>
          </p:cNvPr>
          <p:cNvSpPr txBox="1"/>
          <p:nvPr/>
        </p:nvSpPr>
        <p:spPr>
          <a:xfrm>
            <a:off x="4007935" y="6550881"/>
            <a:ext cx="60941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100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C3497-2F44-43D3-8D1F-9A1571C92CD5}"/>
              </a:ext>
            </a:extLst>
          </p:cNvPr>
          <p:cNvSpPr>
            <a:spLocks noGrp="1"/>
          </p:cNvSpPr>
          <p:nvPr>
            <p:ph type="title"/>
          </p:nvPr>
        </p:nvSpPr>
        <p:spPr>
          <a:xfrm>
            <a:off x="121365" y="109939"/>
            <a:ext cx="11121657" cy="751350"/>
          </a:xfrm>
        </p:spPr>
        <p:txBody>
          <a:bodyPr/>
          <a:lstStyle/>
          <a:p>
            <a:r>
              <a:rPr lang="en-US" dirty="0">
                <a:cs typeface="Calibri"/>
              </a:rPr>
              <a:t>Placement Authorization 2085 </a:t>
            </a:r>
            <a:endParaRPr lang="en-US" dirty="0"/>
          </a:p>
        </p:txBody>
      </p:sp>
      <p:pic>
        <p:nvPicPr>
          <p:cNvPr id="6" name="Content Placeholder 5">
            <a:extLst>
              <a:ext uri="{FF2B5EF4-FFF2-40B4-BE49-F238E27FC236}">
                <a16:creationId xmlns:a16="http://schemas.microsoft.com/office/drawing/2014/main" id="{0B43B5B5-29E6-4366-97F3-19E2C1428CBA}"/>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600" y="980110"/>
            <a:ext cx="3712806" cy="4637088"/>
          </a:xfrm>
          <a:ln>
            <a:solidFill>
              <a:schemeClr val="tx2">
                <a:lumMod val="75000"/>
              </a:schemeClr>
            </a:solidFill>
          </a:ln>
        </p:spPr>
      </p:pic>
      <p:pic>
        <p:nvPicPr>
          <p:cNvPr id="12" name="Content Placeholder 11">
            <a:extLst>
              <a:ext uri="{FF2B5EF4-FFF2-40B4-BE49-F238E27FC236}">
                <a16:creationId xmlns:a16="http://schemas.microsoft.com/office/drawing/2014/main" id="{CC8C6375-0F33-479D-BA5B-6B37E721773A}"/>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4176003" y="980110"/>
            <a:ext cx="3536862" cy="4637088"/>
          </a:xfrm>
          <a:ln>
            <a:solidFill>
              <a:schemeClr val="tx2">
                <a:lumMod val="75000"/>
              </a:schemeClr>
            </a:solidFill>
          </a:ln>
        </p:spPr>
      </p:pic>
      <p:graphicFrame>
        <p:nvGraphicFramePr>
          <p:cNvPr id="5" name="Diagram 4">
            <a:extLst>
              <a:ext uri="{FF2B5EF4-FFF2-40B4-BE49-F238E27FC236}">
                <a16:creationId xmlns:a16="http://schemas.microsoft.com/office/drawing/2014/main" id="{8BBB42A4-D033-4737-A494-A5739FB9ADD4}"/>
              </a:ext>
              <a:ext uri="{C183D7F6-B498-43B3-948B-1728B52AA6E4}">
                <adec:decorative xmlns:adec="http://schemas.microsoft.com/office/drawing/2017/decorative" val="1"/>
              </a:ext>
            </a:extLst>
          </p:cNvPr>
          <p:cNvGraphicFramePr/>
          <p:nvPr/>
        </p:nvGraphicFramePr>
        <p:xfrm>
          <a:off x="7927656" y="980110"/>
          <a:ext cx="4093108" cy="4719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B9AAF079-131C-3802-62F9-5A0C28DE0BE4}"/>
              </a:ext>
            </a:extLst>
          </p:cNvPr>
          <p:cNvSpPr txBox="1"/>
          <p:nvPr/>
        </p:nvSpPr>
        <p:spPr>
          <a:xfrm>
            <a:off x="4176003" y="6606191"/>
            <a:ext cx="609414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227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38F-86D6-4688-BAE8-25AE6925B90A}"/>
              </a:ext>
            </a:extLst>
          </p:cNvPr>
          <p:cNvSpPr>
            <a:spLocks noGrp="1"/>
          </p:cNvSpPr>
          <p:nvPr>
            <p:ph type="title"/>
          </p:nvPr>
        </p:nvSpPr>
        <p:spPr>
          <a:xfrm>
            <a:off x="177121" y="57011"/>
            <a:ext cx="11121657" cy="751350"/>
          </a:xfrm>
        </p:spPr>
        <p:txBody>
          <a:bodyPr anchor="ctr">
            <a:normAutofit/>
          </a:bodyPr>
          <a:lstStyle/>
          <a:p>
            <a:r>
              <a:rPr lang="en-US" dirty="0"/>
              <a:t>Educational Decision Maker Form – 2085E</a:t>
            </a:r>
          </a:p>
        </p:txBody>
      </p:sp>
      <p:pic>
        <p:nvPicPr>
          <p:cNvPr id="17" name="Content Placeholder 16">
            <a:extLst>
              <a:ext uri="{FF2B5EF4-FFF2-40B4-BE49-F238E27FC236}">
                <a16:creationId xmlns:a16="http://schemas.microsoft.com/office/drawing/2014/main" id="{1CC72563-591F-4B65-8BB1-AECC675AC4E9}"/>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05506" y="904580"/>
            <a:ext cx="3952344" cy="4732633"/>
          </a:xfrm>
          <a:solidFill>
            <a:srgbClr val="0D6CB9"/>
          </a:solidFill>
          <a:ln>
            <a:solidFill>
              <a:schemeClr val="accent1"/>
            </a:solidFill>
          </a:ln>
        </p:spPr>
      </p:pic>
      <p:pic>
        <p:nvPicPr>
          <p:cNvPr id="19" name="Content Placeholder 18">
            <a:extLst>
              <a:ext uri="{FF2B5EF4-FFF2-40B4-BE49-F238E27FC236}">
                <a16:creationId xmlns:a16="http://schemas.microsoft.com/office/drawing/2014/main" id="{BC3537FE-1AEA-46E4-B23F-A812057BE31C}"/>
              </a:ext>
              <a:ext uri="{C183D7F6-B498-43B3-948B-1728B52AA6E4}">
                <adec:decorative xmlns:adec="http://schemas.microsoft.com/office/drawing/2017/decorative" val="1"/>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7162800" y="772886"/>
            <a:ext cx="3715240" cy="4864327"/>
          </a:xfrm>
          <a:ln>
            <a:solidFill>
              <a:srgbClr val="0D6CB9"/>
            </a:solidFill>
          </a:ln>
        </p:spPr>
      </p:pic>
      <p:sp>
        <p:nvSpPr>
          <p:cNvPr id="21" name="TextBox 20">
            <a:extLst>
              <a:ext uri="{FF2B5EF4-FFF2-40B4-BE49-F238E27FC236}">
                <a16:creationId xmlns:a16="http://schemas.microsoft.com/office/drawing/2014/main" id="{7E61A11F-3FD6-4883-98DC-38328211A037}"/>
              </a:ext>
            </a:extLst>
          </p:cNvPr>
          <p:cNvSpPr txBox="1"/>
          <p:nvPr/>
        </p:nvSpPr>
        <p:spPr>
          <a:xfrm>
            <a:off x="4038600" y="658100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194004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AA7B-155E-4F95-BD33-474D9D7B224D}"/>
              </a:ext>
            </a:extLst>
          </p:cNvPr>
          <p:cNvSpPr>
            <a:spLocks noGrp="1"/>
          </p:cNvSpPr>
          <p:nvPr>
            <p:ph type="ctrTitle"/>
          </p:nvPr>
        </p:nvSpPr>
        <p:spPr/>
        <p:txBody>
          <a:bodyPr/>
          <a:lstStyle/>
          <a:p>
            <a:r>
              <a:rPr lang="en-US" dirty="0">
                <a:cs typeface="Calibri"/>
              </a:rPr>
              <a:t>Foster Care and the Law</a:t>
            </a:r>
            <a:endParaRPr lang="en-US" dirty="0"/>
          </a:p>
        </p:txBody>
      </p:sp>
    </p:spTree>
    <p:extLst>
      <p:ext uri="{BB962C8B-B14F-4D97-AF65-F5344CB8AC3E}">
        <p14:creationId xmlns:p14="http://schemas.microsoft.com/office/powerpoint/2010/main" val="4266500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894B01F-ACB0-DA2E-D106-FCBEE9C817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03030" y="1052098"/>
            <a:ext cx="10025347" cy="5329427"/>
          </a:xfrm>
          <a:prstGeom prst="rect">
            <a:avLst/>
          </a:prstGeom>
          <a:noFill/>
        </p:spPr>
      </p:pic>
      <p:sp>
        <p:nvSpPr>
          <p:cNvPr id="10" name="Title 2">
            <a:extLst>
              <a:ext uri="{FF2B5EF4-FFF2-40B4-BE49-F238E27FC236}">
                <a16:creationId xmlns:a16="http://schemas.microsoft.com/office/drawing/2014/main" id="{26A1E507-1D00-7191-425B-0C50A4CC7F83}"/>
              </a:ext>
            </a:extLst>
          </p:cNvPr>
          <p:cNvSpPr>
            <a:spLocks noGrp="1"/>
          </p:cNvSpPr>
          <p:nvPr>
            <p:ph type="title"/>
          </p:nvPr>
        </p:nvSpPr>
        <p:spPr>
          <a:xfrm>
            <a:off x="1903030" y="382590"/>
            <a:ext cx="10025347" cy="542429"/>
          </a:xfrm>
        </p:spPr>
        <p:txBody>
          <a:bodyPr>
            <a:normAutofit fontScale="90000"/>
          </a:bodyPr>
          <a:lstStyle/>
          <a:p>
            <a:r>
              <a:rPr lang="en-US" sz="4000" dirty="0">
                <a:cs typeface="Calibri"/>
              </a:rPr>
              <a:t>Foster Care/Every Student Succeed Act (ESSA), 2016</a:t>
            </a:r>
          </a:p>
          <a:p>
            <a:endParaRPr lang="en-US" dirty="0">
              <a:cs typeface="Calibri"/>
            </a:endParaRPr>
          </a:p>
        </p:txBody>
      </p:sp>
      <p:sp>
        <p:nvSpPr>
          <p:cNvPr id="2" name="TextBox 1">
            <a:extLst>
              <a:ext uri="{FF2B5EF4-FFF2-40B4-BE49-F238E27FC236}">
                <a16:creationId xmlns:a16="http://schemas.microsoft.com/office/drawing/2014/main" id="{D471CAC5-530C-40D1-9254-1A06B605C07C}"/>
              </a:ext>
            </a:extLst>
          </p:cNvPr>
          <p:cNvSpPr txBox="1"/>
          <p:nvPr/>
        </p:nvSpPr>
        <p:spPr>
          <a:xfrm>
            <a:off x="4011842" y="6139272"/>
            <a:ext cx="9429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Calibri"/>
              </a:rPr>
              <a:t>Foster Care and Student Success Guide 2022, Chapter 8 ESSA, page 89 </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EF8CC26-52AE-46F2-73E2-DC26B96B2C1B}"/>
              </a:ext>
            </a:extLst>
          </p:cNvPr>
          <p:cNvSpPr txBox="1"/>
          <p:nvPr/>
        </p:nvSpPr>
        <p:spPr>
          <a:xfrm>
            <a:off x="5209767" y="6581001"/>
            <a:ext cx="67186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24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6C64-7696-948A-0C3A-CF081988C898}"/>
              </a:ext>
            </a:extLst>
          </p:cNvPr>
          <p:cNvSpPr>
            <a:spLocks noGrp="1"/>
          </p:cNvSpPr>
          <p:nvPr>
            <p:ph type="title" idx="4294967295"/>
          </p:nvPr>
        </p:nvSpPr>
        <p:spPr>
          <a:xfrm>
            <a:off x="677334" y="-1320800"/>
            <a:ext cx="8596668" cy="1320800"/>
          </a:xfrm>
        </p:spPr>
        <p:txBody>
          <a:bodyPr vert="horz" lIns="91440" tIns="45720" rIns="91440" bIns="45720" rtlCol="0" anchor="b">
            <a:normAutofit/>
          </a:bodyPr>
          <a:lstStyle/>
          <a:p>
            <a:r>
              <a:rPr lang="en-US" dirty="0"/>
              <a:t>CPS Case Flowchart Slide</a:t>
            </a:r>
          </a:p>
        </p:txBody>
      </p:sp>
      <p:pic>
        <p:nvPicPr>
          <p:cNvPr id="5" name="Picture 4" descr="CPS Case Flowchart "/>
          <p:cNvPicPr>
            <a:picLocks noChangeAspect="1"/>
          </p:cNvPicPr>
          <p:nvPr/>
        </p:nvPicPr>
        <p:blipFill>
          <a:blip r:embed="rId2"/>
          <a:stretch>
            <a:fillRect/>
          </a:stretch>
        </p:blipFill>
        <p:spPr>
          <a:xfrm>
            <a:off x="56306" y="0"/>
            <a:ext cx="12248953" cy="6730738"/>
          </a:xfrm>
          <a:prstGeom prst="rect">
            <a:avLst/>
          </a:prstGeom>
        </p:spPr>
      </p:pic>
    </p:spTree>
    <p:extLst>
      <p:ext uri="{BB962C8B-B14F-4D97-AF65-F5344CB8AC3E}">
        <p14:creationId xmlns:p14="http://schemas.microsoft.com/office/powerpoint/2010/main" val="2163429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51D41-B026-3713-CF64-3E65FAE1A554}"/>
              </a:ext>
            </a:extLst>
          </p:cNvPr>
          <p:cNvSpPr>
            <a:spLocks noGrp="1"/>
          </p:cNvSpPr>
          <p:nvPr>
            <p:ph type="title"/>
          </p:nvPr>
        </p:nvSpPr>
        <p:spPr/>
        <p:txBody>
          <a:bodyPr>
            <a:noAutofit/>
          </a:bodyPr>
          <a:lstStyle/>
          <a:p>
            <a:r>
              <a:rPr lang="en-US" dirty="0"/>
              <a:t>Texas Education Code Slide 1</a:t>
            </a:r>
          </a:p>
        </p:txBody>
      </p:sp>
      <p:graphicFrame>
        <p:nvGraphicFramePr>
          <p:cNvPr id="4" name="Content Placeholder 3" descr="Four boxes with TEA codes">
            <a:extLst>
              <a:ext uri="{FF2B5EF4-FFF2-40B4-BE49-F238E27FC236}">
                <a16:creationId xmlns:a16="http://schemas.microsoft.com/office/drawing/2014/main" id="{44966CD5-83A2-1B53-2B08-ED86E54D54D1}"/>
              </a:ext>
            </a:extLst>
          </p:cNvPr>
          <p:cNvGraphicFramePr>
            <a:graphicFrameLocks noGrp="1"/>
          </p:cNvGraphicFramePr>
          <p:nvPr>
            <p:ph idx="1"/>
            <p:extLst>
              <p:ext uri="{D42A27DB-BD31-4B8C-83A1-F6EECF244321}">
                <p14:modId xmlns:p14="http://schemas.microsoft.com/office/powerpoint/2010/main" val="3360645245"/>
              </p:ext>
            </p:extLst>
          </p:nvPr>
        </p:nvGraphicFramePr>
        <p:xfrm>
          <a:off x="2283917" y="1101094"/>
          <a:ext cx="9664636" cy="5554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BC01ADF-B7A6-4FAB-7E37-31B6C283DCD1}"/>
              </a:ext>
              <a:ext uri="{C183D7F6-B498-43B3-948B-1728B52AA6E4}">
                <adec:decorative xmlns:adec="http://schemas.microsoft.com/office/drawing/2017/decorative" val="1"/>
              </a:ext>
            </a:extLst>
          </p:cNvPr>
          <p:cNvSpPr txBox="1"/>
          <p:nvPr/>
        </p:nvSpPr>
        <p:spPr>
          <a:xfrm>
            <a:off x="3783051" y="6572763"/>
            <a:ext cx="609414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3116550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51D41-B026-3713-CF64-3E65FAE1A554}"/>
              </a:ext>
            </a:extLst>
          </p:cNvPr>
          <p:cNvSpPr>
            <a:spLocks noGrp="1"/>
          </p:cNvSpPr>
          <p:nvPr>
            <p:ph type="title"/>
          </p:nvPr>
        </p:nvSpPr>
        <p:spPr/>
        <p:txBody>
          <a:bodyPr>
            <a:noAutofit/>
          </a:bodyPr>
          <a:lstStyle/>
          <a:p>
            <a:r>
              <a:rPr lang="en-US" dirty="0"/>
              <a:t>Texas Education Code Slide 2</a:t>
            </a:r>
          </a:p>
        </p:txBody>
      </p:sp>
      <p:graphicFrame>
        <p:nvGraphicFramePr>
          <p:cNvPr id="4" name="Content Placeholder 3" descr="Four boxes with TEA codes">
            <a:extLst>
              <a:ext uri="{FF2B5EF4-FFF2-40B4-BE49-F238E27FC236}">
                <a16:creationId xmlns:a16="http://schemas.microsoft.com/office/drawing/2014/main" id="{44966CD5-83A2-1B53-2B08-ED86E54D54D1}"/>
              </a:ext>
            </a:extLst>
          </p:cNvPr>
          <p:cNvGraphicFramePr>
            <a:graphicFrameLocks noGrp="1"/>
          </p:cNvGraphicFramePr>
          <p:nvPr>
            <p:ph idx="1"/>
            <p:extLst>
              <p:ext uri="{D42A27DB-BD31-4B8C-83A1-F6EECF244321}">
                <p14:modId xmlns:p14="http://schemas.microsoft.com/office/powerpoint/2010/main" val="1611789541"/>
              </p:ext>
            </p:extLst>
          </p:nvPr>
        </p:nvGraphicFramePr>
        <p:xfrm>
          <a:off x="2314809" y="1018716"/>
          <a:ext cx="9664636" cy="5554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BC01ADF-B7A6-4FAB-7E37-31B6C283DCD1}"/>
              </a:ext>
              <a:ext uri="{C183D7F6-B498-43B3-948B-1728B52AA6E4}">
                <adec:decorative xmlns:adec="http://schemas.microsoft.com/office/drawing/2017/decorative" val="1"/>
              </a:ext>
            </a:extLst>
          </p:cNvPr>
          <p:cNvSpPr txBox="1"/>
          <p:nvPr/>
        </p:nvSpPr>
        <p:spPr>
          <a:xfrm>
            <a:off x="3783051" y="6572763"/>
            <a:ext cx="609414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1777757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865B-3D23-1B8C-5E1B-1FC027208A23}"/>
              </a:ext>
            </a:extLst>
          </p:cNvPr>
          <p:cNvSpPr>
            <a:spLocks noGrp="1"/>
          </p:cNvSpPr>
          <p:nvPr>
            <p:ph type="title"/>
          </p:nvPr>
        </p:nvSpPr>
        <p:spPr/>
        <p:txBody>
          <a:bodyPr/>
          <a:lstStyle/>
          <a:p>
            <a:r>
              <a:rPr lang="en-US" dirty="0">
                <a:cs typeface="Calibri"/>
              </a:rPr>
              <a:t>Foster Care Liaison Requirement </a:t>
            </a:r>
          </a:p>
        </p:txBody>
      </p:sp>
      <p:sp>
        <p:nvSpPr>
          <p:cNvPr id="5" name="TextBox 4">
            <a:extLst>
              <a:ext uri="{FF2B5EF4-FFF2-40B4-BE49-F238E27FC236}">
                <a16:creationId xmlns:a16="http://schemas.microsoft.com/office/drawing/2014/main" id="{30A46F2E-E718-90E5-30D8-79AF3A786234}"/>
              </a:ext>
            </a:extLst>
          </p:cNvPr>
          <p:cNvSpPr txBox="1"/>
          <p:nvPr/>
        </p:nvSpPr>
        <p:spPr>
          <a:xfrm>
            <a:off x="289999" y="1045999"/>
            <a:ext cx="1135867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Calibri"/>
              </a:rPr>
              <a:t>Texas Education Code Sec. 33.904</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Calibri"/>
              </a:rPr>
              <a:t>LIAISON FOR CERTAIN CHILDREN IN CONSERVATORSHIP OF THE STATE</a:t>
            </a:r>
          </a:p>
        </p:txBody>
      </p:sp>
      <p:graphicFrame>
        <p:nvGraphicFramePr>
          <p:cNvPr id="21" name="Diagram 21">
            <a:extLst>
              <a:ext uri="{FF2B5EF4-FFF2-40B4-BE49-F238E27FC236}">
                <a16:creationId xmlns:a16="http://schemas.microsoft.com/office/drawing/2014/main" id="{0EF2B7A2-77F7-444C-2A3B-BF73ED03A6D7}"/>
              </a:ext>
              <a:ext uri="{C183D7F6-B498-43B3-948B-1728B52AA6E4}">
                <adec:decorative xmlns:adec="http://schemas.microsoft.com/office/drawing/2017/decorative" val="1"/>
              </a:ext>
            </a:extLst>
          </p:cNvPr>
          <p:cNvGraphicFramePr/>
          <p:nvPr/>
        </p:nvGraphicFramePr>
        <p:xfrm>
          <a:off x="282678" y="2016237"/>
          <a:ext cx="11626644" cy="3634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3" name="Footer Placeholder 3">
            <a:extLst>
              <a:ext uri="{FF2B5EF4-FFF2-40B4-BE49-F238E27FC236}">
                <a16:creationId xmlns:a16="http://schemas.microsoft.com/office/drawing/2014/main" id="{89BA3D5A-3832-46FF-AECD-65AFEFBABB38}"/>
              </a:ext>
            </a:extLst>
          </p:cNvPr>
          <p:cNvSpPr>
            <a:spLocks noGrp="1"/>
          </p:cNvSpPr>
          <p:nvPr>
            <p:ph type="ftr" sz="quarter" idx="3"/>
          </p:nvPr>
        </p:nvSpPr>
        <p:spPr>
          <a:xfrm>
            <a:off x="4038600" y="6544338"/>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1507388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51D41-B026-3713-CF64-3E65FAE1A554}"/>
              </a:ext>
            </a:extLst>
          </p:cNvPr>
          <p:cNvSpPr>
            <a:spLocks noGrp="1"/>
          </p:cNvSpPr>
          <p:nvPr>
            <p:ph type="title"/>
          </p:nvPr>
        </p:nvSpPr>
        <p:spPr>
          <a:xfrm>
            <a:off x="2212290" y="146738"/>
            <a:ext cx="9515883" cy="542429"/>
          </a:xfrm>
        </p:spPr>
        <p:txBody>
          <a:bodyPr>
            <a:noAutofit/>
          </a:bodyPr>
          <a:lstStyle/>
          <a:p>
            <a:r>
              <a:rPr lang="en-US" dirty="0"/>
              <a:t>Texas Administrative Code Slide 1</a:t>
            </a:r>
          </a:p>
        </p:txBody>
      </p:sp>
      <p:sp>
        <p:nvSpPr>
          <p:cNvPr id="6" name="TextBox 5">
            <a:extLst>
              <a:ext uri="{FF2B5EF4-FFF2-40B4-BE49-F238E27FC236}">
                <a16:creationId xmlns:a16="http://schemas.microsoft.com/office/drawing/2014/main" id="{ABC01ADF-B7A6-4FAB-7E37-31B6C283DCD1}"/>
              </a:ext>
            </a:extLst>
          </p:cNvPr>
          <p:cNvSpPr txBox="1"/>
          <p:nvPr/>
        </p:nvSpPr>
        <p:spPr>
          <a:xfrm>
            <a:off x="3783051" y="6572763"/>
            <a:ext cx="609414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graphicFrame>
        <p:nvGraphicFramePr>
          <p:cNvPr id="15" name="Diagram 15" descr="Five boxes with Texas Administrative codes">
            <a:extLst>
              <a:ext uri="{FF2B5EF4-FFF2-40B4-BE49-F238E27FC236}">
                <a16:creationId xmlns:a16="http://schemas.microsoft.com/office/drawing/2014/main" id="{E9B132CA-D9EF-7EE1-0325-DB002CCB9CFB}"/>
              </a:ext>
            </a:extLst>
          </p:cNvPr>
          <p:cNvGraphicFramePr>
            <a:graphicFrameLocks noGrp="1"/>
          </p:cNvGraphicFramePr>
          <p:nvPr>
            <p:ph idx="1"/>
            <p:extLst>
              <p:ext uri="{D42A27DB-BD31-4B8C-83A1-F6EECF244321}">
                <p14:modId xmlns:p14="http://schemas.microsoft.com/office/powerpoint/2010/main" val="363477443"/>
              </p:ext>
            </p:extLst>
          </p:nvPr>
        </p:nvGraphicFramePr>
        <p:xfrm>
          <a:off x="2023057" y="989188"/>
          <a:ext cx="10059397" cy="5535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4209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51D41-B026-3713-CF64-3E65FAE1A554}"/>
              </a:ext>
            </a:extLst>
          </p:cNvPr>
          <p:cNvSpPr>
            <a:spLocks noGrp="1"/>
          </p:cNvSpPr>
          <p:nvPr>
            <p:ph type="title"/>
          </p:nvPr>
        </p:nvSpPr>
        <p:spPr>
          <a:xfrm>
            <a:off x="2212290" y="146738"/>
            <a:ext cx="9515883" cy="542429"/>
          </a:xfrm>
        </p:spPr>
        <p:txBody>
          <a:bodyPr>
            <a:noAutofit/>
          </a:bodyPr>
          <a:lstStyle/>
          <a:p>
            <a:r>
              <a:rPr lang="en-US" dirty="0"/>
              <a:t>Texas Administrative Code Slide 2</a:t>
            </a:r>
          </a:p>
        </p:txBody>
      </p:sp>
      <p:sp>
        <p:nvSpPr>
          <p:cNvPr id="6" name="TextBox 5">
            <a:extLst>
              <a:ext uri="{FF2B5EF4-FFF2-40B4-BE49-F238E27FC236}">
                <a16:creationId xmlns:a16="http://schemas.microsoft.com/office/drawing/2014/main" id="{ABC01ADF-B7A6-4FAB-7E37-31B6C283DCD1}"/>
              </a:ext>
            </a:extLst>
          </p:cNvPr>
          <p:cNvSpPr txBox="1"/>
          <p:nvPr/>
        </p:nvSpPr>
        <p:spPr>
          <a:xfrm>
            <a:off x="3783051" y="6572763"/>
            <a:ext cx="609414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graphicFrame>
        <p:nvGraphicFramePr>
          <p:cNvPr id="15" name="Diagram 15" descr="Five boxes with Texas Administrative codes">
            <a:extLst>
              <a:ext uri="{FF2B5EF4-FFF2-40B4-BE49-F238E27FC236}">
                <a16:creationId xmlns:a16="http://schemas.microsoft.com/office/drawing/2014/main" id="{E9B132CA-D9EF-7EE1-0325-DB002CCB9CFB}"/>
              </a:ext>
            </a:extLst>
          </p:cNvPr>
          <p:cNvGraphicFramePr>
            <a:graphicFrameLocks noGrp="1"/>
          </p:cNvGraphicFramePr>
          <p:nvPr>
            <p:ph idx="1"/>
            <p:extLst>
              <p:ext uri="{D42A27DB-BD31-4B8C-83A1-F6EECF244321}">
                <p14:modId xmlns:p14="http://schemas.microsoft.com/office/powerpoint/2010/main" val="1226741860"/>
              </p:ext>
            </p:extLst>
          </p:nvPr>
        </p:nvGraphicFramePr>
        <p:xfrm>
          <a:off x="2002463" y="1081863"/>
          <a:ext cx="10059397" cy="5535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731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6FEA-877D-42CE-9993-6A89A1EC8039}"/>
              </a:ext>
            </a:extLst>
          </p:cNvPr>
          <p:cNvSpPr>
            <a:spLocks noGrp="1"/>
          </p:cNvSpPr>
          <p:nvPr>
            <p:ph type="ctrTitle"/>
          </p:nvPr>
        </p:nvSpPr>
        <p:spPr/>
        <p:txBody>
          <a:bodyPr/>
          <a:lstStyle/>
          <a:p>
            <a:r>
              <a:rPr lang="en-US" dirty="0">
                <a:cs typeface="Calibri"/>
              </a:rPr>
              <a:t>Data</a:t>
            </a:r>
          </a:p>
        </p:txBody>
      </p:sp>
    </p:spTree>
    <p:extLst>
      <p:ext uri="{BB962C8B-B14F-4D97-AF65-F5344CB8AC3E}">
        <p14:creationId xmlns:p14="http://schemas.microsoft.com/office/powerpoint/2010/main" val="4172513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27F75-F80F-45C8-B0F4-6426C7037172}"/>
              </a:ext>
            </a:extLst>
          </p:cNvPr>
          <p:cNvSpPr>
            <a:spLocks noGrp="1"/>
          </p:cNvSpPr>
          <p:nvPr>
            <p:ph type="title"/>
          </p:nvPr>
        </p:nvSpPr>
        <p:spPr>
          <a:xfrm>
            <a:off x="649750" y="-3345"/>
            <a:ext cx="11121657" cy="751350"/>
          </a:xfrm>
        </p:spPr>
        <p:txBody>
          <a:bodyPr/>
          <a:lstStyle/>
          <a:p>
            <a:pPr algn="ctr"/>
            <a:r>
              <a:rPr lang="en-US" dirty="0">
                <a:latin typeface="Arial Black" panose="020B0A04020102020204" pitchFamily="34" charset="0"/>
              </a:rPr>
              <a:t>Context</a:t>
            </a:r>
          </a:p>
        </p:txBody>
      </p:sp>
      <p:sp>
        <p:nvSpPr>
          <p:cNvPr id="8" name="TextBox 7">
            <a:extLst>
              <a:ext uri="{FF2B5EF4-FFF2-40B4-BE49-F238E27FC236}">
                <a16:creationId xmlns:a16="http://schemas.microsoft.com/office/drawing/2014/main" id="{80F49D04-5C4C-4E8C-AD7E-392F8392CA8A}"/>
              </a:ext>
            </a:extLst>
          </p:cNvPr>
          <p:cNvSpPr txBox="1"/>
          <p:nvPr/>
        </p:nvSpPr>
        <p:spPr>
          <a:xfrm>
            <a:off x="0" y="764865"/>
            <a:ext cx="4791364"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6CB9"/>
                </a:solidFill>
                <a:effectLst/>
                <a:uLnTx/>
                <a:uFillTx/>
                <a:latin typeface="Arial Black" panose="020B0A04020102020204" pitchFamily="34" charset="0"/>
                <a:ea typeface="+mn-ea"/>
                <a:cs typeface="+mn-cs"/>
              </a:rPr>
              <a:t>Total Foster Care Students: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16038"/>
                </a:solidFill>
                <a:effectLst/>
                <a:uLnTx/>
                <a:uFillTx/>
                <a:latin typeface="Arial Black" panose="020B0A04020102020204" pitchFamily="34" charset="0"/>
                <a:ea typeface="+mn-ea"/>
                <a:cs typeface="+mn-cs"/>
              </a:rPr>
              <a:t>14,183</a:t>
            </a:r>
          </a:p>
        </p:txBody>
      </p:sp>
      <p:pic>
        <p:nvPicPr>
          <p:cNvPr id="9" name="Picture 8">
            <a:extLst>
              <a:ext uri="{FF2B5EF4-FFF2-40B4-BE49-F238E27FC236}">
                <a16:creationId xmlns:a16="http://schemas.microsoft.com/office/drawing/2014/main" id="{8797EBD3-5E3E-471A-BAD4-49201D5A7C23}"/>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b="18519"/>
          <a:stretch/>
        </p:blipFill>
        <p:spPr>
          <a:xfrm>
            <a:off x="4540372" y="376612"/>
            <a:ext cx="3560835" cy="2901421"/>
          </a:xfrm>
          <a:prstGeom prst="rect">
            <a:avLst/>
          </a:prstGeom>
        </p:spPr>
      </p:pic>
      <p:sp>
        <p:nvSpPr>
          <p:cNvPr id="7" name="TextBox 6">
            <a:extLst>
              <a:ext uri="{FF2B5EF4-FFF2-40B4-BE49-F238E27FC236}">
                <a16:creationId xmlns:a16="http://schemas.microsoft.com/office/drawing/2014/main" id="{382FEE64-5836-4599-BC7A-0F3999D28A11}"/>
              </a:ext>
            </a:extLst>
          </p:cNvPr>
          <p:cNvSpPr txBox="1"/>
          <p:nvPr/>
        </p:nvSpPr>
        <p:spPr>
          <a:xfrm>
            <a:off x="3283175" y="1657417"/>
            <a:ext cx="1508189"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D6CB9"/>
                </a:solidFill>
                <a:effectLst/>
                <a:uLnTx/>
                <a:uFillTx/>
                <a:latin typeface="Arial Black" panose="020B0A04020102020204" pitchFamily="34" charset="0"/>
                <a:ea typeface="+mn-ea"/>
                <a:cs typeface="+mn-cs"/>
              </a:rPr>
              <a:t>2021-2022 PEIMS Data</a:t>
            </a:r>
            <a:endParaRPr kumimoji="0" lang="en-US" sz="2400" b="0" i="0" u="none" strike="noStrike" kern="1200" cap="none" spc="0" normalizeH="0" baseline="0" noProof="0" dirty="0">
              <a:ln>
                <a:noFill/>
              </a:ln>
              <a:solidFill>
                <a:srgbClr val="0D6CB9"/>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43E89EA-70C4-432B-B00D-2D52C79B1788}"/>
              </a:ext>
            </a:extLst>
          </p:cNvPr>
          <p:cNvSpPr txBox="1"/>
          <p:nvPr/>
        </p:nvSpPr>
        <p:spPr>
          <a:xfrm>
            <a:off x="7945677" y="1982334"/>
            <a:ext cx="3674147" cy="113874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6CB9"/>
                </a:solidFill>
                <a:effectLst/>
                <a:uLnTx/>
                <a:uFillTx/>
                <a:latin typeface="Arial Black"/>
                <a:ea typeface="+mn-ea"/>
                <a:cs typeface="+mn-cs"/>
              </a:rPr>
              <a:t>Under Identified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16038"/>
                </a:solidFill>
                <a:effectLst/>
                <a:uLnTx/>
                <a:uFillTx/>
                <a:latin typeface="Arial Narrow"/>
                <a:ea typeface="+mn-ea"/>
                <a:cs typeface="+mn-cs"/>
              </a:rPr>
              <a:t>28,753 </a:t>
            </a:r>
            <a:r>
              <a:rPr kumimoji="0" lang="en-US" sz="1800" b="0" i="0" u="none" strike="noStrike" kern="1200" cap="none" spc="0" normalizeH="0" baseline="0" noProof="0" dirty="0">
                <a:ln>
                  <a:noFill/>
                </a:ln>
                <a:solidFill>
                  <a:srgbClr val="F16038"/>
                </a:solidFill>
                <a:effectLst/>
                <a:uLnTx/>
                <a:uFillTx/>
                <a:latin typeface="Arial Narrow"/>
                <a:ea typeface="+mn-ea"/>
                <a:cs typeface="+mn-cs"/>
              </a:rPr>
              <a:t> in DFPS Conservatorship 5-18 years of age</a:t>
            </a:r>
          </a:p>
        </p:txBody>
      </p:sp>
      <p:cxnSp>
        <p:nvCxnSpPr>
          <p:cNvPr id="12" name="Straight Connector 11">
            <a:extLst>
              <a:ext uri="{FF2B5EF4-FFF2-40B4-BE49-F238E27FC236}">
                <a16:creationId xmlns:a16="http://schemas.microsoft.com/office/drawing/2014/main" id="{1CA2887F-EE08-4AD2-8942-943332F3D583}"/>
              </a:ext>
              <a:ext uri="{C183D7F6-B498-43B3-948B-1728B52AA6E4}">
                <adec:decorative xmlns:adec="http://schemas.microsoft.com/office/drawing/2017/decorative" val="1"/>
              </a:ext>
            </a:extLst>
          </p:cNvPr>
          <p:cNvCxnSpPr>
            <a:cxnSpLocks/>
          </p:cNvCxnSpPr>
          <p:nvPr/>
        </p:nvCxnSpPr>
        <p:spPr>
          <a:xfrm>
            <a:off x="356104" y="3339530"/>
            <a:ext cx="1161934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152E8A3-4F74-49EC-9F32-5B6675B855FA}"/>
              </a:ext>
            </a:extLst>
          </p:cNvPr>
          <p:cNvSpPr txBox="1"/>
          <p:nvPr/>
        </p:nvSpPr>
        <p:spPr>
          <a:xfrm>
            <a:off x="-3341" y="3507484"/>
            <a:ext cx="2909453"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Sexual Abuse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Emotional Abuse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Physical Abuse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Labor and Sex Trafficking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Abandonment</a:t>
            </a:r>
          </a:p>
        </p:txBody>
      </p:sp>
      <p:sp>
        <p:nvSpPr>
          <p:cNvPr id="5" name="TextBox 4">
            <a:extLst>
              <a:ext uri="{FF2B5EF4-FFF2-40B4-BE49-F238E27FC236}">
                <a16:creationId xmlns:a16="http://schemas.microsoft.com/office/drawing/2014/main" id="{6918B621-B643-4727-B156-900B899A85FC}"/>
              </a:ext>
            </a:extLst>
          </p:cNvPr>
          <p:cNvSpPr txBox="1"/>
          <p:nvPr/>
        </p:nvSpPr>
        <p:spPr>
          <a:xfrm>
            <a:off x="2865250" y="3443453"/>
            <a:ext cx="2970300"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Neglectful Supervision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Physical Neglect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Medical Neglect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Arial" panose="020B0604020202020204" pitchFamily="34" charset="0"/>
              </a:rPr>
              <a:t>RAPR-Refusal to Assume Parental Responsibility</a:t>
            </a:r>
          </a:p>
        </p:txBody>
      </p:sp>
      <p:sp>
        <p:nvSpPr>
          <p:cNvPr id="20" name="TextBox 19">
            <a:extLst>
              <a:ext uri="{FF2B5EF4-FFF2-40B4-BE49-F238E27FC236}">
                <a16:creationId xmlns:a16="http://schemas.microsoft.com/office/drawing/2014/main" id="{A4ECDB8E-D68B-451E-8DAE-16095A02578C}"/>
              </a:ext>
            </a:extLst>
          </p:cNvPr>
          <p:cNvSpPr txBox="1"/>
          <p:nvPr/>
        </p:nvSpPr>
        <p:spPr>
          <a:xfrm>
            <a:off x="6174208" y="3440978"/>
            <a:ext cx="580154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16038"/>
                </a:solidFill>
                <a:effectLst/>
                <a:uLnTx/>
                <a:uFillTx/>
                <a:latin typeface="Arial Black" panose="020B0A04020102020204" pitchFamily="34" charset="0"/>
                <a:ea typeface="+mn-ea"/>
                <a:cs typeface="+mn-cs"/>
              </a:rPr>
              <a:t>Children in out of home placement for reasons of safety and protection: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rPr>
              <a:t>Victims of abuse, neglect and exploitation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rPr>
              <a:t>Court ordered removal intervention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D6CB9"/>
                </a:solidFill>
                <a:effectLst/>
                <a:uLnTx/>
                <a:uFillTx/>
                <a:latin typeface="Arial Narrow" panose="020B0606020202030204" pitchFamily="34" charset="0"/>
                <a:ea typeface="+mn-ea"/>
                <a:cs typeface="+mn-cs"/>
              </a:rPr>
              <a:t>In the Conservatorship of Texas Department of Family and Protective Service </a:t>
            </a:r>
          </a:p>
        </p:txBody>
      </p:sp>
      <p:sp>
        <p:nvSpPr>
          <p:cNvPr id="19" name="TextBox 18">
            <a:extLst>
              <a:ext uri="{FF2B5EF4-FFF2-40B4-BE49-F238E27FC236}">
                <a16:creationId xmlns:a16="http://schemas.microsoft.com/office/drawing/2014/main" id="{289B30F6-915C-4A41-A191-05B7E15ACDFB}"/>
              </a:ext>
            </a:extLst>
          </p:cNvPr>
          <p:cNvSpPr txBox="1"/>
          <p:nvPr/>
        </p:nvSpPr>
        <p:spPr>
          <a:xfrm>
            <a:off x="3284837" y="5529489"/>
            <a:ext cx="71609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rPr>
              <a:t>Source: </a:t>
            </a:r>
            <a:r>
              <a:rPr kumimoji="0" lang="en-US" sz="1200" b="0"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hlinkClick r:id="rId4"/>
              </a:rPr>
              <a:t>Texas Education Agency, PEIMS Standard Report Data 2021-2022</a:t>
            </a:r>
            <a:endParaRPr kumimoji="0" lang="en-US" sz="1200" b="0"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rPr>
              <a:t>Source: </a:t>
            </a:r>
            <a:r>
              <a:rPr kumimoji="0" lang="en-US" sz="1200" b="0"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hlinkClick r:id="rId5"/>
              </a:rPr>
              <a:t>DFPS Data Book- </a:t>
            </a:r>
            <a:r>
              <a:rPr kumimoji="0" lang="en-US" sz="1200" b="0"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rPr>
              <a:t>Children in DFPS Conservatorship in Fiscal Year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BC91167C-3985-4302-A372-40BC51407275}"/>
              </a:ext>
              <a:ext uri="{C183D7F6-B498-43B3-948B-1728B52AA6E4}">
                <adec:decorative xmlns:adec="http://schemas.microsoft.com/office/drawing/2017/decorative" val="1"/>
              </a:ext>
            </a:extLst>
          </p:cNvPr>
          <p:cNvCxnSpPr>
            <a:cxnSpLocks/>
          </p:cNvCxnSpPr>
          <p:nvPr/>
        </p:nvCxnSpPr>
        <p:spPr>
          <a:xfrm>
            <a:off x="5992125" y="3433660"/>
            <a:ext cx="0" cy="18551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C35F4850-B99C-4B9A-BAA7-0B723E446DCA}"/>
              </a:ext>
              <a:ext uri="{C183D7F6-B498-43B3-948B-1728B52AA6E4}">
                <adec:decorative xmlns:adec="http://schemas.microsoft.com/office/drawing/2017/decorative" val="1"/>
              </a:ext>
            </a:extLst>
          </p:cNvPr>
          <p:cNvSpPr>
            <a:spLocks noGrp="1"/>
          </p:cNvSpPr>
          <p:nvPr>
            <p:ph type="ftr" sz="quarter" idx="3"/>
          </p:nvPr>
        </p:nvSpPr>
        <p:spPr>
          <a:xfrm>
            <a:off x="4038600" y="6544338"/>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2562026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F2BB-6863-69BE-6025-FCBFE3FF8948}"/>
              </a:ext>
            </a:extLst>
          </p:cNvPr>
          <p:cNvSpPr>
            <a:spLocks noGrp="1"/>
          </p:cNvSpPr>
          <p:nvPr>
            <p:ph type="title"/>
          </p:nvPr>
        </p:nvSpPr>
        <p:spPr/>
        <p:txBody>
          <a:bodyPr/>
          <a:lstStyle/>
          <a:p>
            <a:r>
              <a:rPr lang="en-US" dirty="0">
                <a:cs typeface="Calibri"/>
              </a:rPr>
              <a:t>Foster Care &amp; Special Populations</a:t>
            </a:r>
            <a:endParaRPr lang="en-US" dirty="0"/>
          </a:p>
        </p:txBody>
      </p:sp>
      <p:sp>
        <p:nvSpPr>
          <p:cNvPr id="14" name="TextBox 13">
            <a:extLst>
              <a:ext uri="{FF2B5EF4-FFF2-40B4-BE49-F238E27FC236}">
                <a16:creationId xmlns:a16="http://schemas.microsoft.com/office/drawing/2014/main" id="{0CC958AF-B191-91B2-53FD-81AB1CB890D7}"/>
              </a:ext>
            </a:extLst>
          </p:cNvPr>
          <p:cNvSpPr txBox="1"/>
          <p:nvPr/>
        </p:nvSpPr>
        <p:spPr>
          <a:xfrm>
            <a:off x="3036957" y="6592957"/>
            <a:ext cx="62771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a:rPr>
              <a:t>PEIMS  Fall Snapshot 2021</a:t>
            </a:r>
          </a:p>
        </p:txBody>
      </p:sp>
      <p:graphicFrame>
        <p:nvGraphicFramePr>
          <p:cNvPr id="6" name="Content Placeholder 5" descr="Bar graph of the Foster Care and Special Student Populations information. ">
            <a:extLst>
              <a:ext uri="{FF2B5EF4-FFF2-40B4-BE49-F238E27FC236}">
                <a16:creationId xmlns:a16="http://schemas.microsoft.com/office/drawing/2014/main" id="{5A07413C-B671-AB30-28AB-6E723F762379}"/>
              </a:ext>
            </a:extLst>
          </p:cNvPr>
          <p:cNvGraphicFramePr>
            <a:graphicFrameLocks noGrp="1"/>
          </p:cNvGraphicFramePr>
          <p:nvPr>
            <p:ph idx="1"/>
            <p:extLst>
              <p:ext uri="{D42A27DB-BD31-4B8C-83A1-F6EECF244321}">
                <p14:modId xmlns:p14="http://schemas.microsoft.com/office/powerpoint/2010/main" val="976599492"/>
              </p:ext>
            </p:extLst>
          </p:nvPr>
        </p:nvGraphicFramePr>
        <p:xfrm>
          <a:off x="535171" y="1019175"/>
          <a:ext cx="11121657" cy="47117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1708940"/>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A8CFF-787E-6197-D9CC-96F358FEC104}"/>
              </a:ext>
            </a:extLst>
          </p:cNvPr>
          <p:cNvSpPr>
            <a:spLocks noGrp="1"/>
          </p:cNvSpPr>
          <p:nvPr>
            <p:ph type="title"/>
          </p:nvPr>
        </p:nvSpPr>
        <p:spPr/>
        <p:txBody>
          <a:bodyPr anchor="ctr">
            <a:normAutofit/>
          </a:bodyPr>
          <a:lstStyle/>
          <a:p>
            <a:pPr algn="ctr"/>
            <a:r>
              <a:rPr lang="en-US" dirty="0"/>
              <a:t>Graduation &amp; Dropout Data</a:t>
            </a:r>
            <a:endParaRPr lang="en-US" dirty="0">
              <a:ea typeface="Calibri" panose="020F0502020204030204"/>
              <a:cs typeface="Calibri" panose="020F0502020204030204"/>
            </a:endParaRPr>
          </a:p>
        </p:txBody>
      </p:sp>
      <p:sp>
        <p:nvSpPr>
          <p:cNvPr id="5" name="TextBox 4">
            <a:extLst>
              <a:ext uri="{FF2B5EF4-FFF2-40B4-BE49-F238E27FC236}">
                <a16:creationId xmlns:a16="http://schemas.microsoft.com/office/drawing/2014/main" id="{97A9E868-BC5B-049A-54AA-744FF2B3E1A6}"/>
              </a:ext>
            </a:extLst>
          </p:cNvPr>
          <p:cNvSpPr txBox="1"/>
          <p:nvPr/>
        </p:nvSpPr>
        <p:spPr>
          <a:xfrm>
            <a:off x="3507316" y="797984"/>
            <a:ext cx="55160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16038"/>
                </a:solidFill>
                <a:effectLst/>
                <a:uLnTx/>
                <a:uFillTx/>
                <a:latin typeface="Calibri" panose="020F0502020204030204"/>
                <a:ea typeface="+mn-lt"/>
                <a:cs typeface="Calibri" panose="020F0502020204030204"/>
              </a:rPr>
              <a:t>Students in Foster</a:t>
            </a:r>
            <a:r>
              <a:rPr kumimoji="0" lang="en-US" sz="20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a:ln>
                  <a:noFill/>
                </a:ln>
                <a:solidFill>
                  <a:srgbClr val="F16038"/>
                </a:solidFill>
                <a:effectLst/>
                <a:uLnTx/>
                <a:uFillTx/>
                <a:latin typeface="Calibri" panose="020F0502020204030204"/>
                <a:ea typeface="+mn-lt"/>
                <a:cs typeface="Calibri" panose="020F0502020204030204"/>
              </a:rPr>
              <a:t>Care</a:t>
            </a:r>
            <a:r>
              <a:rPr kumimoji="0" lang="en-US" sz="20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rPr>
              <a:t> vs. Peers Statewide</a:t>
            </a:r>
            <a:endParaRPr kumimoji="0" lang="en-US" sz="2000" b="0" i="0" u="none" strike="noStrike" kern="1200" cap="none" spc="0" normalizeH="0" baseline="0" noProof="0" dirty="0">
              <a:ln>
                <a:noFill/>
              </a:ln>
              <a:solidFill>
                <a:srgbClr val="0D6CB9"/>
              </a:solidFill>
              <a:effectLst/>
              <a:uLnTx/>
              <a:uFillTx/>
              <a:latin typeface="Calibri" panose="020F0502020204030204"/>
              <a:ea typeface="Calibri" panose="020F0502020204030204"/>
              <a:cs typeface="Calibri" panose="020F0502020204030204"/>
            </a:endParaRPr>
          </a:p>
        </p:txBody>
      </p:sp>
      <p:sp>
        <p:nvSpPr>
          <p:cNvPr id="22" name="Flowchart: Process 21">
            <a:extLst>
              <a:ext uri="{FF2B5EF4-FFF2-40B4-BE49-F238E27FC236}">
                <a16:creationId xmlns:a16="http://schemas.microsoft.com/office/drawing/2014/main" id="{298C6B5F-D617-37C9-D39E-DA48693CC1A2}"/>
              </a:ext>
            </a:extLst>
          </p:cNvPr>
          <p:cNvSpPr/>
          <p:nvPr/>
        </p:nvSpPr>
        <p:spPr>
          <a:xfrm>
            <a:off x="1865842" y="4292132"/>
            <a:ext cx="1449915" cy="846667"/>
          </a:xfrm>
          <a:prstGeom prst="flowChartProcess">
            <a:avLst/>
          </a:prstGeom>
          <a:solidFill>
            <a:srgbClr val="FF822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25.0 %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Foster Care</a:t>
            </a:r>
          </a:p>
        </p:txBody>
      </p:sp>
      <p:sp>
        <p:nvSpPr>
          <p:cNvPr id="23" name="Flowchart: Process 22">
            <a:extLst>
              <a:ext uri="{FF2B5EF4-FFF2-40B4-BE49-F238E27FC236}">
                <a16:creationId xmlns:a16="http://schemas.microsoft.com/office/drawing/2014/main" id="{46A0591D-F169-B386-97BB-75CCED470D05}"/>
              </a:ext>
            </a:extLst>
          </p:cNvPr>
          <p:cNvSpPr/>
          <p:nvPr/>
        </p:nvSpPr>
        <p:spPr>
          <a:xfrm>
            <a:off x="3511549" y="4731341"/>
            <a:ext cx="1322915" cy="402166"/>
          </a:xfrm>
          <a:prstGeom prst="flowChart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rPr>
              <a:t>5.8 %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rPr>
              <a:t>Statewide</a:t>
            </a:r>
          </a:p>
        </p:txBody>
      </p:sp>
      <p:sp>
        <p:nvSpPr>
          <p:cNvPr id="24" name="Flowchart: Process 23">
            <a:extLst>
              <a:ext uri="{FF2B5EF4-FFF2-40B4-BE49-F238E27FC236}">
                <a16:creationId xmlns:a16="http://schemas.microsoft.com/office/drawing/2014/main" id="{E45502B6-D0DD-3AB9-494D-62B0ABC7EED5}"/>
              </a:ext>
            </a:extLst>
          </p:cNvPr>
          <p:cNvSpPr/>
          <p:nvPr/>
        </p:nvSpPr>
        <p:spPr>
          <a:xfrm>
            <a:off x="7083425" y="3212631"/>
            <a:ext cx="1386415" cy="1926167"/>
          </a:xfrm>
          <a:prstGeom prst="flowChartProcess">
            <a:avLst/>
          </a:prstGeom>
          <a:solidFill>
            <a:srgbClr val="FF832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61.3 %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Foster Care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lowchart: Process 31">
            <a:extLst>
              <a:ext uri="{FF2B5EF4-FFF2-40B4-BE49-F238E27FC236}">
                <a16:creationId xmlns:a16="http://schemas.microsoft.com/office/drawing/2014/main" id="{87112638-352E-A3A7-5F1F-7CFD528AC02A}"/>
              </a:ext>
            </a:extLst>
          </p:cNvPr>
          <p:cNvSpPr/>
          <p:nvPr/>
        </p:nvSpPr>
        <p:spPr>
          <a:xfrm>
            <a:off x="8819090" y="2101381"/>
            <a:ext cx="1386415" cy="303741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90.0 %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Statewide</a:t>
            </a:r>
          </a:p>
        </p:txBody>
      </p:sp>
      <p:pic>
        <p:nvPicPr>
          <p:cNvPr id="6" name="Picture 5">
            <a:extLst>
              <a:ext uri="{FF2B5EF4-FFF2-40B4-BE49-F238E27FC236}">
                <a16:creationId xmlns:a16="http://schemas.microsoft.com/office/drawing/2014/main" id="{E605C33E-C41E-463E-9D05-486FF2C392F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538" t="54915" r="15746" b="-41"/>
          <a:stretch/>
        </p:blipFill>
        <p:spPr>
          <a:xfrm>
            <a:off x="7557563" y="1852593"/>
            <a:ext cx="562291" cy="1321423"/>
          </a:xfrm>
          <a:prstGeom prst="rect">
            <a:avLst/>
          </a:prstGeom>
        </p:spPr>
      </p:pic>
      <p:sp>
        <p:nvSpPr>
          <p:cNvPr id="14" name="TextBox 13">
            <a:extLst>
              <a:ext uri="{FF2B5EF4-FFF2-40B4-BE49-F238E27FC236}">
                <a16:creationId xmlns:a16="http://schemas.microsoft.com/office/drawing/2014/main" id="{B9BFED18-06D9-D19A-5F93-C83C1F51510C}"/>
              </a:ext>
            </a:extLst>
          </p:cNvPr>
          <p:cNvSpPr txBox="1"/>
          <p:nvPr/>
        </p:nvSpPr>
        <p:spPr>
          <a:xfrm>
            <a:off x="2004484" y="525356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Dropout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2021</a:t>
            </a:r>
          </a:p>
        </p:txBody>
      </p:sp>
      <p:sp>
        <p:nvSpPr>
          <p:cNvPr id="15" name="TextBox 14">
            <a:extLst>
              <a:ext uri="{FF2B5EF4-FFF2-40B4-BE49-F238E27FC236}">
                <a16:creationId xmlns:a16="http://schemas.microsoft.com/office/drawing/2014/main" id="{A26AF07D-8AA4-11FE-0692-6AA3D96C1CE9}"/>
              </a:ext>
            </a:extLst>
          </p:cNvPr>
          <p:cNvSpPr txBox="1"/>
          <p:nvPr/>
        </p:nvSpPr>
        <p:spPr>
          <a:xfrm>
            <a:off x="7317317" y="5253565"/>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Graduation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2021</a:t>
            </a:r>
          </a:p>
        </p:txBody>
      </p:sp>
      <p:sp>
        <p:nvSpPr>
          <p:cNvPr id="4" name="TextBox 3">
            <a:extLst>
              <a:ext uri="{FF2B5EF4-FFF2-40B4-BE49-F238E27FC236}">
                <a16:creationId xmlns:a16="http://schemas.microsoft.com/office/drawing/2014/main" id="{159C5F2D-9983-9566-7D57-743C86D4486A}"/>
              </a:ext>
            </a:extLst>
          </p:cNvPr>
          <p:cNvSpPr txBox="1"/>
          <p:nvPr/>
        </p:nvSpPr>
        <p:spPr>
          <a:xfrm>
            <a:off x="1809549" y="6610862"/>
            <a:ext cx="9654139" cy="5386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Grade 9 Four-Year Longitudinal Graduation and Dropout Rates, by Student Characteristic, Texas Public Schools, Class of 2021 p. 106</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93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D013-90C3-7BFC-2DFF-06519C87E125}"/>
              </a:ext>
            </a:extLst>
          </p:cNvPr>
          <p:cNvSpPr>
            <a:spLocks noGrp="1"/>
          </p:cNvSpPr>
          <p:nvPr>
            <p:ph type="title"/>
          </p:nvPr>
        </p:nvSpPr>
        <p:spPr/>
        <p:txBody>
          <a:bodyPr/>
          <a:lstStyle/>
          <a:p>
            <a:r>
              <a:rPr lang="en-US" dirty="0"/>
              <a:t>Foster Care &amp; Dropout Data</a:t>
            </a:r>
          </a:p>
        </p:txBody>
      </p:sp>
      <p:graphicFrame>
        <p:nvGraphicFramePr>
          <p:cNvPr id="12" name="Content Placeholder 11" descr="Bar graph with Foster Care Student Dropout data.">
            <a:extLst>
              <a:ext uri="{FF2B5EF4-FFF2-40B4-BE49-F238E27FC236}">
                <a16:creationId xmlns:a16="http://schemas.microsoft.com/office/drawing/2014/main" id="{78C79D30-4ED9-1764-DA6D-3CE6A3A567DC}"/>
              </a:ext>
            </a:extLst>
          </p:cNvPr>
          <p:cNvGraphicFramePr>
            <a:graphicFrameLocks noGrp="1"/>
          </p:cNvGraphicFramePr>
          <p:nvPr>
            <p:ph idx="1"/>
            <p:extLst>
              <p:ext uri="{D42A27DB-BD31-4B8C-83A1-F6EECF244321}">
                <p14:modId xmlns:p14="http://schemas.microsoft.com/office/powerpoint/2010/main" val="210333285"/>
              </p:ext>
            </p:extLst>
          </p:nvPr>
        </p:nvGraphicFramePr>
        <p:xfrm>
          <a:off x="357964" y="904580"/>
          <a:ext cx="11618446" cy="464243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E8D55B8-EE67-1405-A230-DE133A2E4248}"/>
              </a:ext>
            </a:extLst>
          </p:cNvPr>
          <p:cNvSpPr txBox="1"/>
          <p:nvPr/>
        </p:nvSpPr>
        <p:spPr>
          <a:xfrm>
            <a:off x="3609771" y="6617556"/>
            <a:ext cx="60941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9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Placements</a:t>
            </a:r>
          </a:p>
        </p:txBody>
      </p:sp>
      <p:sp>
        <p:nvSpPr>
          <p:cNvPr id="3" name="Content Placeholder 2"/>
          <p:cNvSpPr>
            <a:spLocks noGrp="1"/>
          </p:cNvSpPr>
          <p:nvPr>
            <p:ph sz="half" idx="1"/>
          </p:nvPr>
        </p:nvSpPr>
        <p:spPr/>
        <p:txBody>
          <a:bodyPr>
            <a:normAutofit fontScale="92500"/>
          </a:bodyPr>
          <a:lstStyle/>
          <a:p>
            <a:r>
              <a:rPr lang="en-US" sz="3600" dirty="0"/>
              <a:t>Kinship Home</a:t>
            </a:r>
          </a:p>
          <a:p>
            <a:r>
              <a:rPr lang="en-US" sz="3600" dirty="0"/>
              <a:t>Foster Home</a:t>
            </a:r>
          </a:p>
          <a:p>
            <a:r>
              <a:rPr lang="en-US" sz="3600" dirty="0"/>
              <a:t>Residential Treatment Facility</a:t>
            </a:r>
          </a:p>
          <a:p>
            <a:r>
              <a:rPr lang="en-US" sz="3600" dirty="0"/>
              <a:t>Emergency Shelter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71089" y="2160589"/>
            <a:ext cx="3695322" cy="2459069"/>
          </a:xfrm>
          <a:prstGeom prst="rect">
            <a:avLst/>
          </a:prstGeom>
        </p:spPr>
      </p:pic>
    </p:spTree>
    <p:extLst>
      <p:ext uri="{BB962C8B-B14F-4D97-AF65-F5344CB8AC3E}">
        <p14:creationId xmlns:p14="http://schemas.microsoft.com/office/powerpoint/2010/main" val="567786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A93C-9D3F-9CE6-69E0-DC16198EE051}"/>
              </a:ext>
            </a:extLst>
          </p:cNvPr>
          <p:cNvSpPr>
            <a:spLocks noGrp="1"/>
          </p:cNvSpPr>
          <p:nvPr>
            <p:ph type="title"/>
          </p:nvPr>
        </p:nvSpPr>
        <p:spPr/>
        <p:txBody>
          <a:bodyPr/>
          <a:lstStyle/>
          <a:p>
            <a:r>
              <a:rPr lang="en-US" dirty="0"/>
              <a:t>Graduation </a:t>
            </a:r>
          </a:p>
        </p:txBody>
      </p:sp>
      <p:graphicFrame>
        <p:nvGraphicFramePr>
          <p:cNvPr id="4" name="Content Placeholder 3" descr="Two different boxes with graduation toolkit information.">
            <a:extLst>
              <a:ext uri="{FF2B5EF4-FFF2-40B4-BE49-F238E27FC236}">
                <a16:creationId xmlns:a16="http://schemas.microsoft.com/office/drawing/2014/main" id="{93240466-2D7D-EB69-C252-F797CD408780}"/>
              </a:ext>
            </a:extLst>
          </p:cNvPr>
          <p:cNvGraphicFramePr>
            <a:graphicFrameLocks noGrp="1"/>
          </p:cNvGraphicFramePr>
          <p:nvPr>
            <p:ph idx="1"/>
            <p:extLst>
              <p:ext uri="{D42A27DB-BD31-4B8C-83A1-F6EECF244321}">
                <p14:modId xmlns:p14="http://schemas.microsoft.com/office/powerpoint/2010/main" val="2562265732"/>
              </p:ext>
            </p:extLst>
          </p:nvPr>
        </p:nvGraphicFramePr>
        <p:xfrm>
          <a:off x="466820" y="904579"/>
          <a:ext cx="11476074" cy="4953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40ABCA3-E41D-B55D-01AB-C108D246CFD1}"/>
              </a:ext>
              <a:ext uri="{C183D7F6-B498-43B3-948B-1728B52AA6E4}">
                <adec:decorative xmlns:adec="http://schemas.microsoft.com/office/drawing/2017/decorative" val="1"/>
              </a:ext>
            </a:extLst>
          </p:cNvPr>
          <p:cNvSpPr txBox="1"/>
          <p:nvPr/>
        </p:nvSpPr>
        <p:spPr>
          <a:xfrm>
            <a:off x="4184495" y="6581001"/>
            <a:ext cx="609414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D7EB97D-27FC-1CFC-E9CD-CA0F6FBCE42C}"/>
              </a:ext>
              <a:ext uri="{C183D7F6-B498-43B3-948B-1728B52AA6E4}">
                <adec:decorative xmlns:adec="http://schemas.microsoft.com/office/drawing/2017/decorative" val="1"/>
              </a:ext>
            </a:extLst>
          </p:cNvPr>
          <p:cNvSpPr txBox="1"/>
          <p:nvPr/>
        </p:nvSpPr>
        <p:spPr>
          <a:xfrm>
            <a:off x="8386824" y="297941"/>
            <a:ext cx="3400014" cy="461665"/>
          </a:xfrm>
          <a:prstGeom prst="rect">
            <a:avLst/>
          </a:prstGeom>
          <a:solidFill>
            <a:srgbClr val="ED7D3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The Graduation Toolkit</a:t>
            </a:r>
            <a:endParaRPr lang="en-US" sz="2400" b="0" i="0" u="none" strike="noStrike" kern="1200" cap="none" spc="0" normalizeH="0" baseline="0" noProof="0" dirty="0">
              <a:ln>
                <a:noFill/>
              </a:ln>
              <a:effectLst/>
              <a:uLnTx/>
              <a:uFillTx/>
              <a:latin typeface="Calibri" panose="020F0502020204030204"/>
              <a:cs typeface="Calibri"/>
            </a:endParaRPr>
          </a:p>
        </p:txBody>
      </p:sp>
    </p:spTree>
    <p:extLst>
      <p:ext uri="{BB962C8B-B14F-4D97-AF65-F5344CB8AC3E}">
        <p14:creationId xmlns:p14="http://schemas.microsoft.com/office/powerpoint/2010/main" val="3708869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8D98-349D-92CC-D964-AD543DD25C38}"/>
              </a:ext>
            </a:extLst>
          </p:cNvPr>
          <p:cNvSpPr>
            <a:spLocks noGrp="1"/>
          </p:cNvSpPr>
          <p:nvPr>
            <p:ph type="title"/>
          </p:nvPr>
        </p:nvSpPr>
        <p:spPr/>
        <p:txBody>
          <a:bodyPr/>
          <a:lstStyle/>
          <a:p>
            <a:r>
              <a:rPr lang="en-US" dirty="0"/>
              <a:t>Foster Care &amp; Graduation Plans</a:t>
            </a:r>
          </a:p>
        </p:txBody>
      </p:sp>
      <p:graphicFrame>
        <p:nvGraphicFramePr>
          <p:cNvPr id="4" name="Content Placeholder 3" descr="Bar graph with foster care and graduation plans information. ">
            <a:extLst>
              <a:ext uri="{FF2B5EF4-FFF2-40B4-BE49-F238E27FC236}">
                <a16:creationId xmlns:a16="http://schemas.microsoft.com/office/drawing/2014/main" id="{6E74B2EE-6151-C0FC-4A4F-435126D1A49B}"/>
              </a:ext>
            </a:extLst>
          </p:cNvPr>
          <p:cNvGraphicFramePr>
            <a:graphicFrameLocks noGrp="1"/>
          </p:cNvGraphicFramePr>
          <p:nvPr>
            <p:ph idx="1"/>
            <p:extLst>
              <p:ext uri="{D42A27DB-BD31-4B8C-83A1-F6EECF244321}">
                <p14:modId xmlns:p14="http://schemas.microsoft.com/office/powerpoint/2010/main" val="2637281777"/>
              </p:ext>
            </p:extLst>
          </p:nvPr>
        </p:nvGraphicFramePr>
        <p:xfrm>
          <a:off x="468789" y="904580"/>
          <a:ext cx="11254422" cy="451675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4865ED8-2754-BE17-797C-0CF87BAEC45D}"/>
              </a:ext>
            </a:extLst>
          </p:cNvPr>
          <p:cNvSpPr txBox="1"/>
          <p:nvPr/>
        </p:nvSpPr>
        <p:spPr>
          <a:xfrm>
            <a:off x="3503155" y="5425022"/>
            <a:ext cx="2480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6CB9">
                    <a:lumMod val="75000"/>
                  </a:srgbClr>
                </a:solidFill>
                <a:effectLst/>
                <a:uLnTx/>
                <a:uFillTx/>
                <a:latin typeface="Calibri" panose="020F0502020204030204"/>
                <a:ea typeface="+mn-ea"/>
                <a:cs typeface="+mn-cs"/>
              </a:rPr>
              <a:t>Students in Foster Care </a:t>
            </a:r>
          </a:p>
        </p:txBody>
      </p:sp>
      <p:sp>
        <p:nvSpPr>
          <p:cNvPr id="7" name="TextBox 6">
            <a:extLst>
              <a:ext uri="{FF2B5EF4-FFF2-40B4-BE49-F238E27FC236}">
                <a16:creationId xmlns:a16="http://schemas.microsoft.com/office/drawing/2014/main" id="{828DB303-A558-366E-93F7-C14D7ADA5CD8}"/>
              </a:ext>
            </a:extLst>
          </p:cNvPr>
          <p:cNvSpPr txBox="1"/>
          <p:nvPr/>
        </p:nvSpPr>
        <p:spPr>
          <a:xfrm>
            <a:off x="7309326" y="5423179"/>
            <a:ext cx="2480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16038"/>
                </a:solidFill>
                <a:effectLst/>
                <a:uLnTx/>
                <a:uFillTx/>
                <a:latin typeface="Calibri" panose="020F0502020204030204"/>
                <a:ea typeface="+mn-ea"/>
                <a:cs typeface="+mn-cs"/>
              </a:rPr>
              <a:t>Students in Texas</a:t>
            </a:r>
          </a:p>
        </p:txBody>
      </p:sp>
      <p:sp>
        <p:nvSpPr>
          <p:cNvPr id="9" name="TextBox 8">
            <a:extLst>
              <a:ext uri="{FF2B5EF4-FFF2-40B4-BE49-F238E27FC236}">
                <a16:creationId xmlns:a16="http://schemas.microsoft.com/office/drawing/2014/main" id="{81851C1D-9959-1346-E020-6185857F37C6}"/>
              </a:ext>
            </a:extLst>
          </p:cNvPr>
          <p:cNvSpPr txBox="1"/>
          <p:nvPr/>
        </p:nvSpPr>
        <p:spPr>
          <a:xfrm>
            <a:off x="3695496" y="6550881"/>
            <a:ext cx="60941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453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CFC2-8AF2-0AFF-E1CF-D4F7ACDC4F66}"/>
              </a:ext>
            </a:extLst>
          </p:cNvPr>
          <p:cNvSpPr>
            <a:spLocks noGrp="1"/>
          </p:cNvSpPr>
          <p:nvPr>
            <p:ph type="title"/>
          </p:nvPr>
        </p:nvSpPr>
        <p:spPr/>
        <p:txBody>
          <a:bodyPr/>
          <a:lstStyle/>
          <a:p>
            <a:r>
              <a:rPr lang="en-US" dirty="0"/>
              <a:t>Promoting High School Graduation</a:t>
            </a:r>
          </a:p>
        </p:txBody>
      </p:sp>
      <p:graphicFrame>
        <p:nvGraphicFramePr>
          <p:cNvPr id="6" name="Content Placeholder 5" descr="Three boxes with information regarding the promoting of high school graduations.">
            <a:extLst>
              <a:ext uri="{FF2B5EF4-FFF2-40B4-BE49-F238E27FC236}">
                <a16:creationId xmlns:a16="http://schemas.microsoft.com/office/drawing/2014/main" id="{51AEE0C4-16AB-130B-5CAB-68BFCE7A1D82}"/>
              </a:ext>
            </a:extLst>
          </p:cNvPr>
          <p:cNvGraphicFramePr>
            <a:graphicFrameLocks noGrp="1"/>
          </p:cNvGraphicFramePr>
          <p:nvPr>
            <p:ph idx="1"/>
            <p:extLst>
              <p:ext uri="{D42A27DB-BD31-4B8C-83A1-F6EECF244321}">
                <p14:modId xmlns:p14="http://schemas.microsoft.com/office/powerpoint/2010/main" val="3535980811"/>
              </p:ext>
            </p:extLst>
          </p:nvPr>
        </p:nvGraphicFramePr>
        <p:xfrm>
          <a:off x="94782" y="1037063"/>
          <a:ext cx="11998713" cy="4783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921FD6A-16FB-C875-CA6A-90D0229783C3}"/>
              </a:ext>
            </a:extLst>
          </p:cNvPr>
          <p:cNvSpPr txBox="1"/>
          <p:nvPr/>
        </p:nvSpPr>
        <p:spPr>
          <a:xfrm>
            <a:off x="4025546" y="6599262"/>
            <a:ext cx="60941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024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B0253-654D-0DCB-0482-EB0D0AE2FC67}"/>
              </a:ext>
            </a:extLst>
          </p:cNvPr>
          <p:cNvSpPr>
            <a:spLocks noGrp="1"/>
          </p:cNvSpPr>
          <p:nvPr>
            <p:ph type="title"/>
          </p:nvPr>
        </p:nvSpPr>
        <p:spPr>
          <a:xfrm>
            <a:off x="-12449" y="132182"/>
            <a:ext cx="12204449" cy="751350"/>
          </a:xfrm>
        </p:spPr>
        <p:txBody>
          <a:bodyPr>
            <a:noAutofit/>
          </a:bodyPr>
          <a:lstStyle/>
          <a:p>
            <a:r>
              <a:rPr lang="en-US" dirty="0"/>
              <a:t>Career and Technical Education (CTE) &amp; Students in Foster Care</a:t>
            </a:r>
          </a:p>
        </p:txBody>
      </p:sp>
      <p:sp>
        <p:nvSpPr>
          <p:cNvPr id="5" name="Content Placeholder 4">
            <a:extLst>
              <a:ext uri="{FF2B5EF4-FFF2-40B4-BE49-F238E27FC236}">
                <a16:creationId xmlns:a16="http://schemas.microsoft.com/office/drawing/2014/main" id="{3FD40797-6406-AB8F-66C7-63A11DDACB70}"/>
              </a:ext>
            </a:extLst>
          </p:cNvPr>
          <p:cNvSpPr>
            <a:spLocks noGrp="1"/>
          </p:cNvSpPr>
          <p:nvPr>
            <p:ph idx="1"/>
          </p:nvPr>
        </p:nvSpPr>
        <p:spPr>
          <a:xfrm>
            <a:off x="712380" y="1285424"/>
            <a:ext cx="5383620" cy="3710322"/>
          </a:xfrm>
        </p:spPr>
        <p:txBody>
          <a:bodyPr/>
          <a:lstStyle/>
          <a:p>
            <a:r>
              <a:rPr lang="en-US" dirty="0"/>
              <a:t>CTE introduces students to career fields and help them begin to build marketable skills &amp; in some cases, earn credentials. </a:t>
            </a:r>
          </a:p>
          <a:p>
            <a:endParaRPr lang="en-US" dirty="0"/>
          </a:p>
        </p:txBody>
      </p:sp>
      <p:sp>
        <p:nvSpPr>
          <p:cNvPr id="6" name="Content Placeholder 5">
            <a:extLst>
              <a:ext uri="{FF2B5EF4-FFF2-40B4-BE49-F238E27FC236}">
                <a16:creationId xmlns:a16="http://schemas.microsoft.com/office/drawing/2014/main" id="{36AA4DCE-9843-2D8C-58A2-AF1B3F9C36F3}"/>
              </a:ext>
            </a:extLst>
          </p:cNvPr>
          <p:cNvSpPr>
            <a:spLocks noGrp="1"/>
          </p:cNvSpPr>
          <p:nvPr>
            <p:ph idx="13"/>
          </p:nvPr>
        </p:nvSpPr>
        <p:spPr>
          <a:xfrm>
            <a:off x="6450417" y="1304642"/>
            <a:ext cx="5383620" cy="3691104"/>
          </a:xfrm>
        </p:spPr>
        <p:txBody>
          <a:bodyPr/>
          <a:lstStyle/>
          <a:p>
            <a:r>
              <a:rPr lang="en-US" dirty="0"/>
              <a:t>Post-secondary level, CTE provides an entry point for new or returning students to learn specific knowledge and specialized skills in a particular occupational field. </a:t>
            </a:r>
          </a:p>
        </p:txBody>
      </p:sp>
      <p:sp>
        <p:nvSpPr>
          <p:cNvPr id="7" name="TextBox 6">
            <a:extLst>
              <a:ext uri="{FF2B5EF4-FFF2-40B4-BE49-F238E27FC236}">
                <a16:creationId xmlns:a16="http://schemas.microsoft.com/office/drawing/2014/main" id="{B57F62F6-6BFF-4D84-7692-4BB1F923762A}"/>
              </a:ext>
              <a:ext uri="{C183D7F6-B498-43B3-948B-1728B52AA6E4}">
                <adec:decorative xmlns:adec="http://schemas.microsoft.com/office/drawing/2017/decorative" val="1"/>
              </a:ext>
            </a:extLst>
          </p:cNvPr>
          <p:cNvSpPr txBox="1"/>
          <p:nvPr/>
        </p:nvSpPr>
        <p:spPr>
          <a:xfrm>
            <a:off x="3916866" y="6550881"/>
            <a:ext cx="60941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Calibri" panose="020F0502020204030204" pitchFamily="34" charset="0"/>
                <a:ea typeface="+mn-ea"/>
                <a:cs typeface="+mn-cs"/>
              </a:rPr>
              <a:t>Copyright ©Texas Education Agency, 2023.  All rights reserved.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A448BC-8EB6-D004-2D0B-1998BFA1C581}"/>
              </a:ext>
              <a:ext uri="{C183D7F6-B498-43B3-948B-1728B52AA6E4}">
                <adec:decorative xmlns:adec="http://schemas.microsoft.com/office/drawing/2017/decorative" val="1"/>
              </a:ext>
            </a:extLst>
          </p:cNvPr>
          <p:cNvSpPr txBox="1"/>
          <p:nvPr/>
        </p:nvSpPr>
        <p:spPr>
          <a:xfrm>
            <a:off x="5002206" y="5199415"/>
            <a:ext cx="21875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hlinkClick r:id="rId2"/>
              </a:rPr>
              <a:t>Texas CTE</a:t>
            </a:r>
            <a:endPar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ADE17D4A-5C26-9051-AACA-F5887671A1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0971" y="3324981"/>
            <a:ext cx="3347961" cy="2227942"/>
          </a:xfrm>
          <a:prstGeom prst="rect">
            <a:avLst/>
          </a:prstGeom>
        </p:spPr>
      </p:pic>
      <p:pic>
        <p:nvPicPr>
          <p:cNvPr id="8" name="Picture 8">
            <a:extLst>
              <a:ext uri="{FF2B5EF4-FFF2-40B4-BE49-F238E27FC236}">
                <a16:creationId xmlns:a16="http://schemas.microsoft.com/office/drawing/2014/main" id="{15F52CE5-3777-7812-3366-4B9E8F1BF3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05448" y="3779157"/>
            <a:ext cx="2743200" cy="2057400"/>
          </a:xfrm>
          <a:prstGeom prst="rect">
            <a:avLst/>
          </a:prstGeom>
        </p:spPr>
      </p:pic>
    </p:spTree>
    <p:extLst>
      <p:ext uri="{BB962C8B-B14F-4D97-AF65-F5344CB8AC3E}">
        <p14:creationId xmlns:p14="http://schemas.microsoft.com/office/powerpoint/2010/main" val="4261722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F95C379-00D7-0DA4-D03C-4A565E7490F1}"/>
              </a:ext>
            </a:extLst>
          </p:cNvPr>
          <p:cNvSpPr>
            <a:spLocks noGrp="1"/>
          </p:cNvSpPr>
          <p:nvPr>
            <p:ph type="ctrTitle"/>
          </p:nvPr>
        </p:nvSpPr>
        <p:spPr>
          <a:xfrm>
            <a:off x="2030819" y="3807725"/>
            <a:ext cx="7979455" cy="2457864"/>
          </a:xfrm>
        </p:spPr>
        <p:txBody>
          <a:bodyPr/>
          <a:lstStyle/>
          <a:p>
            <a:r>
              <a:rPr lang="en-US" dirty="0"/>
              <a:t>Foster Care Resources</a:t>
            </a:r>
          </a:p>
        </p:txBody>
      </p:sp>
    </p:spTree>
    <p:extLst>
      <p:ext uri="{BB962C8B-B14F-4D97-AF65-F5344CB8AC3E}">
        <p14:creationId xmlns:p14="http://schemas.microsoft.com/office/powerpoint/2010/main" val="4173567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798A93-8441-0D9E-2003-52F141CA1A18}"/>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rgbClr val="0D6CB9"/>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D6CB9"/>
                </a:solidFill>
                <a:effectLst/>
                <a:uLnTx/>
                <a:uFillTx/>
                <a:latin typeface="Calibri" panose="020F0502020204030204"/>
                <a:ea typeface="+mj-ea"/>
                <a:cs typeface="+mj-cs"/>
              </a:rPr>
              <a:t>Post- Secondary Education </a:t>
            </a:r>
          </a:p>
        </p:txBody>
      </p:sp>
      <p:sp>
        <p:nvSpPr>
          <p:cNvPr id="6" name="Text Placeholder 3">
            <a:extLst>
              <a:ext uri="{FF2B5EF4-FFF2-40B4-BE49-F238E27FC236}">
                <a16:creationId xmlns:a16="http://schemas.microsoft.com/office/drawing/2014/main" id="{9DCF5048-06F9-53AC-AE08-8E95CED3C1A0}"/>
              </a:ext>
            </a:extLst>
          </p:cNvPr>
          <p:cNvSpPr>
            <a:spLocks noGrp="1"/>
          </p:cNvSpPr>
          <p:nvPr/>
        </p:nvSpPr>
        <p:spPr>
          <a:xfrm>
            <a:off x="716602" y="896589"/>
            <a:ext cx="4784790" cy="467330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None/>
              <a:tabLst/>
              <a:defRPr/>
            </a:pPr>
            <a:r>
              <a:rPr kumimoji="0" lang="en-US" sz="2200" b="1"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rPr>
              <a:t>Education &amp; Training Voucher (ETV) - </a:t>
            </a:r>
            <a:r>
              <a:rPr kumimoji="0" lang="en-US" sz="22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rPr>
              <a:t> </a:t>
            </a:r>
          </a:p>
          <a:p>
            <a:pPr marL="0" marR="0" lvl="0" indent="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None/>
              <a:tabLst/>
              <a:defRPr/>
            </a:pPr>
            <a:r>
              <a:rPr kumimoji="0" lang="en-US" sz="22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rPr>
              <a:t>Federally funded and state-administered program for youth in foster care or those adopted from DFPS after turning age 16. </a:t>
            </a:r>
          </a:p>
          <a:p>
            <a:pPr marL="0" marR="0" lvl="0" indent="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None/>
              <a:tabLst/>
              <a:defRPr/>
            </a:pPr>
            <a:r>
              <a:rPr kumimoji="0" lang="en-US" sz="22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rPr>
              <a:t>Students may be eligible to receive up to $5,000 in financial assistance per year to support them in reaching their post-secondary education goals.</a:t>
            </a:r>
            <a:endParaRPr kumimoji="0" lang="en-US" sz="2200" b="0" i="0" u="none" strike="noStrike" kern="1200" cap="none" spc="0" normalizeH="0" baseline="0" noProof="0" dirty="0">
              <a:ln>
                <a:noFill/>
              </a:ln>
              <a:solidFill>
                <a:srgbClr val="0D6CB9"/>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None/>
              <a:tabLst/>
              <a:defRPr/>
            </a:pPr>
            <a:endParaRPr kumimoji="0" lang="en-US" sz="2000" b="1"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endParaRP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None/>
              <a:tabLst/>
              <a:defRPr/>
            </a:pPr>
            <a:endParaRPr kumimoji="0" lang="en-US" sz="1800" b="0" i="0" u="none" strike="noStrike" kern="1200" cap="none" spc="0" normalizeH="0" baseline="0" noProof="0" dirty="0">
              <a:ln>
                <a:noFill/>
              </a:ln>
              <a:solidFill>
                <a:srgbClr val="0D6CB9"/>
              </a:solidFill>
              <a:effectLst/>
              <a:uLnTx/>
              <a:uFillTx/>
              <a:latin typeface="Calibri" panose="020F0502020204030204"/>
              <a:ea typeface="+mn-lt"/>
              <a:cs typeface="Calibri" panose="020F0502020204030204"/>
            </a:endParaRPr>
          </a:p>
        </p:txBody>
      </p:sp>
      <p:sp>
        <p:nvSpPr>
          <p:cNvPr id="8" name="TextBox 1">
            <a:extLst>
              <a:ext uri="{FF2B5EF4-FFF2-40B4-BE49-F238E27FC236}">
                <a16:creationId xmlns:a16="http://schemas.microsoft.com/office/drawing/2014/main" id="{BAFE594C-CEA3-20F4-7D39-E9124C755F3E}"/>
              </a:ext>
            </a:extLst>
          </p:cNvPr>
          <p:cNvSpPr txBox="1"/>
          <p:nvPr/>
        </p:nvSpPr>
        <p:spPr>
          <a:xfrm>
            <a:off x="6869953" y="832459"/>
            <a:ext cx="4667972" cy="24314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Calibri" panose="020F0502020204030204"/>
                <a:ea typeface="+mn-lt"/>
                <a:cs typeface="Calibri" panose="020F0502020204030204"/>
              </a:rPr>
              <a:t>Higher Education Foster Care Liaison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70C0"/>
                </a:solidFill>
                <a:effectLst/>
                <a:uLnTx/>
                <a:uFillTx/>
                <a:latin typeface="Calibri" panose="020F0502020204030204"/>
                <a:ea typeface="+mn-lt"/>
                <a:cs typeface="Calibri" panose="020F0502020204030204"/>
              </a:rPr>
              <a:t>Every public Higher Education Institution is required to have a Foster Care liaison to support students in foster care in higher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70C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p:txBody>
      </p:sp>
      <p:sp>
        <p:nvSpPr>
          <p:cNvPr id="3" name="TextBox 2">
            <a:extLst>
              <a:ext uri="{FF2B5EF4-FFF2-40B4-BE49-F238E27FC236}">
                <a16:creationId xmlns:a16="http://schemas.microsoft.com/office/drawing/2014/main" id="{4F05DFAA-CA6C-918E-B2C4-CDE288C3A9B1}"/>
              </a:ext>
            </a:extLst>
          </p:cNvPr>
          <p:cNvSpPr txBox="1"/>
          <p:nvPr/>
        </p:nvSpPr>
        <p:spPr>
          <a:xfrm>
            <a:off x="6869109" y="3105194"/>
            <a:ext cx="466797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Calibri" panose="020F0502020204030204"/>
                <a:ea typeface="+mn-ea"/>
                <a:cs typeface="+mn-cs"/>
              </a:rPr>
              <a:t>College Tuition &amp; Fee Waiver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70C0"/>
                </a:solidFill>
                <a:effectLst/>
                <a:uLnTx/>
                <a:uFillTx/>
                <a:latin typeface="Calibri" panose="020F0502020204030204"/>
                <a:ea typeface="+mn-ea"/>
                <a:cs typeface="+mn-cs"/>
              </a:rPr>
              <a:t>Students in foster care may qualify for a lifetime tuition and fee waiver at any Texas state-supported institution of higher education, as long as the student enrolls in at least one college or dual credit before turning 25. </a:t>
            </a:r>
          </a:p>
        </p:txBody>
      </p:sp>
      <p:pic>
        <p:nvPicPr>
          <p:cNvPr id="4" name="Picture 8">
            <a:extLst>
              <a:ext uri="{FF2B5EF4-FFF2-40B4-BE49-F238E27FC236}">
                <a16:creationId xmlns:a16="http://schemas.microsoft.com/office/drawing/2014/main" id="{FC7DBEBF-7681-A913-020E-7C4960B2D6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48728" y="4072549"/>
            <a:ext cx="2699080" cy="1805710"/>
          </a:xfrm>
          <a:prstGeom prst="rect">
            <a:avLst/>
          </a:prstGeom>
        </p:spPr>
      </p:pic>
      <p:sp>
        <p:nvSpPr>
          <p:cNvPr id="2" name="Footer Placeholder 1">
            <a:extLst>
              <a:ext uri="{FF2B5EF4-FFF2-40B4-BE49-F238E27FC236}">
                <a16:creationId xmlns:a16="http://schemas.microsoft.com/office/drawing/2014/main" id="{70C7200F-77BB-D48D-F58B-CC1FA58F4207}"/>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6CB9"/>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1885646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4D27818-D062-4FFB-995B-300E92DC0CD4}"/>
              </a:ext>
            </a:extLst>
          </p:cNvPr>
          <p:cNvSpPr>
            <a:spLocks noGrp="1"/>
          </p:cNvSpPr>
          <p:nvPr>
            <p:ph type="title"/>
          </p:nvPr>
        </p:nvSpPr>
        <p:spPr>
          <a:xfrm>
            <a:off x="712380" y="153230"/>
            <a:ext cx="11121657" cy="751350"/>
          </a:xfrm>
        </p:spPr>
        <p:txBody>
          <a:bodyPr anchor="ctr">
            <a:normAutofit/>
          </a:bodyPr>
          <a:lstStyle/>
          <a:p>
            <a:r>
              <a:rPr lang="en-US" dirty="0"/>
              <a:t>Transition Planning</a:t>
            </a:r>
          </a:p>
        </p:txBody>
      </p:sp>
      <p:sp>
        <p:nvSpPr>
          <p:cNvPr id="9" name="Text Placeholder 8">
            <a:extLst>
              <a:ext uri="{FF2B5EF4-FFF2-40B4-BE49-F238E27FC236}">
                <a16:creationId xmlns:a16="http://schemas.microsoft.com/office/drawing/2014/main" id="{FE0125F7-BC80-497C-87FD-85FE26314CFC}"/>
              </a:ext>
            </a:extLst>
          </p:cNvPr>
          <p:cNvSpPr>
            <a:spLocks noGrp="1"/>
          </p:cNvSpPr>
          <p:nvPr>
            <p:ph idx="1"/>
          </p:nvPr>
        </p:nvSpPr>
        <p:spPr>
          <a:xfrm>
            <a:off x="712380" y="1285424"/>
            <a:ext cx="5383620" cy="4351338"/>
          </a:xfrm>
        </p:spPr>
        <p:txBody>
          <a:bodyPr lIns="91440" tIns="45720" rIns="91440" bIns="45720" anchor="t" anchorCtr="0">
            <a:normAutofit/>
          </a:bodyPr>
          <a:lstStyle/>
          <a:p>
            <a:pPr marL="0" indent="0" algn="ctr">
              <a:buNone/>
            </a:pPr>
            <a:r>
              <a:rPr lang="en-US" sz="2600" b="1" dirty="0"/>
              <a:t>Transition Planning Guide for Students in Foster Care Receiving Special Education Services </a:t>
            </a:r>
            <a:endParaRPr lang="en-US" dirty="0"/>
          </a:p>
          <a:p>
            <a:pPr marL="0" indent="0" algn="ctr">
              <a:buNone/>
            </a:pPr>
            <a:r>
              <a:rPr lang="en-US" sz="2600" b="1" u="sng" dirty="0">
                <a:hlinkClick r:id="rId2" tooltip="Transition Planning Guide for Students in Foster Care Receiving Special      Education Services (PDF">
                  <a:extLst>
                    <a:ext uri="{A12FA001-AC4F-418D-AE19-62706E023703}">
                      <ahyp:hlinkClr xmlns:ahyp="http://schemas.microsoft.com/office/drawing/2018/hyperlinkcolor" val="tx"/>
                    </a:ext>
                  </a:extLst>
                </a:hlinkClick>
              </a:rPr>
              <a:t>(PDF)</a:t>
            </a:r>
            <a:endParaRPr lang="en-US" sz="2600" b="1" dirty="0">
              <a:cs typeface="Calibri" panose="020F0502020204030204"/>
              <a:hlinkClick r:id="rId3"/>
            </a:endParaRPr>
          </a:p>
          <a:p>
            <a:pPr marL="0" indent="0">
              <a:buNone/>
            </a:pPr>
            <a:endParaRPr lang="en-US" sz="2600" b="1" u="sng" dirty="0"/>
          </a:p>
          <a:p>
            <a:r>
              <a:rPr lang="en-US" sz="2600" dirty="0"/>
              <a:t>Crosswalk of education and DFPS required activities. </a:t>
            </a:r>
          </a:p>
          <a:p>
            <a:r>
              <a:rPr lang="en-US" sz="2600" dirty="0"/>
              <a:t>Recommendations for coordination and alignment across systems. </a:t>
            </a:r>
          </a:p>
        </p:txBody>
      </p:sp>
      <p:pic>
        <p:nvPicPr>
          <p:cNvPr id="10" name="Content Placeholder 9">
            <a:extLst>
              <a:ext uri="{FF2B5EF4-FFF2-40B4-BE49-F238E27FC236}">
                <a16:creationId xmlns:a16="http://schemas.microsoft.com/office/drawing/2014/main" id="{3BD18C4F-9DD5-447C-A944-C107937C62B0}"/>
              </a:ext>
              <a:ext uri="{C183D7F6-B498-43B3-948B-1728B52AA6E4}">
                <adec:decorative xmlns:adec="http://schemas.microsoft.com/office/drawing/2017/decorative" val="1"/>
              </a:ext>
            </a:extLst>
          </p:cNvPr>
          <p:cNvPicPr>
            <a:picLocks noGrp="1"/>
          </p:cNvPicPr>
          <p:nvPr>
            <p:ph idx="13"/>
          </p:nvPr>
        </p:nvPicPr>
        <p:blipFill rotWithShape="1">
          <a:blip r:embed="rId4"/>
          <a:srcRect l="21609" t="13717" r="23501" b="9734"/>
          <a:stretch/>
        </p:blipFill>
        <p:spPr bwMode="auto">
          <a:xfrm>
            <a:off x="6226483" y="235838"/>
            <a:ext cx="5390484" cy="50217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BD6002AC-360B-7DF2-887B-63AA5A94C700}"/>
              </a:ext>
            </a:extLst>
          </p:cNvPr>
          <p:cNvSpPr txBox="1"/>
          <p:nvPr/>
        </p:nvSpPr>
        <p:spPr>
          <a:xfrm>
            <a:off x="3048930" y="6535493"/>
            <a:ext cx="609414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1660751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B316-13B4-F0FE-AF4C-72D47AAC6290}"/>
              </a:ext>
            </a:extLst>
          </p:cNvPr>
          <p:cNvSpPr>
            <a:spLocks noGrp="1"/>
          </p:cNvSpPr>
          <p:nvPr>
            <p:ph type="title"/>
          </p:nvPr>
        </p:nvSpPr>
        <p:spPr>
          <a:xfrm>
            <a:off x="388995" y="41287"/>
            <a:ext cx="11121657" cy="751350"/>
          </a:xfrm>
        </p:spPr>
        <p:txBody>
          <a:bodyPr/>
          <a:lstStyle/>
          <a:p>
            <a:r>
              <a:rPr lang="en-US" dirty="0">
                <a:cs typeface="Calibri"/>
              </a:rPr>
              <a:t>Resources</a:t>
            </a:r>
            <a:endParaRPr lang="en-US" dirty="0"/>
          </a:p>
        </p:txBody>
      </p:sp>
      <p:pic>
        <p:nvPicPr>
          <p:cNvPr id="5" name="Content Placeholder 4">
            <a:extLst>
              <a:ext uri="{FF2B5EF4-FFF2-40B4-BE49-F238E27FC236}">
                <a16:creationId xmlns:a16="http://schemas.microsoft.com/office/drawing/2014/main" id="{97E221E3-B00B-35C8-CCAE-B48FD3567139}"/>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3722" y="812716"/>
            <a:ext cx="3904180" cy="5088730"/>
          </a:xfrm>
          <a:ln w="28575">
            <a:solidFill>
              <a:schemeClr val="accent1"/>
            </a:solidFill>
          </a:ln>
        </p:spPr>
      </p:pic>
      <p:pic>
        <p:nvPicPr>
          <p:cNvPr id="7" name="Picture 6">
            <a:extLst>
              <a:ext uri="{FF2B5EF4-FFF2-40B4-BE49-F238E27FC236}">
                <a16:creationId xmlns:a16="http://schemas.microsoft.com/office/drawing/2014/main" id="{4634778E-B254-A9CA-14C7-8BC177E1E12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52" y="732595"/>
            <a:ext cx="4220164" cy="5248972"/>
          </a:xfrm>
          <a:prstGeom prst="rect">
            <a:avLst/>
          </a:prstGeom>
        </p:spPr>
      </p:pic>
      <p:sp>
        <p:nvSpPr>
          <p:cNvPr id="8" name="Scroll: Vertical 7">
            <a:extLst>
              <a:ext uri="{FF2B5EF4-FFF2-40B4-BE49-F238E27FC236}">
                <a16:creationId xmlns:a16="http://schemas.microsoft.com/office/drawing/2014/main" id="{ED564F9F-489D-1907-A7D7-4D7532BCC53C}"/>
              </a:ext>
              <a:ext uri="{C183D7F6-B498-43B3-948B-1728B52AA6E4}">
                <adec:decorative xmlns:adec="http://schemas.microsoft.com/office/drawing/2017/decorative" val="1"/>
              </a:ext>
            </a:extLst>
          </p:cNvPr>
          <p:cNvSpPr/>
          <p:nvPr/>
        </p:nvSpPr>
        <p:spPr>
          <a:xfrm rot="20103532">
            <a:off x="4859941" y="347800"/>
            <a:ext cx="1850721" cy="1153052"/>
          </a:xfrm>
          <a:prstGeom prst="verticalScrol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School of Origin Determination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croll: Vertical 8">
            <a:extLst>
              <a:ext uri="{FF2B5EF4-FFF2-40B4-BE49-F238E27FC236}">
                <a16:creationId xmlns:a16="http://schemas.microsoft.com/office/drawing/2014/main" id="{EC154836-2C98-5C6B-6D5C-CE12531A832D}"/>
              </a:ext>
              <a:ext uri="{C183D7F6-B498-43B3-948B-1728B52AA6E4}">
                <adec:decorative xmlns:adec="http://schemas.microsoft.com/office/drawing/2017/decorative" val="1"/>
              </a:ext>
            </a:extLst>
          </p:cNvPr>
          <p:cNvSpPr/>
          <p:nvPr/>
        </p:nvSpPr>
        <p:spPr>
          <a:xfrm rot="19988515">
            <a:off x="10540964" y="296611"/>
            <a:ext cx="1520768" cy="1143000"/>
          </a:xfrm>
          <a:prstGeom prst="verticalScrol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Transition Assistance Toolkit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05807A5-E0AB-6B26-0E8F-4062043E3D87}"/>
              </a:ext>
              <a:ext uri="{C183D7F6-B498-43B3-948B-1728B52AA6E4}">
                <adec:decorative xmlns:adec="http://schemas.microsoft.com/office/drawing/2017/decorative" val="1"/>
              </a:ext>
            </a:extLst>
          </p:cNvPr>
          <p:cNvSpPr txBox="1"/>
          <p:nvPr/>
        </p:nvSpPr>
        <p:spPr>
          <a:xfrm>
            <a:off x="4304747" y="6612834"/>
            <a:ext cx="68182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Copyright ©Texas Education Agency, 2023.  All rights reserved.​</a:t>
            </a:r>
          </a:p>
        </p:txBody>
      </p:sp>
    </p:spTree>
    <p:extLst>
      <p:ext uri="{BB962C8B-B14F-4D97-AF65-F5344CB8AC3E}">
        <p14:creationId xmlns:p14="http://schemas.microsoft.com/office/powerpoint/2010/main" val="2844812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33C4-5E30-40C2-B790-6AF905069B4E}"/>
              </a:ext>
            </a:extLst>
          </p:cNvPr>
          <p:cNvSpPr>
            <a:spLocks noGrp="1"/>
          </p:cNvSpPr>
          <p:nvPr>
            <p:ph type="title"/>
          </p:nvPr>
        </p:nvSpPr>
        <p:spPr>
          <a:xfrm>
            <a:off x="712380" y="-60665"/>
            <a:ext cx="11121657" cy="751350"/>
          </a:xfrm>
        </p:spPr>
        <p:txBody>
          <a:bodyPr vert="horz" lIns="91440" tIns="45720" rIns="91440" bIns="45720" rtlCol="0" anchor="ctr">
            <a:normAutofit/>
          </a:bodyPr>
          <a:lstStyle/>
          <a:p>
            <a:r>
              <a:rPr lang="en-US" sz="3100" dirty="0"/>
              <a:t> </a:t>
            </a:r>
            <a:r>
              <a:rPr lang="en-US" sz="3100" dirty="0">
                <a:hlinkClick r:id="rId3">
                  <a:extLst>
                    <a:ext uri="{A12FA001-AC4F-418D-AE19-62706E023703}">
                      <ahyp:hlinkClr xmlns:ahyp="http://schemas.microsoft.com/office/drawing/2018/hyperlinkcolor" val="tx"/>
                    </a:ext>
                  </a:extLst>
                </a:hlinkClick>
              </a:rPr>
              <a:t>New </a:t>
            </a:r>
            <a:r>
              <a:rPr lang="en-US" sz="3100" b="1" kern="1200" dirty="0">
                <a:hlinkClick r:id="rId3">
                  <a:extLst>
                    <a:ext uri="{A12FA001-AC4F-418D-AE19-62706E023703}">
                      <ahyp:hlinkClr xmlns:ahyp="http://schemas.microsoft.com/office/drawing/2018/hyperlinkcolor" val="tx"/>
                    </a:ext>
                  </a:extLst>
                </a:hlinkClick>
              </a:rPr>
              <a:t>Foster Care and Student Success Resource Guide</a:t>
            </a:r>
            <a:r>
              <a:rPr lang="en-US" sz="3100" dirty="0">
                <a:hlinkClick r:id="rId3">
                  <a:extLst>
                    <a:ext uri="{A12FA001-AC4F-418D-AE19-62706E023703}">
                      <ahyp:hlinkClr xmlns:ahyp="http://schemas.microsoft.com/office/drawing/2018/hyperlinkcolor" val="tx"/>
                    </a:ext>
                  </a:extLst>
                </a:hlinkClick>
              </a:rPr>
              <a:t> Webpage</a:t>
            </a:r>
            <a:endParaRPr lang="en-US" sz="3100" b="1" kern="1200" dirty="0"/>
          </a:p>
        </p:txBody>
      </p:sp>
      <p:sp>
        <p:nvSpPr>
          <p:cNvPr id="4" name="Footer Placeholder 3">
            <a:extLst>
              <a:ext uri="{FF2B5EF4-FFF2-40B4-BE49-F238E27FC236}">
                <a16:creationId xmlns:a16="http://schemas.microsoft.com/office/drawing/2014/main" id="{82C941E4-9C65-4675-92EC-199CF510441B}"/>
              </a:ext>
            </a:extLst>
          </p:cNvPr>
          <p:cNvSpPr>
            <a:spLocks noGrp="1"/>
          </p:cNvSpPr>
          <p:nvPr>
            <p:ph type="ftr" sz="quarter" idx="3"/>
          </p:nvPr>
        </p:nvSpPr>
        <p:spPr>
          <a:xfrm>
            <a:off x="4038600" y="6544338"/>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pic>
        <p:nvPicPr>
          <p:cNvPr id="232" name="Picture 232">
            <a:extLst>
              <a:ext uri="{FF2B5EF4-FFF2-40B4-BE49-F238E27FC236}">
                <a16:creationId xmlns:a16="http://schemas.microsoft.com/office/drawing/2014/main" id="{3344DE98-4980-C181-96C1-2D8C0A3404FE}"/>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2500265" y="706914"/>
            <a:ext cx="7181678" cy="5247022"/>
          </a:xfrm>
          <a:ln w="28575">
            <a:solidFill>
              <a:schemeClr val="accent1"/>
            </a:solidFill>
          </a:ln>
        </p:spPr>
      </p:pic>
    </p:spTree>
    <p:extLst>
      <p:ext uri="{BB962C8B-B14F-4D97-AF65-F5344CB8AC3E}">
        <p14:creationId xmlns:p14="http://schemas.microsoft.com/office/powerpoint/2010/main" val="4184415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6F51-102B-AAA6-90DD-B370972B45BB}"/>
              </a:ext>
            </a:extLst>
          </p:cNvPr>
          <p:cNvSpPr>
            <a:spLocks noGrp="1"/>
          </p:cNvSpPr>
          <p:nvPr>
            <p:ph type="title"/>
          </p:nvPr>
        </p:nvSpPr>
        <p:spPr/>
        <p:txBody>
          <a:bodyPr/>
          <a:lstStyle/>
          <a:p>
            <a:r>
              <a:rPr lang="en-US" dirty="0">
                <a:ea typeface="Calibri"/>
                <a:cs typeface="Calibri"/>
              </a:rPr>
              <a:t>TEA Website Resources</a:t>
            </a:r>
          </a:p>
        </p:txBody>
      </p:sp>
      <p:sp>
        <p:nvSpPr>
          <p:cNvPr id="3" name="Content Placeholder 2">
            <a:extLst>
              <a:ext uri="{FF2B5EF4-FFF2-40B4-BE49-F238E27FC236}">
                <a16:creationId xmlns:a16="http://schemas.microsoft.com/office/drawing/2014/main" id="{717123AD-A16D-B2DC-8B18-1C3C420C35CE}"/>
              </a:ext>
            </a:extLst>
          </p:cNvPr>
          <p:cNvSpPr>
            <a:spLocks noGrp="1"/>
          </p:cNvSpPr>
          <p:nvPr>
            <p:ph idx="1"/>
          </p:nvPr>
        </p:nvSpPr>
        <p:spPr/>
        <p:txBody>
          <a:bodyPr lIns="91440" tIns="45720" rIns="91440" bIns="45720" anchor="t"/>
          <a:lstStyle/>
          <a:p>
            <a:r>
              <a:rPr lang="en-US" sz="3200" dirty="0">
                <a:cs typeface="Calibri"/>
                <a:hlinkClick r:id="rId2"/>
              </a:rPr>
              <a:t>Foster Care  101</a:t>
            </a:r>
            <a:endParaRPr lang="en-US" sz="3200" dirty="0">
              <a:cs typeface="Calibri"/>
            </a:endParaRPr>
          </a:p>
          <a:p>
            <a:pPr marL="0" indent="0">
              <a:buNone/>
            </a:pPr>
            <a:endParaRPr lang="en-US" dirty="0">
              <a:ea typeface="Calibri"/>
              <a:cs typeface="Calibri"/>
            </a:endParaRPr>
          </a:p>
          <a:p>
            <a:r>
              <a:rPr lang="en-US" sz="3200" dirty="0">
                <a:cs typeface="Calibri"/>
                <a:hlinkClick r:id="rId3"/>
              </a:rPr>
              <a:t>Foster Care Guide Training Series</a:t>
            </a:r>
            <a:endParaRPr lang="en-US" sz="3200" dirty="0">
              <a:ea typeface="Calibri"/>
              <a:cs typeface="Calibri"/>
            </a:endParaRPr>
          </a:p>
        </p:txBody>
      </p:sp>
      <p:pic>
        <p:nvPicPr>
          <p:cNvPr id="4" name="Picture 4">
            <a:extLst>
              <a:ext uri="{FF2B5EF4-FFF2-40B4-BE49-F238E27FC236}">
                <a16:creationId xmlns:a16="http://schemas.microsoft.com/office/drawing/2014/main" id="{559D199F-A374-20CC-B341-A72078AD6D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57925" y="2460777"/>
            <a:ext cx="4412342" cy="3315304"/>
          </a:xfrm>
          <a:prstGeom prst="rect">
            <a:avLst/>
          </a:prstGeom>
        </p:spPr>
      </p:pic>
    </p:spTree>
    <p:extLst>
      <p:ext uri="{BB962C8B-B14F-4D97-AF65-F5344CB8AC3E}">
        <p14:creationId xmlns:p14="http://schemas.microsoft.com/office/powerpoint/2010/main" val="1519212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281" y="270344"/>
            <a:ext cx="4168471" cy="826936"/>
          </a:xfrm>
        </p:spPr>
        <p:txBody>
          <a:bodyPr>
            <a:normAutofit/>
          </a:bodyPr>
          <a:lstStyle/>
          <a:p>
            <a:r>
              <a:rPr lang="en-US" sz="3200" b="1" dirty="0">
                <a:effectLst>
                  <a:outerShdw blurRad="38100" dist="38100" dir="2700000" algn="tl">
                    <a:srgbClr val="000000">
                      <a:alpha val="43137"/>
                    </a:srgbClr>
                  </a:outerShdw>
                </a:effectLst>
              </a:rPr>
              <a:t>Ever Wonder?</a:t>
            </a:r>
          </a:p>
        </p:txBody>
      </p:sp>
      <p:sp>
        <p:nvSpPr>
          <p:cNvPr id="3" name="Content Placeholder 2"/>
          <p:cNvSpPr>
            <a:spLocks noGrp="1"/>
          </p:cNvSpPr>
          <p:nvPr>
            <p:ph idx="1"/>
          </p:nvPr>
        </p:nvSpPr>
        <p:spPr>
          <a:xfrm>
            <a:off x="4636007" y="1930115"/>
            <a:ext cx="4700017" cy="3300984"/>
          </a:xfrm>
        </p:spPr>
        <p:txBody>
          <a:bodyPr>
            <a:normAutofit/>
          </a:bodyPr>
          <a:lstStyle/>
          <a:p>
            <a:r>
              <a:rPr lang="en-US" dirty="0"/>
              <a:t>Where am I going/who is going to take care of me?</a:t>
            </a:r>
          </a:p>
          <a:p>
            <a:r>
              <a:rPr lang="en-US" dirty="0"/>
              <a:t>Will I see my family again?</a:t>
            </a:r>
          </a:p>
          <a:p>
            <a:r>
              <a:rPr lang="en-US" dirty="0"/>
              <a:t>Do I have to change schools?</a:t>
            </a:r>
          </a:p>
          <a:p>
            <a:r>
              <a:rPr lang="en-US" dirty="0"/>
              <a:t>Will I see my friends?</a:t>
            </a:r>
          </a:p>
          <a:p>
            <a:r>
              <a:rPr lang="en-US" dirty="0"/>
              <a:t>Will everyone know I am in foster care?</a:t>
            </a:r>
          </a:p>
          <a:p>
            <a:endParaRPr lang="en-US" dirty="0"/>
          </a:p>
        </p:txBody>
      </p:sp>
      <p:pic>
        <p:nvPicPr>
          <p:cNvPr id="5" name="Picture 4">
            <a:hlinkClick r:id="rId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589" y="1466623"/>
            <a:ext cx="3172571" cy="21139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4"/>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999" y="4230973"/>
            <a:ext cx="333375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197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pPr algn="ctr"/>
            <a:r>
              <a:rPr lang="en-US" dirty="0"/>
              <a:t>Sign Up for Updates!</a:t>
            </a:r>
          </a:p>
        </p:txBody>
      </p:sp>
      <p:sp>
        <p:nvSpPr>
          <p:cNvPr id="3" name="Footer Placeholder 2"/>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2E3DE2E3-3837-4488-A36C-57569E444AB8}"/>
              </a:ext>
              <a:ext uri="{C183D7F6-B498-43B3-948B-1728B52AA6E4}">
                <adec:decorative xmlns:adec="http://schemas.microsoft.com/office/drawing/2017/decorative" val="1"/>
              </a:ext>
            </a:extLst>
          </p:cNvPr>
          <p:cNvGrpSpPr/>
          <p:nvPr/>
        </p:nvGrpSpPr>
        <p:grpSpPr>
          <a:xfrm>
            <a:off x="126437" y="1017426"/>
            <a:ext cx="7326913" cy="4750778"/>
            <a:chOff x="126437" y="1017426"/>
            <a:chExt cx="7326913" cy="4750778"/>
          </a:xfrm>
        </p:grpSpPr>
        <p:pic>
          <p:nvPicPr>
            <p:cNvPr id="13" name="Picture 12">
              <a:extLst>
                <a:ext uri="{FF2B5EF4-FFF2-40B4-BE49-F238E27FC236}">
                  <a16:creationId xmlns:a16="http://schemas.microsoft.com/office/drawing/2014/main" id="{E3661F74-1EB9-4708-BDC1-3F158295D182}"/>
                </a:ext>
              </a:extLst>
            </p:cNvPr>
            <p:cNvPicPr>
              <a:picLocks noChangeAspect="1"/>
            </p:cNvPicPr>
            <p:nvPr/>
          </p:nvPicPr>
          <p:blipFill rotWithShape="1">
            <a:blip r:embed="rId3"/>
            <a:srcRect b="16811"/>
            <a:stretch/>
          </p:blipFill>
          <p:spPr>
            <a:xfrm>
              <a:off x="126437" y="1017426"/>
              <a:ext cx="7326913" cy="4750778"/>
            </a:xfrm>
            <a:prstGeom prst="rect">
              <a:avLst/>
            </a:prstGeom>
            <a:ln>
              <a:solidFill>
                <a:schemeClr val="tx1"/>
              </a:solidFill>
            </a:ln>
          </p:spPr>
        </p:pic>
        <p:sp>
          <p:nvSpPr>
            <p:cNvPr id="15" name="Oval 14">
              <a:extLst>
                <a:ext uri="{FF2B5EF4-FFF2-40B4-BE49-F238E27FC236}">
                  <a16:creationId xmlns:a16="http://schemas.microsoft.com/office/drawing/2014/main" id="{7A7D7802-EDDF-4A08-AC4D-73D301BAA4DF}"/>
                </a:ext>
              </a:extLst>
            </p:cNvPr>
            <p:cNvSpPr/>
            <p:nvPr/>
          </p:nvSpPr>
          <p:spPr>
            <a:xfrm>
              <a:off x="5459596" y="1449735"/>
              <a:ext cx="1018572" cy="401758"/>
            </a:xfrm>
            <a:prstGeom prst="ellipse">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8B071306-7A39-4CE8-AA0B-D48B1D2A3A28}"/>
              </a:ext>
              <a:ext uri="{C183D7F6-B498-43B3-948B-1728B52AA6E4}">
                <adec:decorative xmlns:adec="http://schemas.microsoft.com/office/drawing/2017/decorative" val="1"/>
              </a:ext>
            </a:extLst>
          </p:cNvPr>
          <p:cNvGrpSpPr/>
          <p:nvPr/>
        </p:nvGrpSpPr>
        <p:grpSpPr>
          <a:xfrm>
            <a:off x="7588439" y="1130123"/>
            <a:ext cx="4515329" cy="4525385"/>
            <a:chOff x="7588439" y="1130123"/>
            <a:chExt cx="4515329" cy="4525385"/>
          </a:xfrm>
        </p:grpSpPr>
        <p:pic>
          <p:nvPicPr>
            <p:cNvPr id="10" name="Picture 9">
              <a:extLst>
                <a:ext uri="{FF2B5EF4-FFF2-40B4-BE49-F238E27FC236}">
                  <a16:creationId xmlns:a16="http://schemas.microsoft.com/office/drawing/2014/main" id="{DCAF4428-197D-4201-B4BA-79849B2C4A02}"/>
                </a:ext>
              </a:extLst>
            </p:cNvPr>
            <p:cNvPicPr>
              <a:picLocks noChangeAspect="1"/>
            </p:cNvPicPr>
            <p:nvPr/>
          </p:nvPicPr>
          <p:blipFill>
            <a:blip r:embed="rId4"/>
            <a:stretch>
              <a:fillRect/>
            </a:stretch>
          </p:blipFill>
          <p:spPr>
            <a:xfrm>
              <a:off x="7588439" y="1130123"/>
              <a:ext cx="4515329" cy="4525385"/>
            </a:xfrm>
            <a:prstGeom prst="rect">
              <a:avLst/>
            </a:prstGeom>
            <a:ln>
              <a:solidFill>
                <a:schemeClr val="tx1"/>
              </a:solidFill>
            </a:ln>
          </p:spPr>
        </p:pic>
        <p:sp>
          <p:nvSpPr>
            <p:cNvPr id="21" name="Rectangle 20">
              <a:extLst>
                <a:ext uri="{FF2B5EF4-FFF2-40B4-BE49-F238E27FC236}">
                  <a16:creationId xmlns:a16="http://schemas.microsoft.com/office/drawing/2014/main" id="{58FA6BE6-C28A-4891-9E0C-3AEB0C682FA5}"/>
                </a:ext>
              </a:extLst>
            </p:cNvPr>
            <p:cNvSpPr/>
            <p:nvPr/>
          </p:nvSpPr>
          <p:spPr>
            <a:xfrm>
              <a:off x="8018311" y="3573379"/>
              <a:ext cx="3074804" cy="998621"/>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EA98CAE-A5F3-4731-8E44-099A97A385D8}"/>
                </a:ext>
              </a:extLst>
            </p:cNvPr>
            <p:cNvSpPr/>
            <p:nvPr/>
          </p:nvSpPr>
          <p:spPr>
            <a:xfrm>
              <a:off x="8018311" y="1589077"/>
              <a:ext cx="3950368" cy="378241"/>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8438D21-65AA-4E52-B722-515A3B836078}"/>
                </a:ext>
              </a:extLst>
            </p:cNvPr>
            <p:cNvSpPr/>
            <p:nvPr/>
          </p:nvSpPr>
          <p:spPr>
            <a:xfrm>
              <a:off x="8003507" y="2559554"/>
              <a:ext cx="3089608" cy="378241"/>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08362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AFDB-FEE3-4822-8834-6CEFDCDF39A2}"/>
              </a:ext>
            </a:extLst>
          </p:cNvPr>
          <p:cNvSpPr>
            <a:spLocks noGrp="1"/>
          </p:cNvSpPr>
          <p:nvPr>
            <p:ph type="title"/>
          </p:nvPr>
        </p:nvSpPr>
        <p:spPr/>
        <p:txBody>
          <a:bodyPr>
            <a:normAutofit/>
          </a:bodyPr>
          <a:lstStyle/>
          <a:p>
            <a:pPr algn="ctr"/>
            <a:r>
              <a:rPr lang="en-US" sz="4800" dirty="0"/>
              <a:t>Questions</a:t>
            </a:r>
          </a:p>
        </p:txBody>
      </p:sp>
      <p:sp>
        <p:nvSpPr>
          <p:cNvPr id="3" name="TextBox 2">
            <a:extLst>
              <a:ext uri="{FF2B5EF4-FFF2-40B4-BE49-F238E27FC236}">
                <a16:creationId xmlns:a16="http://schemas.microsoft.com/office/drawing/2014/main" id="{2A1580AB-D9C6-4F51-9673-C4012C0FB37E}"/>
              </a:ext>
            </a:extLst>
          </p:cNvPr>
          <p:cNvSpPr txBox="1"/>
          <p:nvPr/>
        </p:nvSpPr>
        <p:spPr>
          <a:xfrm>
            <a:off x="6095999" y="2418797"/>
            <a:ext cx="55615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If you have further questions: please email </a:t>
            </a:r>
            <a:r>
              <a:rPr kumimoji="0" lang="en-US" sz="3200" b="0" i="0" u="none" strike="noStrike" kern="1200" cap="none" spc="0" normalizeH="0" baseline="0" noProof="0" dirty="0">
                <a:ln>
                  <a:noFill/>
                </a:ln>
                <a:solidFill>
                  <a:srgbClr val="0D6CB9"/>
                </a:solidFill>
                <a:effectLst/>
                <a:uLnTx/>
                <a:uFillTx/>
                <a:latin typeface="Calibri" panose="020F0502020204030204"/>
                <a:ea typeface="+mn-ea"/>
                <a:cs typeface="+mn-cs"/>
              </a:rPr>
              <a:t>fostercareliaison@tea.texas.gov</a:t>
            </a:r>
            <a:endParaRPr kumimoji="0" lang="en-US" sz="1800" b="0" i="0" u="none" strike="noStrike" kern="1200" cap="none" spc="0" normalizeH="0" baseline="0" noProof="0" dirty="0">
              <a:ln>
                <a:noFill/>
              </a:ln>
              <a:solidFill>
                <a:srgbClr val="0D6CB9"/>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61B2D2-82BD-47A5-B430-DFBD26E18EA4}"/>
              </a:ext>
            </a:extLst>
          </p:cNvPr>
          <p:cNvSpPr txBox="1"/>
          <p:nvPr/>
        </p:nvSpPr>
        <p:spPr>
          <a:xfrm>
            <a:off x="2782636" y="6550881"/>
            <a:ext cx="609414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Copyright ©Texas Education Agency, 2023.  All rights reserved.</a:t>
            </a:r>
          </a:p>
        </p:txBody>
      </p:sp>
      <p:pic>
        <p:nvPicPr>
          <p:cNvPr id="8" name="Picture 8">
            <a:extLst>
              <a:ext uri="{FF2B5EF4-FFF2-40B4-BE49-F238E27FC236}">
                <a16:creationId xmlns:a16="http://schemas.microsoft.com/office/drawing/2014/main" id="{974835D7-CAB4-53D5-DFCF-A81BBB0C40C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571701" y="1613618"/>
            <a:ext cx="2857500" cy="2857500"/>
          </a:xfrm>
        </p:spPr>
      </p:pic>
    </p:spTree>
    <p:extLst>
      <p:ext uri="{BB962C8B-B14F-4D97-AF65-F5344CB8AC3E}">
        <p14:creationId xmlns:p14="http://schemas.microsoft.com/office/powerpoint/2010/main" val="3657134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F9E96E-5572-C584-E72A-7019CEC5E211}"/>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9577"/>
          <a:stretch/>
        </p:blipFill>
        <p:spPr>
          <a:xfrm>
            <a:off x="-67973" y="0"/>
            <a:ext cx="12193985" cy="5387546"/>
          </a:xfrm>
          <a:prstGeom prst="rect">
            <a:avLst/>
          </a:prstGeom>
        </p:spPr>
      </p:pic>
      <p:sp>
        <p:nvSpPr>
          <p:cNvPr id="3" name="Title 2">
            <a:extLst>
              <a:ext uri="{FF2B5EF4-FFF2-40B4-BE49-F238E27FC236}">
                <a16:creationId xmlns:a16="http://schemas.microsoft.com/office/drawing/2014/main" id="{483D6B07-B3F6-B9FA-2679-2FF8ADF82A24}"/>
              </a:ext>
            </a:extLst>
          </p:cNvPr>
          <p:cNvSpPr>
            <a:spLocks noGrp="1"/>
          </p:cNvSpPr>
          <p:nvPr>
            <p:ph type="ctrTitle"/>
          </p:nvPr>
        </p:nvSpPr>
        <p:spPr>
          <a:xfrm>
            <a:off x="2692398" y="-1515533"/>
            <a:ext cx="6815669" cy="1515533"/>
          </a:xfrm>
        </p:spPr>
        <p:txBody>
          <a:bodyPr vert="horz" lIns="91440" tIns="45720" rIns="91440" bIns="45720" rtlCol="0" anchor="b">
            <a:noAutofit/>
          </a:bodyPr>
          <a:lstStyle/>
          <a:p>
            <a:r>
              <a:rPr lang="en-US" dirty="0"/>
              <a:t>Post Secondary Ed Question Slide</a:t>
            </a:r>
          </a:p>
        </p:txBody>
      </p:sp>
      <p:sp>
        <p:nvSpPr>
          <p:cNvPr id="7" name="TextBox 6">
            <a:extLst>
              <a:ext uri="{FF2B5EF4-FFF2-40B4-BE49-F238E27FC236}">
                <a16:creationId xmlns:a16="http://schemas.microsoft.com/office/drawing/2014/main" id="{1C0DF6F8-9D14-ECB4-A30C-016D91C51E08}"/>
              </a:ext>
            </a:extLst>
          </p:cNvPr>
          <p:cNvSpPr txBox="1"/>
          <p:nvPr/>
        </p:nvSpPr>
        <p:spPr>
          <a:xfrm>
            <a:off x="912333" y="547692"/>
            <a:ext cx="1036534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BentonSans Black" panose="02000503000000020004" pitchFamily="50" charset="0"/>
                <a:ea typeface="+mn-ea"/>
                <a:cs typeface="+mn-cs"/>
              </a:rPr>
              <a:t>Post-Secondary Education: What Does the Data Tell Us?</a:t>
            </a:r>
          </a:p>
        </p:txBody>
      </p:sp>
      <p:sp>
        <p:nvSpPr>
          <p:cNvPr id="8" name="TextBox 7">
            <a:extLst>
              <a:ext uri="{FF2B5EF4-FFF2-40B4-BE49-F238E27FC236}">
                <a16:creationId xmlns:a16="http://schemas.microsoft.com/office/drawing/2014/main" id="{ACD7E043-F2F1-4026-4D04-3B6D42C08739}"/>
              </a:ext>
            </a:extLst>
          </p:cNvPr>
          <p:cNvSpPr txBox="1"/>
          <p:nvPr/>
        </p:nvSpPr>
        <p:spPr>
          <a:xfrm>
            <a:off x="119634" y="5561097"/>
            <a:ext cx="978976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Presented by </a:t>
            </a:r>
            <a:r>
              <a:rPr kumimoji="0" lang="en-US" sz="1800" b="1"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Research Committee of Education Reach for Texas</a:t>
            </a:r>
          </a:p>
          <a:p>
            <a:r>
              <a:rPr kumimoji="0" lang="en-US"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Chair: Dr. Toni Watt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Members: Christine Norton, Sheila Bustillos, Monica Faulkner, Elissa Madden, Megan </a:t>
            </a:r>
            <a:r>
              <a:rPr kumimoji="0" lang="en-US" sz="1800" b="0" i="0" u="none" strike="noStrike" kern="1200" cap="none" spc="0" normalizeH="0" baseline="0" noProof="0" dirty="0" err="1">
                <a:ln>
                  <a:noFill/>
                </a:ln>
                <a:effectLst/>
                <a:uLnTx/>
                <a:uFillTx/>
                <a:latin typeface="Lato" panose="020F0502020204030203" pitchFamily="34" charset="0"/>
                <a:ea typeface="Lato" panose="020F0502020204030203" pitchFamily="34" charset="0"/>
                <a:cs typeface="Lato" panose="020F0502020204030203" pitchFamily="34" charset="0"/>
              </a:rPr>
              <a:t>Piel</a:t>
            </a:r>
            <a:endParaRPr kumimoji="0" lang="en-US"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entury Gothic" panose="020B0502020202020204"/>
              <a:ea typeface="+mn-ea"/>
              <a:cs typeface="+mn-cs"/>
            </a:endParaRPr>
          </a:p>
        </p:txBody>
      </p:sp>
    </p:spTree>
    <p:extLst>
      <p:ext uri="{BB962C8B-B14F-4D97-AF65-F5344CB8AC3E}">
        <p14:creationId xmlns:p14="http://schemas.microsoft.com/office/powerpoint/2010/main" val="606182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C39F-FC54-2E70-0531-569AD98A9463}"/>
              </a:ext>
            </a:extLst>
          </p:cNvPr>
          <p:cNvSpPr>
            <a:spLocks noGrp="1"/>
          </p:cNvSpPr>
          <p:nvPr>
            <p:ph type="title"/>
          </p:nvPr>
        </p:nvSpPr>
        <p:spPr/>
        <p:txBody>
          <a:bodyPr>
            <a:normAutofit fontScale="90000"/>
          </a:bodyPr>
          <a:lstStyle/>
          <a:p>
            <a:r>
              <a:rPr lang="en-US" dirty="0">
                <a:solidFill>
                  <a:schemeClr val="tx1"/>
                </a:solidFill>
              </a:rPr>
              <a:t>National Data on Foster Youth Outcomes in Higher Education</a:t>
            </a:r>
          </a:p>
        </p:txBody>
      </p:sp>
      <p:sp>
        <p:nvSpPr>
          <p:cNvPr id="3" name="Content Placeholder 2">
            <a:extLst>
              <a:ext uri="{FF2B5EF4-FFF2-40B4-BE49-F238E27FC236}">
                <a16:creationId xmlns:a16="http://schemas.microsoft.com/office/drawing/2014/main" id="{AAF034EB-3C25-AB2A-F9C5-436D9A97FD61}"/>
              </a:ext>
            </a:extLst>
          </p:cNvPr>
          <p:cNvSpPr>
            <a:spLocks noGrp="1"/>
          </p:cNvSpPr>
          <p:nvPr>
            <p:ph idx="1"/>
          </p:nvPr>
        </p:nvSpPr>
        <p:spPr>
          <a:xfrm>
            <a:off x="1295401" y="2556932"/>
            <a:ext cx="9601196" cy="3691468"/>
          </a:xfrm>
        </p:spPr>
        <p:txBody>
          <a:bodyPr>
            <a:normAutofit fontScale="70000" lnSpcReduction="20000"/>
          </a:bodyPr>
          <a:lstStyle/>
          <a:p>
            <a:r>
              <a:rPr lang="en-US" sz="3600" dirty="0"/>
              <a:t>Low Rates of Post-Secondary Participation &amp; Achievement</a:t>
            </a:r>
          </a:p>
          <a:p>
            <a:pPr lvl="1"/>
            <a:r>
              <a:rPr lang="en-US" sz="2600" dirty="0"/>
              <a:t>Enroll in Higher Education</a:t>
            </a:r>
          </a:p>
          <a:p>
            <a:pPr lvl="2"/>
            <a:r>
              <a:rPr lang="en-US" sz="2600" dirty="0"/>
              <a:t>27% of youth who experienced foster care</a:t>
            </a:r>
          </a:p>
          <a:p>
            <a:pPr lvl="2"/>
            <a:r>
              <a:rPr lang="en-US" sz="2600" dirty="0"/>
              <a:t>60% of general population</a:t>
            </a:r>
          </a:p>
          <a:p>
            <a:pPr lvl="1"/>
            <a:r>
              <a:rPr lang="en-US" sz="2600" dirty="0"/>
              <a:t>Graduation rates of those who enroll in a four-year University</a:t>
            </a:r>
          </a:p>
          <a:p>
            <a:pPr lvl="2"/>
            <a:r>
              <a:rPr lang="en-US" sz="2600" dirty="0"/>
              <a:t>26% of youth who experienced foster care</a:t>
            </a:r>
          </a:p>
          <a:p>
            <a:pPr lvl="2"/>
            <a:r>
              <a:rPr lang="en-US" sz="2600" dirty="0"/>
              <a:t>56% of general student population </a:t>
            </a:r>
          </a:p>
          <a:p>
            <a:pPr lvl="1"/>
            <a:r>
              <a:rPr lang="en-US" sz="2600" dirty="0"/>
              <a:t> Receive a Bachelor’s Degree (age 18-24)</a:t>
            </a:r>
          </a:p>
          <a:p>
            <a:pPr lvl="2"/>
            <a:r>
              <a:rPr lang="en-US" sz="2600" dirty="0"/>
              <a:t>3% of youth who experienced foster care</a:t>
            </a:r>
          </a:p>
          <a:p>
            <a:pPr lvl="2"/>
            <a:r>
              <a:rPr lang="en-US" sz="2600" dirty="0"/>
              <a:t>33% of all youth </a:t>
            </a:r>
          </a:p>
        </p:txBody>
      </p:sp>
      <p:pic>
        <p:nvPicPr>
          <p:cNvPr id="5" name="Picture 4" descr="Logo for the Education Reach for Texans.">
            <a:extLst>
              <a:ext uri="{FF2B5EF4-FFF2-40B4-BE49-F238E27FC236}">
                <a16:creationId xmlns:a16="http://schemas.microsoft.com/office/drawing/2014/main" id="{5C086C30-6A59-4947-A28F-C7542909473D}"/>
              </a:ext>
            </a:extLst>
          </p:cNvPr>
          <p:cNvPicPr>
            <a:picLocks noChangeAspect="1"/>
          </p:cNvPicPr>
          <p:nvPr/>
        </p:nvPicPr>
        <p:blipFill>
          <a:blip r:embed="rId2"/>
          <a:stretch>
            <a:fillRect/>
          </a:stretch>
        </p:blipFill>
        <p:spPr>
          <a:xfrm>
            <a:off x="8528562" y="4407174"/>
            <a:ext cx="2764916" cy="1486514"/>
          </a:xfrm>
          <a:prstGeom prst="rect">
            <a:avLst/>
          </a:prstGeom>
        </p:spPr>
      </p:pic>
    </p:spTree>
    <p:extLst>
      <p:ext uri="{BB962C8B-B14F-4D97-AF65-F5344CB8AC3E}">
        <p14:creationId xmlns:p14="http://schemas.microsoft.com/office/powerpoint/2010/main" val="3906697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E451-3C2A-DFF9-7767-BBBD4C101FCE}"/>
              </a:ext>
            </a:extLst>
          </p:cNvPr>
          <p:cNvSpPr>
            <a:spLocks noGrp="1"/>
          </p:cNvSpPr>
          <p:nvPr>
            <p:ph type="title"/>
          </p:nvPr>
        </p:nvSpPr>
        <p:spPr>
          <a:xfrm>
            <a:off x="1295402" y="682171"/>
            <a:ext cx="9601196" cy="1370747"/>
          </a:xfrm>
        </p:spPr>
        <p:txBody>
          <a:bodyPr/>
          <a:lstStyle/>
          <a:p>
            <a:r>
              <a:rPr lang="en-US" dirty="0">
                <a:solidFill>
                  <a:schemeClr val="tx1"/>
                </a:solidFill>
              </a:rPr>
              <a:t>Texas Data</a:t>
            </a:r>
          </a:p>
        </p:txBody>
      </p:sp>
      <p:sp>
        <p:nvSpPr>
          <p:cNvPr id="3" name="Content Placeholder 2">
            <a:extLst>
              <a:ext uri="{FF2B5EF4-FFF2-40B4-BE49-F238E27FC236}">
                <a16:creationId xmlns:a16="http://schemas.microsoft.com/office/drawing/2014/main" id="{B0831604-AE4E-21C8-F247-3C144D4F382E}"/>
              </a:ext>
            </a:extLst>
          </p:cNvPr>
          <p:cNvSpPr>
            <a:spLocks noGrp="1"/>
          </p:cNvSpPr>
          <p:nvPr>
            <p:ph idx="1"/>
          </p:nvPr>
        </p:nvSpPr>
        <p:spPr>
          <a:xfrm>
            <a:off x="1002506" y="2473832"/>
            <a:ext cx="10186988" cy="4195481"/>
          </a:xfrm>
        </p:spPr>
        <p:txBody>
          <a:bodyPr>
            <a:normAutofit/>
          </a:bodyPr>
          <a:lstStyle/>
          <a:p>
            <a:r>
              <a:rPr lang="en-US" sz="2800" dirty="0"/>
              <a:t>Legislative Mandate for DFPS/THECB to track higher education outcomes</a:t>
            </a:r>
          </a:p>
          <a:p>
            <a:r>
              <a:rPr lang="en-US" sz="2800" dirty="0"/>
              <a:t>First data pull was in 2016</a:t>
            </a:r>
          </a:p>
          <a:p>
            <a:r>
              <a:rPr lang="en-US" sz="2800" dirty="0"/>
              <a:t>Sample of youth (n=3,855) </a:t>
            </a:r>
          </a:p>
          <a:p>
            <a:pPr lvl="1"/>
            <a:r>
              <a:rPr lang="en-US" sz="2400" dirty="0"/>
              <a:t>Ever been in foster care in Texas</a:t>
            </a:r>
          </a:p>
          <a:p>
            <a:pPr lvl="1"/>
            <a:r>
              <a:rPr lang="en-US" sz="2400" dirty="0"/>
              <a:t>Turned age 18 in 2008-2009</a:t>
            </a:r>
          </a:p>
          <a:p>
            <a:pPr lvl="1"/>
            <a:r>
              <a:rPr lang="en-US" sz="2400" dirty="0"/>
              <a:t>Tracked from 18 to age 24</a:t>
            </a:r>
          </a:p>
        </p:txBody>
      </p:sp>
      <p:pic>
        <p:nvPicPr>
          <p:cNvPr id="5" name="Picture 4">
            <a:extLst>
              <a:ext uri="{FF2B5EF4-FFF2-40B4-BE49-F238E27FC236}">
                <a16:creationId xmlns:a16="http://schemas.microsoft.com/office/drawing/2014/main" id="{2E52CB47-EA5A-4BD8-888C-42767D35DE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03133" y="682171"/>
            <a:ext cx="1677938" cy="1640979"/>
          </a:xfrm>
          <a:prstGeom prst="rect">
            <a:avLst/>
          </a:prstGeom>
        </p:spPr>
      </p:pic>
      <p:pic>
        <p:nvPicPr>
          <p:cNvPr id="6" name="Picture 5">
            <a:extLst>
              <a:ext uri="{FF2B5EF4-FFF2-40B4-BE49-F238E27FC236}">
                <a16:creationId xmlns:a16="http://schemas.microsoft.com/office/drawing/2014/main" id="{258BC064-EF7F-4331-B021-0DC72B0A05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49156" y="757512"/>
            <a:ext cx="1677938" cy="1640979"/>
          </a:xfrm>
          <a:prstGeom prst="rect">
            <a:avLst/>
          </a:prstGeom>
        </p:spPr>
      </p:pic>
    </p:spTree>
    <p:extLst>
      <p:ext uri="{BB962C8B-B14F-4D97-AF65-F5344CB8AC3E}">
        <p14:creationId xmlns:p14="http://schemas.microsoft.com/office/powerpoint/2010/main" val="3519271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9ADE3-577F-359D-3351-13B4248DAD85}"/>
              </a:ext>
              <a:ext uri="{C183D7F6-B498-43B3-948B-1728B52AA6E4}">
                <adec:decorative xmlns:adec="http://schemas.microsoft.com/office/drawing/2017/decorative" val="0"/>
              </a:ext>
            </a:extLst>
          </p:cNvPr>
          <p:cNvSpPr>
            <a:spLocks noGrp="1"/>
          </p:cNvSpPr>
          <p:nvPr>
            <p:ph type="title"/>
          </p:nvPr>
        </p:nvSpPr>
        <p:spPr>
          <a:xfrm>
            <a:off x="1295402" y="-1303867"/>
            <a:ext cx="9601196" cy="1303867"/>
          </a:xfrm>
        </p:spPr>
        <p:txBody>
          <a:bodyPr vert="horz" lIns="91440" tIns="45720" rIns="91440" bIns="45720" rtlCol="0" anchor="b">
            <a:normAutofit/>
          </a:bodyPr>
          <a:lstStyle/>
          <a:p>
            <a:r>
              <a:rPr lang="en-US" dirty="0"/>
              <a:t>Higher Education Statistics Slide</a:t>
            </a:r>
          </a:p>
        </p:txBody>
      </p:sp>
      <p:pic>
        <p:nvPicPr>
          <p:cNvPr id="4" name="Content Placeholder 3">
            <a:extLst>
              <a:ext uri="{FF2B5EF4-FFF2-40B4-BE49-F238E27FC236}">
                <a16:creationId xmlns:a16="http://schemas.microsoft.com/office/drawing/2014/main" id="{DAA9C1CC-ED48-C40D-C574-4D1ECB09087C}"/>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770216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454A-DAE3-20AF-8D75-F09CAF45BDEA}"/>
              </a:ext>
            </a:extLst>
          </p:cNvPr>
          <p:cNvSpPr>
            <a:spLocks noGrp="1"/>
          </p:cNvSpPr>
          <p:nvPr>
            <p:ph type="title"/>
          </p:nvPr>
        </p:nvSpPr>
        <p:spPr/>
        <p:txBody>
          <a:bodyPr/>
          <a:lstStyle/>
          <a:p>
            <a:r>
              <a:rPr lang="en-US" dirty="0"/>
              <a:t>Texas Data-Round II</a:t>
            </a:r>
          </a:p>
        </p:txBody>
      </p:sp>
      <p:sp>
        <p:nvSpPr>
          <p:cNvPr id="3" name="Content Placeholder 2">
            <a:extLst>
              <a:ext uri="{FF2B5EF4-FFF2-40B4-BE49-F238E27FC236}">
                <a16:creationId xmlns:a16="http://schemas.microsoft.com/office/drawing/2014/main" id="{11B95E52-5C47-F410-1AE6-E43370DCABC6}"/>
              </a:ext>
            </a:extLst>
          </p:cNvPr>
          <p:cNvSpPr>
            <a:spLocks noGrp="1"/>
          </p:cNvSpPr>
          <p:nvPr>
            <p:ph idx="1"/>
          </p:nvPr>
        </p:nvSpPr>
        <p:spPr>
          <a:xfrm>
            <a:off x="1033616" y="2662520"/>
            <a:ext cx="10313938" cy="2691146"/>
          </a:xfrm>
        </p:spPr>
        <p:txBody>
          <a:bodyPr/>
          <a:lstStyle/>
          <a:p>
            <a:r>
              <a:rPr lang="en-US" sz="2800" dirty="0"/>
              <a:t>Wavier Use and Benefit</a:t>
            </a:r>
          </a:p>
          <a:p>
            <a:r>
              <a:rPr lang="en-US" sz="2800" dirty="0"/>
              <a:t>Data</a:t>
            </a:r>
          </a:p>
          <a:p>
            <a:pPr lvl="1"/>
            <a:r>
              <a:rPr lang="en-US" sz="2800" dirty="0"/>
              <a:t>Youth who were in foster care and turned 18 between 2009-2010 (n=4,263), tracked for six years</a:t>
            </a:r>
          </a:p>
        </p:txBody>
      </p:sp>
    </p:spTree>
    <p:extLst>
      <p:ext uri="{BB962C8B-B14F-4D97-AF65-F5344CB8AC3E}">
        <p14:creationId xmlns:p14="http://schemas.microsoft.com/office/powerpoint/2010/main" val="3925355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04FD-0AAE-097D-917A-2BD7D5F27CC5}"/>
              </a:ext>
            </a:extLst>
          </p:cNvPr>
          <p:cNvSpPr>
            <a:spLocks noGrp="1"/>
          </p:cNvSpPr>
          <p:nvPr>
            <p:ph type="title"/>
          </p:nvPr>
        </p:nvSpPr>
        <p:spPr>
          <a:xfrm>
            <a:off x="1517904" y="452718"/>
            <a:ext cx="8532930" cy="1400530"/>
          </a:xfrm>
        </p:spPr>
        <p:txBody>
          <a:bodyPr/>
          <a:lstStyle/>
          <a:p>
            <a:r>
              <a:rPr lang="en-US" dirty="0"/>
              <a:t>Enrollment Data</a:t>
            </a:r>
          </a:p>
        </p:txBody>
      </p:sp>
      <p:graphicFrame>
        <p:nvGraphicFramePr>
          <p:cNvPr id="14" name="Content Placeholder 7" descr="Pie chart with enrollment data.">
            <a:extLst>
              <a:ext uri="{FF2B5EF4-FFF2-40B4-BE49-F238E27FC236}">
                <a16:creationId xmlns:a16="http://schemas.microsoft.com/office/drawing/2014/main" id="{DD8D4C1C-F990-4260-B93F-ED275C195CEE}"/>
              </a:ext>
            </a:extLst>
          </p:cNvPr>
          <p:cNvGraphicFramePr>
            <a:graphicFrameLocks/>
          </p:cNvGraphicFramePr>
          <p:nvPr>
            <p:extLst>
              <p:ext uri="{D42A27DB-BD31-4B8C-83A1-F6EECF244321}">
                <p14:modId xmlns:p14="http://schemas.microsoft.com/office/powerpoint/2010/main" val="1102441195"/>
              </p:ext>
            </p:extLst>
          </p:nvPr>
        </p:nvGraphicFramePr>
        <p:xfrm>
          <a:off x="482763" y="1606505"/>
          <a:ext cx="3592062" cy="46743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descr="Pie chart with enrollment data.">
            <a:extLst>
              <a:ext uri="{FF2B5EF4-FFF2-40B4-BE49-F238E27FC236}">
                <a16:creationId xmlns:a16="http://schemas.microsoft.com/office/drawing/2014/main" id="{758B0BA5-C65C-4056-AC11-55537ABB7255}"/>
              </a:ext>
            </a:extLst>
          </p:cNvPr>
          <p:cNvGraphicFramePr/>
          <p:nvPr>
            <p:extLst>
              <p:ext uri="{D42A27DB-BD31-4B8C-83A1-F6EECF244321}">
                <p14:modId xmlns:p14="http://schemas.microsoft.com/office/powerpoint/2010/main" val="3565939252"/>
              </p:ext>
            </p:extLst>
          </p:nvPr>
        </p:nvGraphicFramePr>
        <p:xfrm>
          <a:off x="4074825" y="1605314"/>
          <a:ext cx="3839982" cy="46743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descr="Pie chart with enrollment data.">
            <a:extLst>
              <a:ext uri="{FF2B5EF4-FFF2-40B4-BE49-F238E27FC236}">
                <a16:creationId xmlns:a16="http://schemas.microsoft.com/office/drawing/2014/main" id="{4B9BD373-3B5F-40BA-A378-0EE7550C15D0}"/>
              </a:ext>
            </a:extLst>
          </p:cNvPr>
          <p:cNvGraphicFramePr/>
          <p:nvPr>
            <p:extLst>
              <p:ext uri="{D42A27DB-BD31-4B8C-83A1-F6EECF244321}">
                <p14:modId xmlns:p14="http://schemas.microsoft.com/office/powerpoint/2010/main" val="2167556113"/>
              </p:ext>
            </p:extLst>
          </p:nvPr>
        </p:nvGraphicFramePr>
        <p:xfrm>
          <a:off x="7914807" y="1604718"/>
          <a:ext cx="3794430" cy="46749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8504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7599-8BA9-AF3B-68B4-980A66EE73AE}"/>
              </a:ext>
            </a:extLst>
          </p:cNvPr>
          <p:cNvSpPr>
            <a:spLocks noGrp="1"/>
          </p:cNvSpPr>
          <p:nvPr>
            <p:ph type="title"/>
          </p:nvPr>
        </p:nvSpPr>
        <p:spPr>
          <a:xfrm>
            <a:off x="1295402" y="-1303867"/>
            <a:ext cx="9601196" cy="1303867"/>
          </a:xfrm>
        </p:spPr>
        <p:txBody>
          <a:bodyPr vert="horz" lIns="91440" tIns="45720" rIns="91440" bIns="45720" rtlCol="0" anchor="b">
            <a:normAutofit/>
          </a:bodyPr>
          <a:lstStyle/>
          <a:p>
            <a:r>
              <a:rPr lang="en-US" dirty="0"/>
              <a:t>Use of Waivers Bar Graph Slide</a:t>
            </a:r>
          </a:p>
        </p:txBody>
      </p:sp>
      <p:graphicFrame>
        <p:nvGraphicFramePr>
          <p:cNvPr id="7" name="Content Placeholder 3" descr="Bar graph depicting the use of waivers in different demographics">
            <a:extLst>
              <a:ext uri="{FF2B5EF4-FFF2-40B4-BE49-F238E27FC236}">
                <a16:creationId xmlns:a16="http://schemas.microsoft.com/office/drawing/2014/main" id="{F061C96B-819A-41FB-B669-A3B40D4A6AA4}"/>
              </a:ext>
            </a:extLst>
          </p:cNvPr>
          <p:cNvGraphicFramePr>
            <a:graphicFrameLocks/>
          </p:cNvGraphicFramePr>
          <p:nvPr>
            <p:extLst>
              <p:ext uri="{D42A27DB-BD31-4B8C-83A1-F6EECF244321}">
                <p14:modId xmlns:p14="http://schemas.microsoft.com/office/powerpoint/2010/main" val="3236851211"/>
              </p:ext>
            </p:extLst>
          </p:nvPr>
        </p:nvGraphicFramePr>
        <p:xfrm>
          <a:off x="595086" y="533400"/>
          <a:ext cx="10987313" cy="57222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0003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E7564-F496-725B-58AA-6B83A1CCDCBC}"/>
              </a:ext>
            </a:extLst>
          </p:cNvPr>
          <p:cNvSpPr>
            <a:spLocks noGrp="1"/>
          </p:cNvSpPr>
          <p:nvPr>
            <p:ph type="title"/>
          </p:nvPr>
        </p:nvSpPr>
        <p:spPr/>
        <p:txBody>
          <a:bodyPr/>
          <a:lstStyle/>
          <a:p>
            <a:r>
              <a:rPr lang="en-US" b="1" dirty="0"/>
              <a:t>Impact of Waiver Use</a:t>
            </a:r>
          </a:p>
        </p:txBody>
      </p:sp>
      <p:sp>
        <p:nvSpPr>
          <p:cNvPr id="3" name="Content Placeholder 2">
            <a:extLst>
              <a:ext uri="{FF2B5EF4-FFF2-40B4-BE49-F238E27FC236}">
                <a16:creationId xmlns:a16="http://schemas.microsoft.com/office/drawing/2014/main" id="{0F8E0252-ED2D-E42F-DCB8-4B1DADAEBF85}"/>
              </a:ext>
            </a:extLst>
          </p:cNvPr>
          <p:cNvSpPr>
            <a:spLocks noGrp="1"/>
          </p:cNvSpPr>
          <p:nvPr>
            <p:ph idx="1"/>
          </p:nvPr>
        </p:nvSpPr>
        <p:spPr>
          <a:xfrm>
            <a:off x="1295402" y="1499616"/>
            <a:ext cx="8946541" cy="4767071"/>
          </a:xfrm>
        </p:spPr>
        <p:txBody>
          <a:bodyPr>
            <a:normAutofit/>
          </a:bodyPr>
          <a:lstStyle/>
          <a:p>
            <a:pPr marL="0" indent="0" algn="just">
              <a:buNone/>
            </a:pPr>
            <a:br>
              <a:rPr lang="en-US" dirty="0">
                <a:effectLst/>
                <a:latin typeface="Helvetica" pitchFamily="2" charset="0"/>
              </a:rPr>
            </a:br>
            <a:endParaRPr lang="en-US" dirty="0">
              <a:effectLst/>
              <a:latin typeface="Helvetica" pitchFamily="2" charset="0"/>
            </a:endParaRPr>
          </a:p>
          <a:p>
            <a:pPr marL="0" indent="0" algn="just">
              <a:buNone/>
            </a:pPr>
            <a:r>
              <a:rPr lang="en-US" sz="4000" dirty="0">
                <a:effectLst/>
                <a:latin typeface="Helvetica" pitchFamily="2" charset="0"/>
              </a:rPr>
              <a:t>Former foster youth who used the </a:t>
            </a:r>
            <a:r>
              <a:rPr lang="en-US" sz="4000" b="1" dirty="0">
                <a:effectLst/>
                <a:latin typeface="Helvetica" pitchFamily="2" charset="0"/>
              </a:rPr>
              <a:t>tuition waiver </a:t>
            </a:r>
            <a:r>
              <a:rPr lang="en-US" sz="4000" dirty="0">
                <a:effectLst/>
                <a:latin typeface="Helvetica" pitchFamily="2" charset="0"/>
              </a:rPr>
              <a:t>are </a:t>
            </a:r>
            <a:r>
              <a:rPr lang="en-US" sz="4000" b="1" dirty="0">
                <a:effectLst/>
                <a:latin typeface="Helvetica" pitchFamily="2" charset="0"/>
              </a:rPr>
              <a:t>3.5X </a:t>
            </a:r>
            <a:r>
              <a:rPr lang="en-US" sz="4000" dirty="0">
                <a:effectLst/>
                <a:latin typeface="Helvetica" pitchFamily="2" charset="0"/>
              </a:rPr>
              <a:t>more likely to </a:t>
            </a:r>
            <a:r>
              <a:rPr lang="en-US" sz="4000" b="1" dirty="0">
                <a:effectLst/>
                <a:latin typeface="Helvetica" pitchFamily="2" charset="0"/>
              </a:rPr>
              <a:t>graduate with a bachelor’s degree </a:t>
            </a:r>
            <a:r>
              <a:rPr lang="en-US" sz="4000" dirty="0">
                <a:effectLst/>
                <a:latin typeface="Helvetica" pitchFamily="2" charset="0"/>
              </a:rPr>
              <a:t>compared to former foster youth who did not use the tuition waiver. </a:t>
            </a:r>
          </a:p>
          <a:p>
            <a:pPr algn="just"/>
            <a:endParaRPr lang="en-US" dirty="0"/>
          </a:p>
        </p:txBody>
      </p:sp>
      <p:pic>
        <p:nvPicPr>
          <p:cNvPr id="5" name="Picture 4" descr="Image of and statistics of the Impact of the use of waivers.">
            <a:extLst>
              <a:ext uri="{FF2B5EF4-FFF2-40B4-BE49-F238E27FC236}">
                <a16:creationId xmlns:a16="http://schemas.microsoft.com/office/drawing/2014/main" id="{665B0460-F019-4B13-9A4D-4B8BA7D48970}"/>
              </a:ext>
            </a:extLst>
          </p:cNvPr>
          <p:cNvPicPr>
            <a:picLocks noChangeAspect="1"/>
          </p:cNvPicPr>
          <p:nvPr/>
        </p:nvPicPr>
        <p:blipFill>
          <a:blip r:embed="rId2">
            <a:alphaModFix amt="20000"/>
          </a:blip>
          <a:stretch>
            <a:fillRect/>
          </a:stretch>
        </p:blipFill>
        <p:spPr>
          <a:xfrm>
            <a:off x="725715" y="591313"/>
            <a:ext cx="10740570" cy="5052729"/>
          </a:xfrm>
          <a:prstGeom prst="rect">
            <a:avLst/>
          </a:prstGeom>
        </p:spPr>
      </p:pic>
    </p:spTree>
    <p:extLst>
      <p:ext uri="{BB962C8B-B14F-4D97-AF65-F5344CB8AC3E}">
        <p14:creationId xmlns:p14="http://schemas.microsoft.com/office/powerpoint/2010/main" val="2801775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HAS SHOWN…. </a:t>
            </a:r>
          </a:p>
        </p:txBody>
      </p:sp>
      <p:sp>
        <p:nvSpPr>
          <p:cNvPr id="3" name="Content Placeholder 2"/>
          <p:cNvSpPr>
            <a:spLocks noGrp="1"/>
          </p:cNvSpPr>
          <p:nvPr>
            <p:ph idx="1"/>
          </p:nvPr>
        </p:nvSpPr>
        <p:spPr>
          <a:xfrm>
            <a:off x="439590" y="1639381"/>
            <a:ext cx="8596668" cy="3880773"/>
          </a:xfrm>
        </p:spPr>
        <p:txBody>
          <a:bodyPr>
            <a:normAutofit/>
          </a:bodyPr>
          <a:lstStyle/>
          <a:p>
            <a:r>
              <a:rPr lang="en-US" dirty="0"/>
              <a:t>1 out 5 youth in foster care attend 3 or more schools in one school year</a:t>
            </a:r>
          </a:p>
          <a:p>
            <a:r>
              <a:rPr lang="en-US" dirty="0"/>
              <a:t>Youth in Foster care school instability is higher than homeless and military children</a:t>
            </a:r>
          </a:p>
          <a:p>
            <a:r>
              <a:rPr lang="en-US" dirty="0"/>
              <a:t>Youth in Foster care are retained at higher rates than other youth</a:t>
            </a:r>
          </a:p>
          <a:p>
            <a:r>
              <a:rPr lang="en-US" dirty="0"/>
              <a:t>Youth in Foster care are 4 times more likely to drop out of high school</a:t>
            </a:r>
          </a:p>
          <a:p>
            <a:r>
              <a:rPr lang="en-US" dirty="0"/>
              <a:t>Youth in Foster care in Texas are 3 times more likely to receive special education services (Emotional Disturbance 31% primary diagnosis)</a:t>
            </a:r>
          </a:p>
          <a:p>
            <a:r>
              <a:rPr lang="en-US" dirty="0"/>
              <a:t>Youth in Foster care are 4 times more likely to be placed in a Disciplinary Alternative Education Program (DAEP) &amp; Juvenile Justice Alternative Education program (JJAEP)</a:t>
            </a:r>
          </a:p>
          <a:p>
            <a:r>
              <a:rPr lang="en-US" dirty="0"/>
              <a:t>Foster care youth are 2 times more likely to be expelled</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603384">
            <a:off x="8656082" y="3360778"/>
            <a:ext cx="3296206" cy="1959600"/>
          </a:xfrm>
          <a:prstGeom prst="rect">
            <a:avLst/>
          </a:prstGeom>
        </p:spPr>
      </p:pic>
    </p:spTree>
    <p:extLst>
      <p:ext uri="{BB962C8B-B14F-4D97-AF65-F5344CB8AC3E}">
        <p14:creationId xmlns:p14="http://schemas.microsoft.com/office/powerpoint/2010/main" val="3354873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1EB5-CBBA-55BC-1631-BF5A1E285768}"/>
              </a:ext>
            </a:extLst>
          </p:cNvPr>
          <p:cNvSpPr>
            <a:spLocks noGrp="1"/>
          </p:cNvSpPr>
          <p:nvPr>
            <p:ph type="title"/>
          </p:nvPr>
        </p:nvSpPr>
        <p:spPr>
          <a:xfrm>
            <a:off x="1291166" y="553761"/>
            <a:ext cx="9609668" cy="860400"/>
          </a:xfrm>
        </p:spPr>
        <p:txBody>
          <a:bodyPr>
            <a:normAutofit/>
          </a:bodyPr>
          <a:lstStyle/>
          <a:p>
            <a:pPr algn="ctr"/>
            <a:r>
              <a:rPr lang="en-US" sz="3600" dirty="0"/>
              <a:t>Texas Data-Round III</a:t>
            </a:r>
          </a:p>
        </p:txBody>
      </p:sp>
      <p:sp>
        <p:nvSpPr>
          <p:cNvPr id="3" name="Content Placeholder 2">
            <a:extLst>
              <a:ext uri="{FF2B5EF4-FFF2-40B4-BE49-F238E27FC236}">
                <a16:creationId xmlns:a16="http://schemas.microsoft.com/office/drawing/2014/main" id="{5520A41D-5C61-672F-770D-71B4A0AA764A}"/>
              </a:ext>
            </a:extLst>
          </p:cNvPr>
          <p:cNvSpPr>
            <a:spLocks noGrp="1"/>
          </p:cNvSpPr>
          <p:nvPr>
            <p:ph type="body" idx="1"/>
          </p:nvPr>
        </p:nvSpPr>
        <p:spPr>
          <a:xfrm>
            <a:off x="988786" y="1414161"/>
            <a:ext cx="10214427" cy="5077819"/>
          </a:xfrm>
        </p:spPr>
        <p:txBody>
          <a:bodyPr>
            <a:noAutofit/>
          </a:bodyPr>
          <a:lstStyle/>
          <a:p>
            <a:pPr marL="342900" indent="-342900">
              <a:buFont typeface="Wingdings" panose="05000000000000000000" pitchFamily="2" charset="2"/>
              <a:buChar char="Ø"/>
            </a:pPr>
            <a:r>
              <a:rPr lang="en-US" sz="2800" dirty="0"/>
              <a:t>Evaluation of Campus Support </a:t>
            </a:r>
          </a:p>
          <a:p>
            <a:pPr marL="800100" lvl="1" indent="-342900">
              <a:buFont typeface="Wingdings" panose="05000000000000000000" pitchFamily="2" charset="2"/>
              <a:buChar char="v"/>
            </a:pPr>
            <a:r>
              <a:rPr lang="en-US" sz="2400" dirty="0">
                <a:solidFill>
                  <a:schemeClr val="tx1"/>
                </a:solidFill>
              </a:rPr>
              <a:t>Specific attention to legislation requiring a foster care liaison on every campus</a:t>
            </a:r>
          </a:p>
          <a:p>
            <a:pPr marL="342900" indent="-342900">
              <a:buFont typeface="Wingdings" panose="05000000000000000000" pitchFamily="2" charset="2"/>
              <a:buChar char="Ø"/>
            </a:pPr>
            <a:r>
              <a:rPr lang="en-US" sz="2800" dirty="0"/>
              <a:t>Grant from Greater Texas Foundation</a:t>
            </a:r>
          </a:p>
          <a:p>
            <a:r>
              <a:rPr lang="en-US" sz="2800" dirty="0"/>
              <a:t>	Two Phase Study</a:t>
            </a:r>
          </a:p>
          <a:p>
            <a:pPr marL="800100" lvl="1" indent="-342900">
              <a:buFont typeface="Wingdings" panose="05000000000000000000" pitchFamily="2" charset="2"/>
              <a:buChar char="v"/>
            </a:pPr>
            <a:r>
              <a:rPr lang="en-US" sz="2400" dirty="0">
                <a:solidFill>
                  <a:schemeClr val="tx1"/>
                </a:solidFill>
              </a:rPr>
              <a:t>Describe quantity and quality of campus support in Texas (2020-2021)</a:t>
            </a:r>
          </a:p>
          <a:p>
            <a:pPr marL="1257300" lvl="2" indent="-342900">
              <a:buFont typeface="Wingdings" panose="05000000000000000000" pitchFamily="2" charset="2"/>
              <a:buChar char="v"/>
            </a:pPr>
            <a:r>
              <a:rPr lang="en-US" sz="2400" dirty="0">
                <a:solidFill>
                  <a:schemeClr val="tx1"/>
                </a:solidFill>
              </a:rPr>
              <a:t>In-Depth Interviews with small sample of SEFC (n=8)</a:t>
            </a:r>
          </a:p>
          <a:p>
            <a:pPr marL="1257300" lvl="2" indent="-342900">
              <a:buFont typeface="Wingdings" panose="05000000000000000000" pitchFamily="2" charset="2"/>
              <a:buChar char="v"/>
            </a:pPr>
            <a:r>
              <a:rPr lang="en-US" sz="2400" dirty="0">
                <a:solidFill>
                  <a:schemeClr val="tx1"/>
                </a:solidFill>
              </a:rPr>
              <a:t>Ethnographic content analysis of all campus websites (n=113)</a:t>
            </a:r>
          </a:p>
          <a:p>
            <a:pPr marL="1257300" lvl="2" indent="-342900">
              <a:buFont typeface="Wingdings" panose="05000000000000000000" pitchFamily="2" charset="2"/>
              <a:buChar char="v"/>
            </a:pPr>
            <a:r>
              <a:rPr lang="en-US" sz="2400" dirty="0">
                <a:solidFill>
                  <a:schemeClr val="tx1"/>
                </a:solidFill>
              </a:rPr>
              <a:t>Online survey of all campus liaisons (response rate of 51%, n=58)</a:t>
            </a:r>
          </a:p>
          <a:p>
            <a:pPr marL="800100" lvl="1" indent="-342900">
              <a:buFont typeface="Wingdings" panose="05000000000000000000" pitchFamily="2" charset="2"/>
              <a:buChar char="v"/>
            </a:pPr>
            <a:r>
              <a:rPr lang="en-US" sz="2400" dirty="0">
                <a:solidFill>
                  <a:schemeClr val="tx1"/>
                </a:solidFill>
              </a:rPr>
              <a:t>Evaluate impact of campus support on higher education outcomes</a:t>
            </a:r>
          </a:p>
        </p:txBody>
      </p:sp>
      <p:cxnSp>
        <p:nvCxnSpPr>
          <p:cNvPr id="5" name="Straight Connector 4">
            <a:extLst>
              <a:ext uri="{FF2B5EF4-FFF2-40B4-BE49-F238E27FC236}">
                <a16:creationId xmlns:a16="http://schemas.microsoft.com/office/drawing/2014/main" id="{1C5D7530-5B05-4D0A-9946-005CFC77C50F}"/>
              </a:ext>
              <a:ext uri="{C183D7F6-B498-43B3-948B-1728B52AA6E4}">
                <adec:decorative xmlns:adec="http://schemas.microsoft.com/office/drawing/2017/decorative" val="1"/>
              </a:ext>
            </a:extLst>
          </p:cNvPr>
          <p:cNvCxnSpPr/>
          <p:nvPr/>
        </p:nvCxnSpPr>
        <p:spPr>
          <a:xfrm>
            <a:off x="834571" y="1414161"/>
            <a:ext cx="105228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29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3F53-FD2E-2A64-F239-1D720E098686}"/>
              </a:ext>
            </a:extLst>
          </p:cNvPr>
          <p:cNvSpPr>
            <a:spLocks noGrp="1"/>
          </p:cNvSpPr>
          <p:nvPr>
            <p:ph type="title" idx="4294967295"/>
          </p:nvPr>
        </p:nvSpPr>
        <p:spPr>
          <a:xfrm>
            <a:off x="1382661" y="453820"/>
            <a:ext cx="9601200" cy="1303338"/>
          </a:xfrm>
        </p:spPr>
        <p:txBody>
          <a:bodyPr/>
          <a:lstStyle/>
          <a:p>
            <a:r>
              <a:rPr lang="en-US" dirty="0"/>
              <a:t>Validation for Liaison Legislation</a:t>
            </a:r>
          </a:p>
        </p:txBody>
      </p:sp>
      <p:sp>
        <p:nvSpPr>
          <p:cNvPr id="3" name="Content Placeholder 2">
            <a:extLst>
              <a:ext uri="{FF2B5EF4-FFF2-40B4-BE49-F238E27FC236}">
                <a16:creationId xmlns:a16="http://schemas.microsoft.com/office/drawing/2014/main" id="{BE9B70B9-246F-635B-8A0E-46FA2A0C6E59}"/>
              </a:ext>
            </a:extLst>
          </p:cNvPr>
          <p:cNvSpPr>
            <a:spLocks noGrp="1"/>
          </p:cNvSpPr>
          <p:nvPr>
            <p:ph idx="4294967295"/>
          </p:nvPr>
        </p:nvSpPr>
        <p:spPr>
          <a:xfrm>
            <a:off x="754011" y="1693862"/>
            <a:ext cx="10858500" cy="5164138"/>
          </a:xfrm>
        </p:spPr>
        <p:txBody>
          <a:bodyPr>
            <a:normAutofit/>
          </a:bodyPr>
          <a:lstStyle/>
          <a:p>
            <a:pPr marL="0" indent="0">
              <a:buNone/>
            </a:pPr>
            <a:r>
              <a:rPr lang="en-US" sz="3200" b="0" i="0" u="none" strike="noStrike" baseline="0" dirty="0">
                <a:latin typeface="Calibri" panose="020F0502020204030204" pitchFamily="34" charset="0"/>
              </a:rPr>
              <a:t>Students want and value a key point of contact/liaison</a:t>
            </a:r>
          </a:p>
          <a:p>
            <a:pPr lvl="1">
              <a:buFont typeface="Wingdings" panose="05000000000000000000" pitchFamily="2" charset="2"/>
              <a:buChar char="v"/>
            </a:pPr>
            <a:r>
              <a:rPr lang="en-US" sz="2400" b="0" i="1" u="none" strike="noStrike" baseline="0" dirty="0">
                <a:latin typeface="Calibri" panose="020F0502020204030204" pitchFamily="34" charset="0"/>
                <a:cs typeface="Calibri" panose="020F0502020204030204" pitchFamily="34" charset="0"/>
              </a:rPr>
              <a:t>“</a:t>
            </a:r>
            <a:r>
              <a:rPr lang="en-US" sz="2400" i="1" dirty="0">
                <a:latin typeface="Calibri" panose="020F0502020204030204" pitchFamily="34" charset="0"/>
                <a:cs typeface="Calibri" panose="020F0502020204030204" pitchFamily="34" charset="0"/>
              </a:rPr>
              <a:t>Often serving as a motivator, coach, organizer and connector of services, I think for me to have that kind of adult in your corner has been very instrumental in my success</a:t>
            </a:r>
            <a:r>
              <a:rPr lang="en-US" sz="2400" i="1" dirty="0"/>
              <a:t>.</a:t>
            </a:r>
            <a:r>
              <a:rPr lang="en-US" sz="2400" b="0" i="1" u="none" strike="noStrike" baseline="0" dirty="0">
                <a:latin typeface="Calibri" panose="020F0502020204030204" pitchFamily="34" charset="0"/>
              </a:rPr>
              <a:t>”-SEFC </a:t>
            </a:r>
          </a:p>
          <a:p>
            <a:pPr marL="457200" lvl="1" indent="0">
              <a:buNone/>
            </a:pPr>
            <a:r>
              <a:rPr lang="en-US" sz="3200" b="0" i="0" u="none" strike="noStrike" baseline="0" dirty="0">
                <a:latin typeface="Calibri" panose="020F0502020204030204" pitchFamily="34" charset="0"/>
              </a:rPr>
              <a:t>Some students didn’t know they had a liaison available</a:t>
            </a:r>
          </a:p>
          <a:p>
            <a:pPr lvl="1">
              <a:buFont typeface="Wingdings" panose="05000000000000000000" pitchFamily="2" charset="2"/>
              <a:buChar char="v"/>
            </a:pPr>
            <a:r>
              <a:rPr lang="en-US" sz="2400" b="0" i="1" u="none" strike="noStrike" baseline="0" dirty="0">
                <a:latin typeface="Calibri" panose="020F0502020204030204" pitchFamily="34" charset="0"/>
              </a:rPr>
              <a:t>“</a:t>
            </a:r>
            <a:r>
              <a:rPr lang="en-US" sz="2400" i="1" dirty="0">
                <a:effectLst/>
                <a:latin typeface="Calibri" panose="020F0502020204030204" pitchFamily="34" charset="0"/>
                <a:ea typeface="Microsoft Sans Serif" panose="020B0604020202020204" pitchFamily="34" charset="0"/>
                <a:cs typeface="Times New Roman" panose="02020603050405020304" pitchFamily="18" charset="0"/>
              </a:rPr>
              <a:t>No, I don’t have—I didn’t know what it was until you said anything.”</a:t>
            </a:r>
            <a:r>
              <a:rPr lang="en-US" sz="2400" i="1" dirty="0"/>
              <a:t>”-</a:t>
            </a:r>
            <a:r>
              <a:rPr lang="en-US" sz="2400" b="0" i="1" u="none" strike="noStrike" baseline="0" dirty="0">
                <a:latin typeface="Calibri" panose="020F0502020204030204" pitchFamily="34" charset="0"/>
              </a:rPr>
              <a:t>SEFC </a:t>
            </a:r>
          </a:p>
          <a:p>
            <a:pPr lvl="1">
              <a:buFont typeface="Wingdings" panose="05000000000000000000" pitchFamily="2" charset="2"/>
              <a:buChar char="v"/>
            </a:pPr>
            <a:r>
              <a:rPr lang="en-US" sz="2400" i="1" dirty="0">
                <a:effectLst/>
                <a:latin typeface="Calibri" panose="020F0502020204030204" pitchFamily="34" charset="0"/>
                <a:ea typeface="Microsoft Sans Serif" panose="020B0604020202020204" pitchFamily="34" charset="0"/>
                <a:cs typeface="Times New Roman" panose="02020603050405020304" pitchFamily="18" charset="0"/>
              </a:rPr>
              <a:t>“No, no one has reached out to me, I haven’t heard anything about it.”</a:t>
            </a:r>
            <a:r>
              <a:rPr lang="en-US" sz="2400" i="1" dirty="0">
                <a:latin typeface="Microsoft Sans Serif" panose="020B0604020202020204" pitchFamily="34" charset="0"/>
                <a:ea typeface="Microsoft Sans Serif" panose="020B0604020202020204" pitchFamily="34" charset="0"/>
                <a:cs typeface="Times New Roman" panose="02020603050405020304" pitchFamily="18" charset="0"/>
              </a:rPr>
              <a:t>-</a:t>
            </a:r>
            <a:r>
              <a:rPr lang="en-US" sz="2400" b="0" i="1" u="none" strike="noStrike" baseline="0" dirty="0">
                <a:latin typeface="Calibri" panose="020F0502020204030204" pitchFamily="34" charset="0"/>
              </a:rPr>
              <a:t> SEFC </a:t>
            </a:r>
          </a:p>
          <a:p>
            <a:pPr lvl="1">
              <a:buFont typeface="Wingdings" panose="05000000000000000000" pitchFamily="2" charset="2"/>
              <a:buChar char="v"/>
            </a:pPr>
            <a:r>
              <a:rPr lang="en-US" sz="2400" i="1" dirty="0">
                <a:latin typeface="Calibri" panose="020F0502020204030204" pitchFamily="34" charset="0"/>
              </a:rPr>
              <a:t>“I am totally alone”-SEFC</a:t>
            </a:r>
            <a:endParaRPr lang="en-US" sz="2400" b="0" i="1" u="none" strike="noStrike" baseline="0" dirty="0">
              <a:latin typeface="Calibri" panose="020F0502020204030204" pitchFamily="34" charset="0"/>
            </a:endParaRPr>
          </a:p>
        </p:txBody>
      </p:sp>
      <p:cxnSp>
        <p:nvCxnSpPr>
          <p:cNvPr id="51" name="Straight Connector 50">
            <a:extLst>
              <a:ext uri="{FF2B5EF4-FFF2-40B4-BE49-F238E27FC236}">
                <a16:creationId xmlns:a16="http://schemas.microsoft.com/office/drawing/2014/main" id="{FEA523AE-47AA-47EB-A760-4E7687D227DD}"/>
              </a:ext>
              <a:ext uri="{C183D7F6-B498-43B3-948B-1728B52AA6E4}">
                <adec:decorative xmlns:adec="http://schemas.microsoft.com/office/drawing/2017/decorative" val="1"/>
              </a:ext>
            </a:extLst>
          </p:cNvPr>
          <p:cNvCxnSpPr/>
          <p:nvPr/>
        </p:nvCxnSpPr>
        <p:spPr>
          <a:xfrm>
            <a:off x="834571" y="1465942"/>
            <a:ext cx="105228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101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2BC03D-1152-70F9-8C34-DC8C93480DD8}"/>
              </a:ext>
            </a:extLst>
          </p:cNvPr>
          <p:cNvSpPr>
            <a:spLocks noGrp="1"/>
          </p:cNvSpPr>
          <p:nvPr>
            <p:ph type="title" idx="4294967295"/>
          </p:nvPr>
        </p:nvSpPr>
        <p:spPr>
          <a:xfrm>
            <a:off x="1095010" y="418059"/>
            <a:ext cx="9601200" cy="1303338"/>
          </a:xfrm>
        </p:spPr>
        <p:txBody>
          <a:bodyPr>
            <a:normAutofit/>
          </a:bodyPr>
          <a:lstStyle/>
          <a:p>
            <a:r>
              <a:rPr lang="en-US" dirty="0"/>
              <a:t>Findings from Website Analysis</a:t>
            </a:r>
          </a:p>
        </p:txBody>
      </p:sp>
      <p:sp>
        <p:nvSpPr>
          <p:cNvPr id="4" name="Content Placeholder 2">
            <a:extLst>
              <a:ext uri="{FF2B5EF4-FFF2-40B4-BE49-F238E27FC236}">
                <a16:creationId xmlns:a16="http://schemas.microsoft.com/office/drawing/2014/main" id="{868B29F4-E558-595E-A099-60B7C7D2A35F}"/>
              </a:ext>
            </a:extLst>
          </p:cNvPr>
          <p:cNvSpPr>
            <a:spLocks noGrp="1"/>
          </p:cNvSpPr>
          <p:nvPr>
            <p:ph idx="4294967295"/>
          </p:nvPr>
        </p:nvSpPr>
        <p:spPr>
          <a:xfrm>
            <a:off x="581916" y="1575208"/>
            <a:ext cx="11028167" cy="5020459"/>
          </a:xfrm>
        </p:spPr>
        <p:txBody>
          <a:bodyPr>
            <a:normAutofit fontScale="92500" lnSpcReduction="20000"/>
          </a:bodyPr>
          <a:lstStyle/>
          <a:p>
            <a:pPr marL="0" indent="0">
              <a:buNone/>
            </a:pPr>
            <a:r>
              <a:rPr lang="en-US" sz="3000" b="1" dirty="0">
                <a:latin typeface="Calibri" panose="020F0502020204030204" pitchFamily="34" charset="0"/>
              </a:rPr>
              <a:t>Searching for Support</a:t>
            </a:r>
          </a:p>
          <a:p>
            <a:pPr lvl="1">
              <a:buFont typeface="Wingdings" panose="05000000000000000000" pitchFamily="2" charset="2"/>
              <a:buChar char="Ø"/>
            </a:pPr>
            <a:r>
              <a:rPr lang="en-US" sz="2600" b="0" i="0" u="none" strike="noStrike" baseline="0" dirty="0">
                <a:latin typeface="Calibri" panose="020F0502020204030204" pitchFamily="34" charset="0"/>
              </a:rPr>
              <a:t>Half (49%) of campuses</a:t>
            </a:r>
            <a:r>
              <a:rPr lang="en-US" sz="2600" b="0" i="0" u="none" strike="noStrike" dirty="0">
                <a:latin typeface="Calibri" panose="020F0502020204030204" pitchFamily="34" charset="0"/>
              </a:rPr>
              <a:t> have not complied with the legislative requirement to post liaison contact information on their websites</a:t>
            </a:r>
            <a:endParaRPr lang="en-US" sz="2600" b="0" i="0" u="none" strike="noStrike" baseline="0" dirty="0">
              <a:latin typeface="Calibri" panose="020F0502020204030204" pitchFamily="34" charset="0"/>
            </a:endParaRPr>
          </a:p>
          <a:p>
            <a:pPr lvl="1">
              <a:buFont typeface="Wingdings" panose="05000000000000000000" pitchFamily="2" charset="2"/>
              <a:buChar char="Ø"/>
            </a:pPr>
            <a:r>
              <a:rPr lang="en-US" sz="2600" dirty="0">
                <a:latin typeface="Calibri" panose="020F0502020204030204" pitchFamily="34" charset="0"/>
              </a:rPr>
              <a:t>One-third of campus websites report a campus support program for former foster youth</a:t>
            </a:r>
          </a:p>
          <a:p>
            <a:pPr lvl="2">
              <a:buFont typeface="Wingdings" panose="05000000000000000000" pitchFamily="2" charset="2"/>
              <a:buChar char="Ø"/>
            </a:pPr>
            <a:r>
              <a:rPr lang="en-US" sz="2600" dirty="0">
                <a:latin typeface="Calibri" panose="020F0502020204030204" pitchFamily="34" charset="0"/>
              </a:rPr>
              <a:t>Inconsistent offerings</a:t>
            </a:r>
          </a:p>
          <a:p>
            <a:pPr lvl="2">
              <a:buFont typeface="Wingdings" panose="05000000000000000000" pitchFamily="2" charset="2"/>
              <a:buChar char="Ø"/>
            </a:pPr>
            <a:r>
              <a:rPr lang="en-US" sz="2600" dirty="0">
                <a:latin typeface="Calibri" panose="020F0502020204030204" pitchFamily="34" charset="0"/>
              </a:rPr>
              <a:t>Little support for housing, social/personal relationships, and cultural/personal identities</a:t>
            </a:r>
          </a:p>
          <a:p>
            <a:pPr lvl="3">
              <a:buFont typeface="Wingdings" panose="05000000000000000000" pitchFamily="2" charset="2"/>
              <a:buChar char="Ø"/>
            </a:pPr>
            <a:r>
              <a:rPr lang="en-US" sz="2600" dirty="0">
                <a:latin typeface="Calibri" panose="020F0502020204030204" pitchFamily="34" charset="0"/>
              </a:rPr>
              <a:t>Only 13% of campuses have a student organization</a:t>
            </a:r>
          </a:p>
          <a:p>
            <a:pPr lvl="1">
              <a:buFont typeface="Wingdings" panose="05000000000000000000" pitchFamily="2" charset="2"/>
              <a:buChar char="Ø"/>
            </a:pPr>
            <a:r>
              <a:rPr lang="en-US" sz="2600" dirty="0">
                <a:latin typeface="Calibri" panose="020F0502020204030204" pitchFamily="34" charset="0"/>
              </a:rPr>
              <a:t>Websites often do not speak </a:t>
            </a:r>
            <a:r>
              <a:rPr lang="en-US" sz="2600" i="1" dirty="0">
                <a:latin typeface="Calibri" panose="020F0502020204030204" pitchFamily="34" charset="0"/>
              </a:rPr>
              <a:t>to </a:t>
            </a:r>
            <a:r>
              <a:rPr lang="en-US" sz="2600" dirty="0">
                <a:latin typeface="Calibri" panose="020F0502020204030204" pitchFamily="34" charset="0"/>
              </a:rPr>
              <a:t>SEFC but rather </a:t>
            </a:r>
            <a:r>
              <a:rPr lang="en-US" sz="2600" i="1" dirty="0">
                <a:latin typeface="Calibri" panose="020F0502020204030204" pitchFamily="34" charset="0"/>
              </a:rPr>
              <a:t>about</a:t>
            </a:r>
            <a:r>
              <a:rPr lang="en-US" sz="2600" dirty="0">
                <a:latin typeface="Calibri" panose="020F0502020204030204" pitchFamily="34" charset="0"/>
              </a:rPr>
              <a:t> them</a:t>
            </a:r>
          </a:p>
          <a:p>
            <a:pPr lvl="2">
              <a:buFont typeface="Wingdings" panose="05000000000000000000" pitchFamily="2" charset="2"/>
              <a:buChar char="Ø"/>
            </a:pPr>
            <a:r>
              <a:rPr lang="en-US" sz="2600" dirty="0">
                <a:latin typeface="Calibri" panose="020F0502020204030204" pitchFamily="34" charset="0"/>
              </a:rPr>
              <a:t>“SEFC need support” versus “We are excited you are here and want to meet you”</a:t>
            </a:r>
            <a:endParaRPr lang="en-US" sz="2600" dirty="0"/>
          </a:p>
        </p:txBody>
      </p:sp>
      <p:cxnSp>
        <p:nvCxnSpPr>
          <p:cNvPr id="6" name="Straight Connector 5">
            <a:extLst>
              <a:ext uri="{FF2B5EF4-FFF2-40B4-BE49-F238E27FC236}">
                <a16:creationId xmlns:a16="http://schemas.microsoft.com/office/drawing/2014/main" id="{BB20C6C7-73FB-4975-B8B3-9D92C203C5B9}"/>
              </a:ext>
              <a:ext uri="{C183D7F6-B498-43B3-948B-1728B52AA6E4}">
                <adec:decorative xmlns:adec="http://schemas.microsoft.com/office/drawing/2017/decorative" val="1"/>
              </a:ext>
            </a:extLst>
          </p:cNvPr>
          <p:cNvCxnSpPr/>
          <p:nvPr/>
        </p:nvCxnSpPr>
        <p:spPr>
          <a:xfrm>
            <a:off x="834571" y="1455235"/>
            <a:ext cx="105228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58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8B1577-CAD2-5917-0861-FE522D5D7F5D}"/>
              </a:ext>
            </a:extLst>
          </p:cNvPr>
          <p:cNvSpPr>
            <a:spLocks noGrp="1"/>
          </p:cNvSpPr>
          <p:nvPr>
            <p:ph type="title"/>
          </p:nvPr>
        </p:nvSpPr>
        <p:spPr>
          <a:xfrm>
            <a:off x="1251859" y="982132"/>
            <a:ext cx="9601196" cy="1303867"/>
          </a:xfrm>
        </p:spPr>
        <p:txBody>
          <a:bodyPr/>
          <a:lstStyle/>
          <a:p>
            <a:r>
              <a:rPr lang="en-US" dirty="0"/>
              <a:t>Findings from Liaison Survey 1</a:t>
            </a:r>
          </a:p>
        </p:txBody>
      </p:sp>
      <p:graphicFrame>
        <p:nvGraphicFramePr>
          <p:cNvPr id="5" name="Content Placeholder 4" descr="Image of stick figures with different colors representing findings from liaison surveys. ">
            <a:extLst>
              <a:ext uri="{FF2B5EF4-FFF2-40B4-BE49-F238E27FC236}">
                <a16:creationId xmlns:a16="http://schemas.microsoft.com/office/drawing/2014/main" id="{E7C7C1C9-F28D-AEE0-1B46-431F451AB64B}"/>
              </a:ext>
            </a:extLst>
          </p:cNvPr>
          <p:cNvGraphicFramePr>
            <a:graphicFrameLocks noGrp="1" noChangeAspect="1"/>
          </p:cNvGraphicFramePr>
          <p:nvPr>
            <p:ph idx="1"/>
            <p:extLst>
              <p:ext uri="{D42A27DB-BD31-4B8C-83A1-F6EECF244321}">
                <p14:modId xmlns:p14="http://schemas.microsoft.com/office/powerpoint/2010/main" val="903133823"/>
              </p:ext>
            </p:extLst>
          </p:nvPr>
        </p:nvGraphicFramePr>
        <p:xfrm>
          <a:off x="1735591" y="2645229"/>
          <a:ext cx="11782046" cy="3058886"/>
        </p:xfrm>
        <a:graphic>
          <a:graphicData uri="http://schemas.openxmlformats.org/presentationml/2006/ole">
            <mc:AlternateContent xmlns:mc="http://schemas.openxmlformats.org/markup-compatibility/2006">
              <mc:Choice xmlns:v="urn:schemas-microsoft-com:vml" Requires="v">
                <p:oleObj name="Document" r:id="rId2" imgW="6322568" imgH="1640836" progId="Word.Document.12">
                  <p:embed/>
                </p:oleObj>
              </mc:Choice>
              <mc:Fallback>
                <p:oleObj name="Document" r:id="rId2" imgW="6322568" imgH="1640836" progId="Word.Document.12">
                  <p:embed/>
                  <p:pic>
                    <p:nvPicPr>
                      <p:cNvPr id="5" name="Content Placeholder 4" descr="Image of stick figures with different colors representing findings from liaison surveys. ">
                        <a:extLst>
                          <a:ext uri="{FF2B5EF4-FFF2-40B4-BE49-F238E27FC236}">
                            <a16:creationId xmlns:a16="http://schemas.microsoft.com/office/drawing/2014/main" id="{E7C7C1C9-F28D-AEE0-1B46-431F451AB64B}"/>
                          </a:ext>
                        </a:extLst>
                      </p:cNvPr>
                      <p:cNvPicPr/>
                      <p:nvPr/>
                    </p:nvPicPr>
                    <p:blipFill>
                      <a:blip r:embed="rId3"/>
                      <a:stretch>
                        <a:fillRect/>
                      </a:stretch>
                    </p:blipFill>
                    <p:spPr>
                      <a:xfrm>
                        <a:off x="1735591" y="2645229"/>
                        <a:ext cx="11782046" cy="3058886"/>
                      </a:xfrm>
                      <a:prstGeom prst="rect">
                        <a:avLst/>
                      </a:prstGeom>
                    </p:spPr>
                  </p:pic>
                </p:oleObj>
              </mc:Fallback>
            </mc:AlternateContent>
          </a:graphicData>
        </a:graphic>
      </p:graphicFrame>
    </p:spTree>
    <p:extLst>
      <p:ext uri="{BB962C8B-B14F-4D97-AF65-F5344CB8AC3E}">
        <p14:creationId xmlns:p14="http://schemas.microsoft.com/office/powerpoint/2010/main" val="2825035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4802F5-D273-DBC7-CA3F-695D3CD5350F}"/>
              </a:ext>
            </a:extLst>
          </p:cNvPr>
          <p:cNvSpPr>
            <a:spLocks noGrp="1"/>
          </p:cNvSpPr>
          <p:nvPr>
            <p:ph type="title"/>
          </p:nvPr>
        </p:nvSpPr>
        <p:spPr>
          <a:xfrm>
            <a:off x="-772883" y="1189176"/>
            <a:ext cx="9601196" cy="1303867"/>
          </a:xfrm>
        </p:spPr>
        <p:txBody>
          <a:bodyPr/>
          <a:lstStyle/>
          <a:p>
            <a:r>
              <a:rPr lang="en-US" dirty="0"/>
              <a:t>Findings from Liaison Survey 2</a:t>
            </a:r>
          </a:p>
        </p:txBody>
      </p:sp>
      <p:sp>
        <p:nvSpPr>
          <p:cNvPr id="4" name="Content Placeholder 2">
            <a:extLst>
              <a:ext uri="{FF2B5EF4-FFF2-40B4-BE49-F238E27FC236}">
                <a16:creationId xmlns:a16="http://schemas.microsoft.com/office/drawing/2014/main" id="{63D39EA8-E4B3-22DE-06BD-F29162F27841}"/>
              </a:ext>
            </a:extLst>
          </p:cNvPr>
          <p:cNvSpPr>
            <a:spLocks noGrp="1"/>
          </p:cNvSpPr>
          <p:nvPr>
            <p:ph idx="1"/>
          </p:nvPr>
        </p:nvSpPr>
        <p:spPr>
          <a:xfrm>
            <a:off x="914401" y="2599090"/>
            <a:ext cx="6604000" cy="5231368"/>
          </a:xfrm>
        </p:spPr>
        <p:txBody>
          <a:bodyPr>
            <a:normAutofit/>
          </a:bodyPr>
          <a:lstStyle/>
          <a:p>
            <a:r>
              <a:rPr lang="en-US" sz="2400" b="0" i="0" u="none" strike="noStrike" baseline="0" dirty="0">
                <a:latin typeface="Calibri" panose="020F0502020204030204" pitchFamily="34" charset="0"/>
                <a:cs typeface="Calibri" panose="020F0502020204030204" pitchFamily="34" charset="0"/>
              </a:rPr>
              <a:t>Foster care liaisons (96%) requested more training</a:t>
            </a:r>
          </a:p>
          <a:p>
            <a:r>
              <a:rPr lang="en-US" sz="2400" dirty="0">
                <a:latin typeface="Calibri" panose="020F0502020204030204" pitchFamily="34" charset="0"/>
                <a:cs typeface="Calibri" panose="020F0502020204030204" pitchFamily="34" charset="0"/>
              </a:rPr>
              <a:t>One in four said administrators were unaware or unsupportive of their work</a:t>
            </a:r>
            <a:endParaRPr lang="en-US" sz="2400" b="0" i="0" u="none" strike="noStrike" baseline="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a:t>
            </a:r>
            <a:r>
              <a:rPr lang="en-US" sz="2400" b="0" i="0" u="none" strike="noStrike" baseline="0" dirty="0">
                <a:latin typeface="Calibri" panose="020F0502020204030204" pitchFamily="34" charset="0"/>
                <a:cs typeface="Calibri" panose="020F0502020204030204" pitchFamily="34" charset="0"/>
              </a:rPr>
              <a:t>iaisons are demographically dissimilar to the students they serve. </a:t>
            </a:r>
          </a:p>
          <a:p>
            <a:r>
              <a:rPr lang="en-US" sz="2400" dirty="0">
                <a:latin typeface="Calibri" panose="020F0502020204030204" pitchFamily="34" charset="0"/>
                <a:cs typeface="Calibri" panose="020F0502020204030204" pitchFamily="34" charset="0"/>
              </a:rPr>
              <a:t>No liaison had lived experience in the foster care system</a:t>
            </a:r>
            <a:endParaRPr lang="en-US" sz="1800" b="0" i="0" u="none" strike="noStrike" baseline="0" dirty="0">
              <a:latin typeface="Calibri" panose="020F0502020204030204" pitchFamily="34" charset="0"/>
            </a:endParaRPr>
          </a:p>
          <a:p>
            <a:pPr marL="0" indent="0">
              <a:buNone/>
            </a:pPr>
            <a:endParaRPr lang="en-US" dirty="0"/>
          </a:p>
        </p:txBody>
      </p:sp>
      <p:pic>
        <p:nvPicPr>
          <p:cNvPr id="7" name="Picture 6" descr="Image of the cover of the Texas Higher Education Foster Care Liaisons Information and Reference Guide. ">
            <a:extLst>
              <a:ext uri="{FF2B5EF4-FFF2-40B4-BE49-F238E27FC236}">
                <a16:creationId xmlns:a16="http://schemas.microsoft.com/office/drawing/2014/main" id="{E34F862C-905D-35F6-3652-70B20A6A149A}"/>
              </a:ext>
            </a:extLst>
          </p:cNvPr>
          <p:cNvPicPr>
            <a:picLocks noChangeAspect="1"/>
          </p:cNvPicPr>
          <p:nvPr/>
        </p:nvPicPr>
        <p:blipFill>
          <a:blip r:embed="rId2"/>
          <a:stretch>
            <a:fillRect/>
          </a:stretch>
        </p:blipFill>
        <p:spPr>
          <a:xfrm>
            <a:off x="7518401" y="749300"/>
            <a:ext cx="4102100" cy="5359400"/>
          </a:xfrm>
          <a:prstGeom prst="rect">
            <a:avLst/>
          </a:prstGeom>
        </p:spPr>
      </p:pic>
    </p:spTree>
    <p:extLst>
      <p:ext uri="{BB962C8B-B14F-4D97-AF65-F5344CB8AC3E}">
        <p14:creationId xmlns:p14="http://schemas.microsoft.com/office/powerpoint/2010/main" val="2088496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16C79E-146C-9A46-7981-7B8F9A741652}"/>
              </a:ext>
            </a:extLst>
          </p:cNvPr>
          <p:cNvSpPr>
            <a:spLocks noGrp="1"/>
          </p:cNvSpPr>
          <p:nvPr>
            <p:ph type="title" idx="4294967295"/>
          </p:nvPr>
        </p:nvSpPr>
        <p:spPr>
          <a:xfrm>
            <a:off x="134142" y="486227"/>
            <a:ext cx="11923713" cy="1279525"/>
          </a:xfrm>
        </p:spPr>
        <p:txBody>
          <a:bodyPr>
            <a:normAutofit/>
          </a:bodyPr>
          <a:lstStyle/>
          <a:p>
            <a:r>
              <a:rPr lang="en-US" dirty="0"/>
              <a:t>Preliminary Conclusions and Next Steps</a:t>
            </a:r>
          </a:p>
        </p:txBody>
      </p:sp>
      <p:sp>
        <p:nvSpPr>
          <p:cNvPr id="7" name="Content Placeholder 2">
            <a:extLst>
              <a:ext uri="{FF2B5EF4-FFF2-40B4-BE49-F238E27FC236}">
                <a16:creationId xmlns:a16="http://schemas.microsoft.com/office/drawing/2014/main" id="{13540398-CE29-7703-C65D-55ECE9043041}"/>
              </a:ext>
            </a:extLst>
          </p:cNvPr>
          <p:cNvSpPr>
            <a:spLocks noGrp="1"/>
          </p:cNvSpPr>
          <p:nvPr>
            <p:ph idx="4294967295"/>
          </p:nvPr>
        </p:nvSpPr>
        <p:spPr>
          <a:xfrm>
            <a:off x="735919" y="1380219"/>
            <a:ext cx="10720161" cy="4991554"/>
          </a:xfrm>
        </p:spPr>
        <p:txBody>
          <a:bodyPr>
            <a:normAutofit fontScale="92500" lnSpcReduction="10000"/>
          </a:bodyPr>
          <a:lstStyle/>
          <a:p>
            <a:r>
              <a:rPr lang="en-US" sz="2600" dirty="0"/>
              <a:t>Higher Education Outcomes for SEFC are low</a:t>
            </a:r>
          </a:p>
          <a:p>
            <a:r>
              <a:rPr lang="en-US" sz="2600" dirty="0"/>
              <a:t>The tuition waiver and liaison legislation have helped</a:t>
            </a:r>
          </a:p>
          <a:p>
            <a:r>
              <a:rPr lang="en-US" sz="2600" dirty="0"/>
              <a:t>More Needs to be done</a:t>
            </a:r>
          </a:p>
          <a:p>
            <a:pPr lvl="1"/>
            <a:r>
              <a:rPr lang="en-US" sz="2400" dirty="0"/>
              <a:t>Facilitate tuition wavier access</a:t>
            </a:r>
          </a:p>
          <a:p>
            <a:pPr lvl="1"/>
            <a:r>
              <a:rPr lang="en-US" sz="2400" dirty="0"/>
              <a:t>Support and evaluate liaison legislation-An unfunded mandate is not enough</a:t>
            </a:r>
          </a:p>
          <a:p>
            <a:pPr lvl="2">
              <a:buFont typeface="Wingdings" panose="05000000000000000000" pitchFamily="2" charset="2"/>
              <a:buChar char="v"/>
            </a:pPr>
            <a:r>
              <a:rPr lang="en-US" sz="2100" dirty="0"/>
              <a:t>Many campuses have not complied with the legislation</a:t>
            </a:r>
          </a:p>
          <a:p>
            <a:pPr lvl="2">
              <a:buFont typeface="Wingdings" panose="05000000000000000000" pitchFamily="2" charset="2"/>
              <a:buChar char="v"/>
            </a:pPr>
            <a:r>
              <a:rPr lang="en-US" sz="2100" dirty="0"/>
              <a:t>Those in compliance need more training and resources</a:t>
            </a:r>
          </a:p>
          <a:p>
            <a:pPr lvl="2">
              <a:buFont typeface="Wingdings" panose="05000000000000000000" pitchFamily="2" charset="2"/>
              <a:buChar char="v"/>
            </a:pPr>
            <a:r>
              <a:rPr lang="en-US" sz="2100" dirty="0"/>
              <a:t>Legislated efforts need on-going evaluation</a:t>
            </a:r>
          </a:p>
          <a:p>
            <a:r>
              <a:rPr lang="en-US" sz="2600" dirty="0"/>
              <a:t>Next Steps</a:t>
            </a:r>
          </a:p>
          <a:p>
            <a:pPr lvl="1"/>
            <a:r>
              <a:rPr lang="en-US" sz="2400" dirty="0"/>
              <a:t>Assessment of trends in higher education outcomes </a:t>
            </a:r>
          </a:p>
          <a:p>
            <a:pPr lvl="1"/>
            <a:r>
              <a:rPr lang="en-US" sz="2400" dirty="0"/>
              <a:t>Evaluate the impact of campus support on higher education outcomes</a:t>
            </a:r>
          </a:p>
        </p:txBody>
      </p:sp>
      <p:cxnSp>
        <p:nvCxnSpPr>
          <p:cNvPr id="4" name="Straight Connector 3">
            <a:extLst>
              <a:ext uri="{FF2B5EF4-FFF2-40B4-BE49-F238E27FC236}">
                <a16:creationId xmlns:a16="http://schemas.microsoft.com/office/drawing/2014/main" id="{545EBF7C-0194-4FDA-BF43-21FDBBE26341}"/>
              </a:ext>
              <a:ext uri="{C183D7F6-B498-43B3-948B-1728B52AA6E4}">
                <adec:decorative xmlns:adec="http://schemas.microsoft.com/office/drawing/2017/decorative" val="1"/>
              </a:ext>
            </a:extLst>
          </p:cNvPr>
          <p:cNvCxnSpPr/>
          <p:nvPr/>
        </p:nvCxnSpPr>
        <p:spPr>
          <a:xfrm>
            <a:off x="933222" y="1266549"/>
            <a:ext cx="105228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686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0" name="Picture 1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C2C53FA-496B-A41E-7DB9-981A7E4E3524}"/>
              </a:ext>
            </a:extLst>
          </p:cNvPr>
          <p:cNvSpPr>
            <a:spLocks noGrp="1"/>
          </p:cNvSpPr>
          <p:nvPr>
            <p:ph type="title" idx="4294967295"/>
          </p:nvPr>
        </p:nvSpPr>
        <p:spPr>
          <a:xfrm>
            <a:off x="997528" y="982132"/>
            <a:ext cx="4094017" cy="2823880"/>
          </a:xfrm>
        </p:spPr>
        <p:txBody>
          <a:bodyPr vert="horz" lIns="91440" tIns="45720" rIns="91440" bIns="45720" rtlCol="0" anchor="b">
            <a:normAutofit/>
          </a:bodyPr>
          <a:lstStyle/>
          <a:p>
            <a:r>
              <a:rPr lang="en-US" sz="4800">
                <a:solidFill>
                  <a:srgbClr val="262626"/>
                </a:solidFill>
              </a:rPr>
              <a:t>Questions?</a:t>
            </a:r>
          </a:p>
        </p:txBody>
      </p:sp>
      <p:pic>
        <p:nvPicPr>
          <p:cNvPr id="6" name="Graphic 5" descr="Questions">
            <a:extLst>
              <a:ext uri="{FF2B5EF4-FFF2-40B4-BE49-F238E27FC236}">
                <a16:creationId xmlns:a16="http://schemas.microsoft.com/office/drawing/2014/main" id="{53710886-9DBD-A307-DD29-9823F8DF1D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6533" y="982131"/>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1394328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340249-F1EA-CA04-EA7A-C91728E91248}"/>
              </a:ext>
            </a:extLst>
          </p:cNvPr>
          <p:cNvSpPr>
            <a:spLocks noGrp="1"/>
          </p:cNvSpPr>
          <p:nvPr>
            <p:ph type="title" idx="4294967295"/>
          </p:nvPr>
        </p:nvSpPr>
        <p:spPr>
          <a:xfrm>
            <a:off x="677334" y="-1320800"/>
            <a:ext cx="8596668" cy="1320800"/>
          </a:xfrm>
        </p:spPr>
        <p:txBody>
          <a:bodyPr vert="horz" lIns="91440" tIns="45720" rIns="91440" bIns="45720" rtlCol="0" anchor="b">
            <a:normAutofit/>
          </a:bodyPr>
          <a:lstStyle/>
          <a:p>
            <a:r>
              <a:rPr lang="en-US" dirty="0"/>
              <a:t>Outcome Image Slide For Case Management </a:t>
            </a:r>
          </a:p>
        </p:txBody>
      </p:sp>
      <p:graphicFrame>
        <p:nvGraphicFramePr>
          <p:cNvPr id="4" name="Content Placeholder 3" descr="Case management image with child in the middle and four arrows pointing towards her with the words Better Data, Stronger Federal/State Laws, Increase Education Stability, and Better Educational Outcomes."/>
          <p:cNvGraphicFramePr>
            <a:graphicFrameLocks noGrp="1"/>
          </p:cNvGraphicFramePr>
          <p:nvPr>
            <p:ph idx="4294967295"/>
            <p:extLst>
              <p:ext uri="{D42A27DB-BD31-4B8C-83A1-F6EECF244321}">
                <p14:modId xmlns:p14="http://schemas.microsoft.com/office/powerpoint/2010/main" val="3660238537"/>
              </p:ext>
            </p:extLst>
          </p:nvPr>
        </p:nvGraphicFramePr>
        <p:xfrm>
          <a:off x="978409" y="1097280"/>
          <a:ext cx="8357615" cy="4578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ight Arrow 1">
            <a:extLst>
              <a:ext uri="{C183D7F6-B498-43B3-948B-1728B52AA6E4}">
                <adec:decorative xmlns:adec="http://schemas.microsoft.com/office/drawing/2017/decorative" val="1"/>
              </a:ext>
            </a:extLst>
          </p:cNvPr>
          <p:cNvSpPr/>
          <p:nvPr/>
        </p:nvSpPr>
        <p:spPr>
          <a:xfrm>
            <a:off x="448056" y="3162300"/>
            <a:ext cx="170992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10800000">
            <a:off x="8046570" y="3110438"/>
            <a:ext cx="1737511" cy="536494"/>
          </a:xfrm>
          <a:prstGeom prst="rect">
            <a:avLst/>
          </a:prstGeom>
        </p:spPr>
      </p:pic>
      <p:sp>
        <p:nvSpPr>
          <p:cNvPr id="5" name="Down Arrow 4">
            <a:extLst>
              <a:ext uri="{C183D7F6-B498-43B3-948B-1728B52AA6E4}">
                <adec:decorative xmlns:adec="http://schemas.microsoft.com/office/drawing/2017/decorative" val="1"/>
              </a:ext>
            </a:extLst>
          </p:cNvPr>
          <p:cNvSpPr/>
          <p:nvPr/>
        </p:nvSpPr>
        <p:spPr>
          <a:xfrm>
            <a:off x="4873752" y="91440"/>
            <a:ext cx="484632" cy="777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10800000">
            <a:off x="4873752" y="5940552"/>
            <a:ext cx="536494" cy="804742"/>
          </a:xfrm>
          <a:prstGeom prst="rect">
            <a:avLst/>
          </a:prstGeom>
        </p:spPr>
      </p:pic>
    </p:spTree>
    <p:extLst>
      <p:ext uri="{BB962C8B-B14F-4D97-AF65-F5344CB8AC3E}">
        <p14:creationId xmlns:p14="http://schemas.microsoft.com/office/powerpoint/2010/main" val="4245154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01368" y="963430"/>
            <a:ext cx="9875520" cy="1004515"/>
          </a:xfrm>
        </p:spPr>
        <p:txBody>
          <a:bodyPr>
            <a:normAutofit/>
          </a:bodyPr>
          <a:lstStyle/>
          <a:p>
            <a:r>
              <a:rPr lang="en-US" b="1" dirty="0">
                <a:effectLst>
                  <a:outerShdw blurRad="38100" dist="38100" dir="2700000" algn="tl">
                    <a:srgbClr val="000000">
                      <a:alpha val="43137"/>
                    </a:srgbClr>
                  </a:outerShdw>
                </a:effectLst>
              </a:rPr>
              <a:t>How can schools help us be successful?</a:t>
            </a:r>
          </a:p>
        </p:txBody>
      </p:sp>
      <p:sp>
        <p:nvSpPr>
          <p:cNvPr id="11" name="Content Placeholder 10"/>
          <p:cNvSpPr>
            <a:spLocks noGrp="1"/>
          </p:cNvSpPr>
          <p:nvPr>
            <p:ph sz="half" idx="2"/>
          </p:nvPr>
        </p:nvSpPr>
        <p:spPr>
          <a:xfrm>
            <a:off x="6096000" y="1967945"/>
            <a:ext cx="4754880" cy="4544122"/>
          </a:xfrm>
        </p:spPr>
        <p:txBody>
          <a:bodyPr/>
          <a:lstStyle/>
          <a:p>
            <a:r>
              <a:rPr lang="en-US" dirty="0"/>
              <a:t>Enroll us Immediately</a:t>
            </a:r>
          </a:p>
          <a:p>
            <a:r>
              <a:rPr lang="en-US" dirty="0"/>
              <a:t>Please keep my foster care status on a need to know basis</a:t>
            </a:r>
          </a:p>
          <a:p>
            <a:r>
              <a:rPr lang="en-US" dirty="0"/>
              <a:t>Please help ensure that I receive my free breakfast/lunch immediately</a:t>
            </a:r>
          </a:p>
          <a:p>
            <a:r>
              <a:rPr lang="en-US" dirty="0"/>
              <a:t>Please request may records thru </a:t>
            </a:r>
            <a:r>
              <a:rPr lang="en-US" dirty="0" err="1"/>
              <a:t>Trex</a:t>
            </a:r>
            <a:endParaRPr lang="en-US" dirty="0"/>
          </a:p>
          <a:p>
            <a:r>
              <a:rPr lang="en-US" dirty="0"/>
              <a:t>Please help me feel welcomed</a:t>
            </a:r>
          </a:p>
          <a:p>
            <a:r>
              <a:rPr lang="en-US" dirty="0"/>
              <a:t>Please contact your district Foster Care Liaison for questions regarding foster care</a:t>
            </a:r>
          </a:p>
          <a:p>
            <a:endParaRPr lang="en-US" dirty="0"/>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6232" y="2172208"/>
            <a:ext cx="4985344" cy="3021491"/>
          </a:xfrm>
          <a:prstGeom prst="rect">
            <a:avLst/>
          </a:prstGeom>
        </p:spPr>
      </p:pic>
    </p:spTree>
    <p:extLst>
      <p:ext uri="{BB962C8B-B14F-4D97-AF65-F5344CB8AC3E}">
        <p14:creationId xmlns:p14="http://schemas.microsoft.com/office/powerpoint/2010/main" val="1294423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 edges and pages along a shelf" title="Book edges and pages along a shelf">
            <a:extLst>
              <a:ext uri="{FF2B5EF4-FFF2-40B4-BE49-F238E27FC236}">
                <a16:creationId xmlns:a16="http://schemas.microsoft.com/office/drawing/2014/main" id="{19B96C06-3130-4B0A-B70E-A333D8DFDF1F}"/>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1371906" y="2079894"/>
            <a:ext cx="5198117" cy="1778085"/>
          </a:xfrm>
        </p:spPr>
        <p:txBody>
          <a:bodyPr/>
          <a:lstStyle/>
          <a:p>
            <a:pPr>
              <a:lnSpc>
                <a:spcPts val="5500"/>
              </a:lnSpc>
            </a:pPr>
            <a:r>
              <a:rPr lang="en-US" dirty="0">
                <a:solidFill>
                  <a:srgbClr val="00B0F0"/>
                </a:solidFill>
              </a:rPr>
              <a:t>Special Education (SPED)</a:t>
            </a:r>
          </a:p>
        </p:txBody>
      </p:sp>
      <p:grpSp>
        <p:nvGrpSpPr>
          <p:cNvPr id="35" name="Group 34">
            <a:extLst>
              <a:ext uri="{FF2B5EF4-FFF2-40B4-BE49-F238E27FC236}">
                <a16:creationId xmlns:a16="http://schemas.microsoft.com/office/drawing/2014/main" id="{085EAAB4-E45B-472F-8D9A-D62A91B64E08}"/>
              </a:ext>
              <a:ext uri="{C183D7F6-B498-43B3-948B-1728B52AA6E4}">
                <adec:decorative xmlns:adec="http://schemas.microsoft.com/office/drawing/2017/decorative" val="1"/>
              </a:ext>
            </a:extLst>
          </p:cNvPr>
          <p:cNvGrpSpPr/>
          <p:nvPr/>
        </p:nvGrpSpPr>
        <p:grpSpPr>
          <a:xfrm rot="20760045">
            <a:off x="5611218" y="3732371"/>
            <a:ext cx="1513987" cy="1451769"/>
            <a:chOff x="7976201" y="850024"/>
            <a:chExt cx="1137481" cy="1090735"/>
          </a:xfrm>
        </p:grpSpPr>
        <p:sp>
          <p:nvSpPr>
            <p:cNvPr id="36" name="Freeform: Shape 35">
              <a:extLst>
                <a:ext uri="{FF2B5EF4-FFF2-40B4-BE49-F238E27FC236}">
                  <a16:creationId xmlns:a16="http://schemas.microsoft.com/office/drawing/2014/main" id="{FD8131A4-B1F1-4BF4-8FE3-4709CCF5B11C}"/>
                </a:ext>
              </a:extLst>
            </p:cNvPr>
            <p:cNvSpPr/>
            <p:nvPr/>
          </p:nvSpPr>
          <p:spPr>
            <a:xfrm>
              <a:off x="7976201" y="850024"/>
              <a:ext cx="1137481" cy="1090735"/>
            </a:xfrm>
            <a:custGeom>
              <a:avLst/>
              <a:gdLst>
                <a:gd name="connsiteX0" fmla="*/ 1070573 w 1137480"/>
                <a:gd name="connsiteY0" fmla="*/ 435469 h 1090734"/>
                <a:gd name="connsiteX1" fmla="*/ 1058108 w 1137480"/>
                <a:gd name="connsiteY1" fmla="*/ 421445 h 1090734"/>
                <a:gd name="connsiteX2" fmla="*/ 788540 w 1137480"/>
                <a:gd name="connsiteY2" fmla="*/ 301464 h 1090734"/>
                <a:gd name="connsiteX3" fmla="*/ 590650 w 1137480"/>
                <a:gd name="connsiteY3" fmla="*/ 83317 h 1090734"/>
                <a:gd name="connsiteX4" fmla="*/ 556369 w 1137480"/>
                <a:gd name="connsiteY4" fmla="*/ 83317 h 1090734"/>
                <a:gd name="connsiteX5" fmla="*/ 358479 w 1137480"/>
                <a:gd name="connsiteY5" fmla="*/ 301464 h 1090734"/>
                <a:gd name="connsiteX6" fmla="*/ 90470 w 1137480"/>
                <a:gd name="connsiteY6" fmla="*/ 421445 h 1090734"/>
                <a:gd name="connsiteX7" fmla="*/ 78004 w 1137480"/>
                <a:gd name="connsiteY7" fmla="*/ 435469 h 1090734"/>
                <a:gd name="connsiteX8" fmla="*/ 79563 w 1137480"/>
                <a:gd name="connsiteY8" fmla="*/ 454167 h 1090734"/>
                <a:gd name="connsiteX9" fmla="*/ 226033 w 1137480"/>
                <a:gd name="connsiteY9" fmla="*/ 709711 h 1090734"/>
                <a:gd name="connsiteX10" fmla="*/ 257196 w 1137480"/>
                <a:gd name="connsiteY10" fmla="*/ 1002651 h 1090734"/>
                <a:gd name="connsiteX11" fmla="*/ 266546 w 1137480"/>
                <a:gd name="connsiteY11" fmla="*/ 1019791 h 1090734"/>
                <a:gd name="connsiteX12" fmla="*/ 285244 w 1137480"/>
                <a:gd name="connsiteY12" fmla="*/ 1024466 h 1090734"/>
                <a:gd name="connsiteX13" fmla="*/ 573510 w 1137480"/>
                <a:gd name="connsiteY13" fmla="*/ 963696 h 1090734"/>
                <a:gd name="connsiteX14" fmla="*/ 861775 w 1137480"/>
                <a:gd name="connsiteY14" fmla="*/ 1024466 h 1090734"/>
                <a:gd name="connsiteX15" fmla="*/ 866450 w 1137480"/>
                <a:gd name="connsiteY15" fmla="*/ 1024466 h 1090734"/>
                <a:gd name="connsiteX16" fmla="*/ 880474 w 1137480"/>
                <a:gd name="connsiteY16" fmla="*/ 1019791 h 1090734"/>
                <a:gd name="connsiteX17" fmla="*/ 889823 w 1137480"/>
                <a:gd name="connsiteY17" fmla="*/ 1002651 h 1090734"/>
                <a:gd name="connsiteX18" fmla="*/ 920987 w 1137480"/>
                <a:gd name="connsiteY18" fmla="*/ 709711 h 1090734"/>
                <a:gd name="connsiteX19" fmla="*/ 1067457 w 1137480"/>
                <a:gd name="connsiteY19" fmla="*/ 454167 h 1090734"/>
                <a:gd name="connsiteX20" fmla="*/ 1070573 w 1137480"/>
                <a:gd name="connsiteY20" fmla="*/ 435469 h 109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7480" h="1090734">
                  <a:moveTo>
                    <a:pt x="1070573" y="435469"/>
                  </a:moveTo>
                  <a:cubicBezTo>
                    <a:pt x="1069015" y="429236"/>
                    <a:pt x="1064340" y="424562"/>
                    <a:pt x="1058108" y="421445"/>
                  </a:cubicBezTo>
                  <a:lnTo>
                    <a:pt x="788540" y="301464"/>
                  </a:lnTo>
                  <a:lnTo>
                    <a:pt x="590650" y="83317"/>
                  </a:lnTo>
                  <a:cubicBezTo>
                    <a:pt x="581301" y="73968"/>
                    <a:pt x="564160" y="73968"/>
                    <a:pt x="556369" y="83317"/>
                  </a:cubicBezTo>
                  <a:lnTo>
                    <a:pt x="358479" y="301464"/>
                  </a:lnTo>
                  <a:lnTo>
                    <a:pt x="90470" y="421445"/>
                  </a:lnTo>
                  <a:cubicBezTo>
                    <a:pt x="84237" y="424562"/>
                    <a:pt x="79563" y="429236"/>
                    <a:pt x="78004" y="435469"/>
                  </a:cubicBezTo>
                  <a:cubicBezTo>
                    <a:pt x="74888" y="441702"/>
                    <a:pt x="76446" y="449493"/>
                    <a:pt x="79563" y="454167"/>
                  </a:cubicBezTo>
                  <a:lnTo>
                    <a:pt x="226033" y="709711"/>
                  </a:lnTo>
                  <a:lnTo>
                    <a:pt x="257196" y="1002651"/>
                  </a:lnTo>
                  <a:cubicBezTo>
                    <a:pt x="257196" y="1008884"/>
                    <a:pt x="261871" y="1015116"/>
                    <a:pt x="266546" y="1019791"/>
                  </a:cubicBezTo>
                  <a:cubicBezTo>
                    <a:pt x="271220" y="1022907"/>
                    <a:pt x="279011" y="1024466"/>
                    <a:pt x="285244" y="1024466"/>
                  </a:cubicBezTo>
                  <a:lnTo>
                    <a:pt x="573510" y="963696"/>
                  </a:lnTo>
                  <a:lnTo>
                    <a:pt x="861775" y="1024466"/>
                  </a:lnTo>
                  <a:cubicBezTo>
                    <a:pt x="863333" y="1024466"/>
                    <a:pt x="864892" y="1024466"/>
                    <a:pt x="866450" y="1024466"/>
                  </a:cubicBezTo>
                  <a:cubicBezTo>
                    <a:pt x="871124" y="1024466"/>
                    <a:pt x="875799" y="1022907"/>
                    <a:pt x="880474" y="1019791"/>
                  </a:cubicBezTo>
                  <a:cubicBezTo>
                    <a:pt x="885148" y="1015116"/>
                    <a:pt x="889823" y="1010442"/>
                    <a:pt x="889823" y="1002651"/>
                  </a:cubicBezTo>
                  <a:lnTo>
                    <a:pt x="920987" y="709711"/>
                  </a:lnTo>
                  <a:lnTo>
                    <a:pt x="1067457" y="454167"/>
                  </a:lnTo>
                  <a:cubicBezTo>
                    <a:pt x="1072131" y="449493"/>
                    <a:pt x="1072131" y="441702"/>
                    <a:pt x="1070573" y="435469"/>
                  </a:cubicBezTo>
                  <a:close/>
                </a:path>
              </a:pathLst>
            </a:custGeom>
            <a:solidFill>
              <a:schemeClr val="accent1"/>
            </a:solidFill>
            <a:ln w="62193" cap="flat">
              <a:solidFill>
                <a:schemeClr val="accent3"/>
              </a:solid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11D7ACD4-FB7D-4BDD-AED9-852F1FE63E75}"/>
                </a:ext>
              </a:extLst>
            </p:cNvPr>
            <p:cNvSpPr/>
            <p:nvPr/>
          </p:nvSpPr>
          <p:spPr>
            <a:xfrm>
              <a:off x="8273131" y="1244201"/>
              <a:ext cx="124655" cy="140237"/>
            </a:xfrm>
            <a:custGeom>
              <a:avLst/>
              <a:gdLst>
                <a:gd name="connsiteX0" fmla="*/ 11686 w 124655"/>
                <a:gd name="connsiteY0" fmla="*/ 16361 h 140237"/>
                <a:gd name="connsiteX1" fmla="*/ 116085 w 124655"/>
                <a:gd name="connsiteY1" fmla="*/ 136342 h 140237"/>
                <a:gd name="connsiteX2" fmla="*/ 120760 w 124655"/>
                <a:gd name="connsiteY2" fmla="*/ 131667 h 140237"/>
                <a:gd name="connsiteX3" fmla="*/ 16361 w 124655"/>
                <a:gd name="connsiteY3" fmla="*/ 11686 h 140237"/>
                <a:gd name="connsiteX4" fmla="*/ 11686 w 124655"/>
                <a:gd name="connsiteY4" fmla="*/ 16361 h 140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55" h="140237">
                  <a:moveTo>
                    <a:pt x="11686" y="16361"/>
                  </a:moveTo>
                  <a:lnTo>
                    <a:pt x="116085" y="136342"/>
                  </a:lnTo>
                  <a:lnTo>
                    <a:pt x="120760" y="131667"/>
                  </a:lnTo>
                  <a:lnTo>
                    <a:pt x="16361" y="11686"/>
                  </a:lnTo>
                  <a:lnTo>
                    <a:pt x="11686" y="16361"/>
                  </a:lnTo>
                  <a:close/>
                </a:path>
              </a:pathLst>
            </a:custGeom>
            <a:solidFill>
              <a:schemeClr val="accent3"/>
            </a:solidFill>
            <a:ln w="9525" cap="flat">
              <a:solidFill>
                <a:schemeClr val="accent3"/>
              </a:solid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B655DA7F-24EC-4953-9BD3-EB2C031BEB5B}"/>
                </a:ext>
              </a:extLst>
            </p:cNvPr>
            <p:cNvSpPr/>
            <p:nvPr/>
          </p:nvSpPr>
          <p:spPr>
            <a:xfrm>
              <a:off x="8419601" y="1244201"/>
              <a:ext cx="46746" cy="46746"/>
            </a:xfrm>
            <a:custGeom>
              <a:avLst/>
              <a:gdLst>
                <a:gd name="connsiteX0" fmla="*/ 24152 w 46745"/>
                <a:gd name="connsiteY0" fmla="*/ 11686 h 46745"/>
                <a:gd name="connsiteX1" fmla="*/ 11686 w 46745"/>
                <a:gd name="connsiteY1" fmla="*/ 24152 h 46745"/>
                <a:gd name="connsiteX2" fmla="*/ 24152 w 46745"/>
                <a:gd name="connsiteY2" fmla="*/ 36617 h 46745"/>
                <a:gd name="connsiteX3" fmla="*/ 36618 w 46745"/>
                <a:gd name="connsiteY3" fmla="*/ 24152 h 46745"/>
                <a:gd name="connsiteX4" fmla="*/ 24152 w 46745"/>
                <a:gd name="connsiteY4" fmla="*/ 11686 h 4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5" h="46745">
                  <a:moveTo>
                    <a:pt x="24152" y="11686"/>
                  </a:moveTo>
                  <a:cubicBezTo>
                    <a:pt x="16361" y="11686"/>
                    <a:pt x="11686" y="17919"/>
                    <a:pt x="11686" y="24152"/>
                  </a:cubicBezTo>
                  <a:cubicBezTo>
                    <a:pt x="11686" y="30385"/>
                    <a:pt x="17919" y="36617"/>
                    <a:pt x="24152" y="36617"/>
                  </a:cubicBezTo>
                  <a:cubicBezTo>
                    <a:pt x="31943" y="36617"/>
                    <a:pt x="36618" y="30385"/>
                    <a:pt x="36618" y="24152"/>
                  </a:cubicBezTo>
                  <a:cubicBezTo>
                    <a:pt x="36618" y="17919"/>
                    <a:pt x="31943" y="11686"/>
                    <a:pt x="24152" y="11686"/>
                  </a:cubicBez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D8E3D00F-3FBA-4DA8-9567-2BC6CDEE69BE}"/>
                </a:ext>
              </a:extLst>
            </p:cNvPr>
            <p:cNvSpPr/>
            <p:nvPr/>
          </p:nvSpPr>
          <p:spPr>
            <a:xfrm>
              <a:off x="8678261" y="1232125"/>
              <a:ext cx="140237" cy="77910"/>
            </a:xfrm>
            <a:custGeom>
              <a:avLst/>
              <a:gdLst>
                <a:gd name="connsiteX0" fmla="*/ 116085 w 140237"/>
                <a:gd name="connsiteY0" fmla="*/ 73625 h 77909"/>
                <a:gd name="connsiteX1" fmla="*/ 131667 w 140237"/>
                <a:gd name="connsiteY1" fmla="*/ 76741 h 77909"/>
                <a:gd name="connsiteX2" fmla="*/ 120760 w 140237"/>
                <a:gd name="connsiteY2" fmla="*/ 39344 h 77909"/>
                <a:gd name="connsiteX3" fmla="*/ 81805 w 140237"/>
                <a:gd name="connsiteY3" fmla="*/ 12855 h 77909"/>
                <a:gd name="connsiteX4" fmla="*/ 35059 w 140237"/>
                <a:gd name="connsiteY4" fmla="*/ 22204 h 77909"/>
                <a:gd name="connsiteX5" fmla="*/ 11686 w 140237"/>
                <a:gd name="connsiteY5" fmla="*/ 53368 h 77909"/>
                <a:gd name="connsiteX6" fmla="*/ 27268 w 140237"/>
                <a:gd name="connsiteY6" fmla="*/ 56484 h 77909"/>
                <a:gd name="connsiteX7" fmla="*/ 44408 w 140237"/>
                <a:gd name="connsiteY7" fmla="*/ 36228 h 77909"/>
                <a:gd name="connsiteX8" fmla="*/ 78689 w 140237"/>
                <a:gd name="connsiteY8" fmla="*/ 29995 h 77909"/>
                <a:gd name="connsiteX9" fmla="*/ 108294 w 140237"/>
                <a:gd name="connsiteY9" fmla="*/ 48694 h 77909"/>
                <a:gd name="connsiteX10" fmla="*/ 116085 w 140237"/>
                <a:gd name="connsiteY10" fmla="*/ 73625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37" h="77909">
                  <a:moveTo>
                    <a:pt x="116085" y="73625"/>
                  </a:moveTo>
                  <a:lnTo>
                    <a:pt x="131667" y="76741"/>
                  </a:lnTo>
                  <a:cubicBezTo>
                    <a:pt x="131667" y="62717"/>
                    <a:pt x="128551" y="50252"/>
                    <a:pt x="120760" y="39344"/>
                  </a:cubicBezTo>
                  <a:cubicBezTo>
                    <a:pt x="111411" y="25321"/>
                    <a:pt x="97387" y="15971"/>
                    <a:pt x="81805" y="12855"/>
                  </a:cubicBezTo>
                  <a:cubicBezTo>
                    <a:pt x="66223" y="9739"/>
                    <a:pt x="49083" y="12855"/>
                    <a:pt x="35059" y="22204"/>
                  </a:cubicBezTo>
                  <a:cubicBezTo>
                    <a:pt x="24152" y="29995"/>
                    <a:pt x="14803" y="40903"/>
                    <a:pt x="11686" y="53368"/>
                  </a:cubicBezTo>
                  <a:lnTo>
                    <a:pt x="27268" y="56484"/>
                  </a:lnTo>
                  <a:cubicBezTo>
                    <a:pt x="30385" y="48694"/>
                    <a:pt x="36618" y="40903"/>
                    <a:pt x="44408" y="36228"/>
                  </a:cubicBezTo>
                  <a:cubicBezTo>
                    <a:pt x="53758" y="29995"/>
                    <a:pt x="66223" y="26879"/>
                    <a:pt x="78689" y="29995"/>
                  </a:cubicBezTo>
                  <a:cubicBezTo>
                    <a:pt x="91154" y="31553"/>
                    <a:pt x="100503" y="39344"/>
                    <a:pt x="108294" y="48694"/>
                  </a:cubicBezTo>
                  <a:cubicBezTo>
                    <a:pt x="112969" y="56484"/>
                    <a:pt x="116085" y="64275"/>
                    <a:pt x="116085" y="73625"/>
                  </a:cubicBezTo>
                  <a:close/>
                </a:path>
              </a:pathLst>
            </a:custGeom>
            <a:solidFill>
              <a:schemeClr val="accent4"/>
            </a:solidFill>
            <a:ln w="9525" cap="flat">
              <a:solidFill>
                <a:schemeClr val="accent4"/>
              </a:solid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145749E8-9D88-451E-9CF2-922E76F2B2EB}"/>
                </a:ext>
              </a:extLst>
            </p:cNvPr>
            <p:cNvSpPr/>
            <p:nvPr/>
          </p:nvSpPr>
          <p:spPr>
            <a:xfrm>
              <a:off x="8528675" y="1170966"/>
              <a:ext cx="77910" cy="93492"/>
            </a:xfrm>
            <a:custGeom>
              <a:avLst/>
              <a:gdLst>
                <a:gd name="connsiteX0" fmla="*/ 13245 w 77909"/>
                <a:gd name="connsiteY0" fmla="*/ 11686 h 93491"/>
                <a:gd name="connsiteX1" fmla="*/ 11686 w 77909"/>
                <a:gd name="connsiteY1" fmla="*/ 81805 h 93491"/>
                <a:gd name="connsiteX2" fmla="*/ 74014 w 77909"/>
                <a:gd name="connsiteY2" fmla="*/ 49083 h 93491"/>
                <a:gd name="connsiteX3" fmla="*/ 13245 w 77909"/>
                <a:gd name="connsiteY3" fmla="*/ 11686 h 93491"/>
              </a:gdLst>
              <a:ahLst/>
              <a:cxnLst>
                <a:cxn ang="0">
                  <a:pos x="connsiteX0" y="connsiteY0"/>
                </a:cxn>
                <a:cxn ang="0">
                  <a:pos x="connsiteX1" y="connsiteY1"/>
                </a:cxn>
                <a:cxn ang="0">
                  <a:pos x="connsiteX2" y="connsiteY2"/>
                </a:cxn>
                <a:cxn ang="0">
                  <a:pos x="connsiteX3" y="connsiteY3"/>
                </a:cxn>
              </a:cxnLst>
              <a:rect l="l" t="t" r="r" b="b"/>
              <a:pathLst>
                <a:path w="77909" h="93491">
                  <a:moveTo>
                    <a:pt x="13245" y="11686"/>
                  </a:moveTo>
                  <a:lnTo>
                    <a:pt x="11686" y="81805"/>
                  </a:lnTo>
                  <a:lnTo>
                    <a:pt x="74014" y="49083"/>
                  </a:lnTo>
                  <a:lnTo>
                    <a:pt x="13245" y="11686"/>
                  </a:lnTo>
                  <a:close/>
                </a:path>
              </a:pathLst>
            </a:custGeom>
            <a:solidFill>
              <a:schemeClr val="accent5"/>
            </a:solidFill>
            <a:ln w="9525" cap="flat">
              <a:solidFill>
                <a:schemeClr val="accent5"/>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BD6E258-FEA0-409F-8F7D-F32297684C5F}"/>
                </a:ext>
              </a:extLst>
            </p:cNvPr>
            <p:cNvSpPr/>
            <p:nvPr/>
          </p:nvSpPr>
          <p:spPr>
            <a:xfrm>
              <a:off x="8679819" y="1365740"/>
              <a:ext cx="202565" cy="77910"/>
            </a:xfrm>
            <a:custGeom>
              <a:avLst/>
              <a:gdLst>
                <a:gd name="connsiteX0" fmla="*/ 11686 w 202565"/>
                <a:gd name="connsiteY0" fmla="*/ 75572 h 77909"/>
                <a:gd name="connsiteX1" fmla="*/ 16361 w 202565"/>
                <a:gd name="connsiteY1" fmla="*/ 80247 h 77909"/>
                <a:gd name="connsiteX2" fmla="*/ 47525 w 202565"/>
                <a:gd name="connsiteY2" fmla="*/ 39734 h 77909"/>
                <a:gd name="connsiteX3" fmla="*/ 59990 w 202565"/>
                <a:gd name="connsiteY3" fmla="*/ 38176 h 77909"/>
                <a:gd name="connsiteX4" fmla="*/ 102062 w 202565"/>
                <a:gd name="connsiteY4" fmla="*/ 69340 h 77909"/>
                <a:gd name="connsiteX5" fmla="*/ 133225 w 202565"/>
                <a:gd name="connsiteY5" fmla="*/ 27268 h 77909"/>
                <a:gd name="connsiteX6" fmla="*/ 139458 w 202565"/>
                <a:gd name="connsiteY6" fmla="*/ 24152 h 77909"/>
                <a:gd name="connsiteX7" fmla="*/ 145691 w 202565"/>
                <a:gd name="connsiteY7" fmla="*/ 25710 h 77909"/>
                <a:gd name="connsiteX8" fmla="*/ 186204 w 202565"/>
                <a:gd name="connsiteY8" fmla="*/ 56874 h 77909"/>
                <a:gd name="connsiteX9" fmla="*/ 190879 w 202565"/>
                <a:gd name="connsiteY9" fmla="*/ 52199 h 77909"/>
                <a:gd name="connsiteX10" fmla="*/ 136342 w 202565"/>
                <a:gd name="connsiteY10" fmla="*/ 11686 h 77909"/>
                <a:gd name="connsiteX11" fmla="*/ 105178 w 202565"/>
                <a:gd name="connsiteY11" fmla="*/ 53758 h 77909"/>
                <a:gd name="connsiteX12" fmla="*/ 92712 w 202565"/>
                <a:gd name="connsiteY12" fmla="*/ 55316 h 77909"/>
                <a:gd name="connsiteX13" fmla="*/ 50641 w 202565"/>
                <a:gd name="connsiteY13" fmla="*/ 24152 h 77909"/>
                <a:gd name="connsiteX14" fmla="*/ 11686 w 202565"/>
                <a:gd name="connsiteY14" fmla="*/ 75572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65" h="77909">
                  <a:moveTo>
                    <a:pt x="11686" y="75572"/>
                  </a:moveTo>
                  <a:lnTo>
                    <a:pt x="16361" y="80247"/>
                  </a:lnTo>
                  <a:lnTo>
                    <a:pt x="47525" y="39734"/>
                  </a:lnTo>
                  <a:cubicBezTo>
                    <a:pt x="50641" y="36617"/>
                    <a:pt x="55316" y="35059"/>
                    <a:pt x="59990" y="38176"/>
                  </a:cubicBezTo>
                  <a:lnTo>
                    <a:pt x="102062" y="69340"/>
                  </a:lnTo>
                  <a:lnTo>
                    <a:pt x="133225" y="27268"/>
                  </a:lnTo>
                  <a:cubicBezTo>
                    <a:pt x="134784" y="25710"/>
                    <a:pt x="136342" y="24152"/>
                    <a:pt x="139458" y="24152"/>
                  </a:cubicBezTo>
                  <a:cubicBezTo>
                    <a:pt x="141016" y="24152"/>
                    <a:pt x="144133" y="24152"/>
                    <a:pt x="145691" y="25710"/>
                  </a:cubicBezTo>
                  <a:lnTo>
                    <a:pt x="186204" y="56874"/>
                  </a:lnTo>
                  <a:lnTo>
                    <a:pt x="190879" y="52199"/>
                  </a:lnTo>
                  <a:lnTo>
                    <a:pt x="136342" y="11686"/>
                  </a:lnTo>
                  <a:lnTo>
                    <a:pt x="105178" y="53758"/>
                  </a:lnTo>
                  <a:cubicBezTo>
                    <a:pt x="102062" y="56874"/>
                    <a:pt x="97387" y="58432"/>
                    <a:pt x="92712" y="55316"/>
                  </a:cubicBezTo>
                  <a:lnTo>
                    <a:pt x="50641" y="24152"/>
                  </a:lnTo>
                  <a:lnTo>
                    <a:pt x="11686" y="75572"/>
                  </a:lnTo>
                  <a:close/>
                </a:path>
              </a:pathLst>
            </a:custGeom>
            <a:solidFill>
              <a:schemeClr val="accent6"/>
            </a:solidFill>
            <a:ln w="9525" cap="flat">
              <a:solidFill>
                <a:schemeClr val="accent6"/>
              </a:solid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C0293828-C9D3-46C7-930D-D35348DD4BFF}"/>
                </a:ext>
              </a:extLst>
            </p:cNvPr>
            <p:cNvSpPr/>
            <p:nvPr/>
          </p:nvSpPr>
          <p:spPr>
            <a:xfrm>
              <a:off x="8704750" y="1596353"/>
              <a:ext cx="93492" cy="155819"/>
            </a:xfrm>
            <a:custGeom>
              <a:avLst/>
              <a:gdLst>
                <a:gd name="connsiteX0" fmla="*/ 11686 w 93491"/>
                <a:gd name="connsiteY0" fmla="*/ 155040 h 155819"/>
                <a:gd name="connsiteX1" fmla="*/ 17919 w 93491"/>
                <a:gd name="connsiteY1" fmla="*/ 158157 h 155819"/>
                <a:gd name="connsiteX2" fmla="*/ 89596 w 93491"/>
                <a:gd name="connsiteY2" fmla="*/ 14803 h 155819"/>
                <a:gd name="connsiteX3" fmla="*/ 83363 w 93491"/>
                <a:gd name="connsiteY3" fmla="*/ 11686 h 155819"/>
                <a:gd name="connsiteX4" fmla="*/ 11686 w 93491"/>
                <a:gd name="connsiteY4" fmla="*/ 155040 h 15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1" h="155819">
                  <a:moveTo>
                    <a:pt x="11686" y="155040"/>
                  </a:moveTo>
                  <a:lnTo>
                    <a:pt x="17919" y="158157"/>
                  </a:lnTo>
                  <a:lnTo>
                    <a:pt x="89596" y="14803"/>
                  </a:lnTo>
                  <a:lnTo>
                    <a:pt x="83363" y="11686"/>
                  </a:lnTo>
                  <a:lnTo>
                    <a:pt x="11686" y="155040"/>
                  </a:lnTo>
                  <a:close/>
                </a:path>
              </a:pathLst>
            </a:custGeom>
            <a:solidFill>
              <a:srgbClr val="FFFFFF"/>
            </a:solidFill>
            <a:ln w="9525" cap="flat">
              <a:solidFill>
                <a:srgbClr val="FFFFFF"/>
              </a:solid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B839BC30-DC0D-4D20-A508-32A5D9D6F7D1}"/>
                </a:ext>
              </a:extLst>
            </p:cNvPr>
            <p:cNvSpPr/>
            <p:nvPr/>
          </p:nvSpPr>
          <p:spPr>
            <a:xfrm>
              <a:off x="8712541" y="1495070"/>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7268 h 77909"/>
                <a:gd name="connsiteX6" fmla="*/ 28827 w 77909"/>
                <a:gd name="connsiteY6" fmla="*/ 39734 h 77909"/>
                <a:gd name="connsiteX7" fmla="*/ 41292 w 77909"/>
                <a:gd name="connsiteY7" fmla="*/ 52199 h 77909"/>
                <a:gd name="connsiteX8" fmla="*/ 53758 w 77909"/>
                <a:gd name="connsiteY8" fmla="*/ 39734 h 77909"/>
                <a:gd name="connsiteX9" fmla="*/ 41292 w 77909"/>
                <a:gd name="connsiteY9" fmla="*/ 27268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4152"/>
                    <a:pt x="25710" y="11686"/>
                    <a:pt x="41292" y="11686"/>
                  </a:cubicBezTo>
                  <a:cubicBezTo>
                    <a:pt x="58432" y="11686"/>
                    <a:pt x="70898" y="25710"/>
                    <a:pt x="70898" y="41292"/>
                  </a:cubicBezTo>
                  <a:cubicBezTo>
                    <a:pt x="72456" y="56874"/>
                    <a:pt x="58432" y="70898"/>
                    <a:pt x="41292" y="70898"/>
                  </a:cubicBezTo>
                  <a:close/>
                  <a:moveTo>
                    <a:pt x="41292" y="27268"/>
                  </a:moveTo>
                  <a:cubicBezTo>
                    <a:pt x="33501" y="27268"/>
                    <a:pt x="28827" y="33501"/>
                    <a:pt x="28827" y="39734"/>
                  </a:cubicBezTo>
                  <a:cubicBezTo>
                    <a:pt x="28827" y="47525"/>
                    <a:pt x="35059" y="52199"/>
                    <a:pt x="41292" y="52199"/>
                  </a:cubicBezTo>
                  <a:cubicBezTo>
                    <a:pt x="49083" y="52199"/>
                    <a:pt x="53758" y="45967"/>
                    <a:pt x="53758" y="39734"/>
                  </a:cubicBezTo>
                  <a:cubicBezTo>
                    <a:pt x="55316" y="33501"/>
                    <a:pt x="49083" y="27268"/>
                    <a:pt x="41292" y="27268"/>
                  </a:cubicBez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42385431-18F4-4426-8D23-AF54F967EACD}"/>
                </a:ext>
              </a:extLst>
            </p:cNvPr>
            <p:cNvSpPr/>
            <p:nvPr/>
          </p:nvSpPr>
          <p:spPr>
            <a:xfrm>
              <a:off x="8486604" y="1605702"/>
              <a:ext cx="124655" cy="93492"/>
            </a:xfrm>
            <a:custGeom>
              <a:avLst/>
              <a:gdLst>
                <a:gd name="connsiteX0" fmla="*/ 11686 w 124655"/>
                <a:gd name="connsiteY0" fmla="*/ 67781 h 93491"/>
                <a:gd name="connsiteX1" fmla="*/ 42850 w 124655"/>
                <a:gd name="connsiteY1" fmla="*/ 91154 h 93491"/>
                <a:gd name="connsiteX2" fmla="*/ 89596 w 124655"/>
                <a:gd name="connsiteY2" fmla="*/ 86480 h 93491"/>
                <a:gd name="connsiteX3" fmla="*/ 120760 w 124655"/>
                <a:gd name="connsiteY3" fmla="*/ 50641 h 93491"/>
                <a:gd name="connsiteX4" fmla="*/ 120760 w 124655"/>
                <a:gd name="connsiteY4" fmla="*/ 11686 h 93491"/>
                <a:gd name="connsiteX5" fmla="*/ 106736 w 124655"/>
                <a:gd name="connsiteY5" fmla="*/ 19477 h 93491"/>
                <a:gd name="connsiteX6" fmla="*/ 106736 w 124655"/>
                <a:gd name="connsiteY6" fmla="*/ 45967 h 93491"/>
                <a:gd name="connsiteX7" fmla="*/ 84921 w 124655"/>
                <a:gd name="connsiteY7" fmla="*/ 72456 h 93491"/>
                <a:gd name="connsiteX8" fmla="*/ 50641 w 124655"/>
                <a:gd name="connsiteY8" fmla="*/ 75572 h 93491"/>
                <a:gd name="connsiteX9" fmla="*/ 28827 w 124655"/>
                <a:gd name="connsiteY9" fmla="*/ 59990 h 93491"/>
                <a:gd name="connsiteX10" fmla="*/ 11686 w 124655"/>
                <a:gd name="connsiteY10" fmla="*/ 67781 h 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655" h="93491">
                  <a:moveTo>
                    <a:pt x="11686" y="67781"/>
                  </a:moveTo>
                  <a:cubicBezTo>
                    <a:pt x="19477" y="78689"/>
                    <a:pt x="30385" y="86480"/>
                    <a:pt x="42850" y="91154"/>
                  </a:cubicBezTo>
                  <a:cubicBezTo>
                    <a:pt x="58432" y="95829"/>
                    <a:pt x="75572" y="94271"/>
                    <a:pt x="89596" y="86480"/>
                  </a:cubicBezTo>
                  <a:cubicBezTo>
                    <a:pt x="103620" y="78689"/>
                    <a:pt x="114527" y="66223"/>
                    <a:pt x="120760" y="50641"/>
                  </a:cubicBezTo>
                  <a:cubicBezTo>
                    <a:pt x="125435" y="38176"/>
                    <a:pt x="125435" y="24152"/>
                    <a:pt x="120760" y="11686"/>
                  </a:cubicBezTo>
                  <a:lnTo>
                    <a:pt x="106736" y="19477"/>
                  </a:lnTo>
                  <a:cubicBezTo>
                    <a:pt x="109853" y="28827"/>
                    <a:pt x="109853" y="36617"/>
                    <a:pt x="106736" y="45967"/>
                  </a:cubicBezTo>
                  <a:cubicBezTo>
                    <a:pt x="103620" y="56874"/>
                    <a:pt x="95829" y="66223"/>
                    <a:pt x="84921" y="72456"/>
                  </a:cubicBezTo>
                  <a:cubicBezTo>
                    <a:pt x="74014" y="78689"/>
                    <a:pt x="61549" y="78689"/>
                    <a:pt x="50641" y="75572"/>
                  </a:cubicBezTo>
                  <a:cubicBezTo>
                    <a:pt x="41292" y="72456"/>
                    <a:pt x="33501" y="67781"/>
                    <a:pt x="28827" y="59990"/>
                  </a:cubicBezTo>
                  <a:lnTo>
                    <a:pt x="11686" y="67781"/>
                  </a:ln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9B739CED-C802-4150-BE0A-D1AE1A289542}"/>
                </a:ext>
              </a:extLst>
            </p:cNvPr>
            <p:cNvSpPr/>
            <p:nvPr/>
          </p:nvSpPr>
          <p:spPr>
            <a:xfrm>
              <a:off x="8276248" y="1678937"/>
              <a:ext cx="93492" cy="77910"/>
            </a:xfrm>
            <a:custGeom>
              <a:avLst/>
              <a:gdLst>
                <a:gd name="connsiteX0" fmla="*/ 11686 w 93491"/>
                <a:gd name="connsiteY0" fmla="*/ 22594 h 77909"/>
                <a:gd name="connsiteX1" fmla="*/ 55316 w 93491"/>
                <a:gd name="connsiteY1" fmla="*/ 77131 h 77909"/>
                <a:gd name="connsiteX2" fmla="*/ 81805 w 93491"/>
                <a:gd name="connsiteY2" fmla="*/ 11686 h 77909"/>
                <a:gd name="connsiteX3" fmla="*/ 11686 w 93491"/>
                <a:gd name="connsiteY3" fmla="*/ 22594 h 77909"/>
              </a:gdLst>
              <a:ahLst/>
              <a:cxnLst>
                <a:cxn ang="0">
                  <a:pos x="connsiteX0" y="connsiteY0"/>
                </a:cxn>
                <a:cxn ang="0">
                  <a:pos x="connsiteX1" y="connsiteY1"/>
                </a:cxn>
                <a:cxn ang="0">
                  <a:pos x="connsiteX2" y="connsiteY2"/>
                </a:cxn>
                <a:cxn ang="0">
                  <a:pos x="connsiteX3" y="connsiteY3"/>
                </a:cxn>
              </a:cxnLst>
              <a:rect l="l" t="t" r="r" b="b"/>
              <a:pathLst>
                <a:path w="93491" h="77909">
                  <a:moveTo>
                    <a:pt x="11686" y="22594"/>
                  </a:moveTo>
                  <a:lnTo>
                    <a:pt x="55316" y="77131"/>
                  </a:lnTo>
                  <a:lnTo>
                    <a:pt x="81805" y="11686"/>
                  </a:lnTo>
                  <a:lnTo>
                    <a:pt x="11686" y="22594"/>
                  </a:lnTo>
                  <a:close/>
                </a:path>
              </a:pathLst>
            </a:custGeom>
            <a:solidFill>
              <a:schemeClr val="accent6"/>
            </a:solidFill>
            <a:ln w="9525" cap="flat">
              <a:solidFill>
                <a:schemeClr val="accent6"/>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2DE60A20-536D-4030-8E9E-B48D65AF2473}"/>
                </a:ext>
              </a:extLst>
            </p:cNvPr>
            <p:cNvSpPr/>
            <p:nvPr/>
          </p:nvSpPr>
          <p:spPr>
            <a:xfrm>
              <a:off x="8302737" y="1434301"/>
              <a:ext cx="140237" cy="155819"/>
            </a:xfrm>
            <a:custGeom>
              <a:avLst/>
              <a:gdLst>
                <a:gd name="connsiteX0" fmla="*/ 122318 w 140237"/>
                <a:gd name="connsiteY0" fmla="*/ 147249 h 155819"/>
                <a:gd name="connsiteX1" fmla="*/ 128551 w 140237"/>
                <a:gd name="connsiteY1" fmla="*/ 147249 h 155819"/>
                <a:gd name="connsiteX2" fmla="*/ 133225 w 140237"/>
                <a:gd name="connsiteY2" fmla="*/ 80247 h 155819"/>
                <a:gd name="connsiteX3" fmla="*/ 81805 w 140237"/>
                <a:gd name="connsiteY3" fmla="*/ 77130 h 155819"/>
                <a:gd name="connsiteX4" fmla="*/ 74014 w 140237"/>
                <a:gd name="connsiteY4" fmla="*/ 67781 h 155819"/>
                <a:gd name="connsiteX5" fmla="*/ 77131 w 140237"/>
                <a:gd name="connsiteY5" fmla="*/ 16361 h 155819"/>
                <a:gd name="connsiteX6" fmla="*/ 11686 w 140237"/>
                <a:gd name="connsiteY6" fmla="*/ 11686 h 155819"/>
                <a:gd name="connsiteX7" fmla="*/ 11686 w 140237"/>
                <a:gd name="connsiteY7" fmla="*/ 17919 h 155819"/>
                <a:gd name="connsiteX8" fmla="*/ 63107 w 140237"/>
                <a:gd name="connsiteY8" fmla="*/ 21036 h 155819"/>
                <a:gd name="connsiteX9" fmla="*/ 69340 w 140237"/>
                <a:gd name="connsiteY9" fmla="*/ 24152 h 155819"/>
                <a:gd name="connsiteX10" fmla="*/ 70898 w 140237"/>
                <a:gd name="connsiteY10" fmla="*/ 30385 h 155819"/>
                <a:gd name="connsiteX11" fmla="*/ 64665 w 140237"/>
                <a:gd name="connsiteY11" fmla="*/ 83363 h 155819"/>
                <a:gd name="connsiteX12" fmla="*/ 116085 w 140237"/>
                <a:gd name="connsiteY12" fmla="*/ 86480 h 155819"/>
                <a:gd name="connsiteX13" fmla="*/ 122318 w 140237"/>
                <a:gd name="connsiteY13" fmla="*/ 89596 h 155819"/>
                <a:gd name="connsiteX14" fmla="*/ 123876 w 140237"/>
                <a:gd name="connsiteY14" fmla="*/ 95829 h 155819"/>
                <a:gd name="connsiteX15" fmla="*/ 122318 w 140237"/>
                <a:gd name="connsiteY15" fmla="*/ 147249 h 15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237" h="155819">
                  <a:moveTo>
                    <a:pt x="122318" y="147249"/>
                  </a:moveTo>
                  <a:lnTo>
                    <a:pt x="128551" y="147249"/>
                  </a:lnTo>
                  <a:lnTo>
                    <a:pt x="133225" y="80247"/>
                  </a:lnTo>
                  <a:lnTo>
                    <a:pt x="81805" y="77130"/>
                  </a:lnTo>
                  <a:cubicBezTo>
                    <a:pt x="77131" y="77130"/>
                    <a:pt x="74014" y="72456"/>
                    <a:pt x="74014" y="67781"/>
                  </a:cubicBezTo>
                  <a:lnTo>
                    <a:pt x="77131" y="16361"/>
                  </a:lnTo>
                  <a:lnTo>
                    <a:pt x="11686" y="11686"/>
                  </a:lnTo>
                  <a:lnTo>
                    <a:pt x="11686" y="17919"/>
                  </a:lnTo>
                  <a:lnTo>
                    <a:pt x="63107" y="21036"/>
                  </a:lnTo>
                  <a:cubicBezTo>
                    <a:pt x="64665" y="21036"/>
                    <a:pt x="67781" y="22594"/>
                    <a:pt x="69340" y="24152"/>
                  </a:cubicBezTo>
                  <a:cubicBezTo>
                    <a:pt x="70898" y="25710"/>
                    <a:pt x="70898" y="27268"/>
                    <a:pt x="70898" y="30385"/>
                  </a:cubicBezTo>
                  <a:lnTo>
                    <a:pt x="64665" y="83363"/>
                  </a:lnTo>
                  <a:lnTo>
                    <a:pt x="116085" y="86480"/>
                  </a:lnTo>
                  <a:cubicBezTo>
                    <a:pt x="117644" y="86480"/>
                    <a:pt x="120760" y="88038"/>
                    <a:pt x="122318" y="89596"/>
                  </a:cubicBezTo>
                  <a:cubicBezTo>
                    <a:pt x="123876" y="91154"/>
                    <a:pt x="123876" y="92712"/>
                    <a:pt x="123876" y="95829"/>
                  </a:cubicBezTo>
                  <a:lnTo>
                    <a:pt x="122318" y="147249"/>
                  </a:lnTo>
                  <a:close/>
                </a:path>
              </a:pathLst>
            </a:custGeom>
            <a:solidFill>
              <a:schemeClr val="accent2"/>
            </a:solidFill>
            <a:ln w="9525" cap="flat">
              <a:solidFill>
                <a:schemeClr val="accent2"/>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FCE18A1-8DDA-4D6B-BD6A-BE889EDCAEE8}"/>
                </a:ext>
              </a:extLst>
            </p:cNvPr>
            <p:cNvSpPr/>
            <p:nvPr/>
          </p:nvSpPr>
          <p:spPr>
            <a:xfrm>
              <a:off x="8452323" y="1354833"/>
              <a:ext cx="171401" cy="77910"/>
            </a:xfrm>
            <a:custGeom>
              <a:avLst/>
              <a:gdLst>
                <a:gd name="connsiteX0" fmla="*/ 11686 w 171401"/>
                <a:gd name="connsiteY0" fmla="*/ 67781 h 77909"/>
                <a:gd name="connsiteX1" fmla="*/ 13245 w 171401"/>
                <a:gd name="connsiteY1" fmla="*/ 74014 h 77909"/>
                <a:gd name="connsiteX2" fmla="*/ 162831 w 171401"/>
                <a:gd name="connsiteY2" fmla="*/ 17919 h 77909"/>
                <a:gd name="connsiteX3" fmla="*/ 161273 w 171401"/>
                <a:gd name="connsiteY3" fmla="*/ 11686 h 77909"/>
                <a:gd name="connsiteX4" fmla="*/ 11686 w 171401"/>
                <a:gd name="connsiteY4" fmla="*/ 67781 h 7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1" h="77909">
                  <a:moveTo>
                    <a:pt x="11686" y="67781"/>
                  </a:moveTo>
                  <a:lnTo>
                    <a:pt x="13245" y="74014"/>
                  </a:lnTo>
                  <a:lnTo>
                    <a:pt x="162831" y="17919"/>
                  </a:lnTo>
                  <a:lnTo>
                    <a:pt x="161273" y="11686"/>
                  </a:lnTo>
                  <a:lnTo>
                    <a:pt x="11686" y="67781"/>
                  </a:ln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57F9BD38-8EE5-4976-A3C1-32E52731ABDC}"/>
                </a:ext>
              </a:extLst>
            </p:cNvPr>
            <p:cNvSpPr/>
            <p:nvPr/>
          </p:nvSpPr>
          <p:spPr>
            <a:xfrm>
              <a:off x="8509976" y="1473255"/>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8827 h 77909"/>
                <a:gd name="connsiteX6" fmla="*/ 28827 w 77909"/>
                <a:gd name="connsiteY6" fmla="*/ 41292 h 77909"/>
                <a:gd name="connsiteX7" fmla="*/ 41292 w 77909"/>
                <a:gd name="connsiteY7" fmla="*/ 53758 h 77909"/>
                <a:gd name="connsiteX8" fmla="*/ 53758 w 77909"/>
                <a:gd name="connsiteY8" fmla="*/ 41292 h 77909"/>
                <a:gd name="connsiteX9" fmla="*/ 41292 w 77909"/>
                <a:gd name="connsiteY9" fmla="*/ 28827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5710"/>
                    <a:pt x="25710" y="11686"/>
                    <a:pt x="41292" y="11686"/>
                  </a:cubicBezTo>
                  <a:cubicBezTo>
                    <a:pt x="58432" y="11686"/>
                    <a:pt x="70898" y="25710"/>
                    <a:pt x="70898" y="41292"/>
                  </a:cubicBezTo>
                  <a:cubicBezTo>
                    <a:pt x="70898" y="56874"/>
                    <a:pt x="56874" y="70898"/>
                    <a:pt x="41292" y="70898"/>
                  </a:cubicBezTo>
                  <a:close/>
                  <a:moveTo>
                    <a:pt x="41292" y="28827"/>
                  </a:moveTo>
                  <a:cubicBezTo>
                    <a:pt x="33501" y="28827"/>
                    <a:pt x="28827" y="35059"/>
                    <a:pt x="28827" y="41292"/>
                  </a:cubicBezTo>
                  <a:cubicBezTo>
                    <a:pt x="28827" y="47525"/>
                    <a:pt x="35059" y="53758"/>
                    <a:pt x="41292" y="53758"/>
                  </a:cubicBezTo>
                  <a:cubicBezTo>
                    <a:pt x="49083" y="53758"/>
                    <a:pt x="53758" y="47525"/>
                    <a:pt x="53758" y="41292"/>
                  </a:cubicBezTo>
                  <a:cubicBezTo>
                    <a:pt x="53758" y="35059"/>
                    <a:pt x="47525" y="28827"/>
                    <a:pt x="41292" y="28827"/>
                  </a:cubicBezTo>
                  <a:close/>
                </a:path>
              </a:pathLst>
            </a:custGeom>
            <a:solidFill>
              <a:srgbClr val="FFFFFF"/>
            </a:solidFill>
            <a:ln w="9525" cap="flat">
              <a:solidFill>
                <a:srgbClr val="FFFFFF"/>
              </a:solidFill>
              <a:prstDash val="solid"/>
              <a:miter/>
            </a:ln>
          </p:spPr>
          <p:txBody>
            <a:bodyPr rtlCol="0" anchor="ctr"/>
            <a:lstStyle/>
            <a:p>
              <a:endParaRPr lang="en-US" dirty="0"/>
            </a:p>
          </p:txBody>
        </p:sp>
      </p:grpSp>
      <p:grpSp>
        <p:nvGrpSpPr>
          <p:cNvPr id="14" name="Group 13">
            <a:extLst>
              <a:ext uri="{FF2B5EF4-FFF2-40B4-BE49-F238E27FC236}">
                <a16:creationId xmlns:a16="http://schemas.microsoft.com/office/drawing/2014/main" id="{B230755A-E2AF-482A-972D-E19378500D37}"/>
              </a:ext>
              <a:ext uri="{C183D7F6-B498-43B3-948B-1728B52AA6E4}">
                <adec:decorative xmlns:adec="http://schemas.microsoft.com/office/drawing/2017/decorative" val="1"/>
              </a:ext>
            </a:extLst>
          </p:cNvPr>
          <p:cNvGrpSpPr/>
          <p:nvPr/>
        </p:nvGrpSpPr>
        <p:grpSpPr>
          <a:xfrm rot="696572">
            <a:off x="10118576" y="1468337"/>
            <a:ext cx="1424651" cy="1097682"/>
            <a:chOff x="967966" y="847100"/>
            <a:chExt cx="1424651" cy="1097682"/>
          </a:xfrm>
        </p:grpSpPr>
        <p:sp>
          <p:nvSpPr>
            <p:cNvPr id="15" name="Freeform: Shape 14">
              <a:extLst>
                <a:ext uri="{FF2B5EF4-FFF2-40B4-BE49-F238E27FC236}">
                  <a16:creationId xmlns:a16="http://schemas.microsoft.com/office/drawing/2014/main" id="{2012EE9F-6DF3-4EA4-858C-885E1C7C7B3E}"/>
                </a:ext>
              </a:extLst>
            </p:cNvPr>
            <p:cNvSpPr/>
            <p:nvPr/>
          </p:nvSpPr>
          <p:spPr>
            <a:xfrm>
              <a:off x="967966" y="847100"/>
              <a:ext cx="1424651" cy="1097682"/>
            </a:xfrm>
            <a:custGeom>
              <a:avLst/>
              <a:gdLst>
                <a:gd name="connsiteX0" fmla="*/ 1423670 w 1424651"/>
                <a:gd name="connsiteY0" fmla="*/ 552531 h 1097682"/>
                <a:gd name="connsiteX1" fmla="*/ 1324411 w 1424651"/>
                <a:gd name="connsiteY1" fmla="*/ 310807 h 1097682"/>
                <a:gd name="connsiteX2" fmla="*/ 1324411 w 1424651"/>
                <a:gd name="connsiteY2" fmla="*/ 247749 h 1097682"/>
                <a:gd name="connsiteX3" fmla="*/ 1320908 w 1424651"/>
                <a:gd name="connsiteY3" fmla="*/ 244246 h 1097682"/>
                <a:gd name="connsiteX4" fmla="*/ 1299889 w 1424651"/>
                <a:gd name="connsiteY4" fmla="*/ 240743 h 1097682"/>
                <a:gd name="connsiteX5" fmla="*/ 1197127 w 1424651"/>
                <a:gd name="connsiteY5" fmla="*/ 136813 h 1097682"/>
                <a:gd name="connsiteX6" fmla="*/ 1194792 w 1424651"/>
                <a:gd name="connsiteY6" fmla="*/ 115794 h 1097682"/>
                <a:gd name="connsiteX7" fmla="*/ 1191288 w 1424651"/>
                <a:gd name="connsiteY7" fmla="*/ 112290 h 1097682"/>
                <a:gd name="connsiteX8" fmla="*/ 1106043 w 1424651"/>
                <a:gd name="connsiteY8" fmla="*/ 112290 h 1097682"/>
                <a:gd name="connsiteX9" fmla="*/ 717183 w 1424651"/>
                <a:gd name="connsiteY9" fmla="*/ 10696 h 1097682"/>
                <a:gd name="connsiteX10" fmla="*/ 328324 w 1424651"/>
                <a:gd name="connsiteY10" fmla="*/ 112290 h 1097682"/>
                <a:gd name="connsiteX11" fmla="*/ 243078 w 1424651"/>
                <a:gd name="connsiteY11" fmla="*/ 112290 h 1097682"/>
                <a:gd name="connsiteX12" fmla="*/ 239575 w 1424651"/>
                <a:gd name="connsiteY12" fmla="*/ 115794 h 1097682"/>
                <a:gd name="connsiteX13" fmla="*/ 237239 w 1424651"/>
                <a:gd name="connsiteY13" fmla="*/ 136813 h 1097682"/>
                <a:gd name="connsiteX14" fmla="*/ 134478 w 1424651"/>
                <a:gd name="connsiteY14" fmla="*/ 240743 h 1097682"/>
                <a:gd name="connsiteX15" fmla="*/ 113458 w 1424651"/>
                <a:gd name="connsiteY15" fmla="*/ 244246 h 1097682"/>
                <a:gd name="connsiteX16" fmla="*/ 109955 w 1424651"/>
                <a:gd name="connsiteY16" fmla="*/ 247749 h 1097682"/>
                <a:gd name="connsiteX17" fmla="*/ 109955 w 1424651"/>
                <a:gd name="connsiteY17" fmla="*/ 310807 h 1097682"/>
                <a:gd name="connsiteX18" fmla="*/ 10696 w 1424651"/>
                <a:gd name="connsiteY18" fmla="*/ 552531 h 1097682"/>
                <a:gd name="connsiteX19" fmla="*/ 10696 w 1424651"/>
                <a:gd name="connsiteY19" fmla="*/ 553699 h 1097682"/>
                <a:gd name="connsiteX20" fmla="*/ 10696 w 1424651"/>
                <a:gd name="connsiteY20" fmla="*/ 554866 h 1097682"/>
                <a:gd name="connsiteX21" fmla="*/ 109955 w 1424651"/>
                <a:gd name="connsiteY21" fmla="*/ 795422 h 1097682"/>
                <a:gd name="connsiteX22" fmla="*/ 109955 w 1424651"/>
                <a:gd name="connsiteY22" fmla="*/ 858481 h 1097682"/>
                <a:gd name="connsiteX23" fmla="*/ 113458 w 1424651"/>
                <a:gd name="connsiteY23" fmla="*/ 861984 h 1097682"/>
                <a:gd name="connsiteX24" fmla="*/ 134478 w 1424651"/>
                <a:gd name="connsiteY24" fmla="*/ 865487 h 1097682"/>
                <a:gd name="connsiteX25" fmla="*/ 237239 w 1424651"/>
                <a:gd name="connsiteY25" fmla="*/ 969417 h 1097682"/>
                <a:gd name="connsiteX26" fmla="*/ 239575 w 1424651"/>
                <a:gd name="connsiteY26" fmla="*/ 990436 h 1097682"/>
                <a:gd name="connsiteX27" fmla="*/ 243078 w 1424651"/>
                <a:gd name="connsiteY27" fmla="*/ 993939 h 1097682"/>
                <a:gd name="connsiteX28" fmla="*/ 328324 w 1424651"/>
                <a:gd name="connsiteY28" fmla="*/ 993939 h 1097682"/>
                <a:gd name="connsiteX29" fmla="*/ 717183 w 1424651"/>
                <a:gd name="connsiteY29" fmla="*/ 1095533 h 1097682"/>
                <a:gd name="connsiteX30" fmla="*/ 1106043 w 1424651"/>
                <a:gd name="connsiteY30" fmla="*/ 993939 h 1097682"/>
                <a:gd name="connsiteX31" fmla="*/ 1191288 w 1424651"/>
                <a:gd name="connsiteY31" fmla="*/ 993939 h 1097682"/>
                <a:gd name="connsiteX32" fmla="*/ 1194792 w 1424651"/>
                <a:gd name="connsiteY32" fmla="*/ 990436 h 1097682"/>
                <a:gd name="connsiteX33" fmla="*/ 1197127 w 1424651"/>
                <a:gd name="connsiteY33" fmla="*/ 969417 h 1097682"/>
                <a:gd name="connsiteX34" fmla="*/ 1299889 w 1424651"/>
                <a:gd name="connsiteY34" fmla="*/ 865487 h 1097682"/>
                <a:gd name="connsiteX35" fmla="*/ 1320908 w 1424651"/>
                <a:gd name="connsiteY35" fmla="*/ 861984 h 1097682"/>
                <a:gd name="connsiteX36" fmla="*/ 1324411 w 1424651"/>
                <a:gd name="connsiteY36" fmla="*/ 858481 h 1097682"/>
                <a:gd name="connsiteX37" fmla="*/ 1324411 w 1424651"/>
                <a:gd name="connsiteY37" fmla="*/ 795422 h 1097682"/>
                <a:gd name="connsiteX38" fmla="*/ 1423670 w 1424651"/>
                <a:gd name="connsiteY38" fmla="*/ 553699 h 1097682"/>
                <a:gd name="connsiteX39" fmla="*/ 1423670 w 1424651"/>
                <a:gd name="connsiteY39" fmla="*/ 552531 h 1097682"/>
                <a:gd name="connsiteX40" fmla="*/ 1423670 w 1424651"/>
                <a:gd name="connsiteY40" fmla="*/ 552531 h 10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4651" h="1097682">
                  <a:moveTo>
                    <a:pt x="1423670" y="552531"/>
                  </a:moveTo>
                  <a:cubicBezTo>
                    <a:pt x="1420167" y="474292"/>
                    <a:pt x="1393309" y="369195"/>
                    <a:pt x="1324411" y="310807"/>
                  </a:cubicBezTo>
                  <a:lnTo>
                    <a:pt x="1324411" y="247749"/>
                  </a:lnTo>
                  <a:cubicBezTo>
                    <a:pt x="1324411" y="245413"/>
                    <a:pt x="1323244" y="244246"/>
                    <a:pt x="1320908" y="244246"/>
                  </a:cubicBezTo>
                  <a:lnTo>
                    <a:pt x="1299889" y="240743"/>
                  </a:lnTo>
                  <a:cubicBezTo>
                    <a:pt x="1242669" y="231401"/>
                    <a:pt x="1205301" y="194033"/>
                    <a:pt x="1197127" y="136813"/>
                  </a:cubicBezTo>
                  <a:lnTo>
                    <a:pt x="1194792" y="115794"/>
                  </a:lnTo>
                  <a:cubicBezTo>
                    <a:pt x="1194792" y="113458"/>
                    <a:pt x="1192456" y="112290"/>
                    <a:pt x="1191288" y="112290"/>
                  </a:cubicBezTo>
                  <a:lnTo>
                    <a:pt x="1106043" y="112290"/>
                  </a:lnTo>
                  <a:cubicBezTo>
                    <a:pt x="998610" y="42226"/>
                    <a:pt x="829287" y="10696"/>
                    <a:pt x="717183" y="10696"/>
                  </a:cubicBezTo>
                  <a:cubicBezTo>
                    <a:pt x="605079" y="10696"/>
                    <a:pt x="435756" y="42226"/>
                    <a:pt x="328324" y="112290"/>
                  </a:cubicBezTo>
                  <a:lnTo>
                    <a:pt x="243078" y="112290"/>
                  </a:lnTo>
                  <a:cubicBezTo>
                    <a:pt x="240742" y="112290"/>
                    <a:pt x="239575" y="113458"/>
                    <a:pt x="239575" y="115794"/>
                  </a:cubicBezTo>
                  <a:lnTo>
                    <a:pt x="237239" y="136813"/>
                  </a:lnTo>
                  <a:cubicBezTo>
                    <a:pt x="229065" y="194033"/>
                    <a:pt x="191697" y="231401"/>
                    <a:pt x="134478" y="240743"/>
                  </a:cubicBezTo>
                  <a:lnTo>
                    <a:pt x="113458" y="244246"/>
                  </a:lnTo>
                  <a:cubicBezTo>
                    <a:pt x="111123" y="244246"/>
                    <a:pt x="109955" y="246581"/>
                    <a:pt x="109955" y="247749"/>
                  </a:cubicBezTo>
                  <a:lnTo>
                    <a:pt x="109955" y="310807"/>
                  </a:lnTo>
                  <a:cubicBezTo>
                    <a:pt x="41058" y="369195"/>
                    <a:pt x="14200" y="473124"/>
                    <a:pt x="10696" y="552531"/>
                  </a:cubicBezTo>
                  <a:lnTo>
                    <a:pt x="10696" y="553699"/>
                  </a:lnTo>
                  <a:lnTo>
                    <a:pt x="10696" y="554866"/>
                  </a:lnTo>
                  <a:cubicBezTo>
                    <a:pt x="14200" y="633105"/>
                    <a:pt x="41058" y="737035"/>
                    <a:pt x="109955" y="795422"/>
                  </a:cubicBezTo>
                  <a:lnTo>
                    <a:pt x="109955" y="858481"/>
                  </a:lnTo>
                  <a:cubicBezTo>
                    <a:pt x="109955" y="860816"/>
                    <a:pt x="111123" y="861984"/>
                    <a:pt x="113458" y="861984"/>
                  </a:cubicBezTo>
                  <a:lnTo>
                    <a:pt x="134478" y="865487"/>
                  </a:lnTo>
                  <a:cubicBezTo>
                    <a:pt x="191697" y="874829"/>
                    <a:pt x="229065" y="912197"/>
                    <a:pt x="237239" y="969417"/>
                  </a:cubicBezTo>
                  <a:lnTo>
                    <a:pt x="239575" y="990436"/>
                  </a:lnTo>
                  <a:cubicBezTo>
                    <a:pt x="239575" y="992771"/>
                    <a:pt x="241910" y="993939"/>
                    <a:pt x="243078" y="993939"/>
                  </a:cubicBezTo>
                  <a:lnTo>
                    <a:pt x="328324" y="993939"/>
                  </a:lnTo>
                  <a:cubicBezTo>
                    <a:pt x="435756" y="1064004"/>
                    <a:pt x="603912" y="1095533"/>
                    <a:pt x="717183" y="1095533"/>
                  </a:cubicBezTo>
                  <a:cubicBezTo>
                    <a:pt x="829287" y="1095533"/>
                    <a:pt x="999778" y="1064004"/>
                    <a:pt x="1106043" y="993939"/>
                  </a:cubicBezTo>
                  <a:lnTo>
                    <a:pt x="1191288" y="993939"/>
                  </a:lnTo>
                  <a:cubicBezTo>
                    <a:pt x="1193624" y="993939"/>
                    <a:pt x="1194792" y="992771"/>
                    <a:pt x="1194792" y="990436"/>
                  </a:cubicBezTo>
                  <a:lnTo>
                    <a:pt x="1197127" y="969417"/>
                  </a:lnTo>
                  <a:cubicBezTo>
                    <a:pt x="1205301" y="912197"/>
                    <a:pt x="1242669" y="874829"/>
                    <a:pt x="1299889" y="865487"/>
                  </a:cubicBezTo>
                  <a:lnTo>
                    <a:pt x="1320908" y="861984"/>
                  </a:lnTo>
                  <a:cubicBezTo>
                    <a:pt x="1323244" y="861984"/>
                    <a:pt x="1324411" y="859648"/>
                    <a:pt x="1324411" y="858481"/>
                  </a:cubicBezTo>
                  <a:lnTo>
                    <a:pt x="1324411" y="795422"/>
                  </a:lnTo>
                  <a:cubicBezTo>
                    <a:pt x="1393309" y="737035"/>
                    <a:pt x="1420167" y="633105"/>
                    <a:pt x="1423670" y="553699"/>
                  </a:cubicBezTo>
                  <a:lnTo>
                    <a:pt x="1423670" y="552531"/>
                  </a:lnTo>
                  <a:lnTo>
                    <a:pt x="1423670" y="552531"/>
                  </a:lnTo>
                  <a:close/>
                </a:path>
              </a:pathLst>
            </a:custGeom>
            <a:solidFill>
              <a:schemeClr val="accent5"/>
            </a:solidFill>
            <a:ln w="28575" cap="flat">
              <a:solidFill>
                <a:schemeClr val="accent1"/>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C996CAC-044D-4578-9044-3660E3B83834}"/>
                </a:ext>
              </a:extLst>
            </p:cNvPr>
            <p:cNvSpPr/>
            <p:nvPr/>
          </p:nvSpPr>
          <p:spPr>
            <a:xfrm>
              <a:off x="1434668"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6487" y="437321"/>
                    <a:pt x="95171" y="418637"/>
                    <a:pt x="95171" y="394115"/>
                  </a:cubicBezTo>
                  <a:lnTo>
                    <a:pt x="95171" y="50797"/>
                  </a:lnTo>
                  <a:cubicBezTo>
                    <a:pt x="95171" y="27442"/>
                    <a:pt x="75320" y="8758"/>
                    <a:pt x="51965" y="8758"/>
                  </a:cubicBezTo>
                  <a:close/>
                </a:path>
              </a:pathLst>
            </a:custGeom>
            <a:solidFill>
              <a:schemeClr val="bg1"/>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556922F9-F7BE-4FC3-92B9-C8415FAAE90D}"/>
                </a:ext>
              </a:extLst>
            </p:cNvPr>
            <p:cNvSpPr/>
            <p:nvPr/>
          </p:nvSpPr>
          <p:spPr>
            <a:xfrm>
              <a:off x="1834037"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5320" y="437321"/>
                    <a:pt x="95171" y="418637"/>
                    <a:pt x="95171" y="394115"/>
                  </a:cubicBezTo>
                  <a:lnTo>
                    <a:pt x="95171" y="50797"/>
                  </a:lnTo>
                  <a:cubicBezTo>
                    <a:pt x="95171" y="27442"/>
                    <a:pt x="76487" y="8758"/>
                    <a:pt x="51965" y="8758"/>
                  </a:cubicBezTo>
                  <a:close/>
                </a:path>
              </a:pathLst>
            </a:custGeom>
            <a:solidFill>
              <a:schemeClr val="bg1"/>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F7AE0856-A80F-41AC-B3CC-92F90F2214CC}"/>
                </a:ext>
              </a:extLst>
            </p:cNvPr>
            <p:cNvSpPr/>
            <p:nvPr/>
          </p:nvSpPr>
          <p:spPr>
            <a:xfrm>
              <a:off x="1473203" y="1034710"/>
              <a:ext cx="408711" cy="81742"/>
            </a:xfrm>
            <a:custGeom>
              <a:avLst/>
              <a:gdLst>
                <a:gd name="connsiteX0" fmla="*/ 209611 w 408711"/>
                <a:gd name="connsiteY0" fmla="*/ 8758 h 81742"/>
                <a:gd name="connsiteX1" fmla="*/ 8758 w 408711"/>
                <a:gd name="connsiteY1" fmla="*/ 83494 h 81742"/>
                <a:gd name="connsiteX2" fmla="*/ 209611 w 408711"/>
                <a:gd name="connsiteY2" fmla="*/ 37952 h 81742"/>
                <a:gd name="connsiteX3" fmla="*/ 410463 w 408711"/>
                <a:gd name="connsiteY3" fmla="*/ 83494 h 81742"/>
                <a:gd name="connsiteX4" fmla="*/ 209611 w 408711"/>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11" h="81742">
                  <a:moveTo>
                    <a:pt x="209611" y="8758"/>
                  </a:moveTo>
                  <a:cubicBezTo>
                    <a:pt x="136043" y="8758"/>
                    <a:pt x="64810" y="35616"/>
                    <a:pt x="8758" y="83494"/>
                  </a:cubicBezTo>
                  <a:cubicBezTo>
                    <a:pt x="71816" y="54300"/>
                    <a:pt x="140714" y="39120"/>
                    <a:pt x="209611" y="37952"/>
                  </a:cubicBezTo>
                  <a:cubicBezTo>
                    <a:pt x="279675" y="39120"/>
                    <a:pt x="347405" y="54300"/>
                    <a:pt x="410463" y="83494"/>
                  </a:cubicBezTo>
                  <a:cubicBezTo>
                    <a:pt x="354411" y="35616"/>
                    <a:pt x="283179" y="8758"/>
                    <a:pt x="209611" y="8758"/>
                  </a:cubicBezTo>
                  <a:close/>
                </a:path>
              </a:pathLst>
            </a:custGeom>
            <a:solidFill>
              <a:schemeClr val="accent3"/>
            </a:solidFill>
            <a:ln w="9525" cap="flat">
              <a:noFill/>
              <a:prstDash val="solid"/>
              <a:miter/>
            </a:ln>
          </p:spPr>
          <p:txBody>
            <a:bodyPr rtlCol="0" anchor="ctr"/>
            <a:lstStyle/>
            <a:p>
              <a:endParaRPr lang="en-US" dirty="0"/>
            </a:p>
          </p:txBody>
        </p:sp>
        <p:grpSp>
          <p:nvGrpSpPr>
            <p:cNvPr id="19" name="Group 18">
              <a:extLst>
                <a:ext uri="{FF2B5EF4-FFF2-40B4-BE49-F238E27FC236}">
                  <a16:creationId xmlns:a16="http://schemas.microsoft.com/office/drawing/2014/main" id="{FCE80753-DB75-4D85-A8D6-4D03A3EE1FC1}"/>
                </a:ext>
              </a:extLst>
            </p:cNvPr>
            <p:cNvGrpSpPr/>
            <p:nvPr/>
          </p:nvGrpSpPr>
          <p:grpSpPr>
            <a:xfrm>
              <a:off x="1278190" y="977491"/>
              <a:ext cx="822094" cy="695977"/>
              <a:chOff x="1278190" y="977491"/>
              <a:chExt cx="822094" cy="695977"/>
            </a:xfrm>
          </p:grpSpPr>
          <p:sp>
            <p:nvSpPr>
              <p:cNvPr id="30" name="Freeform: Shape 29">
                <a:extLst>
                  <a:ext uri="{FF2B5EF4-FFF2-40B4-BE49-F238E27FC236}">
                    <a16:creationId xmlns:a16="http://schemas.microsoft.com/office/drawing/2014/main" id="{D448CEFB-08C1-4A62-B7D0-C40A91B86E02}"/>
                  </a:ext>
                </a:extLst>
              </p:cNvPr>
              <p:cNvSpPr/>
              <p:nvPr/>
            </p:nvSpPr>
            <p:spPr>
              <a:xfrm>
                <a:off x="2048903" y="1429409"/>
                <a:ext cx="35032" cy="81742"/>
              </a:xfrm>
              <a:custGeom>
                <a:avLst/>
                <a:gdLst>
                  <a:gd name="connsiteX0" fmla="*/ 8758 w 35032"/>
                  <a:gd name="connsiteY0" fmla="*/ 9926 h 81742"/>
                  <a:gd name="connsiteX1" fmla="*/ 8758 w 35032"/>
                  <a:gd name="connsiteY1" fmla="*/ 57803 h 81742"/>
                  <a:gd name="connsiteX2" fmla="*/ 36784 w 35032"/>
                  <a:gd name="connsiteY2" fmla="*/ 74152 h 81742"/>
                  <a:gd name="connsiteX3" fmla="*/ 36784 w 35032"/>
                  <a:gd name="connsiteY3" fmla="*/ 8758 h 81742"/>
                  <a:gd name="connsiteX4" fmla="*/ 8758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8758" y="9926"/>
                    </a:moveTo>
                    <a:lnTo>
                      <a:pt x="8758" y="57803"/>
                    </a:lnTo>
                    <a:cubicBezTo>
                      <a:pt x="19268" y="61307"/>
                      <a:pt x="28610" y="67145"/>
                      <a:pt x="36784" y="74152"/>
                    </a:cubicBezTo>
                    <a:lnTo>
                      <a:pt x="36784" y="8758"/>
                    </a:lnTo>
                    <a:lnTo>
                      <a:pt x="8758" y="8758"/>
                    </a:lnTo>
                    <a:close/>
                  </a:path>
                </a:pathLst>
              </a:custGeom>
              <a:solidFill>
                <a:schemeClr val="accent1"/>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2FAE3E9-0AAC-4D09-A9E5-6CB93538397E}"/>
                  </a:ext>
                </a:extLst>
              </p:cNvPr>
              <p:cNvSpPr/>
              <p:nvPr/>
            </p:nvSpPr>
            <p:spPr>
              <a:xfrm>
                <a:off x="1278190" y="1430577"/>
                <a:ext cx="35032" cy="81742"/>
              </a:xfrm>
              <a:custGeom>
                <a:avLst/>
                <a:gdLst>
                  <a:gd name="connsiteX0" fmla="*/ 36784 w 35032"/>
                  <a:gd name="connsiteY0" fmla="*/ 8758 h 81742"/>
                  <a:gd name="connsiteX1" fmla="*/ 8758 w 35032"/>
                  <a:gd name="connsiteY1" fmla="*/ 8758 h 81742"/>
                  <a:gd name="connsiteX2" fmla="*/ 8758 w 35032"/>
                  <a:gd name="connsiteY2" fmla="*/ 74152 h 81742"/>
                  <a:gd name="connsiteX3" fmla="*/ 36784 w 35032"/>
                  <a:gd name="connsiteY3" fmla="*/ 57803 h 81742"/>
                  <a:gd name="connsiteX4" fmla="*/ 36784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36784" y="8758"/>
                    </a:moveTo>
                    <a:lnTo>
                      <a:pt x="8758" y="8758"/>
                    </a:lnTo>
                    <a:lnTo>
                      <a:pt x="8758" y="74152"/>
                    </a:lnTo>
                    <a:cubicBezTo>
                      <a:pt x="16932" y="67145"/>
                      <a:pt x="26274" y="61307"/>
                      <a:pt x="36784" y="57803"/>
                    </a:cubicBezTo>
                    <a:lnTo>
                      <a:pt x="36784" y="8758"/>
                    </a:lnTo>
                    <a:close/>
                  </a:path>
                </a:pathLst>
              </a:custGeom>
              <a:solidFill>
                <a:schemeClr val="accent1"/>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C5EAA38F-9AA0-49E6-B03D-979615688B3D}"/>
                  </a:ext>
                </a:extLst>
              </p:cNvPr>
              <p:cNvSpPr/>
              <p:nvPr/>
            </p:nvSpPr>
            <p:spPr>
              <a:xfrm>
                <a:off x="1282861" y="977491"/>
                <a:ext cx="817423" cy="443744"/>
              </a:xfrm>
              <a:custGeom>
                <a:avLst/>
                <a:gdLst>
                  <a:gd name="connsiteX0" fmla="*/ 408128 w 817422"/>
                  <a:gd name="connsiteY0" fmla="*/ 8758 h 443743"/>
                  <a:gd name="connsiteX1" fmla="*/ 8758 w 817422"/>
                  <a:gd name="connsiteY1" fmla="*/ 437321 h 443743"/>
                  <a:gd name="connsiteX2" fmla="*/ 44958 w 817422"/>
                  <a:gd name="connsiteY2" fmla="*/ 437321 h 443743"/>
                  <a:gd name="connsiteX3" fmla="*/ 126701 w 817422"/>
                  <a:gd name="connsiteY3" fmla="*/ 186256 h 443743"/>
                  <a:gd name="connsiteX4" fmla="*/ 127868 w 817422"/>
                  <a:gd name="connsiteY4" fmla="*/ 185088 h 443743"/>
                  <a:gd name="connsiteX5" fmla="*/ 409295 w 817422"/>
                  <a:gd name="connsiteY5" fmla="*/ 37952 h 443743"/>
                  <a:gd name="connsiteX6" fmla="*/ 691890 w 817422"/>
                  <a:gd name="connsiteY6" fmla="*/ 185088 h 443743"/>
                  <a:gd name="connsiteX7" fmla="*/ 691890 w 817422"/>
                  <a:gd name="connsiteY7" fmla="*/ 185088 h 443743"/>
                  <a:gd name="connsiteX8" fmla="*/ 773632 w 817422"/>
                  <a:gd name="connsiteY8" fmla="*/ 437321 h 443743"/>
                  <a:gd name="connsiteX9" fmla="*/ 809832 w 817422"/>
                  <a:gd name="connsiteY9" fmla="*/ 437321 h 443743"/>
                  <a:gd name="connsiteX10" fmla="*/ 408128 w 817422"/>
                  <a:gd name="connsiteY10"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422" h="443743">
                    <a:moveTo>
                      <a:pt x="408128" y="8758"/>
                    </a:moveTo>
                    <a:cubicBezTo>
                      <a:pt x="192094" y="8758"/>
                      <a:pt x="14597" y="200269"/>
                      <a:pt x="8758" y="437321"/>
                    </a:cubicBezTo>
                    <a:lnTo>
                      <a:pt x="44958" y="437321"/>
                    </a:lnTo>
                    <a:cubicBezTo>
                      <a:pt x="44958" y="347405"/>
                      <a:pt x="72984" y="258656"/>
                      <a:pt x="126701" y="186256"/>
                    </a:cubicBezTo>
                    <a:cubicBezTo>
                      <a:pt x="126701" y="186256"/>
                      <a:pt x="127868" y="185088"/>
                      <a:pt x="127868" y="185088"/>
                    </a:cubicBezTo>
                    <a:cubicBezTo>
                      <a:pt x="193262" y="94004"/>
                      <a:pt x="297192" y="39120"/>
                      <a:pt x="409295" y="37952"/>
                    </a:cubicBezTo>
                    <a:cubicBezTo>
                      <a:pt x="521399" y="39120"/>
                      <a:pt x="626496" y="94004"/>
                      <a:pt x="691890" y="185088"/>
                    </a:cubicBezTo>
                    <a:cubicBezTo>
                      <a:pt x="691890" y="185088"/>
                      <a:pt x="691890" y="185088"/>
                      <a:pt x="691890" y="185088"/>
                    </a:cubicBezTo>
                    <a:cubicBezTo>
                      <a:pt x="745606" y="258656"/>
                      <a:pt x="773632" y="346237"/>
                      <a:pt x="773632" y="437321"/>
                    </a:cubicBezTo>
                    <a:lnTo>
                      <a:pt x="809832" y="437321"/>
                    </a:lnTo>
                    <a:cubicBezTo>
                      <a:pt x="800490" y="196765"/>
                      <a:pt x="625328" y="8758"/>
                      <a:pt x="408128" y="8758"/>
                    </a:cubicBezTo>
                    <a:close/>
                  </a:path>
                </a:pathLst>
              </a:custGeom>
              <a:solidFill>
                <a:schemeClr val="accent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69C67754-6253-41BD-A77B-7E4A373DBFFA}"/>
                  </a:ext>
                </a:extLst>
              </p:cNvPr>
              <p:cNvSpPr/>
              <p:nvPr/>
            </p:nvSpPr>
            <p:spPr>
              <a:xfrm>
                <a:off x="1335409" y="1358176"/>
                <a:ext cx="81742" cy="315292"/>
              </a:xfrm>
              <a:custGeom>
                <a:avLst/>
                <a:gdLst>
                  <a:gd name="connsiteX0" fmla="*/ 79991 w 81742"/>
                  <a:gd name="connsiteY0" fmla="*/ 317043 h 315291"/>
                  <a:gd name="connsiteX1" fmla="*/ 79991 w 81742"/>
                  <a:gd name="connsiteY1" fmla="*/ 8758 h 315291"/>
                  <a:gd name="connsiteX2" fmla="*/ 8758 w 81742"/>
                  <a:gd name="connsiteY2" fmla="*/ 162901 h 315291"/>
                  <a:gd name="connsiteX3" fmla="*/ 79991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79991" y="317043"/>
                    </a:moveTo>
                    <a:lnTo>
                      <a:pt x="79991" y="8758"/>
                    </a:lnTo>
                    <a:cubicBezTo>
                      <a:pt x="51965" y="36784"/>
                      <a:pt x="8758" y="91668"/>
                      <a:pt x="8758" y="162901"/>
                    </a:cubicBezTo>
                    <a:cubicBezTo>
                      <a:pt x="8758" y="232966"/>
                      <a:pt x="51965" y="289017"/>
                      <a:pt x="79991" y="317043"/>
                    </a:cubicBezTo>
                    <a:close/>
                  </a:path>
                </a:pathLst>
              </a:custGeom>
              <a:solidFill>
                <a:schemeClr val="accent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E4F4342-C034-43E4-953B-0278BB8A8A0F}"/>
                  </a:ext>
                </a:extLst>
              </p:cNvPr>
              <p:cNvSpPr/>
              <p:nvPr/>
            </p:nvSpPr>
            <p:spPr>
              <a:xfrm>
                <a:off x="1949644" y="1358176"/>
                <a:ext cx="81742" cy="315292"/>
              </a:xfrm>
              <a:custGeom>
                <a:avLst/>
                <a:gdLst>
                  <a:gd name="connsiteX0" fmla="*/ 8758 w 81742"/>
                  <a:gd name="connsiteY0" fmla="*/ 317043 h 315291"/>
                  <a:gd name="connsiteX1" fmla="*/ 79991 w 81742"/>
                  <a:gd name="connsiteY1" fmla="*/ 162901 h 315291"/>
                  <a:gd name="connsiteX2" fmla="*/ 8758 w 81742"/>
                  <a:gd name="connsiteY2" fmla="*/ 8758 h 315291"/>
                  <a:gd name="connsiteX3" fmla="*/ 8758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8758" y="317043"/>
                    </a:moveTo>
                    <a:cubicBezTo>
                      <a:pt x="36784" y="289017"/>
                      <a:pt x="79991" y="234133"/>
                      <a:pt x="79991" y="162901"/>
                    </a:cubicBezTo>
                    <a:cubicBezTo>
                      <a:pt x="79991" y="92836"/>
                      <a:pt x="36784" y="36784"/>
                      <a:pt x="8758" y="8758"/>
                    </a:cubicBezTo>
                    <a:lnTo>
                      <a:pt x="8758" y="317043"/>
                    </a:lnTo>
                    <a:close/>
                  </a:path>
                </a:pathLst>
              </a:custGeom>
              <a:solidFill>
                <a:schemeClr val="accent1"/>
              </a:solidFill>
              <a:ln w="9525" cap="flat">
                <a:noFill/>
                <a:prstDash val="solid"/>
                <a:miter/>
              </a:ln>
            </p:spPr>
            <p:txBody>
              <a:bodyPr rtlCol="0" anchor="ctr"/>
              <a:lstStyle/>
              <a:p>
                <a:endParaRPr lang="en-US" dirty="0"/>
              </a:p>
            </p:txBody>
          </p:sp>
        </p:grpSp>
        <p:sp>
          <p:nvSpPr>
            <p:cNvPr id="20" name="Freeform: Shape 19">
              <a:extLst>
                <a:ext uri="{FF2B5EF4-FFF2-40B4-BE49-F238E27FC236}">
                  <a16:creationId xmlns:a16="http://schemas.microsoft.com/office/drawing/2014/main" id="{96A7CEEC-314D-4DA6-A5EF-E8ACE66276AC}"/>
                </a:ext>
              </a:extLst>
            </p:cNvPr>
            <p:cNvSpPr/>
            <p:nvPr/>
          </p:nvSpPr>
          <p:spPr>
            <a:xfrm>
              <a:off x="1305445" y="1460167"/>
              <a:ext cx="46710" cy="116775"/>
            </a:xfrm>
            <a:custGeom>
              <a:avLst/>
              <a:gdLst>
                <a:gd name="connsiteX0" fmla="*/ 10696 w 46709"/>
                <a:gd name="connsiteY0" fmla="*/ 64413 h 116774"/>
                <a:gd name="connsiteX1" fmla="*/ 46897 w 46709"/>
                <a:gd name="connsiteY1" fmla="*/ 116961 h 116774"/>
                <a:gd name="connsiteX2" fmla="*/ 46897 w 46709"/>
                <a:gd name="connsiteY2" fmla="*/ 10696 h 116774"/>
                <a:gd name="connsiteX3" fmla="*/ 10696 w 46709"/>
                <a:gd name="connsiteY3" fmla="*/ 64413 h 116774"/>
                <a:gd name="connsiteX4" fmla="*/ 10696 w 46709"/>
                <a:gd name="connsiteY4" fmla="*/ 64413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64413"/>
                  </a:moveTo>
                  <a:cubicBezTo>
                    <a:pt x="10696" y="87768"/>
                    <a:pt x="24709" y="108787"/>
                    <a:pt x="46897" y="116961"/>
                  </a:cubicBezTo>
                  <a:cubicBezTo>
                    <a:pt x="37555" y="81929"/>
                    <a:pt x="37555" y="45729"/>
                    <a:pt x="46897" y="10696"/>
                  </a:cubicBezTo>
                  <a:cubicBezTo>
                    <a:pt x="24709" y="20038"/>
                    <a:pt x="10696" y="41058"/>
                    <a:pt x="10696" y="64413"/>
                  </a:cubicBezTo>
                  <a:lnTo>
                    <a:pt x="10696" y="64413"/>
                  </a:lnTo>
                  <a:close/>
                </a:path>
              </a:pathLst>
            </a:custGeom>
            <a:solidFill>
              <a:schemeClr val="bg1"/>
            </a:solidFill>
            <a:ln w="11633"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0A5A1A5E-EF11-4445-9F78-DD96ADE80D9F}"/>
                </a:ext>
              </a:extLst>
            </p:cNvPr>
            <p:cNvSpPr/>
            <p:nvPr/>
          </p:nvSpPr>
          <p:spPr>
            <a:xfrm>
              <a:off x="2010764" y="1460167"/>
              <a:ext cx="46710" cy="116775"/>
            </a:xfrm>
            <a:custGeom>
              <a:avLst/>
              <a:gdLst>
                <a:gd name="connsiteX0" fmla="*/ 10696 w 46709"/>
                <a:gd name="connsiteY0" fmla="*/ 10696 h 116774"/>
                <a:gd name="connsiteX1" fmla="*/ 10696 w 46709"/>
                <a:gd name="connsiteY1" fmla="*/ 116961 h 116774"/>
                <a:gd name="connsiteX2" fmla="*/ 46897 w 46709"/>
                <a:gd name="connsiteY2" fmla="*/ 64413 h 116774"/>
                <a:gd name="connsiteX3" fmla="*/ 10696 w 46709"/>
                <a:gd name="connsiteY3" fmla="*/ 10696 h 116774"/>
                <a:gd name="connsiteX4" fmla="*/ 10696 w 46709"/>
                <a:gd name="connsiteY4" fmla="*/ 10696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10696"/>
                  </a:moveTo>
                  <a:cubicBezTo>
                    <a:pt x="20038" y="45729"/>
                    <a:pt x="20038" y="81929"/>
                    <a:pt x="10696" y="116961"/>
                  </a:cubicBezTo>
                  <a:cubicBezTo>
                    <a:pt x="31716" y="108787"/>
                    <a:pt x="46897" y="87768"/>
                    <a:pt x="46897" y="64413"/>
                  </a:cubicBezTo>
                  <a:cubicBezTo>
                    <a:pt x="46897" y="41058"/>
                    <a:pt x="32883" y="20038"/>
                    <a:pt x="10696" y="10696"/>
                  </a:cubicBezTo>
                  <a:lnTo>
                    <a:pt x="10696" y="10696"/>
                  </a:lnTo>
                  <a:close/>
                </a:path>
              </a:pathLst>
            </a:custGeom>
            <a:solidFill>
              <a:schemeClr val="bg1"/>
            </a:solidFill>
            <a:ln w="11633"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3FE1C95C-6392-4369-A4E4-BEA0A4ED63E1}"/>
                </a:ext>
              </a:extLst>
            </p:cNvPr>
            <p:cNvSpPr/>
            <p:nvPr/>
          </p:nvSpPr>
          <p:spPr>
            <a:xfrm>
              <a:off x="1463861" y="1676971"/>
              <a:ext cx="35032" cy="81742"/>
            </a:xfrm>
            <a:custGeom>
              <a:avLst/>
              <a:gdLst>
                <a:gd name="connsiteX0" fmla="*/ 36784 w 35032"/>
                <a:gd name="connsiteY0" fmla="*/ 65978 h 81742"/>
                <a:gd name="connsiteX1" fmla="*/ 22771 w 35032"/>
                <a:gd name="connsiteY1" fmla="*/ 79991 h 81742"/>
                <a:gd name="connsiteX2" fmla="*/ 8758 w 35032"/>
                <a:gd name="connsiteY2" fmla="*/ 65978 h 81742"/>
                <a:gd name="connsiteX3" fmla="*/ 8758 w 35032"/>
                <a:gd name="connsiteY3" fmla="*/ 22771 h 81742"/>
                <a:gd name="connsiteX4" fmla="*/ 22771 w 35032"/>
                <a:gd name="connsiteY4" fmla="*/ 8758 h 81742"/>
                <a:gd name="connsiteX5" fmla="*/ 36784 w 35032"/>
                <a:gd name="connsiteY5" fmla="*/ 22771 h 81742"/>
                <a:gd name="connsiteX6" fmla="*/ 36784 w 35032"/>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81742">
                  <a:moveTo>
                    <a:pt x="36784" y="65978"/>
                  </a:moveTo>
                  <a:cubicBezTo>
                    <a:pt x="36784" y="74152"/>
                    <a:pt x="30945" y="79991"/>
                    <a:pt x="22771" y="79991"/>
                  </a:cubicBezTo>
                  <a:cubicBezTo>
                    <a:pt x="14597"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39A317B2-CB79-409F-A477-2C06B96B5158}"/>
                </a:ext>
              </a:extLst>
            </p:cNvPr>
            <p:cNvSpPr/>
            <p:nvPr/>
          </p:nvSpPr>
          <p:spPr>
            <a:xfrm>
              <a:off x="1463861" y="1376860"/>
              <a:ext cx="35032" cy="280259"/>
            </a:xfrm>
            <a:custGeom>
              <a:avLst/>
              <a:gdLst>
                <a:gd name="connsiteX0" fmla="*/ 36784 w 35032"/>
                <a:gd name="connsiteY0" fmla="*/ 265662 h 280259"/>
                <a:gd name="connsiteX1" fmla="*/ 22771 w 35032"/>
                <a:gd name="connsiteY1" fmla="*/ 279675 h 280259"/>
                <a:gd name="connsiteX2" fmla="*/ 8758 w 35032"/>
                <a:gd name="connsiteY2" fmla="*/ 265662 h 280259"/>
                <a:gd name="connsiteX3" fmla="*/ 8758 w 35032"/>
                <a:gd name="connsiteY3" fmla="*/ 22771 h 280259"/>
                <a:gd name="connsiteX4" fmla="*/ 22771 w 35032"/>
                <a:gd name="connsiteY4" fmla="*/ 8758 h 280259"/>
                <a:gd name="connsiteX5" fmla="*/ 36784 w 35032"/>
                <a:gd name="connsiteY5" fmla="*/ 22771 h 280259"/>
                <a:gd name="connsiteX6" fmla="*/ 36784 w 35032"/>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280259">
                  <a:moveTo>
                    <a:pt x="36784" y="265662"/>
                  </a:moveTo>
                  <a:cubicBezTo>
                    <a:pt x="36784" y="273837"/>
                    <a:pt x="30945" y="279675"/>
                    <a:pt x="22771" y="279675"/>
                  </a:cubicBezTo>
                  <a:cubicBezTo>
                    <a:pt x="14597"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D122A6B4-3C64-4324-B6E9-E9CC02A671D3}"/>
                </a:ext>
              </a:extLst>
            </p:cNvPr>
            <p:cNvSpPr/>
            <p:nvPr/>
          </p:nvSpPr>
          <p:spPr>
            <a:xfrm>
              <a:off x="1863231" y="1673468"/>
              <a:ext cx="46710" cy="81742"/>
            </a:xfrm>
            <a:custGeom>
              <a:avLst/>
              <a:gdLst>
                <a:gd name="connsiteX0" fmla="*/ 37952 w 46709"/>
                <a:gd name="connsiteY0" fmla="*/ 65978 h 81742"/>
                <a:gd name="connsiteX1" fmla="*/ 23939 w 46709"/>
                <a:gd name="connsiteY1" fmla="*/ 79991 h 81742"/>
                <a:gd name="connsiteX2" fmla="*/ 8758 w 46709"/>
                <a:gd name="connsiteY2" fmla="*/ 65978 h 81742"/>
                <a:gd name="connsiteX3" fmla="*/ 8758 w 46709"/>
                <a:gd name="connsiteY3" fmla="*/ 22771 h 81742"/>
                <a:gd name="connsiteX4" fmla="*/ 22771 w 46709"/>
                <a:gd name="connsiteY4" fmla="*/ 8758 h 81742"/>
                <a:gd name="connsiteX5" fmla="*/ 36784 w 46709"/>
                <a:gd name="connsiteY5" fmla="*/ 22771 h 81742"/>
                <a:gd name="connsiteX6" fmla="*/ 36784 w 46709"/>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81742">
                  <a:moveTo>
                    <a:pt x="37952" y="65978"/>
                  </a:moveTo>
                  <a:cubicBezTo>
                    <a:pt x="37952" y="74152"/>
                    <a:pt x="32113" y="79991"/>
                    <a:pt x="23939" y="79991"/>
                  </a:cubicBezTo>
                  <a:cubicBezTo>
                    <a:pt x="15765"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6847E948-7A27-472B-9679-250B7A953C02}"/>
                </a:ext>
              </a:extLst>
            </p:cNvPr>
            <p:cNvSpPr/>
            <p:nvPr/>
          </p:nvSpPr>
          <p:spPr>
            <a:xfrm>
              <a:off x="1863231" y="1373357"/>
              <a:ext cx="46710" cy="280259"/>
            </a:xfrm>
            <a:custGeom>
              <a:avLst/>
              <a:gdLst>
                <a:gd name="connsiteX0" fmla="*/ 37952 w 46709"/>
                <a:gd name="connsiteY0" fmla="*/ 265662 h 280259"/>
                <a:gd name="connsiteX1" fmla="*/ 23939 w 46709"/>
                <a:gd name="connsiteY1" fmla="*/ 279675 h 280259"/>
                <a:gd name="connsiteX2" fmla="*/ 8758 w 46709"/>
                <a:gd name="connsiteY2" fmla="*/ 265662 h 280259"/>
                <a:gd name="connsiteX3" fmla="*/ 8758 w 46709"/>
                <a:gd name="connsiteY3" fmla="*/ 22771 h 280259"/>
                <a:gd name="connsiteX4" fmla="*/ 22771 w 46709"/>
                <a:gd name="connsiteY4" fmla="*/ 8758 h 280259"/>
                <a:gd name="connsiteX5" fmla="*/ 36784 w 46709"/>
                <a:gd name="connsiteY5" fmla="*/ 22771 h 280259"/>
                <a:gd name="connsiteX6" fmla="*/ 36784 w 46709"/>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280259">
                  <a:moveTo>
                    <a:pt x="37952" y="265662"/>
                  </a:moveTo>
                  <a:cubicBezTo>
                    <a:pt x="37952" y="273837"/>
                    <a:pt x="32113" y="279675"/>
                    <a:pt x="23939" y="279675"/>
                  </a:cubicBezTo>
                  <a:cubicBezTo>
                    <a:pt x="15765"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CC5E166-F0D2-4665-A4A6-36B174BCC3A0}"/>
                </a:ext>
              </a:extLst>
            </p:cNvPr>
            <p:cNvSpPr/>
            <p:nvPr/>
          </p:nvSpPr>
          <p:spPr>
            <a:xfrm>
              <a:off x="1590878" y="1449415"/>
              <a:ext cx="186839" cy="291937"/>
            </a:xfrm>
            <a:custGeom>
              <a:avLst/>
              <a:gdLst>
                <a:gd name="connsiteX0" fmla="*/ 54568 w 186839"/>
                <a:gd name="connsiteY0" fmla="*/ 278353 h 291936"/>
                <a:gd name="connsiteX1" fmla="*/ 65077 w 186839"/>
                <a:gd name="connsiteY1" fmla="*/ 179094 h 291936"/>
                <a:gd name="connsiteX2" fmla="*/ 21871 w 186839"/>
                <a:gd name="connsiteY2" fmla="*/ 179094 h 291936"/>
                <a:gd name="connsiteX3" fmla="*/ 12529 w 186839"/>
                <a:gd name="connsiteY3" fmla="*/ 161578 h 291936"/>
                <a:gd name="connsiteX4" fmla="*/ 112955 w 186839"/>
                <a:gd name="connsiteY4" fmla="*/ 15610 h 291936"/>
                <a:gd name="connsiteX5" fmla="*/ 132807 w 186839"/>
                <a:gd name="connsiteY5" fmla="*/ 23784 h 291936"/>
                <a:gd name="connsiteX6" fmla="*/ 122297 w 186839"/>
                <a:gd name="connsiteY6" fmla="*/ 123043 h 291936"/>
                <a:gd name="connsiteX7" fmla="*/ 165504 w 186839"/>
                <a:gd name="connsiteY7" fmla="*/ 123043 h 291936"/>
                <a:gd name="connsiteX8" fmla="*/ 174846 w 186839"/>
                <a:gd name="connsiteY8" fmla="*/ 140559 h 291936"/>
                <a:gd name="connsiteX9" fmla="*/ 74419 w 186839"/>
                <a:gd name="connsiteY9" fmla="*/ 286527 h 291936"/>
                <a:gd name="connsiteX10" fmla="*/ 54568 w 186839"/>
                <a:gd name="connsiteY10" fmla="*/ 278353 h 29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39" h="291936">
                  <a:moveTo>
                    <a:pt x="54568" y="278353"/>
                  </a:moveTo>
                  <a:lnTo>
                    <a:pt x="65077" y="179094"/>
                  </a:lnTo>
                  <a:lnTo>
                    <a:pt x="21871" y="179094"/>
                  </a:lnTo>
                  <a:cubicBezTo>
                    <a:pt x="12529" y="179094"/>
                    <a:pt x="7858" y="168585"/>
                    <a:pt x="12529" y="161578"/>
                  </a:cubicBezTo>
                  <a:lnTo>
                    <a:pt x="112955" y="15610"/>
                  </a:lnTo>
                  <a:cubicBezTo>
                    <a:pt x="119962" y="6268"/>
                    <a:pt x="133975" y="10939"/>
                    <a:pt x="132807" y="23784"/>
                  </a:cubicBezTo>
                  <a:lnTo>
                    <a:pt x="122297" y="123043"/>
                  </a:lnTo>
                  <a:lnTo>
                    <a:pt x="165504" y="123043"/>
                  </a:lnTo>
                  <a:cubicBezTo>
                    <a:pt x="174846" y="123043"/>
                    <a:pt x="179517" y="133552"/>
                    <a:pt x="174846" y="140559"/>
                  </a:cubicBezTo>
                  <a:lnTo>
                    <a:pt x="74419" y="286527"/>
                  </a:lnTo>
                  <a:cubicBezTo>
                    <a:pt x="68581" y="295869"/>
                    <a:pt x="53400" y="290030"/>
                    <a:pt x="54568" y="278353"/>
                  </a:cubicBezTo>
                  <a:close/>
                </a:path>
              </a:pathLst>
            </a:custGeom>
            <a:solidFill>
              <a:schemeClr val="accent3"/>
            </a:solidFill>
            <a:ln w="11633" cap="flat">
              <a:solidFill>
                <a:schemeClr val="accent3"/>
              </a:solid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D68B951B-B773-4905-8A19-88754E641CC1}"/>
                </a:ext>
              </a:extLst>
            </p:cNvPr>
            <p:cNvSpPr/>
            <p:nvPr/>
          </p:nvSpPr>
          <p:spPr>
            <a:xfrm>
              <a:off x="1131761" y="1256122"/>
              <a:ext cx="116775" cy="116775"/>
            </a:xfrm>
            <a:custGeom>
              <a:avLst/>
              <a:gdLst>
                <a:gd name="connsiteX0" fmla="*/ 37244 w 116774"/>
                <a:gd name="connsiteY0" fmla="*/ 62934 h 116774"/>
                <a:gd name="connsiteX1" fmla="*/ 40747 w 116774"/>
                <a:gd name="connsiteY1" fmla="*/ 72276 h 116774"/>
                <a:gd name="connsiteX2" fmla="*/ 37244 w 116774"/>
                <a:gd name="connsiteY2" fmla="*/ 107309 h 116774"/>
                <a:gd name="connsiteX3" fmla="*/ 40747 w 116774"/>
                <a:gd name="connsiteY3" fmla="*/ 108477 h 116774"/>
                <a:gd name="connsiteX4" fmla="*/ 62934 w 116774"/>
                <a:gd name="connsiteY4" fmla="*/ 81618 h 116774"/>
                <a:gd name="connsiteX5" fmla="*/ 72276 w 116774"/>
                <a:gd name="connsiteY5" fmla="*/ 78115 h 116774"/>
                <a:gd name="connsiteX6" fmla="*/ 107309 w 116774"/>
                <a:gd name="connsiteY6" fmla="*/ 81618 h 116774"/>
                <a:gd name="connsiteX7" fmla="*/ 108477 w 116774"/>
                <a:gd name="connsiteY7" fmla="*/ 78115 h 116774"/>
                <a:gd name="connsiteX8" fmla="*/ 81618 w 116774"/>
                <a:gd name="connsiteY8" fmla="*/ 55928 h 116774"/>
                <a:gd name="connsiteX9" fmla="*/ 78115 w 116774"/>
                <a:gd name="connsiteY9" fmla="*/ 46586 h 116774"/>
                <a:gd name="connsiteX10" fmla="*/ 81618 w 116774"/>
                <a:gd name="connsiteY10" fmla="*/ 11554 h 116774"/>
                <a:gd name="connsiteX11" fmla="*/ 78115 w 116774"/>
                <a:gd name="connsiteY11" fmla="*/ 10386 h 116774"/>
                <a:gd name="connsiteX12" fmla="*/ 55928 w 116774"/>
                <a:gd name="connsiteY12" fmla="*/ 37244 h 116774"/>
                <a:gd name="connsiteX13" fmla="*/ 46586 w 116774"/>
                <a:gd name="connsiteY13" fmla="*/ 40747 h 116774"/>
                <a:gd name="connsiteX14" fmla="*/ 11554 w 116774"/>
                <a:gd name="connsiteY14" fmla="*/ 37244 h 116774"/>
                <a:gd name="connsiteX15" fmla="*/ 10386 w 116774"/>
                <a:gd name="connsiteY15" fmla="*/ 40747 h 116774"/>
                <a:gd name="connsiteX16" fmla="*/ 37244 w 116774"/>
                <a:gd name="connsiteY16" fmla="*/ 62934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37244" y="62934"/>
                  </a:moveTo>
                  <a:cubicBezTo>
                    <a:pt x="39579" y="65270"/>
                    <a:pt x="41915" y="68773"/>
                    <a:pt x="40747" y="72276"/>
                  </a:cubicBezTo>
                  <a:lnTo>
                    <a:pt x="37244" y="107309"/>
                  </a:lnTo>
                  <a:cubicBezTo>
                    <a:pt x="37244" y="110812"/>
                    <a:pt x="38412" y="110812"/>
                    <a:pt x="40747" y="108477"/>
                  </a:cubicBezTo>
                  <a:lnTo>
                    <a:pt x="62934" y="81618"/>
                  </a:lnTo>
                  <a:cubicBezTo>
                    <a:pt x="65270" y="79283"/>
                    <a:pt x="68773" y="76947"/>
                    <a:pt x="72276" y="78115"/>
                  </a:cubicBezTo>
                  <a:lnTo>
                    <a:pt x="107309" y="81618"/>
                  </a:lnTo>
                  <a:cubicBezTo>
                    <a:pt x="110812" y="81618"/>
                    <a:pt x="110812" y="80451"/>
                    <a:pt x="108477" y="78115"/>
                  </a:cubicBezTo>
                  <a:lnTo>
                    <a:pt x="81618" y="55928"/>
                  </a:lnTo>
                  <a:cubicBezTo>
                    <a:pt x="79283" y="53592"/>
                    <a:pt x="76947" y="50089"/>
                    <a:pt x="78115" y="46586"/>
                  </a:cubicBezTo>
                  <a:lnTo>
                    <a:pt x="81618" y="11554"/>
                  </a:lnTo>
                  <a:cubicBezTo>
                    <a:pt x="81618" y="8050"/>
                    <a:pt x="80451" y="8050"/>
                    <a:pt x="78115" y="10386"/>
                  </a:cubicBezTo>
                  <a:lnTo>
                    <a:pt x="55928" y="37244"/>
                  </a:lnTo>
                  <a:cubicBezTo>
                    <a:pt x="53592" y="39579"/>
                    <a:pt x="50089" y="41915"/>
                    <a:pt x="46586" y="40747"/>
                  </a:cubicBezTo>
                  <a:lnTo>
                    <a:pt x="11554" y="37244"/>
                  </a:lnTo>
                  <a:cubicBezTo>
                    <a:pt x="8050" y="37244"/>
                    <a:pt x="8050" y="38412"/>
                    <a:pt x="10386" y="40747"/>
                  </a:cubicBezTo>
                  <a:lnTo>
                    <a:pt x="37244" y="62934"/>
                  </a:lnTo>
                  <a:close/>
                </a:path>
              </a:pathLst>
            </a:custGeom>
            <a:solidFill>
              <a:schemeClr val="accent3"/>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1F345F4-910F-412E-8CF8-10F300125C55}"/>
                </a:ext>
              </a:extLst>
            </p:cNvPr>
            <p:cNvSpPr/>
            <p:nvPr/>
          </p:nvSpPr>
          <p:spPr>
            <a:xfrm>
              <a:off x="2081308" y="1178051"/>
              <a:ext cx="116775" cy="116775"/>
            </a:xfrm>
            <a:custGeom>
              <a:avLst/>
              <a:gdLst>
                <a:gd name="connsiteX0" fmla="*/ 41747 w 116774"/>
                <a:gd name="connsiteY0" fmla="*/ 70941 h 116774"/>
                <a:gd name="connsiteX1" fmla="*/ 47586 w 116774"/>
                <a:gd name="connsiteY1" fmla="*/ 79115 h 116774"/>
                <a:gd name="connsiteX2" fmla="*/ 52257 w 116774"/>
                <a:gd name="connsiteY2" fmla="*/ 114147 h 116774"/>
                <a:gd name="connsiteX3" fmla="*/ 55760 w 116774"/>
                <a:gd name="connsiteY3" fmla="*/ 114147 h 116774"/>
                <a:gd name="connsiteX4" fmla="*/ 70941 w 116774"/>
                <a:gd name="connsiteY4" fmla="*/ 82618 h 116774"/>
                <a:gd name="connsiteX5" fmla="*/ 79115 w 116774"/>
                <a:gd name="connsiteY5" fmla="*/ 76779 h 116774"/>
                <a:gd name="connsiteX6" fmla="*/ 114147 w 116774"/>
                <a:gd name="connsiteY6" fmla="*/ 72108 h 116774"/>
                <a:gd name="connsiteX7" fmla="*/ 114147 w 116774"/>
                <a:gd name="connsiteY7" fmla="*/ 68605 h 116774"/>
                <a:gd name="connsiteX8" fmla="*/ 82618 w 116774"/>
                <a:gd name="connsiteY8" fmla="*/ 54592 h 116774"/>
                <a:gd name="connsiteX9" fmla="*/ 76779 w 116774"/>
                <a:gd name="connsiteY9" fmla="*/ 46418 h 116774"/>
                <a:gd name="connsiteX10" fmla="*/ 72108 w 116774"/>
                <a:gd name="connsiteY10" fmla="*/ 11386 h 116774"/>
                <a:gd name="connsiteX11" fmla="*/ 68605 w 116774"/>
                <a:gd name="connsiteY11" fmla="*/ 11386 h 116774"/>
                <a:gd name="connsiteX12" fmla="*/ 54592 w 116774"/>
                <a:gd name="connsiteY12" fmla="*/ 42915 h 116774"/>
                <a:gd name="connsiteX13" fmla="*/ 46418 w 116774"/>
                <a:gd name="connsiteY13" fmla="*/ 48753 h 116774"/>
                <a:gd name="connsiteX14" fmla="*/ 11386 w 116774"/>
                <a:gd name="connsiteY14" fmla="*/ 53424 h 116774"/>
                <a:gd name="connsiteX15" fmla="*/ 11386 w 116774"/>
                <a:gd name="connsiteY15" fmla="*/ 56928 h 116774"/>
                <a:gd name="connsiteX16" fmla="*/ 41747 w 116774"/>
                <a:gd name="connsiteY16" fmla="*/ 70941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41747" y="70941"/>
                  </a:moveTo>
                  <a:cubicBezTo>
                    <a:pt x="45250" y="72108"/>
                    <a:pt x="47586" y="75612"/>
                    <a:pt x="47586" y="79115"/>
                  </a:cubicBezTo>
                  <a:lnTo>
                    <a:pt x="52257" y="114147"/>
                  </a:lnTo>
                  <a:cubicBezTo>
                    <a:pt x="52257" y="117650"/>
                    <a:pt x="54592" y="117650"/>
                    <a:pt x="55760" y="114147"/>
                  </a:cubicBezTo>
                  <a:lnTo>
                    <a:pt x="70941" y="82618"/>
                  </a:lnTo>
                  <a:cubicBezTo>
                    <a:pt x="72108" y="79115"/>
                    <a:pt x="75612" y="76779"/>
                    <a:pt x="79115" y="76779"/>
                  </a:cubicBezTo>
                  <a:lnTo>
                    <a:pt x="114147" y="72108"/>
                  </a:lnTo>
                  <a:cubicBezTo>
                    <a:pt x="117650" y="72108"/>
                    <a:pt x="117650" y="69773"/>
                    <a:pt x="114147" y="68605"/>
                  </a:cubicBezTo>
                  <a:lnTo>
                    <a:pt x="82618" y="54592"/>
                  </a:lnTo>
                  <a:cubicBezTo>
                    <a:pt x="79115" y="53424"/>
                    <a:pt x="76779" y="49921"/>
                    <a:pt x="76779" y="46418"/>
                  </a:cubicBezTo>
                  <a:lnTo>
                    <a:pt x="72108" y="11386"/>
                  </a:lnTo>
                  <a:cubicBezTo>
                    <a:pt x="72108" y="7882"/>
                    <a:pt x="69773" y="7882"/>
                    <a:pt x="68605" y="11386"/>
                  </a:cubicBezTo>
                  <a:lnTo>
                    <a:pt x="54592" y="42915"/>
                  </a:lnTo>
                  <a:cubicBezTo>
                    <a:pt x="53424" y="46418"/>
                    <a:pt x="49921" y="48753"/>
                    <a:pt x="46418" y="48753"/>
                  </a:cubicBezTo>
                  <a:lnTo>
                    <a:pt x="11386" y="53424"/>
                  </a:lnTo>
                  <a:cubicBezTo>
                    <a:pt x="7882" y="53424"/>
                    <a:pt x="7882" y="55760"/>
                    <a:pt x="11386" y="56928"/>
                  </a:cubicBezTo>
                  <a:lnTo>
                    <a:pt x="41747" y="70941"/>
                  </a:lnTo>
                  <a:close/>
                </a:path>
              </a:pathLst>
            </a:custGeom>
            <a:solidFill>
              <a:schemeClr val="accent3"/>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DC6B02A6-1720-4A6C-AA3B-07D8D2843CE3}"/>
                </a:ext>
              </a:extLst>
            </p:cNvPr>
            <p:cNvSpPr/>
            <p:nvPr/>
          </p:nvSpPr>
          <p:spPr>
            <a:xfrm>
              <a:off x="2050754" y="1694004"/>
              <a:ext cx="58387" cy="58387"/>
            </a:xfrm>
            <a:custGeom>
              <a:avLst/>
              <a:gdLst>
                <a:gd name="connsiteX0" fmla="*/ 23255 w 58387"/>
                <a:gd name="connsiteY0" fmla="*/ 36100 h 58387"/>
                <a:gd name="connsiteX1" fmla="*/ 25590 w 58387"/>
                <a:gd name="connsiteY1" fmla="*/ 40771 h 58387"/>
                <a:gd name="connsiteX2" fmla="*/ 23255 w 58387"/>
                <a:gd name="connsiteY2" fmla="*/ 58287 h 58387"/>
                <a:gd name="connsiteX3" fmla="*/ 24423 w 58387"/>
                <a:gd name="connsiteY3" fmla="*/ 59455 h 58387"/>
                <a:gd name="connsiteX4" fmla="*/ 36100 w 58387"/>
                <a:gd name="connsiteY4" fmla="*/ 45442 h 58387"/>
                <a:gd name="connsiteX5" fmla="*/ 40771 w 58387"/>
                <a:gd name="connsiteY5" fmla="*/ 43106 h 58387"/>
                <a:gd name="connsiteX6" fmla="*/ 58287 w 58387"/>
                <a:gd name="connsiteY6" fmla="*/ 45442 h 58387"/>
                <a:gd name="connsiteX7" fmla="*/ 59455 w 58387"/>
                <a:gd name="connsiteY7" fmla="*/ 44274 h 58387"/>
                <a:gd name="connsiteX8" fmla="*/ 45442 w 58387"/>
                <a:gd name="connsiteY8" fmla="*/ 32597 h 58387"/>
                <a:gd name="connsiteX9" fmla="*/ 43106 w 58387"/>
                <a:gd name="connsiteY9" fmla="*/ 27926 h 58387"/>
                <a:gd name="connsiteX10" fmla="*/ 45442 w 58387"/>
                <a:gd name="connsiteY10" fmla="*/ 10410 h 58387"/>
                <a:gd name="connsiteX11" fmla="*/ 44274 w 58387"/>
                <a:gd name="connsiteY11" fmla="*/ 9242 h 58387"/>
                <a:gd name="connsiteX12" fmla="*/ 32597 w 58387"/>
                <a:gd name="connsiteY12" fmla="*/ 23255 h 58387"/>
                <a:gd name="connsiteX13" fmla="*/ 27926 w 58387"/>
                <a:gd name="connsiteY13" fmla="*/ 25590 h 58387"/>
                <a:gd name="connsiteX14" fmla="*/ 10410 w 58387"/>
                <a:gd name="connsiteY14" fmla="*/ 23255 h 58387"/>
                <a:gd name="connsiteX15" fmla="*/ 9242 w 58387"/>
                <a:gd name="connsiteY15" fmla="*/ 24422 h 58387"/>
                <a:gd name="connsiteX16" fmla="*/ 23255 w 58387"/>
                <a:gd name="connsiteY16" fmla="*/ 36100 h 5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387" h="58387">
                  <a:moveTo>
                    <a:pt x="23255" y="36100"/>
                  </a:moveTo>
                  <a:cubicBezTo>
                    <a:pt x="24423" y="37268"/>
                    <a:pt x="25590" y="39603"/>
                    <a:pt x="25590" y="40771"/>
                  </a:cubicBezTo>
                  <a:lnTo>
                    <a:pt x="23255" y="58287"/>
                  </a:lnTo>
                  <a:cubicBezTo>
                    <a:pt x="23255" y="59455"/>
                    <a:pt x="23255" y="60623"/>
                    <a:pt x="24423" y="59455"/>
                  </a:cubicBezTo>
                  <a:lnTo>
                    <a:pt x="36100" y="45442"/>
                  </a:lnTo>
                  <a:cubicBezTo>
                    <a:pt x="37268" y="44274"/>
                    <a:pt x="39603" y="43106"/>
                    <a:pt x="40771" y="43106"/>
                  </a:cubicBezTo>
                  <a:lnTo>
                    <a:pt x="58287" y="45442"/>
                  </a:lnTo>
                  <a:cubicBezTo>
                    <a:pt x="59455" y="45442"/>
                    <a:pt x="60623" y="45442"/>
                    <a:pt x="59455" y="44274"/>
                  </a:cubicBezTo>
                  <a:lnTo>
                    <a:pt x="45442" y="32597"/>
                  </a:lnTo>
                  <a:cubicBezTo>
                    <a:pt x="44274" y="31429"/>
                    <a:pt x="43106" y="29093"/>
                    <a:pt x="43106" y="27926"/>
                  </a:cubicBezTo>
                  <a:lnTo>
                    <a:pt x="45442" y="10410"/>
                  </a:lnTo>
                  <a:cubicBezTo>
                    <a:pt x="45442" y="9242"/>
                    <a:pt x="45442" y="8074"/>
                    <a:pt x="44274" y="9242"/>
                  </a:cubicBezTo>
                  <a:lnTo>
                    <a:pt x="32597" y="23255"/>
                  </a:lnTo>
                  <a:cubicBezTo>
                    <a:pt x="31429" y="24422"/>
                    <a:pt x="29094" y="25590"/>
                    <a:pt x="27926" y="25590"/>
                  </a:cubicBezTo>
                  <a:lnTo>
                    <a:pt x="10410" y="23255"/>
                  </a:lnTo>
                  <a:cubicBezTo>
                    <a:pt x="9242" y="23255"/>
                    <a:pt x="8074" y="23255"/>
                    <a:pt x="9242" y="24422"/>
                  </a:cubicBezTo>
                  <a:lnTo>
                    <a:pt x="23255" y="36100"/>
                  </a:lnTo>
                  <a:close/>
                </a:path>
              </a:pathLst>
            </a:custGeom>
            <a:solidFill>
              <a:schemeClr val="accent3"/>
            </a:solidFill>
            <a:ln w="9525" cap="flat">
              <a:noFill/>
              <a:prstDash val="solid"/>
              <a:miter/>
            </a:ln>
          </p:spPr>
          <p:txBody>
            <a:bodyPr rtlCol="0" anchor="ctr"/>
            <a:lstStyle/>
            <a:p>
              <a:endParaRPr lang="en-US" dirty="0"/>
            </a:p>
          </p:txBody>
        </p:sp>
      </p:grpSp>
      <p:grpSp>
        <p:nvGrpSpPr>
          <p:cNvPr id="164" name="Group 163">
            <a:extLst>
              <a:ext uri="{FF2B5EF4-FFF2-40B4-BE49-F238E27FC236}">
                <a16:creationId xmlns:a16="http://schemas.microsoft.com/office/drawing/2014/main" id="{C6832F45-CD0F-454B-8D26-C3AE6BFEB6E3}"/>
              </a:ext>
              <a:ext uri="{C183D7F6-B498-43B3-948B-1728B52AA6E4}">
                <adec:decorative xmlns:adec="http://schemas.microsoft.com/office/drawing/2017/decorative" val="1"/>
              </a:ext>
            </a:extLst>
          </p:cNvPr>
          <p:cNvGrpSpPr/>
          <p:nvPr/>
        </p:nvGrpSpPr>
        <p:grpSpPr>
          <a:xfrm rot="20756102">
            <a:off x="7911409" y="975790"/>
            <a:ext cx="1511898" cy="1012825"/>
            <a:chOff x="7911409" y="975790"/>
            <a:chExt cx="1511898" cy="1012825"/>
          </a:xfrm>
        </p:grpSpPr>
        <p:sp>
          <p:nvSpPr>
            <p:cNvPr id="165" name="Freeform: Shape 164">
              <a:extLst>
                <a:ext uri="{FF2B5EF4-FFF2-40B4-BE49-F238E27FC236}">
                  <a16:creationId xmlns:a16="http://schemas.microsoft.com/office/drawing/2014/main" id="{1164F7DE-368F-450F-A806-965DEE3E2FDA}"/>
                </a:ext>
              </a:extLst>
            </p:cNvPr>
            <p:cNvSpPr/>
            <p:nvPr/>
          </p:nvSpPr>
          <p:spPr>
            <a:xfrm>
              <a:off x="7911409" y="975790"/>
              <a:ext cx="1511898" cy="1012825"/>
            </a:xfrm>
            <a:custGeom>
              <a:avLst/>
              <a:gdLst>
                <a:gd name="connsiteX0" fmla="*/ 1344198 w 1511898"/>
                <a:gd name="connsiteY0" fmla="*/ 1016865 h 1012825"/>
                <a:gd name="connsiteX1" fmla="*/ 172844 w 1511898"/>
                <a:gd name="connsiteY1" fmla="*/ 1016865 h 1012825"/>
                <a:gd name="connsiteX2" fmla="*/ 8444 w 1511898"/>
                <a:gd name="connsiteY2" fmla="*/ 852465 h 1012825"/>
                <a:gd name="connsiteX3" fmla="*/ 8444 w 1511898"/>
                <a:gd name="connsiteY3" fmla="*/ 172844 h 1012825"/>
                <a:gd name="connsiteX4" fmla="*/ 172844 w 1511898"/>
                <a:gd name="connsiteY4" fmla="*/ 8444 h 1012825"/>
                <a:gd name="connsiteX5" fmla="*/ 1344198 w 1511898"/>
                <a:gd name="connsiteY5" fmla="*/ 8444 h 1012825"/>
                <a:gd name="connsiteX6" fmla="*/ 1508599 w 1511898"/>
                <a:gd name="connsiteY6" fmla="*/ 172844 h 1012825"/>
                <a:gd name="connsiteX7" fmla="*/ 1508599 w 1511898"/>
                <a:gd name="connsiteY7" fmla="*/ 852465 h 1012825"/>
                <a:gd name="connsiteX8" fmla="*/ 1344198 w 1511898"/>
                <a:gd name="connsiteY8" fmla="*/ 101686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898" h="1012825">
                  <a:moveTo>
                    <a:pt x="1344198" y="1016865"/>
                  </a:moveTo>
                  <a:lnTo>
                    <a:pt x="172844" y="1016865"/>
                  </a:lnTo>
                  <a:cubicBezTo>
                    <a:pt x="81837" y="1016865"/>
                    <a:pt x="8444" y="943472"/>
                    <a:pt x="8444" y="852465"/>
                  </a:cubicBezTo>
                  <a:lnTo>
                    <a:pt x="8444" y="172844"/>
                  </a:lnTo>
                  <a:cubicBezTo>
                    <a:pt x="8444" y="81837"/>
                    <a:pt x="83305" y="8444"/>
                    <a:pt x="172844" y="8444"/>
                  </a:cubicBezTo>
                  <a:lnTo>
                    <a:pt x="1344198" y="8444"/>
                  </a:lnTo>
                  <a:cubicBezTo>
                    <a:pt x="1435206" y="8444"/>
                    <a:pt x="1508599" y="83305"/>
                    <a:pt x="1508599" y="172844"/>
                  </a:cubicBezTo>
                  <a:lnTo>
                    <a:pt x="1508599" y="852465"/>
                  </a:lnTo>
                  <a:cubicBezTo>
                    <a:pt x="1510067" y="943472"/>
                    <a:pt x="1435206" y="1016865"/>
                    <a:pt x="1344198" y="1016865"/>
                  </a:cubicBezTo>
                  <a:close/>
                </a:path>
              </a:pathLst>
            </a:custGeom>
            <a:noFill/>
            <a:ln w="7306" cap="flat">
              <a:solidFill>
                <a:schemeClr val="accent1"/>
              </a:solid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4FEE8055-1A64-4E0F-8217-48B364D1E602}"/>
                </a:ext>
              </a:extLst>
            </p:cNvPr>
            <p:cNvSpPr/>
            <p:nvPr/>
          </p:nvSpPr>
          <p:spPr>
            <a:xfrm>
              <a:off x="7933049" y="995962"/>
              <a:ext cx="1467862" cy="983468"/>
            </a:xfrm>
            <a:custGeom>
              <a:avLst/>
              <a:gdLst>
                <a:gd name="connsiteX0" fmla="*/ 1315219 w 1467862"/>
                <a:gd name="connsiteY0" fmla="*/ 951189 h 983467"/>
                <a:gd name="connsiteX1" fmla="*/ 158543 w 1467862"/>
                <a:gd name="connsiteY1" fmla="*/ 951189 h 983467"/>
                <a:gd name="connsiteX2" fmla="*/ 33775 w 1467862"/>
                <a:gd name="connsiteY2" fmla="*/ 826421 h 983467"/>
                <a:gd name="connsiteX3" fmla="*/ 33775 w 1467862"/>
                <a:gd name="connsiteY3" fmla="*/ 158543 h 983467"/>
                <a:gd name="connsiteX4" fmla="*/ 158543 w 1467862"/>
                <a:gd name="connsiteY4" fmla="*/ 33775 h 983467"/>
                <a:gd name="connsiteX5" fmla="*/ 1316687 w 1467862"/>
                <a:gd name="connsiteY5" fmla="*/ 33775 h 983467"/>
                <a:gd name="connsiteX6" fmla="*/ 1441455 w 1467862"/>
                <a:gd name="connsiteY6" fmla="*/ 158543 h 983467"/>
                <a:gd name="connsiteX7" fmla="*/ 1441455 w 1467862"/>
                <a:gd name="connsiteY7" fmla="*/ 826421 h 983467"/>
                <a:gd name="connsiteX8" fmla="*/ 1315219 w 1467862"/>
                <a:gd name="connsiteY8" fmla="*/ 951189 h 9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62" h="983467">
                  <a:moveTo>
                    <a:pt x="1315219" y="951189"/>
                  </a:moveTo>
                  <a:lnTo>
                    <a:pt x="158543" y="951189"/>
                  </a:lnTo>
                  <a:cubicBezTo>
                    <a:pt x="89554" y="951189"/>
                    <a:pt x="33775" y="895410"/>
                    <a:pt x="33775" y="826421"/>
                  </a:cubicBezTo>
                  <a:lnTo>
                    <a:pt x="33775" y="158543"/>
                  </a:lnTo>
                  <a:cubicBezTo>
                    <a:pt x="33775" y="89554"/>
                    <a:pt x="89554" y="33775"/>
                    <a:pt x="158543" y="33775"/>
                  </a:cubicBezTo>
                  <a:lnTo>
                    <a:pt x="1316687" y="33775"/>
                  </a:lnTo>
                  <a:cubicBezTo>
                    <a:pt x="1385676" y="33775"/>
                    <a:pt x="1441455" y="89554"/>
                    <a:pt x="1441455" y="158543"/>
                  </a:cubicBezTo>
                  <a:lnTo>
                    <a:pt x="1441455" y="826421"/>
                  </a:lnTo>
                  <a:cubicBezTo>
                    <a:pt x="1441455" y="895410"/>
                    <a:pt x="1384208" y="951189"/>
                    <a:pt x="1315219" y="951189"/>
                  </a:cubicBezTo>
                  <a:close/>
                </a:path>
              </a:pathLst>
            </a:custGeom>
            <a:solidFill>
              <a:schemeClr val="accent4"/>
            </a:solidFill>
            <a:ln w="29222" cap="flat">
              <a:solidFill>
                <a:schemeClr val="accent1"/>
              </a:solid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AB19839C-B275-46F5-A3E4-93425D0E212B}"/>
                </a:ext>
              </a:extLst>
            </p:cNvPr>
            <p:cNvSpPr/>
            <p:nvPr/>
          </p:nvSpPr>
          <p:spPr>
            <a:xfrm>
              <a:off x="8052687" y="1103857"/>
              <a:ext cx="1233004" cy="777967"/>
            </a:xfrm>
            <a:custGeom>
              <a:avLst/>
              <a:gdLst>
                <a:gd name="connsiteX0" fmla="*/ 1214663 w 1233004"/>
                <a:gd name="connsiteY0" fmla="*/ 511557 h 777967"/>
                <a:gd name="connsiteX1" fmla="*/ 1214663 w 1233004"/>
                <a:gd name="connsiteY1" fmla="*/ 72666 h 777967"/>
                <a:gd name="connsiteX2" fmla="*/ 1158884 w 1233004"/>
                <a:gd name="connsiteY2" fmla="*/ 16888 h 777967"/>
                <a:gd name="connsiteX3" fmla="*/ 80006 w 1233004"/>
                <a:gd name="connsiteY3" fmla="*/ 16888 h 777967"/>
                <a:gd name="connsiteX4" fmla="*/ 24227 w 1233004"/>
                <a:gd name="connsiteY4" fmla="*/ 72666 h 777967"/>
                <a:gd name="connsiteX5" fmla="*/ 24227 w 1233004"/>
                <a:gd name="connsiteY5" fmla="*/ 511557 h 777967"/>
                <a:gd name="connsiteX6" fmla="*/ 16888 w 1233004"/>
                <a:gd name="connsiteY6" fmla="*/ 518896 h 777967"/>
                <a:gd name="connsiteX7" fmla="*/ 16888 w 1233004"/>
                <a:gd name="connsiteY7" fmla="*/ 711186 h 777967"/>
                <a:gd name="connsiteX8" fmla="*/ 24227 w 1233004"/>
                <a:gd name="connsiteY8" fmla="*/ 718526 h 777967"/>
                <a:gd name="connsiteX9" fmla="*/ 24227 w 1233004"/>
                <a:gd name="connsiteY9" fmla="*/ 718526 h 777967"/>
                <a:gd name="connsiteX10" fmla="*/ 80006 w 1233004"/>
                <a:gd name="connsiteY10" fmla="*/ 774305 h 777967"/>
                <a:gd name="connsiteX11" fmla="*/ 169545 w 1233004"/>
                <a:gd name="connsiteY11" fmla="*/ 774305 h 777967"/>
                <a:gd name="connsiteX12" fmla="*/ 193031 w 1233004"/>
                <a:gd name="connsiteY12" fmla="*/ 756690 h 777967"/>
                <a:gd name="connsiteX13" fmla="*/ 235599 w 1233004"/>
                <a:gd name="connsiteY13" fmla="*/ 573207 h 777967"/>
                <a:gd name="connsiteX14" fmla="*/ 267892 w 1233004"/>
                <a:gd name="connsiteY14" fmla="*/ 548254 h 777967"/>
                <a:gd name="connsiteX15" fmla="*/ 991548 w 1233004"/>
                <a:gd name="connsiteY15" fmla="*/ 548254 h 777967"/>
                <a:gd name="connsiteX16" fmla="*/ 1000355 w 1233004"/>
                <a:gd name="connsiteY16" fmla="*/ 555593 h 777967"/>
                <a:gd name="connsiteX17" fmla="*/ 1045859 w 1233004"/>
                <a:gd name="connsiteY17" fmla="*/ 756690 h 777967"/>
                <a:gd name="connsiteX18" fmla="*/ 1069345 w 1233004"/>
                <a:gd name="connsiteY18" fmla="*/ 774305 h 777967"/>
                <a:gd name="connsiteX19" fmla="*/ 1158884 w 1233004"/>
                <a:gd name="connsiteY19" fmla="*/ 774305 h 777967"/>
                <a:gd name="connsiteX20" fmla="*/ 1214663 w 1233004"/>
                <a:gd name="connsiteY20" fmla="*/ 718526 h 777967"/>
                <a:gd name="connsiteX21" fmla="*/ 1214663 w 1233004"/>
                <a:gd name="connsiteY21" fmla="*/ 718526 h 777967"/>
                <a:gd name="connsiteX22" fmla="*/ 1222002 w 1233004"/>
                <a:gd name="connsiteY22" fmla="*/ 711186 h 777967"/>
                <a:gd name="connsiteX23" fmla="*/ 1222002 w 1233004"/>
                <a:gd name="connsiteY23" fmla="*/ 518896 h 777967"/>
                <a:gd name="connsiteX24" fmla="*/ 1214663 w 1233004"/>
                <a:gd name="connsiteY24" fmla="*/ 511557 h 777967"/>
                <a:gd name="connsiteX25" fmla="*/ 441100 w 1233004"/>
                <a:gd name="connsiteY25" fmla="*/ 372110 h 777967"/>
                <a:gd name="connsiteX26" fmla="*/ 433760 w 1233004"/>
                <a:gd name="connsiteY26" fmla="*/ 395596 h 777967"/>
                <a:gd name="connsiteX27" fmla="*/ 423485 w 1233004"/>
                <a:gd name="connsiteY27" fmla="*/ 388257 h 777967"/>
                <a:gd name="connsiteX28" fmla="*/ 413210 w 1233004"/>
                <a:gd name="connsiteY28" fmla="*/ 402935 h 777967"/>
                <a:gd name="connsiteX29" fmla="*/ 423485 w 1233004"/>
                <a:gd name="connsiteY29" fmla="*/ 410275 h 777967"/>
                <a:gd name="connsiteX30" fmla="*/ 379450 w 1233004"/>
                <a:gd name="connsiteY30" fmla="*/ 430825 h 777967"/>
                <a:gd name="connsiteX31" fmla="*/ 380917 w 1233004"/>
                <a:gd name="connsiteY31" fmla="*/ 419082 h 777967"/>
                <a:gd name="connsiteX32" fmla="*/ 363303 w 1233004"/>
                <a:gd name="connsiteY32" fmla="*/ 417614 h 777967"/>
                <a:gd name="connsiteX33" fmla="*/ 361835 w 1233004"/>
                <a:gd name="connsiteY33" fmla="*/ 427889 h 777967"/>
                <a:gd name="connsiteX34" fmla="*/ 322203 w 1233004"/>
                <a:gd name="connsiteY34" fmla="*/ 400000 h 777967"/>
                <a:gd name="connsiteX35" fmla="*/ 333946 w 1233004"/>
                <a:gd name="connsiteY35" fmla="*/ 395596 h 777967"/>
                <a:gd name="connsiteX36" fmla="*/ 326606 w 1233004"/>
                <a:gd name="connsiteY36" fmla="*/ 379450 h 777967"/>
                <a:gd name="connsiteX37" fmla="*/ 314864 w 1233004"/>
                <a:gd name="connsiteY37" fmla="*/ 385321 h 777967"/>
                <a:gd name="connsiteX38" fmla="*/ 311928 w 1233004"/>
                <a:gd name="connsiteY38" fmla="*/ 360367 h 777967"/>
                <a:gd name="connsiteX39" fmla="*/ 319267 w 1233004"/>
                <a:gd name="connsiteY39" fmla="*/ 336882 h 777967"/>
                <a:gd name="connsiteX40" fmla="*/ 329542 w 1233004"/>
                <a:gd name="connsiteY40" fmla="*/ 344221 h 777967"/>
                <a:gd name="connsiteX41" fmla="*/ 339817 w 1233004"/>
                <a:gd name="connsiteY41" fmla="*/ 329542 h 777967"/>
                <a:gd name="connsiteX42" fmla="*/ 329542 w 1233004"/>
                <a:gd name="connsiteY42" fmla="*/ 322203 h 777967"/>
                <a:gd name="connsiteX43" fmla="*/ 373578 w 1233004"/>
                <a:gd name="connsiteY43" fmla="*/ 301653 h 777967"/>
                <a:gd name="connsiteX44" fmla="*/ 372110 w 1233004"/>
                <a:gd name="connsiteY44" fmla="*/ 314864 h 777967"/>
                <a:gd name="connsiteX45" fmla="*/ 389725 w 1233004"/>
                <a:gd name="connsiteY45" fmla="*/ 316331 h 777967"/>
                <a:gd name="connsiteX46" fmla="*/ 391192 w 1233004"/>
                <a:gd name="connsiteY46" fmla="*/ 303121 h 777967"/>
                <a:gd name="connsiteX47" fmla="*/ 430825 w 1233004"/>
                <a:gd name="connsiteY47" fmla="*/ 331010 h 777967"/>
                <a:gd name="connsiteX48" fmla="*/ 419082 w 1233004"/>
                <a:gd name="connsiteY48" fmla="*/ 336882 h 777967"/>
                <a:gd name="connsiteX49" fmla="*/ 426421 w 1233004"/>
                <a:gd name="connsiteY49" fmla="*/ 353028 h 777967"/>
                <a:gd name="connsiteX50" fmla="*/ 438164 w 1233004"/>
                <a:gd name="connsiteY50" fmla="*/ 347157 h 777967"/>
                <a:gd name="connsiteX51" fmla="*/ 441100 w 1233004"/>
                <a:gd name="connsiteY51" fmla="*/ 372110 h 777967"/>
                <a:gd name="connsiteX52" fmla="*/ 941641 w 1233004"/>
                <a:gd name="connsiteY52" fmla="*/ 372110 h 777967"/>
                <a:gd name="connsiteX53" fmla="*/ 929898 w 1233004"/>
                <a:gd name="connsiteY53" fmla="*/ 369174 h 777967"/>
                <a:gd name="connsiteX54" fmla="*/ 926962 w 1233004"/>
                <a:gd name="connsiteY54" fmla="*/ 386789 h 777967"/>
                <a:gd name="connsiteX55" fmla="*/ 938705 w 1233004"/>
                <a:gd name="connsiteY55" fmla="*/ 389725 h 777967"/>
                <a:gd name="connsiteX56" fmla="*/ 904944 w 1233004"/>
                <a:gd name="connsiteY56" fmla="*/ 424953 h 777967"/>
                <a:gd name="connsiteX57" fmla="*/ 902008 w 1233004"/>
                <a:gd name="connsiteY57" fmla="*/ 413210 h 777967"/>
                <a:gd name="connsiteX58" fmla="*/ 885862 w 1233004"/>
                <a:gd name="connsiteY58" fmla="*/ 419082 h 777967"/>
                <a:gd name="connsiteX59" fmla="*/ 888798 w 1233004"/>
                <a:gd name="connsiteY59" fmla="*/ 430825 h 777967"/>
                <a:gd name="connsiteX60" fmla="*/ 841826 w 1233004"/>
                <a:gd name="connsiteY60" fmla="*/ 420550 h 777967"/>
                <a:gd name="connsiteX61" fmla="*/ 850633 w 1233004"/>
                <a:gd name="connsiteY61" fmla="*/ 411743 h 777967"/>
                <a:gd name="connsiteX62" fmla="*/ 837423 w 1233004"/>
                <a:gd name="connsiteY62" fmla="*/ 400000 h 777967"/>
                <a:gd name="connsiteX63" fmla="*/ 828615 w 1233004"/>
                <a:gd name="connsiteY63" fmla="*/ 408807 h 777967"/>
                <a:gd name="connsiteX64" fmla="*/ 816872 w 1233004"/>
                <a:gd name="connsiteY64" fmla="*/ 386789 h 777967"/>
                <a:gd name="connsiteX65" fmla="*/ 813937 w 1233004"/>
                <a:gd name="connsiteY65" fmla="*/ 361835 h 777967"/>
                <a:gd name="connsiteX66" fmla="*/ 827147 w 1233004"/>
                <a:gd name="connsiteY66" fmla="*/ 364771 h 777967"/>
                <a:gd name="connsiteX67" fmla="*/ 831551 w 1233004"/>
                <a:gd name="connsiteY67" fmla="*/ 347157 h 777967"/>
                <a:gd name="connsiteX68" fmla="*/ 818340 w 1233004"/>
                <a:gd name="connsiteY68" fmla="*/ 344221 h 777967"/>
                <a:gd name="connsiteX69" fmla="*/ 852101 w 1233004"/>
                <a:gd name="connsiteY69" fmla="*/ 308992 h 777967"/>
                <a:gd name="connsiteX70" fmla="*/ 856505 w 1233004"/>
                <a:gd name="connsiteY70" fmla="*/ 322203 h 777967"/>
                <a:gd name="connsiteX71" fmla="*/ 872651 w 1233004"/>
                <a:gd name="connsiteY71" fmla="*/ 316331 h 777967"/>
                <a:gd name="connsiteX72" fmla="*/ 866780 w 1233004"/>
                <a:gd name="connsiteY72" fmla="*/ 301653 h 777967"/>
                <a:gd name="connsiteX73" fmla="*/ 913751 w 1233004"/>
                <a:gd name="connsiteY73" fmla="*/ 311928 h 777967"/>
                <a:gd name="connsiteX74" fmla="*/ 904944 w 1233004"/>
                <a:gd name="connsiteY74" fmla="*/ 322203 h 777967"/>
                <a:gd name="connsiteX75" fmla="*/ 918155 w 1233004"/>
                <a:gd name="connsiteY75" fmla="*/ 333946 h 777967"/>
                <a:gd name="connsiteX76" fmla="*/ 926962 w 1233004"/>
                <a:gd name="connsiteY76" fmla="*/ 323671 h 777967"/>
                <a:gd name="connsiteX77" fmla="*/ 938705 w 1233004"/>
                <a:gd name="connsiteY77" fmla="*/ 345689 h 777967"/>
                <a:gd name="connsiteX78" fmla="*/ 941641 w 1233004"/>
                <a:gd name="connsiteY78" fmla="*/ 372110 h 7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004" h="777967">
                  <a:moveTo>
                    <a:pt x="1214663" y="511557"/>
                  </a:moveTo>
                  <a:lnTo>
                    <a:pt x="1214663" y="72666"/>
                  </a:lnTo>
                  <a:cubicBezTo>
                    <a:pt x="1214663" y="41841"/>
                    <a:pt x="1189709" y="16888"/>
                    <a:pt x="1158884" y="16888"/>
                  </a:cubicBezTo>
                  <a:lnTo>
                    <a:pt x="80006" y="16888"/>
                  </a:lnTo>
                  <a:cubicBezTo>
                    <a:pt x="49181" y="16888"/>
                    <a:pt x="24227" y="41841"/>
                    <a:pt x="24227" y="72666"/>
                  </a:cubicBezTo>
                  <a:lnTo>
                    <a:pt x="24227" y="511557"/>
                  </a:lnTo>
                  <a:lnTo>
                    <a:pt x="16888" y="518896"/>
                  </a:lnTo>
                  <a:lnTo>
                    <a:pt x="16888" y="711186"/>
                  </a:lnTo>
                  <a:lnTo>
                    <a:pt x="24227" y="718526"/>
                  </a:lnTo>
                  <a:lnTo>
                    <a:pt x="24227" y="718526"/>
                  </a:lnTo>
                  <a:cubicBezTo>
                    <a:pt x="24227" y="749351"/>
                    <a:pt x="49181" y="774305"/>
                    <a:pt x="80006" y="774305"/>
                  </a:cubicBezTo>
                  <a:lnTo>
                    <a:pt x="169545" y="774305"/>
                  </a:lnTo>
                  <a:cubicBezTo>
                    <a:pt x="179820" y="774305"/>
                    <a:pt x="190095" y="766965"/>
                    <a:pt x="193031" y="756690"/>
                  </a:cubicBezTo>
                  <a:lnTo>
                    <a:pt x="235599" y="573207"/>
                  </a:lnTo>
                  <a:cubicBezTo>
                    <a:pt x="238535" y="558529"/>
                    <a:pt x="251745" y="548254"/>
                    <a:pt x="267892" y="548254"/>
                  </a:cubicBezTo>
                  <a:lnTo>
                    <a:pt x="991548" y="548254"/>
                  </a:lnTo>
                  <a:cubicBezTo>
                    <a:pt x="995952" y="548254"/>
                    <a:pt x="1000355" y="551189"/>
                    <a:pt x="1000355" y="555593"/>
                  </a:cubicBezTo>
                  <a:lnTo>
                    <a:pt x="1045859" y="756690"/>
                  </a:lnTo>
                  <a:cubicBezTo>
                    <a:pt x="1048795" y="766965"/>
                    <a:pt x="1057602" y="774305"/>
                    <a:pt x="1069345" y="774305"/>
                  </a:cubicBezTo>
                  <a:lnTo>
                    <a:pt x="1158884" y="774305"/>
                  </a:lnTo>
                  <a:cubicBezTo>
                    <a:pt x="1189709" y="774305"/>
                    <a:pt x="1214663" y="749351"/>
                    <a:pt x="1214663" y="718526"/>
                  </a:cubicBezTo>
                  <a:lnTo>
                    <a:pt x="1214663" y="718526"/>
                  </a:lnTo>
                  <a:lnTo>
                    <a:pt x="1222002" y="711186"/>
                  </a:lnTo>
                  <a:lnTo>
                    <a:pt x="1222002" y="518896"/>
                  </a:lnTo>
                  <a:lnTo>
                    <a:pt x="1214663" y="511557"/>
                  </a:lnTo>
                  <a:close/>
                  <a:moveTo>
                    <a:pt x="441100" y="372110"/>
                  </a:moveTo>
                  <a:cubicBezTo>
                    <a:pt x="439632" y="380917"/>
                    <a:pt x="438164" y="388257"/>
                    <a:pt x="433760" y="395596"/>
                  </a:cubicBezTo>
                  <a:lnTo>
                    <a:pt x="423485" y="388257"/>
                  </a:lnTo>
                  <a:lnTo>
                    <a:pt x="413210" y="402935"/>
                  </a:lnTo>
                  <a:lnTo>
                    <a:pt x="423485" y="410275"/>
                  </a:lnTo>
                  <a:cubicBezTo>
                    <a:pt x="411742" y="422018"/>
                    <a:pt x="397064" y="429357"/>
                    <a:pt x="379450" y="430825"/>
                  </a:cubicBezTo>
                  <a:lnTo>
                    <a:pt x="380917" y="419082"/>
                  </a:lnTo>
                  <a:lnTo>
                    <a:pt x="363303" y="417614"/>
                  </a:lnTo>
                  <a:lnTo>
                    <a:pt x="361835" y="427889"/>
                  </a:lnTo>
                  <a:cubicBezTo>
                    <a:pt x="345689" y="423485"/>
                    <a:pt x="331010" y="413210"/>
                    <a:pt x="322203" y="400000"/>
                  </a:cubicBezTo>
                  <a:lnTo>
                    <a:pt x="333946" y="395596"/>
                  </a:lnTo>
                  <a:lnTo>
                    <a:pt x="326606" y="379450"/>
                  </a:lnTo>
                  <a:lnTo>
                    <a:pt x="314864" y="385321"/>
                  </a:lnTo>
                  <a:cubicBezTo>
                    <a:pt x="311928" y="377982"/>
                    <a:pt x="311928" y="369174"/>
                    <a:pt x="311928" y="360367"/>
                  </a:cubicBezTo>
                  <a:cubicBezTo>
                    <a:pt x="313396" y="351560"/>
                    <a:pt x="314864" y="344221"/>
                    <a:pt x="319267" y="336882"/>
                  </a:cubicBezTo>
                  <a:lnTo>
                    <a:pt x="329542" y="344221"/>
                  </a:lnTo>
                  <a:lnTo>
                    <a:pt x="339817" y="329542"/>
                  </a:lnTo>
                  <a:lnTo>
                    <a:pt x="329542" y="322203"/>
                  </a:lnTo>
                  <a:cubicBezTo>
                    <a:pt x="341285" y="310460"/>
                    <a:pt x="355964" y="303121"/>
                    <a:pt x="373578" y="301653"/>
                  </a:cubicBezTo>
                  <a:lnTo>
                    <a:pt x="372110" y="314864"/>
                  </a:lnTo>
                  <a:lnTo>
                    <a:pt x="389725" y="316331"/>
                  </a:lnTo>
                  <a:lnTo>
                    <a:pt x="391192" y="303121"/>
                  </a:lnTo>
                  <a:cubicBezTo>
                    <a:pt x="407339" y="307524"/>
                    <a:pt x="422017" y="317799"/>
                    <a:pt x="430825" y="331010"/>
                  </a:cubicBezTo>
                  <a:lnTo>
                    <a:pt x="419082" y="336882"/>
                  </a:lnTo>
                  <a:lnTo>
                    <a:pt x="426421" y="353028"/>
                  </a:lnTo>
                  <a:lnTo>
                    <a:pt x="438164" y="347157"/>
                  </a:lnTo>
                  <a:cubicBezTo>
                    <a:pt x="441100" y="354496"/>
                    <a:pt x="441100" y="363303"/>
                    <a:pt x="441100" y="372110"/>
                  </a:cubicBezTo>
                  <a:close/>
                  <a:moveTo>
                    <a:pt x="941641" y="372110"/>
                  </a:moveTo>
                  <a:lnTo>
                    <a:pt x="929898" y="369174"/>
                  </a:lnTo>
                  <a:lnTo>
                    <a:pt x="926962" y="386789"/>
                  </a:lnTo>
                  <a:lnTo>
                    <a:pt x="938705" y="389725"/>
                  </a:lnTo>
                  <a:cubicBezTo>
                    <a:pt x="932834" y="405871"/>
                    <a:pt x="921091" y="417614"/>
                    <a:pt x="904944" y="424953"/>
                  </a:cubicBezTo>
                  <a:lnTo>
                    <a:pt x="902008" y="413210"/>
                  </a:lnTo>
                  <a:lnTo>
                    <a:pt x="885862" y="419082"/>
                  </a:lnTo>
                  <a:lnTo>
                    <a:pt x="888798" y="430825"/>
                  </a:lnTo>
                  <a:cubicBezTo>
                    <a:pt x="871183" y="433760"/>
                    <a:pt x="855037" y="429357"/>
                    <a:pt x="841826" y="420550"/>
                  </a:cubicBezTo>
                  <a:lnTo>
                    <a:pt x="850633" y="411743"/>
                  </a:lnTo>
                  <a:lnTo>
                    <a:pt x="837423" y="400000"/>
                  </a:lnTo>
                  <a:lnTo>
                    <a:pt x="828615" y="408807"/>
                  </a:lnTo>
                  <a:cubicBezTo>
                    <a:pt x="822744" y="402935"/>
                    <a:pt x="819808" y="395596"/>
                    <a:pt x="816872" y="386789"/>
                  </a:cubicBezTo>
                  <a:cubicBezTo>
                    <a:pt x="813937" y="377982"/>
                    <a:pt x="813937" y="370642"/>
                    <a:pt x="813937" y="361835"/>
                  </a:cubicBezTo>
                  <a:lnTo>
                    <a:pt x="827147" y="364771"/>
                  </a:lnTo>
                  <a:lnTo>
                    <a:pt x="831551" y="347157"/>
                  </a:lnTo>
                  <a:lnTo>
                    <a:pt x="818340" y="344221"/>
                  </a:lnTo>
                  <a:cubicBezTo>
                    <a:pt x="824212" y="328074"/>
                    <a:pt x="835955" y="316331"/>
                    <a:pt x="852101" y="308992"/>
                  </a:cubicBezTo>
                  <a:lnTo>
                    <a:pt x="856505" y="322203"/>
                  </a:lnTo>
                  <a:lnTo>
                    <a:pt x="872651" y="316331"/>
                  </a:lnTo>
                  <a:lnTo>
                    <a:pt x="866780" y="301653"/>
                  </a:lnTo>
                  <a:cubicBezTo>
                    <a:pt x="884394" y="298717"/>
                    <a:pt x="900541" y="303121"/>
                    <a:pt x="913751" y="311928"/>
                  </a:cubicBezTo>
                  <a:lnTo>
                    <a:pt x="904944" y="322203"/>
                  </a:lnTo>
                  <a:lnTo>
                    <a:pt x="918155" y="333946"/>
                  </a:lnTo>
                  <a:lnTo>
                    <a:pt x="926962" y="323671"/>
                  </a:lnTo>
                  <a:cubicBezTo>
                    <a:pt x="932834" y="329542"/>
                    <a:pt x="935769" y="336882"/>
                    <a:pt x="938705" y="345689"/>
                  </a:cubicBezTo>
                  <a:cubicBezTo>
                    <a:pt x="941641" y="354496"/>
                    <a:pt x="943109" y="363303"/>
                    <a:pt x="941641" y="372110"/>
                  </a:cubicBezTo>
                  <a:close/>
                </a:path>
              </a:pathLst>
            </a:custGeom>
            <a:solidFill>
              <a:schemeClr val="accent5"/>
            </a:solidFill>
            <a:ln w="14611"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25C58650-F545-4D41-A164-9277F2B7C2AD}"/>
                </a:ext>
              </a:extLst>
            </p:cNvPr>
            <p:cNvSpPr/>
            <p:nvPr/>
          </p:nvSpPr>
          <p:spPr>
            <a:xfrm>
              <a:off x="8243509" y="1655773"/>
              <a:ext cx="851360" cy="234858"/>
            </a:xfrm>
            <a:custGeom>
              <a:avLst/>
              <a:gdLst>
                <a:gd name="connsiteX0" fmla="*/ 65327 w 851360"/>
                <a:gd name="connsiteY0" fmla="*/ 16888 h 234857"/>
                <a:gd name="connsiteX1" fmla="*/ 16888 w 851360"/>
                <a:gd name="connsiteY1" fmla="*/ 225324 h 234857"/>
                <a:gd name="connsiteX2" fmla="*/ 840358 w 851360"/>
                <a:gd name="connsiteY2" fmla="*/ 225324 h 234857"/>
                <a:gd name="connsiteX3" fmla="*/ 793387 w 851360"/>
                <a:gd name="connsiteY3" fmla="*/ 16888 h 234857"/>
                <a:gd name="connsiteX4" fmla="*/ 65327 w 851360"/>
                <a:gd name="connsiteY4" fmla="*/ 16888 h 234857"/>
                <a:gd name="connsiteX5" fmla="*/ 150463 w 851360"/>
                <a:gd name="connsiteY5" fmla="*/ 209177 h 234857"/>
                <a:gd name="connsiteX6" fmla="*/ 119638 w 851360"/>
                <a:gd name="connsiteY6" fmla="*/ 178352 h 234857"/>
                <a:gd name="connsiteX7" fmla="*/ 150463 w 851360"/>
                <a:gd name="connsiteY7" fmla="*/ 147527 h 234857"/>
                <a:gd name="connsiteX8" fmla="*/ 181288 w 851360"/>
                <a:gd name="connsiteY8" fmla="*/ 178352 h 234857"/>
                <a:gd name="connsiteX9" fmla="*/ 150463 w 851360"/>
                <a:gd name="connsiteY9" fmla="*/ 209177 h 234857"/>
                <a:gd name="connsiteX10" fmla="*/ 270828 w 851360"/>
                <a:gd name="connsiteY10" fmla="*/ 190095 h 234857"/>
                <a:gd name="connsiteX11" fmla="*/ 245874 w 851360"/>
                <a:gd name="connsiteY11" fmla="*/ 165142 h 234857"/>
                <a:gd name="connsiteX12" fmla="*/ 270828 w 851360"/>
                <a:gd name="connsiteY12" fmla="*/ 140188 h 234857"/>
                <a:gd name="connsiteX13" fmla="*/ 295781 w 851360"/>
                <a:gd name="connsiteY13" fmla="*/ 165142 h 234857"/>
                <a:gd name="connsiteX14" fmla="*/ 270828 w 851360"/>
                <a:gd name="connsiteY14" fmla="*/ 190095 h 234857"/>
                <a:gd name="connsiteX15" fmla="*/ 608436 w 851360"/>
                <a:gd name="connsiteY15" fmla="*/ 190095 h 234857"/>
                <a:gd name="connsiteX16" fmla="*/ 583482 w 851360"/>
                <a:gd name="connsiteY16" fmla="*/ 165142 h 234857"/>
                <a:gd name="connsiteX17" fmla="*/ 608436 w 851360"/>
                <a:gd name="connsiteY17" fmla="*/ 140188 h 234857"/>
                <a:gd name="connsiteX18" fmla="*/ 633390 w 851360"/>
                <a:gd name="connsiteY18" fmla="*/ 165142 h 234857"/>
                <a:gd name="connsiteX19" fmla="*/ 608436 w 851360"/>
                <a:gd name="connsiteY19" fmla="*/ 190095 h 234857"/>
                <a:gd name="connsiteX20" fmla="*/ 727333 w 851360"/>
                <a:gd name="connsiteY20" fmla="*/ 209177 h 234857"/>
                <a:gd name="connsiteX21" fmla="*/ 696508 w 851360"/>
                <a:gd name="connsiteY21" fmla="*/ 178352 h 234857"/>
                <a:gd name="connsiteX22" fmla="*/ 727333 w 851360"/>
                <a:gd name="connsiteY22" fmla="*/ 147527 h 234857"/>
                <a:gd name="connsiteX23" fmla="*/ 758158 w 851360"/>
                <a:gd name="connsiteY23" fmla="*/ 178352 h 234857"/>
                <a:gd name="connsiteX24" fmla="*/ 727333 w 851360"/>
                <a:gd name="connsiteY24" fmla="*/ 209177 h 2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360" h="234857">
                  <a:moveTo>
                    <a:pt x="65327" y="16888"/>
                  </a:moveTo>
                  <a:lnTo>
                    <a:pt x="16888" y="225324"/>
                  </a:lnTo>
                  <a:lnTo>
                    <a:pt x="840358" y="225324"/>
                  </a:lnTo>
                  <a:lnTo>
                    <a:pt x="793387" y="16888"/>
                  </a:lnTo>
                  <a:lnTo>
                    <a:pt x="65327" y="16888"/>
                  </a:lnTo>
                  <a:close/>
                  <a:moveTo>
                    <a:pt x="150463" y="209177"/>
                  </a:moveTo>
                  <a:cubicBezTo>
                    <a:pt x="134317" y="209177"/>
                    <a:pt x="119638" y="195967"/>
                    <a:pt x="119638" y="178352"/>
                  </a:cubicBezTo>
                  <a:cubicBezTo>
                    <a:pt x="119638" y="162206"/>
                    <a:pt x="132849" y="147527"/>
                    <a:pt x="150463" y="147527"/>
                  </a:cubicBezTo>
                  <a:cubicBezTo>
                    <a:pt x="166609" y="147527"/>
                    <a:pt x="181288" y="160738"/>
                    <a:pt x="181288" y="178352"/>
                  </a:cubicBezTo>
                  <a:cubicBezTo>
                    <a:pt x="181288" y="195967"/>
                    <a:pt x="168077" y="209177"/>
                    <a:pt x="150463" y="209177"/>
                  </a:cubicBezTo>
                  <a:close/>
                  <a:moveTo>
                    <a:pt x="270828" y="190095"/>
                  </a:moveTo>
                  <a:cubicBezTo>
                    <a:pt x="256149" y="190095"/>
                    <a:pt x="245874" y="178352"/>
                    <a:pt x="245874" y="165142"/>
                  </a:cubicBezTo>
                  <a:cubicBezTo>
                    <a:pt x="245874" y="150463"/>
                    <a:pt x="257617" y="140188"/>
                    <a:pt x="270828" y="140188"/>
                  </a:cubicBezTo>
                  <a:cubicBezTo>
                    <a:pt x="285506" y="140188"/>
                    <a:pt x="295781" y="151931"/>
                    <a:pt x="295781" y="165142"/>
                  </a:cubicBezTo>
                  <a:cubicBezTo>
                    <a:pt x="295781" y="178352"/>
                    <a:pt x="285506" y="190095"/>
                    <a:pt x="270828" y="190095"/>
                  </a:cubicBezTo>
                  <a:close/>
                  <a:moveTo>
                    <a:pt x="608436" y="190095"/>
                  </a:moveTo>
                  <a:cubicBezTo>
                    <a:pt x="593757" y="190095"/>
                    <a:pt x="583482" y="178352"/>
                    <a:pt x="583482" y="165142"/>
                  </a:cubicBezTo>
                  <a:cubicBezTo>
                    <a:pt x="583482" y="150463"/>
                    <a:pt x="595225" y="140188"/>
                    <a:pt x="608436" y="140188"/>
                  </a:cubicBezTo>
                  <a:cubicBezTo>
                    <a:pt x="623115" y="140188"/>
                    <a:pt x="633390" y="151931"/>
                    <a:pt x="633390" y="165142"/>
                  </a:cubicBezTo>
                  <a:cubicBezTo>
                    <a:pt x="634858" y="178352"/>
                    <a:pt x="623115" y="190095"/>
                    <a:pt x="608436" y="190095"/>
                  </a:cubicBezTo>
                  <a:close/>
                  <a:moveTo>
                    <a:pt x="727333" y="209177"/>
                  </a:moveTo>
                  <a:cubicBezTo>
                    <a:pt x="711186" y="209177"/>
                    <a:pt x="696508" y="195967"/>
                    <a:pt x="696508" y="178352"/>
                  </a:cubicBezTo>
                  <a:cubicBezTo>
                    <a:pt x="696508" y="162206"/>
                    <a:pt x="709718" y="147527"/>
                    <a:pt x="727333" y="147527"/>
                  </a:cubicBezTo>
                  <a:cubicBezTo>
                    <a:pt x="744947" y="147527"/>
                    <a:pt x="758158" y="160738"/>
                    <a:pt x="758158" y="178352"/>
                  </a:cubicBezTo>
                  <a:cubicBezTo>
                    <a:pt x="758158" y="195967"/>
                    <a:pt x="743479" y="209177"/>
                    <a:pt x="727333" y="209177"/>
                  </a:cubicBezTo>
                  <a:close/>
                </a:path>
              </a:pathLst>
            </a:custGeom>
            <a:solidFill>
              <a:schemeClr val="bg1"/>
            </a:solidFill>
            <a:ln w="14611" cap="flat">
              <a:noFill/>
              <a:prstDash val="solid"/>
              <a:miter/>
            </a:ln>
          </p:spPr>
          <p:txBody>
            <a:bodyPr rtlCol="0" anchor="ctr"/>
            <a:lstStyle/>
            <a:p>
              <a:endParaRPr lang="en-US" dirty="0"/>
            </a:p>
          </p:txBody>
        </p:sp>
        <p:sp>
          <p:nvSpPr>
            <p:cNvPr id="169" name="TextBox 168">
              <a:extLst>
                <a:ext uri="{FF2B5EF4-FFF2-40B4-BE49-F238E27FC236}">
                  <a16:creationId xmlns:a16="http://schemas.microsoft.com/office/drawing/2014/main" id="{B1099266-5805-486E-BC85-D455155149D1}"/>
                </a:ext>
              </a:extLst>
            </p:cNvPr>
            <p:cNvSpPr txBox="1"/>
            <p:nvPr/>
          </p:nvSpPr>
          <p:spPr>
            <a:xfrm>
              <a:off x="8034549" y="1123630"/>
              <a:ext cx="1264642" cy="246221"/>
            </a:xfrm>
            <a:prstGeom prst="rect">
              <a:avLst/>
            </a:prstGeom>
            <a:noFill/>
          </p:spPr>
          <p:txBody>
            <a:bodyPr wrap="square" rtlCol="0">
              <a:spAutoFit/>
            </a:bodyPr>
            <a:lstStyle/>
            <a:p>
              <a:pPr algn="ctr"/>
              <a:r>
                <a:rPr lang="en-US" sz="1000">
                  <a:solidFill>
                    <a:schemeClr val="accent1"/>
                  </a:solidFill>
                  <a:latin typeface="+mj-lt"/>
                </a:rPr>
                <a:t>FUNKY TUNES</a:t>
              </a:r>
              <a:endParaRPr lang="en-US" sz="1000" dirty="0">
                <a:solidFill>
                  <a:schemeClr val="accent1"/>
                </a:solidFill>
                <a:latin typeface="+mj-lt"/>
              </a:endParaRPr>
            </a:p>
          </p:txBody>
        </p:sp>
      </p:grpSp>
      <p:sp>
        <p:nvSpPr>
          <p:cNvPr id="3" name="Slide Number Placeholder 2">
            <a:extLst>
              <a:ext uri="{FF2B5EF4-FFF2-40B4-BE49-F238E27FC236}">
                <a16:creationId xmlns:a16="http://schemas.microsoft.com/office/drawing/2014/main" id="{FA5F0145-EFD7-49DA-AD14-17BB0BE45561}"/>
              </a:ext>
            </a:extLst>
          </p:cNvPr>
          <p:cNvSpPr>
            <a:spLocks noGrp="1"/>
          </p:cNvSpPr>
          <p:nvPr>
            <p:ph type="sldNum" sz="quarter" idx="14"/>
          </p:nvPr>
        </p:nvSpPr>
        <p:spPr/>
        <p:txBody>
          <a:bodyPr/>
          <a:lstStyle/>
          <a:p>
            <a:fld id="{058DB212-BFA2-403F-85EF-DFD3FF6D973A}" type="slidenum">
              <a:rPr lang="en-US" smtClean="0"/>
              <a:pPr/>
              <a:t>9</a:t>
            </a:fld>
            <a:endParaRPr lang="en-US" dirty="0"/>
          </a:p>
        </p:txBody>
      </p:sp>
    </p:spTree>
    <p:extLst>
      <p:ext uri="{BB962C8B-B14F-4D97-AF65-F5344CB8AC3E}">
        <p14:creationId xmlns:p14="http://schemas.microsoft.com/office/powerpoint/2010/main" val="2013043270"/>
      </p:ext>
    </p:extLst>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7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7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7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7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3.xml><?xml version="1.0" encoding="utf-8"?>
<a:theme xmlns:a="http://schemas.openxmlformats.org/drawingml/2006/main" name="1_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4.xml><?xml version="1.0" encoding="utf-8"?>
<a:theme xmlns:a="http://schemas.openxmlformats.org/drawingml/2006/main" name="2_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Override>
</file>

<file path=ppt/theme/themeOverride2.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Override>
</file>

<file path=ppt/theme/themeOverride3.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Override>
</file>

<file path=ppt/theme/themeOverride4.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F21F61ACE0F047898D2F62A655084E" ma:contentTypeVersion="6" ma:contentTypeDescription="Create a new document." ma:contentTypeScope="" ma:versionID="95c93fc70b31316446f38b1a984b1a38">
  <xsd:schema xmlns:xsd="http://www.w3.org/2001/XMLSchema" xmlns:xs="http://www.w3.org/2001/XMLSchema" xmlns:p="http://schemas.microsoft.com/office/2006/metadata/properties" xmlns:ns2="4eb1ecbf-8e12-41fa-b577-5f4aa3424baa" xmlns:ns3="8503bc2d-68ca-4668-bd1b-fa8e8f33b2bd" targetNamespace="http://schemas.microsoft.com/office/2006/metadata/properties" ma:root="true" ma:fieldsID="ba4afcfba344dab19d0c5e85c2c803d0" ns2:_="" ns3:_="">
    <xsd:import namespace="4eb1ecbf-8e12-41fa-b577-5f4aa3424baa"/>
    <xsd:import namespace="8503bc2d-68ca-4668-bd1b-fa8e8f33b2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b1ecbf-8e12-41fa-b577-5f4aa3424b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3bc2d-68ca-4668-bd1b-fa8e8f33b2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D31AFA-4A09-481A-80DE-7DF39091B7F0}">
  <ds:schemaRefs>
    <ds:schemaRef ds:uri="http://schemas.microsoft.com/sharepoint/v3/contenttype/forms"/>
  </ds:schemaRefs>
</ds:datastoreItem>
</file>

<file path=customXml/itemProps2.xml><?xml version="1.0" encoding="utf-8"?>
<ds:datastoreItem xmlns:ds="http://schemas.openxmlformats.org/officeDocument/2006/customXml" ds:itemID="{BD56358B-9A6D-4D6B-8697-F022F59F51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b1ecbf-8e12-41fa-b577-5f4aa3424baa"/>
    <ds:schemaRef ds:uri="8503bc2d-68ca-4668-bd1b-fa8e8f33b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3A1FE1-6FE5-4D1B-9A4B-5D12159D5A71}">
  <ds:schemaRefs>
    <ds:schemaRef ds:uri="http://schemas.microsoft.com/office/infopath/2007/PartnerControls"/>
    <ds:schemaRef ds:uri="8503bc2d-68ca-4668-bd1b-fa8e8f33b2b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4eb1ecbf-8e12-41fa-b577-5f4aa3424ba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14741</TotalTime>
  <Words>3826</Words>
  <Application>Microsoft Office PowerPoint</Application>
  <PresentationFormat>Widescreen</PresentationFormat>
  <Paragraphs>416</Paragraphs>
  <Slides>66</Slides>
  <Notes>22</Notes>
  <HiddenSlides>1</HiddenSlides>
  <MMClips>0</MMClips>
  <ScaleCrop>false</ScaleCrop>
  <HeadingPairs>
    <vt:vector size="8" baseType="variant">
      <vt:variant>
        <vt:lpstr>Fonts Used</vt:lpstr>
      </vt:variant>
      <vt:variant>
        <vt:i4>21</vt:i4>
      </vt:variant>
      <vt:variant>
        <vt:lpstr>Theme</vt:lpstr>
      </vt:variant>
      <vt:variant>
        <vt:i4>6</vt:i4>
      </vt:variant>
      <vt:variant>
        <vt:lpstr>Embedded OLE Servers</vt:lpstr>
      </vt:variant>
      <vt:variant>
        <vt:i4>1</vt:i4>
      </vt:variant>
      <vt:variant>
        <vt:lpstr>Slide Titles</vt:lpstr>
      </vt:variant>
      <vt:variant>
        <vt:i4>66</vt:i4>
      </vt:variant>
    </vt:vector>
  </HeadingPairs>
  <TitlesOfParts>
    <vt:vector size="94" baseType="lpstr">
      <vt:lpstr>Arial</vt:lpstr>
      <vt:lpstr>Arial Black</vt:lpstr>
      <vt:lpstr>Arial Narrow</vt:lpstr>
      <vt:lpstr>BentonSans Black</vt:lpstr>
      <vt:lpstr>Calibri</vt:lpstr>
      <vt:lpstr>Calibri (Body)</vt:lpstr>
      <vt:lpstr>Calibri Light</vt:lpstr>
      <vt:lpstr>Century Gothic</vt:lpstr>
      <vt:lpstr>Courier New</vt:lpstr>
      <vt:lpstr>Garamond</vt:lpstr>
      <vt:lpstr>Gill Sans MT</vt:lpstr>
      <vt:lpstr>Helvetica</vt:lpstr>
      <vt:lpstr>Lato</vt:lpstr>
      <vt:lpstr>Microsoft Sans Serif</vt:lpstr>
      <vt:lpstr>Open Sans</vt:lpstr>
      <vt:lpstr>Open Sans (Headings)</vt:lpstr>
      <vt:lpstr>Open Sans Light</vt:lpstr>
      <vt:lpstr>Times New Roman</vt:lpstr>
      <vt:lpstr>Trebuchet MS</vt:lpstr>
      <vt:lpstr>Wingdings</vt:lpstr>
      <vt:lpstr>Wingdings 3</vt:lpstr>
      <vt:lpstr>Facet</vt:lpstr>
      <vt:lpstr>TEA Theme light</vt:lpstr>
      <vt:lpstr>1_TEA Theme light</vt:lpstr>
      <vt:lpstr>2_TEA Theme light</vt:lpstr>
      <vt:lpstr>Gallery</vt:lpstr>
      <vt:lpstr>Organic</vt:lpstr>
      <vt:lpstr>Document</vt:lpstr>
      <vt:lpstr>Education and the Child welfare system: what does the data tell us?</vt:lpstr>
      <vt:lpstr>Education Matters Slide and Presenters</vt:lpstr>
      <vt:lpstr>CPS Case Flowchart Slide</vt:lpstr>
      <vt:lpstr>Types of Placements</vt:lpstr>
      <vt:lpstr>Ever Wonder?</vt:lpstr>
      <vt:lpstr>THE DATA HAS SHOWN…. </vt:lpstr>
      <vt:lpstr>Outcome Image Slide For Case Management </vt:lpstr>
      <vt:lpstr>How can schools help us be successful?</vt:lpstr>
      <vt:lpstr>Special Education (SPED)</vt:lpstr>
      <vt:lpstr>Put Initial Request for Evaluation in Writing </vt:lpstr>
      <vt:lpstr>Special Education Process Slide 1</vt:lpstr>
      <vt:lpstr>Special Education Process Slide 2</vt:lpstr>
      <vt:lpstr>Special Education Process Slide 3</vt:lpstr>
      <vt:lpstr>More information about ARD meetings</vt:lpstr>
      <vt:lpstr>DFPS connecting with TWC</vt:lpstr>
      <vt:lpstr>Partnerships Slide</vt:lpstr>
      <vt:lpstr>Thank You</vt:lpstr>
      <vt:lpstr> Texas Workforce Commission Conference  April 2023</vt:lpstr>
      <vt:lpstr>Presenter</vt:lpstr>
      <vt:lpstr>Highly Mobile and At-Risk Student Programs Division</vt:lpstr>
      <vt:lpstr>Overview of Foster Care &amp; Education</vt:lpstr>
      <vt:lpstr>Students in Foster Care</vt:lpstr>
      <vt:lpstr>Students in Foster Care in Texas Schools</vt:lpstr>
      <vt:lpstr>Wheel of Support</vt:lpstr>
      <vt:lpstr>Public Education Information Management System (PEIMS) Coding </vt:lpstr>
      <vt:lpstr>Placement Authorization 2085 </vt:lpstr>
      <vt:lpstr>Educational Decision Maker Form – 2085E</vt:lpstr>
      <vt:lpstr>Foster Care and the Law</vt:lpstr>
      <vt:lpstr>Foster Care/Every Student Succeed Act (ESSA), 2016 </vt:lpstr>
      <vt:lpstr>Texas Education Code Slide 1</vt:lpstr>
      <vt:lpstr>Texas Education Code Slide 2</vt:lpstr>
      <vt:lpstr>Foster Care Liaison Requirement </vt:lpstr>
      <vt:lpstr>Texas Administrative Code Slide 1</vt:lpstr>
      <vt:lpstr>Texas Administrative Code Slide 2</vt:lpstr>
      <vt:lpstr>Data</vt:lpstr>
      <vt:lpstr>Context</vt:lpstr>
      <vt:lpstr>Foster Care &amp; Special Populations</vt:lpstr>
      <vt:lpstr>Graduation &amp; Dropout Data</vt:lpstr>
      <vt:lpstr>Foster Care &amp; Dropout Data</vt:lpstr>
      <vt:lpstr>Graduation </vt:lpstr>
      <vt:lpstr>Foster Care &amp; Graduation Plans</vt:lpstr>
      <vt:lpstr>Promoting High School Graduation</vt:lpstr>
      <vt:lpstr>Career and Technical Education (CTE) &amp; Students in Foster Care</vt:lpstr>
      <vt:lpstr>Foster Care Resources</vt:lpstr>
      <vt:lpstr>Post- Secondary Education </vt:lpstr>
      <vt:lpstr>Transition Planning</vt:lpstr>
      <vt:lpstr>Resources</vt:lpstr>
      <vt:lpstr> New Foster Care and Student Success Resource Guide Webpage</vt:lpstr>
      <vt:lpstr>TEA Website Resources</vt:lpstr>
      <vt:lpstr>Sign Up for Updates!</vt:lpstr>
      <vt:lpstr>Questions</vt:lpstr>
      <vt:lpstr>Post Secondary Ed Question Slide</vt:lpstr>
      <vt:lpstr>National Data on Foster Youth Outcomes in Higher Education</vt:lpstr>
      <vt:lpstr>Texas Data</vt:lpstr>
      <vt:lpstr>Higher Education Statistics Slide</vt:lpstr>
      <vt:lpstr>Texas Data-Round II</vt:lpstr>
      <vt:lpstr>Enrollment Data</vt:lpstr>
      <vt:lpstr>Use of Waivers Bar Graph Slide</vt:lpstr>
      <vt:lpstr>Impact of Waiver Use</vt:lpstr>
      <vt:lpstr>Texas Data-Round III</vt:lpstr>
      <vt:lpstr>Validation for Liaison Legislation</vt:lpstr>
      <vt:lpstr>Findings from Website Analysis</vt:lpstr>
      <vt:lpstr>Findings from Liaison Survey 1</vt:lpstr>
      <vt:lpstr>Findings from Liaison Survey 2</vt:lpstr>
      <vt:lpstr>Preliminary Conclusions and 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Chambers,Felicia R (DFPS)</dc:creator>
  <cp:lastModifiedBy>Geske,Jeremy</cp:lastModifiedBy>
  <cp:revision>103</cp:revision>
  <dcterms:created xsi:type="dcterms:W3CDTF">2019-04-29T14:22:37Z</dcterms:created>
  <dcterms:modified xsi:type="dcterms:W3CDTF">2023-05-10T15:37:04Z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0x0101005D5D5B2E3381B24EBC67A7B6343EB3CD</vt:lpwstr>
  </property>
</Properties>
</file>