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81" r:id="rId5"/>
    <p:sldId id="374" r:id="rId6"/>
    <p:sldId id="402" r:id="rId7"/>
    <p:sldId id="421" r:id="rId8"/>
    <p:sldId id="433" r:id="rId9"/>
    <p:sldId id="474" r:id="rId10"/>
    <p:sldId id="475" r:id="rId11"/>
    <p:sldId id="476" r:id="rId12"/>
    <p:sldId id="477" r:id="rId13"/>
    <p:sldId id="485" r:id="rId14"/>
    <p:sldId id="486" r:id="rId15"/>
    <p:sldId id="487" r:id="rId16"/>
    <p:sldId id="488" r:id="rId17"/>
    <p:sldId id="432" r:id="rId18"/>
    <p:sldId id="435" r:id="rId19"/>
    <p:sldId id="489" r:id="rId20"/>
    <p:sldId id="379" r:id="rId21"/>
    <p:sldId id="406" r:id="rId22"/>
    <p:sldId id="422" r:id="rId23"/>
    <p:sldId id="407" r:id="rId24"/>
    <p:sldId id="425" r:id="rId25"/>
    <p:sldId id="426" r:id="rId26"/>
    <p:sldId id="384" r:id="rId27"/>
    <p:sldId id="424" r:id="rId28"/>
    <p:sldId id="377" r:id="rId29"/>
    <p:sldId id="361" r:id="rId30"/>
    <p:sldId id="447" r:id="rId31"/>
    <p:sldId id="448" r:id="rId32"/>
    <p:sldId id="449" r:id="rId33"/>
    <p:sldId id="454" r:id="rId34"/>
    <p:sldId id="458" r:id="rId35"/>
    <p:sldId id="453" r:id="rId36"/>
    <p:sldId id="410" r:id="rId37"/>
    <p:sldId id="411" r:id="rId38"/>
    <p:sldId id="436" r:id="rId39"/>
    <p:sldId id="437" r:id="rId40"/>
    <p:sldId id="442" r:id="rId41"/>
    <p:sldId id="441" r:id="rId42"/>
    <p:sldId id="440" r:id="rId43"/>
    <p:sldId id="439" r:id="rId44"/>
    <p:sldId id="438" r:id="rId45"/>
    <p:sldId id="460" r:id="rId46"/>
    <p:sldId id="462" r:id="rId47"/>
    <p:sldId id="463" r:id="rId48"/>
    <p:sldId id="464" r:id="rId49"/>
    <p:sldId id="465" r:id="rId50"/>
    <p:sldId id="466" r:id="rId51"/>
    <p:sldId id="467" r:id="rId52"/>
    <p:sldId id="468" r:id="rId53"/>
    <p:sldId id="469" r:id="rId54"/>
    <p:sldId id="470" r:id="rId55"/>
    <p:sldId id="471" r:id="rId56"/>
    <p:sldId id="472" r:id="rId57"/>
    <p:sldId id="473" r:id="rId58"/>
    <p:sldId id="459" r:id="rId59"/>
  </p:sldIdLst>
  <p:sldSz cx="9144000" cy="6858000" type="screen4x3"/>
  <p:notesSz cx="6858000" cy="9144000"/>
  <p:defaultTextStyle>
    <a:defPPr>
      <a:defRPr lang="en-US"/>
    </a:defPPr>
    <a:lvl1pPr marL="0" algn="l" defTabSz="911545" rtl="0" eaLnBrk="1" latinLnBrk="0" hangingPunct="1">
      <a:defRPr sz="1800" kern="1200">
        <a:solidFill>
          <a:schemeClr val="tx1"/>
        </a:solidFill>
        <a:latin typeface="+mn-lt"/>
        <a:ea typeface="+mn-ea"/>
        <a:cs typeface="+mn-cs"/>
      </a:defRPr>
    </a:lvl1pPr>
    <a:lvl2pPr marL="455759" algn="l" defTabSz="911545" rtl="0" eaLnBrk="1" latinLnBrk="0" hangingPunct="1">
      <a:defRPr sz="1800" kern="1200">
        <a:solidFill>
          <a:schemeClr val="tx1"/>
        </a:solidFill>
        <a:latin typeface="+mn-lt"/>
        <a:ea typeface="+mn-ea"/>
        <a:cs typeface="+mn-cs"/>
      </a:defRPr>
    </a:lvl2pPr>
    <a:lvl3pPr marL="911545" algn="l" defTabSz="911545" rtl="0" eaLnBrk="1" latinLnBrk="0" hangingPunct="1">
      <a:defRPr sz="1800" kern="1200">
        <a:solidFill>
          <a:schemeClr val="tx1"/>
        </a:solidFill>
        <a:latin typeface="+mn-lt"/>
        <a:ea typeface="+mn-ea"/>
        <a:cs typeface="+mn-cs"/>
      </a:defRPr>
    </a:lvl3pPr>
    <a:lvl4pPr marL="1367330" algn="l" defTabSz="911545" rtl="0" eaLnBrk="1" latinLnBrk="0" hangingPunct="1">
      <a:defRPr sz="1800" kern="1200">
        <a:solidFill>
          <a:schemeClr val="tx1"/>
        </a:solidFill>
        <a:latin typeface="+mn-lt"/>
        <a:ea typeface="+mn-ea"/>
        <a:cs typeface="+mn-cs"/>
      </a:defRPr>
    </a:lvl4pPr>
    <a:lvl5pPr marL="1823099" algn="l" defTabSz="911545" rtl="0" eaLnBrk="1" latinLnBrk="0" hangingPunct="1">
      <a:defRPr sz="1800" kern="1200">
        <a:solidFill>
          <a:schemeClr val="tx1"/>
        </a:solidFill>
        <a:latin typeface="+mn-lt"/>
        <a:ea typeface="+mn-ea"/>
        <a:cs typeface="+mn-cs"/>
      </a:defRPr>
    </a:lvl5pPr>
    <a:lvl6pPr marL="2278879" algn="l" defTabSz="911545" rtl="0" eaLnBrk="1" latinLnBrk="0" hangingPunct="1">
      <a:defRPr sz="1800" kern="1200">
        <a:solidFill>
          <a:schemeClr val="tx1"/>
        </a:solidFill>
        <a:latin typeface="+mn-lt"/>
        <a:ea typeface="+mn-ea"/>
        <a:cs typeface="+mn-cs"/>
      </a:defRPr>
    </a:lvl6pPr>
    <a:lvl7pPr marL="2734655" algn="l" defTabSz="911545" rtl="0" eaLnBrk="1" latinLnBrk="0" hangingPunct="1">
      <a:defRPr sz="1800" kern="1200">
        <a:solidFill>
          <a:schemeClr val="tx1"/>
        </a:solidFill>
        <a:latin typeface="+mn-lt"/>
        <a:ea typeface="+mn-ea"/>
        <a:cs typeface="+mn-cs"/>
      </a:defRPr>
    </a:lvl7pPr>
    <a:lvl8pPr marL="3190425" algn="l" defTabSz="911545" rtl="0" eaLnBrk="1" latinLnBrk="0" hangingPunct="1">
      <a:defRPr sz="1800" kern="1200">
        <a:solidFill>
          <a:schemeClr val="tx1"/>
        </a:solidFill>
        <a:latin typeface="+mn-lt"/>
        <a:ea typeface="+mn-ea"/>
        <a:cs typeface="+mn-cs"/>
      </a:defRPr>
    </a:lvl8pPr>
    <a:lvl9pPr marL="3646194" algn="l" defTabSz="911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EAD83-9FC7-4151-9018-6F8881ED2C22}" v="2661" dt="2023-05-02T20:48:57.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63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5C741-A4D8-4AA8-A284-613614717584}" type="datetimeFigureOut">
              <a:rPr lang="en-US" smtClean="0"/>
              <a:t>8/23/2023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0C378-3F34-4728-B9F7-CE3235FE6A95}" type="slidenum">
              <a:rPr lang="en-US" smtClean="0"/>
              <a:t>‹#›</a:t>
            </a:fld>
            <a:endParaRPr lang="en-US"/>
          </a:p>
        </p:txBody>
      </p:sp>
    </p:spTree>
    <p:extLst>
      <p:ext uri="{BB962C8B-B14F-4D97-AF65-F5344CB8AC3E}">
        <p14:creationId xmlns:p14="http://schemas.microsoft.com/office/powerpoint/2010/main" val="696457994"/>
      </p:ext>
    </p:extLst>
  </p:cSld>
  <p:clrMap bg1="lt1" tx1="dk1" bg2="lt2" tx2="dk2" accent1="accent1" accent2="accent2" accent3="accent3" accent4="accent4" accent5="accent5" accent6="accent6" hlink="hlink" folHlink="folHlink"/>
  <p:notesStyle>
    <a:lvl1pPr marL="0" algn="l" defTabSz="911545" rtl="0" eaLnBrk="1" latinLnBrk="0" hangingPunct="1">
      <a:defRPr sz="1200" kern="1200">
        <a:solidFill>
          <a:schemeClr val="tx1"/>
        </a:solidFill>
        <a:latin typeface="+mn-lt"/>
        <a:ea typeface="+mn-ea"/>
        <a:cs typeface="+mn-cs"/>
      </a:defRPr>
    </a:lvl1pPr>
    <a:lvl2pPr marL="455759" algn="l" defTabSz="911545" rtl="0" eaLnBrk="1" latinLnBrk="0" hangingPunct="1">
      <a:defRPr sz="1200" kern="1200">
        <a:solidFill>
          <a:schemeClr val="tx1"/>
        </a:solidFill>
        <a:latin typeface="+mn-lt"/>
        <a:ea typeface="+mn-ea"/>
        <a:cs typeface="+mn-cs"/>
      </a:defRPr>
    </a:lvl2pPr>
    <a:lvl3pPr marL="911545" algn="l" defTabSz="911545" rtl="0" eaLnBrk="1" latinLnBrk="0" hangingPunct="1">
      <a:defRPr sz="1200" kern="1200">
        <a:solidFill>
          <a:schemeClr val="tx1"/>
        </a:solidFill>
        <a:latin typeface="+mn-lt"/>
        <a:ea typeface="+mn-ea"/>
        <a:cs typeface="+mn-cs"/>
      </a:defRPr>
    </a:lvl3pPr>
    <a:lvl4pPr marL="1367330" algn="l" defTabSz="911545" rtl="0" eaLnBrk="1" latinLnBrk="0" hangingPunct="1">
      <a:defRPr sz="1200" kern="1200">
        <a:solidFill>
          <a:schemeClr val="tx1"/>
        </a:solidFill>
        <a:latin typeface="+mn-lt"/>
        <a:ea typeface="+mn-ea"/>
        <a:cs typeface="+mn-cs"/>
      </a:defRPr>
    </a:lvl4pPr>
    <a:lvl5pPr marL="1823099" algn="l" defTabSz="911545" rtl="0" eaLnBrk="1" latinLnBrk="0" hangingPunct="1">
      <a:defRPr sz="1200" kern="1200">
        <a:solidFill>
          <a:schemeClr val="tx1"/>
        </a:solidFill>
        <a:latin typeface="+mn-lt"/>
        <a:ea typeface="+mn-ea"/>
        <a:cs typeface="+mn-cs"/>
      </a:defRPr>
    </a:lvl5pPr>
    <a:lvl6pPr marL="2278879" algn="l" defTabSz="911545" rtl="0" eaLnBrk="1" latinLnBrk="0" hangingPunct="1">
      <a:defRPr sz="1200" kern="1200">
        <a:solidFill>
          <a:schemeClr val="tx1"/>
        </a:solidFill>
        <a:latin typeface="+mn-lt"/>
        <a:ea typeface="+mn-ea"/>
        <a:cs typeface="+mn-cs"/>
      </a:defRPr>
    </a:lvl6pPr>
    <a:lvl7pPr marL="2734655" algn="l" defTabSz="911545" rtl="0" eaLnBrk="1" latinLnBrk="0" hangingPunct="1">
      <a:defRPr sz="1200" kern="1200">
        <a:solidFill>
          <a:schemeClr val="tx1"/>
        </a:solidFill>
        <a:latin typeface="+mn-lt"/>
        <a:ea typeface="+mn-ea"/>
        <a:cs typeface="+mn-cs"/>
      </a:defRPr>
    </a:lvl7pPr>
    <a:lvl8pPr marL="3190425" algn="l" defTabSz="911545" rtl="0" eaLnBrk="1" latinLnBrk="0" hangingPunct="1">
      <a:defRPr sz="1200" kern="1200">
        <a:solidFill>
          <a:schemeClr val="tx1"/>
        </a:solidFill>
        <a:latin typeface="+mn-lt"/>
        <a:ea typeface="+mn-ea"/>
        <a:cs typeface="+mn-cs"/>
      </a:defRPr>
    </a:lvl8pPr>
    <a:lvl9pPr marL="3646194" algn="l" defTabSz="9115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ransculturalcare.n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Allostatic_load#cite_note-:1-6"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nsidehighered.com/advice/2020/06/03/seven-recommendations-helping-students-thrive-times-traum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nsidehighered.com/advice/2020/06/03/seven-recommendations-helping-students-thrive-times-trauma"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tilthighered.com/"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nsidehighered.com/advice/2020/06/03/seven-recommendations-helping-students-thrive-times-traum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insidehighered.com/advice/2020/06/03/seven-recommendations-helping-students-thrive-times-traum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insidehighered.com/advice/2020/06/03/seven-recommendations-helping-students-thrive-times-trauma"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nsidehighered.com/advice/2020/06/03/seven-recommendations-helping-students-thrive-times-trauma"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insidehighered.com/advice/2020/06/03/seven-recommendations-helping-students-thrive-times-trauma"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pa.org/news/press/releases/stress/2022/concerned-future-infl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1</a:t>
            </a:fld>
            <a:endParaRPr lang="en-US"/>
          </a:p>
        </p:txBody>
      </p:sp>
    </p:spTree>
    <p:extLst>
      <p:ext uri="{BB962C8B-B14F-4D97-AF65-F5344CB8AC3E}">
        <p14:creationId xmlns:p14="http://schemas.microsoft.com/office/powerpoint/2010/main" val="352196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590"/>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91" name="Shape 591"/>
          <p:cNvSpPr txBox="1">
            <a:spLocks noGrp="1"/>
          </p:cNvSpPr>
          <p:nvPr>
            <p:ph type="body" idx="1"/>
          </p:nvPr>
        </p:nvSpPr>
        <p:spPr>
          <a:ln/>
        </p:spPr>
        <p:txBody>
          <a:bodyPr lIns="91420" tIns="45697" rIns="91420" bIns="45697" anchor="t" anchorCtr="0">
            <a:noAutofit/>
          </a:bodyPr>
          <a:lstStyle/>
          <a:p>
            <a:pPr>
              <a:buClr>
                <a:schemeClr val="dk1"/>
              </a:buClr>
              <a:buSzPct val="25000"/>
              <a:defRPr/>
            </a:pPr>
            <a:endParaRPr>
              <a:solidFill>
                <a:schemeClr val="dk1"/>
              </a:solidFill>
              <a:ea typeface="Calibri"/>
              <a:cs typeface="Calibri"/>
              <a:sym typeface="Calibri"/>
            </a:endParaRPr>
          </a:p>
          <a:p>
            <a:pPr marL="171441" indent="-171441">
              <a:buClr>
                <a:schemeClr val="dk1"/>
              </a:buClr>
              <a:buSzPct val="100000"/>
              <a:buFont typeface="Arial"/>
              <a:buChar char="•"/>
              <a:defRPr/>
            </a:pPr>
            <a:r>
              <a:rPr lang="en-US">
                <a:solidFill>
                  <a:schemeClr val="dk1"/>
                </a:solidFill>
                <a:ea typeface="Calibri"/>
                <a:cs typeface="Calibri"/>
                <a:sym typeface="Calibri"/>
              </a:rPr>
              <a:t>Each identity has cultural values within that are more or less seen as valuable, leading privilege and marginalization/oppression</a:t>
            </a:r>
          </a:p>
          <a:p>
            <a:pPr marL="171441" indent="-171441">
              <a:buClr>
                <a:schemeClr val="dk1"/>
              </a:buClr>
              <a:buSzPct val="100000"/>
              <a:buFont typeface="Arial"/>
              <a:buChar char="•"/>
              <a:defRPr/>
            </a:pPr>
            <a:r>
              <a:rPr lang="en-US">
                <a:solidFill>
                  <a:schemeClr val="dk1"/>
                </a:solidFill>
                <a:ea typeface="Calibri"/>
                <a:cs typeface="Calibri"/>
                <a:sym typeface="Calibri"/>
              </a:rPr>
              <a:t>Self-identification; respecting that we each use our own terms to identify ourselves</a:t>
            </a:r>
          </a:p>
          <a:p>
            <a:pPr marL="171441" indent="-171441">
              <a:buClr>
                <a:schemeClr val="dk1"/>
              </a:buClr>
              <a:buSzPct val="100000"/>
              <a:buFont typeface="Arial"/>
              <a:buChar char="•"/>
              <a:defRPr/>
            </a:pPr>
            <a:r>
              <a:rPr lang="en-US">
                <a:solidFill>
                  <a:schemeClr val="dk1"/>
                </a:solidFill>
                <a:ea typeface="Calibri"/>
                <a:cs typeface="Calibri"/>
                <a:sym typeface="Calibri"/>
              </a:rPr>
              <a:t>Identity is changeable and fluid; saliency changes based on context</a:t>
            </a:r>
          </a:p>
          <a:p>
            <a:pPr marL="171441" indent="-171441">
              <a:buClr>
                <a:schemeClr val="dk1"/>
              </a:buClr>
              <a:buSzPct val="25000"/>
              <a:defRPr/>
            </a:pPr>
            <a:endParaRPr>
              <a:solidFill>
                <a:schemeClr val="dk1"/>
              </a:solidFill>
              <a:ea typeface="Calibri"/>
              <a:cs typeface="Calibri"/>
              <a:sym typeface="Calibri"/>
            </a:endParaRPr>
          </a:p>
          <a:p>
            <a:pPr>
              <a:buClr>
                <a:schemeClr val="dk1"/>
              </a:buClr>
              <a:buSzPct val="25000"/>
              <a:defRPr/>
            </a:pPr>
            <a:r>
              <a:rPr lang="en-US" b="1">
                <a:solidFill>
                  <a:schemeClr val="dk1"/>
                </a:solidFill>
                <a:ea typeface="Calibri"/>
                <a:cs typeface="Calibri"/>
                <a:sym typeface="Calibri"/>
              </a:rPr>
              <a:t>What is diversity?</a:t>
            </a:r>
          </a:p>
          <a:p>
            <a:pPr>
              <a:buClr>
                <a:schemeClr val="dk1"/>
              </a:buClr>
              <a:buSzPct val="25000"/>
              <a:defRPr/>
            </a:pPr>
            <a:r>
              <a:rPr lang="en-US">
                <a:solidFill>
                  <a:schemeClr val="dk1"/>
                </a:solidFill>
                <a:ea typeface="Calibri"/>
                <a:cs typeface="Calibri"/>
                <a:sym typeface="Calibri"/>
              </a:rPr>
              <a:t>	-broad inclusive definition (e.g., race/eth, SES, sexual orientation, sex, family system, </a:t>
            </a:r>
          </a:p>
          <a:p>
            <a:pPr>
              <a:buClr>
                <a:schemeClr val="dk1"/>
              </a:buClr>
              <a:buSzPct val="25000"/>
              <a:defRPr/>
            </a:pPr>
            <a:r>
              <a:rPr lang="en-US">
                <a:solidFill>
                  <a:schemeClr val="dk1"/>
                </a:solidFill>
                <a:ea typeface="Calibri"/>
                <a:cs typeface="Calibri"/>
                <a:sym typeface="Calibri"/>
              </a:rPr>
              <a:t>	nation/region of origin, religion, spirituality, disability, body size/shape, age)</a:t>
            </a:r>
          </a:p>
          <a:p>
            <a:pPr>
              <a:buClr>
                <a:schemeClr val="dk1"/>
              </a:buClr>
              <a:buSzPct val="25000"/>
              <a:defRPr/>
            </a:pPr>
            <a:r>
              <a:rPr lang="en-US">
                <a:solidFill>
                  <a:schemeClr val="dk1"/>
                </a:solidFill>
                <a:ea typeface="Calibri"/>
                <a:cs typeface="Calibri"/>
                <a:sym typeface="Calibri"/>
              </a:rPr>
              <a:t> </a:t>
            </a:r>
          </a:p>
          <a:p>
            <a:pPr>
              <a:buClr>
                <a:schemeClr val="dk1"/>
              </a:buClr>
              <a:buSzPct val="25000"/>
              <a:defRPr/>
            </a:pPr>
            <a:r>
              <a:rPr lang="en-US">
                <a:solidFill>
                  <a:schemeClr val="dk1"/>
                </a:solidFill>
                <a:ea typeface="Calibri"/>
                <a:cs typeface="Calibri"/>
                <a:sym typeface="Calibri"/>
              </a:rPr>
              <a:t>These parts of ourselves/parts of our identity create our </a:t>
            </a:r>
            <a:r>
              <a:rPr lang="en-US" b="1">
                <a:solidFill>
                  <a:schemeClr val="dk1"/>
                </a:solidFill>
                <a:ea typeface="Calibri"/>
                <a:cs typeface="Calibri"/>
                <a:sym typeface="Calibri"/>
              </a:rPr>
              <a:t>Cultural Filter/Lens</a:t>
            </a:r>
            <a:r>
              <a:rPr lang="en-US">
                <a:solidFill>
                  <a:schemeClr val="dk1"/>
                </a:solidFill>
                <a:ea typeface="Calibri"/>
                <a:cs typeface="Calibri"/>
                <a:sym typeface="Calibri"/>
              </a:rPr>
              <a:t> and color how we see the world; it is important to learn about your own filter so that you can recognize it and learn to take it off at times and try on other filters/points of view when dealing w/people different than yourself as a way to increase understanding</a:t>
            </a:r>
          </a:p>
          <a:p>
            <a:pPr>
              <a:buClr>
                <a:schemeClr val="dk1"/>
              </a:buClr>
              <a:buSzPct val="25000"/>
              <a:defRPr/>
            </a:pPr>
            <a:r>
              <a:rPr lang="en-US">
                <a:solidFill>
                  <a:schemeClr val="dk1"/>
                </a:solidFill>
                <a:ea typeface="Calibri"/>
                <a:cs typeface="Calibri"/>
                <a:sym typeface="Calibri"/>
              </a:rPr>
              <a:t> </a:t>
            </a:r>
          </a:p>
          <a:p>
            <a:pPr>
              <a:buClr>
                <a:schemeClr val="dk1"/>
              </a:buClr>
              <a:buSzPct val="25000"/>
              <a:defRPr/>
            </a:pPr>
            <a:r>
              <a:rPr lang="en-US" b="1">
                <a:solidFill>
                  <a:schemeClr val="dk1"/>
                </a:solidFill>
                <a:ea typeface="Calibri"/>
                <a:cs typeface="Calibri"/>
                <a:sym typeface="Calibri"/>
              </a:rPr>
              <a:t>What else creates our Cultural Filter</a:t>
            </a:r>
            <a:r>
              <a:rPr lang="en-US">
                <a:solidFill>
                  <a:schemeClr val="dk1"/>
                </a:solidFill>
                <a:ea typeface="Calibri"/>
                <a:cs typeface="Calibri"/>
                <a:sym typeface="Calibri"/>
              </a:rPr>
              <a:t>/ where do we learn messages about ourselves and other groups?</a:t>
            </a:r>
          </a:p>
          <a:p>
            <a:pPr>
              <a:buClr>
                <a:schemeClr val="dk1"/>
              </a:buClr>
              <a:buSzPct val="25000"/>
              <a:defRPr/>
            </a:pPr>
            <a:r>
              <a:rPr lang="en-US">
                <a:solidFill>
                  <a:schemeClr val="dk1"/>
                </a:solidFill>
                <a:ea typeface="Calibri"/>
                <a:cs typeface="Calibri"/>
                <a:sym typeface="Calibri"/>
              </a:rPr>
              <a:t>	-media, family, church, school, family, peers, gov’t</a:t>
            </a:r>
          </a:p>
          <a:p>
            <a:pPr>
              <a:buClr>
                <a:schemeClr val="dk1"/>
              </a:buClr>
              <a:buSzPct val="25000"/>
              <a:defRPr/>
            </a:pPr>
            <a:r>
              <a:rPr lang="en-US">
                <a:solidFill>
                  <a:schemeClr val="dk1"/>
                </a:solidFill>
                <a:ea typeface="Calibri"/>
                <a:cs typeface="Calibri"/>
                <a:sym typeface="Calibri"/>
              </a:rPr>
              <a:t> </a:t>
            </a:r>
          </a:p>
          <a:p>
            <a:pPr marL="171441" indent="-171441">
              <a:buClr>
                <a:schemeClr val="dk1"/>
              </a:buClr>
              <a:buSzPct val="25000"/>
              <a:defRPr/>
            </a:pPr>
            <a:endParaRPr>
              <a:solidFill>
                <a:schemeClr val="dk1"/>
              </a:solidFill>
              <a:ea typeface="Calibri"/>
              <a:cs typeface="Calibri"/>
              <a:sym typeface="Calibri"/>
            </a:endParaRPr>
          </a:p>
        </p:txBody>
      </p:sp>
      <p:sp>
        <p:nvSpPr>
          <p:cNvPr id="60420" name="Shape 59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697" rIns="91420" bIns="45697"/>
          <a:lstStyle>
            <a:lvl1pPr eaLnBrk="0" hangingPunct="0">
              <a:defRPr>
                <a:solidFill>
                  <a:schemeClr val="tx1"/>
                </a:solidFill>
                <a:latin typeface="Arial" pitchFamily="34" charset="0"/>
                <a:ea typeface="ＭＳ Ｐゴシック" pitchFamily="34" charset="-128"/>
              </a:defRPr>
            </a:lvl1pPr>
            <a:lvl2pPr marL="742909" indent="-285734" eaLnBrk="0" hangingPunct="0">
              <a:defRPr>
                <a:solidFill>
                  <a:schemeClr val="tx1"/>
                </a:solidFill>
                <a:latin typeface="Arial" pitchFamily="34" charset="0"/>
                <a:ea typeface="ＭＳ Ｐゴシック" pitchFamily="34" charset="-128"/>
              </a:defRPr>
            </a:lvl2pPr>
            <a:lvl3pPr marL="1142937" indent="-228587" eaLnBrk="0" hangingPunct="0">
              <a:defRPr>
                <a:solidFill>
                  <a:schemeClr val="tx1"/>
                </a:solidFill>
                <a:latin typeface="Arial" pitchFamily="34" charset="0"/>
                <a:ea typeface="ＭＳ Ｐゴシック" pitchFamily="34" charset="-128"/>
              </a:defRPr>
            </a:lvl3pPr>
            <a:lvl4pPr marL="1600112" indent="-228587" eaLnBrk="0" hangingPunct="0">
              <a:defRPr>
                <a:solidFill>
                  <a:schemeClr val="tx1"/>
                </a:solidFill>
                <a:latin typeface="Arial" pitchFamily="34" charset="0"/>
                <a:ea typeface="ＭＳ Ｐゴシック" pitchFamily="34" charset="-128"/>
              </a:defRPr>
            </a:lvl4pPr>
            <a:lvl5pPr marL="2057287" indent="-228587" eaLnBrk="0" hangingPunct="0">
              <a:defRPr>
                <a:solidFill>
                  <a:schemeClr val="tx1"/>
                </a:solidFill>
                <a:latin typeface="Arial" pitchFamily="34"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000000"/>
              </a:buClr>
              <a:buSzPct val="25000"/>
              <a:buFont typeface="Calibri" pitchFamily="34" charset="0"/>
              <a:buNone/>
            </a:pPr>
            <a:fld id="{A3ECE8A6-F67E-4057-884F-90ACABA65FCE}" type="slidenum">
              <a:rPr lang="en-US" smtClean="0">
                <a:solidFill>
                  <a:srgbClr val="000000"/>
                </a:solidFill>
                <a:latin typeface="Calibri" pitchFamily="34" charset="0"/>
                <a:sym typeface="Calibri" pitchFamily="34" charset="0"/>
              </a:rPr>
              <a:pPr eaLnBrk="1" hangingPunct="1">
                <a:buClr>
                  <a:srgbClr val="000000"/>
                </a:buClr>
                <a:buSzPct val="25000"/>
                <a:buFont typeface="Calibri" pitchFamily="34" charset="0"/>
                <a:buNone/>
              </a:pPr>
              <a:t>17</a:t>
            </a:fld>
            <a:endParaRPr lang="en-US">
              <a:solidFill>
                <a:srgbClr val="000000"/>
              </a:solidFill>
              <a:latin typeface="Calibri" pitchFamily="34" charset="0"/>
              <a:sym typeface="Calibri" pitchFamily="34" charset="0"/>
            </a:endParaRPr>
          </a:p>
        </p:txBody>
      </p:sp>
    </p:spTree>
    <p:extLst>
      <p:ext uri="{BB962C8B-B14F-4D97-AF65-F5344CB8AC3E}">
        <p14:creationId xmlns:p14="http://schemas.microsoft.com/office/powerpoint/2010/main" val="194986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https://engineerinclusion.com/what-is-positionality/</a:t>
            </a:r>
          </a:p>
          <a:p>
            <a:r>
              <a:rPr lang="en-US" sz="1200" b="1" i="0" kern="1200">
                <a:solidFill>
                  <a:schemeClr val="tx1"/>
                </a:solidFill>
                <a:effectLst/>
                <a:latin typeface="+mn-lt"/>
                <a:ea typeface="+mn-ea"/>
                <a:cs typeface="+mn-cs"/>
              </a:rPr>
              <a:t>Positionality is the social and political context that creates your identity and how your identity influences and biases your perception of and outlook on the world. </a:t>
            </a:r>
          </a:p>
          <a:p>
            <a:r>
              <a:rPr lang="en-US" sz="1200" b="1" i="0" kern="1200">
                <a:solidFill>
                  <a:schemeClr val="tx1"/>
                </a:solidFill>
                <a:effectLst/>
                <a:latin typeface="+mn-lt"/>
                <a:ea typeface="+mn-ea"/>
                <a:cs typeface="+mn-cs"/>
              </a:rPr>
              <a:t>Positionality affects research, teaching, leading, policymaking, as well as common interactions.</a:t>
            </a:r>
            <a:endParaRPr lang="en-US"/>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19</a:t>
            </a:fld>
            <a:endParaRPr lang="en-US"/>
          </a:p>
        </p:txBody>
      </p:sp>
    </p:spTree>
    <p:extLst>
      <p:ext uri="{BB962C8B-B14F-4D97-AF65-F5344CB8AC3E}">
        <p14:creationId xmlns:p14="http://schemas.microsoft.com/office/powerpoint/2010/main" val="54674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is the foundational model for the</a:t>
            </a:r>
            <a:r>
              <a:rPr lang="en-US" baseline="0"/>
              <a:t> workshop, and we will be working within all of the aspects of the model, and these overlap and mutually impact each other</a:t>
            </a:r>
            <a:endParaRPr lang="en-US"/>
          </a:p>
          <a:p>
            <a:pPr marL="171450" indent="-171450">
              <a:buFontTx/>
              <a:buChar char="-"/>
            </a:pPr>
            <a:r>
              <a:rPr lang="en-US"/>
              <a:t>AKS is foundational – much of what we learn in formal education and</a:t>
            </a:r>
            <a:r>
              <a:rPr lang="en-US" baseline="0"/>
              <a:t> training – but also we go beyond this to understand it is a dynamic, lifelong process of growth that takes humility, desire, authenticity, vulnerability…</a:t>
            </a:r>
          </a:p>
          <a:p>
            <a:pPr marL="171450" indent="-171450">
              <a:buFontTx/>
              <a:buChar char="-"/>
            </a:pPr>
            <a:r>
              <a:rPr lang="en-US" baseline="0" err="1"/>
              <a:t>Campinha-Bacote</a:t>
            </a:r>
            <a:r>
              <a:rPr lang="en-US" baseline="0"/>
              <a:t> - </a:t>
            </a:r>
            <a:r>
              <a:rPr lang="en-US" sz="1200" u="sng" kern="1200">
                <a:solidFill>
                  <a:schemeClr val="tx1"/>
                </a:solidFill>
                <a:effectLst/>
                <a:latin typeface="+mn-lt"/>
                <a:ea typeface="+mn-ea"/>
                <a:cs typeface="+mn-cs"/>
                <a:hlinkClick r:id="rId3"/>
              </a:rPr>
              <a:t>Transcultural C.A.R.E. Associates</a:t>
            </a:r>
            <a:endParaRPr lang="en-US"/>
          </a:p>
        </p:txBody>
      </p:sp>
      <p:sp>
        <p:nvSpPr>
          <p:cNvPr id="4" name="Slide Number Placeholder 3"/>
          <p:cNvSpPr>
            <a:spLocks noGrp="1"/>
          </p:cNvSpPr>
          <p:nvPr>
            <p:ph type="sldNum" sz="quarter" idx="10"/>
          </p:nvPr>
        </p:nvSpPr>
        <p:spPr/>
        <p:txBody>
          <a:bodyPr/>
          <a:lstStyle/>
          <a:p>
            <a:fld id="{DC0D42F3-CDD5-4B19-B3DB-7C5223465AF0}" type="slidenum">
              <a:rPr lang="en-US" smtClean="0"/>
              <a:t>22</a:t>
            </a:fld>
            <a:endParaRPr lang="en-US"/>
          </a:p>
        </p:txBody>
      </p:sp>
    </p:spTree>
    <p:extLst>
      <p:ext uri="{BB962C8B-B14F-4D97-AF65-F5344CB8AC3E}">
        <p14:creationId xmlns:p14="http://schemas.microsoft.com/office/powerpoint/2010/main" val="185043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a:t>Now we want you to think about how do these privileges and </a:t>
            </a:r>
            <a:r>
              <a:rPr lang="en-US" err="1"/>
              <a:t>marginalizations</a:t>
            </a:r>
            <a:r>
              <a:rPr lang="en-US"/>
              <a:t> impact your thoughts attitudes and actions??</a:t>
            </a:r>
          </a:p>
          <a:p>
            <a:pPr lvl="0"/>
            <a:endParaRPr lang="en-US"/>
          </a:p>
          <a:p>
            <a:pPr lvl="0"/>
            <a:r>
              <a:rPr lang="en-US"/>
              <a:t>What do you think when you hear the word stereotype? </a:t>
            </a:r>
          </a:p>
          <a:p>
            <a:r>
              <a:rPr lang="en-US"/>
              <a:t> </a:t>
            </a:r>
          </a:p>
          <a:p>
            <a:pPr lvl="0"/>
            <a:r>
              <a:rPr lang="en-US"/>
              <a:t>Something to ponder….</a:t>
            </a:r>
          </a:p>
          <a:p>
            <a:pPr lvl="1"/>
            <a:r>
              <a:rPr lang="en-US"/>
              <a:t>Categories (What’s the benefit?) </a:t>
            </a:r>
          </a:p>
          <a:p>
            <a:pPr lvl="2"/>
            <a:r>
              <a:rPr lang="en-US"/>
              <a:t>Give order to life; each day we put people in categories based on social (or other) characteristics </a:t>
            </a:r>
          </a:p>
          <a:p>
            <a:pPr lvl="2"/>
            <a:r>
              <a:rPr lang="en-US"/>
              <a:t>May become the foundation for stereotypes, prejudice, &amp; discrimination </a:t>
            </a:r>
          </a:p>
          <a:p>
            <a:r>
              <a:rPr lang="en-US"/>
              <a:t> </a:t>
            </a:r>
          </a:p>
          <a:p>
            <a:pPr lvl="0"/>
            <a:r>
              <a:rPr lang="en-US"/>
              <a:t>A Stereotype is: </a:t>
            </a:r>
          </a:p>
          <a:p>
            <a:pPr lvl="1"/>
            <a:r>
              <a:rPr lang="en-US"/>
              <a:t>“an exaggerated belief, image, or distorted truth about a person or group”</a:t>
            </a:r>
          </a:p>
          <a:p>
            <a:pPr lvl="1"/>
            <a:r>
              <a:rPr lang="en-US"/>
              <a:t>“a generalization that allows for little or no individual differences or social variation” </a:t>
            </a:r>
          </a:p>
          <a:p>
            <a:pPr lvl="1"/>
            <a:r>
              <a:rPr lang="en-US"/>
              <a:t>But, where does it come from? </a:t>
            </a:r>
          </a:p>
          <a:p>
            <a:pPr lvl="2"/>
            <a:r>
              <a:rPr lang="en-US"/>
              <a:t>Media images (omission-“all-white” worlds)</a:t>
            </a:r>
          </a:p>
          <a:p>
            <a:pPr lvl="2"/>
            <a:r>
              <a:rPr lang="en-US"/>
              <a:t>Parents</a:t>
            </a:r>
          </a:p>
          <a:p>
            <a:pPr lvl="2"/>
            <a:r>
              <a:rPr lang="en-US"/>
              <a:t>Peers </a:t>
            </a:r>
          </a:p>
          <a:p>
            <a:pPr lvl="1"/>
            <a:r>
              <a:rPr lang="en-US"/>
              <a:t>Can be positive or negative (examples?)  </a:t>
            </a:r>
            <a:r>
              <a:rPr lang="en-US">
                <a:sym typeface="Wingdings"/>
              </a:rPr>
              <a:t></a:t>
            </a:r>
            <a:r>
              <a:rPr lang="en-US"/>
              <a:t> (one step further) </a:t>
            </a:r>
          </a:p>
          <a:p>
            <a:r>
              <a:rPr lang="en-US"/>
              <a:t> </a:t>
            </a:r>
          </a:p>
          <a:p>
            <a:pPr lvl="0"/>
            <a:r>
              <a:rPr lang="en-US"/>
              <a:t>Prejudice is: </a:t>
            </a:r>
          </a:p>
          <a:p>
            <a:pPr lvl="1"/>
            <a:r>
              <a:rPr lang="en-US"/>
              <a:t>“an opinion, prejudgment or attitude about a group or its individual members”</a:t>
            </a:r>
          </a:p>
          <a:p>
            <a:pPr lvl="1"/>
            <a:r>
              <a:rPr lang="en-US"/>
              <a:t>Often associated with ignorance, fear, or hatred</a:t>
            </a:r>
          </a:p>
          <a:p>
            <a:pPr lvl="1"/>
            <a:endParaRPr lang="en-US"/>
          </a:p>
          <a:p>
            <a:pPr lvl="1"/>
            <a:br>
              <a:rPr lang="en-US"/>
            </a:br>
            <a:r>
              <a:rPr lang="en-US"/>
              <a:t>How do these three things interact??? – Next Slide</a:t>
            </a:r>
          </a:p>
          <a:p>
            <a:endParaRPr lang="en-US"/>
          </a:p>
        </p:txBody>
      </p:sp>
      <p:sp>
        <p:nvSpPr>
          <p:cNvPr id="4" name="Slide Number Placeholder 3"/>
          <p:cNvSpPr>
            <a:spLocks noGrp="1"/>
          </p:cNvSpPr>
          <p:nvPr>
            <p:ph type="sldNum" sz="quarter" idx="10"/>
          </p:nvPr>
        </p:nvSpPr>
        <p:spPr/>
        <p:txBody>
          <a:bodyPr/>
          <a:lstStyle/>
          <a:p>
            <a:fld id="{E0B0BE9F-D0E3-476D-97BC-463705973962}" type="slidenum">
              <a:rPr lang="en-US" smtClean="0"/>
              <a:pPr/>
              <a:t>23</a:t>
            </a:fld>
            <a:endParaRPr lang="en-US"/>
          </a:p>
        </p:txBody>
      </p:sp>
    </p:spTree>
    <p:extLst>
      <p:ext uri="{BB962C8B-B14F-4D97-AF65-F5344CB8AC3E}">
        <p14:creationId xmlns:p14="http://schemas.microsoft.com/office/powerpoint/2010/main" val="227395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https://implicit.harvard.edu/implicit/selectatest.html</a:t>
            </a: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24</a:t>
            </a:fld>
            <a:endParaRPr lang="en-US"/>
          </a:p>
        </p:txBody>
      </p:sp>
    </p:spTree>
    <p:extLst>
      <p:ext uri="{BB962C8B-B14F-4D97-AF65-F5344CB8AC3E}">
        <p14:creationId xmlns:p14="http://schemas.microsoft.com/office/powerpoint/2010/main" val="1151714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69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93162" rIns="93162" bIns="93162" numCol="1" anchor="t" anchorCtr="0" compatLnSpc="1">
            <a:prstTxWarp prst="textNoShape">
              <a:avLst/>
            </a:prstTxWarp>
          </a:bodyPr>
          <a:lstStyle/>
          <a:p>
            <a:pPr>
              <a:spcBef>
                <a:spcPct val="0"/>
              </a:spcBef>
              <a:buClr>
                <a:srgbClr val="000000"/>
              </a:buClr>
              <a:buSzPct val="25000"/>
              <a:buFont typeface="Calibri" panose="020F0502020204030204" pitchFamily="34" charset="0"/>
              <a:buNone/>
            </a:pPr>
            <a:r>
              <a:rPr lang="en-US" sz="1200" b="0" i="0" kern="1200" err="1">
                <a:solidFill>
                  <a:schemeClr val="tx1"/>
                </a:solidFill>
                <a:effectLst/>
                <a:latin typeface="+mn-lt"/>
                <a:ea typeface="+mn-ea"/>
                <a:cs typeface="+mn-cs"/>
              </a:rPr>
              <a:t>Allostatic</a:t>
            </a:r>
            <a:r>
              <a:rPr lang="en-US" sz="1200" b="0" i="0" kern="1200">
                <a:solidFill>
                  <a:schemeClr val="tx1"/>
                </a:solidFill>
                <a:effectLst/>
                <a:latin typeface="+mn-lt"/>
                <a:ea typeface="+mn-ea"/>
                <a:cs typeface="+mn-cs"/>
              </a:rPr>
              <a:t> load refers to </a:t>
            </a:r>
            <a:r>
              <a:rPr lang="en-US" sz="1200" b="1" i="0" kern="1200">
                <a:solidFill>
                  <a:schemeClr val="tx1"/>
                </a:solidFill>
                <a:effectLst/>
                <a:latin typeface="+mn-lt"/>
                <a:ea typeface="+mn-ea"/>
                <a:cs typeface="+mn-cs"/>
              </a:rPr>
              <a:t>the cumulative burden of chronic stress and life events</a:t>
            </a:r>
            <a:r>
              <a:rPr lang="en-US" sz="1200" b="0" i="0" kern="1200">
                <a:solidFill>
                  <a:schemeClr val="tx1"/>
                </a:solidFill>
                <a:effectLst/>
                <a:latin typeface="+mn-lt"/>
                <a:ea typeface="+mn-ea"/>
                <a:cs typeface="+mn-cs"/>
              </a:rPr>
              <a:t>. It involves the interaction of different physiological systems at varying degrees of activity. When environmental challenges exceed the individual ability to cope, then </a:t>
            </a:r>
            <a:r>
              <a:rPr lang="en-US" sz="1200" b="0" i="0" kern="1200" err="1">
                <a:solidFill>
                  <a:schemeClr val="tx1"/>
                </a:solidFill>
                <a:effectLst/>
                <a:latin typeface="+mn-lt"/>
                <a:ea typeface="+mn-ea"/>
                <a:cs typeface="+mn-cs"/>
              </a:rPr>
              <a:t>allostatic</a:t>
            </a:r>
            <a:r>
              <a:rPr lang="en-US" sz="1200" b="0" i="0" kern="1200">
                <a:solidFill>
                  <a:schemeClr val="tx1"/>
                </a:solidFill>
                <a:effectLst/>
                <a:latin typeface="+mn-lt"/>
                <a:ea typeface="+mn-ea"/>
                <a:cs typeface="+mn-cs"/>
              </a:rPr>
              <a:t> overload ensues.</a:t>
            </a:r>
          </a:p>
          <a:p>
            <a:pPr>
              <a:spcBef>
                <a:spcPct val="0"/>
              </a:spcBef>
              <a:buClr>
                <a:srgbClr val="000000"/>
              </a:buClr>
              <a:buSzPct val="25000"/>
              <a:buFont typeface="Calibri" panose="020F0502020204030204" pitchFamily="34" charset="0"/>
              <a:buNone/>
            </a:pPr>
            <a:r>
              <a:rPr lang="en-US" sz="1200" b="0" i="0" kern="1200" err="1">
                <a:solidFill>
                  <a:schemeClr val="tx1"/>
                </a:solidFill>
                <a:effectLst/>
                <a:latin typeface="+mn-lt"/>
                <a:ea typeface="+mn-ea"/>
                <a:cs typeface="+mn-cs"/>
              </a:rPr>
              <a:t>Allostatic</a:t>
            </a:r>
            <a:r>
              <a:rPr lang="en-US" sz="1200" b="0" i="0" kern="1200">
                <a:solidFill>
                  <a:schemeClr val="tx1"/>
                </a:solidFill>
                <a:effectLst/>
                <a:latin typeface="+mn-lt"/>
                <a:ea typeface="+mn-ea"/>
                <a:cs typeface="+mn-cs"/>
              </a:rPr>
              <a:t> overload occurs when </a:t>
            </a:r>
            <a:r>
              <a:rPr lang="en-US" sz="1200" b="1" i="0" kern="1200">
                <a:solidFill>
                  <a:schemeClr val="tx1"/>
                </a:solidFill>
                <a:effectLst/>
                <a:latin typeface="+mn-lt"/>
                <a:ea typeface="+mn-ea"/>
                <a:cs typeface="+mn-cs"/>
              </a:rPr>
              <a:t>the cumulative effects of physiological stress response lead to health problems, disease, or death</a:t>
            </a:r>
            <a:r>
              <a:rPr lang="en-US" sz="1200" b="0" i="0" kern="1200">
                <a:solidFill>
                  <a:schemeClr val="tx1"/>
                </a:solidFill>
                <a:effectLst/>
                <a:latin typeface="+mn-lt"/>
                <a:ea typeface="+mn-ea"/>
                <a:cs typeface="+mn-cs"/>
              </a:rPr>
              <a:t>. This is why it's estimated that stress plays a role in anywhere from 50 to 70 percent of all physical illnesses.</a:t>
            </a:r>
          </a:p>
          <a:p>
            <a:pPr>
              <a:spcBef>
                <a:spcPct val="0"/>
              </a:spcBef>
              <a:buClr>
                <a:srgbClr val="000000"/>
              </a:buClr>
              <a:buSzPct val="25000"/>
              <a:buFont typeface="Calibri" panose="020F0502020204030204" pitchFamily="34" charset="0"/>
              <a:buNone/>
            </a:pPr>
            <a:r>
              <a:rPr lang="en-US" sz="1200" b="0" i="0" kern="1200">
                <a:solidFill>
                  <a:schemeClr val="tx1"/>
                </a:solidFill>
                <a:effectLst/>
                <a:latin typeface="+mn-lt"/>
                <a:ea typeface="+mn-ea"/>
                <a:cs typeface="+mn-cs"/>
              </a:rPr>
              <a:t>The concept of </a:t>
            </a:r>
            <a:r>
              <a:rPr lang="en-US" sz="1200" b="0" i="0" kern="1200" err="1">
                <a:solidFill>
                  <a:schemeClr val="tx1"/>
                </a:solidFill>
                <a:effectLst/>
                <a:latin typeface="+mn-lt"/>
                <a:ea typeface="+mn-ea"/>
                <a:cs typeface="+mn-cs"/>
              </a:rPr>
              <a:t>allostatic</a:t>
            </a:r>
            <a:r>
              <a:rPr lang="en-US" sz="1200" b="0" i="0" kern="1200">
                <a:solidFill>
                  <a:schemeClr val="tx1"/>
                </a:solidFill>
                <a:effectLst/>
                <a:latin typeface="+mn-lt"/>
                <a:ea typeface="+mn-ea"/>
                <a:cs typeface="+mn-cs"/>
              </a:rPr>
              <a:t> load provides that "the neuroendocrine, cardiovascular, </a:t>
            </a:r>
            <a:r>
              <a:rPr lang="en-US" sz="1200" b="0" i="0" kern="1200" err="1">
                <a:solidFill>
                  <a:schemeClr val="tx1"/>
                </a:solidFill>
                <a:effectLst/>
                <a:latin typeface="+mn-lt"/>
                <a:ea typeface="+mn-ea"/>
                <a:cs typeface="+mn-cs"/>
              </a:rPr>
              <a:t>neuroenergetic</a:t>
            </a:r>
            <a:r>
              <a:rPr lang="en-US" sz="1200" b="0" i="0" kern="1200">
                <a:solidFill>
                  <a:schemeClr val="tx1"/>
                </a:solidFill>
                <a:effectLst/>
                <a:latin typeface="+mn-lt"/>
                <a:ea typeface="+mn-ea"/>
                <a:cs typeface="+mn-cs"/>
              </a:rPr>
              <a:t>, and emotional responses become persistently activated so that blood flow turbulences in the coronary and cerebral arteries, high blood pressure, </a:t>
            </a:r>
            <a:r>
              <a:rPr lang="en-US" sz="1200" b="0" i="0" kern="1200" err="1">
                <a:solidFill>
                  <a:schemeClr val="tx1"/>
                </a:solidFill>
                <a:effectLst/>
                <a:latin typeface="+mn-lt"/>
                <a:ea typeface="+mn-ea"/>
                <a:cs typeface="+mn-cs"/>
              </a:rPr>
              <a:t>atherogenesis</a:t>
            </a:r>
            <a:r>
              <a:rPr lang="en-US" sz="1200" b="0" i="0" kern="1200">
                <a:solidFill>
                  <a:schemeClr val="tx1"/>
                </a:solidFill>
                <a:effectLst/>
                <a:latin typeface="+mn-lt"/>
                <a:ea typeface="+mn-ea"/>
                <a:cs typeface="+mn-cs"/>
              </a:rPr>
              <a:t>, cognitive dysfunction and depressed mood accelerate disease progression."</a:t>
            </a:r>
            <a:r>
              <a:rPr lang="en-US" sz="1200" b="0" i="0" u="sng" kern="1200" baseline="30000">
                <a:solidFill>
                  <a:schemeClr val="tx1"/>
                </a:solidFill>
                <a:effectLst/>
                <a:latin typeface="+mn-lt"/>
                <a:ea typeface="+mn-ea"/>
                <a:cs typeface="+mn-cs"/>
                <a:hlinkClick r:id="rId3"/>
              </a:rPr>
              <a:t>[6]</a:t>
            </a:r>
            <a:endParaRPr lang="en-US" altLang="en-US">
              <a:solidFill>
                <a:srgbClr val="000000"/>
              </a:solidFill>
              <a:ea typeface="ＭＳ Ｐゴシック" panose="020B0600070205080204" pitchFamily="34" charset="-128"/>
              <a:sym typeface="Calibri" panose="020F0502020204030204" pitchFamily="34" charset="0"/>
            </a:endParaRPr>
          </a:p>
        </p:txBody>
      </p:sp>
      <p:sp>
        <p:nvSpPr>
          <p:cNvPr id="48131" name="Shape 700"/>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58447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https://www.npr.org/sections/health-shots/2015/03/02/387007941/take-the-ace-quiz-and-learn-what-it-does-and-doesnt-mean</a:t>
            </a:r>
          </a:p>
        </p:txBody>
      </p:sp>
      <p:sp>
        <p:nvSpPr>
          <p:cNvPr id="4" name="Slide Number Placeholder 3"/>
          <p:cNvSpPr>
            <a:spLocks noGrp="1"/>
          </p:cNvSpPr>
          <p:nvPr>
            <p:ph type="sldNum" sz="quarter" idx="10"/>
          </p:nvPr>
        </p:nvSpPr>
        <p:spPr/>
        <p:txBody>
          <a:bodyPr/>
          <a:lstStyle/>
          <a:p>
            <a:fld id="{1730C378-3F34-4728-B9F7-CE3235FE6A95}" type="slidenum">
              <a:rPr lang="en-US" smtClean="0"/>
              <a:t>28</a:t>
            </a:fld>
            <a:endParaRPr lang="en-US"/>
          </a:p>
        </p:txBody>
      </p:sp>
    </p:spTree>
    <p:extLst>
      <p:ext uri="{BB962C8B-B14F-4D97-AF65-F5344CB8AC3E}">
        <p14:creationId xmlns:p14="http://schemas.microsoft.com/office/powerpoint/2010/main" val="47273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https://www.npr.org/sections/health-shots/2015/03/02/387007941/take-the-ace-quiz-and-learn-what-it-does-and-doesnt-mean</a:t>
            </a:r>
          </a:p>
        </p:txBody>
      </p:sp>
      <p:sp>
        <p:nvSpPr>
          <p:cNvPr id="4" name="Slide Number Placeholder 3"/>
          <p:cNvSpPr>
            <a:spLocks noGrp="1"/>
          </p:cNvSpPr>
          <p:nvPr>
            <p:ph type="sldNum" sz="quarter" idx="10"/>
          </p:nvPr>
        </p:nvSpPr>
        <p:spPr/>
        <p:txBody>
          <a:bodyPr/>
          <a:lstStyle/>
          <a:p>
            <a:fld id="{1730C378-3F34-4728-B9F7-CE3235FE6A95}" type="slidenum">
              <a:rPr lang="en-US" smtClean="0"/>
              <a:t>29</a:t>
            </a:fld>
            <a:endParaRPr lang="en-US"/>
          </a:p>
        </p:txBody>
      </p:sp>
    </p:spTree>
    <p:extLst>
      <p:ext uri="{BB962C8B-B14F-4D97-AF65-F5344CB8AC3E}">
        <p14:creationId xmlns:p14="http://schemas.microsoft.com/office/powerpoint/2010/main" val="368079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https://tulsaworld.com/what-is-your-ace-score-and-what-does-it-mean-understanding-the-consequences-of-childhood/collection_63a6c896-b94a-550d-8832-9d5365cd195c.html#17</a:t>
            </a:r>
          </a:p>
        </p:txBody>
      </p:sp>
      <p:sp>
        <p:nvSpPr>
          <p:cNvPr id="4" name="Slide Number Placeholder 3"/>
          <p:cNvSpPr>
            <a:spLocks noGrp="1"/>
          </p:cNvSpPr>
          <p:nvPr>
            <p:ph type="sldNum" sz="quarter" idx="10"/>
          </p:nvPr>
        </p:nvSpPr>
        <p:spPr/>
        <p:txBody>
          <a:bodyPr/>
          <a:lstStyle/>
          <a:p>
            <a:fld id="{1730C378-3F34-4728-B9F7-CE3235FE6A95}" type="slidenum">
              <a:rPr lang="en-US" smtClean="0"/>
              <a:t>31</a:t>
            </a:fld>
            <a:endParaRPr lang="en-US"/>
          </a:p>
        </p:txBody>
      </p:sp>
    </p:spTree>
    <p:extLst>
      <p:ext uri="{BB962C8B-B14F-4D97-AF65-F5344CB8AC3E}">
        <p14:creationId xmlns:p14="http://schemas.microsoft.com/office/powerpoint/2010/main" val="347635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69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93162" rIns="93162" bIns="93162" numCol="1" anchor="t" anchorCtr="0" compatLnSpc="1">
            <a:prstTxWarp prst="textNoShape">
              <a:avLst/>
            </a:prstTxWarp>
          </a:bodyPr>
          <a:lstStyle/>
          <a:p>
            <a:pPr>
              <a:spcBef>
                <a:spcPct val="0"/>
              </a:spcBef>
              <a:buClr>
                <a:srgbClr val="000000"/>
              </a:buClr>
              <a:buSzPct val="25000"/>
              <a:buFont typeface="Calibri" panose="020F0502020204030204" pitchFamily="34" charset="0"/>
              <a:buNone/>
            </a:pPr>
            <a:endParaRPr lang="en-US" altLang="en-US">
              <a:solidFill>
                <a:srgbClr val="000000"/>
              </a:solidFill>
              <a:ea typeface="ＭＳ Ｐゴシック" panose="020B0600070205080204" pitchFamily="34" charset="-128"/>
              <a:sym typeface="Calibri" panose="020F0502020204030204" pitchFamily="34" charset="0"/>
            </a:endParaRPr>
          </a:p>
        </p:txBody>
      </p:sp>
      <p:sp>
        <p:nvSpPr>
          <p:cNvPr id="48131" name="Shape 700"/>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8248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64">
              <a:defRPr/>
            </a:pPr>
            <a:r>
              <a:rPr lang="en-US" b="1">
                <a:latin typeface="Garamond" pitchFamily="18" charset="0"/>
              </a:rPr>
              <a:t>We always want </a:t>
            </a:r>
            <a:r>
              <a:rPr lang="en-US" b="1" u="sng">
                <a:latin typeface="Garamond" pitchFamily="18" charset="0"/>
              </a:rPr>
              <a:t>safety</a:t>
            </a:r>
            <a:r>
              <a:rPr lang="en-US" b="1">
                <a:latin typeface="Garamond" pitchFamily="18" charset="0"/>
              </a:rPr>
              <a:t> in the group, but we don’t always want </a:t>
            </a:r>
            <a:r>
              <a:rPr lang="en-US" b="1" i="1">
                <a:latin typeface="Garamond" pitchFamily="18" charset="0"/>
              </a:rPr>
              <a:t>comfort.</a:t>
            </a:r>
            <a:r>
              <a:rPr lang="en-US" b="1">
                <a:latin typeface="Garamond" pitchFamily="18" charset="0"/>
              </a:rPr>
              <a:t> Discomfort happens at the learning edge of our comfort zones, where we are most likely to gain new understanding from our experiences. Conflict of understanding pushes our comfort zones and is a necessary and beneficial part of the dialogue process. It is our job as participants in this dialogue to turn conflict and discomfort into learning and growth for everyone. One of our first steps in this direction involves creating a safe environment where we can push our comfort zones and challenge ourselves to learn and grow.</a:t>
            </a: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3</a:t>
            </a:fld>
            <a:endParaRPr lang="en-US"/>
          </a:p>
        </p:txBody>
      </p:sp>
    </p:spTree>
    <p:extLst>
      <p:ext uri="{BB962C8B-B14F-4D97-AF65-F5344CB8AC3E}">
        <p14:creationId xmlns:p14="http://schemas.microsoft.com/office/powerpoint/2010/main" val="881436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Shape 118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84" name="Shape 11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612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545"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Using Neuroscience in the Classroom </a:t>
            </a:r>
            <a:endParaRPr lang="en-US"/>
          </a:p>
          <a:p>
            <a:pPr marL="0" marR="0" lvl="0" indent="0" algn="l" defTabSz="911545"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hlinkClick r:id="rId3"/>
              </a:rPr>
              <a:t>https://www.insidehighered.com/advice/2020/06/03/seven-recommendations-helping-students-thrive-times-trauma</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35</a:t>
            </a:fld>
            <a:endParaRPr lang="en-US"/>
          </a:p>
        </p:txBody>
      </p:sp>
    </p:spTree>
    <p:extLst>
      <p:ext uri="{BB962C8B-B14F-4D97-AF65-F5344CB8AC3E}">
        <p14:creationId xmlns:p14="http://schemas.microsoft.com/office/powerpoint/2010/main" val="3017232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545"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hlinkClick r:id="rId3"/>
              </a:rPr>
              <a:t>https://www.insidehighered.com/advice/2020/06/03/seven-recommendations-helping-students-thrive-times-trauma</a:t>
            </a:r>
            <a:endParaRPr lang="en-US" sz="1200" kern="1200">
              <a:solidFill>
                <a:schemeClr val="tx1"/>
              </a:solidFill>
              <a:effectLst/>
              <a:latin typeface="+mn-lt"/>
              <a:ea typeface="+mn-ea"/>
              <a:cs typeface="+mn-cs"/>
            </a:endParaRPr>
          </a:p>
          <a:p>
            <a:pPr marL="0" marR="0" lvl="0" indent="0" algn="l" defTabSz="911545"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Times New Roman" panose="02020603050405020304" pitchFamily="18" charset="0"/>
                <a:cs typeface="Times New Roman" panose="02020603050405020304" pitchFamily="18" charset="0"/>
                <a:hlinkClick r:id="rId4"/>
              </a:rPr>
              <a:t>https://tilthighered.com/</a:t>
            </a:r>
            <a:endParaRPr lang="en-US">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36</a:t>
            </a:fld>
            <a:endParaRPr lang="en-US"/>
          </a:p>
        </p:txBody>
      </p:sp>
    </p:spTree>
    <p:extLst>
      <p:ext uri="{BB962C8B-B14F-4D97-AF65-F5344CB8AC3E}">
        <p14:creationId xmlns:p14="http://schemas.microsoft.com/office/powerpoint/2010/main" val="356761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545"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hlinkClick r:id="rId3"/>
              </a:rPr>
              <a:t>https://www.insidehighered.com/advice/2020/06/03/seven-recommendations-helping-students-thrive-times-trauma</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37</a:t>
            </a:fld>
            <a:endParaRPr lang="en-US"/>
          </a:p>
        </p:txBody>
      </p:sp>
    </p:spTree>
    <p:extLst>
      <p:ext uri="{BB962C8B-B14F-4D97-AF65-F5344CB8AC3E}">
        <p14:creationId xmlns:p14="http://schemas.microsoft.com/office/powerpoint/2010/main" val="2869337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545"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hlinkClick r:id="rId3"/>
              </a:rPr>
              <a:t>https://www.insidehighered.com/advice/2020/06/03/seven-recommendations-helping-students-thrive-times-trauma</a:t>
            </a:r>
            <a:endParaRPr lang="en-US" sz="1200" kern="1200">
              <a:solidFill>
                <a:schemeClr val="tx1"/>
              </a:solidFill>
              <a:effectLst/>
              <a:latin typeface="+mn-lt"/>
              <a:ea typeface="+mn-ea"/>
              <a:cs typeface="+mn-cs"/>
            </a:endParaRPr>
          </a:p>
          <a:p>
            <a:r>
              <a:rPr lang="en-US"/>
              <a:t>https://thecheapestuniversity.org/wp-content/uploads/2018/08/bell-hooks-teaching-community-a-pedagogy-of-hope.pdf (the whole book)</a:t>
            </a:r>
          </a:p>
        </p:txBody>
      </p:sp>
      <p:sp>
        <p:nvSpPr>
          <p:cNvPr id="4" name="Slide Number Placeholder 3"/>
          <p:cNvSpPr>
            <a:spLocks noGrp="1"/>
          </p:cNvSpPr>
          <p:nvPr>
            <p:ph type="sldNum" sz="quarter" idx="10"/>
          </p:nvPr>
        </p:nvSpPr>
        <p:spPr/>
        <p:txBody>
          <a:bodyPr/>
          <a:lstStyle/>
          <a:p>
            <a:fld id="{1730C378-3F34-4728-B9F7-CE3235FE6A95}" type="slidenum">
              <a:rPr lang="en-US" smtClean="0"/>
              <a:t>38</a:t>
            </a:fld>
            <a:endParaRPr lang="en-US"/>
          </a:p>
        </p:txBody>
      </p:sp>
    </p:spTree>
    <p:extLst>
      <p:ext uri="{BB962C8B-B14F-4D97-AF65-F5344CB8AC3E}">
        <p14:creationId xmlns:p14="http://schemas.microsoft.com/office/powerpoint/2010/main" val="2800698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545"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hlinkClick r:id="rId3"/>
              </a:rPr>
              <a:t>https://www.insidehighered.com/advice/2020/06/03/seven-recommendations-helping-students-thrive-times-trauma</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39</a:t>
            </a:fld>
            <a:endParaRPr lang="en-US"/>
          </a:p>
        </p:txBody>
      </p:sp>
    </p:spTree>
    <p:extLst>
      <p:ext uri="{BB962C8B-B14F-4D97-AF65-F5344CB8AC3E}">
        <p14:creationId xmlns:p14="http://schemas.microsoft.com/office/powerpoint/2010/main" val="712023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545"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hlinkClick r:id="rId3"/>
              </a:rPr>
              <a:t>https://www.insidehighered.com/advice/2020/06/03/seven-recommendations-helping-students-thrive-times-trauma</a:t>
            </a:r>
            <a:endParaRPr lang="en-US" sz="1200" kern="1200">
              <a:solidFill>
                <a:schemeClr val="tx1"/>
              </a:solidFill>
              <a:effectLst/>
              <a:latin typeface="+mn-lt"/>
              <a:ea typeface="+mn-ea"/>
              <a:cs typeface="+mn-cs"/>
            </a:endParaRPr>
          </a:p>
          <a:p>
            <a:endParaRPr lang="en-US"/>
          </a:p>
          <a:p>
            <a:r>
              <a:rPr lang="en-US"/>
              <a:t>Webinar:</a:t>
            </a:r>
            <a:r>
              <a:rPr lang="en-US" baseline="0"/>
              <a:t> Responding to </a:t>
            </a:r>
            <a:r>
              <a:rPr lang="en-US" baseline="0" err="1"/>
              <a:t>microaggressions</a:t>
            </a:r>
            <a:r>
              <a:rPr lang="en-US" baseline="0"/>
              <a:t> in an online environment</a:t>
            </a:r>
          </a:p>
          <a:p>
            <a:r>
              <a:rPr lang="en-US"/>
              <a:t>https://www.youtube.com/watch?app=desktop&amp;v=9cEWQJ32nqU</a:t>
            </a:r>
          </a:p>
          <a:p>
            <a:endParaRPr lang="en-US"/>
          </a:p>
          <a:p>
            <a:r>
              <a:rPr lang="en-US"/>
              <a:t>https://www.academics4blacklives.com/</a:t>
            </a: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40</a:t>
            </a:fld>
            <a:endParaRPr lang="en-US"/>
          </a:p>
        </p:txBody>
      </p:sp>
    </p:spTree>
    <p:extLst>
      <p:ext uri="{BB962C8B-B14F-4D97-AF65-F5344CB8AC3E}">
        <p14:creationId xmlns:p14="http://schemas.microsoft.com/office/powerpoint/2010/main" val="2926375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545"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hlinkClick r:id="rId3"/>
              </a:rPr>
              <a:t>https://www.insidehighered.com/advice/2020/06/03/seven-recommendations-helping-students-thrive-times-trauma</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41</a:t>
            </a:fld>
            <a:endParaRPr lang="en-US"/>
          </a:p>
        </p:txBody>
      </p:sp>
    </p:spTree>
    <p:extLst>
      <p:ext uri="{BB962C8B-B14F-4D97-AF65-F5344CB8AC3E}">
        <p14:creationId xmlns:p14="http://schemas.microsoft.com/office/powerpoint/2010/main" val="3795576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Shape 841"/>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buSzPct val="25000"/>
            </a:pPr>
            <a:endParaRPr>
              <a:solidFill>
                <a:schemeClr val="dk1"/>
              </a:solidFill>
              <a:latin typeface="Calibri"/>
              <a:ea typeface="Calibri"/>
              <a:cs typeface="Calibri"/>
              <a:sym typeface="Calibri"/>
            </a:endParaRPr>
          </a:p>
        </p:txBody>
      </p:sp>
      <p:sp>
        <p:nvSpPr>
          <p:cNvPr id="842" name="Shape 8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9211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44</a:t>
            </a:fld>
            <a:endParaRPr lang="en-US"/>
          </a:p>
        </p:txBody>
      </p:sp>
    </p:spTree>
    <p:extLst>
      <p:ext uri="{BB962C8B-B14F-4D97-AF65-F5344CB8AC3E}">
        <p14:creationId xmlns:p14="http://schemas.microsoft.com/office/powerpoint/2010/main" val="107658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Psychologist</a:t>
            </a:r>
            <a:r>
              <a:rPr lang="en-US" baseline="0"/>
              <a:t> for over 25</a:t>
            </a:r>
            <a:r>
              <a:rPr lang="en-US"/>
              <a:t> </a:t>
            </a:r>
            <a:r>
              <a:rPr lang="en-US" baseline="0"/>
              <a:t>years. Have sat with so many TWU students in pain and struggle. </a:t>
            </a:r>
          </a:p>
          <a:p>
            <a:r>
              <a:rPr lang="en-US" baseline="0"/>
              <a:t>Mental health and identity trauma are two main things I’ve work in</a:t>
            </a:r>
          </a:p>
          <a:p>
            <a:r>
              <a:rPr lang="en-US" baseline="0"/>
              <a:t>Relational and interactive style</a:t>
            </a:r>
          </a:p>
          <a:p>
            <a:r>
              <a:rPr lang="en-US"/>
              <a:t>Want to be a role model</a:t>
            </a:r>
          </a:p>
          <a:p>
            <a:endParaRPr lang="en-US">
              <a:latin typeface="Arial" pitchFamily="34" charset="0"/>
              <a:cs typeface="Arial" pitchFamily="34" charset="0"/>
            </a:endParaRPr>
          </a:p>
          <a:p>
            <a:pPr lvl="1"/>
            <a:r>
              <a:rPr lang="en-US" sz="2400" i="1">
                <a:solidFill>
                  <a:schemeClr val="tx2">
                    <a:lumMod val="60000"/>
                    <a:lumOff val="40000"/>
                  </a:schemeClr>
                </a:solidFill>
                <a:latin typeface="Arial" pitchFamily="34" charset="0"/>
                <a:cs typeface="Arial" pitchFamily="34" charset="0"/>
              </a:rPr>
              <a:t>Led to my focus and purpose in being an educator, trainer, supervisor</a:t>
            </a:r>
          </a:p>
          <a:p>
            <a:endParaRPr lang="en-US">
              <a:latin typeface="Arial" pitchFamily="34" charset="0"/>
              <a:cs typeface="Arial" pitchFamily="34" charset="0"/>
            </a:endParaRPr>
          </a:p>
          <a:p>
            <a:r>
              <a:rPr lang="en-US">
                <a:latin typeface="Arial" pitchFamily="34" charset="0"/>
                <a:cs typeface="Arial" pitchFamily="34" charset="0"/>
              </a:rPr>
              <a:t>Supervisor story of using his power over me</a:t>
            </a:r>
          </a:p>
          <a:p>
            <a:pPr lvl="1"/>
            <a:r>
              <a:rPr lang="en-US">
                <a:latin typeface="Arial" pitchFamily="34" charset="0"/>
                <a:cs typeface="Arial" pitchFamily="34" charset="0"/>
              </a:rPr>
              <a:t>Power</a:t>
            </a:r>
          </a:p>
          <a:p>
            <a:pPr lvl="1"/>
            <a:r>
              <a:rPr lang="en-US">
                <a:latin typeface="Arial" pitchFamily="34" charset="0"/>
                <a:cs typeface="Arial" pitchFamily="34" charset="0"/>
              </a:rPr>
              <a:t>Judgment</a:t>
            </a:r>
          </a:p>
          <a:p>
            <a:pPr lvl="1"/>
            <a:r>
              <a:rPr lang="en-US">
                <a:solidFill>
                  <a:srgbClr val="DC7F02"/>
                </a:solidFill>
                <a:latin typeface="Arial" pitchFamily="34" charset="0"/>
                <a:cs typeface="Arial" pitchFamily="34" charset="0"/>
              </a:rPr>
              <a:t>Macroaggression -</a:t>
            </a:r>
            <a:r>
              <a:rPr lang="en-US">
                <a:solidFill>
                  <a:schemeClr val="accent1"/>
                </a:solidFill>
                <a:latin typeface="Arial" pitchFamily="34" charset="0"/>
                <a:cs typeface="Arial" pitchFamily="34" charset="0"/>
              </a:rPr>
              <a:t>  </a:t>
            </a:r>
            <a:r>
              <a:rPr lang="en-US">
                <a:latin typeface="Arial" pitchFamily="34" charset="0"/>
                <a:cs typeface="Arial" pitchFamily="34" charset="0"/>
              </a:rPr>
              <a:t>“You started that club?”</a:t>
            </a:r>
          </a:p>
          <a:p>
            <a:pPr lvl="1"/>
            <a:endParaRPr lang="en-US">
              <a:latin typeface="Arial" pitchFamily="34" charset="0"/>
              <a:cs typeface="Arial" pitchFamily="34" charset="0"/>
            </a:endParaRPr>
          </a:p>
          <a:p>
            <a:pPr lvl="1"/>
            <a:endParaRPr lang="en-US">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fld id="{BC93C756-D201-4645-92CF-6BD3BC4E6CFF}" type="slidenum">
              <a:rPr lang="en-US" smtClean="0"/>
              <a:t>4</a:t>
            </a:fld>
            <a:endParaRPr lang="en-US"/>
          </a:p>
        </p:txBody>
      </p:sp>
    </p:spTree>
    <p:extLst>
      <p:ext uri="{BB962C8B-B14F-4D97-AF65-F5344CB8AC3E}">
        <p14:creationId xmlns:p14="http://schemas.microsoft.com/office/powerpoint/2010/main" val="900648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45</a:t>
            </a:fld>
            <a:endParaRPr lang="en-US"/>
          </a:p>
        </p:txBody>
      </p:sp>
    </p:spTree>
    <p:extLst>
      <p:ext uri="{BB962C8B-B14F-4D97-AF65-F5344CB8AC3E}">
        <p14:creationId xmlns:p14="http://schemas.microsoft.com/office/powerpoint/2010/main" val="2679675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https://crimethinc.com/2013/05/31/for-all-we-care-reconsidering-self-care</a:t>
            </a:r>
          </a:p>
        </p:txBody>
      </p:sp>
      <p:sp>
        <p:nvSpPr>
          <p:cNvPr id="4" name="Slide Number Placeholder 3"/>
          <p:cNvSpPr>
            <a:spLocks noGrp="1"/>
          </p:cNvSpPr>
          <p:nvPr>
            <p:ph type="sldNum" sz="quarter" idx="10"/>
          </p:nvPr>
        </p:nvSpPr>
        <p:spPr/>
        <p:txBody>
          <a:bodyPr/>
          <a:lstStyle/>
          <a:p>
            <a:fld id="{1730C378-3F34-4728-B9F7-CE3235FE6A95}" type="slidenum">
              <a:rPr lang="en-US" smtClean="0"/>
              <a:t>46</a:t>
            </a:fld>
            <a:endParaRPr lang="en-US"/>
          </a:p>
        </p:txBody>
      </p:sp>
    </p:spTree>
    <p:extLst>
      <p:ext uri="{BB962C8B-B14F-4D97-AF65-F5344CB8AC3E}">
        <p14:creationId xmlns:p14="http://schemas.microsoft.com/office/powerpoint/2010/main" val="234877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https://crimethinc.com/2013/05/31/for-all-we-care-reconsidering-self-care</a:t>
            </a:r>
          </a:p>
        </p:txBody>
      </p:sp>
      <p:sp>
        <p:nvSpPr>
          <p:cNvPr id="4" name="Slide Number Placeholder 3"/>
          <p:cNvSpPr>
            <a:spLocks noGrp="1"/>
          </p:cNvSpPr>
          <p:nvPr>
            <p:ph type="sldNum" sz="quarter" idx="10"/>
          </p:nvPr>
        </p:nvSpPr>
        <p:spPr/>
        <p:txBody>
          <a:bodyPr/>
          <a:lstStyle/>
          <a:p>
            <a:fld id="{1730C378-3F34-4728-B9F7-CE3235FE6A95}" type="slidenum">
              <a:rPr lang="en-US" smtClean="0"/>
              <a:t>47</a:t>
            </a:fld>
            <a:endParaRPr lang="en-US"/>
          </a:p>
        </p:txBody>
      </p:sp>
    </p:spTree>
    <p:extLst>
      <p:ext uri="{BB962C8B-B14F-4D97-AF65-F5344CB8AC3E}">
        <p14:creationId xmlns:p14="http://schemas.microsoft.com/office/powerpoint/2010/main" val="4287607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APA 2002 Ethics Code: </a:t>
            </a:r>
          </a:p>
          <a:p>
            <a:pPr lvl="1" fontAlgn="base"/>
            <a:r>
              <a:rPr lang="en-US" sz="1800"/>
              <a:t>Instructs psychologists to maintain an awareness “of the possible effect of their own physical and mental health on their ability to help those with whom they work.” </a:t>
            </a: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49</a:t>
            </a:fld>
            <a:endParaRPr lang="en-US"/>
          </a:p>
        </p:txBody>
      </p:sp>
    </p:spTree>
    <p:extLst>
      <p:ext uri="{BB962C8B-B14F-4D97-AF65-F5344CB8AC3E}">
        <p14:creationId xmlns:p14="http://schemas.microsoft.com/office/powerpoint/2010/main" val="589901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Shape 11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7" name="Shape 1157"/>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buSzPct val="25000"/>
            </a:pPr>
            <a:r>
              <a:rPr lang="en-US">
                <a:solidFill>
                  <a:schemeClr val="dk1"/>
                </a:solidFill>
                <a:latin typeface="+mn-lt"/>
                <a:ea typeface="Calibri"/>
                <a:cs typeface="Calibri"/>
                <a:sym typeface="Calibri"/>
              </a:rPr>
              <a:t>http://www.colorlines.com/articles/4-self-care-resources-days-when-world-terrible </a:t>
            </a:r>
            <a:endParaRPr>
              <a:solidFill>
                <a:schemeClr val="dk1"/>
              </a:solidFill>
              <a:latin typeface="Calibri"/>
              <a:ea typeface="Calibri"/>
              <a:cs typeface="Calibri"/>
              <a:sym typeface="Calibri"/>
            </a:endParaRPr>
          </a:p>
        </p:txBody>
      </p:sp>
      <p:sp>
        <p:nvSpPr>
          <p:cNvPr id="1158" name="Shape 1158"/>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noAutofit/>
          </a:bodyPr>
          <a:lstStyle/>
          <a:p>
            <a:pPr>
              <a:buClr>
                <a:schemeClr val="dk1"/>
              </a:buClr>
              <a:buSzPct val="25000"/>
            </a:pPr>
            <a:r>
              <a:rPr lang="en-US">
                <a:solidFill>
                  <a:schemeClr val="dk1"/>
                </a:solidFill>
                <a:latin typeface="Calibri"/>
                <a:ea typeface="Calibri"/>
                <a:cs typeface="Calibri"/>
                <a:sym typeface="Calibri"/>
              </a:rPr>
              <a:t>9/24/2013</a:t>
            </a:r>
          </a:p>
        </p:txBody>
      </p:sp>
      <p:sp>
        <p:nvSpPr>
          <p:cNvPr id="1159" name="Shape 1159"/>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noAutofit/>
          </a:bodyPr>
          <a:lstStyle/>
          <a:p>
            <a:pPr>
              <a:buClr>
                <a:schemeClr val="dk1"/>
              </a:buClr>
              <a:buSzPct val="25000"/>
            </a:pPr>
            <a:r>
              <a:rPr lang="en-US">
                <a:solidFill>
                  <a:schemeClr val="dk1"/>
                </a:solidFill>
                <a:latin typeface="Calibri"/>
                <a:ea typeface="Calibri"/>
                <a:cs typeface="Calibri"/>
                <a:sym typeface="Calibri"/>
              </a:rPr>
              <a:t>Relational-Cultural Theory </a:t>
            </a:r>
          </a:p>
        </p:txBody>
      </p:sp>
      <p:sp>
        <p:nvSpPr>
          <p:cNvPr id="1160" name="Shape 116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Pr>
              <a:pPr algn="l">
                <a:buClr>
                  <a:srgbClr val="000000"/>
                </a:buClr>
                <a:buSzPct val="25000"/>
              </a:pPr>
              <a:t>52</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780145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Shape 14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429" name="Shape 14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56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a:t>
            </a:r>
            <a:r>
              <a:rPr lang="en-US" baseline="0"/>
              <a:t> COVID, in college mental health, we already knew dep and anxiety were at the top compared to the past main issues for students. </a:t>
            </a:r>
          </a:p>
          <a:p>
            <a:r>
              <a:rPr lang="en-US" baseline="0"/>
              <a:t>Identity trauma and </a:t>
            </a:r>
            <a:r>
              <a:rPr lang="en-US" baseline="0" err="1"/>
              <a:t>covid</a:t>
            </a:r>
            <a:r>
              <a:rPr lang="en-US" baseline="0"/>
              <a:t> made everything worse. </a:t>
            </a:r>
          </a:p>
          <a:p>
            <a:r>
              <a:rPr lang="en-US" baseline="0"/>
              <a:t>Of course we are not well. Global pandemic makes it a *somewhat universal experience. </a:t>
            </a:r>
            <a:r>
              <a:rPr lang="en-US" baseline="0" err="1"/>
              <a:t>Covid</a:t>
            </a:r>
            <a:r>
              <a:rPr lang="en-US" baseline="0"/>
              <a:t> also showed the underbelly of USA </a:t>
            </a:r>
            <a:r>
              <a:rPr lang="en-US" baseline="0" err="1"/>
              <a:t>esp</a:t>
            </a:r>
            <a:r>
              <a:rPr lang="en-US" baseline="0"/>
              <a:t> health care and </a:t>
            </a:r>
            <a:r>
              <a:rPr lang="en-US" baseline="0" err="1"/>
              <a:t>tx</a:t>
            </a:r>
            <a:r>
              <a:rPr lang="en-US" baseline="0"/>
              <a:t> of minorities. </a:t>
            </a:r>
          </a:p>
          <a:p>
            <a:pPr marL="0" marR="0" lvl="0" indent="0" algn="l" defTabSz="911545" rtl="0" eaLnBrk="1" fontAlgn="auto" latinLnBrk="0" hangingPunct="1">
              <a:lnSpc>
                <a:spcPct val="100000"/>
              </a:lnSpc>
              <a:spcBef>
                <a:spcPts val="0"/>
              </a:spcBef>
              <a:spcAft>
                <a:spcPts val="0"/>
              </a:spcAft>
              <a:buClrTx/>
              <a:buSzTx/>
              <a:buFontTx/>
              <a:buNone/>
              <a:tabLst/>
              <a:defRPr/>
            </a:pPr>
            <a:r>
              <a:rPr lang="en-US" baseline="0"/>
              <a:t>Our brains do not do well with ambiguity and fear. </a:t>
            </a:r>
          </a:p>
          <a:p>
            <a:pPr marL="0" marR="0" lvl="0" indent="0" algn="l" defTabSz="911545"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While trauma is an individual experience, an ongoing global pandemic is traumatic for most, if not all of us.</a:t>
            </a:r>
          </a:p>
        </p:txBody>
      </p:sp>
      <p:sp>
        <p:nvSpPr>
          <p:cNvPr id="4" name="Slide Number Placeholder 3"/>
          <p:cNvSpPr>
            <a:spLocks noGrp="1"/>
          </p:cNvSpPr>
          <p:nvPr>
            <p:ph type="sldNum" sz="quarter" idx="10"/>
          </p:nvPr>
        </p:nvSpPr>
        <p:spPr/>
        <p:txBody>
          <a:bodyPr/>
          <a:lstStyle/>
          <a:p>
            <a:fld id="{1730C378-3F34-4728-B9F7-CE3235FE6A95}" type="slidenum">
              <a:rPr lang="en-US" smtClean="0"/>
              <a:t>5</a:t>
            </a:fld>
            <a:endParaRPr lang="en-US"/>
          </a:p>
        </p:txBody>
      </p:sp>
    </p:spTree>
    <p:extLst>
      <p:ext uri="{BB962C8B-B14F-4D97-AF65-F5344CB8AC3E}">
        <p14:creationId xmlns:p14="http://schemas.microsoft.com/office/powerpoint/2010/main" val="288002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1545"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http://www.irenegreene.com/</a:t>
            </a:r>
          </a:p>
          <a:p>
            <a:endParaRPr lang="en-US"/>
          </a:p>
        </p:txBody>
      </p:sp>
      <p:sp>
        <p:nvSpPr>
          <p:cNvPr id="4" name="Slide Number Placeholder 3"/>
          <p:cNvSpPr>
            <a:spLocks noGrp="1"/>
          </p:cNvSpPr>
          <p:nvPr>
            <p:ph type="sldNum" sz="quarter" idx="10"/>
          </p:nvPr>
        </p:nvSpPr>
        <p:spPr/>
        <p:txBody>
          <a:bodyPr/>
          <a:lstStyle/>
          <a:p>
            <a:fld id="{1730C378-3F34-4728-B9F7-CE3235FE6A95}" type="slidenum">
              <a:rPr lang="en-US" smtClean="0"/>
              <a:t>6</a:t>
            </a:fld>
            <a:endParaRPr lang="en-US"/>
          </a:p>
        </p:txBody>
      </p:sp>
    </p:spTree>
    <p:extLst>
      <p:ext uri="{BB962C8B-B14F-4D97-AF65-F5344CB8AC3E}">
        <p14:creationId xmlns:p14="http://schemas.microsoft.com/office/powerpoint/2010/main" val="17245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Since 2007, APA has commissioned an annual nationwide survey as part of its Mind/Body Health campaign to examine the state of stress across the country and understand its impact. The Stress in America™ survey measures attitudes and perceptions of stress among the general public and identifies leading sources of stress, common behaviors used to manage stress and the impact of stress on our lives. The results of the survey draw attention to the serious physical and emotional implications of stress and the inextricable link between the mind and body.</a:t>
            </a:r>
          </a:p>
          <a:p>
            <a:pPr fontAlgn="base"/>
            <a:r>
              <a:rPr lang="en-US" b="1">
                <a:hlinkClick r:id="rId3"/>
              </a:rPr>
              <a:t>Concerned for the future, beset by inflation</a:t>
            </a:r>
            <a:endParaRPr lang="en-US" b="1"/>
          </a:p>
          <a:p>
            <a:pPr fontAlgn="base"/>
            <a:r>
              <a:rPr lang="en-US"/>
              <a:t>The October 2022 report shows a battered American psyche, facing a barrage of external stressors that are mostly out of personal control. The survey found a majority of adults are disheartened by government and political divisiveness, daunted by historic inflation levels, and dismayed by widespread violence.</a:t>
            </a:r>
          </a:p>
          <a:p>
            <a:endParaRPr lang="en-US"/>
          </a:p>
          <a:p>
            <a:endParaRPr lang="en-US"/>
          </a:p>
        </p:txBody>
      </p:sp>
      <p:sp>
        <p:nvSpPr>
          <p:cNvPr id="4" name="Slide Number Placeholder 3"/>
          <p:cNvSpPr>
            <a:spLocks noGrp="1"/>
          </p:cNvSpPr>
          <p:nvPr>
            <p:ph type="sldNum" sz="quarter" idx="10"/>
          </p:nvPr>
        </p:nvSpPr>
        <p:spPr/>
        <p:txBody>
          <a:bodyPr/>
          <a:lstStyle/>
          <a:p>
            <a:fld id="{BC93C756-D201-4645-92CF-6BD3BC4E6CFF}" type="slidenum">
              <a:rPr lang="en-US" smtClean="0"/>
              <a:t>7</a:t>
            </a:fld>
            <a:endParaRPr lang="en-US"/>
          </a:p>
        </p:txBody>
      </p:sp>
    </p:spTree>
    <p:extLst>
      <p:ext uri="{BB962C8B-B14F-4D97-AF65-F5344CB8AC3E}">
        <p14:creationId xmlns:p14="http://schemas.microsoft.com/office/powerpoint/2010/main" val="65053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http://www.apa.org/news/press/releases/2017/02/stressed-nation.aspx </a:t>
            </a:r>
          </a:p>
        </p:txBody>
      </p:sp>
      <p:sp>
        <p:nvSpPr>
          <p:cNvPr id="4" name="Slide Number Placeholder 3"/>
          <p:cNvSpPr>
            <a:spLocks noGrp="1"/>
          </p:cNvSpPr>
          <p:nvPr>
            <p:ph type="sldNum" sz="quarter" idx="10"/>
          </p:nvPr>
        </p:nvSpPr>
        <p:spPr/>
        <p:txBody>
          <a:bodyPr/>
          <a:lstStyle/>
          <a:p>
            <a:fld id="{1730C378-3F34-4728-B9F7-CE3235FE6A95}" type="slidenum">
              <a:rPr lang="en-US" smtClean="0"/>
              <a:t>8</a:t>
            </a:fld>
            <a:endParaRPr lang="en-US"/>
          </a:p>
        </p:txBody>
      </p:sp>
    </p:spTree>
    <p:extLst>
      <p:ext uri="{BB962C8B-B14F-4D97-AF65-F5344CB8AC3E}">
        <p14:creationId xmlns:p14="http://schemas.microsoft.com/office/powerpoint/2010/main" val="125435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https://www.nasmhpd.org/sites/default/files/TRAUMA-key_assumptions_and_principles_9-10-18.pdf</a:t>
            </a:r>
          </a:p>
        </p:txBody>
      </p:sp>
      <p:sp>
        <p:nvSpPr>
          <p:cNvPr id="4" name="Slide Number Placeholder 3"/>
          <p:cNvSpPr>
            <a:spLocks noGrp="1"/>
          </p:cNvSpPr>
          <p:nvPr>
            <p:ph type="sldNum" sz="quarter" idx="10"/>
          </p:nvPr>
        </p:nvSpPr>
        <p:spPr/>
        <p:txBody>
          <a:bodyPr/>
          <a:lstStyle/>
          <a:p>
            <a:fld id="{1730C378-3F34-4728-B9F7-CE3235FE6A95}" type="slidenum">
              <a:rPr lang="en-US" smtClean="0"/>
              <a:t>14</a:t>
            </a:fld>
            <a:endParaRPr lang="en-US"/>
          </a:p>
        </p:txBody>
      </p:sp>
    </p:spTree>
    <p:extLst>
      <p:ext uri="{BB962C8B-B14F-4D97-AF65-F5344CB8AC3E}">
        <p14:creationId xmlns:p14="http://schemas.microsoft.com/office/powerpoint/2010/main" val="29280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https://www.nasmhpd.org/sites/default/files/TRAUMA-key_assumptions_and_principles_9-10-18.pdf</a:t>
            </a:r>
          </a:p>
        </p:txBody>
      </p:sp>
      <p:sp>
        <p:nvSpPr>
          <p:cNvPr id="4" name="Slide Number Placeholder 3"/>
          <p:cNvSpPr>
            <a:spLocks noGrp="1"/>
          </p:cNvSpPr>
          <p:nvPr>
            <p:ph type="sldNum" sz="quarter" idx="10"/>
          </p:nvPr>
        </p:nvSpPr>
        <p:spPr/>
        <p:txBody>
          <a:bodyPr/>
          <a:lstStyle/>
          <a:p>
            <a:fld id="{1730C378-3F34-4728-B9F7-CE3235FE6A95}" type="slidenum">
              <a:rPr lang="en-US" smtClean="0"/>
              <a:t>15</a:t>
            </a:fld>
            <a:endParaRPr lang="en-US"/>
          </a:p>
        </p:txBody>
      </p:sp>
    </p:spTree>
    <p:extLst>
      <p:ext uri="{BB962C8B-B14F-4D97-AF65-F5344CB8AC3E}">
        <p14:creationId xmlns:p14="http://schemas.microsoft.com/office/powerpoint/2010/main" val="199849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17C507-D147-428A-BA7A-400195C0B63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17C507-D147-428A-BA7A-400195C0B63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17C507-D147-428A-BA7A-400195C0B63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17C507-D147-428A-BA7A-400195C0B63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7C507-D147-428A-BA7A-400195C0B63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17C507-D147-428A-BA7A-400195C0B63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17C507-D147-428A-BA7A-400195C0B63D}"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17C507-D147-428A-BA7A-400195C0B63D}"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7C507-D147-428A-BA7A-400195C0B63D}"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8083B-3246-483B-B55F-FC7972C116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7C507-D147-428A-BA7A-400195C0B63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8083B-3246-483B-B55F-FC7972C1168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517C507-D147-428A-BA7A-400195C0B63D}" type="datetimeFigureOut">
              <a:rPr lang="en-US" smtClean="0"/>
              <a:t>8/23/2023</a:t>
            </a:fld>
            <a:endParaRPr lang="en-US"/>
          </a:p>
        </p:txBody>
      </p:sp>
      <p:sp>
        <p:nvSpPr>
          <p:cNvPr id="9" name="Slide Number Placeholder 8"/>
          <p:cNvSpPr>
            <a:spLocks noGrp="1"/>
          </p:cNvSpPr>
          <p:nvPr>
            <p:ph type="sldNum" sz="quarter" idx="11"/>
          </p:nvPr>
        </p:nvSpPr>
        <p:spPr/>
        <p:txBody>
          <a:bodyPr/>
          <a:lstStyle/>
          <a:p>
            <a:fld id="{EB28083B-3246-483B-B55F-FC7972C1168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B28083B-3246-483B-B55F-FC7972C1168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517C507-D147-428A-BA7A-400195C0B63D}" type="datetimeFigureOut">
              <a:rPr lang="en-US" smtClean="0"/>
              <a:t>8/23/2023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a:extLst>
              <a:ext uri="{C183D7F6-B498-43B3-948B-1728B52AA6E4}">
                <adec:decorative xmlns:adec="http://schemas.microsoft.com/office/drawing/2017/decorative" val="0"/>
              </a:ext>
            </a:extLst>
          </p:cNvPr>
          <p:cNvSpPr>
            <a:spLocks noGrp="1" noChangeArrowheads="1"/>
          </p:cNvSpPr>
          <p:nvPr>
            <p:ph type="title"/>
          </p:nvPr>
        </p:nvSpPr>
        <p:spPr>
          <a:xfrm>
            <a:off x="307975" y="76201"/>
            <a:ext cx="8150225" cy="1447800"/>
          </a:xfrm>
        </p:spPr>
        <p:txBody>
          <a:bodyPr rIns="116778">
            <a:noAutofit/>
          </a:bodyPr>
          <a:lstStyle/>
          <a:p>
            <a:pPr marL="457200" marR="0" indent="457200">
              <a:lnSpc>
                <a:spcPct val="107000"/>
              </a:lnSpc>
              <a:spcBef>
                <a:spcPts val="0"/>
              </a:spcBef>
              <a:spcAft>
                <a:spcPts val="0"/>
              </a:spcAft>
            </a:pPr>
            <a:br>
              <a:rPr lang="en-US" sz="2400" b="1">
                <a:cs typeface="Trebuchet MS"/>
              </a:rPr>
            </a:br>
            <a:r>
              <a:rPr lang="en-US" sz="2400" b="1">
                <a:latin typeface="Arial" panose="020B0604020202020204" pitchFamily="34" charset="0"/>
                <a:ea typeface="Times New Roman" panose="02020603050405020304" pitchFamily="18" charset="0"/>
                <a:cs typeface="Times New Roman" panose="02020603050405020304" pitchFamily="18" charset="0"/>
              </a:rPr>
              <a:t>Engagement with Youth with Lived Experiences: </a:t>
            </a:r>
            <a:br>
              <a:rPr lang="en-US" sz="2400" b="1">
                <a:latin typeface="Arial" panose="020B0604020202020204" pitchFamily="34" charset="0"/>
                <a:ea typeface="Times New Roman" panose="02020603050405020304" pitchFamily="18" charset="0"/>
                <a:cs typeface="Times New Roman" panose="02020603050405020304" pitchFamily="18" charset="0"/>
              </a:rPr>
            </a:br>
            <a:r>
              <a:rPr lang="en-US" sz="2400" b="1" i="1">
                <a:latin typeface="Arial" panose="020B0604020202020204" pitchFamily="34" charset="0"/>
                <a:ea typeface="Times New Roman" panose="02020603050405020304" pitchFamily="18" charset="0"/>
                <a:cs typeface="Times New Roman" panose="02020603050405020304" pitchFamily="18" charset="0"/>
              </a:rPr>
              <a:t>How to Provide Trauma and </a:t>
            </a:r>
            <a:r>
              <a:rPr lang="en-US" sz="2400" b="1" i="1" err="1">
                <a:latin typeface="Arial" panose="020B0604020202020204" pitchFamily="34" charset="0"/>
                <a:ea typeface="Times New Roman" panose="02020603050405020304" pitchFamily="18" charset="0"/>
                <a:cs typeface="Times New Roman" panose="02020603050405020304" pitchFamily="18" charset="0"/>
              </a:rPr>
              <a:t>Multiculturally</a:t>
            </a:r>
            <a:r>
              <a:rPr lang="en-US" sz="2400" b="1" i="1">
                <a:latin typeface="Arial" panose="020B0604020202020204" pitchFamily="34" charset="0"/>
                <a:ea typeface="Times New Roman" panose="02020603050405020304" pitchFamily="18" charset="0"/>
                <a:cs typeface="Times New Roman" panose="02020603050405020304" pitchFamily="18" charset="0"/>
              </a:rPr>
              <a:t> Informed Care from a Social Justice and Affirming Lens</a:t>
            </a:r>
            <a:r>
              <a:rPr lang="en-US" sz="2400" i="1">
                <a:latin typeface="Arial" panose="020B0604020202020204" pitchFamily="34" charset="0"/>
                <a:ea typeface="Times New Roman" panose="02020603050405020304" pitchFamily="18" charset="0"/>
                <a:cs typeface="Times New Roman" panose="02020603050405020304" pitchFamily="18" charset="0"/>
              </a:rPr>
              <a:t> </a:t>
            </a:r>
            <a:br>
              <a:rPr lang="en-US" sz="3200">
                <a:latin typeface="Calibri" panose="020F0502020204030204" pitchFamily="34" charset="0"/>
                <a:ea typeface="Calibri" panose="020F0502020204030204" pitchFamily="34" charset="0"/>
                <a:cs typeface="Times New Roman" panose="02020603050405020304" pitchFamily="18" charset="0"/>
              </a:rPr>
            </a:br>
            <a:endParaRPr lang="en-US" sz="2400" i="1">
              <a:latin typeface="Arial" panose="020B0604020202020204" pitchFamily="34" charset="0"/>
              <a:cs typeface="Arial" panose="020B0604020202020204" pitchFamily="34" charset="0"/>
            </a:endParaRPr>
          </a:p>
        </p:txBody>
      </p:sp>
      <p:sp>
        <p:nvSpPr>
          <p:cNvPr id="3" name="TextBox 2">
            <a:extLst>
              <a:ext uri="{C183D7F6-B498-43B3-948B-1728B52AA6E4}">
                <adec:decorative xmlns:adec="http://schemas.microsoft.com/office/drawing/2017/decorative" val="0"/>
              </a:ext>
            </a:extLst>
          </p:cNvPr>
          <p:cNvSpPr txBox="1"/>
          <p:nvPr/>
        </p:nvSpPr>
        <p:spPr>
          <a:xfrm>
            <a:off x="533400" y="5562600"/>
            <a:ext cx="6934200" cy="1015663"/>
          </a:xfrm>
          <a:prstGeom prst="rect">
            <a:avLst/>
          </a:prstGeom>
          <a:noFill/>
        </p:spPr>
        <p:txBody>
          <a:bodyPr wrap="square" rtlCol="0">
            <a:spAutoFit/>
          </a:bodyPr>
          <a:lstStyle/>
          <a:p>
            <a:pPr algn="ctr"/>
            <a:r>
              <a:rPr lang="en-US" sz="2000">
                <a:solidFill>
                  <a:schemeClr val="tx2"/>
                </a:solidFill>
                <a:latin typeface="Arial" panose="020B0604020202020204" pitchFamily="34" charset="0"/>
                <a:cs typeface="Arial" panose="020B0604020202020204" pitchFamily="34" charset="0"/>
              </a:rPr>
              <a:t>Dr. Carmen Cruz</a:t>
            </a:r>
          </a:p>
          <a:p>
            <a:pPr algn="ctr"/>
            <a:r>
              <a:rPr lang="en-US" sz="2000">
                <a:solidFill>
                  <a:schemeClr val="tx2"/>
                </a:solidFill>
                <a:latin typeface="Arial" panose="020B0604020202020204" pitchFamily="34" charset="0"/>
                <a:cs typeface="Arial" panose="020B0604020202020204" pitchFamily="34" charset="0"/>
              </a:rPr>
              <a:t>Foster Youth Conference</a:t>
            </a:r>
          </a:p>
          <a:p>
            <a:pPr algn="ctr"/>
            <a:r>
              <a:rPr lang="en-US" sz="2000">
                <a:solidFill>
                  <a:schemeClr val="tx2"/>
                </a:solidFill>
                <a:latin typeface="Arial" panose="020B0604020202020204" pitchFamily="34" charset="0"/>
                <a:cs typeface="Arial" panose="020B0604020202020204" pitchFamily="34" charset="0"/>
              </a:rPr>
              <a:t>April 7, 2023</a:t>
            </a:r>
          </a:p>
        </p:txBody>
      </p:sp>
      <p:sp>
        <p:nvSpPr>
          <p:cNvPr id="2" name="AutoShape 2">
            <a:extLst>
              <a:ext uri="{C183D7F6-B498-43B3-948B-1728B52AA6E4}">
                <adec:decorative xmlns:adec="http://schemas.microsoft.com/office/drawing/2017/decorative" val="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600200"/>
            <a:ext cx="4419600" cy="383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0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304800" y="457200"/>
            <a:ext cx="8001000" cy="960438"/>
          </a:xfrm>
          <a:prstGeom prst="rect">
            <a:avLst/>
          </a:prstGeom>
          <a:solidFill>
            <a:schemeClr val="tx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APA Stress in America Survey 1</a:t>
            </a:r>
            <a:endParaRPr kumimoji="0" lang="en-US" sz="4600" b="0" i="0" u="none" strike="noStrike" kern="1200" cap="none" spc="-100" normalizeH="0" baseline="0" noProof="0">
              <a:ln>
                <a:noFill/>
              </a:ln>
              <a:solidFill>
                <a:schemeClr val="tx2"/>
              </a:solidFill>
              <a:effectLst/>
              <a:uLnTx/>
              <a:uFillTx/>
              <a:latin typeface="Arial" panose="020B0604020202020204" pitchFamily="34" charset="0"/>
              <a:ea typeface="+mj-ea"/>
              <a:cs typeface="Arial" panose="020B0604020202020204" pitchFamily="34" charset="0"/>
            </a:endParaRPr>
          </a:p>
        </p:txBody>
      </p:sp>
      <p:pic>
        <p:nvPicPr>
          <p:cNvPr id="3074" name="Picture 2" descr="Infographic showing the percentage of adults saying they feel their rights are under at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 y="1828800"/>
            <a:ext cx="8175625" cy="459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3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304800" y="457200"/>
            <a:ext cx="8001000" cy="960438"/>
          </a:xfrm>
          <a:prstGeom prst="rect">
            <a:avLst/>
          </a:prstGeom>
          <a:solidFill>
            <a:schemeClr val="tx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APA Stress in America Survey 2</a:t>
            </a:r>
            <a:endParaRPr kumimoji="0" lang="en-US" sz="4600" b="0" i="0" u="none" strike="noStrike" kern="1200" cap="none" spc="-100" normalizeH="0" baseline="0" noProof="0">
              <a:ln>
                <a:noFill/>
              </a:ln>
              <a:solidFill>
                <a:schemeClr val="tx2"/>
              </a:solidFill>
              <a:effectLst/>
              <a:uLnTx/>
              <a:uFillTx/>
              <a:latin typeface="Arial" panose="020B0604020202020204" pitchFamily="34" charset="0"/>
              <a:ea typeface="+mj-ea"/>
              <a:cs typeface="Arial" panose="020B0604020202020204" pitchFamily="34" charset="0"/>
            </a:endParaRPr>
          </a:p>
        </p:txBody>
      </p:sp>
      <p:pic>
        <p:nvPicPr>
          <p:cNvPr id="4098" name="Picture 2" descr="Infographic showing the percentage of adults reporting racial climate as a significant source of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981200"/>
            <a:ext cx="8099425" cy="455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06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304800" y="457200"/>
            <a:ext cx="8001000" cy="960438"/>
          </a:xfrm>
          <a:prstGeom prst="rect">
            <a:avLst/>
          </a:prstGeom>
          <a:solidFill>
            <a:schemeClr val="tx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APA Stress in America Survey 3</a:t>
            </a:r>
            <a:endParaRPr kumimoji="0" lang="en-US" sz="4600" b="0" i="0" u="none" strike="noStrike" kern="1200" cap="none" spc="-100" normalizeH="0" baseline="0" noProof="0">
              <a:ln>
                <a:noFill/>
              </a:ln>
              <a:solidFill>
                <a:schemeClr val="tx2"/>
              </a:solidFill>
              <a:effectLst/>
              <a:uLnTx/>
              <a:uFillTx/>
              <a:latin typeface="Arial" panose="020B0604020202020204" pitchFamily="34" charset="0"/>
              <a:ea typeface="+mj-ea"/>
              <a:cs typeface="Arial" panose="020B0604020202020204" pitchFamily="34" charset="0"/>
            </a:endParaRPr>
          </a:p>
        </p:txBody>
      </p:sp>
      <p:pic>
        <p:nvPicPr>
          <p:cNvPr id="5122" name="Picture 2" descr="Infographic showing the percentage of adults reporting money and inflation as significant sources of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7950200" cy="447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4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304800" y="274638"/>
            <a:ext cx="8001000" cy="1143000"/>
          </a:xfrm>
          <a:prstGeom prst="rect">
            <a:avLst/>
          </a:prstGeom>
          <a:solidFill>
            <a:schemeClr val="tx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a:ln>
                  <a:noFill/>
                </a:ln>
                <a:solidFill>
                  <a:schemeClr val="bg1"/>
                </a:solidFill>
                <a:effectLst/>
                <a:uLnTx/>
                <a:uFillTx/>
                <a:latin typeface="+mj-lt"/>
                <a:ea typeface="+mj-ea"/>
                <a:cs typeface="+mj-cs"/>
              </a:rPr>
              <a:t>APA Stress in America Survey 4</a:t>
            </a:r>
            <a:endParaRPr kumimoji="0" lang="en-US" sz="4600" b="0" i="0" u="none" strike="noStrike" kern="1200" cap="none" spc="-100" normalizeH="0" baseline="0" noProof="0">
              <a:ln>
                <a:noFill/>
              </a:ln>
              <a:solidFill>
                <a:schemeClr val="tx2"/>
              </a:solidFill>
              <a:effectLst/>
              <a:uLnTx/>
              <a:uFillTx/>
              <a:latin typeface="+mj-lt"/>
              <a:ea typeface="+mj-ea"/>
              <a:cs typeface="+mj-cs"/>
            </a:endParaRPr>
          </a:p>
        </p:txBody>
      </p:sp>
      <p:pic>
        <p:nvPicPr>
          <p:cNvPr id="6146" name="Picture 2" descr="Infographic showing the percentage of adults who say they are so stressed they can’t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8305800" cy="467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18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cs typeface="Arial" panose="020B0604020202020204" pitchFamily="34" charset="0"/>
              </a:rPr>
              <a:t>What is Trauma?</a:t>
            </a:r>
          </a:p>
        </p:txBody>
      </p:sp>
      <p:sp>
        <p:nvSpPr>
          <p:cNvPr id="3" name="Content Placeholder 2"/>
          <p:cNvSpPr>
            <a:spLocks noGrp="1"/>
          </p:cNvSpPr>
          <p:nvPr>
            <p:ph idx="1"/>
          </p:nvPr>
        </p:nvSpPr>
        <p:spPr/>
        <p:txBody>
          <a:bodyPr>
            <a:normAutofit fontScale="92500" lnSpcReduction="10000"/>
          </a:bodyPr>
          <a:lstStyle/>
          <a:p>
            <a:pPr marL="114300" indent="0">
              <a:buNone/>
            </a:pPr>
            <a:r>
              <a:rPr lang="en-US" sz="2400" i="1">
                <a:latin typeface="Arial" panose="020B0604020202020204" pitchFamily="34" charset="0"/>
                <a:cs typeface="Arial" panose="020B0604020202020204" pitchFamily="34" charset="0"/>
              </a:rPr>
              <a:t>Substance Abuse &amp; Mental Health Services (SAMHSA) definition: </a:t>
            </a:r>
          </a:p>
          <a:p>
            <a:pPr marL="411480" lvl="1" indent="0">
              <a:buNone/>
            </a:pPr>
            <a:r>
              <a:rPr lang="en-US" sz="2800">
                <a:latin typeface="Arial" panose="020B0604020202020204" pitchFamily="34" charset="0"/>
                <a:cs typeface="Arial" panose="020B0604020202020204" pitchFamily="34" charset="0"/>
              </a:rPr>
              <a:t>-“an event, series of events, or set of circumstances that is experienced by an individual as physi­cally or emotionally harmful or threatening and that has lasting adverse effects on the in­dividual’s functioning and physical, social, emotional, or spiritual well-being.”</a:t>
            </a:r>
          </a:p>
          <a:p>
            <a:pPr lvl="1"/>
            <a:endParaRPr lang="en-US" sz="2800">
              <a:latin typeface="Arial" panose="020B0604020202020204" pitchFamily="34" charset="0"/>
              <a:cs typeface="Arial" panose="020B0604020202020204" pitchFamily="34" charset="0"/>
            </a:endParaRPr>
          </a:p>
          <a:p>
            <a:pPr marL="411480" lvl="1" indent="0">
              <a:buNone/>
            </a:pPr>
            <a:r>
              <a:rPr lang="en-US" sz="2800">
                <a:solidFill>
                  <a:schemeClr val="accent1"/>
                </a:solidFill>
                <a:latin typeface="Arial" panose="020B0604020202020204" pitchFamily="34" charset="0"/>
                <a:cs typeface="Arial" panose="020B0604020202020204" pitchFamily="34" charset="0"/>
              </a:rPr>
              <a:t>  Important to conceptualize trauma broadly</a:t>
            </a:r>
          </a:p>
          <a:p>
            <a:pPr lvl="2"/>
            <a:r>
              <a:rPr lang="en-US" sz="2200" i="1">
                <a:latin typeface="Arial" panose="020B0604020202020204" pitchFamily="34" charset="0"/>
                <a:cs typeface="Arial" panose="020B0604020202020204" pitchFamily="34" charset="0"/>
              </a:rPr>
              <a:t>May hear “trauma with a capital T/lowercase t”</a:t>
            </a:r>
          </a:p>
          <a:p>
            <a:endParaRPr lang="en-US"/>
          </a:p>
        </p:txBody>
      </p:sp>
    </p:spTree>
    <p:extLst>
      <p:ext uri="{BB962C8B-B14F-4D97-AF65-F5344CB8AC3E}">
        <p14:creationId xmlns:p14="http://schemas.microsoft.com/office/powerpoint/2010/main" val="359850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4666-A79D-4F00-6C0B-671A8DDE0F26}"/>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a:t>Potential Traumatic Events</a:t>
            </a:r>
          </a:p>
        </p:txBody>
      </p:sp>
      <p:pic>
        <p:nvPicPr>
          <p:cNvPr id="4" name="Content Placeholder 3" descr="A chart with examples of potential traumatic events. From Chronic Stressors to Loss to Abuse. Chart provided by the Substance Abuse and Mental Health Services Administration.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1" y="1318398"/>
            <a:ext cx="8229600" cy="4853802"/>
          </a:xfrm>
        </p:spPr>
      </p:pic>
    </p:spTree>
    <p:extLst>
      <p:ext uri="{BB962C8B-B14F-4D97-AF65-F5344CB8AC3E}">
        <p14:creationId xmlns:p14="http://schemas.microsoft.com/office/powerpoint/2010/main" val="232000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381000"/>
            <a:ext cx="4038600" cy="924475"/>
          </a:xfrm>
          <a:noFill/>
        </p:spPr>
        <p:txBody>
          <a:bodyPr/>
          <a:lstStyle/>
          <a:p>
            <a:pPr marL="484188" eaLnBrk="1" hangingPunct="1"/>
            <a:r>
              <a:rPr lang="en-US" sz="3600">
                <a:latin typeface="Arial" pitchFamily="34" charset="0"/>
                <a:ea typeface="ＭＳ Ｐゴシック" pitchFamily="34" charset="-128"/>
                <a:cs typeface="Arial" pitchFamily="34" charset="0"/>
              </a:rPr>
              <a:t>Givens by Cruz</a:t>
            </a:r>
          </a:p>
        </p:txBody>
      </p:sp>
      <p:sp>
        <p:nvSpPr>
          <p:cNvPr id="8195" name="Content Placeholder 2"/>
          <p:cNvSpPr>
            <a:spLocks noGrp="1"/>
          </p:cNvSpPr>
          <p:nvPr>
            <p:ph sz="quarter" idx="1"/>
          </p:nvPr>
        </p:nvSpPr>
        <p:spPr>
          <a:xfrm>
            <a:off x="457200" y="1600200"/>
            <a:ext cx="7696200" cy="4889500"/>
          </a:xfrm>
        </p:spPr>
        <p:txBody>
          <a:bodyPr>
            <a:normAutofit/>
          </a:bodyPr>
          <a:lstStyle/>
          <a:p>
            <a:pPr marL="447675" indent="-382588" eaLnBrk="1" hangingPunct="1">
              <a:lnSpc>
                <a:spcPct val="90000"/>
              </a:lnSpc>
              <a:buFont typeface="Wingdings 2" pitchFamily="18" charset="2"/>
              <a:buChar char=""/>
            </a:pPr>
            <a:r>
              <a:rPr lang="en-US" sz="2400">
                <a:latin typeface="Arial" pitchFamily="34" charset="0"/>
                <a:ea typeface="ＭＳ Ｐゴシック" pitchFamily="34" charset="-128"/>
                <a:cs typeface="Arial" pitchFamily="34" charset="0"/>
              </a:rPr>
              <a:t>Everyone’s a little biased</a:t>
            </a:r>
          </a:p>
          <a:p>
            <a:pPr marL="447675" indent="-382588" eaLnBrk="1" hangingPunct="1">
              <a:lnSpc>
                <a:spcPct val="90000"/>
              </a:lnSpc>
              <a:buFont typeface="Wingdings 2" pitchFamily="18" charset="2"/>
              <a:buChar char=""/>
            </a:pPr>
            <a:endParaRPr lang="en-US" sz="2400">
              <a:latin typeface="Arial" pitchFamily="34" charset="0"/>
              <a:ea typeface="ＭＳ Ｐゴシック" pitchFamily="34" charset="-128"/>
              <a:cs typeface="Arial" pitchFamily="34" charset="0"/>
            </a:endParaRPr>
          </a:p>
          <a:p>
            <a:pPr marL="447675" indent="-382588" eaLnBrk="1" hangingPunct="1">
              <a:lnSpc>
                <a:spcPct val="90000"/>
              </a:lnSpc>
              <a:buFont typeface="Wingdings 2" pitchFamily="18" charset="2"/>
              <a:buChar char=""/>
            </a:pPr>
            <a:r>
              <a:rPr lang="en-US" sz="2400">
                <a:latin typeface="Arial" pitchFamily="34" charset="0"/>
                <a:ea typeface="ＭＳ Ｐゴシック" pitchFamily="34" charset="-128"/>
                <a:cs typeface="Arial" pitchFamily="34" charset="0"/>
              </a:rPr>
              <a:t>We don’t know what we don’t know until we know it</a:t>
            </a:r>
          </a:p>
          <a:p>
            <a:pPr marL="447675" indent="-382588" eaLnBrk="1" hangingPunct="1">
              <a:lnSpc>
                <a:spcPct val="90000"/>
              </a:lnSpc>
              <a:buFont typeface="Wingdings 2" pitchFamily="18" charset="2"/>
              <a:buChar char=""/>
            </a:pPr>
            <a:endParaRPr lang="en-US" sz="2400">
              <a:latin typeface="Arial" pitchFamily="34" charset="0"/>
              <a:ea typeface="ＭＳ Ｐゴシック" pitchFamily="34" charset="-128"/>
              <a:cs typeface="Arial" pitchFamily="34" charset="0"/>
            </a:endParaRPr>
          </a:p>
          <a:p>
            <a:pPr marL="447675" indent="-382588" eaLnBrk="1" hangingPunct="1">
              <a:lnSpc>
                <a:spcPct val="90000"/>
              </a:lnSpc>
              <a:buFont typeface="Wingdings 2" pitchFamily="18" charset="2"/>
              <a:buChar char=""/>
            </a:pPr>
            <a:r>
              <a:rPr lang="en-US" sz="2400">
                <a:latin typeface="Arial" pitchFamily="34" charset="0"/>
                <a:ea typeface="ＭＳ Ｐゴシック" pitchFamily="34" charset="-128"/>
                <a:cs typeface="Arial" pitchFamily="34" charset="0"/>
              </a:rPr>
              <a:t>Meeting people with compassion for their lived experience works – one on one connection.</a:t>
            </a:r>
          </a:p>
          <a:p>
            <a:pPr marL="447675" indent="-382588" eaLnBrk="1" hangingPunct="1">
              <a:lnSpc>
                <a:spcPct val="90000"/>
              </a:lnSpc>
              <a:buFont typeface="Wingdings 2" pitchFamily="18" charset="2"/>
              <a:buChar char=""/>
            </a:pPr>
            <a:endParaRPr lang="en-US" sz="2400">
              <a:latin typeface="Arial" pitchFamily="34" charset="0"/>
              <a:ea typeface="ＭＳ Ｐゴシック" pitchFamily="34" charset="-128"/>
              <a:cs typeface="Arial" pitchFamily="34" charset="0"/>
            </a:endParaRPr>
          </a:p>
          <a:p>
            <a:pPr marL="447675" indent="-382588" eaLnBrk="1" hangingPunct="1">
              <a:lnSpc>
                <a:spcPct val="90000"/>
              </a:lnSpc>
              <a:buFont typeface="Wingdings 2" pitchFamily="18" charset="2"/>
              <a:buChar char=""/>
            </a:pPr>
            <a:r>
              <a:rPr lang="en-US" sz="2400">
                <a:latin typeface="Arial" pitchFamily="34" charset="0"/>
                <a:ea typeface="ＭＳ Ｐゴシック" pitchFamily="34" charset="-128"/>
                <a:cs typeface="Arial" pitchFamily="34" charset="0"/>
              </a:rPr>
              <a:t>One cannot define someone else’s mental health, identity experience or trauma. </a:t>
            </a:r>
          </a:p>
          <a:p>
            <a:pPr marL="447675" indent="-382588" eaLnBrk="1" hangingPunct="1">
              <a:lnSpc>
                <a:spcPct val="90000"/>
              </a:lnSpc>
              <a:buFont typeface="Wingdings 2" pitchFamily="18" charset="2"/>
              <a:buChar char=""/>
            </a:pPr>
            <a:endParaRPr lang="en-US" sz="2400">
              <a:latin typeface="Arial" pitchFamily="34" charset="0"/>
              <a:ea typeface="ＭＳ Ｐゴシック" pitchFamily="34" charset="-128"/>
              <a:cs typeface="Arial" pitchFamily="34" charset="0"/>
            </a:endParaRPr>
          </a:p>
          <a:p>
            <a:pPr marL="447675" indent="-382588" eaLnBrk="1" hangingPunct="1">
              <a:lnSpc>
                <a:spcPct val="90000"/>
              </a:lnSpc>
              <a:buFont typeface="Wingdings 2" pitchFamily="18" charset="2"/>
              <a:buChar char=""/>
            </a:pPr>
            <a:r>
              <a:rPr lang="en-US" sz="2400">
                <a:latin typeface="Arial" pitchFamily="34" charset="0"/>
                <a:ea typeface="ＭＳ Ｐゴシック" pitchFamily="34" charset="-128"/>
                <a:cs typeface="Arial" pitchFamily="34" charset="0"/>
              </a:rPr>
              <a:t>Must learn our stimulus value</a:t>
            </a:r>
          </a:p>
          <a:p>
            <a:pPr marL="447675" indent="-382588" eaLnBrk="1" hangingPunct="1">
              <a:lnSpc>
                <a:spcPct val="90000"/>
              </a:lnSpc>
              <a:buFont typeface="Wingdings 2" pitchFamily="18" charset="2"/>
              <a:buChar char=""/>
            </a:pPr>
            <a:endParaRPr lang="en-US" sz="270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3064794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hape 594" descr="A animated picture of a female holding a mirror, looking at herself. The picture shows examples of diverse social identities such as age, sex, race, national origin, education, and so forth.">
            <a:extLst>
              <a:ext uri="{C183D7F6-B498-43B3-948B-1728B52AA6E4}">
                <adec:decorative xmlns:adec="http://schemas.microsoft.com/office/drawing/2017/decorative" val="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52400"/>
            <a:ext cx="8174038"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Shape 610">
            <a:extLst>
              <a:ext uri="{C183D7F6-B498-43B3-948B-1728B52AA6E4}">
                <adec:decorative xmlns:adec="http://schemas.microsoft.com/office/drawing/2017/decorative" val="0"/>
              </a:ext>
            </a:extLst>
          </p:cNvPr>
          <p:cNvSpPr txBox="1">
            <a:spLocks noChangeArrowheads="1"/>
          </p:cNvSpPr>
          <p:nvPr/>
        </p:nvSpPr>
        <p:spPr bwMode="auto">
          <a:xfrm>
            <a:off x="1350963" y="29210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Parent Identity</a:t>
            </a:r>
          </a:p>
        </p:txBody>
      </p:sp>
      <p:sp>
        <p:nvSpPr>
          <p:cNvPr id="11280" name="Shape 608">
            <a:extLst>
              <a:ext uri="{C183D7F6-B498-43B3-948B-1728B52AA6E4}">
                <adec:decorative xmlns:adec="http://schemas.microsoft.com/office/drawing/2017/decorative" val="0"/>
              </a:ext>
            </a:extLst>
          </p:cNvPr>
          <p:cNvSpPr txBox="1">
            <a:spLocks noChangeArrowheads="1"/>
          </p:cNvSpPr>
          <p:nvPr/>
        </p:nvSpPr>
        <p:spPr bwMode="auto">
          <a:xfrm>
            <a:off x="5514975" y="298450"/>
            <a:ext cx="763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Age</a:t>
            </a:r>
          </a:p>
        </p:txBody>
      </p:sp>
      <p:sp>
        <p:nvSpPr>
          <p:cNvPr id="11269" name="Shape 597">
            <a:extLst>
              <a:ext uri="{C183D7F6-B498-43B3-948B-1728B52AA6E4}">
                <adec:decorative xmlns:adec="http://schemas.microsoft.com/office/drawing/2017/decorative" val="0"/>
              </a:ext>
            </a:extLst>
          </p:cNvPr>
          <p:cNvSpPr txBox="1">
            <a:spLocks noChangeArrowheads="1"/>
          </p:cNvSpPr>
          <p:nvPr/>
        </p:nvSpPr>
        <p:spPr bwMode="auto">
          <a:xfrm>
            <a:off x="6888163" y="315913"/>
            <a:ext cx="1358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Ethnicity</a:t>
            </a:r>
          </a:p>
        </p:txBody>
      </p:sp>
      <p:sp>
        <p:nvSpPr>
          <p:cNvPr id="11270" name="Shape 598">
            <a:extLst>
              <a:ext uri="{C183D7F6-B498-43B3-948B-1728B52AA6E4}">
                <adec:decorative xmlns:adec="http://schemas.microsoft.com/office/drawing/2017/decorative" val="0"/>
              </a:ext>
            </a:extLst>
          </p:cNvPr>
          <p:cNvSpPr txBox="1">
            <a:spLocks noChangeArrowheads="1"/>
          </p:cNvSpPr>
          <p:nvPr/>
        </p:nvSpPr>
        <p:spPr bwMode="auto">
          <a:xfrm>
            <a:off x="149225" y="814388"/>
            <a:ext cx="2403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Gender Identity</a:t>
            </a:r>
          </a:p>
        </p:txBody>
      </p:sp>
      <p:sp>
        <p:nvSpPr>
          <p:cNvPr id="11268" name="Shape 596" descr="Race">
            <a:extLst>
              <a:ext uri="{C183D7F6-B498-43B3-948B-1728B52AA6E4}">
                <adec:decorative xmlns:adec="http://schemas.microsoft.com/office/drawing/2017/decorative" val="0"/>
              </a:ext>
            </a:extLst>
          </p:cNvPr>
          <p:cNvSpPr txBox="1">
            <a:spLocks noChangeArrowheads="1"/>
          </p:cNvSpPr>
          <p:nvPr/>
        </p:nvSpPr>
        <p:spPr bwMode="auto">
          <a:xfrm>
            <a:off x="6354763" y="962025"/>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cs typeface="Arial" pitchFamily="34" charset="0"/>
                <a:sym typeface="Arial" pitchFamily="34" charset="0"/>
              </a:rPr>
              <a:t>Race</a:t>
            </a:r>
          </a:p>
        </p:txBody>
      </p:sp>
      <p:sp>
        <p:nvSpPr>
          <p:cNvPr id="11283" name="Shape 611">
            <a:extLst>
              <a:ext uri="{C183D7F6-B498-43B3-948B-1728B52AA6E4}">
                <adec:decorative xmlns:adec="http://schemas.microsoft.com/office/drawing/2017/decorative" val="0"/>
              </a:ext>
            </a:extLst>
          </p:cNvPr>
          <p:cNvSpPr txBox="1">
            <a:spLocks noChangeArrowheads="1"/>
          </p:cNvSpPr>
          <p:nvPr/>
        </p:nvSpPr>
        <p:spPr bwMode="auto">
          <a:xfrm>
            <a:off x="533400" y="1517650"/>
            <a:ext cx="2344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cs typeface="Arial" pitchFamily="34" charset="0"/>
                <a:sym typeface="Arial" pitchFamily="34" charset="0"/>
              </a:rPr>
              <a:t>Neurodiversity</a:t>
            </a:r>
          </a:p>
        </p:txBody>
      </p:sp>
      <p:sp>
        <p:nvSpPr>
          <p:cNvPr id="11281" name="Shape 609">
            <a:extLst>
              <a:ext uri="{C183D7F6-B498-43B3-948B-1728B52AA6E4}">
                <adec:decorative xmlns:adec="http://schemas.microsoft.com/office/drawing/2017/decorative" val="0"/>
              </a:ext>
            </a:extLst>
          </p:cNvPr>
          <p:cNvSpPr txBox="1">
            <a:spLocks noChangeArrowheads="1"/>
          </p:cNvSpPr>
          <p:nvPr/>
        </p:nvSpPr>
        <p:spPr bwMode="auto">
          <a:xfrm>
            <a:off x="5410200" y="1828800"/>
            <a:ext cx="288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Relationship Status</a:t>
            </a:r>
          </a:p>
        </p:txBody>
      </p:sp>
      <p:sp>
        <p:nvSpPr>
          <p:cNvPr id="11273" name="Shape 601">
            <a:extLst>
              <a:ext uri="{C183D7F6-B498-43B3-948B-1728B52AA6E4}">
                <adec:decorative xmlns:adec="http://schemas.microsoft.com/office/drawing/2017/decorative" val="0"/>
              </a:ext>
            </a:extLst>
          </p:cNvPr>
          <p:cNvSpPr txBox="1">
            <a:spLocks noChangeArrowheads="1"/>
          </p:cNvSpPr>
          <p:nvPr/>
        </p:nvSpPr>
        <p:spPr bwMode="auto">
          <a:xfrm>
            <a:off x="250825" y="2290763"/>
            <a:ext cx="164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Education</a:t>
            </a:r>
          </a:p>
        </p:txBody>
      </p:sp>
      <p:sp>
        <p:nvSpPr>
          <p:cNvPr id="11275" name="Shape 603">
            <a:extLst>
              <a:ext uri="{C183D7F6-B498-43B3-948B-1728B52AA6E4}">
                <adec:decorative xmlns:adec="http://schemas.microsoft.com/office/drawing/2017/decorative" val="0"/>
              </a:ext>
            </a:extLst>
          </p:cNvPr>
          <p:cNvSpPr txBox="1">
            <a:spLocks noChangeArrowheads="1"/>
          </p:cNvSpPr>
          <p:nvPr/>
        </p:nvSpPr>
        <p:spPr bwMode="auto">
          <a:xfrm>
            <a:off x="5826125" y="27178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National Origin</a:t>
            </a:r>
          </a:p>
        </p:txBody>
      </p:sp>
      <p:sp>
        <p:nvSpPr>
          <p:cNvPr id="11277" name="Shape 605">
            <a:extLst>
              <a:ext uri="{C183D7F6-B498-43B3-948B-1728B52AA6E4}">
                <adec:decorative xmlns:adec="http://schemas.microsoft.com/office/drawing/2017/decorative" val="0"/>
              </a:ext>
            </a:extLst>
          </p:cNvPr>
          <p:cNvSpPr txBox="1">
            <a:spLocks noChangeArrowheads="1"/>
          </p:cNvSpPr>
          <p:nvPr/>
        </p:nvSpPr>
        <p:spPr bwMode="auto">
          <a:xfrm>
            <a:off x="333375" y="2963863"/>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Size/Appearance</a:t>
            </a:r>
          </a:p>
        </p:txBody>
      </p:sp>
      <p:sp>
        <p:nvSpPr>
          <p:cNvPr id="11274" name="Shape 602">
            <a:extLst>
              <a:ext uri="{C183D7F6-B498-43B3-948B-1728B52AA6E4}">
                <adec:decorative xmlns:adec="http://schemas.microsoft.com/office/drawing/2017/decorative" val="0"/>
              </a:ext>
            </a:extLst>
          </p:cNvPr>
          <p:cNvSpPr txBox="1">
            <a:spLocks noChangeArrowheads="1"/>
          </p:cNvSpPr>
          <p:nvPr/>
        </p:nvSpPr>
        <p:spPr bwMode="auto">
          <a:xfrm>
            <a:off x="5083175" y="3340100"/>
            <a:ext cx="280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Sexual Orientation</a:t>
            </a:r>
          </a:p>
        </p:txBody>
      </p:sp>
      <p:sp>
        <p:nvSpPr>
          <p:cNvPr id="11271" name="Shape 599">
            <a:extLst>
              <a:ext uri="{C183D7F6-B498-43B3-948B-1728B52AA6E4}">
                <adec:decorative xmlns:adec="http://schemas.microsoft.com/office/drawing/2017/decorative" val="0"/>
              </a:ext>
            </a:extLst>
          </p:cNvPr>
          <p:cNvSpPr txBox="1">
            <a:spLocks noChangeArrowheads="1"/>
          </p:cNvSpPr>
          <p:nvPr/>
        </p:nvSpPr>
        <p:spPr bwMode="auto">
          <a:xfrm>
            <a:off x="744538" y="3800475"/>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Social Class</a:t>
            </a:r>
          </a:p>
        </p:txBody>
      </p:sp>
      <p:sp>
        <p:nvSpPr>
          <p:cNvPr id="11272" name="Shape 600">
            <a:extLst>
              <a:ext uri="{C183D7F6-B498-43B3-948B-1728B52AA6E4}">
                <adec:decorative xmlns:adec="http://schemas.microsoft.com/office/drawing/2017/decorative" val="0"/>
              </a:ext>
            </a:extLst>
          </p:cNvPr>
          <p:cNvSpPr txBox="1">
            <a:spLocks noChangeArrowheads="1"/>
          </p:cNvSpPr>
          <p:nvPr/>
        </p:nvSpPr>
        <p:spPr bwMode="auto">
          <a:xfrm>
            <a:off x="5008563" y="4262438"/>
            <a:ext cx="3100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Regional/Geographic</a:t>
            </a:r>
            <a:r>
              <a:rPr lang="en-US" sz="2400">
                <a:solidFill>
                  <a:srgbClr val="000000"/>
                </a:solidFill>
                <a:cs typeface="Arial" pitchFamily="34" charset="0"/>
                <a:sym typeface="Arial" pitchFamily="34" charset="0"/>
              </a:rPr>
              <a:t> </a:t>
            </a:r>
          </a:p>
        </p:txBody>
      </p:sp>
      <p:sp>
        <p:nvSpPr>
          <p:cNvPr id="11279" name="Shape 607">
            <a:extLst>
              <a:ext uri="{C183D7F6-B498-43B3-948B-1728B52AA6E4}">
                <adec:decorative xmlns:adec="http://schemas.microsoft.com/office/drawing/2017/decorative" val="0"/>
              </a:ext>
            </a:extLst>
          </p:cNvPr>
          <p:cNvSpPr txBox="1">
            <a:spLocks noChangeArrowheads="1"/>
          </p:cNvSpPr>
          <p:nvPr/>
        </p:nvSpPr>
        <p:spPr bwMode="auto">
          <a:xfrm>
            <a:off x="1350963" y="4489450"/>
            <a:ext cx="82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Sex</a:t>
            </a:r>
          </a:p>
        </p:txBody>
      </p:sp>
      <p:sp>
        <p:nvSpPr>
          <p:cNvPr id="11276" name="Shape 604">
            <a:extLst>
              <a:ext uri="{C183D7F6-B498-43B3-948B-1728B52AA6E4}">
                <adec:decorative xmlns:adec="http://schemas.microsoft.com/office/drawing/2017/decorative" val="0"/>
              </a:ext>
            </a:extLst>
          </p:cNvPr>
          <p:cNvSpPr txBox="1">
            <a:spLocks noChangeArrowheads="1"/>
          </p:cNvSpPr>
          <p:nvPr/>
        </p:nvSpPr>
        <p:spPr bwMode="auto">
          <a:xfrm>
            <a:off x="5789613" y="4918075"/>
            <a:ext cx="184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Dis/Ability</a:t>
            </a:r>
          </a:p>
        </p:txBody>
      </p:sp>
      <p:sp>
        <p:nvSpPr>
          <p:cNvPr id="11278" name="Shape 606">
            <a:extLst>
              <a:ext uri="{C183D7F6-B498-43B3-948B-1728B52AA6E4}">
                <adec:decorative xmlns:adec="http://schemas.microsoft.com/office/drawing/2017/decorative" val="0"/>
              </a:ext>
            </a:extLst>
          </p:cNvPr>
          <p:cNvSpPr txBox="1">
            <a:spLocks noChangeArrowheads="1"/>
          </p:cNvSpPr>
          <p:nvPr/>
        </p:nvSpPr>
        <p:spPr bwMode="auto">
          <a:xfrm>
            <a:off x="407988" y="521017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Religion/Spirituality</a:t>
            </a:r>
          </a:p>
        </p:txBody>
      </p:sp>
      <p:sp>
        <p:nvSpPr>
          <p:cNvPr id="11267" name="Shape 595">
            <a:extLst>
              <a:ext uri="{C183D7F6-B498-43B3-948B-1728B52AA6E4}">
                <adec:decorative xmlns:adec="http://schemas.microsoft.com/office/drawing/2017/decorative" val="0"/>
              </a:ext>
            </a:extLst>
          </p:cNvPr>
          <p:cNvSpPr>
            <a:spLocks noGrp="1"/>
          </p:cNvSpPr>
          <p:nvPr>
            <p:ph type="title"/>
          </p:nvPr>
        </p:nvSpPr>
        <p:spPr>
          <a:xfrm>
            <a:off x="211138" y="5791200"/>
            <a:ext cx="8080375" cy="817563"/>
          </a:xfrm>
        </p:spPr>
        <p:txBody>
          <a:bodyPr lIns="91425" tIns="45700" rIns="91425" bIns="45700" anchor="ctr"/>
          <a:lstStyle/>
          <a:p>
            <a:pPr algn="ctr">
              <a:buClr>
                <a:srgbClr val="FFFFFF"/>
              </a:buClr>
              <a:buSzPct val="25000"/>
            </a:pPr>
            <a:r>
              <a:rPr lang="en-US" sz="3600" b="1">
                <a:solidFill>
                  <a:srgbClr val="FFFFFF"/>
                </a:solidFill>
                <a:latin typeface="Arial" pitchFamily="34" charset="0"/>
                <a:cs typeface="Arial" pitchFamily="34" charset="0"/>
                <a:sym typeface="Arial" pitchFamily="34" charset="0"/>
              </a:rPr>
              <a:t>OUR DIVERSE SOCIAL IDENTITIES</a:t>
            </a:r>
          </a:p>
        </p:txBody>
      </p:sp>
    </p:spTree>
    <p:extLst>
      <p:ext uri="{BB962C8B-B14F-4D97-AF65-F5344CB8AC3E}">
        <p14:creationId xmlns:p14="http://schemas.microsoft.com/office/powerpoint/2010/main" val="3830053920"/>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D93-4559-B09B-4758-8218B8C9E5C9}"/>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The Wheel of Power/Privilege</a:t>
            </a:r>
          </a:p>
        </p:txBody>
      </p:sp>
      <p:pic>
        <p:nvPicPr>
          <p:cNvPr id="17410" name="Picture 2" descr="Spin The Wheel of Power &amp; Privilege [Marginalization &amp; Intersection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09600"/>
            <a:ext cx="6019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75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E2897-4083-4997-2CD0-6CBD1620763C}"/>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Question of What is Positionality? </a:t>
            </a:r>
          </a:p>
        </p:txBody>
      </p:sp>
      <p:pic>
        <p:nvPicPr>
          <p:cNvPr id="2" name="Picture 2" descr="What is positionality? - Engineer Inclu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7862231" cy="481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8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7751" y="152400"/>
            <a:ext cx="7315200" cy="1154097"/>
          </a:xfrm>
        </p:spPr>
        <p:txBody>
          <a:bodyPr/>
          <a:lstStyle/>
          <a:p>
            <a:pPr marL="484188"/>
            <a:r>
              <a:rPr lang="en-US" sz="4800">
                <a:latin typeface="Arial" pitchFamily="34" charset="0"/>
                <a:ea typeface="ＭＳ Ｐゴシック" pitchFamily="34" charset="-128"/>
                <a:cs typeface="Arial" pitchFamily="34" charset="0"/>
              </a:rPr>
              <a:t>Why do we need this?</a:t>
            </a:r>
          </a:p>
        </p:txBody>
      </p:sp>
      <p:sp>
        <p:nvSpPr>
          <p:cNvPr id="7171" name="Content Placeholder 2"/>
          <p:cNvSpPr>
            <a:spLocks noGrp="1"/>
          </p:cNvSpPr>
          <p:nvPr>
            <p:ph idx="1"/>
          </p:nvPr>
        </p:nvSpPr>
        <p:spPr>
          <a:xfrm>
            <a:off x="304800" y="1524000"/>
            <a:ext cx="8001000" cy="5181600"/>
          </a:xfrm>
        </p:spPr>
        <p:txBody>
          <a:bodyPr>
            <a:normAutofit/>
          </a:bodyPr>
          <a:lstStyle/>
          <a:p>
            <a:pPr marL="447675" indent="-382588">
              <a:lnSpc>
                <a:spcPct val="90000"/>
              </a:lnSpc>
              <a:buFont typeface="Wingdings 2" pitchFamily="18" charset="2"/>
              <a:buChar char=""/>
            </a:pPr>
            <a:r>
              <a:rPr lang="en-US" sz="2400">
                <a:latin typeface="Arial" pitchFamily="34" charset="0"/>
                <a:ea typeface="ＭＳ Ｐゴシック" pitchFamily="34" charset="-128"/>
                <a:cs typeface="Arial" pitchFamily="34" charset="0"/>
              </a:rPr>
              <a:t>Most people grew up exposed to biases, misinformation and stereotypes </a:t>
            </a:r>
          </a:p>
          <a:p>
            <a:pPr marL="447675" indent="-382588">
              <a:lnSpc>
                <a:spcPct val="90000"/>
              </a:lnSpc>
              <a:buFont typeface="Wingdings 2" pitchFamily="18" charset="2"/>
              <a:buChar char=""/>
            </a:pPr>
            <a:endParaRPr lang="en-US" sz="2400">
              <a:latin typeface="Arial" pitchFamily="34" charset="0"/>
              <a:ea typeface="ＭＳ Ｐゴシック" pitchFamily="34" charset="-128"/>
              <a:cs typeface="Arial" pitchFamily="34" charset="0"/>
            </a:endParaRPr>
          </a:p>
          <a:p>
            <a:pPr marL="447675" indent="-382588">
              <a:lnSpc>
                <a:spcPct val="90000"/>
              </a:lnSpc>
              <a:buFont typeface="Wingdings 2" pitchFamily="18" charset="2"/>
              <a:buChar char=""/>
            </a:pPr>
            <a:r>
              <a:rPr lang="en-US" sz="2400">
                <a:latin typeface="Arial" pitchFamily="34" charset="0"/>
                <a:ea typeface="ＭＳ Ｐゴシック" pitchFamily="34" charset="-128"/>
                <a:cs typeface="Arial" pitchFamily="34" charset="0"/>
              </a:rPr>
              <a:t>Societies hurt and traumatize people</a:t>
            </a:r>
          </a:p>
          <a:p>
            <a:pPr marL="447675" indent="-382588">
              <a:lnSpc>
                <a:spcPct val="90000"/>
              </a:lnSpc>
              <a:buFont typeface="Wingdings 2" pitchFamily="18" charset="2"/>
              <a:buChar char=""/>
            </a:pPr>
            <a:endParaRPr lang="en-US" sz="2400">
              <a:latin typeface="Arial" pitchFamily="34" charset="0"/>
              <a:ea typeface="ＭＳ Ｐゴシック" pitchFamily="34" charset="-128"/>
              <a:cs typeface="Arial" pitchFamily="34" charset="0"/>
            </a:endParaRPr>
          </a:p>
          <a:p>
            <a:pPr marL="447675" indent="-382588">
              <a:lnSpc>
                <a:spcPct val="90000"/>
              </a:lnSpc>
              <a:buFont typeface="Wingdings 2" pitchFamily="18" charset="2"/>
              <a:buChar char=""/>
            </a:pPr>
            <a:r>
              <a:rPr lang="en-US" sz="2400">
                <a:latin typeface="Arial" pitchFamily="34" charset="0"/>
                <a:ea typeface="ＭＳ Ｐゴシック" pitchFamily="34" charset="-128"/>
                <a:cs typeface="Arial" pitchFamily="34" charset="0"/>
              </a:rPr>
              <a:t>Cannot change our attitudes and behavior without experiential processes</a:t>
            </a:r>
          </a:p>
          <a:p>
            <a:pPr marL="447675" indent="-382588">
              <a:lnSpc>
                <a:spcPct val="90000"/>
              </a:lnSpc>
              <a:buFont typeface="Wingdings 2" pitchFamily="18" charset="2"/>
              <a:buChar char=""/>
            </a:pPr>
            <a:endParaRPr lang="en-US" sz="2400">
              <a:latin typeface="Arial" pitchFamily="34" charset="0"/>
              <a:ea typeface="ＭＳ Ｐゴシック" pitchFamily="34" charset="-128"/>
              <a:cs typeface="Arial" pitchFamily="34" charset="0"/>
            </a:endParaRPr>
          </a:p>
          <a:p>
            <a:pPr marL="447675" indent="-382588">
              <a:lnSpc>
                <a:spcPct val="90000"/>
              </a:lnSpc>
              <a:buFont typeface="Wingdings 2" pitchFamily="18" charset="2"/>
              <a:buChar char=""/>
            </a:pPr>
            <a:r>
              <a:rPr lang="en-US" sz="2400">
                <a:latin typeface="Arial" pitchFamily="34" charset="0"/>
                <a:ea typeface="ＭＳ Ｐゴシック" pitchFamily="34" charset="-128"/>
                <a:cs typeface="Arial" pitchFamily="34" charset="0"/>
              </a:rPr>
              <a:t>Pandemic has worsened individual and collective trauma</a:t>
            </a:r>
          </a:p>
          <a:p>
            <a:pPr marL="447675" indent="-382588">
              <a:lnSpc>
                <a:spcPct val="90000"/>
              </a:lnSpc>
              <a:buFont typeface="Wingdings 2" pitchFamily="18" charset="2"/>
              <a:buChar char=""/>
            </a:pPr>
            <a:endParaRPr lang="en-US" sz="2400">
              <a:latin typeface="Arial" pitchFamily="34" charset="0"/>
              <a:ea typeface="ＭＳ Ｐゴシック" pitchFamily="34" charset="-128"/>
              <a:cs typeface="Arial" pitchFamily="34" charset="0"/>
            </a:endParaRPr>
          </a:p>
          <a:p>
            <a:pPr marL="447675" indent="-382588">
              <a:lnSpc>
                <a:spcPct val="90000"/>
              </a:lnSpc>
              <a:buFont typeface="Wingdings 2" pitchFamily="18" charset="2"/>
              <a:buChar char=""/>
            </a:pPr>
            <a:r>
              <a:rPr lang="en-US" sz="2400">
                <a:latin typeface="Arial" pitchFamily="34" charset="0"/>
                <a:ea typeface="ＭＳ Ｐゴシック" pitchFamily="34" charset="-128"/>
                <a:cs typeface="Arial" pitchFamily="34" charset="0"/>
              </a:rPr>
              <a:t>Human connection</a:t>
            </a:r>
          </a:p>
        </p:txBody>
      </p:sp>
    </p:spTree>
    <p:extLst>
      <p:ext uri="{BB962C8B-B14F-4D97-AF65-F5344CB8AC3E}">
        <p14:creationId xmlns:p14="http://schemas.microsoft.com/office/powerpoint/2010/main" val="187068786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381000"/>
            <a:ext cx="7429913" cy="924475"/>
          </a:xfrm>
          <a:solidFill>
            <a:schemeClr val="accent1"/>
          </a:solidFill>
        </p:spPr>
        <p:txBody>
          <a:bodyPr/>
          <a:lstStyle/>
          <a:p>
            <a:pPr marL="484188" eaLnBrk="1" hangingPunct="1"/>
            <a:r>
              <a:rPr lang="en-US" sz="4800">
                <a:latin typeface="Arial" pitchFamily="34" charset="0"/>
                <a:ea typeface="ＭＳ Ｐゴシック" pitchFamily="34" charset="-128"/>
                <a:cs typeface="Arial" pitchFamily="34" charset="0"/>
              </a:rPr>
              <a:t>Self-reflection</a:t>
            </a:r>
          </a:p>
        </p:txBody>
      </p:sp>
      <p:sp>
        <p:nvSpPr>
          <p:cNvPr id="8195" name="Content Placeholder 2"/>
          <p:cNvSpPr>
            <a:spLocks noGrp="1"/>
          </p:cNvSpPr>
          <p:nvPr>
            <p:ph sz="quarter" idx="1"/>
          </p:nvPr>
        </p:nvSpPr>
        <p:spPr>
          <a:xfrm>
            <a:off x="457200" y="1600200"/>
            <a:ext cx="6781800" cy="4889500"/>
          </a:xfrm>
        </p:spPr>
        <p:txBody>
          <a:bodyPr>
            <a:normAutofit/>
          </a:bodyPr>
          <a:lstStyle/>
          <a:p>
            <a:pPr marL="65087" indent="0" eaLnBrk="1" hangingPunct="1">
              <a:lnSpc>
                <a:spcPct val="90000"/>
              </a:lnSpc>
              <a:buNone/>
            </a:pPr>
            <a:r>
              <a:rPr lang="en-US" sz="6600">
                <a:solidFill>
                  <a:schemeClr val="tx2">
                    <a:lumMod val="75000"/>
                  </a:schemeClr>
                </a:solidFill>
                <a:latin typeface="Arial" pitchFamily="34" charset="0"/>
                <a:ea typeface="ＭＳ Ｐゴシック" pitchFamily="34" charset="-128"/>
                <a:cs typeface="Arial" pitchFamily="34" charset="0"/>
              </a:rPr>
              <a:t> </a:t>
            </a:r>
          </a:p>
          <a:p>
            <a:pPr marL="447675" indent="-382588" eaLnBrk="1" hangingPunct="1">
              <a:lnSpc>
                <a:spcPct val="90000"/>
              </a:lnSpc>
              <a:buFont typeface="Wingdings 2" pitchFamily="18" charset="2"/>
              <a:buChar char=""/>
            </a:pPr>
            <a:r>
              <a:rPr lang="en-US" sz="6600">
                <a:solidFill>
                  <a:schemeClr val="tx2">
                    <a:lumMod val="75000"/>
                  </a:schemeClr>
                </a:solidFill>
                <a:latin typeface="Arial" pitchFamily="34" charset="0"/>
                <a:ea typeface="ＭＳ Ｐゴシック" pitchFamily="34" charset="-128"/>
                <a:cs typeface="Arial" pitchFamily="34" charset="0"/>
              </a:rPr>
              <a:t>What is your stimulus value?</a:t>
            </a:r>
          </a:p>
          <a:p>
            <a:pPr marL="447675" indent="-382588" eaLnBrk="1" hangingPunct="1">
              <a:lnSpc>
                <a:spcPct val="90000"/>
              </a:lnSpc>
              <a:buFont typeface="Wingdings 2" pitchFamily="18" charset="2"/>
              <a:buChar char=""/>
            </a:pPr>
            <a:endParaRPr lang="en-US" sz="270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267198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65F-F6AB-2B3B-0FE9-C350331AD944}"/>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a:t>The Triad Training Model</a:t>
            </a:r>
          </a:p>
        </p:txBody>
      </p:sp>
      <p:sp>
        <p:nvSpPr>
          <p:cNvPr id="7171" name="Content Placeholder 2"/>
          <p:cNvSpPr>
            <a:spLocks noGrp="1"/>
          </p:cNvSpPr>
          <p:nvPr>
            <p:ph sz="quarter" idx="1"/>
          </p:nvPr>
        </p:nvSpPr>
        <p:spPr>
          <a:xfrm>
            <a:off x="228600" y="914400"/>
            <a:ext cx="7315200" cy="5257800"/>
          </a:xfrm>
        </p:spPr>
        <p:txBody>
          <a:bodyPr>
            <a:normAutofit fontScale="77500" lnSpcReduction="20000"/>
          </a:bodyPr>
          <a:lstStyle/>
          <a:p>
            <a:pPr marL="447675" indent="-382588">
              <a:lnSpc>
                <a:spcPct val="90000"/>
              </a:lnSpc>
              <a:buFont typeface="Wingdings 2" pitchFamily="18" charset="2"/>
              <a:buChar char=""/>
            </a:pPr>
            <a:endParaRPr lang="en-US" sz="2800"/>
          </a:p>
          <a:p>
            <a:pPr marL="65087" indent="0">
              <a:lnSpc>
                <a:spcPct val="90000"/>
              </a:lnSpc>
              <a:buNone/>
            </a:pPr>
            <a:r>
              <a:rPr lang="en-US" sz="4000">
                <a:solidFill>
                  <a:schemeClr val="accent1"/>
                </a:solidFill>
                <a:latin typeface="Arial" pitchFamily="34" charset="0"/>
                <a:cs typeface="Arial" pitchFamily="34" charset="0"/>
              </a:rPr>
              <a:t>Triad Training Model (Pederson, 2000) </a:t>
            </a:r>
          </a:p>
          <a:p>
            <a:pPr marL="447675" indent="-382588">
              <a:lnSpc>
                <a:spcPct val="90000"/>
              </a:lnSpc>
              <a:buFont typeface="Wingdings 2" pitchFamily="18" charset="2"/>
              <a:buChar char=""/>
            </a:pPr>
            <a:endParaRPr lang="en-US" sz="6600">
              <a:solidFill>
                <a:schemeClr val="tx2"/>
              </a:solidFill>
              <a:latin typeface="Arial" pitchFamily="34" charset="0"/>
              <a:cs typeface="Arial" pitchFamily="34" charset="0"/>
            </a:endParaRPr>
          </a:p>
          <a:p>
            <a:pPr marL="447675" indent="-382588">
              <a:lnSpc>
                <a:spcPct val="90000"/>
              </a:lnSpc>
              <a:buFont typeface="Wingdings 2" pitchFamily="18" charset="2"/>
              <a:buChar char=""/>
            </a:pPr>
            <a:r>
              <a:rPr lang="en-US" sz="6600">
                <a:solidFill>
                  <a:schemeClr val="tx2"/>
                </a:solidFill>
                <a:latin typeface="Arial" pitchFamily="34" charset="0"/>
                <a:cs typeface="Arial" pitchFamily="34" charset="0"/>
              </a:rPr>
              <a:t>Knowledge</a:t>
            </a:r>
          </a:p>
          <a:p>
            <a:pPr marL="447675" indent="-382588">
              <a:lnSpc>
                <a:spcPct val="90000"/>
              </a:lnSpc>
              <a:buFont typeface="Wingdings 2" pitchFamily="18" charset="2"/>
              <a:buChar char=""/>
            </a:pPr>
            <a:endParaRPr lang="en-US" sz="6600">
              <a:solidFill>
                <a:schemeClr val="tx2"/>
              </a:solidFill>
              <a:latin typeface="Arial" pitchFamily="34" charset="0"/>
              <a:cs typeface="Arial" pitchFamily="34" charset="0"/>
            </a:endParaRPr>
          </a:p>
          <a:p>
            <a:pPr marL="447675" indent="-382588">
              <a:lnSpc>
                <a:spcPct val="90000"/>
              </a:lnSpc>
              <a:buFont typeface="Wingdings 2" pitchFamily="18" charset="2"/>
              <a:buChar char=""/>
            </a:pPr>
            <a:r>
              <a:rPr lang="en-US" sz="6600">
                <a:solidFill>
                  <a:schemeClr val="tx2"/>
                </a:solidFill>
                <a:latin typeface="Arial" pitchFamily="34" charset="0"/>
                <a:cs typeface="Arial" pitchFamily="34" charset="0"/>
              </a:rPr>
              <a:t>Skills</a:t>
            </a:r>
          </a:p>
          <a:p>
            <a:pPr marL="65087" indent="0">
              <a:lnSpc>
                <a:spcPct val="90000"/>
              </a:lnSpc>
              <a:buNone/>
            </a:pPr>
            <a:endParaRPr lang="en-US" sz="6600">
              <a:solidFill>
                <a:schemeClr val="tx2"/>
              </a:solidFill>
              <a:latin typeface="Arial" pitchFamily="34" charset="0"/>
              <a:cs typeface="Arial" pitchFamily="34" charset="0"/>
            </a:endParaRPr>
          </a:p>
          <a:p>
            <a:pPr marL="447675" indent="-382588">
              <a:lnSpc>
                <a:spcPct val="90000"/>
              </a:lnSpc>
              <a:buFont typeface="Wingdings 2" pitchFamily="18" charset="2"/>
              <a:buChar char=""/>
            </a:pPr>
            <a:r>
              <a:rPr lang="en-US" sz="6600">
                <a:solidFill>
                  <a:schemeClr val="tx2"/>
                </a:solidFill>
                <a:latin typeface="Arial" pitchFamily="34" charset="0"/>
                <a:cs typeface="Arial" pitchFamily="34" charset="0"/>
              </a:rPr>
              <a:t> Awareness/Attitudes</a:t>
            </a:r>
          </a:p>
          <a:p>
            <a:pPr marL="447675" indent="-382588">
              <a:lnSpc>
                <a:spcPct val="90000"/>
              </a:lnSpc>
              <a:buFont typeface="Wingdings 2" pitchFamily="18" charset="2"/>
              <a:buChar char=""/>
            </a:pPr>
            <a:endParaRPr lang="en-US" sz="6600">
              <a:solidFill>
                <a:schemeClr val="tx2"/>
              </a:solidFill>
              <a:latin typeface="Arial" pitchFamily="34" charset="0"/>
              <a:cs typeface="Arial" pitchFamily="34" charset="0"/>
            </a:endParaRPr>
          </a:p>
          <a:p>
            <a:pPr marL="447675" indent="-382588">
              <a:lnSpc>
                <a:spcPct val="90000"/>
              </a:lnSpc>
              <a:buFont typeface="Wingdings 2" pitchFamily="18" charset="2"/>
              <a:buChar char=""/>
            </a:pPr>
            <a:endParaRPr lang="en-US" sz="4100">
              <a:latin typeface="Arial" pitchFamily="34" charset="0"/>
              <a:cs typeface="Arial" pitchFamily="34" charset="0"/>
            </a:endParaRPr>
          </a:p>
          <a:p>
            <a:pPr marL="65087" indent="0">
              <a:lnSpc>
                <a:spcPct val="90000"/>
              </a:lnSpc>
              <a:buNone/>
            </a:pPr>
            <a:endParaRPr lang="en-US" sz="2800"/>
          </a:p>
          <a:p>
            <a:pPr marL="65087" indent="0">
              <a:lnSpc>
                <a:spcPct val="90000"/>
              </a:lnSpc>
              <a:buNone/>
            </a:pPr>
            <a:endParaRPr lang="en-US" sz="2700">
              <a:ea typeface="ＭＳ Ｐゴシック" pitchFamily="34" charset="-128"/>
            </a:endParaRPr>
          </a:p>
          <a:p>
            <a:pPr marL="447675" indent="-382588">
              <a:lnSpc>
                <a:spcPct val="90000"/>
              </a:lnSpc>
              <a:buFont typeface="Wingdings 2" pitchFamily="18" charset="2"/>
              <a:buChar char=""/>
            </a:pPr>
            <a:endParaRPr lang="en-US" sz="2700">
              <a:ea typeface="ＭＳ Ｐゴシック" pitchFamily="34" charset="-128"/>
            </a:endParaRPr>
          </a:p>
          <a:p>
            <a:pPr marL="447675" indent="-382588">
              <a:lnSpc>
                <a:spcPct val="90000"/>
              </a:lnSpc>
              <a:buFont typeface="Wingdings 2" pitchFamily="18" charset="2"/>
              <a:buChar char=""/>
            </a:pPr>
            <a:endParaRPr lang="en-US" sz="2700">
              <a:ea typeface="ＭＳ Ｐゴシック" pitchFamily="34" charset="-128"/>
            </a:endParaRPr>
          </a:p>
        </p:txBody>
      </p:sp>
    </p:spTree>
    <p:extLst>
      <p:ext uri="{BB962C8B-B14F-4D97-AF65-F5344CB8AC3E}">
        <p14:creationId xmlns:p14="http://schemas.microsoft.com/office/powerpoint/2010/main" val="409618442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4312"/>
            <a:ext cx="8049867" cy="1388288"/>
          </a:xfrm>
        </p:spPr>
        <p:txBody>
          <a:bodyPr/>
          <a:lstStyle/>
          <a:p>
            <a:pPr algn="ctr"/>
            <a:r>
              <a:rPr lang="en-US" sz="3600">
                <a:latin typeface="Arial" panose="020B0604020202020204" pitchFamily="34" charset="0"/>
                <a:cs typeface="Arial" panose="020B0604020202020204" pitchFamily="34" charset="0"/>
              </a:rPr>
              <a:t>Process Model of Cultural Competence</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752600"/>
            <a:ext cx="7821267" cy="4495800"/>
          </a:xfrm>
        </p:spPr>
        <p:txBody>
          <a:bodyPr>
            <a:normAutofit fontScale="92500" lnSpcReduction="20000"/>
          </a:bodyPr>
          <a:lstStyle/>
          <a:p>
            <a:r>
              <a:rPr lang="en-US" b="1" u="sng">
                <a:uFill>
                  <a:solidFill>
                    <a:schemeClr val="accent1">
                      <a:lumMod val="75000"/>
                    </a:schemeClr>
                  </a:solidFill>
                </a:uFill>
                <a:latin typeface="Arial" panose="020B0604020202020204" pitchFamily="34" charset="0"/>
                <a:cs typeface="Arial" panose="020B0604020202020204" pitchFamily="34" charset="0"/>
              </a:rPr>
              <a:t>Cultural Knowledge</a:t>
            </a:r>
            <a:r>
              <a:rPr lang="en-US" b="1">
                <a:uFill>
                  <a:solidFill>
                    <a:schemeClr val="accent1">
                      <a:lumMod val="75000"/>
                    </a:schemeClr>
                  </a:solidFill>
                </a:u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 Comprehensive knowledge base about culturally diverse groups</a:t>
            </a:r>
          </a:p>
          <a:p>
            <a:r>
              <a:rPr lang="en-US" b="1" u="sng">
                <a:uFill>
                  <a:solidFill>
                    <a:schemeClr val="accent1">
                      <a:lumMod val="75000"/>
                    </a:schemeClr>
                  </a:solidFill>
                </a:uFill>
                <a:latin typeface="Arial" panose="020B0604020202020204" pitchFamily="34" charset="0"/>
                <a:cs typeface="Arial" panose="020B0604020202020204" pitchFamily="34" charset="0"/>
              </a:rPr>
              <a:t>Cultural Awareness</a:t>
            </a:r>
            <a:r>
              <a:rPr lang="en-US" b="1">
                <a:uFill>
                  <a:solidFill>
                    <a:schemeClr val="accent1">
                      <a:lumMod val="75000"/>
                    </a:schemeClr>
                  </a:solidFill>
                </a:u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 Self-examination of one’s own biases towards other cultures, in-depth exploration of one’s own cultural background</a:t>
            </a:r>
          </a:p>
          <a:p>
            <a:pPr lvl="1"/>
            <a:r>
              <a:rPr lang="en-US" b="1" u="sng">
                <a:uFill>
                  <a:solidFill>
                    <a:schemeClr val="accent1">
                      <a:lumMod val="75000"/>
                    </a:schemeClr>
                  </a:solidFill>
                </a:uFill>
                <a:latin typeface="Arial" panose="020B0604020202020204" pitchFamily="34" charset="0"/>
                <a:cs typeface="Arial" panose="020B0604020202020204" pitchFamily="34" charset="0"/>
              </a:rPr>
              <a:t>Cultural Encounters</a:t>
            </a:r>
            <a:r>
              <a:rPr lang="en-US" b="1">
                <a:uFill>
                  <a:solidFill>
                    <a:schemeClr val="accent1">
                      <a:lumMod val="75000"/>
                    </a:schemeClr>
                  </a:solidFill>
                </a:u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 Direct engagement in face-to-face encounters with others from culturally diverse backgrounds, necessary for developing cultural competence</a:t>
            </a:r>
          </a:p>
          <a:p>
            <a:pPr lvl="1"/>
            <a:r>
              <a:rPr lang="en-US" b="1" u="sng">
                <a:uFill>
                  <a:solidFill>
                    <a:schemeClr val="accent1">
                      <a:lumMod val="75000"/>
                    </a:schemeClr>
                  </a:solidFill>
                </a:uFill>
                <a:latin typeface="Arial" panose="020B0604020202020204" pitchFamily="34" charset="0"/>
                <a:cs typeface="Arial" panose="020B0604020202020204" pitchFamily="34" charset="0"/>
              </a:rPr>
              <a:t>Cultural Desire</a:t>
            </a:r>
            <a:r>
              <a:rPr lang="en-US" b="1">
                <a:uFill>
                  <a:solidFill>
                    <a:schemeClr val="accent1">
                      <a:lumMod val="75000"/>
                    </a:schemeClr>
                  </a:solidFill>
                </a:u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 Motivation to </a:t>
            </a:r>
            <a:r>
              <a:rPr lang="en-US" i="1">
                <a:latin typeface="Arial" panose="020B0604020202020204" pitchFamily="34" charset="0"/>
                <a:cs typeface="Arial" panose="020B0604020202020204" pitchFamily="34" charset="0"/>
              </a:rPr>
              <a:t>want to </a:t>
            </a:r>
            <a:r>
              <a:rPr lang="en-US">
                <a:latin typeface="Arial" panose="020B0604020202020204" pitchFamily="34" charset="0"/>
                <a:cs typeface="Arial" panose="020B0604020202020204" pitchFamily="34" charset="0"/>
              </a:rPr>
              <a:t>(not, have to) engage in a process of being culturally aware, knowledgeable, and skillful </a:t>
            </a:r>
          </a:p>
          <a:p>
            <a:pPr lvl="1"/>
            <a:r>
              <a:rPr lang="en-US" b="1" u="sng">
                <a:uFill>
                  <a:solidFill>
                    <a:schemeClr val="accent1">
                      <a:lumMod val="75000"/>
                    </a:schemeClr>
                  </a:solidFill>
                </a:uFill>
                <a:latin typeface="Arial" panose="020B0604020202020204" pitchFamily="34" charset="0"/>
                <a:cs typeface="Arial" panose="020B0604020202020204" pitchFamily="34" charset="0"/>
              </a:rPr>
              <a:t>Cultural Humility</a:t>
            </a:r>
            <a:r>
              <a:rPr lang="en-US" b="1">
                <a:uFill>
                  <a:solidFill>
                    <a:schemeClr val="accent6"/>
                  </a:solidFill>
                </a:u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 A lifelong process of self-reflection and critique; being honest about what you know and don’t know, deep respect for others experience and perspectives </a:t>
            </a:r>
          </a:p>
          <a:p>
            <a:r>
              <a:rPr lang="en-US" b="1" u="sng">
                <a:uFill>
                  <a:solidFill>
                    <a:schemeClr val="accent1">
                      <a:lumMod val="75000"/>
                    </a:schemeClr>
                  </a:solidFill>
                </a:uFill>
                <a:latin typeface="Arial" panose="020B0604020202020204" pitchFamily="34" charset="0"/>
                <a:cs typeface="Arial" panose="020B0604020202020204" pitchFamily="34" charset="0"/>
              </a:rPr>
              <a:t>Cultural Skills</a:t>
            </a:r>
            <a:r>
              <a:rPr lang="en-US" b="1">
                <a:uFill>
                  <a:solidFill>
                    <a:schemeClr val="accent1">
                      <a:lumMod val="75000"/>
                    </a:schemeClr>
                  </a:solidFill>
                </a:u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 Ability to perform culturally informed assessment, intervention, training/education, supervision, and research</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96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1" y="1447801"/>
            <a:ext cx="7391400" cy="4876800"/>
          </a:xfrm>
        </p:spPr>
        <p:txBody>
          <a:bodyPr>
            <a:normAutofit fontScale="92500" lnSpcReduction="10000"/>
          </a:bodyPr>
          <a:lstStyle/>
          <a:p>
            <a:r>
              <a:rPr lang="en-US" sz="2800" u="sng">
                <a:latin typeface="Arial" panose="020B0604020202020204" pitchFamily="34" charset="0"/>
                <a:cs typeface="Arial" panose="020B0604020202020204" pitchFamily="34" charset="0"/>
              </a:rPr>
              <a:t>Stereotyping</a:t>
            </a:r>
            <a:r>
              <a:rPr lang="en-US" sz="2800">
                <a:latin typeface="Arial" panose="020B0604020202020204" pitchFamily="34" charset="0"/>
                <a:cs typeface="Arial" panose="020B0604020202020204" pitchFamily="34" charset="0"/>
              </a:rPr>
              <a:t> - generalizations based on prominent, typical characteristics of a group</a:t>
            </a:r>
          </a:p>
          <a:p>
            <a:pPr>
              <a:buNone/>
            </a:pPr>
            <a:endParaRPr lang="en-US" sz="2800">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Prejudice </a:t>
            </a:r>
            <a:r>
              <a:rPr lang="en-US" sz="2800">
                <a:latin typeface="Arial" panose="020B0604020202020204" pitchFamily="34" charset="0"/>
                <a:cs typeface="Arial" panose="020B0604020202020204" pitchFamily="34" charset="0"/>
              </a:rPr>
              <a:t>– prejudging a person based on his or her membership in a group</a:t>
            </a:r>
          </a:p>
          <a:p>
            <a:pPr lvl="2">
              <a:buNone/>
            </a:pPr>
            <a:endParaRPr lang="en-US" sz="2800">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Discrimination</a:t>
            </a:r>
            <a:r>
              <a:rPr lang="en-US" sz="2800">
                <a:latin typeface="Arial" panose="020B0604020202020204" pitchFamily="34" charset="0"/>
                <a:cs typeface="Arial" panose="020B0604020202020204" pitchFamily="34" charset="0"/>
              </a:rPr>
              <a:t> - actions targeted towards an individual or group based on one’s own prejudice</a:t>
            </a:r>
          </a:p>
          <a:p>
            <a:endParaRPr lang="en-US">
              <a:latin typeface="Garamond" pitchFamily="18" charset="0"/>
            </a:endParaRPr>
          </a:p>
          <a:p>
            <a:pPr marL="114300" indent="0" algn="ctr">
              <a:buNone/>
            </a:pPr>
            <a:r>
              <a:rPr lang="en-US" sz="3200" b="1" i="1">
                <a:solidFill>
                  <a:schemeClr val="accent1"/>
                </a:solidFill>
                <a:latin typeface="Arial" panose="020B0604020202020204" pitchFamily="34" charset="0"/>
                <a:cs typeface="Arial" panose="020B0604020202020204" pitchFamily="34" charset="0"/>
              </a:rPr>
              <a:t>#</a:t>
            </a:r>
            <a:r>
              <a:rPr lang="en-US" sz="3200" b="1" i="1" err="1">
                <a:solidFill>
                  <a:schemeClr val="accent1"/>
                </a:solidFill>
                <a:latin typeface="Arial" panose="020B0604020202020204" pitchFamily="34" charset="0"/>
                <a:cs typeface="Arial" panose="020B0604020202020204" pitchFamily="34" charset="0"/>
              </a:rPr>
              <a:t>implicitbias</a:t>
            </a:r>
            <a:endParaRPr lang="en-US" sz="3200" b="1" i="1">
              <a:solidFill>
                <a:schemeClr val="accent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304800"/>
            <a:ext cx="7620000" cy="762000"/>
          </a:xfrm>
        </p:spPr>
        <p:txBody>
          <a:bodyPr/>
          <a:lstStyle/>
          <a:p>
            <a:pPr algn="ctr"/>
            <a:r>
              <a:rPr lang="en-US" sz="3600" b="1">
                <a:latin typeface="Arial" panose="020B0604020202020204" pitchFamily="34" charset="0"/>
                <a:cs typeface="Arial" panose="020B0604020202020204" pitchFamily="34" charset="0"/>
              </a:rPr>
              <a:t>Thoughts, Attitudes, &amp; Actions</a:t>
            </a:r>
          </a:p>
        </p:txBody>
      </p:sp>
    </p:spTree>
    <p:extLst>
      <p:ext uri="{BB962C8B-B14F-4D97-AF65-F5344CB8AC3E}">
        <p14:creationId xmlns:p14="http://schemas.microsoft.com/office/powerpoint/2010/main" val="189599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3DCB-F27E-CCAF-EC9C-0C728EF40548}"/>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IAT Categories </a:t>
            </a:r>
          </a:p>
        </p:txBody>
      </p:sp>
      <p:pic>
        <p:nvPicPr>
          <p:cNvPr id="4" name="Picture 3" descr="A photo of different categories of the Implicit Association Test (IAT). Categories such as identifying genders, ages, ethnicities, disabilities, and so for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84" y="0"/>
            <a:ext cx="7688831" cy="6858000"/>
          </a:xfrm>
          <a:prstGeom prst="rect">
            <a:avLst/>
          </a:prstGeom>
        </p:spPr>
      </p:pic>
    </p:spTree>
    <p:extLst>
      <p:ext uri="{BB962C8B-B14F-4D97-AF65-F5344CB8AC3E}">
        <p14:creationId xmlns:p14="http://schemas.microsoft.com/office/powerpoint/2010/main" val="4247345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DA6E-983A-BFFA-DB7F-60258E6C2B82}"/>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a:t>Intention and it’s Impact</a:t>
            </a:r>
          </a:p>
        </p:txBody>
      </p:sp>
      <p:sp>
        <p:nvSpPr>
          <p:cNvPr id="3" name="Content Placeholder 2"/>
          <p:cNvSpPr>
            <a:spLocks noGrp="1"/>
          </p:cNvSpPr>
          <p:nvPr>
            <p:ph idx="1"/>
          </p:nvPr>
        </p:nvSpPr>
        <p:spPr>
          <a:xfrm>
            <a:off x="457200" y="457200"/>
            <a:ext cx="8229600" cy="5668963"/>
          </a:xfrm>
        </p:spPr>
        <p:txBody>
          <a:bodyPr>
            <a:normAutofit lnSpcReduction="10000"/>
          </a:bodyPr>
          <a:lstStyle/>
          <a:p>
            <a:pPr marL="0" indent="0" algn="ctr">
              <a:buNone/>
            </a:pPr>
            <a:r>
              <a:rPr lang="en-US" sz="7200">
                <a:latin typeface="Arial" pitchFamily="34" charset="0"/>
                <a:cs typeface="Arial" pitchFamily="34" charset="0"/>
              </a:rPr>
              <a:t>Intention </a:t>
            </a:r>
          </a:p>
          <a:p>
            <a:endParaRPr lang="en-US"/>
          </a:p>
          <a:p>
            <a:endParaRPr lang="en-US"/>
          </a:p>
          <a:p>
            <a:pPr marL="0" indent="0">
              <a:buNone/>
            </a:pPr>
            <a:r>
              <a:rPr lang="en-US"/>
              <a:t>	</a:t>
            </a:r>
          </a:p>
          <a:p>
            <a:pPr marL="0" indent="0">
              <a:buNone/>
            </a:pPr>
            <a:endParaRPr lang="en-US">
              <a:latin typeface="Arial" pitchFamily="34" charset="0"/>
              <a:cs typeface="Arial" pitchFamily="34" charset="0"/>
            </a:endParaRPr>
          </a:p>
          <a:p>
            <a:pPr marL="0" indent="0">
              <a:buNone/>
            </a:pPr>
            <a:endParaRPr lang="en-US">
              <a:latin typeface="Arial" pitchFamily="34" charset="0"/>
              <a:cs typeface="Arial" pitchFamily="34" charset="0"/>
            </a:endParaRPr>
          </a:p>
          <a:p>
            <a:pPr marL="0" indent="0" algn="ctr">
              <a:buNone/>
            </a:pPr>
            <a:endParaRPr lang="en-US" sz="7200">
              <a:latin typeface="Arial" pitchFamily="34" charset="0"/>
              <a:cs typeface="Arial" pitchFamily="34" charset="0"/>
            </a:endParaRPr>
          </a:p>
          <a:p>
            <a:pPr marL="0" indent="0" algn="ctr">
              <a:buNone/>
            </a:pPr>
            <a:r>
              <a:rPr lang="en-US" sz="7200">
                <a:latin typeface="Arial" pitchFamily="34" charset="0"/>
                <a:cs typeface="Arial" pitchFamily="34" charset="0"/>
              </a:rPr>
              <a:t>Impact</a:t>
            </a:r>
          </a:p>
          <a:p>
            <a:pPr marL="0" indent="0">
              <a:buNone/>
            </a:pPr>
            <a:endParaRPr lang="en-US">
              <a:latin typeface="Arial" pitchFamily="34" charset="0"/>
              <a:cs typeface="Arial" pitchFamily="34" charset="0"/>
            </a:endParaRPr>
          </a:p>
          <a:p>
            <a:pPr marL="0" indent="0">
              <a:buNone/>
            </a:pPr>
            <a:endParaRPr lang="en-US">
              <a:latin typeface="Arial" pitchFamily="34" charset="0"/>
              <a:cs typeface="Arial" pitchFamily="34" charset="0"/>
            </a:endParaRPr>
          </a:p>
        </p:txBody>
      </p:sp>
      <p:pic>
        <p:nvPicPr>
          <p:cNvPr id="4" name="Picture 3" descr="An image of a mathematical equals sign with a backwards slash through it to denote a does not equal to mean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2209800"/>
            <a:ext cx="2438400" cy="2438400"/>
          </a:xfrm>
          <a:prstGeom prst="rect">
            <a:avLst/>
          </a:prstGeom>
        </p:spPr>
      </p:pic>
    </p:spTree>
    <p:extLst>
      <p:ext uri="{BB962C8B-B14F-4D97-AF65-F5344CB8AC3E}">
        <p14:creationId xmlns:p14="http://schemas.microsoft.com/office/powerpoint/2010/main" val="123171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4" name="Rectangle 18" descr="A long horizontal green rectangle with the word impact of stereotypes inside of it. ">
            <a:extLst>
              <a:ext uri="{C183D7F6-B498-43B3-948B-1728B52AA6E4}">
                <adec:decorative xmlns:adec="http://schemas.microsoft.com/office/drawing/2017/decorative" val="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endParaRPr lang="en-US" altLang="en-US"/>
          </a:p>
        </p:txBody>
      </p:sp>
      <p:sp>
        <p:nvSpPr>
          <p:cNvPr id="10" name="Text Box 12">
            <a:extLst>
              <a:ext uri="{C183D7F6-B498-43B3-948B-1728B52AA6E4}">
                <adec:decorative xmlns:adec="http://schemas.microsoft.com/office/drawing/2017/decorative" val="0"/>
              </a:ext>
            </a:extLst>
          </p:cNvPr>
          <p:cNvSpPr txBox="1"/>
          <p:nvPr/>
        </p:nvSpPr>
        <p:spPr>
          <a:xfrm>
            <a:off x="1695312" y="204849"/>
            <a:ext cx="5835829" cy="691984"/>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pPr algn="ctr">
              <a:lnSpc>
                <a:spcPct val="115000"/>
              </a:lnSpc>
              <a:spcBef>
                <a:spcPts val="0"/>
              </a:spcBef>
              <a:spcAft>
                <a:spcPts val="1000"/>
              </a:spcAft>
              <a:defRPr/>
            </a:pPr>
            <a:r>
              <a:rPr lang="en-US" sz="3600" b="1">
                <a:ln w="6350" cap="flat" cmpd="sng" algn="ctr">
                  <a:solidFill>
                    <a:srgbClr val="054697"/>
                  </a:solidFill>
                  <a:prstDash val="solid"/>
                  <a:round/>
                </a:ln>
                <a:solidFill>
                  <a:schemeClr val="tx1"/>
                </a:solidFill>
                <a:effectLst>
                  <a:outerShdw blurRad="41275" dist="20320" dir="1800000" algn="tl">
                    <a:srgbClr val="000000">
                      <a:alpha val="40000"/>
                    </a:srgbClr>
                  </a:outerShdw>
                </a:effectLst>
                <a:latin typeface="Arial Black"/>
                <a:ea typeface="Calibri"/>
                <a:cs typeface="Times New Roman"/>
              </a:rPr>
              <a:t>Impact of Stereotypes</a:t>
            </a:r>
            <a:endParaRPr lang="en-US" sz="1100">
              <a:solidFill>
                <a:schemeClr val="tx1"/>
              </a:solidFill>
              <a:ea typeface="Calibri"/>
              <a:cs typeface="Times New Roman"/>
            </a:endParaRPr>
          </a:p>
        </p:txBody>
      </p:sp>
      <p:sp>
        <p:nvSpPr>
          <p:cNvPr id="2" name="Rounded Rectangle 1">
            <a:extLst>
              <a:ext uri="{C183D7F6-B498-43B3-948B-1728B52AA6E4}">
                <adec:decorative xmlns:adec="http://schemas.microsoft.com/office/drawing/2017/decorative" val="0"/>
              </a:ext>
            </a:extLst>
          </p:cNvPr>
          <p:cNvSpPr/>
          <p:nvPr/>
        </p:nvSpPr>
        <p:spPr>
          <a:xfrm>
            <a:off x="152400" y="2590800"/>
            <a:ext cx="1752600" cy="15811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lnSpc>
                <a:spcPct val="115000"/>
              </a:lnSpc>
              <a:spcBef>
                <a:spcPts val="0"/>
              </a:spcBef>
              <a:spcAft>
                <a:spcPts val="1000"/>
              </a:spcAft>
              <a:defRPr/>
            </a:pPr>
            <a:r>
              <a:rPr lang="en-US" sz="1600">
                <a:solidFill>
                  <a:schemeClr val="tx1"/>
                </a:solidFill>
                <a:latin typeface="Arial Black"/>
                <a:ea typeface="Batang"/>
                <a:cs typeface="Times New Roman"/>
              </a:rPr>
              <a:t>Stereotypes</a:t>
            </a:r>
            <a:endParaRPr lang="en-US" sz="1100">
              <a:solidFill>
                <a:schemeClr val="tx1"/>
              </a:solidFill>
              <a:ea typeface="Calibri"/>
              <a:cs typeface="Times New Roman"/>
            </a:endParaRPr>
          </a:p>
        </p:txBody>
      </p:sp>
      <p:sp>
        <p:nvSpPr>
          <p:cNvPr id="19480" name="Text Box 2">
            <a:extLst>
              <a:ext uri="{C183D7F6-B498-43B3-948B-1728B52AA6E4}">
                <adec:decorative xmlns:adec="http://schemas.microsoft.com/office/drawing/2017/decorative" val="0"/>
              </a:ext>
            </a:extLst>
          </p:cNvPr>
          <p:cNvSpPr txBox="1">
            <a:spLocks noChangeArrowheads="1"/>
          </p:cNvSpPr>
          <p:nvPr/>
        </p:nvSpPr>
        <p:spPr bwMode="auto">
          <a:xfrm>
            <a:off x="666750" y="3467100"/>
            <a:ext cx="923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lnSpc>
                <a:spcPct val="115000"/>
              </a:lnSpc>
              <a:spcAft>
                <a:spcPts val="1000"/>
              </a:spcAft>
            </a:pPr>
            <a:r>
              <a:rPr lang="en-US" altLang="en-US" sz="1200">
                <a:latin typeface="Calibri" pitchFamily="34" charset="0"/>
                <a:ea typeface="Calibri" pitchFamily="34" charset="0"/>
                <a:cs typeface="Aharoni" pitchFamily="2" charset="-79"/>
              </a:rPr>
              <a:t>Descriptors</a:t>
            </a:r>
            <a:endParaRPr lang="en-US" altLang="en-US" sz="1100">
              <a:latin typeface="Calibri" pitchFamily="34" charset="0"/>
              <a:ea typeface="Calibri" pitchFamily="34" charset="0"/>
              <a:cs typeface="Times New Roman" pitchFamily="18" charset="0"/>
            </a:endParaRPr>
          </a:p>
        </p:txBody>
      </p:sp>
      <p:sp>
        <p:nvSpPr>
          <p:cNvPr id="5" name="Right Arrow 4" descr="An arrow pointing to the right denoting to move on to the next stage.">
            <a:extLst>
              <a:ext uri="{C183D7F6-B498-43B3-948B-1728B52AA6E4}">
                <adec:decorative xmlns:adec="http://schemas.microsoft.com/office/drawing/2017/decorative" val="0"/>
              </a:ext>
            </a:extLst>
          </p:cNvPr>
          <p:cNvSpPr/>
          <p:nvPr/>
        </p:nvSpPr>
        <p:spPr>
          <a:xfrm>
            <a:off x="1973263" y="3263900"/>
            <a:ext cx="438150" cy="188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n-US"/>
          </a:p>
        </p:txBody>
      </p:sp>
      <p:sp>
        <p:nvSpPr>
          <p:cNvPr id="3" name="Oval 2">
            <a:extLst>
              <a:ext uri="{C183D7F6-B498-43B3-948B-1728B52AA6E4}">
                <adec:decorative xmlns:adec="http://schemas.microsoft.com/office/drawing/2017/decorative" val="0"/>
              </a:ext>
            </a:extLst>
          </p:cNvPr>
          <p:cNvSpPr/>
          <p:nvPr/>
        </p:nvSpPr>
        <p:spPr>
          <a:xfrm>
            <a:off x="2411557" y="2371090"/>
            <a:ext cx="1779443" cy="18859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lnSpc>
                <a:spcPct val="115000"/>
              </a:lnSpc>
              <a:spcBef>
                <a:spcPts val="0"/>
              </a:spcBef>
              <a:spcAft>
                <a:spcPts val="1000"/>
              </a:spcAft>
              <a:defRPr/>
            </a:pPr>
            <a:r>
              <a:rPr lang="en-US" sz="1600">
                <a:latin typeface="Arial Black"/>
                <a:ea typeface="Calibri"/>
                <a:cs typeface="Times New Roman"/>
              </a:rPr>
              <a:t>Prejudice</a:t>
            </a:r>
            <a:endParaRPr lang="en-US" sz="1100">
              <a:ea typeface="Calibri"/>
              <a:cs typeface="Times New Roman"/>
            </a:endParaRPr>
          </a:p>
        </p:txBody>
      </p:sp>
      <p:sp>
        <p:nvSpPr>
          <p:cNvPr id="19481" name="Text Box 2">
            <a:extLst>
              <a:ext uri="{C183D7F6-B498-43B3-948B-1728B52AA6E4}">
                <adec:decorative xmlns:adec="http://schemas.microsoft.com/office/drawing/2017/decorative" val="0"/>
              </a:ext>
            </a:extLst>
          </p:cNvPr>
          <p:cNvSpPr txBox="1">
            <a:spLocks noChangeArrowheads="1"/>
          </p:cNvSpPr>
          <p:nvPr/>
        </p:nvSpPr>
        <p:spPr bwMode="auto">
          <a:xfrm>
            <a:off x="2644775" y="3462338"/>
            <a:ext cx="1314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lnSpc>
                <a:spcPct val="115000"/>
              </a:lnSpc>
              <a:spcAft>
                <a:spcPts val="1000"/>
              </a:spcAft>
            </a:pPr>
            <a:r>
              <a:rPr lang="en-US" altLang="en-US" sz="1200">
                <a:latin typeface="Calibri" pitchFamily="34" charset="0"/>
                <a:ea typeface="Calibri" pitchFamily="34" charset="0"/>
                <a:cs typeface="Aharoni" pitchFamily="2" charset="-79"/>
              </a:rPr>
              <a:t>Thoughts/Beliefs</a:t>
            </a:r>
            <a:endParaRPr lang="en-US" altLang="en-US" sz="1100">
              <a:latin typeface="Calibri" pitchFamily="34" charset="0"/>
              <a:ea typeface="Calibri" pitchFamily="34" charset="0"/>
              <a:cs typeface="Times New Roman" pitchFamily="18" charset="0"/>
            </a:endParaRPr>
          </a:p>
        </p:txBody>
      </p:sp>
      <p:sp>
        <p:nvSpPr>
          <p:cNvPr id="8" name="Right Arrow 7" descr="An arrow pointing to the right denoting to move on to the next stage.">
            <a:extLst>
              <a:ext uri="{C183D7F6-B498-43B3-948B-1728B52AA6E4}">
                <adec:decorative xmlns:adec="http://schemas.microsoft.com/office/drawing/2017/decorative" val="0"/>
              </a:ext>
            </a:extLst>
          </p:cNvPr>
          <p:cNvSpPr/>
          <p:nvPr/>
        </p:nvSpPr>
        <p:spPr>
          <a:xfrm>
            <a:off x="4238625" y="3286125"/>
            <a:ext cx="438150" cy="1905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n-US"/>
          </a:p>
        </p:txBody>
      </p:sp>
      <p:sp>
        <p:nvSpPr>
          <p:cNvPr id="11" name="Can 10" descr="An image of an orange horizontal cylinder with the word Discrimination inside of it, and the word Actions just underneath the word.">
            <a:extLst>
              <a:ext uri="{C183D7F6-B498-43B3-948B-1728B52AA6E4}">
                <adec:decorative xmlns:adec="http://schemas.microsoft.com/office/drawing/2017/decorative" val="0"/>
              </a:ext>
            </a:extLst>
          </p:cNvPr>
          <p:cNvSpPr/>
          <p:nvPr/>
        </p:nvSpPr>
        <p:spPr>
          <a:xfrm rot="16200000">
            <a:off x="4947784" y="2237434"/>
            <a:ext cx="1610995" cy="2153261"/>
          </a:xfrm>
          <a:prstGeom prst="can">
            <a:avLst>
              <a:gd name="adj" fmla="val 15540"/>
            </a:avLst>
          </a:prstGeom>
        </p:spPr>
        <p:style>
          <a:lnRef idx="1">
            <a:schemeClr val="accent5"/>
          </a:lnRef>
          <a:fillRef idx="3">
            <a:schemeClr val="accent5"/>
          </a:fillRef>
          <a:effectRef idx="2">
            <a:schemeClr val="accent5"/>
          </a:effectRef>
          <a:fontRef idx="minor">
            <a:schemeClr val="lt1"/>
          </a:fontRef>
        </p:style>
        <p:txBody>
          <a:bodyPr anchor="ctr"/>
          <a:lstStyle/>
          <a:p>
            <a:pPr>
              <a:defRPr/>
            </a:pPr>
            <a:endParaRPr lang="en-US"/>
          </a:p>
        </p:txBody>
      </p:sp>
      <p:sp>
        <p:nvSpPr>
          <p:cNvPr id="19478" name="Text Box 2">
            <a:extLst>
              <a:ext uri="{C183D7F6-B498-43B3-948B-1728B52AA6E4}">
                <adec:decorative xmlns:adec="http://schemas.microsoft.com/office/drawing/2017/decorative" val="0"/>
              </a:ext>
            </a:extLst>
          </p:cNvPr>
          <p:cNvSpPr txBox="1">
            <a:spLocks noChangeArrowheads="1"/>
          </p:cNvSpPr>
          <p:nvPr/>
        </p:nvSpPr>
        <p:spPr bwMode="auto">
          <a:xfrm>
            <a:off x="4981575" y="3103563"/>
            <a:ext cx="18478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lnSpc>
                <a:spcPct val="115000"/>
              </a:lnSpc>
              <a:spcAft>
                <a:spcPts val="1000"/>
              </a:spcAft>
            </a:pPr>
            <a:r>
              <a:rPr lang="en-US" altLang="en-US" sz="1600">
                <a:solidFill>
                  <a:srgbClr val="FFFFFF"/>
                </a:solidFill>
                <a:latin typeface="Arial Black" pitchFamily="34" charset="0"/>
                <a:ea typeface="Calibri" pitchFamily="34" charset="0"/>
                <a:cs typeface="Times New Roman" pitchFamily="18" charset="0"/>
              </a:rPr>
              <a:t>Discrimination </a:t>
            </a:r>
            <a:endParaRPr lang="en-US" altLang="en-US" sz="1100">
              <a:latin typeface="Calibri" pitchFamily="34" charset="0"/>
              <a:ea typeface="Calibri" pitchFamily="34" charset="0"/>
              <a:cs typeface="Times New Roman" pitchFamily="18" charset="0"/>
            </a:endParaRPr>
          </a:p>
        </p:txBody>
      </p:sp>
      <p:sp>
        <p:nvSpPr>
          <p:cNvPr id="19482" name="Text Box 2">
            <a:extLst>
              <a:ext uri="{C183D7F6-B498-43B3-948B-1728B52AA6E4}">
                <adec:decorative xmlns:adec="http://schemas.microsoft.com/office/drawing/2017/decorative" val="0"/>
              </a:ext>
            </a:extLst>
          </p:cNvPr>
          <p:cNvSpPr txBox="1">
            <a:spLocks noChangeArrowheads="1"/>
          </p:cNvSpPr>
          <p:nvPr/>
        </p:nvSpPr>
        <p:spPr bwMode="auto">
          <a:xfrm>
            <a:off x="5584825" y="33909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lnSpc>
                <a:spcPct val="115000"/>
              </a:lnSpc>
              <a:spcAft>
                <a:spcPts val="1000"/>
              </a:spcAft>
            </a:pPr>
            <a:r>
              <a:rPr lang="en-US" altLang="en-US" sz="1200">
                <a:latin typeface="Calibri" pitchFamily="34" charset="0"/>
                <a:ea typeface="Calibri" pitchFamily="34" charset="0"/>
                <a:cs typeface="Aharoni" pitchFamily="2" charset="-79"/>
              </a:rPr>
              <a:t>Actions</a:t>
            </a:r>
            <a:endParaRPr lang="en-US" altLang="en-US" sz="1100">
              <a:latin typeface="Calibri" pitchFamily="34" charset="0"/>
              <a:ea typeface="Calibri" pitchFamily="34" charset="0"/>
              <a:cs typeface="Times New Roman" pitchFamily="18" charset="0"/>
            </a:endParaRPr>
          </a:p>
        </p:txBody>
      </p:sp>
      <p:sp>
        <p:nvSpPr>
          <p:cNvPr id="9" name="Right Arrow 8" descr="An arrow pointing down, denoting to move your attention towards the next stage in the sequence.">
            <a:extLst>
              <a:ext uri="{C183D7F6-B498-43B3-948B-1728B52AA6E4}">
                <adec:decorative xmlns:adec="http://schemas.microsoft.com/office/drawing/2017/decorative" val="0"/>
              </a:ext>
            </a:extLst>
          </p:cNvPr>
          <p:cNvSpPr/>
          <p:nvPr/>
        </p:nvSpPr>
        <p:spPr>
          <a:xfrm rot="5400000">
            <a:off x="5726907" y="4382293"/>
            <a:ext cx="438150" cy="188913"/>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n-US"/>
          </a:p>
        </p:txBody>
      </p:sp>
      <p:sp>
        <p:nvSpPr>
          <p:cNvPr id="4" name="Isosceles Triangle 3" descr="An image of a green triangle with the word Microaggressions inside of it. ">
            <a:extLst>
              <a:ext uri="{C183D7F6-B498-43B3-948B-1728B52AA6E4}">
                <adec:decorative xmlns:adec="http://schemas.microsoft.com/office/drawing/2017/decorative" val="0"/>
              </a:ext>
            </a:extLst>
          </p:cNvPr>
          <p:cNvSpPr/>
          <p:nvPr/>
        </p:nvSpPr>
        <p:spPr>
          <a:xfrm>
            <a:off x="4418280" y="4848225"/>
            <a:ext cx="2971800" cy="1885950"/>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a:lnSpc>
                <a:spcPct val="115000"/>
              </a:lnSpc>
              <a:spcBef>
                <a:spcPts val="0"/>
              </a:spcBef>
              <a:spcAft>
                <a:spcPts val="1000"/>
              </a:spcAft>
              <a:defRPr/>
            </a:pPr>
            <a:r>
              <a:rPr lang="en-US" b="1">
                <a:solidFill>
                  <a:srgbClr val="FFFFFF"/>
                </a:solidFill>
                <a:latin typeface="Arial Black"/>
                <a:ea typeface="Batang"/>
                <a:cs typeface="Times New Roman"/>
              </a:rPr>
              <a:t> </a:t>
            </a:r>
            <a:endParaRPr lang="en-US" sz="1100">
              <a:ea typeface="Calibri"/>
              <a:cs typeface="Times New Roman"/>
            </a:endParaRPr>
          </a:p>
        </p:txBody>
      </p:sp>
      <p:sp>
        <p:nvSpPr>
          <p:cNvPr id="13" name="Text Box 16">
            <a:extLst>
              <a:ext uri="{C183D7F6-B498-43B3-948B-1728B52AA6E4}">
                <adec:decorative xmlns:adec="http://schemas.microsoft.com/office/drawing/2017/decorative" val="0"/>
              </a:ext>
            </a:extLst>
          </p:cNvPr>
          <p:cNvSpPr txBox="1"/>
          <p:nvPr/>
        </p:nvSpPr>
        <p:spPr>
          <a:xfrm>
            <a:off x="4252913" y="6167438"/>
            <a:ext cx="3305175" cy="704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Bef>
                <a:spcPts val="0"/>
              </a:spcBef>
              <a:spcAft>
                <a:spcPts val="1000"/>
              </a:spcAft>
              <a:defRPr/>
            </a:pPr>
            <a:r>
              <a:rPr lang="en-US">
                <a:solidFill>
                  <a:srgbClr val="FFFFFF"/>
                </a:solidFill>
                <a:latin typeface="Arial Black"/>
                <a:ea typeface="Calibri"/>
                <a:cs typeface="Times New Roman"/>
              </a:rPr>
              <a:t>Microaggressions</a:t>
            </a:r>
            <a:endParaRPr lang="en-US" sz="1100">
              <a:ea typeface="Calibri"/>
              <a:cs typeface="Times New Roman"/>
            </a:endParaRPr>
          </a:p>
        </p:txBody>
      </p:sp>
      <p:sp>
        <p:nvSpPr>
          <p:cNvPr id="7" name="Right Arrow 6" descr="An arrow pointing to the right denoting to move on to the next stage.">
            <a:extLst>
              <a:ext uri="{C183D7F6-B498-43B3-948B-1728B52AA6E4}">
                <adec:decorative xmlns:adec="http://schemas.microsoft.com/office/drawing/2017/decorative" val="0"/>
              </a:ext>
            </a:extLst>
          </p:cNvPr>
          <p:cNvSpPr/>
          <p:nvPr/>
        </p:nvSpPr>
        <p:spPr>
          <a:xfrm>
            <a:off x="6881813" y="3275013"/>
            <a:ext cx="438150" cy="1905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n-US"/>
          </a:p>
        </p:txBody>
      </p:sp>
      <p:sp>
        <p:nvSpPr>
          <p:cNvPr id="6" name="Snip Diagonal Corner Rectangle 5">
            <a:extLst>
              <a:ext uri="{C183D7F6-B498-43B3-948B-1728B52AA6E4}">
                <adec:decorative xmlns:adec="http://schemas.microsoft.com/office/drawing/2017/decorative" val="0"/>
              </a:ext>
            </a:extLst>
          </p:cNvPr>
          <p:cNvSpPr/>
          <p:nvPr/>
        </p:nvSpPr>
        <p:spPr>
          <a:xfrm>
            <a:off x="7345004" y="2590800"/>
            <a:ext cx="1626664" cy="1666240"/>
          </a:xfrm>
          <a:prstGeom prst="snip2DiagRect">
            <a:avLst/>
          </a:prstGeom>
        </p:spPr>
        <p:style>
          <a:lnRef idx="1">
            <a:schemeClr val="accent2"/>
          </a:lnRef>
          <a:fillRef idx="3">
            <a:schemeClr val="accent2"/>
          </a:fillRef>
          <a:effectRef idx="2">
            <a:schemeClr val="accent2"/>
          </a:effectRef>
          <a:fontRef idx="minor">
            <a:schemeClr val="lt1"/>
          </a:fontRef>
        </p:style>
        <p:txBody>
          <a:bodyPr anchor="ctr"/>
          <a:lstStyle/>
          <a:p>
            <a:pPr algn="ctr">
              <a:lnSpc>
                <a:spcPct val="115000"/>
              </a:lnSpc>
              <a:spcBef>
                <a:spcPts val="0"/>
              </a:spcBef>
              <a:spcAft>
                <a:spcPts val="1000"/>
              </a:spcAft>
              <a:defRPr/>
            </a:pPr>
            <a:r>
              <a:rPr lang="en-US">
                <a:latin typeface="Arial Black"/>
                <a:ea typeface="Calibri"/>
                <a:cs typeface="Times New Roman"/>
              </a:rPr>
              <a:t>Violence</a:t>
            </a:r>
            <a:endParaRPr lang="en-US" sz="1100">
              <a:ea typeface="Calibri"/>
              <a:cs typeface="Times New Roman"/>
            </a:endParaRPr>
          </a:p>
        </p:txBody>
      </p:sp>
      <p:sp>
        <p:nvSpPr>
          <p:cNvPr id="12" name="Title 11">
            <a:extLst>
              <a:ext uri="{FF2B5EF4-FFF2-40B4-BE49-F238E27FC236}">
                <a16:creationId xmlns:a16="http://schemas.microsoft.com/office/drawing/2014/main" id="{9C87FF9C-11B2-D1C3-1AD0-3BF98AF22D8B}"/>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Process of the impact of Stereotypes.</a:t>
            </a:r>
          </a:p>
        </p:txBody>
      </p:sp>
      <p:sp>
        <p:nvSpPr>
          <p:cNvPr id="19483" name="Text Box 2">
            <a:extLst>
              <a:ext uri="{C183D7F6-B498-43B3-948B-1728B52AA6E4}">
                <adec:decorative xmlns:adec="http://schemas.microsoft.com/office/drawing/2017/decorative" val="0"/>
              </a:ext>
            </a:extLst>
          </p:cNvPr>
          <p:cNvSpPr txBox="1">
            <a:spLocks noChangeArrowheads="1"/>
          </p:cNvSpPr>
          <p:nvPr/>
        </p:nvSpPr>
        <p:spPr bwMode="auto">
          <a:xfrm>
            <a:off x="7605713" y="3521075"/>
            <a:ext cx="1104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lnSpc>
                <a:spcPct val="115000"/>
              </a:lnSpc>
              <a:spcAft>
                <a:spcPts val="1000"/>
              </a:spcAft>
            </a:pPr>
            <a:r>
              <a:rPr lang="en-US" altLang="en-US" sz="1200">
                <a:latin typeface="Calibri" pitchFamily="34" charset="0"/>
                <a:ea typeface="Calibri" pitchFamily="34" charset="0"/>
                <a:cs typeface="Aharoni" pitchFamily="2" charset="-79"/>
              </a:rPr>
              <a:t>Hate Crimes</a:t>
            </a:r>
            <a:endParaRPr lang="en-US" altLang="en-US" sz="110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994861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702"/>
          <p:cNvSpPr>
            <a:spLocks noGrp="1"/>
          </p:cNvSpPr>
          <p:nvPr>
            <p:ph type="title"/>
          </p:nvPr>
        </p:nvSpPr>
        <p:spPr>
          <a:xfrm>
            <a:off x="304800" y="234951"/>
            <a:ext cx="8077200" cy="1083896"/>
          </a:xfrm>
          <a:solidFill>
            <a:schemeClr val="tx2"/>
          </a:solidFill>
        </p:spPr>
        <p:txBody>
          <a:bodyPr lIns="91425" tIns="45700" rIns="91425" bIns="45700" anchor="ctr"/>
          <a:lstStyle/>
          <a:p>
            <a:pPr>
              <a:buClr>
                <a:schemeClr val="accent1"/>
              </a:buClr>
              <a:buSzPct val="25000"/>
            </a:pPr>
            <a:r>
              <a:rPr lang="en-US" altLang="en-US" sz="3600">
                <a:solidFill>
                  <a:srgbClr val="FFFFFF"/>
                </a:solidFill>
                <a:latin typeface="Arial" panose="020B0604020202020204" pitchFamily="34" charset="0"/>
                <a:cs typeface="Arial" panose="020B0604020202020204" pitchFamily="34" charset="0"/>
                <a:sym typeface="Arial" panose="020B0604020202020204" pitchFamily="34" charset="0"/>
              </a:rPr>
              <a:t>Psychological Effects of Social Stigma</a:t>
            </a:r>
          </a:p>
        </p:txBody>
      </p:sp>
      <p:sp>
        <p:nvSpPr>
          <p:cNvPr id="703" name="Shape 703"/>
          <p:cNvSpPr txBox="1">
            <a:spLocks noGrp="1"/>
          </p:cNvSpPr>
          <p:nvPr>
            <p:ph type="body" idx="1"/>
          </p:nvPr>
        </p:nvSpPr>
        <p:spPr>
          <a:xfrm>
            <a:off x="304800" y="1397978"/>
            <a:ext cx="8153400" cy="5299686"/>
          </a:xfrm>
        </p:spPr>
        <p:txBody>
          <a:bodyPr lIns="91425" tIns="45700" rIns="91425" bIns="45700">
            <a:noAutofit/>
          </a:bodyPr>
          <a:lstStyle/>
          <a:p>
            <a:pPr marL="342900" indent="-228600">
              <a:spcBef>
                <a:spcPts val="440"/>
              </a:spcBef>
              <a:spcAft>
                <a:spcPts val="0"/>
              </a:spcAft>
              <a:buSzPct val="100000"/>
              <a:buFont typeface="Arial"/>
              <a:buChar char="•"/>
              <a:defRPr/>
            </a:pPr>
            <a:r>
              <a:rPr lang="en-US" sz="2200">
                <a:solidFill>
                  <a:schemeClr val="dk1"/>
                </a:solidFill>
                <a:latin typeface="Arial"/>
                <a:ea typeface="Arial"/>
                <a:cs typeface="Arial"/>
                <a:sym typeface="Arial"/>
              </a:rPr>
              <a:t>Negative sense of self</a:t>
            </a:r>
          </a:p>
          <a:p>
            <a:pPr marL="342900" indent="-228600">
              <a:spcBef>
                <a:spcPts val="440"/>
              </a:spcBef>
              <a:spcAft>
                <a:spcPts val="0"/>
              </a:spcAft>
              <a:buSzPct val="100000"/>
              <a:buFont typeface="Arial"/>
              <a:buChar char="•"/>
              <a:defRPr/>
            </a:pPr>
            <a:r>
              <a:rPr lang="en-US" sz="2200">
                <a:solidFill>
                  <a:schemeClr val="dk1"/>
                </a:solidFill>
                <a:latin typeface="Arial"/>
                <a:ea typeface="Arial"/>
                <a:cs typeface="Arial"/>
                <a:sym typeface="Arial"/>
              </a:rPr>
              <a:t>Depression</a:t>
            </a:r>
          </a:p>
          <a:p>
            <a:pPr marL="342900" indent="-228600">
              <a:spcBef>
                <a:spcPts val="440"/>
              </a:spcBef>
              <a:spcAft>
                <a:spcPts val="0"/>
              </a:spcAft>
              <a:buSzPct val="100000"/>
              <a:buFont typeface="Arial"/>
              <a:buChar char="•"/>
              <a:defRPr/>
            </a:pPr>
            <a:r>
              <a:rPr lang="en-US" sz="2200">
                <a:solidFill>
                  <a:schemeClr val="dk1"/>
                </a:solidFill>
                <a:latin typeface="Arial"/>
                <a:ea typeface="Arial"/>
                <a:cs typeface="Arial"/>
                <a:sym typeface="Arial"/>
              </a:rPr>
              <a:t>Anxiety</a:t>
            </a:r>
          </a:p>
          <a:p>
            <a:pPr marL="342900" indent="-228600">
              <a:spcBef>
                <a:spcPts val="440"/>
              </a:spcBef>
              <a:spcAft>
                <a:spcPts val="0"/>
              </a:spcAft>
              <a:buSzPct val="100000"/>
              <a:buFont typeface="Arial"/>
              <a:buChar char="•"/>
              <a:defRPr/>
            </a:pPr>
            <a:r>
              <a:rPr lang="en-US" sz="2200">
                <a:solidFill>
                  <a:schemeClr val="dk1"/>
                </a:solidFill>
                <a:latin typeface="Arial"/>
                <a:ea typeface="Arial"/>
                <a:cs typeface="Arial"/>
                <a:sym typeface="Arial"/>
              </a:rPr>
              <a:t>Self-doubt/Self-hatred (Internalized homophobia)</a:t>
            </a:r>
          </a:p>
          <a:p>
            <a:pPr marL="342900" indent="-228600">
              <a:spcBef>
                <a:spcPts val="440"/>
              </a:spcBef>
              <a:spcAft>
                <a:spcPts val="0"/>
              </a:spcAft>
              <a:buSzPct val="100000"/>
              <a:buFont typeface="Arial"/>
              <a:buChar char="•"/>
              <a:defRPr/>
            </a:pPr>
            <a:r>
              <a:rPr lang="en-US" sz="2200">
                <a:solidFill>
                  <a:schemeClr val="dk1"/>
                </a:solidFill>
                <a:latin typeface="Arial"/>
                <a:ea typeface="Arial"/>
                <a:cs typeface="Arial"/>
                <a:sym typeface="Arial"/>
              </a:rPr>
              <a:t>Substance use issues</a:t>
            </a:r>
          </a:p>
          <a:p>
            <a:pPr marL="342900" indent="-228600">
              <a:spcBef>
                <a:spcPts val="440"/>
              </a:spcBef>
              <a:spcAft>
                <a:spcPts val="0"/>
              </a:spcAft>
              <a:buSzPct val="100000"/>
              <a:buFont typeface="Arial"/>
              <a:buChar char="•"/>
              <a:defRPr/>
            </a:pPr>
            <a:r>
              <a:rPr lang="en-US" sz="2200">
                <a:solidFill>
                  <a:schemeClr val="dk1"/>
                </a:solidFill>
                <a:latin typeface="Arial"/>
                <a:ea typeface="Arial"/>
                <a:cs typeface="Arial"/>
                <a:sym typeface="Arial"/>
              </a:rPr>
              <a:t>Self-injury</a:t>
            </a:r>
          </a:p>
          <a:p>
            <a:pPr marL="342900" indent="-228600">
              <a:spcBef>
                <a:spcPts val="440"/>
              </a:spcBef>
              <a:spcAft>
                <a:spcPts val="0"/>
              </a:spcAft>
              <a:buSzPct val="100000"/>
              <a:buFont typeface="Arial"/>
              <a:buChar char="•"/>
              <a:defRPr/>
            </a:pPr>
            <a:r>
              <a:rPr lang="en-US" sz="2200">
                <a:solidFill>
                  <a:schemeClr val="dk1"/>
                </a:solidFill>
                <a:latin typeface="Arial"/>
                <a:ea typeface="Arial"/>
                <a:cs typeface="Arial"/>
                <a:sym typeface="Arial"/>
              </a:rPr>
              <a:t>Suicidal thoughts and attempts</a:t>
            </a:r>
          </a:p>
          <a:p>
            <a:pPr marL="0" indent="0">
              <a:spcBef>
                <a:spcPts val="440"/>
              </a:spcBef>
              <a:spcAft>
                <a:spcPts val="0"/>
              </a:spcAft>
              <a:buSzPct val="25000"/>
              <a:buFont typeface="Noto Sans Symbols"/>
              <a:buNone/>
              <a:defRPr/>
            </a:pPr>
            <a:endParaRPr sz="2200">
              <a:solidFill>
                <a:schemeClr val="dk1"/>
              </a:solidFill>
              <a:latin typeface="Arial"/>
              <a:ea typeface="Arial"/>
              <a:cs typeface="Arial"/>
              <a:sym typeface="Arial"/>
            </a:endParaRPr>
          </a:p>
          <a:p>
            <a:pPr marL="342900" indent="-228600">
              <a:spcBef>
                <a:spcPts val="440"/>
              </a:spcBef>
              <a:spcAft>
                <a:spcPts val="0"/>
              </a:spcAft>
              <a:buSzPct val="100000"/>
              <a:buFont typeface="Arial"/>
              <a:buChar char="•"/>
              <a:defRPr/>
            </a:pPr>
            <a:r>
              <a:rPr lang="en-US" sz="2000" i="1" u="sng">
                <a:solidFill>
                  <a:schemeClr val="accent1"/>
                </a:solidFill>
                <a:latin typeface="Arial"/>
                <a:ea typeface="Arial"/>
                <a:cs typeface="Arial"/>
                <a:sym typeface="Arial"/>
              </a:rPr>
              <a:t>Minority stress </a:t>
            </a:r>
            <a:r>
              <a:rPr lang="en-US" sz="2000" i="1">
                <a:solidFill>
                  <a:schemeClr val="dk1"/>
                </a:solidFill>
                <a:latin typeface="Arial"/>
                <a:ea typeface="Arial"/>
                <a:cs typeface="Arial"/>
                <a:sym typeface="Arial"/>
              </a:rPr>
              <a:t>arises not only from negative events but from the totality of the minority person's experience in dominant society. </a:t>
            </a:r>
          </a:p>
          <a:p>
            <a:pPr marL="342900" indent="-228600">
              <a:spcBef>
                <a:spcPts val="440"/>
              </a:spcBef>
              <a:spcAft>
                <a:spcPts val="0"/>
              </a:spcAft>
              <a:buSzPct val="100000"/>
              <a:buFont typeface="Arial"/>
              <a:buChar char="•"/>
              <a:defRPr/>
            </a:pPr>
            <a:r>
              <a:rPr lang="en-US" sz="2000" i="1" u="sng" err="1">
                <a:solidFill>
                  <a:schemeClr val="accent1"/>
                </a:solidFill>
                <a:latin typeface="Arial"/>
                <a:ea typeface="Arial"/>
                <a:cs typeface="Arial"/>
                <a:sym typeface="Arial"/>
              </a:rPr>
              <a:t>Allostatic</a:t>
            </a:r>
            <a:r>
              <a:rPr lang="en-US" sz="2000" i="1" u="sng">
                <a:solidFill>
                  <a:schemeClr val="accent1"/>
                </a:solidFill>
                <a:latin typeface="Arial"/>
                <a:ea typeface="Arial"/>
                <a:cs typeface="Arial"/>
                <a:sym typeface="Arial"/>
              </a:rPr>
              <a:t> load </a:t>
            </a:r>
            <a:r>
              <a:rPr lang="en-US" sz="2000" i="1">
                <a:solidFill>
                  <a:schemeClr val="dk1"/>
                </a:solidFill>
                <a:latin typeface="Arial"/>
                <a:ea typeface="Arial"/>
                <a:cs typeface="Arial"/>
                <a:sym typeface="Arial"/>
              </a:rPr>
              <a:t>– refers to the cumulative burden of chronic stress and life events. It involves the interaction of different physiological systems at varying degrees of activity. Includes ACES and the subsequent “wear and tear.”</a:t>
            </a:r>
          </a:p>
          <a:p>
            <a:pPr marL="342900" indent="-228600">
              <a:spcBef>
                <a:spcPts val="440"/>
              </a:spcBef>
              <a:spcAft>
                <a:spcPts val="0"/>
              </a:spcAft>
              <a:buSzPct val="25000"/>
              <a:buFont typeface="Arial"/>
              <a:buNone/>
              <a:defRPr/>
            </a:pPr>
            <a:endParaRPr sz="2200">
              <a:solidFill>
                <a:schemeClr val="dk1"/>
              </a:solidFill>
              <a:latin typeface="Arial"/>
              <a:ea typeface="Arial"/>
              <a:cs typeface="Arial"/>
              <a:sym typeface="Arial"/>
            </a:endParaRPr>
          </a:p>
          <a:p>
            <a:pPr marL="342900" indent="-228600">
              <a:spcBef>
                <a:spcPts val="440"/>
              </a:spcBef>
              <a:spcAft>
                <a:spcPts val="0"/>
              </a:spcAft>
              <a:buSzPct val="25000"/>
              <a:buFont typeface="Arial"/>
              <a:buNone/>
              <a:defRPr/>
            </a:pPr>
            <a:endParaRPr sz="2200">
              <a:solidFill>
                <a:schemeClr val="dk1"/>
              </a:solidFill>
              <a:latin typeface="Arial"/>
              <a:ea typeface="Arial"/>
              <a:cs typeface="Arial"/>
              <a:sym typeface="Arial"/>
            </a:endParaRPr>
          </a:p>
        </p:txBody>
      </p:sp>
    </p:spTree>
    <p:extLst>
      <p:ext uri="{BB962C8B-B14F-4D97-AF65-F5344CB8AC3E}">
        <p14:creationId xmlns:p14="http://schemas.microsoft.com/office/powerpoint/2010/main" val="281429367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3">
                                            <p:txEl>
                                              <p:pRg st="0" end="0"/>
                                            </p:txEl>
                                          </p:spTgt>
                                        </p:tgtEl>
                                        <p:attrNameLst>
                                          <p:attrName>style.visibility</p:attrName>
                                        </p:attrNameLst>
                                      </p:cBhvr>
                                      <p:to>
                                        <p:strVal val="visible"/>
                                      </p:to>
                                    </p:set>
                                    <p:animEffect transition="in" filter="fade">
                                      <p:cBhvr>
                                        <p:cTn id="7" dur="500"/>
                                        <p:tgtEl>
                                          <p:spTgt spid="70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03">
                                            <p:txEl>
                                              <p:pRg st="1" end="1"/>
                                            </p:txEl>
                                          </p:spTgt>
                                        </p:tgtEl>
                                        <p:attrNameLst>
                                          <p:attrName>style.visibility</p:attrName>
                                        </p:attrNameLst>
                                      </p:cBhvr>
                                      <p:to>
                                        <p:strVal val="visible"/>
                                      </p:to>
                                    </p:set>
                                    <p:animEffect transition="in" filter="fade">
                                      <p:cBhvr>
                                        <p:cTn id="11" dur="500"/>
                                        <p:tgtEl>
                                          <p:spTgt spid="70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3">
                                            <p:txEl>
                                              <p:pRg st="2" end="2"/>
                                            </p:txEl>
                                          </p:spTgt>
                                        </p:tgtEl>
                                        <p:attrNameLst>
                                          <p:attrName>style.visibility</p:attrName>
                                        </p:attrNameLst>
                                      </p:cBhvr>
                                      <p:to>
                                        <p:strVal val="visible"/>
                                      </p:to>
                                    </p:set>
                                    <p:animEffect transition="in" filter="fade">
                                      <p:cBhvr>
                                        <p:cTn id="15" dur="500"/>
                                        <p:tgtEl>
                                          <p:spTgt spid="70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03">
                                            <p:txEl>
                                              <p:pRg st="3" end="3"/>
                                            </p:txEl>
                                          </p:spTgt>
                                        </p:tgtEl>
                                        <p:attrNameLst>
                                          <p:attrName>style.visibility</p:attrName>
                                        </p:attrNameLst>
                                      </p:cBhvr>
                                      <p:to>
                                        <p:strVal val="visible"/>
                                      </p:to>
                                    </p:set>
                                    <p:animEffect transition="in" filter="fade">
                                      <p:cBhvr>
                                        <p:cTn id="19" dur="500"/>
                                        <p:tgtEl>
                                          <p:spTgt spid="70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3">
                                            <p:txEl>
                                              <p:pRg st="4" end="4"/>
                                            </p:txEl>
                                          </p:spTgt>
                                        </p:tgtEl>
                                        <p:attrNameLst>
                                          <p:attrName>style.visibility</p:attrName>
                                        </p:attrNameLst>
                                      </p:cBhvr>
                                      <p:to>
                                        <p:strVal val="visible"/>
                                      </p:to>
                                    </p:set>
                                    <p:animEffect transition="in" filter="fade">
                                      <p:cBhvr>
                                        <p:cTn id="23" dur="500"/>
                                        <p:tgtEl>
                                          <p:spTgt spid="703">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3">
                                            <p:txEl>
                                              <p:pRg st="5" end="5"/>
                                            </p:txEl>
                                          </p:spTgt>
                                        </p:tgtEl>
                                        <p:attrNameLst>
                                          <p:attrName>style.visibility</p:attrName>
                                        </p:attrNameLst>
                                      </p:cBhvr>
                                      <p:to>
                                        <p:strVal val="visible"/>
                                      </p:to>
                                    </p:set>
                                    <p:animEffect transition="in" filter="fade">
                                      <p:cBhvr>
                                        <p:cTn id="27" dur="500"/>
                                        <p:tgtEl>
                                          <p:spTgt spid="703">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03">
                                            <p:txEl>
                                              <p:pRg st="6" end="6"/>
                                            </p:txEl>
                                          </p:spTgt>
                                        </p:tgtEl>
                                        <p:attrNameLst>
                                          <p:attrName>style.visibility</p:attrName>
                                        </p:attrNameLst>
                                      </p:cBhvr>
                                      <p:to>
                                        <p:strVal val="visible"/>
                                      </p:to>
                                    </p:set>
                                    <p:animEffect transition="in" filter="fade">
                                      <p:cBhvr>
                                        <p:cTn id="31" dur="500"/>
                                        <p:tgtEl>
                                          <p:spTgt spid="70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03">
                                            <p:txEl>
                                              <p:pRg st="8" end="8"/>
                                            </p:txEl>
                                          </p:spTgt>
                                        </p:tgtEl>
                                        <p:attrNameLst>
                                          <p:attrName>style.visibility</p:attrName>
                                        </p:attrNameLst>
                                      </p:cBhvr>
                                      <p:to>
                                        <p:strVal val="visible"/>
                                      </p:to>
                                    </p:set>
                                    <p:animEffect transition="in" filter="fade">
                                      <p:cBhvr>
                                        <p:cTn id="36" dur="500"/>
                                        <p:tgtEl>
                                          <p:spTgt spid="70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03">
                                            <p:txEl>
                                              <p:pRg st="9" end="9"/>
                                            </p:txEl>
                                          </p:spTgt>
                                        </p:tgtEl>
                                        <p:attrNameLst>
                                          <p:attrName>style.visibility</p:attrName>
                                        </p:attrNameLst>
                                      </p:cBhvr>
                                      <p:to>
                                        <p:strVal val="visible"/>
                                      </p:to>
                                    </p:set>
                                    <p:animEffect transition="in" filter="fade">
                                      <p:cBhvr>
                                        <p:cTn id="41" dur="500"/>
                                        <p:tgtEl>
                                          <p:spTgt spid="7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2E5D8-937C-4E8F-977A-9AEE2C137D1D}"/>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ACE Chart</a:t>
            </a:r>
          </a:p>
        </p:txBody>
      </p:sp>
      <p:pic>
        <p:nvPicPr>
          <p:cNvPr id="2" name="Picture 1" descr="A picture with three rows and with the titles of abuse, neglect, and household dysfunction, with examples of each category underneath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62" y="0"/>
            <a:ext cx="7678076" cy="6858000"/>
          </a:xfrm>
          <a:prstGeom prst="rect">
            <a:avLst/>
          </a:prstGeom>
        </p:spPr>
      </p:pic>
    </p:spTree>
    <p:extLst>
      <p:ext uri="{BB962C8B-B14F-4D97-AF65-F5344CB8AC3E}">
        <p14:creationId xmlns:p14="http://schemas.microsoft.com/office/powerpoint/2010/main" val="1419143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4E3AF-6BCD-303F-4DD6-87413FC82BB2}"/>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ACE Behavior’s and Their Risks</a:t>
            </a:r>
          </a:p>
        </p:txBody>
      </p:sp>
      <p:pic>
        <p:nvPicPr>
          <p:cNvPr id="2" name="Picture 1" descr="An image that depicts increases of health risks associated with their behaviors such as drinking, smoking, and drug use associated with death, disease, and their perspective medical condi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6372616" cy="6858000"/>
          </a:xfrm>
          <a:prstGeom prst="rect">
            <a:avLst/>
          </a:prstGeom>
        </p:spPr>
      </p:pic>
    </p:spTree>
    <p:extLst>
      <p:ext uri="{BB962C8B-B14F-4D97-AF65-F5344CB8AC3E}">
        <p14:creationId xmlns:p14="http://schemas.microsoft.com/office/powerpoint/2010/main" val="79622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152400"/>
            <a:ext cx="6400800" cy="1066799"/>
          </a:xfrm>
        </p:spPr>
        <p:txBody>
          <a:bodyPr/>
          <a:lstStyle/>
          <a:p>
            <a:pPr algn="ctr"/>
            <a:r>
              <a:rPr lang="en-US">
                <a:latin typeface="Arial" panose="020B0604020202020204" pitchFamily="34" charset="0"/>
                <a:cs typeface="Arial" panose="020B0604020202020204" pitchFamily="34" charset="0"/>
              </a:rPr>
              <a:t>Safety vs. Comfort</a:t>
            </a:r>
          </a:p>
        </p:txBody>
      </p:sp>
      <p:pic>
        <p:nvPicPr>
          <p:cNvPr id="5" name="Content Placeholder 5" descr="A circular graph with three different zones of Safety versus Comfort. Inner blue zone is comfort, middle yellow zone is stretch zone, and outer red zone is the panic z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19309"/>
            <a:ext cx="6781799" cy="5438691"/>
          </a:xfrm>
          <a:prstGeom prst="rect">
            <a:avLst/>
          </a:prstGeom>
        </p:spPr>
      </p:pic>
    </p:spTree>
    <p:extLst>
      <p:ext uri="{BB962C8B-B14F-4D97-AF65-F5344CB8AC3E}">
        <p14:creationId xmlns:p14="http://schemas.microsoft.com/office/powerpoint/2010/main" val="3138047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11308-0CD7-54ED-6C52-8809299AD3D7}"/>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The ACE Tree</a:t>
            </a:r>
          </a:p>
        </p:txBody>
      </p:sp>
      <p:pic>
        <p:nvPicPr>
          <p:cNvPr id="2" name="Picture 1" descr="An image of a tree with the upper green area associated with Adverse Childhood Experiences, separated by the words Adverse Community Environments which are depicted by the roo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81000"/>
            <a:ext cx="6226969" cy="5935494"/>
          </a:xfrm>
          <a:prstGeom prst="rect">
            <a:avLst/>
          </a:prstGeom>
        </p:spPr>
      </p:pic>
    </p:spTree>
    <p:extLst>
      <p:ext uri="{BB962C8B-B14F-4D97-AF65-F5344CB8AC3E}">
        <p14:creationId xmlns:p14="http://schemas.microsoft.com/office/powerpoint/2010/main" val="3724617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F4A8E-38A8-2009-5DB0-4A588B080B02}"/>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PACES definition and Examples</a:t>
            </a:r>
          </a:p>
        </p:txBody>
      </p:sp>
      <p:pic>
        <p:nvPicPr>
          <p:cNvPr id="2" name="Picture 1" descr="An image with the title of Protective and Compensatory Experiences, and their different ex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0"/>
            <a:ext cx="7375735" cy="6858000"/>
          </a:xfrm>
          <a:prstGeom prst="rect">
            <a:avLst/>
          </a:prstGeom>
        </p:spPr>
      </p:pic>
    </p:spTree>
    <p:extLst>
      <p:ext uri="{BB962C8B-B14F-4D97-AF65-F5344CB8AC3E}">
        <p14:creationId xmlns:p14="http://schemas.microsoft.com/office/powerpoint/2010/main" val="5085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702"/>
          <p:cNvSpPr>
            <a:spLocks noGrp="1"/>
          </p:cNvSpPr>
          <p:nvPr>
            <p:ph type="title"/>
          </p:nvPr>
        </p:nvSpPr>
        <p:spPr>
          <a:xfrm>
            <a:off x="304800" y="234951"/>
            <a:ext cx="8077200" cy="1083896"/>
          </a:xfrm>
          <a:solidFill>
            <a:schemeClr val="accent1"/>
          </a:solidFill>
        </p:spPr>
        <p:txBody>
          <a:bodyPr lIns="91425" tIns="45700" rIns="91425" bIns="45700" anchor="ctr"/>
          <a:lstStyle/>
          <a:p>
            <a:pPr>
              <a:buClr>
                <a:schemeClr val="accent1"/>
              </a:buClr>
              <a:buSzPct val="25000"/>
            </a:pPr>
            <a:r>
              <a:rPr lang="en-US" altLang="en-US" sz="3600">
                <a:solidFill>
                  <a:schemeClr val="tx1"/>
                </a:solidFill>
                <a:latin typeface="Arial" panose="020B0604020202020204" pitchFamily="34" charset="0"/>
                <a:cs typeface="Arial" panose="020B0604020202020204" pitchFamily="34" charset="0"/>
                <a:sym typeface="Arial" panose="020B0604020202020204" pitchFamily="34" charset="0"/>
              </a:rPr>
              <a:t>Trauma: Learning and Coping</a:t>
            </a:r>
          </a:p>
        </p:txBody>
      </p:sp>
      <p:sp>
        <p:nvSpPr>
          <p:cNvPr id="703" name="Shape 703"/>
          <p:cNvSpPr txBox="1">
            <a:spLocks noGrp="1"/>
          </p:cNvSpPr>
          <p:nvPr>
            <p:ph type="body" idx="1"/>
          </p:nvPr>
        </p:nvSpPr>
        <p:spPr>
          <a:xfrm>
            <a:off x="304800" y="1397978"/>
            <a:ext cx="8153400" cy="5299686"/>
          </a:xfrm>
        </p:spPr>
        <p:txBody>
          <a:bodyPr lIns="91425" tIns="45700" rIns="91425" bIns="45700">
            <a:noAutofit/>
          </a:bodyPr>
          <a:lstStyle/>
          <a:p>
            <a:pPr>
              <a:spcBef>
                <a:spcPts val="440"/>
              </a:spcBef>
              <a:buSzPct val="100000"/>
              <a:buFont typeface="Arial"/>
              <a:buChar char="•"/>
              <a:defRPr/>
            </a:pPr>
            <a:r>
              <a:rPr lang="en-US" sz="2400">
                <a:latin typeface="Arial" panose="020B0604020202020204" pitchFamily="34" charset="0"/>
                <a:cs typeface="Arial" panose="020B0604020202020204" pitchFamily="34" charset="0"/>
              </a:rPr>
              <a:t>Trying to work with traumatized youth</a:t>
            </a:r>
            <a:r>
              <a:rPr lang="en-US" sz="2200">
                <a:solidFill>
                  <a:schemeClr val="dk1"/>
                </a:solidFill>
                <a:latin typeface="Arial"/>
                <a:ea typeface="Arial"/>
                <a:cs typeface="Arial"/>
                <a:sym typeface="Arial"/>
              </a:rPr>
              <a:t> </a:t>
            </a:r>
          </a:p>
          <a:p>
            <a:pPr lvl="1">
              <a:spcBef>
                <a:spcPts val="440"/>
              </a:spcBef>
              <a:buSzPct val="100000"/>
              <a:buFont typeface="Arial"/>
              <a:buChar char="•"/>
              <a:defRPr/>
            </a:pPr>
            <a:r>
              <a:rPr lang="en-US">
                <a:solidFill>
                  <a:schemeClr val="accent1"/>
                </a:solidFill>
                <a:latin typeface="Arial" panose="020B0604020202020204" pitchFamily="34" charset="0"/>
                <a:cs typeface="Arial" panose="020B0604020202020204" pitchFamily="34" charset="0"/>
              </a:rPr>
              <a:t>It is harder to learn and cope when you are scared &amp; uncertain.</a:t>
            </a:r>
          </a:p>
          <a:p>
            <a:endParaRPr lang="en-US">
              <a:latin typeface="Arial" panose="020B0604020202020204" pitchFamily="34" charset="0"/>
              <a:cs typeface="Arial" panose="020B0604020202020204" pitchFamily="34" charset="0"/>
            </a:endParaRPr>
          </a:p>
          <a:p>
            <a:pPr marL="114300" indent="0">
              <a:buNone/>
            </a:pPr>
            <a:r>
              <a:rPr lang="en-US" u="sng">
                <a:latin typeface="Arial" panose="020B0604020202020204" pitchFamily="34" charset="0"/>
                <a:cs typeface="Arial" panose="020B0604020202020204" pitchFamily="34" charset="0"/>
              </a:rPr>
              <a:t>To understand trauma: </a:t>
            </a:r>
          </a:p>
          <a:p>
            <a:r>
              <a:rPr lang="en-US">
                <a:latin typeface="Arial" panose="020B0604020202020204" pitchFamily="34" charset="0"/>
                <a:cs typeface="Arial" panose="020B0604020202020204" pitchFamily="34" charset="0"/>
              </a:rPr>
              <a:t>When we experience trauma, whether consciously or subconsciously, the limbic system (emotions) hijacks the pre-frontal cortex (reason). Energy, especially neuronal energy, is necessary for learning and coping. The brain feels the fear so learning feels less important to the brain.  This is not a conscious process. </a:t>
            </a:r>
          </a:p>
          <a:p>
            <a:endParaRPr lang="en-US">
              <a:latin typeface="Arial" panose="020B0604020202020204" pitchFamily="34" charset="0"/>
              <a:cs typeface="Arial" panose="020B0604020202020204" pitchFamily="34" charset="0"/>
            </a:endParaRPr>
          </a:p>
          <a:p>
            <a:pPr marL="114300" indent="0" algn="ctr">
              <a:buNone/>
            </a:pPr>
            <a:r>
              <a:rPr lang="en-US" sz="2400" b="1">
                <a:solidFill>
                  <a:schemeClr val="tx2"/>
                </a:solidFill>
                <a:latin typeface="Arial"/>
                <a:ea typeface="Arial"/>
                <a:cs typeface="Arial"/>
                <a:sym typeface="Arial"/>
              </a:rPr>
              <a:t>HOW DO YOU SEE TRAUMA </a:t>
            </a:r>
          </a:p>
          <a:p>
            <a:pPr marL="114300" indent="0" algn="ctr">
              <a:buNone/>
            </a:pPr>
            <a:r>
              <a:rPr lang="en-US" sz="2400" b="1">
                <a:solidFill>
                  <a:schemeClr val="tx2"/>
                </a:solidFill>
                <a:latin typeface="Arial"/>
                <a:ea typeface="Arial"/>
                <a:cs typeface="Arial"/>
                <a:sym typeface="Arial"/>
              </a:rPr>
              <a:t>MANIFESTING IN YOUR WORK?</a:t>
            </a:r>
            <a:endParaRPr lang="en-US" sz="2400" b="1">
              <a:solidFill>
                <a:schemeClr val="tx2"/>
              </a:solidFill>
              <a:latin typeface="Arial" panose="020B0604020202020204" pitchFamily="34" charset="0"/>
              <a:cs typeface="Arial" panose="020B0604020202020204" pitchFamily="34" charset="0"/>
            </a:endParaRPr>
          </a:p>
          <a:p>
            <a:endParaRPr lang="en-US"/>
          </a:p>
          <a:p>
            <a:pPr>
              <a:spcBef>
                <a:spcPts val="440"/>
              </a:spcBef>
              <a:buSzPct val="100000"/>
              <a:buFont typeface="Arial"/>
              <a:buChar char="•"/>
              <a:defRPr/>
            </a:pPr>
            <a:endParaRPr lang="en-US" sz="2200">
              <a:solidFill>
                <a:schemeClr val="dk1"/>
              </a:solidFill>
              <a:latin typeface="Arial"/>
              <a:ea typeface="Arial"/>
              <a:cs typeface="Arial"/>
              <a:sym typeface="Arial"/>
            </a:endParaRPr>
          </a:p>
          <a:p>
            <a:pPr marL="342900" indent="-228600">
              <a:spcBef>
                <a:spcPts val="440"/>
              </a:spcBef>
              <a:spcAft>
                <a:spcPts val="0"/>
              </a:spcAft>
              <a:buSzPct val="100000"/>
              <a:buFont typeface="Arial"/>
              <a:buChar char="•"/>
              <a:defRPr/>
            </a:pPr>
            <a:endParaRPr lang="en-US" sz="2200">
              <a:solidFill>
                <a:schemeClr val="dk1"/>
              </a:solidFill>
              <a:latin typeface="Arial"/>
              <a:ea typeface="Arial"/>
              <a:cs typeface="Arial"/>
              <a:sym typeface="Arial"/>
            </a:endParaRPr>
          </a:p>
        </p:txBody>
      </p:sp>
    </p:spTree>
    <p:extLst>
      <p:ext uri="{BB962C8B-B14F-4D97-AF65-F5344CB8AC3E}">
        <p14:creationId xmlns:p14="http://schemas.microsoft.com/office/powerpoint/2010/main" val="24893671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3">
                                            <p:txEl>
                                              <p:pRg st="0" end="0"/>
                                            </p:txEl>
                                          </p:spTgt>
                                        </p:tgtEl>
                                        <p:attrNameLst>
                                          <p:attrName>style.visibility</p:attrName>
                                        </p:attrNameLst>
                                      </p:cBhvr>
                                      <p:to>
                                        <p:strVal val="visible"/>
                                      </p:to>
                                    </p:set>
                                    <p:animEffect transition="in" filter="fade">
                                      <p:cBhvr>
                                        <p:cTn id="7" dur="500"/>
                                        <p:tgtEl>
                                          <p:spTgt spid="7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3">
                                            <p:txEl>
                                              <p:pRg st="1" end="1"/>
                                            </p:txEl>
                                          </p:spTgt>
                                        </p:tgtEl>
                                        <p:attrNameLst>
                                          <p:attrName>style.visibility</p:attrName>
                                        </p:attrNameLst>
                                      </p:cBhvr>
                                      <p:to>
                                        <p:strVal val="visible"/>
                                      </p:to>
                                    </p:set>
                                    <p:animEffect transition="in" filter="fade">
                                      <p:cBhvr>
                                        <p:cTn id="10" dur="500"/>
                                        <p:tgtEl>
                                          <p:spTgt spid="7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3">
                                            <p:txEl>
                                              <p:pRg st="3" end="3"/>
                                            </p:txEl>
                                          </p:spTgt>
                                        </p:tgtEl>
                                        <p:attrNameLst>
                                          <p:attrName>style.visibility</p:attrName>
                                        </p:attrNameLst>
                                      </p:cBhvr>
                                      <p:to>
                                        <p:strVal val="visible"/>
                                      </p:to>
                                    </p:set>
                                    <p:animEffect transition="in" filter="fade">
                                      <p:cBhvr>
                                        <p:cTn id="13" dur="500"/>
                                        <p:tgtEl>
                                          <p:spTgt spid="70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3">
                                            <p:txEl>
                                              <p:pRg st="4" end="4"/>
                                            </p:txEl>
                                          </p:spTgt>
                                        </p:tgtEl>
                                        <p:attrNameLst>
                                          <p:attrName>style.visibility</p:attrName>
                                        </p:attrNameLst>
                                      </p:cBhvr>
                                      <p:to>
                                        <p:strVal val="visible"/>
                                      </p:to>
                                    </p:set>
                                    <p:animEffect transition="in" filter="fade">
                                      <p:cBhvr>
                                        <p:cTn id="16" dur="500"/>
                                        <p:tgtEl>
                                          <p:spTgt spid="7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Shape 1186"/>
          <p:cNvSpPr txBox="1">
            <a:spLocks noGrp="1"/>
          </p:cNvSpPr>
          <p:nvPr>
            <p:ph type="title"/>
          </p:nvPr>
        </p:nvSpPr>
        <p:spPr>
          <a:xfrm>
            <a:off x="304800" y="609600"/>
            <a:ext cx="8481848" cy="857250"/>
          </a:xfrm>
          <a:prstGeom prst="rect">
            <a:avLst/>
          </a:prstGeom>
          <a:noFill/>
          <a:ln>
            <a:noFill/>
          </a:ln>
        </p:spPr>
        <p:txBody>
          <a:bodyPr vert="horz" lIns="68569" tIns="68569" rIns="68569" bIns="68569" rtlCol="0" anchor="ctr" anchorCtr="0">
            <a:noAutofit/>
          </a:bodyPr>
          <a:lstStyle/>
          <a:p>
            <a:pPr lvl="2" algn="ctr" rtl="0">
              <a:buClr>
                <a:schemeClr val="dk2"/>
              </a:buClr>
              <a:buSzPct val="25000"/>
            </a:pPr>
            <a:r>
              <a:rPr lang="en-US" sz="2700">
                <a:solidFill>
                  <a:srgbClr val="FF6600"/>
                </a:solidFill>
                <a:latin typeface="Arial" panose="020B0604020202020204" pitchFamily="34" charset="0"/>
                <a:ea typeface="Arial"/>
                <a:cs typeface="Arial" panose="020B0604020202020204" pitchFamily="34" charset="0"/>
                <a:sym typeface="Arial"/>
              </a:rPr>
              <a:t>BEING RELATIONAL </a:t>
            </a:r>
            <a:br>
              <a:rPr lang="en-US" sz="2700">
                <a:solidFill>
                  <a:srgbClr val="FF6600"/>
                </a:solidFill>
                <a:latin typeface="Arial" panose="020B0604020202020204" pitchFamily="34" charset="0"/>
                <a:ea typeface="Arial"/>
                <a:cs typeface="Arial" panose="020B0604020202020204" pitchFamily="34" charset="0"/>
                <a:sym typeface="Arial"/>
              </a:rPr>
            </a:br>
            <a:r>
              <a:rPr lang="en-US" sz="2700">
                <a:solidFill>
                  <a:srgbClr val="FF6600"/>
                </a:solidFill>
                <a:latin typeface="Arial" panose="020B0604020202020204" pitchFamily="34" charset="0"/>
                <a:ea typeface="Arial"/>
                <a:cs typeface="Arial" panose="020B0604020202020204" pitchFamily="34" charset="0"/>
                <a:sym typeface="Arial"/>
              </a:rPr>
              <a:t>IN A NON-RELATIONAL WORLD</a:t>
            </a:r>
          </a:p>
        </p:txBody>
      </p:sp>
      <p:sp>
        <p:nvSpPr>
          <p:cNvPr id="1187" name="Shape 1187"/>
          <p:cNvSpPr txBox="1">
            <a:spLocks noGrp="1"/>
          </p:cNvSpPr>
          <p:nvPr>
            <p:ph type="body" idx="1"/>
          </p:nvPr>
        </p:nvSpPr>
        <p:spPr>
          <a:xfrm>
            <a:off x="457200" y="2057400"/>
            <a:ext cx="4447310" cy="3082637"/>
          </a:xfrm>
          <a:prstGeom prst="rect">
            <a:avLst/>
          </a:prstGeom>
          <a:noFill/>
          <a:ln>
            <a:noFill/>
          </a:ln>
        </p:spPr>
        <p:txBody>
          <a:bodyPr vert="horz" lIns="68569" tIns="68569" rIns="68569" bIns="68569" rtlCol="0" anchor="t" anchorCtr="0">
            <a:noAutofit/>
          </a:bodyPr>
          <a:lstStyle/>
          <a:p>
            <a:pPr marL="257175" indent="-66675">
              <a:spcBef>
                <a:spcPts val="0"/>
              </a:spcBef>
              <a:buFont typeface="Arial"/>
              <a:buChar char="•"/>
            </a:pPr>
            <a:endParaRPr lang="en-US" sz="1650">
              <a:solidFill>
                <a:schemeClr val="dk1"/>
              </a:solidFill>
              <a:latin typeface="Arial"/>
              <a:ea typeface="Arial"/>
              <a:cs typeface="Arial"/>
              <a:sym typeface="Arial"/>
            </a:endParaRPr>
          </a:p>
          <a:p>
            <a:pPr marL="257175" indent="-66675">
              <a:spcBef>
                <a:spcPts val="0"/>
              </a:spcBef>
              <a:buFont typeface="Arial"/>
              <a:buChar char="•"/>
            </a:pPr>
            <a:r>
              <a:rPr lang="en-US" sz="2400">
                <a:solidFill>
                  <a:schemeClr val="dk1"/>
                </a:solidFill>
                <a:latin typeface="Arial"/>
                <a:ea typeface="Arial"/>
                <a:cs typeface="Arial"/>
                <a:sym typeface="Arial"/>
              </a:rPr>
              <a:t>Hard wired/Biology</a:t>
            </a:r>
          </a:p>
          <a:p>
            <a:pPr marL="480060" lvl="1" indent="-80010">
              <a:spcBef>
                <a:spcPts val="300"/>
              </a:spcBef>
              <a:buFont typeface="Arial"/>
              <a:buChar char="•"/>
            </a:pPr>
            <a:r>
              <a:rPr lang="en-US" sz="1800">
                <a:solidFill>
                  <a:schemeClr val="dk1"/>
                </a:solidFill>
                <a:latin typeface="Arial"/>
                <a:ea typeface="Arial"/>
                <a:cs typeface="Arial"/>
                <a:sym typeface="Arial"/>
              </a:rPr>
              <a:t>Empathy, connection, others/self</a:t>
            </a:r>
          </a:p>
          <a:p>
            <a:pPr marL="480060" lvl="1" indent="-80010">
              <a:spcBef>
                <a:spcPts val="300"/>
              </a:spcBef>
              <a:buNone/>
            </a:pPr>
            <a:endParaRPr sz="1500">
              <a:solidFill>
                <a:schemeClr val="dk1"/>
              </a:solidFill>
              <a:latin typeface="Arial"/>
              <a:ea typeface="Arial"/>
              <a:cs typeface="Arial"/>
              <a:sym typeface="Arial"/>
            </a:endParaRPr>
          </a:p>
          <a:p>
            <a:pPr marL="257175" indent="-66675">
              <a:spcBef>
                <a:spcPts val="330"/>
              </a:spcBef>
              <a:buFont typeface="Arial"/>
              <a:buChar char="•"/>
            </a:pPr>
            <a:r>
              <a:rPr lang="en-US" sz="2400">
                <a:solidFill>
                  <a:schemeClr val="dk1"/>
                </a:solidFill>
                <a:latin typeface="Arial"/>
                <a:ea typeface="Arial"/>
                <a:cs typeface="Arial"/>
                <a:sym typeface="Arial"/>
              </a:rPr>
              <a:t>Culture/Society</a:t>
            </a:r>
          </a:p>
          <a:p>
            <a:pPr marL="480060" lvl="1" indent="-80010">
              <a:spcBef>
                <a:spcPts val="300"/>
              </a:spcBef>
              <a:buFont typeface="Arial"/>
              <a:buChar char="•"/>
            </a:pPr>
            <a:r>
              <a:rPr lang="en-US" sz="1800">
                <a:solidFill>
                  <a:schemeClr val="dk1"/>
                </a:solidFill>
                <a:latin typeface="Arial"/>
                <a:ea typeface="Arial"/>
                <a:cs typeface="Arial"/>
                <a:sym typeface="Arial"/>
              </a:rPr>
              <a:t>Independence, autonomy, self</a:t>
            </a:r>
          </a:p>
          <a:p>
            <a:pPr marL="257175" lvl="1" indent="-66675">
              <a:spcBef>
                <a:spcPts val="330"/>
              </a:spcBef>
              <a:buNone/>
            </a:pPr>
            <a:endParaRPr sz="1500" i="1">
              <a:solidFill>
                <a:schemeClr val="dk1"/>
              </a:solidFill>
              <a:latin typeface="Arial"/>
              <a:ea typeface="Arial"/>
              <a:cs typeface="Arial"/>
              <a:sym typeface="Arial"/>
            </a:endParaRPr>
          </a:p>
          <a:p>
            <a:pPr marL="257175" lvl="1" indent="-66675">
              <a:spcBef>
                <a:spcPts val="330"/>
              </a:spcBef>
              <a:buNone/>
            </a:pPr>
            <a:endParaRPr sz="1500" i="1">
              <a:solidFill>
                <a:schemeClr val="dk1"/>
              </a:solidFill>
              <a:latin typeface="Arial"/>
              <a:ea typeface="Arial"/>
              <a:cs typeface="Arial"/>
              <a:sym typeface="Arial"/>
            </a:endParaRPr>
          </a:p>
          <a:p>
            <a:pPr marL="257175" lvl="1" indent="-66675">
              <a:spcBef>
                <a:spcPts val="330"/>
              </a:spcBef>
              <a:buNone/>
            </a:pPr>
            <a:endParaRPr sz="1500" i="1">
              <a:solidFill>
                <a:schemeClr val="dk1"/>
              </a:solidFill>
              <a:latin typeface="Arial"/>
              <a:ea typeface="Arial"/>
              <a:cs typeface="Arial"/>
              <a:sym typeface="Arial"/>
            </a:endParaRPr>
          </a:p>
          <a:p>
            <a:pPr marL="257175" lvl="1" indent="-66675">
              <a:spcBef>
                <a:spcPts val="330"/>
              </a:spcBef>
              <a:buNone/>
            </a:pPr>
            <a:endParaRPr sz="1500" i="1">
              <a:solidFill>
                <a:schemeClr val="dk1"/>
              </a:solidFill>
              <a:latin typeface="Arial"/>
              <a:ea typeface="Arial"/>
              <a:cs typeface="Arial"/>
              <a:sym typeface="Arial"/>
            </a:endParaRPr>
          </a:p>
          <a:p>
            <a:pPr marL="257175" lvl="1" indent="-66675">
              <a:spcBef>
                <a:spcPts val="330"/>
              </a:spcBef>
              <a:buNone/>
            </a:pPr>
            <a:endParaRPr sz="1500" i="1">
              <a:solidFill>
                <a:schemeClr val="dk1"/>
              </a:solidFill>
              <a:latin typeface="Arial"/>
              <a:ea typeface="Arial"/>
              <a:cs typeface="Arial"/>
              <a:sym typeface="Arial"/>
            </a:endParaRPr>
          </a:p>
          <a:p>
            <a:pPr marL="257175" lvl="1" indent="-66675">
              <a:spcBef>
                <a:spcPts val="330"/>
              </a:spcBef>
              <a:buNone/>
            </a:pPr>
            <a:endParaRPr sz="1500" i="1">
              <a:solidFill>
                <a:schemeClr val="dk1"/>
              </a:solidFill>
              <a:latin typeface="Arial"/>
              <a:ea typeface="Arial"/>
              <a:cs typeface="Arial"/>
              <a:sym typeface="Arial"/>
            </a:endParaRPr>
          </a:p>
          <a:p>
            <a:pPr marL="257175" lvl="1" indent="-66675">
              <a:spcBef>
                <a:spcPts val="330"/>
              </a:spcBef>
              <a:buNone/>
            </a:pPr>
            <a:endParaRPr sz="1500" i="1">
              <a:solidFill>
                <a:schemeClr val="dk1"/>
              </a:solidFill>
              <a:latin typeface="Arial"/>
              <a:ea typeface="Arial"/>
              <a:cs typeface="Arial"/>
              <a:sym typeface="Arial"/>
            </a:endParaRPr>
          </a:p>
          <a:p>
            <a:pPr marL="190500" lvl="1" indent="0">
              <a:spcBef>
                <a:spcPts val="330"/>
              </a:spcBef>
              <a:buSzPct val="25000"/>
              <a:buNone/>
            </a:pPr>
            <a:endParaRPr sz="1500" i="1">
              <a:solidFill>
                <a:schemeClr val="dk1"/>
              </a:solidFill>
              <a:latin typeface="Arial"/>
              <a:ea typeface="Arial"/>
              <a:cs typeface="Arial"/>
              <a:sym typeface="Arial"/>
            </a:endParaRPr>
          </a:p>
          <a:p>
            <a:pPr marL="190500" lvl="1" indent="0">
              <a:spcBef>
                <a:spcPts val="330"/>
              </a:spcBef>
              <a:buSzPct val="25000"/>
              <a:buNone/>
            </a:pPr>
            <a:endParaRPr sz="1500" i="1">
              <a:solidFill>
                <a:schemeClr val="dk1"/>
              </a:solidFill>
              <a:latin typeface="Arial"/>
              <a:ea typeface="Arial"/>
              <a:cs typeface="Arial"/>
              <a:sym typeface="Arial"/>
            </a:endParaRPr>
          </a:p>
        </p:txBody>
      </p:sp>
      <p:pic>
        <p:nvPicPr>
          <p:cNvPr id="1188" name="Shape 1188" descr="An image of a human brain that is on fire."/>
          <p:cNvPicPr preferRelativeResize="0"/>
          <p:nvPr/>
        </p:nvPicPr>
        <p:blipFill rotWithShape="1">
          <a:blip r:embed="rId3">
            <a:alphaModFix/>
          </a:blip>
          <a:srcRect/>
          <a:stretch/>
        </p:blipFill>
        <p:spPr>
          <a:xfrm>
            <a:off x="5105400" y="2743200"/>
            <a:ext cx="3124200" cy="2549237"/>
          </a:xfrm>
          <a:prstGeom prst="rect">
            <a:avLst/>
          </a:prstGeom>
          <a:noFill/>
          <a:ln>
            <a:noFill/>
          </a:ln>
        </p:spPr>
      </p:pic>
    </p:spTree>
    <p:extLst>
      <p:ext uri="{BB962C8B-B14F-4D97-AF65-F5344CB8AC3E}">
        <p14:creationId xmlns:p14="http://schemas.microsoft.com/office/powerpoint/2010/main" val="645640049"/>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normAutofit fontScale="90000"/>
          </a:bodyPr>
          <a:lstStyle/>
          <a:p>
            <a:pPr algn="ctr"/>
            <a:r>
              <a:rPr lang="en-US" sz="3600">
                <a:latin typeface="Arial" panose="020B0604020202020204" pitchFamily="34" charset="0"/>
                <a:cs typeface="Arial" panose="020B0604020202020204" pitchFamily="34" charset="0"/>
              </a:rPr>
              <a:t>Safety and Trust: </a:t>
            </a:r>
            <a:r>
              <a:rPr lang="en-US" sz="3600">
                <a:solidFill>
                  <a:schemeClr val="accent1"/>
                </a:solidFill>
                <a:latin typeface="Arial" panose="020B0604020202020204" pitchFamily="34" charset="0"/>
                <a:cs typeface="Arial" panose="020B0604020202020204" pitchFamily="34" charset="0"/>
              </a:rPr>
              <a:t>Building Relational Safety</a:t>
            </a:r>
          </a:p>
        </p:txBody>
      </p:sp>
      <p:sp>
        <p:nvSpPr>
          <p:cNvPr id="3" name="Content Placeholder 2"/>
          <p:cNvSpPr>
            <a:spLocks noGrp="1"/>
          </p:cNvSpPr>
          <p:nvPr>
            <p:ph idx="1"/>
          </p:nvPr>
        </p:nvSpPr>
        <p:spPr>
          <a:xfrm>
            <a:off x="228600" y="1295400"/>
            <a:ext cx="7848601" cy="5486400"/>
          </a:xfrm>
        </p:spPr>
        <p:txBody>
          <a:bodyPr>
            <a:noAutofit/>
          </a:bodyPr>
          <a:lstStyle/>
          <a:p>
            <a:pPr>
              <a:lnSpc>
                <a:spcPct val="150000"/>
              </a:lnSpc>
            </a:pPr>
            <a:r>
              <a:rPr lang="en-US" sz="2400">
                <a:latin typeface="Arial" panose="020B0604020202020204" pitchFamily="34" charset="0"/>
                <a:cs typeface="Arial" panose="020B0604020202020204" pitchFamily="34" charset="0"/>
              </a:rPr>
              <a:t>Authenticity</a:t>
            </a:r>
          </a:p>
          <a:p>
            <a:pPr>
              <a:lnSpc>
                <a:spcPct val="150000"/>
              </a:lnSpc>
            </a:pPr>
            <a:r>
              <a:rPr lang="en-US" sz="2400">
                <a:latin typeface="Arial" panose="020B0604020202020204" pitchFamily="34" charset="0"/>
                <a:cs typeface="Arial" panose="020B0604020202020204" pitchFamily="34" charset="0"/>
              </a:rPr>
              <a:t>Self-awareness</a:t>
            </a:r>
          </a:p>
          <a:p>
            <a:pPr>
              <a:lnSpc>
                <a:spcPct val="150000"/>
              </a:lnSpc>
            </a:pPr>
            <a:r>
              <a:rPr lang="en-US" sz="2400">
                <a:latin typeface="Arial" panose="020B0604020202020204" pitchFamily="34" charset="0"/>
                <a:cs typeface="Arial" panose="020B0604020202020204" pitchFamily="34" charset="0"/>
              </a:rPr>
              <a:t>Vulnerability</a:t>
            </a:r>
          </a:p>
          <a:p>
            <a:pPr>
              <a:lnSpc>
                <a:spcPct val="150000"/>
              </a:lnSpc>
            </a:pPr>
            <a:r>
              <a:rPr lang="en-US" sz="2400">
                <a:latin typeface="Arial" panose="020B0604020202020204" pitchFamily="34" charset="0"/>
                <a:cs typeface="Arial" panose="020B0604020202020204" pitchFamily="34" charset="0"/>
              </a:rPr>
              <a:t>Honest and open communication</a:t>
            </a:r>
          </a:p>
          <a:p>
            <a:pPr>
              <a:lnSpc>
                <a:spcPct val="150000"/>
              </a:lnSpc>
            </a:pPr>
            <a:r>
              <a:rPr lang="en-US" sz="2400">
                <a:latin typeface="Arial" panose="020B0604020202020204" pitchFamily="34" charset="0"/>
                <a:cs typeface="Arial" panose="020B0604020202020204" pitchFamily="34" charset="0"/>
              </a:rPr>
              <a:t>Emotional risk taking, with boundaries</a:t>
            </a:r>
          </a:p>
          <a:p>
            <a:pPr marL="114300" indent="0">
              <a:buNone/>
            </a:pPr>
            <a:endParaRPr lang="en-US" sz="2400" i="1">
              <a:solidFill>
                <a:schemeClr val="tx2"/>
              </a:solidFill>
              <a:latin typeface="Arial" panose="020B0604020202020204" pitchFamily="34" charset="0"/>
              <a:cs typeface="Arial" panose="020B0604020202020204" pitchFamily="34" charset="0"/>
            </a:endParaRPr>
          </a:p>
          <a:p>
            <a:pPr marL="114300" indent="0">
              <a:buNone/>
            </a:pPr>
            <a:r>
              <a:rPr lang="en-US" sz="2400" i="1">
                <a:solidFill>
                  <a:schemeClr val="tx2"/>
                </a:solidFill>
                <a:latin typeface="Arial" panose="020B0604020202020204" pitchFamily="34" charset="0"/>
                <a:cs typeface="Arial" panose="020B0604020202020204" pitchFamily="34" charset="0"/>
              </a:rPr>
              <a:t>Research demonstrates that youth who have experienced silencing as a result of one or more of their identities may be in greater need of relational safety than some peers. </a:t>
            </a:r>
          </a:p>
        </p:txBody>
      </p:sp>
    </p:spTree>
    <p:extLst>
      <p:ext uri="{BB962C8B-B14F-4D97-AF65-F5344CB8AC3E}">
        <p14:creationId xmlns:p14="http://schemas.microsoft.com/office/powerpoint/2010/main" val="23701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14" y="304800"/>
            <a:ext cx="8077200" cy="2133600"/>
          </a:xfrm>
        </p:spPr>
        <p:txBody>
          <a:bodyPr/>
          <a:lstStyle/>
          <a:p>
            <a:r>
              <a:rPr lang="en-US" sz="3200">
                <a:solidFill>
                  <a:schemeClr val="accent1"/>
                </a:solidFill>
                <a:latin typeface="Arial" panose="020B0604020202020204" pitchFamily="34" charset="0"/>
                <a:cs typeface="Arial" panose="020B0604020202020204" pitchFamily="34" charset="0"/>
              </a:rPr>
              <a:t>Suggestion 1</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Work to ensure the youth’s emotional, cognitive, physical and interpersonal safety </a:t>
            </a:r>
          </a:p>
        </p:txBody>
      </p:sp>
      <p:sp>
        <p:nvSpPr>
          <p:cNvPr id="3" name="Content Placeholder 2"/>
          <p:cNvSpPr>
            <a:spLocks noGrp="1"/>
          </p:cNvSpPr>
          <p:nvPr>
            <p:ph idx="1"/>
          </p:nvPr>
        </p:nvSpPr>
        <p:spPr>
          <a:xfrm>
            <a:off x="152400" y="2971800"/>
            <a:ext cx="8001000" cy="3276600"/>
          </a:xfrm>
        </p:spPr>
        <p:txBody>
          <a:bodyPr>
            <a:normAutofit lnSpcReduction="10000"/>
          </a:bodyPr>
          <a:lstStyle/>
          <a:p>
            <a:r>
              <a:rPr lang="en-US">
                <a:latin typeface="Arial" panose="020B0604020202020204" pitchFamily="34" charset="0"/>
                <a:cs typeface="Arial" panose="020B0604020202020204" pitchFamily="34" charset="0"/>
              </a:rPr>
              <a:t>Hard to create trust and safety quickly</a:t>
            </a:r>
          </a:p>
          <a:p>
            <a:r>
              <a:rPr lang="en-US">
                <a:latin typeface="Arial" panose="020B0604020202020204" pitchFamily="34" charset="0"/>
                <a:cs typeface="Arial" panose="020B0604020202020204" pitchFamily="34" charset="0"/>
              </a:rPr>
              <a:t>Begin with modeling – Ask yourself what makes you feel safe when you feel vulnerable, don’t know what to do.</a:t>
            </a:r>
          </a:p>
          <a:p>
            <a:r>
              <a:rPr lang="en-US">
                <a:latin typeface="Arial" panose="020B0604020202020204" pitchFamily="34" charset="0"/>
                <a:cs typeface="Arial" panose="020B0604020202020204" pitchFamily="34" charset="0"/>
              </a:rPr>
              <a:t>Being vulnerable ourselves can help </a:t>
            </a:r>
          </a:p>
          <a:p>
            <a:r>
              <a:rPr lang="en-US">
                <a:latin typeface="Arial" panose="020B0604020202020204" pitchFamily="34" charset="0"/>
                <a:cs typeface="Arial" panose="020B0604020202020204" pitchFamily="34" charset="0"/>
              </a:rPr>
              <a:t>Share a story about how you are handling the situation</a:t>
            </a:r>
          </a:p>
          <a:p>
            <a:r>
              <a:rPr lang="en-US">
                <a:latin typeface="Arial" panose="020B0604020202020204" pitchFamily="34" charset="0"/>
                <a:cs typeface="Arial" panose="020B0604020202020204" pitchFamily="34" charset="0"/>
              </a:rPr>
              <a:t>Be intentional &amp; present when asking youth how they are doing, what safety means to them and how you can help them feel safer. </a:t>
            </a:r>
          </a:p>
          <a:p>
            <a:r>
              <a:rPr lang="en-US">
                <a:latin typeface="Arial" panose="020B0604020202020204" pitchFamily="34" charset="0"/>
                <a:cs typeface="Arial" panose="020B0604020202020204" pitchFamily="34" charset="0"/>
              </a:rPr>
              <a:t>Suggest ideas to handle their anxiety and find outlets</a:t>
            </a:r>
          </a:p>
        </p:txBody>
      </p:sp>
    </p:spTree>
    <p:extLst>
      <p:ext uri="{BB962C8B-B14F-4D97-AF65-F5344CB8AC3E}">
        <p14:creationId xmlns:p14="http://schemas.microsoft.com/office/powerpoint/2010/main" val="153638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935162"/>
          </a:xfrm>
        </p:spPr>
        <p:txBody>
          <a:bodyPr/>
          <a:lstStyle/>
          <a:p>
            <a:r>
              <a:rPr lang="en-US" sz="3200">
                <a:solidFill>
                  <a:schemeClr val="accent1"/>
                </a:solidFill>
                <a:latin typeface="Arial" panose="020B0604020202020204" pitchFamily="34" charset="0"/>
                <a:cs typeface="Arial" panose="020B0604020202020204" pitchFamily="34" charset="0"/>
              </a:rPr>
              <a:t>Suggestion 2</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Foster trustworthiness &amp; transparency through connection &amp; communication</a:t>
            </a:r>
          </a:p>
        </p:txBody>
      </p:sp>
      <p:sp>
        <p:nvSpPr>
          <p:cNvPr id="3" name="Content Placeholder 2"/>
          <p:cNvSpPr>
            <a:spLocks noGrp="1"/>
          </p:cNvSpPr>
          <p:nvPr>
            <p:ph idx="1"/>
          </p:nvPr>
        </p:nvSpPr>
        <p:spPr>
          <a:xfrm>
            <a:off x="266700" y="2971800"/>
            <a:ext cx="8001000" cy="3657600"/>
          </a:xfrm>
        </p:spPr>
        <p:txBody>
          <a:bodyPr>
            <a:normAutofit/>
          </a:bodyPr>
          <a:lstStyle/>
          <a:p>
            <a:r>
              <a:rPr lang="en-US">
                <a:latin typeface="Arial" panose="020B0604020202020204" pitchFamily="34" charset="0"/>
                <a:cs typeface="Arial" panose="020B0604020202020204" pitchFamily="34" charset="0"/>
              </a:rPr>
              <a:t>Human beings do best when expectations are clear. Most of youth we work with do not have the role models for clear connection and communication.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Clearly communicate the steps in their current process.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Directly address limits of helper relationship. </a:t>
            </a:r>
          </a:p>
        </p:txBody>
      </p:sp>
    </p:spTree>
    <p:extLst>
      <p:ext uri="{BB962C8B-B14F-4D97-AF65-F5344CB8AC3E}">
        <p14:creationId xmlns:p14="http://schemas.microsoft.com/office/powerpoint/2010/main" val="894223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935162"/>
          </a:xfrm>
        </p:spPr>
        <p:txBody>
          <a:bodyPr/>
          <a:lstStyle/>
          <a:p>
            <a:r>
              <a:rPr lang="en-US" sz="3200">
                <a:solidFill>
                  <a:schemeClr val="accent1"/>
                </a:solidFill>
                <a:latin typeface="Arial" panose="020B0604020202020204" pitchFamily="34" charset="0"/>
                <a:cs typeface="Arial" panose="020B0604020202020204" pitchFamily="34" charset="0"/>
              </a:rPr>
              <a:t>Suggestion 3</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Intentionally facilitate peer support and mutual self-help</a:t>
            </a:r>
          </a:p>
        </p:txBody>
      </p:sp>
      <p:sp>
        <p:nvSpPr>
          <p:cNvPr id="3" name="Content Placeholder 2"/>
          <p:cNvSpPr>
            <a:spLocks noGrp="1"/>
          </p:cNvSpPr>
          <p:nvPr>
            <p:ph idx="1"/>
          </p:nvPr>
        </p:nvSpPr>
        <p:spPr>
          <a:xfrm>
            <a:off x="228600" y="2438400"/>
            <a:ext cx="8229600" cy="4343400"/>
          </a:xfrm>
        </p:spPr>
        <p:txBody>
          <a:bodyPr>
            <a:normAutofit/>
          </a:bodyPr>
          <a:lstStyle/>
          <a:p>
            <a:endParaRPr lang="en-US">
              <a:latin typeface="Arial" panose="020B0604020202020204" pitchFamily="34" charset="0"/>
              <a:cs typeface="Arial" panose="020B0604020202020204" pitchFamily="34" charset="0"/>
              <a:sym typeface="Wingdings" panose="05000000000000000000" pitchFamily="2" charset="2"/>
            </a:endParaRPr>
          </a:p>
          <a:p>
            <a:r>
              <a:rPr lang="en-US">
                <a:latin typeface="Arial" panose="020B0604020202020204" pitchFamily="34" charset="0"/>
                <a:cs typeface="Arial" panose="020B0604020202020204" pitchFamily="34" charset="0"/>
              </a:rPr>
              <a:t>Peer relationship building </a:t>
            </a:r>
          </a:p>
          <a:p>
            <a:pPr lvl="1"/>
            <a:r>
              <a:rPr lang="en-US">
                <a:latin typeface="Arial" panose="020B0604020202020204" pitchFamily="34" charset="0"/>
                <a:cs typeface="Arial" panose="020B0604020202020204" pitchFamily="34" charset="0"/>
              </a:rPr>
              <a:t>Encouraging them to check up on each other if appropriate</a:t>
            </a:r>
          </a:p>
          <a:p>
            <a:pPr lvl="1"/>
            <a:r>
              <a:rPr lang="en-US">
                <a:latin typeface="Arial" panose="020B0604020202020204" pitchFamily="34" charset="0"/>
                <a:cs typeface="Arial" panose="020B0604020202020204" pitchFamily="34" charset="0"/>
              </a:rPr>
              <a:t>Invite youth to share their own stories and strategies to help each other cope and progress </a:t>
            </a:r>
          </a:p>
          <a:p>
            <a:pPr lvl="1"/>
            <a:r>
              <a:rPr lang="en-US">
                <a:latin typeface="Arial" panose="020B0604020202020204" pitchFamily="34" charset="0"/>
                <a:cs typeface="Arial" panose="020B0604020202020204" pitchFamily="34" charset="0"/>
              </a:rPr>
              <a:t>Remind them that connections helps </a:t>
            </a:r>
            <a:r>
              <a:rPr lang="en-US" err="1">
                <a:latin typeface="Arial" panose="020B0604020202020204" pitchFamily="34" charset="0"/>
                <a:cs typeface="Arial" panose="020B0604020202020204" pitchFamily="34" charset="0"/>
              </a:rPr>
              <a:t>bidirectionally</a:t>
            </a:r>
            <a:endParaRPr lang="en-US">
              <a:latin typeface="Arial" panose="020B0604020202020204" pitchFamily="34" charset="0"/>
              <a:cs typeface="Arial" panose="020B0604020202020204" pitchFamily="34" charset="0"/>
            </a:endParaRPr>
          </a:p>
          <a:p>
            <a:pPr marL="411480" lvl="1" indent="0">
              <a:buNone/>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Offer some space to check in as needed</a:t>
            </a:r>
            <a:endParaRPr lang="en-US"/>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916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935162"/>
          </a:xfrm>
        </p:spPr>
        <p:txBody>
          <a:bodyPr/>
          <a:lstStyle/>
          <a:p>
            <a:r>
              <a:rPr lang="en-US" sz="3200">
                <a:solidFill>
                  <a:schemeClr val="accent1"/>
                </a:solidFill>
                <a:latin typeface="Arial" panose="020B0604020202020204" pitchFamily="34" charset="0"/>
                <a:cs typeface="Arial" panose="020B0604020202020204" pitchFamily="34" charset="0"/>
              </a:rPr>
              <a:t>Suggestion 4</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Promote collaboration and mutuality by sharing power and decision making with youth when possible</a:t>
            </a:r>
            <a:endParaRPr lang="en-US" sz="32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2514600"/>
            <a:ext cx="8382000" cy="4343400"/>
          </a:xfrm>
        </p:spPr>
        <p:txBody>
          <a:bodyPr>
            <a:normAutofit/>
          </a:bodyPr>
          <a:lstStyle/>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Power With versus Power Over</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Be curious about them </a:t>
            </a:r>
          </a:p>
          <a:p>
            <a:pPr lvl="1"/>
            <a:r>
              <a:rPr lang="en-US">
                <a:latin typeface="Arial" panose="020B0604020202020204" pitchFamily="34" charset="0"/>
                <a:cs typeface="Arial" panose="020B0604020202020204" pitchFamily="34" charset="0"/>
              </a:rPr>
              <a:t>What matters to them - What interests them.</a:t>
            </a:r>
          </a:p>
          <a:p>
            <a:pPr lvl="1"/>
            <a:r>
              <a:rPr lang="en-US">
                <a:latin typeface="Arial" panose="020B0604020202020204" pitchFamily="34" charset="0"/>
                <a:cs typeface="Arial" panose="020B0604020202020204" pitchFamily="34" charset="0"/>
              </a:rPr>
              <a:t>Try to incorporate some of their ideas into your process </a:t>
            </a:r>
          </a:p>
          <a:p>
            <a:pPr lvl="1"/>
            <a:r>
              <a:rPr lang="en-US">
                <a:latin typeface="Arial" panose="020B0604020202020204" pitchFamily="34" charset="0"/>
                <a:cs typeface="Arial" panose="020B0604020202020204" pitchFamily="34" charset="0"/>
              </a:rPr>
              <a:t>Ask them their opinions</a:t>
            </a:r>
          </a:p>
          <a:p>
            <a:pPr lvl="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014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935162"/>
          </a:xfrm>
        </p:spPr>
        <p:txBody>
          <a:bodyPr/>
          <a:lstStyle/>
          <a:p>
            <a:r>
              <a:rPr lang="en-US" sz="3200">
                <a:solidFill>
                  <a:schemeClr val="accent1"/>
                </a:solidFill>
                <a:latin typeface="Arial" panose="020B0604020202020204" pitchFamily="34" charset="0"/>
                <a:cs typeface="Arial" panose="020B0604020202020204" pitchFamily="34" charset="0"/>
              </a:rPr>
              <a:t>Suggestion 5</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Empower voice and choice by identifying and helping build their strengths</a:t>
            </a:r>
          </a:p>
        </p:txBody>
      </p:sp>
      <p:sp>
        <p:nvSpPr>
          <p:cNvPr id="3" name="Content Placeholder 2"/>
          <p:cNvSpPr>
            <a:spLocks noGrp="1"/>
          </p:cNvSpPr>
          <p:nvPr>
            <p:ph idx="1"/>
          </p:nvPr>
        </p:nvSpPr>
        <p:spPr>
          <a:xfrm>
            <a:off x="76200" y="2438400"/>
            <a:ext cx="8382000" cy="4038600"/>
          </a:xfrm>
        </p:spPr>
        <p:txBody>
          <a:bodyPr>
            <a:normAutofit/>
          </a:bodyPr>
          <a:lstStyle/>
          <a:p>
            <a:r>
              <a:rPr lang="en-US" sz="2000">
                <a:latin typeface="Arial" panose="020B0604020202020204" pitchFamily="34" charset="0"/>
                <a:cs typeface="Arial" panose="020B0604020202020204" pitchFamily="34" charset="0"/>
              </a:rPr>
              <a:t>Validate and normalize their concerns about fear, anxiety, trauma</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Losing agency and control is very uncomfortable </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During the pandemic, it has been “normal” to have lack of motivation and energy as our physiology and neurology were impacted greatly. </a:t>
            </a:r>
            <a:r>
              <a:rPr lang="en-US" sz="2000" i="1">
                <a:latin typeface="Arial" panose="020B0604020202020204" pitchFamily="34" charset="0"/>
                <a:cs typeface="Arial" panose="020B0604020202020204" pitchFamily="34" charset="0"/>
              </a:rPr>
              <a:t>Binge watching streaming does not mean lazy~</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Provided modeling on how to advocate for self in systems</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Empower youth to use their voices</a:t>
            </a:r>
          </a:p>
          <a:p>
            <a:endParaRPr lang="en-US">
              <a:latin typeface="Arial" panose="020B0604020202020204" pitchFamily="34" charset="0"/>
              <a:cs typeface="Arial" panose="020B0604020202020204" pitchFamily="34" charset="0"/>
            </a:endParaRPr>
          </a:p>
          <a:p>
            <a:pPr marL="114300" indent="0">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44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67200"/>
            <a:ext cx="7391400" cy="1143000"/>
          </a:xfrm>
        </p:spPr>
        <p:txBody>
          <a:bodyPr/>
          <a:lstStyle/>
          <a:p>
            <a:pPr algn="ctr"/>
            <a:br>
              <a:rPr lang="en-US" sz="4000">
                <a:latin typeface="Arial" pitchFamily="34" charset="0"/>
                <a:cs typeface="Arial" pitchFamily="34" charset="0"/>
              </a:rPr>
            </a:br>
            <a:r>
              <a:rPr lang="en-US" sz="4000">
                <a:latin typeface="Arial" pitchFamily="34" charset="0"/>
                <a:cs typeface="Arial" pitchFamily="34" charset="0"/>
              </a:rPr>
              <a:t>Why me as a presenter?</a:t>
            </a:r>
          </a:p>
        </p:txBody>
      </p:sp>
      <p:pic>
        <p:nvPicPr>
          <p:cNvPr id="3" name="Picture 2" descr="Animated emoji of female office professional carrying a briefcas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609600"/>
            <a:ext cx="3790950" cy="3790950"/>
          </a:xfrm>
          <a:prstGeom prst="rect">
            <a:avLst/>
          </a:prstGeom>
        </p:spPr>
      </p:pic>
    </p:spTree>
    <p:extLst>
      <p:ext uri="{BB962C8B-B14F-4D97-AF65-F5344CB8AC3E}">
        <p14:creationId xmlns:p14="http://schemas.microsoft.com/office/powerpoint/2010/main" val="1490848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782762"/>
          </a:xfrm>
        </p:spPr>
        <p:txBody>
          <a:bodyPr/>
          <a:lstStyle/>
          <a:p>
            <a:r>
              <a:rPr lang="en-US" sz="3200">
                <a:solidFill>
                  <a:schemeClr val="accent1"/>
                </a:solidFill>
                <a:latin typeface="Arial" panose="020B0604020202020204" pitchFamily="34" charset="0"/>
                <a:cs typeface="Arial" panose="020B0604020202020204" pitchFamily="34" charset="0"/>
              </a:rPr>
              <a:t>Suggestion 6</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Attend to cultural, historical &amp; gender issues</a:t>
            </a:r>
          </a:p>
        </p:txBody>
      </p:sp>
      <p:sp>
        <p:nvSpPr>
          <p:cNvPr id="3" name="Content Placeholder 2"/>
          <p:cNvSpPr>
            <a:spLocks noGrp="1"/>
          </p:cNvSpPr>
          <p:nvPr>
            <p:ph idx="1"/>
          </p:nvPr>
        </p:nvSpPr>
        <p:spPr>
          <a:xfrm>
            <a:off x="266700" y="2209800"/>
            <a:ext cx="8001000" cy="4572000"/>
          </a:xfrm>
        </p:spPr>
        <p:txBody>
          <a:bodyPr>
            <a:normAutofit/>
          </a:bodyPr>
          <a:lstStyle/>
          <a:p>
            <a:r>
              <a:rPr lang="en-US">
                <a:latin typeface="Arial" panose="020B0604020202020204" pitchFamily="34" charset="0"/>
                <a:cs typeface="Arial" panose="020B0604020202020204" pitchFamily="34" charset="0"/>
              </a:rPr>
              <a:t>We do not want to </a:t>
            </a:r>
            <a:r>
              <a:rPr lang="en-US" err="1">
                <a:latin typeface="Arial" panose="020B0604020202020204" pitchFamily="34" charset="0"/>
                <a:cs typeface="Arial" panose="020B0604020202020204" pitchFamily="34" charset="0"/>
              </a:rPr>
              <a:t>retraumatize</a:t>
            </a:r>
            <a:r>
              <a:rPr lang="en-US">
                <a:latin typeface="Arial" panose="020B0604020202020204" pitchFamily="34" charset="0"/>
                <a:cs typeface="Arial" panose="020B0604020202020204" pitchFamily="34" charset="0"/>
              </a:rPr>
              <a:t> youth we serve</a:t>
            </a:r>
          </a:p>
          <a:p>
            <a:r>
              <a:rPr lang="en-US">
                <a:latin typeface="Arial" panose="020B0604020202020204" pitchFamily="34" charset="0"/>
                <a:cs typeface="Arial" panose="020B0604020202020204" pitchFamily="34" charset="0"/>
              </a:rPr>
              <a:t>Use an intersectional lens – they are not all the same</a:t>
            </a:r>
          </a:p>
          <a:p>
            <a:r>
              <a:rPr lang="en-US">
                <a:latin typeface="Arial" panose="020B0604020202020204" pitchFamily="34" charset="0"/>
                <a:cs typeface="Arial" panose="020B0604020202020204" pitchFamily="34" charset="0"/>
              </a:rPr>
              <a:t>Minority communities may experience trauma more severely due the impact of intergenerational traumas and ongoing oppression and marginalization</a:t>
            </a:r>
          </a:p>
          <a:p>
            <a:r>
              <a:rPr lang="en-US">
                <a:latin typeface="Arial" panose="020B0604020202020204" pitchFamily="34" charset="0"/>
                <a:cs typeface="Arial" panose="020B0604020202020204" pitchFamily="34" charset="0"/>
              </a:rPr>
              <a:t>Be aware of </a:t>
            </a:r>
            <a:r>
              <a:rPr lang="en-US" err="1">
                <a:latin typeface="Arial" panose="020B0604020202020204" pitchFamily="34" charset="0"/>
                <a:cs typeface="Arial" panose="020B0604020202020204" pitchFamily="34" charset="0"/>
              </a:rPr>
              <a:t>microaggressions</a:t>
            </a:r>
            <a:r>
              <a:rPr lang="en-US">
                <a:latin typeface="Arial" panose="020B0604020202020204" pitchFamily="34" charset="0"/>
                <a:cs typeface="Arial" panose="020B0604020202020204" pitchFamily="34" charset="0"/>
              </a:rPr>
              <a:t> - They are daily traumatic stressors</a:t>
            </a:r>
          </a:p>
          <a:p>
            <a:r>
              <a:rPr lang="en-US">
                <a:latin typeface="Arial" panose="020B0604020202020204" pitchFamily="34" charset="0"/>
                <a:cs typeface="Arial" panose="020B0604020202020204" pitchFamily="34" charset="0"/>
              </a:rPr>
              <a:t>Consider forming a consultation group of peers to process issues and solutions</a:t>
            </a:r>
          </a:p>
        </p:txBody>
      </p:sp>
    </p:spTree>
    <p:extLst>
      <p:ext uri="{BB962C8B-B14F-4D97-AF65-F5344CB8AC3E}">
        <p14:creationId xmlns:p14="http://schemas.microsoft.com/office/powerpoint/2010/main" val="2894444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981200"/>
          </a:xfrm>
        </p:spPr>
        <p:txBody>
          <a:bodyPr/>
          <a:lstStyle/>
          <a:p>
            <a:r>
              <a:rPr lang="en-US" sz="3200">
                <a:solidFill>
                  <a:schemeClr val="accent1"/>
                </a:solidFill>
                <a:latin typeface="Arial" panose="020B0604020202020204" pitchFamily="34" charset="0"/>
                <a:cs typeface="Arial" panose="020B0604020202020204" pitchFamily="34" charset="0"/>
              </a:rPr>
              <a:t>Suggestion 7</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Impart to youth the importance of having a sense of purpose</a:t>
            </a:r>
          </a:p>
        </p:txBody>
      </p:sp>
      <p:sp>
        <p:nvSpPr>
          <p:cNvPr id="3" name="Content Placeholder 2"/>
          <p:cNvSpPr>
            <a:spLocks noGrp="1"/>
          </p:cNvSpPr>
          <p:nvPr>
            <p:ph idx="1"/>
          </p:nvPr>
        </p:nvSpPr>
        <p:spPr>
          <a:xfrm>
            <a:off x="152400" y="2209800"/>
            <a:ext cx="8382000" cy="4572000"/>
          </a:xfrm>
        </p:spPr>
        <p:txBody>
          <a:bodyPr>
            <a:normAutofit lnSpcReduction="10000"/>
          </a:bodyPr>
          <a:lstStyle/>
          <a:p>
            <a:r>
              <a:rPr lang="en-US">
                <a:latin typeface="Arial" panose="020B0604020202020204" pitchFamily="34" charset="0"/>
                <a:cs typeface="Arial" panose="020B0604020202020204" pitchFamily="34" charset="0"/>
              </a:rPr>
              <a:t>Share your passion for your work and why you continue to do this hard and meaningful work</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Invite them to identify or connect with a sense of purpose</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Life is an existential process for all humans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must pass through solitude and difficulty, isolation and silence in order to reach forth more intra and inter connection</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1980, Irvin </a:t>
            </a:r>
            <a:r>
              <a:rPr lang="en-US" err="1">
                <a:latin typeface="Arial" panose="020B0604020202020204" pitchFamily="34" charset="0"/>
                <a:cs typeface="Arial" panose="020B0604020202020204" pitchFamily="34" charset="0"/>
              </a:rPr>
              <a:t>Yalom</a:t>
            </a:r>
            <a:r>
              <a:rPr lang="en-US">
                <a:latin typeface="Arial" panose="020B0604020202020204" pitchFamily="34" charset="0"/>
                <a:cs typeface="Arial" panose="020B0604020202020204" pitchFamily="34" charset="0"/>
              </a:rPr>
              <a:t> defined the four “givens” of the human condition - </a:t>
            </a:r>
            <a:r>
              <a:rPr lang="en-US" b="1">
                <a:solidFill>
                  <a:schemeClr val="accent1"/>
                </a:solidFill>
                <a:latin typeface="Arial" panose="020B0604020202020204" pitchFamily="34" charset="0"/>
                <a:cs typeface="Arial" panose="020B0604020202020204" pitchFamily="34" charset="0"/>
              </a:rPr>
              <a:t>death, meaning, isolation, and freedom</a:t>
            </a:r>
          </a:p>
        </p:txBody>
      </p:sp>
    </p:spTree>
    <p:extLst>
      <p:ext uri="{BB962C8B-B14F-4D97-AF65-F5344CB8AC3E}">
        <p14:creationId xmlns:p14="http://schemas.microsoft.com/office/powerpoint/2010/main" val="3657101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txBox="1">
            <a:spLocks noGrp="1"/>
          </p:cNvSpPr>
          <p:nvPr>
            <p:ph type="title"/>
          </p:nvPr>
        </p:nvSpPr>
        <p:spPr>
          <a:xfrm>
            <a:off x="457200" y="274637"/>
            <a:ext cx="7619999" cy="1143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4600" b="0" i="0" u="none" strike="noStrike" cap="none">
                <a:latin typeface="Arial"/>
                <a:ea typeface="Arial"/>
                <a:cs typeface="Arial"/>
                <a:sym typeface="Arial"/>
              </a:rPr>
              <a:t>Self-care </a:t>
            </a:r>
          </a:p>
        </p:txBody>
      </p:sp>
      <p:pic>
        <p:nvPicPr>
          <p:cNvPr id="845" name="Shape 845" descr="An image with the words of a quote by Audre Lorde"/>
          <p:cNvPicPr preferRelativeResize="0">
            <a:picLocks noGrp="1"/>
          </p:cNvPicPr>
          <p:nvPr>
            <p:ph type="body" idx="1"/>
          </p:nvPr>
        </p:nvPicPr>
        <p:blipFill rotWithShape="1">
          <a:blip r:embed="rId3">
            <a:alphaModFix/>
          </a:blip>
          <a:srcRect/>
          <a:stretch/>
        </p:blipFill>
        <p:spPr>
          <a:xfrm>
            <a:off x="1871660" y="1604962"/>
            <a:ext cx="4791075" cy="4791075"/>
          </a:xfrm>
          <a:prstGeom prst="rect">
            <a:avLst/>
          </a:prstGeom>
          <a:noFill/>
          <a:ln>
            <a:noFill/>
          </a:ln>
        </p:spPr>
      </p:pic>
    </p:spTree>
    <p:extLst>
      <p:ext uri="{BB962C8B-B14F-4D97-AF65-F5344CB8AC3E}">
        <p14:creationId xmlns:p14="http://schemas.microsoft.com/office/powerpoint/2010/main" val="1931673946"/>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a:latin typeface="Arial" panose="020B0604020202020204" pitchFamily="34" charset="0"/>
                <a:cs typeface="Arial" panose="020B0604020202020204" pitchFamily="34" charset="0"/>
              </a:rPr>
              <a:t>Self / Other Care</a:t>
            </a:r>
          </a:p>
        </p:txBody>
      </p:sp>
      <p:sp>
        <p:nvSpPr>
          <p:cNvPr id="3" name="Content Placeholder 2" descr="An image of a drawing of a female holding an umbrella in one hand and holding the hand of a silhouette of another person. The silhouetted person has lines and holes throughout their body."/>
          <p:cNvSpPr>
            <a:spLocks noGrp="1"/>
          </p:cNvSpPr>
          <p:nvPr>
            <p:ph idx="1"/>
          </p:nvPr>
        </p:nvSpPr>
        <p:spPr>
          <a:xfrm>
            <a:off x="304800" y="1600200"/>
            <a:ext cx="7772400" cy="4800600"/>
          </a:xfrm>
        </p:spPr>
        <p:txBody>
          <a:bodyPr/>
          <a:lstStyle/>
          <a:p>
            <a:pPr marL="342900" lvl="1">
              <a:buClr>
                <a:schemeClr val="accent1"/>
              </a:buClr>
            </a:pPr>
            <a:endParaRPr lang="en-US"/>
          </a:p>
          <a:p>
            <a:endParaRPr lang="en-US"/>
          </a:p>
        </p:txBody>
      </p:sp>
      <p:pic>
        <p:nvPicPr>
          <p:cNvPr id="4" name="Picture 3" descr="Image of a drawing of a female holding an umbrella in one hand, and holding the hand of another person. The other person does not have any features except for holes and lines throughout their bod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81643"/>
            <a:ext cx="7620000" cy="3709557"/>
          </a:xfrm>
          <a:prstGeom prst="rect">
            <a:avLst/>
          </a:prstGeom>
        </p:spPr>
      </p:pic>
    </p:spTree>
    <p:extLst>
      <p:ext uri="{BB962C8B-B14F-4D97-AF65-F5344CB8AC3E}">
        <p14:creationId xmlns:p14="http://schemas.microsoft.com/office/powerpoint/2010/main" val="999556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a:latin typeface="Arial" panose="020B0604020202020204" pitchFamily="34" charset="0"/>
                <a:cs typeface="Arial" panose="020B0604020202020204" pitchFamily="34" charset="0"/>
              </a:rPr>
              <a:t>Self / Other Care 2</a:t>
            </a:r>
          </a:p>
        </p:txBody>
      </p:sp>
      <p:sp>
        <p:nvSpPr>
          <p:cNvPr id="3" name="Content Placeholder 2"/>
          <p:cNvSpPr>
            <a:spLocks noGrp="1"/>
          </p:cNvSpPr>
          <p:nvPr>
            <p:ph idx="1"/>
          </p:nvPr>
        </p:nvSpPr>
        <p:spPr>
          <a:xfrm>
            <a:off x="457200" y="1600200"/>
            <a:ext cx="7924800" cy="4800600"/>
          </a:xfrm>
        </p:spPr>
        <p:txBody>
          <a:bodyPr/>
          <a:lstStyle/>
          <a:p>
            <a:pPr marL="342900" lvl="1">
              <a:buClr>
                <a:schemeClr val="accent1"/>
              </a:buClr>
            </a:pPr>
            <a:r>
              <a:rPr lang="en-US">
                <a:latin typeface="Arial" panose="020B0604020202020204" pitchFamily="34" charset="0"/>
                <a:cs typeface="Arial" panose="020B0604020202020204" pitchFamily="34" charset="0"/>
              </a:rPr>
              <a:t>Have to care for self primarily to keep going </a:t>
            </a:r>
          </a:p>
          <a:p>
            <a:pPr marL="708660" lvl="2">
              <a:buClr>
                <a:schemeClr val="accent1"/>
              </a:buClr>
            </a:pPr>
            <a:r>
              <a:rPr lang="en-US">
                <a:latin typeface="Arial" panose="020B0604020202020204" pitchFamily="34" charset="0"/>
                <a:cs typeface="Arial" panose="020B0604020202020204" pitchFamily="34" charset="0"/>
              </a:rPr>
              <a:t>Airplane example helps a lot!</a:t>
            </a:r>
          </a:p>
          <a:p>
            <a:pPr marL="480060" lvl="2" indent="0">
              <a:buClr>
                <a:schemeClr val="accent1"/>
              </a:buClr>
              <a:buNone/>
            </a:pPr>
            <a:endParaRPr lang="en-US">
              <a:latin typeface="Arial" panose="020B0604020202020204" pitchFamily="34" charset="0"/>
              <a:cs typeface="Arial" panose="020B0604020202020204" pitchFamily="34" charset="0"/>
            </a:endParaRPr>
          </a:p>
          <a:p>
            <a:pPr marL="342900" lvl="1">
              <a:buClr>
                <a:schemeClr val="accent1"/>
              </a:buClr>
            </a:pPr>
            <a:r>
              <a:rPr lang="en-US">
                <a:latin typeface="Arial" panose="020B0604020202020204" pitchFamily="34" charset="0"/>
                <a:cs typeface="Arial" panose="020B0604020202020204" pitchFamily="34" charset="0"/>
              </a:rPr>
              <a:t>Mixed messages depending on cultural variables</a:t>
            </a:r>
          </a:p>
          <a:p>
            <a:pPr marL="708660" lvl="2">
              <a:buClr>
                <a:schemeClr val="accent1"/>
              </a:buClr>
            </a:pPr>
            <a:r>
              <a:rPr lang="en-US">
                <a:latin typeface="Arial" panose="020B0604020202020204" pitchFamily="34" charset="0"/>
                <a:cs typeface="Arial" panose="020B0604020202020204" pitchFamily="34" charset="0"/>
              </a:rPr>
              <a:t>Gender</a:t>
            </a:r>
          </a:p>
          <a:p>
            <a:pPr marL="708660" lvl="2">
              <a:buClr>
                <a:schemeClr val="accent1"/>
              </a:buClr>
            </a:pPr>
            <a:r>
              <a:rPr lang="en-US">
                <a:latin typeface="Arial" panose="020B0604020202020204" pitchFamily="34" charset="0"/>
                <a:cs typeface="Arial" panose="020B0604020202020204" pitchFamily="34" charset="0"/>
              </a:rPr>
              <a:t>Social class</a:t>
            </a:r>
          </a:p>
          <a:p>
            <a:pPr marL="708660" lvl="2">
              <a:buClr>
                <a:schemeClr val="accent1"/>
              </a:buClr>
            </a:pPr>
            <a:r>
              <a:rPr lang="en-US">
                <a:latin typeface="Arial" panose="020B0604020202020204" pitchFamily="34" charset="0"/>
                <a:cs typeface="Arial" panose="020B0604020202020204" pitchFamily="34" charset="0"/>
              </a:rPr>
              <a:t>Race/Ethnicity</a:t>
            </a:r>
          </a:p>
          <a:p>
            <a:pPr marL="708660" lvl="2">
              <a:buClr>
                <a:schemeClr val="accent1"/>
              </a:buClr>
            </a:pPr>
            <a:r>
              <a:rPr lang="en-US">
                <a:latin typeface="Arial" panose="020B0604020202020204" pitchFamily="34" charset="0"/>
                <a:cs typeface="Arial" panose="020B0604020202020204" pitchFamily="34" charset="0"/>
              </a:rPr>
              <a:t>Religion</a:t>
            </a:r>
          </a:p>
          <a:p>
            <a:pPr marL="708660" lvl="2">
              <a:buClr>
                <a:schemeClr val="accent1"/>
              </a:buClr>
            </a:pPr>
            <a:r>
              <a:rPr lang="en-US">
                <a:latin typeface="Arial" panose="020B0604020202020204" pitchFamily="34" charset="0"/>
                <a:cs typeface="Arial" panose="020B0604020202020204" pitchFamily="34" charset="0"/>
              </a:rPr>
              <a:t>Etc…</a:t>
            </a:r>
          </a:p>
          <a:p>
            <a:pPr marL="708660" lvl="2">
              <a:buClr>
                <a:schemeClr val="accent1"/>
              </a:buClr>
            </a:pPr>
            <a:endParaRPr lang="en-US">
              <a:latin typeface="Arial" panose="020B0604020202020204" pitchFamily="34" charset="0"/>
              <a:cs typeface="Arial" panose="020B0604020202020204" pitchFamily="34" charset="0"/>
            </a:endParaRPr>
          </a:p>
          <a:p>
            <a:pPr marL="342900" lvl="1">
              <a:buClr>
                <a:schemeClr val="accent1"/>
              </a:buClr>
            </a:pPr>
            <a:r>
              <a:rPr lang="en-US">
                <a:latin typeface="Arial" panose="020B0604020202020204" pitchFamily="34" charset="0"/>
                <a:cs typeface="Arial" panose="020B0604020202020204" pitchFamily="34" charset="0"/>
              </a:rPr>
              <a:t>One of my greatest areas of growth!!</a:t>
            </a:r>
          </a:p>
          <a:p>
            <a:pPr marL="708660" lvl="2">
              <a:buClr>
                <a:schemeClr val="accent1"/>
              </a:buClr>
            </a:pPr>
            <a:r>
              <a:rPr lang="en-US">
                <a:latin typeface="Arial" panose="020B0604020202020204" pitchFamily="34" charset="0"/>
                <a:cs typeface="Arial" panose="020B0604020202020204" pitchFamily="34" charset="0"/>
              </a:rPr>
              <a:t>Bicultural messages</a:t>
            </a:r>
          </a:p>
          <a:p>
            <a:pPr marL="708660" lvl="2">
              <a:buClr>
                <a:schemeClr val="accent1"/>
              </a:buClr>
            </a:pPr>
            <a:endParaRPr lang="en-US"/>
          </a:p>
          <a:p>
            <a:pPr marL="342900" lvl="1">
              <a:buClr>
                <a:schemeClr val="accent1"/>
              </a:buClr>
            </a:pPr>
            <a:endParaRPr lang="en-US"/>
          </a:p>
          <a:p>
            <a:pPr marL="342900" lvl="1">
              <a:buClr>
                <a:schemeClr val="accent1"/>
              </a:buClr>
            </a:pPr>
            <a:endParaRPr lang="en-US"/>
          </a:p>
          <a:p>
            <a:endParaRPr lang="en-US"/>
          </a:p>
        </p:txBody>
      </p:sp>
    </p:spTree>
    <p:extLst>
      <p:ext uri="{BB962C8B-B14F-4D97-AF65-F5344CB8AC3E}">
        <p14:creationId xmlns:p14="http://schemas.microsoft.com/office/powerpoint/2010/main" val="113810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a:solidFill>
            <a:schemeClr val="accent1"/>
          </a:solidFill>
        </p:spPr>
        <p:txBody>
          <a:bodyPr/>
          <a:lstStyle/>
          <a:p>
            <a:r>
              <a:rPr lang="en-US">
                <a:latin typeface="Arial" panose="020B0604020202020204" pitchFamily="34" charset="0"/>
                <a:cs typeface="Arial" panose="020B0604020202020204" pitchFamily="34" charset="0"/>
              </a:rPr>
              <a:t>Self / Other Care 1</a:t>
            </a:r>
          </a:p>
        </p:txBody>
      </p:sp>
      <p:sp>
        <p:nvSpPr>
          <p:cNvPr id="3" name="Content Placeholder 2"/>
          <p:cNvSpPr>
            <a:spLocks noGrp="1"/>
          </p:cNvSpPr>
          <p:nvPr>
            <p:ph idx="1"/>
          </p:nvPr>
        </p:nvSpPr>
        <p:spPr/>
        <p:txBody>
          <a:bodyPr>
            <a:normAutofit lnSpcReduction="10000"/>
          </a:bodyPr>
          <a:lstStyle/>
          <a:p>
            <a:pPr marL="342900" lvl="1">
              <a:buClr>
                <a:schemeClr val="accent1"/>
              </a:buClr>
            </a:pPr>
            <a:r>
              <a:rPr lang="en-US">
                <a:latin typeface="Arial" panose="020B0604020202020204" pitchFamily="34" charset="0"/>
                <a:cs typeface="Arial" panose="020B0604020202020204" pitchFamily="34" charset="0"/>
              </a:rPr>
              <a:t>Value laden</a:t>
            </a:r>
          </a:p>
          <a:p>
            <a:pPr marL="342900" lvl="1">
              <a:buClr>
                <a:schemeClr val="accent1"/>
              </a:buClr>
            </a:pPr>
            <a:r>
              <a:rPr lang="en-US" u="sng">
                <a:solidFill>
                  <a:schemeClr val="accent1"/>
                </a:solidFill>
                <a:latin typeface="Arial" panose="020B0604020202020204" pitchFamily="34" charset="0"/>
                <a:cs typeface="Arial" panose="020B0604020202020204" pitchFamily="34" charset="0"/>
              </a:rPr>
              <a:t>Messages</a:t>
            </a:r>
            <a:r>
              <a:rPr lang="en-US">
                <a:latin typeface="Arial" panose="020B0604020202020204" pitchFamily="34" charset="0"/>
                <a:cs typeface="Arial" panose="020B0604020202020204" pitchFamily="34" charset="0"/>
              </a:rPr>
              <a:t> to do more for others</a:t>
            </a:r>
          </a:p>
          <a:p>
            <a:pPr marL="708660" lvl="2">
              <a:buClr>
                <a:schemeClr val="accent1"/>
              </a:buClr>
            </a:pPr>
            <a:r>
              <a:rPr lang="en-US">
                <a:latin typeface="Arial" panose="020B0604020202020204" pitchFamily="34" charset="0"/>
                <a:cs typeface="Arial" panose="020B0604020202020204" pitchFamily="34" charset="0"/>
              </a:rPr>
              <a:t>Live in a world with tremendous and overwhelming need</a:t>
            </a:r>
          </a:p>
          <a:p>
            <a:pPr marL="708660" lvl="2">
              <a:buClr>
                <a:schemeClr val="accent1"/>
              </a:buClr>
            </a:pPr>
            <a:r>
              <a:rPr lang="en-US">
                <a:latin typeface="Arial" panose="020B0604020202020204" pitchFamily="34" charset="0"/>
                <a:cs typeface="Arial" panose="020B0604020202020204" pitchFamily="34" charset="0"/>
              </a:rPr>
              <a:t>Plus we value people who are selfless, giving, compassionate</a:t>
            </a:r>
          </a:p>
          <a:p>
            <a:pPr marL="342900" lvl="1">
              <a:buClr>
                <a:schemeClr val="accent1"/>
              </a:buClr>
            </a:pPr>
            <a:r>
              <a:rPr lang="en-US">
                <a:latin typeface="Arial" panose="020B0604020202020204" pitchFamily="34" charset="0"/>
                <a:cs typeface="Arial" panose="020B0604020202020204" pitchFamily="34" charset="0"/>
              </a:rPr>
              <a:t>Social psych shows us altruism is not without personal benefit</a:t>
            </a:r>
          </a:p>
          <a:p>
            <a:pPr marL="708660" lvl="2">
              <a:buClr>
                <a:schemeClr val="accent1"/>
              </a:buClr>
            </a:pPr>
            <a:r>
              <a:rPr lang="en-US">
                <a:latin typeface="Arial" panose="020B0604020202020204" pitchFamily="34" charset="0"/>
                <a:cs typeface="Arial" panose="020B0604020202020204" pitchFamily="34" charset="0"/>
              </a:rPr>
              <a:t>Engaging in volunteer and charitable works makes us feel good and can even improve our physical and mental health</a:t>
            </a:r>
          </a:p>
          <a:p>
            <a:pPr marL="342900" lvl="1">
              <a:buClr>
                <a:schemeClr val="accent1"/>
              </a:buClr>
            </a:pPr>
            <a:r>
              <a:rPr lang="en-US" u="sng">
                <a:solidFill>
                  <a:schemeClr val="accent1"/>
                </a:solidFill>
                <a:latin typeface="Arial" panose="020B0604020202020204" pitchFamily="34" charset="0"/>
                <a:cs typeface="Arial" panose="020B0604020202020204" pitchFamily="34" charset="0"/>
              </a:rPr>
              <a:t>Messages </a:t>
            </a:r>
            <a:r>
              <a:rPr lang="en-US">
                <a:latin typeface="Arial" panose="020B0604020202020204" pitchFamily="34" charset="0"/>
                <a:cs typeface="Arial" panose="020B0604020202020204" pitchFamily="34" charset="0"/>
              </a:rPr>
              <a:t>to carve out “me time” &amp; go do self-care</a:t>
            </a:r>
          </a:p>
          <a:p>
            <a:pPr marL="342900" lvl="1">
              <a:buClr>
                <a:schemeClr val="accent1"/>
              </a:buClr>
            </a:pPr>
            <a:r>
              <a:rPr lang="en-US">
                <a:latin typeface="Arial" panose="020B0604020202020204" pitchFamily="34" charset="0"/>
                <a:cs typeface="Arial" panose="020B0604020202020204" pitchFamily="34" charset="0"/>
              </a:rPr>
              <a:t>So how do we balance that tension? </a:t>
            </a:r>
          </a:p>
          <a:p>
            <a:pPr marL="708660" lvl="2">
              <a:buClr>
                <a:schemeClr val="accent1"/>
              </a:buClr>
            </a:pPr>
            <a:r>
              <a:rPr lang="en-US">
                <a:latin typeface="Arial" panose="020B0604020202020204" pitchFamily="34" charset="0"/>
                <a:cs typeface="Arial" panose="020B0604020202020204" pitchFamily="34" charset="0"/>
              </a:rPr>
              <a:t>Hard to do in our culture and our chosen professions</a:t>
            </a:r>
          </a:p>
          <a:p>
            <a:pPr marL="342900" lvl="1">
              <a:buClr>
                <a:schemeClr val="accent1"/>
              </a:buClr>
            </a:pPr>
            <a:r>
              <a:rPr lang="en-US">
                <a:latin typeface="Arial" panose="020B0604020202020204" pitchFamily="34" charset="0"/>
                <a:cs typeface="Arial" panose="020B0604020202020204" pitchFamily="34" charset="0"/>
              </a:rPr>
              <a:t>People need to learn that balance</a:t>
            </a:r>
          </a:p>
          <a:p>
            <a:pPr marL="708660" lvl="2">
              <a:buClr>
                <a:schemeClr val="accent1"/>
              </a:buClr>
            </a:pPr>
            <a:r>
              <a:rPr lang="en-US" err="1">
                <a:latin typeface="Arial" panose="020B0604020202020204" pitchFamily="34" charset="0"/>
                <a:cs typeface="Arial" panose="020B0604020202020204" pitchFamily="34" charset="0"/>
              </a:rPr>
              <a:t>Overfocus</a:t>
            </a:r>
            <a:r>
              <a:rPr lang="en-US">
                <a:latin typeface="Arial" panose="020B0604020202020204" pitchFamily="34" charset="0"/>
                <a:cs typeface="Arial" panose="020B0604020202020204" pitchFamily="34" charset="0"/>
              </a:rPr>
              <a:t> in either direction is not healthy</a:t>
            </a:r>
          </a:p>
          <a:p>
            <a:pPr marL="708660" lvl="2">
              <a:buClr>
                <a:schemeClr val="accent1"/>
              </a:buClr>
            </a:pPr>
            <a:r>
              <a:rPr lang="en-US">
                <a:latin typeface="Arial" panose="020B0604020202020204" pitchFamily="34" charset="0"/>
                <a:cs typeface="Arial" panose="020B0604020202020204" pitchFamily="34" charset="0"/>
              </a:rPr>
              <a:t>Some people taught better than others</a:t>
            </a:r>
          </a:p>
          <a:p>
            <a:pPr marL="708660" lvl="2">
              <a:buClr>
                <a:schemeClr val="accent1"/>
              </a:buClr>
            </a:pPr>
            <a:endParaRPr lang="en-US">
              <a:latin typeface="Arial" panose="020B0604020202020204" pitchFamily="34" charset="0"/>
              <a:cs typeface="Arial" panose="020B0604020202020204" pitchFamily="34" charset="0"/>
            </a:endParaRPr>
          </a:p>
          <a:p>
            <a:pPr marL="342900" lvl="1">
              <a:buClr>
                <a:schemeClr val="accent1"/>
              </a:buClr>
            </a:pPr>
            <a:r>
              <a:rPr lang="en-US" b="1" i="1">
                <a:solidFill>
                  <a:schemeClr val="accent1"/>
                </a:solidFill>
                <a:latin typeface="Arial" panose="020B0604020202020204" pitchFamily="34" charset="0"/>
                <a:cs typeface="Arial" panose="020B0604020202020204" pitchFamily="34" charset="0"/>
              </a:rPr>
              <a:t>Where do we learn this balance? Where did you learn?</a:t>
            </a:r>
          </a:p>
          <a:p>
            <a:pPr marL="342900" lvl="1">
              <a:buClr>
                <a:schemeClr val="accent1"/>
              </a:buClr>
            </a:pPr>
            <a:endParaRPr lang="en-US"/>
          </a:p>
          <a:p>
            <a:pPr marL="342900" lvl="1">
              <a:buClr>
                <a:schemeClr val="accent1"/>
              </a:buClr>
            </a:pPr>
            <a:endParaRPr lang="en-US"/>
          </a:p>
          <a:p>
            <a:pPr marL="342900" lvl="1">
              <a:buClr>
                <a:schemeClr val="accent1"/>
              </a:buClr>
            </a:pPr>
            <a:endParaRPr lang="en-US"/>
          </a:p>
          <a:p>
            <a:pPr marL="342900" lvl="1">
              <a:buClr>
                <a:schemeClr val="accent1"/>
              </a:buClr>
            </a:pPr>
            <a:endParaRPr lang="en-US"/>
          </a:p>
          <a:p>
            <a:pPr marL="342900" lvl="1">
              <a:buClr>
                <a:schemeClr val="accent1"/>
              </a:buClr>
            </a:pPr>
            <a:endParaRPr lang="en-US"/>
          </a:p>
          <a:p>
            <a:endParaRPr lang="en-US"/>
          </a:p>
        </p:txBody>
      </p:sp>
    </p:spTree>
    <p:extLst>
      <p:ext uri="{BB962C8B-B14F-4D97-AF65-F5344CB8AC3E}">
        <p14:creationId xmlns:p14="http://schemas.microsoft.com/office/powerpoint/2010/main" val="22525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a:latin typeface="Arial" panose="020B0604020202020204" pitchFamily="34" charset="0"/>
                <a:cs typeface="Arial" panose="020B0604020202020204" pitchFamily="34" charset="0"/>
              </a:rPr>
              <a:t>Self / Other Care 3</a:t>
            </a:r>
          </a:p>
        </p:txBody>
      </p:sp>
      <p:sp>
        <p:nvSpPr>
          <p:cNvPr id="3" name="Content Placeholder 2"/>
          <p:cNvSpPr>
            <a:spLocks noGrp="1"/>
          </p:cNvSpPr>
          <p:nvPr>
            <p:ph idx="1"/>
          </p:nvPr>
        </p:nvSpPr>
        <p:spPr/>
        <p:txBody>
          <a:bodyPr/>
          <a:lstStyle/>
          <a:p>
            <a:pPr marL="342900" lvl="1">
              <a:buClr>
                <a:schemeClr val="accent1"/>
              </a:buClr>
            </a:pPr>
            <a:r>
              <a:rPr lang="en-US" sz="2800" b="1" i="1">
                <a:solidFill>
                  <a:schemeClr val="accent1"/>
                </a:solidFill>
                <a:latin typeface="Arial" panose="020B0604020202020204" pitchFamily="34" charset="0"/>
                <a:cs typeface="Arial" panose="020B0604020202020204" pitchFamily="34" charset="0"/>
              </a:rPr>
              <a:t>Redefining self-care</a:t>
            </a:r>
          </a:p>
          <a:p>
            <a:pPr marL="342900" lvl="1">
              <a:buClr>
                <a:schemeClr val="accent1"/>
              </a:buClr>
            </a:pPr>
            <a:endParaRPr lang="en-US">
              <a:latin typeface="Arial" panose="020B0604020202020204" pitchFamily="34" charset="0"/>
              <a:cs typeface="Arial" panose="020B0604020202020204" pitchFamily="34" charset="0"/>
            </a:endParaRPr>
          </a:p>
          <a:p>
            <a:pPr marL="342900" lvl="1">
              <a:buClr>
                <a:schemeClr val="accent1"/>
              </a:buClr>
            </a:pPr>
            <a:r>
              <a:rPr lang="en-US">
                <a:latin typeface="Arial" panose="020B0604020202020204" pitchFamily="34" charset="0"/>
                <a:cs typeface="Arial" panose="020B0604020202020204" pitchFamily="34" charset="0"/>
              </a:rPr>
              <a:t>Care: women and people of color are disproportionately responsible for the care that keeps this society functioning, yet have disproportionately little say. </a:t>
            </a:r>
          </a:p>
          <a:p>
            <a:pPr marL="342900" lvl="1">
              <a:buClr>
                <a:schemeClr val="accent1"/>
              </a:buClr>
            </a:pPr>
            <a:endParaRPr lang="en-US">
              <a:latin typeface="Arial" panose="020B0604020202020204" pitchFamily="34" charset="0"/>
              <a:cs typeface="Arial" panose="020B0604020202020204" pitchFamily="34" charset="0"/>
            </a:endParaRPr>
          </a:p>
          <a:p>
            <a:pPr marL="342900" lvl="1">
              <a:buClr>
                <a:schemeClr val="accent1"/>
              </a:buClr>
            </a:pPr>
            <a:r>
              <a:rPr lang="en-US">
                <a:latin typeface="Arial" panose="020B0604020202020204" pitchFamily="34" charset="0"/>
                <a:cs typeface="Arial" panose="020B0604020202020204" pitchFamily="34" charset="0"/>
              </a:rPr>
              <a:t>For some, shifting to focusing on self would be a huge change, perhaps taking better care of selves than they/we’ve been taught. Others could benefit from a shift to more other care.</a:t>
            </a:r>
          </a:p>
          <a:p>
            <a:pPr marL="342900" lvl="1">
              <a:buClr>
                <a:schemeClr val="accent1"/>
              </a:buClr>
            </a:pPr>
            <a:endParaRPr lang="en-US">
              <a:latin typeface="Arial" panose="020B0604020202020204" pitchFamily="34" charset="0"/>
              <a:cs typeface="Arial" panose="020B0604020202020204" pitchFamily="34" charset="0"/>
            </a:endParaRPr>
          </a:p>
          <a:p>
            <a:pPr marL="342900" lvl="1">
              <a:buClr>
                <a:schemeClr val="accent1"/>
              </a:buClr>
            </a:pPr>
            <a:r>
              <a:rPr lang="en-US">
                <a:latin typeface="Arial" panose="020B0604020202020204" pitchFamily="34" charset="0"/>
                <a:cs typeface="Arial" panose="020B0604020202020204" pitchFamily="34" charset="0"/>
              </a:rPr>
              <a:t>This plays into the kind of advocate you are and merits some reflection time. </a:t>
            </a:r>
          </a:p>
          <a:p>
            <a:endParaRPr lang="en-US"/>
          </a:p>
        </p:txBody>
      </p:sp>
    </p:spTree>
    <p:extLst>
      <p:ext uri="{BB962C8B-B14F-4D97-AF65-F5344CB8AC3E}">
        <p14:creationId xmlns:p14="http://schemas.microsoft.com/office/powerpoint/2010/main" val="124289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a:latin typeface="Arial" panose="020B0604020202020204" pitchFamily="34" charset="0"/>
                <a:cs typeface="Arial" panose="020B0604020202020204" pitchFamily="34" charset="0"/>
              </a:rPr>
              <a:t>Self / Other Care 4</a:t>
            </a:r>
          </a:p>
        </p:txBody>
      </p:sp>
      <p:sp>
        <p:nvSpPr>
          <p:cNvPr id="3" name="Content Placeholder 2"/>
          <p:cNvSpPr>
            <a:spLocks noGrp="1"/>
          </p:cNvSpPr>
          <p:nvPr>
            <p:ph idx="1"/>
          </p:nvPr>
        </p:nvSpPr>
        <p:spPr>
          <a:xfrm>
            <a:off x="457200" y="1600200"/>
            <a:ext cx="7848600" cy="4800600"/>
          </a:xfrm>
        </p:spPr>
        <p:txBody>
          <a:bodyPr/>
          <a:lstStyle/>
          <a:p>
            <a:pPr marL="342900" lvl="1">
              <a:buClr>
                <a:schemeClr val="accent1"/>
              </a:buClr>
            </a:pPr>
            <a:r>
              <a:rPr lang="en-US" sz="2400">
                <a:solidFill>
                  <a:schemeClr val="tx2"/>
                </a:solidFill>
                <a:latin typeface="Arial" panose="020B0604020202020204" pitchFamily="34" charset="0"/>
                <a:cs typeface="Arial" panose="020B0604020202020204" pitchFamily="34" charset="0"/>
              </a:rPr>
              <a:t>Macro Self-care</a:t>
            </a:r>
          </a:p>
          <a:p>
            <a:pPr marL="708660" lvl="2">
              <a:buClr>
                <a:schemeClr val="accent1"/>
              </a:buClr>
            </a:pPr>
            <a:r>
              <a:rPr lang="en-US" sz="2000">
                <a:latin typeface="Arial" panose="020B0604020202020204" pitchFamily="34" charset="0"/>
                <a:cs typeface="Arial" panose="020B0604020202020204" pitchFamily="34" charset="0"/>
              </a:rPr>
              <a:t>Typically our first thoughts</a:t>
            </a:r>
          </a:p>
          <a:p>
            <a:pPr marL="708660" lvl="2">
              <a:buClr>
                <a:schemeClr val="accent1"/>
              </a:buClr>
            </a:pPr>
            <a:r>
              <a:rPr lang="en-US" sz="2000">
                <a:latin typeface="Arial" panose="020B0604020202020204" pitchFamily="34" charset="0"/>
                <a:cs typeface="Arial" panose="020B0604020202020204" pitchFamily="34" charset="0"/>
              </a:rPr>
              <a:t>Require more time and money</a:t>
            </a:r>
          </a:p>
          <a:p>
            <a:pPr marL="708660" lvl="2">
              <a:buClr>
                <a:schemeClr val="accent1"/>
              </a:buClr>
            </a:pPr>
            <a:r>
              <a:rPr lang="en-US" sz="2000">
                <a:latin typeface="Arial" panose="020B0604020202020204" pitchFamily="34" charset="0"/>
                <a:cs typeface="Arial" panose="020B0604020202020204" pitchFamily="34" charset="0"/>
              </a:rPr>
              <a:t>Examples </a:t>
            </a:r>
            <a:r>
              <a:rPr lang="en-US" sz="2000">
                <a:latin typeface="Arial" panose="020B0604020202020204" pitchFamily="34" charset="0"/>
                <a:cs typeface="Arial" panose="020B0604020202020204" pitchFamily="34" charset="0"/>
                <a:sym typeface="Wingdings" panose="05000000000000000000" pitchFamily="2" charset="2"/>
              </a:rPr>
              <a:t> vacation, play/concert, meditate 45 minutes </a:t>
            </a:r>
            <a:endParaRPr lang="en-US" sz="2000">
              <a:latin typeface="Arial" panose="020B0604020202020204" pitchFamily="34" charset="0"/>
              <a:cs typeface="Arial" panose="020B0604020202020204" pitchFamily="34" charset="0"/>
            </a:endParaRPr>
          </a:p>
          <a:p>
            <a:pPr marL="708660" lvl="2">
              <a:buClr>
                <a:schemeClr val="accent1"/>
              </a:buClr>
            </a:pPr>
            <a:r>
              <a:rPr lang="en-US" sz="2000">
                <a:latin typeface="Arial" panose="020B0604020202020204" pitchFamily="34" charset="0"/>
                <a:cs typeface="Arial" panose="020B0604020202020204" pitchFamily="34" charset="0"/>
              </a:rPr>
              <a:t>Can lead to feeling bad or overwhelmed as it is not often</a:t>
            </a:r>
          </a:p>
          <a:p>
            <a:pPr marL="708660" lvl="2">
              <a:buClr>
                <a:schemeClr val="accent1"/>
              </a:buClr>
            </a:pPr>
            <a:endParaRPr lang="en-US">
              <a:latin typeface="Arial" panose="020B0604020202020204" pitchFamily="34" charset="0"/>
              <a:cs typeface="Arial" panose="020B0604020202020204" pitchFamily="34" charset="0"/>
            </a:endParaRPr>
          </a:p>
          <a:p>
            <a:pPr marL="342900" lvl="1">
              <a:buClr>
                <a:schemeClr val="accent1"/>
              </a:buClr>
            </a:pPr>
            <a:r>
              <a:rPr lang="en-US" sz="2400">
                <a:solidFill>
                  <a:schemeClr val="tx2"/>
                </a:solidFill>
                <a:latin typeface="Arial" panose="020B0604020202020204" pitchFamily="34" charset="0"/>
                <a:cs typeface="Arial" panose="020B0604020202020204" pitchFamily="34" charset="0"/>
              </a:rPr>
              <a:t>Micro Self-care</a:t>
            </a:r>
          </a:p>
          <a:p>
            <a:pPr marL="708660" lvl="2">
              <a:buClr>
                <a:schemeClr val="accent1"/>
              </a:buClr>
            </a:pPr>
            <a:r>
              <a:rPr lang="en-US" sz="2000">
                <a:latin typeface="Arial" panose="020B0604020202020204" pitchFamily="34" charset="0"/>
                <a:cs typeface="Arial" panose="020B0604020202020204" pitchFamily="34" charset="0"/>
              </a:rPr>
              <a:t>On demand self-care / always available</a:t>
            </a:r>
          </a:p>
          <a:p>
            <a:pPr marL="708660" lvl="2">
              <a:buClr>
                <a:schemeClr val="accent1"/>
              </a:buClr>
            </a:pPr>
            <a:r>
              <a:rPr lang="en-US" sz="2000">
                <a:latin typeface="Arial" panose="020B0604020202020204" pitchFamily="34" charset="0"/>
                <a:cs typeface="Arial" panose="020B0604020202020204" pitchFamily="34" charset="0"/>
              </a:rPr>
              <a:t>Small changes, frequent, repetitive</a:t>
            </a:r>
          </a:p>
          <a:p>
            <a:pPr marL="708660" lvl="2">
              <a:buClr>
                <a:schemeClr val="accent1"/>
              </a:buClr>
            </a:pPr>
            <a:r>
              <a:rPr lang="en-US" sz="2000">
                <a:latin typeface="Arial" panose="020B0604020202020204" pitchFamily="34" charset="0"/>
                <a:cs typeface="Arial" panose="020B0604020202020204" pitchFamily="34" charset="0"/>
              </a:rPr>
              <a:t>Examples </a:t>
            </a:r>
            <a:r>
              <a:rPr lang="en-US" sz="2000">
                <a:latin typeface="Arial" panose="020B0604020202020204" pitchFamily="34" charset="0"/>
                <a:cs typeface="Arial" panose="020B0604020202020204" pitchFamily="34" charset="0"/>
                <a:sym typeface="Wingdings" panose="05000000000000000000" pitchFamily="2" charset="2"/>
              </a:rPr>
              <a:t> brief relaxation/connection exercises, access PRM’s, 10 minute stroll to be outside, push ups/squats, something to recalibrate</a:t>
            </a:r>
            <a:endParaRPr lang="en-US" sz="2000">
              <a:latin typeface="Arial" panose="020B0604020202020204" pitchFamily="34" charset="0"/>
              <a:cs typeface="Arial" panose="020B0604020202020204" pitchFamily="34" charset="0"/>
            </a:endParaRPr>
          </a:p>
          <a:p>
            <a:pPr marL="342900" lvl="1">
              <a:buClr>
                <a:schemeClr val="accent1"/>
              </a:buClr>
            </a:pPr>
            <a:endParaRPr lang="en-US"/>
          </a:p>
          <a:p>
            <a:endParaRPr lang="en-US"/>
          </a:p>
        </p:txBody>
      </p:sp>
    </p:spTree>
    <p:extLst>
      <p:ext uri="{BB962C8B-B14F-4D97-AF65-F5344CB8AC3E}">
        <p14:creationId xmlns:p14="http://schemas.microsoft.com/office/powerpoint/2010/main" val="29680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Effect transition="in" filter="wipe(down)">
                                      <p:cBhvr>
                                        <p:cTn id="89" dur="580">
                                          <p:stCondLst>
                                            <p:cond delay="0"/>
                                          </p:stCondLst>
                                        </p:cTn>
                                        <p:tgtEl>
                                          <p:spTgt spid="3">
                                            <p:txEl>
                                              <p:pRg st="6" end="6"/>
                                            </p:txEl>
                                          </p:spTgt>
                                        </p:tgtEl>
                                      </p:cBhvr>
                                    </p:animEffect>
                                    <p:anim calcmode="lin" valueType="num">
                                      <p:cBhvr>
                                        <p:cTn id="9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6" end="6"/>
                                            </p:txEl>
                                          </p:spTgt>
                                        </p:tgtEl>
                                      </p:cBhvr>
                                      <p:to x="100000" y="60000"/>
                                    </p:animScale>
                                    <p:animScale>
                                      <p:cBhvr>
                                        <p:cTn id="96" dur="166" decel="50000">
                                          <p:stCondLst>
                                            <p:cond delay="676"/>
                                          </p:stCondLst>
                                        </p:cTn>
                                        <p:tgtEl>
                                          <p:spTgt spid="3">
                                            <p:txEl>
                                              <p:pRg st="6" end="6"/>
                                            </p:txEl>
                                          </p:spTgt>
                                        </p:tgtEl>
                                      </p:cBhvr>
                                      <p:to x="100000" y="100000"/>
                                    </p:animScale>
                                    <p:animScale>
                                      <p:cBhvr>
                                        <p:cTn id="97" dur="26">
                                          <p:stCondLst>
                                            <p:cond delay="1312"/>
                                          </p:stCondLst>
                                        </p:cTn>
                                        <p:tgtEl>
                                          <p:spTgt spid="3">
                                            <p:txEl>
                                              <p:pRg st="6" end="6"/>
                                            </p:txEl>
                                          </p:spTgt>
                                        </p:tgtEl>
                                      </p:cBhvr>
                                      <p:to x="100000" y="80000"/>
                                    </p:animScale>
                                    <p:animScale>
                                      <p:cBhvr>
                                        <p:cTn id="98" dur="166" decel="50000">
                                          <p:stCondLst>
                                            <p:cond delay="1338"/>
                                          </p:stCondLst>
                                        </p:cTn>
                                        <p:tgtEl>
                                          <p:spTgt spid="3">
                                            <p:txEl>
                                              <p:pRg st="6" end="6"/>
                                            </p:txEl>
                                          </p:spTgt>
                                        </p:tgtEl>
                                      </p:cBhvr>
                                      <p:to x="100000" y="100000"/>
                                    </p:animScale>
                                    <p:animScale>
                                      <p:cBhvr>
                                        <p:cTn id="99" dur="26">
                                          <p:stCondLst>
                                            <p:cond delay="1642"/>
                                          </p:stCondLst>
                                        </p:cTn>
                                        <p:tgtEl>
                                          <p:spTgt spid="3">
                                            <p:txEl>
                                              <p:pRg st="6" end="6"/>
                                            </p:txEl>
                                          </p:spTgt>
                                        </p:tgtEl>
                                      </p:cBhvr>
                                      <p:to x="100000" y="90000"/>
                                    </p:animScale>
                                    <p:animScale>
                                      <p:cBhvr>
                                        <p:cTn id="100" dur="166" decel="50000">
                                          <p:stCondLst>
                                            <p:cond delay="1668"/>
                                          </p:stCondLst>
                                        </p:cTn>
                                        <p:tgtEl>
                                          <p:spTgt spid="3">
                                            <p:txEl>
                                              <p:pRg st="6" end="6"/>
                                            </p:txEl>
                                          </p:spTgt>
                                        </p:tgtEl>
                                      </p:cBhvr>
                                      <p:to x="100000" y="100000"/>
                                    </p:animScale>
                                    <p:animScale>
                                      <p:cBhvr>
                                        <p:cTn id="101" dur="26">
                                          <p:stCondLst>
                                            <p:cond delay="1808"/>
                                          </p:stCondLst>
                                        </p:cTn>
                                        <p:tgtEl>
                                          <p:spTgt spid="3">
                                            <p:txEl>
                                              <p:pRg st="6" end="6"/>
                                            </p:txEl>
                                          </p:spTgt>
                                        </p:tgtEl>
                                      </p:cBhvr>
                                      <p:to x="100000" y="95000"/>
                                    </p:animScale>
                                    <p:animScale>
                                      <p:cBhvr>
                                        <p:cTn id="102" dur="166" decel="50000">
                                          <p:stCondLst>
                                            <p:cond delay="1834"/>
                                          </p:stCondLst>
                                        </p:cTn>
                                        <p:tgtEl>
                                          <p:spTgt spid="3">
                                            <p:txEl>
                                              <p:pRg st="6" end="6"/>
                                            </p:txEl>
                                          </p:spTgt>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Effect transition="in" filter="wipe(down)">
                                      <p:cBhvr>
                                        <p:cTn id="105" dur="580">
                                          <p:stCondLst>
                                            <p:cond delay="0"/>
                                          </p:stCondLst>
                                        </p:cTn>
                                        <p:tgtEl>
                                          <p:spTgt spid="3">
                                            <p:txEl>
                                              <p:pRg st="7" end="7"/>
                                            </p:txEl>
                                          </p:spTgt>
                                        </p:tgtEl>
                                      </p:cBhvr>
                                    </p:animEffect>
                                    <p:anim calcmode="lin" valueType="num">
                                      <p:cBhvr>
                                        <p:cTn id="10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7" end="7"/>
                                            </p:txEl>
                                          </p:spTgt>
                                        </p:tgtEl>
                                      </p:cBhvr>
                                      <p:to x="100000" y="60000"/>
                                    </p:animScale>
                                    <p:animScale>
                                      <p:cBhvr>
                                        <p:cTn id="112" dur="166" decel="50000">
                                          <p:stCondLst>
                                            <p:cond delay="676"/>
                                          </p:stCondLst>
                                        </p:cTn>
                                        <p:tgtEl>
                                          <p:spTgt spid="3">
                                            <p:txEl>
                                              <p:pRg st="7" end="7"/>
                                            </p:txEl>
                                          </p:spTgt>
                                        </p:tgtEl>
                                      </p:cBhvr>
                                      <p:to x="100000" y="100000"/>
                                    </p:animScale>
                                    <p:animScale>
                                      <p:cBhvr>
                                        <p:cTn id="113" dur="26">
                                          <p:stCondLst>
                                            <p:cond delay="1312"/>
                                          </p:stCondLst>
                                        </p:cTn>
                                        <p:tgtEl>
                                          <p:spTgt spid="3">
                                            <p:txEl>
                                              <p:pRg st="7" end="7"/>
                                            </p:txEl>
                                          </p:spTgt>
                                        </p:tgtEl>
                                      </p:cBhvr>
                                      <p:to x="100000" y="80000"/>
                                    </p:animScale>
                                    <p:animScale>
                                      <p:cBhvr>
                                        <p:cTn id="114" dur="166" decel="50000">
                                          <p:stCondLst>
                                            <p:cond delay="1338"/>
                                          </p:stCondLst>
                                        </p:cTn>
                                        <p:tgtEl>
                                          <p:spTgt spid="3">
                                            <p:txEl>
                                              <p:pRg st="7" end="7"/>
                                            </p:txEl>
                                          </p:spTgt>
                                        </p:tgtEl>
                                      </p:cBhvr>
                                      <p:to x="100000" y="100000"/>
                                    </p:animScale>
                                    <p:animScale>
                                      <p:cBhvr>
                                        <p:cTn id="115" dur="26">
                                          <p:stCondLst>
                                            <p:cond delay="1642"/>
                                          </p:stCondLst>
                                        </p:cTn>
                                        <p:tgtEl>
                                          <p:spTgt spid="3">
                                            <p:txEl>
                                              <p:pRg st="7" end="7"/>
                                            </p:txEl>
                                          </p:spTgt>
                                        </p:tgtEl>
                                      </p:cBhvr>
                                      <p:to x="100000" y="90000"/>
                                    </p:animScale>
                                    <p:animScale>
                                      <p:cBhvr>
                                        <p:cTn id="116" dur="166" decel="50000">
                                          <p:stCondLst>
                                            <p:cond delay="1668"/>
                                          </p:stCondLst>
                                        </p:cTn>
                                        <p:tgtEl>
                                          <p:spTgt spid="3">
                                            <p:txEl>
                                              <p:pRg st="7" end="7"/>
                                            </p:txEl>
                                          </p:spTgt>
                                        </p:tgtEl>
                                      </p:cBhvr>
                                      <p:to x="100000" y="100000"/>
                                    </p:animScale>
                                    <p:animScale>
                                      <p:cBhvr>
                                        <p:cTn id="117" dur="26">
                                          <p:stCondLst>
                                            <p:cond delay="1808"/>
                                          </p:stCondLst>
                                        </p:cTn>
                                        <p:tgtEl>
                                          <p:spTgt spid="3">
                                            <p:txEl>
                                              <p:pRg st="7" end="7"/>
                                            </p:txEl>
                                          </p:spTgt>
                                        </p:tgtEl>
                                      </p:cBhvr>
                                      <p:to x="100000" y="95000"/>
                                    </p:animScale>
                                    <p:animScale>
                                      <p:cBhvr>
                                        <p:cTn id="118" dur="166" decel="50000">
                                          <p:stCondLst>
                                            <p:cond delay="1834"/>
                                          </p:stCondLst>
                                        </p:cTn>
                                        <p:tgtEl>
                                          <p:spTgt spid="3">
                                            <p:txEl>
                                              <p:pRg st="7" end="7"/>
                                            </p:txEl>
                                          </p:spTgt>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3">
                                            <p:txEl>
                                              <p:pRg st="8" end="8"/>
                                            </p:txEl>
                                          </p:spTgt>
                                        </p:tgtEl>
                                        <p:attrNameLst>
                                          <p:attrName>style.visibility</p:attrName>
                                        </p:attrNameLst>
                                      </p:cBhvr>
                                      <p:to>
                                        <p:strVal val="visible"/>
                                      </p:to>
                                    </p:set>
                                    <p:animEffect transition="in" filter="wipe(down)">
                                      <p:cBhvr>
                                        <p:cTn id="121" dur="580">
                                          <p:stCondLst>
                                            <p:cond delay="0"/>
                                          </p:stCondLst>
                                        </p:cTn>
                                        <p:tgtEl>
                                          <p:spTgt spid="3">
                                            <p:txEl>
                                              <p:pRg st="8" end="8"/>
                                            </p:txEl>
                                          </p:spTgt>
                                        </p:tgtEl>
                                      </p:cBhvr>
                                    </p:animEffect>
                                    <p:anim calcmode="lin" valueType="num">
                                      <p:cBhvr>
                                        <p:cTn id="12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8" end="8"/>
                                            </p:txEl>
                                          </p:spTgt>
                                        </p:tgtEl>
                                      </p:cBhvr>
                                      <p:to x="100000" y="60000"/>
                                    </p:animScale>
                                    <p:animScale>
                                      <p:cBhvr>
                                        <p:cTn id="128" dur="166" decel="50000">
                                          <p:stCondLst>
                                            <p:cond delay="676"/>
                                          </p:stCondLst>
                                        </p:cTn>
                                        <p:tgtEl>
                                          <p:spTgt spid="3">
                                            <p:txEl>
                                              <p:pRg st="8" end="8"/>
                                            </p:txEl>
                                          </p:spTgt>
                                        </p:tgtEl>
                                      </p:cBhvr>
                                      <p:to x="100000" y="100000"/>
                                    </p:animScale>
                                    <p:animScale>
                                      <p:cBhvr>
                                        <p:cTn id="129" dur="26">
                                          <p:stCondLst>
                                            <p:cond delay="1312"/>
                                          </p:stCondLst>
                                        </p:cTn>
                                        <p:tgtEl>
                                          <p:spTgt spid="3">
                                            <p:txEl>
                                              <p:pRg st="8" end="8"/>
                                            </p:txEl>
                                          </p:spTgt>
                                        </p:tgtEl>
                                      </p:cBhvr>
                                      <p:to x="100000" y="80000"/>
                                    </p:animScale>
                                    <p:animScale>
                                      <p:cBhvr>
                                        <p:cTn id="130" dur="166" decel="50000">
                                          <p:stCondLst>
                                            <p:cond delay="1338"/>
                                          </p:stCondLst>
                                        </p:cTn>
                                        <p:tgtEl>
                                          <p:spTgt spid="3">
                                            <p:txEl>
                                              <p:pRg st="8" end="8"/>
                                            </p:txEl>
                                          </p:spTgt>
                                        </p:tgtEl>
                                      </p:cBhvr>
                                      <p:to x="100000" y="100000"/>
                                    </p:animScale>
                                    <p:animScale>
                                      <p:cBhvr>
                                        <p:cTn id="131" dur="26">
                                          <p:stCondLst>
                                            <p:cond delay="1642"/>
                                          </p:stCondLst>
                                        </p:cTn>
                                        <p:tgtEl>
                                          <p:spTgt spid="3">
                                            <p:txEl>
                                              <p:pRg st="8" end="8"/>
                                            </p:txEl>
                                          </p:spTgt>
                                        </p:tgtEl>
                                      </p:cBhvr>
                                      <p:to x="100000" y="90000"/>
                                    </p:animScale>
                                    <p:animScale>
                                      <p:cBhvr>
                                        <p:cTn id="132" dur="166" decel="50000">
                                          <p:stCondLst>
                                            <p:cond delay="1668"/>
                                          </p:stCondLst>
                                        </p:cTn>
                                        <p:tgtEl>
                                          <p:spTgt spid="3">
                                            <p:txEl>
                                              <p:pRg st="8" end="8"/>
                                            </p:txEl>
                                          </p:spTgt>
                                        </p:tgtEl>
                                      </p:cBhvr>
                                      <p:to x="100000" y="100000"/>
                                    </p:animScale>
                                    <p:animScale>
                                      <p:cBhvr>
                                        <p:cTn id="133" dur="26">
                                          <p:stCondLst>
                                            <p:cond delay="1808"/>
                                          </p:stCondLst>
                                        </p:cTn>
                                        <p:tgtEl>
                                          <p:spTgt spid="3">
                                            <p:txEl>
                                              <p:pRg st="8" end="8"/>
                                            </p:txEl>
                                          </p:spTgt>
                                        </p:tgtEl>
                                      </p:cBhvr>
                                      <p:to x="100000" y="95000"/>
                                    </p:animScale>
                                    <p:animScale>
                                      <p:cBhvr>
                                        <p:cTn id="134" dur="166" decel="50000">
                                          <p:stCondLst>
                                            <p:cond delay="1834"/>
                                          </p:stCondLst>
                                        </p:cTn>
                                        <p:tgtEl>
                                          <p:spTgt spid="3">
                                            <p:txEl>
                                              <p:pRg st="8" end="8"/>
                                            </p:txEl>
                                          </p:spTgt>
                                        </p:tgtEl>
                                      </p:cBhvr>
                                      <p:to x="100000" y="100000"/>
                                    </p:animScale>
                                  </p:childTnLst>
                                </p:cTn>
                              </p:par>
                              <p:par>
                                <p:cTn id="135" presetID="26" presetClass="entr" presetSubtype="0" fill="hold" grpId="0" nodeType="withEffect">
                                  <p:stCondLst>
                                    <p:cond delay="0"/>
                                  </p:stCondLst>
                                  <p:childTnLst>
                                    <p:set>
                                      <p:cBhvr>
                                        <p:cTn id="136" dur="1" fill="hold">
                                          <p:stCondLst>
                                            <p:cond delay="0"/>
                                          </p:stCondLst>
                                        </p:cTn>
                                        <p:tgtEl>
                                          <p:spTgt spid="3">
                                            <p:txEl>
                                              <p:pRg st="9" end="9"/>
                                            </p:txEl>
                                          </p:spTgt>
                                        </p:tgtEl>
                                        <p:attrNameLst>
                                          <p:attrName>style.visibility</p:attrName>
                                        </p:attrNameLst>
                                      </p:cBhvr>
                                      <p:to>
                                        <p:strVal val="visible"/>
                                      </p:to>
                                    </p:set>
                                    <p:animEffect transition="in" filter="wipe(down)">
                                      <p:cBhvr>
                                        <p:cTn id="137" dur="580">
                                          <p:stCondLst>
                                            <p:cond delay="0"/>
                                          </p:stCondLst>
                                        </p:cTn>
                                        <p:tgtEl>
                                          <p:spTgt spid="3">
                                            <p:txEl>
                                              <p:pRg st="9" end="9"/>
                                            </p:txEl>
                                          </p:spTgt>
                                        </p:tgtEl>
                                      </p:cBhvr>
                                    </p:animEffect>
                                    <p:anim calcmode="lin" valueType="num">
                                      <p:cBhvr>
                                        <p:cTn id="13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9" end="9"/>
                                            </p:txEl>
                                          </p:spTgt>
                                        </p:tgtEl>
                                      </p:cBhvr>
                                      <p:to x="100000" y="60000"/>
                                    </p:animScale>
                                    <p:animScale>
                                      <p:cBhvr>
                                        <p:cTn id="144" dur="166" decel="50000">
                                          <p:stCondLst>
                                            <p:cond delay="676"/>
                                          </p:stCondLst>
                                        </p:cTn>
                                        <p:tgtEl>
                                          <p:spTgt spid="3">
                                            <p:txEl>
                                              <p:pRg st="9" end="9"/>
                                            </p:txEl>
                                          </p:spTgt>
                                        </p:tgtEl>
                                      </p:cBhvr>
                                      <p:to x="100000" y="100000"/>
                                    </p:animScale>
                                    <p:animScale>
                                      <p:cBhvr>
                                        <p:cTn id="145" dur="26">
                                          <p:stCondLst>
                                            <p:cond delay="1312"/>
                                          </p:stCondLst>
                                        </p:cTn>
                                        <p:tgtEl>
                                          <p:spTgt spid="3">
                                            <p:txEl>
                                              <p:pRg st="9" end="9"/>
                                            </p:txEl>
                                          </p:spTgt>
                                        </p:tgtEl>
                                      </p:cBhvr>
                                      <p:to x="100000" y="80000"/>
                                    </p:animScale>
                                    <p:animScale>
                                      <p:cBhvr>
                                        <p:cTn id="146" dur="166" decel="50000">
                                          <p:stCondLst>
                                            <p:cond delay="1338"/>
                                          </p:stCondLst>
                                        </p:cTn>
                                        <p:tgtEl>
                                          <p:spTgt spid="3">
                                            <p:txEl>
                                              <p:pRg st="9" end="9"/>
                                            </p:txEl>
                                          </p:spTgt>
                                        </p:tgtEl>
                                      </p:cBhvr>
                                      <p:to x="100000" y="100000"/>
                                    </p:animScale>
                                    <p:animScale>
                                      <p:cBhvr>
                                        <p:cTn id="147" dur="26">
                                          <p:stCondLst>
                                            <p:cond delay="1642"/>
                                          </p:stCondLst>
                                        </p:cTn>
                                        <p:tgtEl>
                                          <p:spTgt spid="3">
                                            <p:txEl>
                                              <p:pRg st="9" end="9"/>
                                            </p:txEl>
                                          </p:spTgt>
                                        </p:tgtEl>
                                      </p:cBhvr>
                                      <p:to x="100000" y="90000"/>
                                    </p:animScale>
                                    <p:animScale>
                                      <p:cBhvr>
                                        <p:cTn id="148" dur="166" decel="50000">
                                          <p:stCondLst>
                                            <p:cond delay="1668"/>
                                          </p:stCondLst>
                                        </p:cTn>
                                        <p:tgtEl>
                                          <p:spTgt spid="3">
                                            <p:txEl>
                                              <p:pRg st="9" end="9"/>
                                            </p:txEl>
                                          </p:spTgt>
                                        </p:tgtEl>
                                      </p:cBhvr>
                                      <p:to x="100000" y="100000"/>
                                    </p:animScale>
                                    <p:animScale>
                                      <p:cBhvr>
                                        <p:cTn id="149" dur="26">
                                          <p:stCondLst>
                                            <p:cond delay="1808"/>
                                          </p:stCondLst>
                                        </p:cTn>
                                        <p:tgtEl>
                                          <p:spTgt spid="3">
                                            <p:txEl>
                                              <p:pRg st="9" end="9"/>
                                            </p:txEl>
                                          </p:spTgt>
                                        </p:tgtEl>
                                      </p:cBhvr>
                                      <p:to x="100000" y="95000"/>
                                    </p:animScale>
                                    <p:animScale>
                                      <p:cBhvr>
                                        <p:cTn id="150"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F46C-F5CD-CB90-F1DE-D9CCB3B3CB81}"/>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a:t>Self-Care Images</a:t>
            </a:r>
          </a:p>
        </p:txBody>
      </p:sp>
      <p:pic>
        <p:nvPicPr>
          <p:cNvPr id="6146" name="Picture 2" descr="How to Create the Ultimate Self-Care Routine in 20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572536"/>
            <a:ext cx="4330701" cy="29322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lf-Care and Team-Care: Maintaining Well-Being, Energy, and Mental Health  – Hendy Aven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281345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e Self-Care Aware! - Fox Valley Den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43400"/>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or Women, Self-Care Is Not Self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747" y="304800"/>
            <a:ext cx="3628233" cy="326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7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7"/>
            <a:ext cx="7696200" cy="1143000"/>
          </a:xfrm>
          <a:solidFill>
            <a:schemeClr val="accent1"/>
          </a:solidFill>
        </p:spPr>
        <p:txBody>
          <a:bodyPr/>
          <a:lstStyle/>
          <a:p>
            <a:pPr eaLnBrk="1" hangingPunct="1"/>
            <a:r>
              <a:rPr lang="en-US" altLang="en-US" sz="3600">
                <a:solidFill>
                  <a:schemeClr val="tx1"/>
                </a:solidFill>
                <a:latin typeface="Arial" panose="020B0604020202020204" pitchFamily="34" charset="0"/>
                <a:cs typeface="Arial" panose="020B0604020202020204" pitchFamily="34" charset="0"/>
              </a:rPr>
              <a:t>SELF-CARE as an Ethical Imperative</a:t>
            </a:r>
          </a:p>
        </p:txBody>
      </p:sp>
      <p:sp>
        <p:nvSpPr>
          <p:cNvPr id="76803" name="Rectangle 3"/>
          <p:cNvSpPr>
            <a:spLocks noGrp="1" noChangeArrowheads="1"/>
          </p:cNvSpPr>
          <p:nvPr>
            <p:ph idx="1"/>
          </p:nvPr>
        </p:nvSpPr>
        <p:spPr>
          <a:xfrm>
            <a:off x="457200" y="1524001"/>
            <a:ext cx="7696200" cy="1600199"/>
          </a:xfrm>
        </p:spPr>
        <p:txBody>
          <a:bodyPr/>
          <a:lstStyle/>
          <a:p>
            <a:pPr marL="0" indent="0" eaLnBrk="1" hangingPunct="1">
              <a:lnSpc>
                <a:spcPct val="90000"/>
              </a:lnSpc>
            </a:pPr>
            <a:r>
              <a:rPr lang="en-US" altLang="en-US">
                <a:latin typeface="Arial" panose="020B0604020202020204" pitchFamily="34" charset="0"/>
                <a:cs typeface="Arial" panose="020B0604020202020204" pitchFamily="34" charset="0"/>
              </a:rPr>
              <a:t>Self-care part of all ethical codes. </a:t>
            </a:r>
          </a:p>
          <a:p>
            <a:pPr marL="0" indent="0" eaLnBrk="1" hangingPunct="1">
              <a:lnSpc>
                <a:spcPct val="90000"/>
              </a:lnSpc>
            </a:pPr>
            <a:r>
              <a:rPr lang="en-US" altLang="en-US">
                <a:latin typeface="Arial" panose="020B0604020202020204" pitchFamily="34" charset="0"/>
                <a:cs typeface="Arial" panose="020B0604020202020204" pitchFamily="34" charset="0"/>
              </a:rPr>
              <a:t>ESSENTIAL for ethical professional behavior.</a:t>
            </a:r>
          </a:p>
          <a:p>
            <a:pPr marL="0" indent="0" eaLnBrk="1" hangingPunct="1">
              <a:lnSpc>
                <a:spcPct val="90000"/>
              </a:lnSpc>
            </a:pPr>
            <a:r>
              <a:rPr lang="en-US" altLang="en-US">
                <a:latin typeface="Arial" panose="020B0604020202020204" pitchFamily="34" charset="0"/>
                <a:cs typeface="Arial" panose="020B0604020202020204" pitchFamily="34" charset="0"/>
              </a:rPr>
              <a:t>Ethical behavior is an active process that involves</a:t>
            </a:r>
          </a:p>
          <a:p>
            <a:pPr marL="0" indent="0" eaLnBrk="1" hangingPunct="1">
              <a:lnSpc>
                <a:spcPct val="90000"/>
              </a:lnSpc>
              <a:buNone/>
            </a:pPr>
            <a:r>
              <a:rPr lang="en-US" altLang="en-US">
                <a:latin typeface="Arial" panose="020B0604020202020204" pitchFamily="34" charset="0"/>
                <a:cs typeface="Arial" panose="020B0604020202020204" pitchFamily="34" charset="0"/>
              </a:rPr>
              <a:t>   increasing awareness and constant questioning</a:t>
            </a:r>
            <a:r>
              <a:rPr lang="en-US" altLang="en-US"/>
              <a:t>.</a:t>
            </a:r>
          </a:p>
          <a:p>
            <a:pPr marL="0" indent="0" eaLnBrk="1" hangingPunct="1">
              <a:lnSpc>
                <a:spcPct val="90000"/>
              </a:lnSpc>
            </a:pPr>
            <a:endParaRPr lang="en-US" altLang="en-US"/>
          </a:p>
          <a:p>
            <a:pPr lvl="1" indent="0">
              <a:lnSpc>
                <a:spcPct val="90000"/>
              </a:lnSpc>
              <a:buNone/>
            </a:pPr>
            <a:endParaRPr lang="en-US" altLang="en-US"/>
          </a:p>
        </p:txBody>
      </p:sp>
      <p:pic>
        <p:nvPicPr>
          <p:cNvPr id="2" name="Picture 1" descr="An image of a female in a sitting, crossed-legged meditation pose, with the words, I can better take care of others because I take care of myself superimposed on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278928"/>
            <a:ext cx="4571999" cy="3045307"/>
          </a:xfrm>
          <a:prstGeom prst="rect">
            <a:avLst/>
          </a:prstGeom>
        </p:spPr>
      </p:pic>
      <p:sp>
        <p:nvSpPr>
          <p:cNvPr id="3" name="TextBox 2"/>
          <p:cNvSpPr txBox="1"/>
          <p:nvPr/>
        </p:nvSpPr>
        <p:spPr>
          <a:xfrm>
            <a:off x="422030" y="3124200"/>
            <a:ext cx="3235570" cy="3416320"/>
          </a:xfrm>
          <a:prstGeom prst="rect">
            <a:avLst/>
          </a:prstGeom>
          <a:noFill/>
        </p:spPr>
        <p:txBody>
          <a:bodyPr wrap="square" rtlCol="0">
            <a:spAutoFit/>
          </a:bodyPr>
          <a:lstStyle/>
          <a:p>
            <a:pPr marL="342900" indent="-342900" eaLnBrk="1" hangingPunct="1">
              <a:lnSpc>
                <a:spcPct val="90000"/>
              </a:lnSpc>
              <a:buFont typeface="Wingdings" panose="05000000000000000000" pitchFamily="2" charset="2"/>
              <a:buChar char="q"/>
            </a:pPr>
            <a:r>
              <a:rPr lang="en-US" altLang="en-US" sz="2200">
                <a:latin typeface="Arial" panose="020B0604020202020204" pitchFamily="34" charset="0"/>
                <a:cs typeface="Arial" panose="020B0604020202020204" pitchFamily="34" charset="0"/>
              </a:rPr>
              <a:t>Few of us can engage in this process if we are emotionally drained, overwhelmed, or demoralized.</a:t>
            </a:r>
          </a:p>
          <a:p>
            <a:pPr eaLnBrk="1" hangingPunct="1">
              <a:lnSpc>
                <a:spcPct val="90000"/>
              </a:lnSpc>
            </a:pPr>
            <a:endParaRPr lang="en-US" altLang="en-US" sz="2200">
              <a:latin typeface="Arial" panose="020B0604020202020204" pitchFamily="34" charset="0"/>
              <a:cs typeface="Arial" panose="020B0604020202020204" pitchFamily="34" charset="0"/>
            </a:endParaRPr>
          </a:p>
          <a:p>
            <a:pPr marL="342900" indent="-342900" eaLnBrk="1" hangingPunct="1">
              <a:lnSpc>
                <a:spcPct val="90000"/>
              </a:lnSpc>
              <a:buFont typeface="Wingdings" panose="05000000000000000000" pitchFamily="2" charset="2"/>
              <a:buChar char="q"/>
            </a:pPr>
            <a:r>
              <a:rPr lang="en-US" altLang="en-US" sz="2200">
                <a:latin typeface="Arial" panose="020B0604020202020204" pitchFamily="34" charset="0"/>
                <a:cs typeface="Arial" panose="020B0604020202020204" pitchFamily="34" charset="0"/>
              </a:rPr>
              <a:t>Collectivistic versus Individualistic viewpoints</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9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1000"/>
                                        <p:tgtEl>
                                          <p:spTgt spid="76803">
                                            <p:txEl>
                                              <p:pRg st="0" end="0"/>
                                            </p:txEl>
                                          </p:spTgt>
                                        </p:tgtEl>
                                      </p:cBhvr>
                                    </p:animEffect>
                                    <p:anim calcmode="lin" valueType="num">
                                      <p:cBhvr>
                                        <p:cTn id="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68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fade">
                                      <p:cBhvr>
                                        <p:cTn id="12" dur="1000"/>
                                        <p:tgtEl>
                                          <p:spTgt spid="76803">
                                            <p:txEl>
                                              <p:pRg st="1" end="1"/>
                                            </p:txEl>
                                          </p:spTgt>
                                        </p:tgtEl>
                                      </p:cBhvr>
                                    </p:animEffect>
                                    <p:anim calcmode="lin" valueType="num">
                                      <p:cBhvr>
                                        <p:cTn id="13"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680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fade">
                                      <p:cBhvr>
                                        <p:cTn id="17" dur="1000"/>
                                        <p:tgtEl>
                                          <p:spTgt spid="76803">
                                            <p:txEl>
                                              <p:pRg st="2" end="2"/>
                                            </p:txEl>
                                          </p:spTgt>
                                        </p:tgtEl>
                                      </p:cBhvr>
                                    </p:animEffect>
                                    <p:anim calcmode="lin" valueType="num">
                                      <p:cBhvr>
                                        <p:cTn id="18"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680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fade">
                                      <p:cBhvr>
                                        <p:cTn id="22" dur="1000"/>
                                        <p:tgtEl>
                                          <p:spTgt spid="76803">
                                            <p:txEl>
                                              <p:pRg st="3" end="3"/>
                                            </p:txEl>
                                          </p:spTgt>
                                        </p:tgtEl>
                                      </p:cBhvr>
                                    </p:animEffect>
                                    <p:anim calcmode="lin" valueType="num">
                                      <p:cBhvr>
                                        <p:cTn id="23"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6803">
                                            <p:txEl>
                                              <p:pRg st="3" end="3"/>
                                            </p:txEl>
                                          </p:spTgt>
                                        </p:tgtEl>
                                        <p:attrNameLst>
                                          <p:attrName>ppt_y</p:attrName>
                                        </p:attrNameLst>
                                      </p:cBhvr>
                                      <p:tavLst>
                                        <p:tav tm="0">
                                          <p:val>
                                            <p:strVal val="#ppt_y+.1"/>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9979-B8A9-9BCE-28E6-5A20D3E209AA}"/>
              </a:ext>
              <a:ext uri="{C183D7F6-B498-43B3-948B-1728B52AA6E4}">
                <adec:decorative xmlns:adec="http://schemas.microsoft.com/office/drawing/2017/decorative" val="0"/>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a:t>The Impact of Cultural Climate and the Pandemic</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457200" y="1600200"/>
            <a:ext cx="8001000" cy="4800600"/>
          </a:xfrm>
        </p:spPr>
        <p:txBody>
          <a:bodyPr>
            <a:normAutofit/>
          </a:bodyPr>
          <a:lstStyle/>
          <a:p>
            <a:pPr marL="114300" indent="0">
              <a:buNone/>
            </a:pPr>
            <a:r>
              <a:rPr lang="en-US" sz="3600">
                <a:solidFill>
                  <a:schemeClr val="accent1"/>
                </a:solidFill>
                <a:latin typeface="Arial" panose="020B0604020202020204" pitchFamily="34" charset="0"/>
                <a:cs typeface="Arial" panose="020B0604020202020204" pitchFamily="34" charset="0"/>
              </a:rPr>
              <a:t>IMPACT 			IMPACT</a:t>
            </a:r>
          </a:p>
          <a:p>
            <a:pPr marL="114300" indent="0">
              <a:buNone/>
            </a:pPr>
            <a:r>
              <a:rPr lang="en-US" sz="3600">
                <a:solidFill>
                  <a:schemeClr val="accent1"/>
                </a:solidFill>
                <a:latin typeface="Arial" panose="020B0604020202020204" pitchFamily="34" charset="0"/>
                <a:cs typeface="Arial" panose="020B0604020202020204" pitchFamily="34" charset="0"/>
              </a:rPr>
              <a:t>OF 					OF</a:t>
            </a:r>
          </a:p>
          <a:p>
            <a:pPr marL="114300" indent="0">
              <a:buNone/>
            </a:pPr>
            <a:r>
              <a:rPr lang="en-US" sz="3600">
                <a:solidFill>
                  <a:schemeClr val="accent1"/>
                </a:solidFill>
                <a:latin typeface="Arial" panose="020B0604020202020204" pitchFamily="34" charset="0"/>
                <a:cs typeface="Arial" panose="020B0604020202020204" pitchFamily="34" charset="0"/>
              </a:rPr>
              <a:t>CULTURAL 			PANDEMIC</a:t>
            </a:r>
          </a:p>
          <a:p>
            <a:pPr marL="114300" indent="0">
              <a:buNone/>
            </a:pPr>
            <a:r>
              <a:rPr lang="en-US" sz="3600">
                <a:solidFill>
                  <a:schemeClr val="accent1"/>
                </a:solidFill>
                <a:latin typeface="Arial" panose="020B0604020202020204" pitchFamily="34" charset="0"/>
                <a:cs typeface="Arial" panose="020B0604020202020204" pitchFamily="34" charset="0"/>
              </a:rPr>
              <a:t>CLIMATE		</a:t>
            </a:r>
          </a:p>
          <a:p>
            <a:pPr>
              <a:lnSpc>
                <a:spcPct val="150000"/>
              </a:lnSpc>
            </a:pPr>
            <a:endParaRPr lang="en-US" sz="3600"/>
          </a:p>
        </p:txBody>
      </p:sp>
      <p:cxnSp>
        <p:nvCxnSpPr>
          <p:cNvPr id="7" name="Straight Connector 6">
            <a:extLst>
              <a:ext uri="{C183D7F6-B498-43B3-948B-1728B52AA6E4}">
                <adec:decorative xmlns:adec="http://schemas.microsoft.com/office/drawing/2017/decorative" val="1"/>
              </a:ext>
            </a:extLst>
          </p:cNvPr>
          <p:cNvCxnSpPr/>
          <p:nvPr/>
        </p:nvCxnSpPr>
        <p:spPr>
          <a:xfrm>
            <a:off x="3886200" y="304800"/>
            <a:ext cx="0" cy="51054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C183D7F6-B498-43B3-948B-1728B52AA6E4}">
                <adec:decorative xmlns:adec="http://schemas.microsoft.com/office/drawing/2017/decorative" val="0"/>
              </a:ext>
            </a:extLst>
          </p:cNvPr>
          <p:cNvSpPr txBox="1"/>
          <p:nvPr/>
        </p:nvSpPr>
        <p:spPr>
          <a:xfrm>
            <a:off x="1281189" y="5715000"/>
            <a:ext cx="6070893" cy="923330"/>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Reflect on how the 5-10 years or so have impacted you. </a:t>
            </a:r>
          </a:p>
          <a:p>
            <a:r>
              <a:rPr lang="en-US">
                <a:latin typeface="Arial" panose="020B0604020202020204" pitchFamily="34" charset="0"/>
                <a:cs typeface="Arial" panose="020B0604020202020204" pitchFamily="34" charset="0"/>
              </a:rPr>
              <a:t>What are the first few descriptors you thought about? </a:t>
            </a:r>
          </a:p>
          <a:p>
            <a:endParaRPr lang="en-US"/>
          </a:p>
        </p:txBody>
      </p:sp>
    </p:spTree>
    <p:extLst>
      <p:ext uri="{BB962C8B-B14F-4D97-AF65-F5344CB8AC3E}">
        <p14:creationId xmlns:p14="http://schemas.microsoft.com/office/powerpoint/2010/main" val="331211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274637"/>
            <a:ext cx="8153400" cy="792163"/>
          </a:xfrm>
          <a:solidFill>
            <a:schemeClr val="accent1"/>
          </a:solidFill>
        </p:spPr>
        <p:txBody>
          <a:bodyPr/>
          <a:lstStyle/>
          <a:p>
            <a:pPr eaLnBrk="1" hangingPunct="1"/>
            <a:r>
              <a:rPr lang="en-US" altLang="en-US" sz="3600">
                <a:solidFill>
                  <a:schemeClr val="tx1"/>
                </a:solidFill>
                <a:latin typeface="Arial" panose="020B0604020202020204" pitchFamily="34" charset="0"/>
                <a:cs typeface="Arial" panose="020B0604020202020204" pitchFamily="34" charset="0"/>
              </a:rPr>
              <a:t>SELF-CARE as an Ethical Imperative 1</a:t>
            </a:r>
          </a:p>
        </p:txBody>
      </p:sp>
      <p:sp>
        <p:nvSpPr>
          <p:cNvPr id="77827" name="Rectangle 3"/>
          <p:cNvSpPr>
            <a:spLocks noGrp="1" noChangeArrowheads="1"/>
          </p:cNvSpPr>
          <p:nvPr>
            <p:ph idx="1"/>
          </p:nvPr>
        </p:nvSpPr>
        <p:spPr>
          <a:xfrm>
            <a:off x="228600" y="1219200"/>
            <a:ext cx="8153400" cy="5181600"/>
          </a:xfrm>
        </p:spPr>
        <p:txBody>
          <a:bodyPr/>
          <a:lstStyle/>
          <a:p>
            <a:pPr fontAlgn="base"/>
            <a:r>
              <a:rPr lang="en-US">
                <a:latin typeface="Arial" panose="020B0604020202020204" pitchFamily="34" charset="0"/>
                <a:cs typeface="Arial" panose="020B0604020202020204" pitchFamily="34" charset="0"/>
              </a:rPr>
              <a:t>Feminist Therapy Code of Ethics, 1999 also recognizes the importance of self-care as part of practice.</a:t>
            </a:r>
          </a:p>
          <a:p>
            <a:pPr fontAlgn="base"/>
            <a:r>
              <a:rPr lang="en-US" sz="1800" u="sng">
                <a:solidFill>
                  <a:schemeClr val="accent1"/>
                </a:solidFill>
                <a:latin typeface="Arial" panose="020B0604020202020204" pitchFamily="34" charset="0"/>
                <a:cs typeface="Arial" panose="020B0604020202020204" pitchFamily="34" charset="0"/>
              </a:rPr>
              <a:t>5 Categories</a:t>
            </a:r>
          </a:p>
          <a:p>
            <a:pPr fontAlgn="base"/>
            <a:r>
              <a:rPr lang="en-US" sz="1800">
                <a:latin typeface="Arial" panose="020B0604020202020204" pitchFamily="34" charset="0"/>
                <a:cs typeface="Arial" panose="020B0604020202020204" pitchFamily="34" charset="0"/>
              </a:rPr>
              <a:t>Cultural Diversities and Oppressions</a:t>
            </a:r>
          </a:p>
          <a:p>
            <a:pPr fontAlgn="base"/>
            <a:r>
              <a:rPr lang="en-US" sz="1800">
                <a:latin typeface="Arial" panose="020B0604020202020204" pitchFamily="34" charset="0"/>
                <a:cs typeface="Arial" panose="020B0604020202020204" pitchFamily="34" charset="0"/>
              </a:rPr>
              <a:t>Power Differentials</a:t>
            </a:r>
          </a:p>
          <a:p>
            <a:pPr fontAlgn="base"/>
            <a:r>
              <a:rPr lang="en-US" sz="1800">
                <a:latin typeface="Arial" panose="020B0604020202020204" pitchFamily="34" charset="0"/>
                <a:cs typeface="Arial" panose="020B0604020202020204" pitchFamily="34" charset="0"/>
              </a:rPr>
              <a:t>Overlapping Relationships</a:t>
            </a:r>
          </a:p>
          <a:p>
            <a:pPr fontAlgn="base"/>
            <a:r>
              <a:rPr lang="en-US" sz="1800">
                <a:latin typeface="Arial" panose="020B0604020202020204" pitchFamily="34" charset="0"/>
                <a:cs typeface="Arial" panose="020B0604020202020204" pitchFamily="34" charset="0"/>
              </a:rPr>
              <a:t>Therapist Accountability (self-care below)</a:t>
            </a:r>
          </a:p>
          <a:p>
            <a:pPr fontAlgn="base"/>
            <a:r>
              <a:rPr lang="en-US" sz="1800">
                <a:latin typeface="Arial" panose="020B0604020202020204" pitchFamily="34" charset="0"/>
                <a:cs typeface="Arial" panose="020B0604020202020204" pitchFamily="34" charset="0"/>
              </a:rPr>
              <a:t>Social Change</a:t>
            </a:r>
          </a:p>
          <a:p>
            <a:pPr fontAlgn="base"/>
            <a:endParaRPr lang="en-US" sz="1800">
              <a:latin typeface="Arial" panose="020B0604020202020204" pitchFamily="34" charset="0"/>
              <a:cs typeface="Arial" panose="020B0604020202020204" pitchFamily="34" charset="0"/>
            </a:endParaRPr>
          </a:p>
          <a:p>
            <a:pPr indent="0" fontAlgn="base">
              <a:buNone/>
            </a:pPr>
            <a:r>
              <a:rPr lang="en-US" sz="2000">
                <a:solidFill>
                  <a:schemeClr val="tx2"/>
                </a:solidFill>
                <a:latin typeface="Arial" panose="020B0604020202020204" pitchFamily="34" charset="0"/>
                <a:cs typeface="Arial" panose="020B0604020202020204" pitchFamily="34" charset="0"/>
              </a:rPr>
              <a:t>A feminist therapist engages in self-care activities in an ongoing manner outside the work setting. They recognize their own needs and vulnerabilities as well as the unique stresses inherent in this work. They demonstrate an ability to establish boundaries with the client that are healthy for both of them. They also are willing to self-nurture in appropriate and self-empowering ways.</a:t>
            </a:r>
          </a:p>
          <a:p>
            <a:pPr lvl="1" fontAlgn="base"/>
            <a:endParaRPr lang="en-US" sz="1600"/>
          </a:p>
          <a:p>
            <a:pPr eaLnBrk="1" hangingPunct="1">
              <a:lnSpc>
                <a:spcPct val="90000"/>
              </a:lnSpc>
            </a:pPr>
            <a:endParaRPr lang="en-US" altLang="en-US" sz="2400"/>
          </a:p>
        </p:txBody>
      </p:sp>
    </p:spTree>
    <p:extLst>
      <p:ext uri="{BB962C8B-B14F-4D97-AF65-F5344CB8AC3E}">
        <p14:creationId xmlns:p14="http://schemas.microsoft.com/office/powerpoint/2010/main" val="32144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782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7827">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77827">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78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274638"/>
            <a:ext cx="8001000" cy="1143000"/>
          </a:xfrm>
          <a:solidFill>
            <a:schemeClr val="accent1"/>
          </a:solidFill>
        </p:spPr>
        <p:txBody>
          <a:bodyPr/>
          <a:lstStyle/>
          <a:p>
            <a:pPr eaLnBrk="1" hangingPunct="1"/>
            <a:r>
              <a:rPr lang="en-US" altLang="en-US" sz="3600">
                <a:solidFill>
                  <a:schemeClr val="tx1"/>
                </a:solidFill>
                <a:latin typeface="Arial" panose="020B0604020202020204" pitchFamily="34" charset="0"/>
                <a:cs typeface="Arial" panose="020B0604020202020204" pitchFamily="34" charset="0"/>
              </a:rPr>
              <a:t>SELF-CARE as an Ethical Imperative 2</a:t>
            </a:r>
          </a:p>
        </p:txBody>
      </p:sp>
      <p:sp>
        <p:nvSpPr>
          <p:cNvPr id="77827" name="Rectangle 3"/>
          <p:cNvSpPr>
            <a:spLocks noGrp="1" noChangeArrowheads="1"/>
          </p:cNvSpPr>
          <p:nvPr>
            <p:ph idx="1"/>
          </p:nvPr>
        </p:nvSpPr>
        <p:spPr>
          <a:xfrm>
            <a:off x="228600" y="1524000"/>
            <a:ext cx="8001000" cy="5334000"/>
          </a:xfrm>
        </p:spPr>
        <p:txBody>
          <a:bodyPr>
            <a:normAutofit/>
          </a:bodyPr>
          <a:lstStyle/>
          <a:p>
            <a:pPr marL="0" indent="-457200" eaLnBrk="1" hangingPunct="1">
              <a:lnSpc>
                <a:spcPct val="90000"/>
              </a:lnSpc>
              <a:buNone/>
            </a:pPr>
            <a:r>
              <a:rPr lang="en-US" altLang="en-US" sz="1800" b="1" i="1">
                <a:solidFill>
                  <a:schemeClr val="tx2"/>
                </a:solidFill>
                <a:latin typeface="Arial" panose="020B0604020202020204" pitchFamily="34" charset="0"/>
                <a:cs typeface="Arial" panose="020B0604020202020204" pitchFamily="34" charset="0"/>
              </a:rPr>
              <a:t>Pope &amp; Vasquez suggest lack of self-care can lead to the following:</a:t>
            </a:r>
          </a:p>
          <a:p>
            <a:pPr marL="0" indent="-457200" eaLnBrk="1" hangingPunct="1">
              <a:lnSpc>
                <a:spcPct val="90000"/>
              </a:lnSpc>
              <a:buNone/>
            </a:pPr>
            <a:endParaRPr lang="en-US" altLang="en-US" sz="1800" b="1" i="1">
              <a:solidFill>
                <a:schemeClr val="tx2"/>
              </a:solidFill>
              <a:latin typeface="Arial" panose="020B0604020202020204" pitchFamily="34" charset="0"/>
              <a:cs typeface="Arial" panose="020B0604020202020204" pitchFamily="34" charset="0"/>
            </a:endParaRPr>
          </a:p>
          <a:p>
            <a:pPr marL="640080" indent="-365760" eaLnBrk="1" hangingPunct="1">
              <a:lnSpc>
                <a:spcPct val="90000"/>
              </a:lnSpc>
            </a:pPr>
            <a:r>
              <a:rPr lang="en-US" altLang="en-US">
                <a:latin typeface="Arial" panose="020B0604020202020204" pitchFamily="34" charset="0"/>
                <a:cs typeface="Arial" panose="020B0604020202020204" pitchFamily="34" charset="0"/>
              </a:rPr>
              <a:t>Disrespecting clients, e.g., talking about client in derogatory ways, becoming judgmental, complaining about their needs</a:t>
            </a:r>
          </a:p>
          <a:p>
            <a:pPr marL="640080" indent="-365760" eaLnBrk="1" hangingPunct="1">
              <a:lnSpc>
                <a:spcPct val="90000"/>
              </a:lnSpc>
            </a:pPr>
            <a:r>
              <a:rPr lang="en-US" altLang="en-US">
                <a:latin typeface="Arial" panose="020B0604020202020204" pitchFamily="34" charset="0"/>
                <a:cs typeface="Arial" panose="020B0604020202020204" pitchFamily="34" charset="0"/>
              </a:rPr>
              <a:t>Disrespecting work, e.g., trivialize, ridicule, or become overly self-critical about our work; see our work as meaningless</a:t>
            </a:r>
          </a:p>
          <a:p>
            <a:pPr marL="640080" indent="-365760" eaLnBrk="1" hangingPunct="1">
              <a:lnSpc>
                <a:spcPct val="90000"/>
              </a:lnSpc>
            </a:pPr>
            <a:r>
              <a:rPr lang="en-US" altLang="en-US">
                <a:latin typeface="Arial" panose="020B0604020202020204" pitchFamily="34" charset="0"/>
                <a:cs typeface="Arial" panose="020B0604020202020204" pitchFamily="34" charset="0"/>
              </a:rPr>
              <a:t>Make more mistakes</a:t>
            </a:r>
          </a:p>
          <a:p>
            <a:pPr marL="640080" indent="-365760" eaLnBrk="1" hangingPunct="1">
              <a:lnSpc>
                <a:spcPct val="90000"/>
              </a:lnSpc>
            </a:pPr>
            <a:r>
              <a:rPr lang="en-US" altLang="en-US">
                <a:latin typeface="Arial" panose="020B0604020202020204" pitchFamily="34" charset="0"/>
                <a:cs typeface="Arial" panose="020B0604020202020204" pitchFamily="34" charset="0"/>
              </a:rPr>
              <a:t>Lack energy thus not emotionally present with clients, supervisees, students</a:t>
            </a:r>
          </a:p>
          <a:p>
            <a:pPr marL="640080" indent="-365760" eaLnBrk="1" hangingPunct="1">
              <a:lnSpc>
                <a:spcPct val="90000"/>
              </a:lnSpc>
            </a:pPr>
            <a:r>
              <a:rPr lang="en-US" altLang="en-US">
                <a:latin typeface="Arial" panose="020B0604020202020204" pitchFamily="34" charset="0"/>
                <a:cs typeface="Arial" panose="020B0604020202020204" pitchFamily="34" charset="0"/>
              </a:rPr>
              <a:t>Using work to block out unhappiness, pain, discontent</a:t>
            </a:r>
          </a:p>
          <a:p>
            <a:pPr marL="640080" indent="-365760" eaLnBrk="1" hangingPunct="1">
              <a:lnSpc>
                <a:spcPct val="90000"/>
              </a:lnSpc>
            </a:pPr>
            <a:r>
              <a:rPr lang="en-US" altLang="en-US">
                <a:latin typeface="Arial" panose="020B0604020202020204" pitchFamily="34" charset="0"/>
                <a:cs typeface="Arial" panose="020B0604020202020204" pitchFamily="34" charset="0"/>
              </a:rPr>
              <a:t>Becoming anxious and afraid, question if we can deal with the challenges of our work</a:t>
            </a:r>
          </a:p>
          <a:p>
            <a:pPr marL="640080" indent="-365760" eaLnBrk="1" hangingPunct="1">
              <a:lnSpc>
                <a:spcPct val="90000"/>
              </a:lnSpc>
            </a:pPr>
            <a:r>
              <a:rPr lang="en-US" altLang="en-US">
                <a:latin typeface="Arial" panose="020B0604020202020204" pitchFamily="34" charset="0"/>
                <a:cs typeface="Arial" panose="020B0604020202020204" pitchFamily="34" charset="0"/>
              </a:rPr>
              <a:t>Losing interest: work no longer a source of joy</a:t>
            </a:r>
          </a:p>
          <a:p>
            <a:pPr marL="640080" eaLnBrk="1" hangingPunct="1">
              <a:lnSpc>
                <a:spcPct val="90000"/>
              </a:lnSpc>
            </a:pP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3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 calcmode="lin" valueType="num">
                                      <p:cBhvr additive="base">
                                        <p:cTn id="13"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 calcmode="lin" valueType="num">
                                      <p:cBhvr additive="base">
                                        <p:cTn id="19"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4" end="4"/>
                                            </p:txEl>
                                          </p:spTgt>
                                        </p:tgtEl>
                                        <p:attrNameLst>
                                          <p:attrName>style.visibility</p:attrName>
                                        </p:attrNameLst>
                                      </p:cBhvr>
                                      <p:to>
                                        <p:strVal val="visible"/>
                                      </p:to>
                                    </p:set>
                                    <p:anim calcmode="lin" valueType="num">
                                      <p:cBhvr additive="base">
                                        <p:cTn id="25"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anim calcmode="lin" valueType="num">
                                      <p:cBhvr additive="base">
                                        <p:cTn id="31" dur="500" fill="hold"/>
                                        <p:tgtEl>
                                          <p:spTgt spid="778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7827">
                                            <p:txEl>
                                              <p:pRg st="6" end="6"/>
                                            </p:txEl>
                                          </p:spTgt>
                                        </p:tgtEl>
                                        <p:attrNameLst>
                                          <p:attrName>style.visibility</p:attrName>
                                        </p:attrNameLst>
                                      </p:cBhvr>
                                      <p:to>
                                        <p:strVal val="visible"/>
                                      </p:to>
                                    </p:set>
                                    <p:anim calcmode="lin" valueType="num">
                                      <p:cBhvr additive="base">
                                        <p:cTn id="37" dur="500" fill="hold"/>
                                        <p:tgtEl>
                                          <p:spTgt spid="778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78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7827">
                                            <p:txEl>
                                              <p:pRg st="7" end="7"/>
                                            </p:txEl>
                                          </p:spTgt>
                                        </p:tgtEl>
                                        <p:attrNameLst>
                                          <p:attrName>style.visibility</p:attrName>
                                        </p:attrNameLst>
                                      </p:cBhvr>
                                      <p:to>
                                        <p:strVal val="visible"/>
                                      </p:to>
                                    </p:set>
                                    <p:anim calcmode="lin" valueType="num">
                                      <p:cBhvr additive="base">
                                        <p:cTn id="43" dur="500" fill="hold"/>
                                        <p:tgtEl>
                                          <p:spTgt spid="7782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78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7827">
                                            <p:txEl>
                                              <p:pRg st="8" end="8"/>
                                            </p:txEl>
                                          </p:spTgt>
                                        </p:tgtEl>
                                        <p:attrNameLst>
                                          <p:attrName>style.visibility</p:attrName>
                                        </p:attrNameLst>
                                      </p:cBhvr>
                                      <p:to>
                                        <p:strVal val="visible"/>
                                      </p:to>
                                    </p:set>
                                    <p:anim calcmode="lin" valueType="num">
                                      <p:cBhvr additive="base">
                                        <p:cTn id="49" dur="500" fill="hold"/>
                                        <p:tgtEl>
                                          <p:spTgt spid="7782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78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Shape 1162"/>
          <p:cNvSpPr txBox="1">
            <a:spLocks noGrp="1"/>
          </p:cNvSpPr>
          <p:nvPr>
            <p:ph type="title"/>
          </p:nvPr>
        </p:nvSpPr>
        <p:spPr>
          <a:xfrm>
            <a:off x="457200" y="274637"/>
            <a:ext cx="7619999" cy="868363"/>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800" b="0" i="0" u="none" strike="noStrike" cap="none">
                <a:latin typeface="Arial" panose="020B0604020202020204" pitchFamily="34" charset="0"/>
                <a:cs typeface="Arial" panose="020B0604020202020204" pitchFamily="34" charset="0"/>
                <a:sym typeface="Arial"/>
              </a:rPr>
              <a:t>Race-based trauma</a:t>
            </a:r>
          </a:p>
        </p:txBody>
      </p:sp>
      <p:sp>
        <p:nvSpPr>
          <p:cNvPr id="1163" name="Shape 1163"/>
          <p:cNvSpPr txBox="1">
            <a:spLocks noGrp="1"/>
          </p:cNvSpPr>
          <p:nvPr>
            <p:ph type="body" idx="1"/>
          </p:nvPr>
        </p:nvSpPr>
        <p:spPr>
          <a:xfrm>
            <a:off x="457200" y="1295400"/>
            <a:ext cx="7620000" cy="5597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None/>
            </a:pPr>
            <a:endParaRPr b="1" u="sng">
              <a:solidFill>
                <a:srgbClr val="85200C"/>
              </a:solidFill>
            </a:endParaRPr>
          </a:p>
          <a:p>
            <a:pPr marL="0" marR="0" lvl="0" indent="0" algn="l" rtl="0">
              <a:lnSpc>
                <a:spcPct val="100000"/>
              </a:lnSpc>
              <a:spcBef>
                <a:spcPts val="0"/>
              </a:spcBef>
              <a:spcAft>
                <a:spcPts val="0"/>
              </a:spcAft>
              <a:buNone/>
            </a:pPr>
            <a:r>
              <a:rPr lang="en-US" i="1">
                <a:solidFill>
                  <a:srgbClr val="000000"/>
                </a:solidFill>
                <a:latin typeface="Arial" panose="020B0604020202020204" pitchFamily="34" charset="0"/>
                <a:cs typeface="Arial" panose="020B0604020202020204" pitchFamily="34" charset="0"/>
              </a:rPr>
              <a:t>Social media impact</a:t>
            </a:r>
          </a:p>
          <a:p>
            <a:pPr marL="0" marR="0" lvl="0" indent="0" algn="l" rtl="0">
              <a:lnSpc>
                <a:spcPct val="100000"/>
              </a:lnSpc>
              <a:spcBef>
                <a:spcPts val="0"/>
              </a:spcBef>
              <a:spcAft>
                <a:spcPts val="0"/>
              </a:spcAft>
              <a:buNone/>
            </a:pPr>
            <a:endParaRPr>
              <a:solidFill>
                <a:srgbClr val="000000"/>
              </a:solidFill>
              <a:latin typeface="Arial" panose="020B0604020202020204" pitchFamily="34" charset="0"/>
              <a:cs typeface="Arial" panose="020B0604020202020204" pitchFamily="34" charset="0"/>
            </a:endParaRPr>
          </a:p>
          <a:p>
            <a:pPr marL="0" lvl="0" indent="0">
              <a:spcBef>
                <a:spcPts val="0"/>
              </a:spcBef>
              <a:buNone/>
            </a:pPr>
            <a:r>
              <a:rPr lang="en-US">
                <a:latin typeface="Arial" panose="020B0604020202020204" pitchFamily="34" charset="0"/>
                <a:cs typeface="Arial" panose="020B0604020202020204" pitchFamily="34" charset="0"/>
              </a:rPr>
              <a:t>"Race-based trauma literally leaves bruised spots on your brain. By continuing to enter online conversations, as important as you warrant them to be, you are allowing the bruise to be pressed on over and over. You are harming yourself if you do not step away and heal. These conversations are impacting your emotional and psychological well-being.”</a:t>
            </a:r>
            <a:endParaRPr>
              <a:solidFill>
                <a:schemeClr val="accent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a:solidFill>
                <a:schemeClr val="accent1"/>
              </a:solidFill>
            </a:endParaRPr>
          </a:p>
          <a:p>
            <a:pPr marL="0" indent="0" algn="r">
              <a:spcBef>
                <a:spcPts val="0"/>
              </a:spcBef>
              <a:buNone/>
            </a:pPr>
            <a:endParaRPr lang="en-US" sz="1100" i="1">
              <a:solidFill>
                <a:schemeClr val="dk1"/>
              </a:solidFill>
              <a:ea typeface="Calibri"/>
              <a:cs typeface="Calibri"/>
              <a:sym typeface="Calibri"/>
            </a:endParaRPr>
          </a:p>
          <a:p>
            <a:pPr marL="0" indent="0" algn="r">
              <a:spcBef>
                <a:spcPts val="0"/>
              </a:spcBef>
              <a:buNone/>
            </a:pPr>
            <a:endParaRPr lang="en-US" sz="1100" i="1">
              <a:solidFill>
                <a:schemeClr val="dk1"/>
              </a:solidFill>
              <a:ea typeface="Calibri"/>
              <a:cs typeface="Calibri"/>
              <a:sym typeface="Calibri"/>
            </a:endParaRPr>
          </a:p>
          <a:p>
            <a:pPr marL="0" indent="0" algn="r">
              <a:spcBef>
                <a:spcPts val="0"/>
              </a:spcBef>
              <a:buNone/>
            </a:pPr>
            <a:endParaRPr lang="en-US" sz="1100" i="1">
              <a:solidFill>
                <a:schemeClr val="dk1"/>
              </a:solidFill>
              <a:ea typeface="Calibri"/>
              <a:cs typeface="Calibri"/>
              <a:sym typeface="Calibri"/>
            </a:endParaRPr>
          </a:p>
          <a:p>
            <a:pPr marL="0" indent="0" algn="r">
              <a:spcBef>
                <a:spcPts val="0"/>
              </a:spcBef>
              <a:buNone/>
            </a:pPr>
            <a:endParaRPr lang="en-US" sz="1100" i="1">
              <a:solidFill>
                <a:schemeClr val="dk1"/>
              </a:solidFill>
              <a:ea typeface="Calibri"/>
              <a:cs typeface="Calibri"/>
              <a:sym typeface="Calibri"/>
            </a:endParaRPr>
          </a:p>
          <a:p>
            <a:pPr marL="0" indent="0" algn="r">
              <a:spcBef>
                <a:spcPts val="0"/>
              </a:spcBef>
              <a:buNone/>
            </a:pPr>
            <a:endParaRPr lang="en-US" sz="1100" i="1">
              <a:solidFill>
                <a:schemeClr val="dk1"/>
              </a:solidFill>
              <a:ea typeface="Calibri"/>
              <a:cs typeface="Calibri"/>
              <a:sym typeface="Calibri"/>
            </a:endParaRPr>
          </a:p>
          <a:p>
            <a:pPr marL="0" indent="0" algn="r">
              <a:spcBef>
                <a:spcPts val="0"/>
              </a:spcBef>
              <a:buNone/>
            </a:pPr>
            <a:endParaRPr lang="en-US" sz="1100" i="1">
              <a:solidFill>
                <a:schemeClr val="dk1"/>
              </a:solidFill>
              <a:ea typeface="Calibri"/>
              <a:cs typeface="Calibri"/>
              <a:sym typeface="Calibri"/>
            </a:endParaRPr>
          </a:p>
          <a:p>
            <a:pPr marL="0" indent="0" algn="r">
              <a:spcBef>
                <a:spcPts val="0"/>
              </a:spcBef>
              <a:buNone/>
            </a:pPr>
            <a:endParaRPr lang="en-US" sz="1100" i="1">
              <a:solidFill>
                <a:schemeClr val="dk1"/>
              </a:solidFill>
              <a:ea typeface="Calibri"/>
              <a:cs typeface="Calibri"/>
              <a:sym typeface="Calibri"/>
            </a:endParaRPr>
          </a:p>
          <a:p>
            <a:pPr marL="0" indent="0" algn="r">
              <a:spcBef>
                <a:spcPts val="0"/>
              </a:spcBef>
              <a:buNone/>
            </a:pPr>
            <a:r>
              <a:rPr lang="en-US" sz="1100" i="1">
                <a:solidFill>
                  <a:schemeClr val="dk1"/>
                </a:solidFill>
                <a:ea typeface="Calibri"/>
                <a:cs typeface="Calibri"/>
                <a:sym typeface="Calibri"/>
              </a:rPr>
              <a:t>http://www.colorlines.com/articles/4-self-care-resources-days-when-world-terrible </a:t>
            </a:r>
            <a:endParaRPr lang="en-US" sz="1100"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accent1"/>
              </a:solidFill>
            </a:endParaRPr>
          </a:p>
          <a:p>
            <a:pPr marL="342900" marR="0" lvl="0" indent="-88900" algn="l" rtl="0">
              <a:lnSpc>
                <a:spcPct val="100000"/>
              </a:lnSpc>
              <a:spcBef>
                <a:spcPts val="440"/>
              </a:spcBef>
              <a:spcAft>
                <a:spcPts val="0"/>
              </a:spcAft>
              <a:buClr>
                <a:schemeClr val="accent1"/>
              </a:buClr>
              <a:buSzPct val="100000"/>
              <a:buFont typeface="Arial"/>
              <a:buNone/>
            </a:pPr>
            <a:endParaRPr sz="2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702897"/>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9088-4719-EA0B-1605-CAFCE8ED5856}"/>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a:t>Steps to Self Care after Trauma Chart</a:t>
            </a:r>
          </a:p>
        </p:txBody>
      </p:sp>
      <p:pic>
        <p:nvPicPr>
          <p:cNvPr id="4" name="Content Placeholder 3" descr="An image of a list of steps to self care after an emotional and psychological traumatic situ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98934"/>
            <a:ext cx="4471280" cy="6703648"/>
          </a:xfrm>
        </p:spPr>
      </p:pic>
    </p:spTree>
    <p:extLst>
      <p:ext uri="{BB962C8B-B14F-4D97-AF65-F5344CB8AC3E}">
        <p14:creationId xmlns:p14="http://schemas.microsoft.com/office/powerpoint/2010/main" val="2722304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Shape 1431"/>
          <p:cNvSpPr txBox="1">
            <a:spLocks noGrp="1"/>
          </p:cNvSpPr>
          <p:nvPr>
            <p:ph type="title"/>
          </p:nvPr>
        </p:nvSpPr>
        <p:spPr>
          <a:xfrm>
            <a:off x="457200" y="274637"/>
            <a:ext cx="7619999" cy="11430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600" b="0" i="0" u="none" strike="noStrike" cap="none">
                <a:solidFill>
                  <a:schemeClr val="tx1"/>
                </a:solidFill>
                <a:latin typeface="Arial"/>
                <a:ea typeface="Arial"/>
                <a:cs typeface="Arial"/>
                <a:sym typeface="Arial"/>
              </a:rPr>
              <a:t>Neuronal Exercise</a:t>
            </a:r>
          </a:p>
        </p:txBody>
      </p:sp>
      <p:sp>
        <p:nvSpPr>
          <p:cNvPr id="1432" name="Shape 1432"/>
          <p:cNvSpPr txBox="1">
            <a:spLocks noGrp="1"/>
          </p:cNvSpPr>
          <p:nvPr>
            <p:ph type="body" idx="1"/>
          </p:nvPr>
        </p:nvSpPr>
        <p:spPr>
          <a:xfrm>
            <a:off x="457200" y="1600200"/>
            <a:ext cx="7848599" cy="4800600"/>
          </a:xfrm>
          <a:prstGeom prst="rect">
            <a:avLst/>
          </a:prstGeom>
          <a:noFill/>
          <a:ln>
            <a:noFill/>
          </a:ln>
        </p:spPr>
        <p:txBody>
          <a:bodyPr lIns="91425" tIns="91425" rIns="91425" bIns="91425" anchor="t" anchorCtr="0">
            <a:noAutofit/>
          </a:bodyPr>
          <a:lstStyle/>
          <a:p>
            <a:pPr marL="254000" marR="0" lvl="0" indent="0" algn="ctr" rtl="0">
              <a:lnSpc>
                <a:spcPct val="100000"/>
              </a:lnSpc>
              <a:spcBef>
                <a:spcPts val="0"/>
              </a:spcBef>
              <a:spcAft>
                <a:spcPts val="0"/>
              </a:spcAft>
              <a:buClr>
                <a:schemeClr val="accent1"/>
              </a:buClr>
              <a:buSzPct val="25000"/>
              <a:buFont typeface="Arial"/>
              <a:buNone/>
            </a:pPr>
            <a:r>
              <a:rPr lang="en-US" sz="2200" b="1" i="1" u="none" strike="noStrike" cap="none">
                <a:solidFill>
                  <a:schemeClr val="accent1"/>
                </a:solidFill>
                <a:latin typeface="Arial"/>
                <a:ea typeface="Arial"/>
                <a:cs typeface="Arial"/>
                <a:sym typeface="Arial"/>
              </a:rPr>
              <a:t>Build new pathways…exercise nervous system</a:t>
            </a: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Positive relational moments</a:t>
            </a:r>
          </a:p>
          <a:p>
            <a:pPr lvl="1" indent="-88900">
              <a:spcBef>
                <a:spcPts val="440"/>
              </a:spcBef>
              <a:buClr>
                <a:schemeClr val="accent1"/>
              </a:buClr>
            </a:pPr>
            <a:r>
              <a:rPr lang="en-US" sz="2000"/>
              <a:t>Mind and photos</a:t>
            </a:r>
            <a:endParaRPr lang="en-US" sz="2000" b="0" i="0" u="none" strike="noStrike" cap="none">
              <a:solidFill>
                <a:schemeClr val="dk1"/>
              </a:solidFill>
              <a:latin typeface="Arial"/>
              <a:ea typeface="Arial"/>
              <a:cs typeface="Arial"/>
              <a:sym typeface="Arial"/>
            </a:endParaRP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Mindfulness</a:t>
            </a: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Enhance connection with self</a:t>
            </a: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Increase contact with others</a:t>
            </a: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Integrate daily movement</a:t>
            </a: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Increase authenticity and relational risk</a:t>
            </a: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Cuddle with a pet</a:t>
            </a: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Call a friend</a:t>
            </a: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a:solidFill>
                  <a:schemeClr val="dk1"/>
                </a:solidFill>
                <a:latin typeface="Arial"/>
                <a:ea typeface="Arial"/>
                <a:cs typeface="Arial"/>
                <a:sym typeface="Arial"/>
              </a:rPr>
              <a:t>Practice kindness and compassion </a:t>
            </a:r>
          </a:p>
          <a:p>
            <a:pPr marL="640080" marR="0" lvl="1" indent="-106680" algn="l" rtl="0">
              <a:lnSpc>
                <a:spcPct val="100000"/>
              </a:lnSpc>
              <a:spcBef>
                <a:spcPts val="400"/>
              </a:spcBef>
              <a:spcAft>
                <a:spcPts val="0"/>
              </a:spcAft>
              <a:buClr>
                <a:schemeClr val="accent2"/>
              </a:buClr>
              <a:buSzPct val="100000"/>
              <a:buFont typeface="Arial"/>
              <a:buChar char="•"/>
            </a:pPr>
            <a:r>
              <a:rPr lang="en-US" sz="2000" b="0" i="0" u="none" strike="noStrike" cap="none">
                <a:solidFill>
                  <a:schemeClr val="dk1"/>
                </a:solidFill>
                <a:latin typeface="Arial"/>
                <a:ea typeface="Arial"/>
                <a:cs typeface="Arial"/>
                <a:sym typeface="Arial"/>
              </a:rPr>
              <a:t>SELF and OTHERS </a:t>
            </a:r>
          </a:p>
        </p:txBody>
      </p:sp>
      <p:pic>
        <p:nvPicPr>
          <p:cNvPr id="1433" name="Shape 1433" descr="An image of a human brain with arms and legs holding dumbbells as if to be working out."/>
          <p:cNvPicPr preferRelativeResize="0"/>
          <p:nvPr/>
        </p:nvPicPr>
        <p:blipFill rotWithShape="1">
          <a:blip r:embed="rId3">
            <a:alphaModFix/>
          </a:blip>
          <a:srcRect/>
          <a:stretch/>
        </p:blipFill>
        <p:spPr>
          <a:xfrm>
            <a:off x="5257800" y="2224086"/>
            <a:ext cx="3067049" cy="2409824"/>
          </a:xfrm>
          <a:prstGeom prst="rect">
            <a:avLst/>
          </a:prstGeom>
          <a:noFill/>
          <a:ln>
            <a:noFill/>
          </a:ln>
        </p:spPr>
      </p:pic>
    </p:spTree>
    <p:extLst>
      <p:ext uri="{BB962C8B-B14F-4D97-AF65-F5344CB8AC3E}">
        <p14:creationId xmlns:p14="http://schemas.microsoft.com/office/powerpoint/2010/main" val="16713567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2">
                                            <p:txEl>
                                              <p:pRg st="0" end="0"/>
                                            </p:txEl>
                                          </p:spTgt>
                                        </p:tgtEl>
                                        <p:attrNameLst>
                                          <p:attrName>style.visibility</p:attrName>
                                        </p:attrNameLst>
                                      </p:cBhvr>
                                      <p:to>
                                        <p:strVal val="visible"/>
                                      </p:to>
                                    </p:set>
                                    <p:animEffect transition="in" filter="fade">
                                      <p:cBhvr>
                                        <p:cTn id="7" dur="1000"/>
                                        <p:tgtEl>
                                          <p:spTgt spid="1432">
                                            <p:txEl>
                                              <p:pRg st="0" end="0"/>
                                            </p:txEl>
                                          </p:spTgt>
                                        </p:tgtEl>
                                      </p:cBhvr>
                                    </p:animEffect>
                                    <p:anim calcmode="lin" valueType="num">
                                      <p:cBhvr>
                                        <p:cTn id="8" dur="1000" fill="hold"/>
                                        <p:tgtEl>
                                          <p:spTgt spid="143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32">
                                            <p:txEl>
                                              <p:pRg st="1" end="1"/>
                                            </p:txEl>
                                          </p:spTgt>
                                        </p:tgtEl>
                                        <p:attrNameLst>
                                          <p:attrName>style.visibility</p:attrName>
                                        </p:attrNameLst>
                                      </p:cBhvr>
                                      <p:to>
                                        <p:strVal val="visible"/>
                                      </p:to>
                                    </p:set>
                                    <p:animEffect transition="in" filter="fade">
                                      <p:cBhvr>
                                        <p:cTn id="14" dur="1000"/>
                                        <p:tgtEl>
                                          <p:spTgt spid="1432">
                                            <p:txEl>
                                              <p:pRg st="1" end="1"/>
                                            </p:txEl>
                                          </p:spTgt>
                                        </p:tgtEl>
                                      </p:cBhvr>
                                    </p:animEffect>
                                    <p:anim calcmode="lin" valueType="num">
                                      <p:cBhvr>
                                        <p:cTn id="15" dur="1000" fill="hold"/>
                                        <p:tgtEl>
                                          <p:spTgt spid="143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2">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432">
                                            <p:txEl>
                                              <p:pRg st="2" end="2"/>
                                            </p:txEl>
                                          </p:spTgt>
                                        </p:tgtEl>
                                        <p:attrNameLst>
                                          <p:attrName>style.visibility</p:attrName>
                                        </p:attrNameLst>
                                      </p:cBhvr>
                                      <p:to>
                                        <p:strVal val="visible"/>
                                      </p:to>
                                    </p:set>
                                    <p:animEffect transition="in" filter="fade">
                                      <p:cBhvr>
                                        <p:cTn id="19" dur="1000"/>
                                        <p:tgtEl>
                                          <p:spTgt spid="1432">
                                            <p:txEl>
                                              <p:pRg st="2" end="2"/>
                                            </p:txEl>
                                          </p:spTgt>
                                        </p:tgtEl>
                                      </p:cBhvr>
                                    </p:animEffect>
                                    <p:anim calcmode="lin" valueType="num">
                                      <p:cBhvr>
                                        <p:cTn id="20" dur="1000" fill="hold"/>
                                        <p:tgtEl>
                                          <p:spTgt spid="143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432">
                                            <p:txEl>
                                              <p:pRg st="3" end="3"/>
                                            </p:txEl>
                                          </p:spTgt>
                                        </p:tgtEl>
                                        <p:attrNameLst>
                                          <p:attrName>style.visibility</p:attrName>
                                        </p:attrNameLst>
                                      </p:cBhvr>
                                      <p:to>
                                        <p:strVal val="visible"/>
                                      </p:to>
                                    </p:set>
                                    <p:animEffect transition="in" filter="fade">
                                      <p:cBhvr>
                                        <p:cTn id="26" dur="1000"/>
                                        <p:tgtEl>
                                          <p:spTgt spid="1432">
                                            <p:txEl>
                                              <p:pRg st="3" end="3"/>
                                            </p:txEl>
                                          </p:spTgt>
                                        </p:tgtEl>
                                      </p:cBhvr>
                                    </p:animEffect>
                                    <p:anim calcmode="lin" valueType="num">
                                      <p:cBhvr>
                                        <p:cTn id="27" dur="1000" fill="hold"/>
                                        <p:tgtEl>
                                          <p:spTgt spid="143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432">
                                            <p:txEl>
                                              <p:pRg st="4" end="4"/>
                                            </p:txEl>
                                          </p:spTgt>
                                        </p:tgtEl>
                                        <p:attrNameLst>
                                          <p:attrName>style.visibility</p:attrName>
                                        </p:attrNameLst>
                                      </p:cBhvr>
                                      <p:to>
                                        <p:strVal val="visible"/>
                                      </p:to>
                                    </p:set>
                                    <p:animEffect transition="in" filter="fade">
                                      <p:cBhvr>
                                        <p:cTn id="33" dur="1000"/>
                                        <p:tgtEl>
                                          <p:spTgt spid="1432">
                                            <p:txEl>
                                              <p:pRg st="4" end="4"/>
                                            </p:txEl>
                                          </p:spTgt>
                                        </p:tgtEl>
                                      </p:cBhvr>
                                    </p:animEffect>
                                    <p:anim calcmode="lin" valueType="num">
                                      <p:cBhvr>
                                        <p:cTn id="34" dur="1000" fill="hold"/>
                                        <p:tgtEl>
                                          <p:spTgt spid="143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432">
                                            <p:txEl>
                                              <p:pRg st="5" end="5"/>
                                            </p:txEl>
                                          </p:spTgt>
                                        </p:tgtEl>
                                        <p:attrNameLst>
                                          <p:attrName>style.visibility</p:attrName>
                                        </p:attrNameLst>
                                      </p:cBhvr>
                                      <p:to>
                                        <p:strVal val="visible"/>
                                      </p:to>
                                    </p:set>
                                    <p:animEffect transition="in" filter="fade">
                                      <p:cBhvr>
                                        <p:cTn id="40" dur="1000"/>
                                        <p:tgtEl>
                                          <p:spTgt spid="1432">
                                            <p:txEl>
                                              <p:pRg st="5" end="5"/>
                                            </p:txEl>
                                          </p:spTgt>
                                        </p:tgtEl>
                                      </p:cBhvr>
                                    </p:animEffect>
                                    <p:anim calcmode="lin" valueType="num">
                                      <p:cBhvr>
                                        <p:cTn id="41" dur="1000" fill="hold"/>
                                        <p:tgtEl>
                                          <p:spTgt spid="143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43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432">
                                            <p:txEl>
                                              <p:pRg st="6" end="6"/>
                                            </p:txEl>
                                          </p:spTgt>
                                        </p:tgtEl>
                                        <p:attrNameLst>
                                          <p:attrName>style.visibility</p:attrName>
                                        </p:attrNameLst>
                                      </p:cBhvr>
                                      <p:to>
                                        <p:strVal val="visible"/>
                                      </p:to>
                                    </p:set>
                                    <p:animEffect transition="in" filter="fade">
                                      <p:cBhvr>
                                        <p:cTn id="47" dur="1000"/>
                                        <p:tgtEl>
                                          <p:spTgt spid="1432">
                                            <p:txEl>
                                              <p:pRg st="6" end="6"/>
                                            </p:txEl>
                                          </p:spTgt>
                                        </p:tgtEl>
                                      </p:cBhvr>
                                    </p:animEffect>
                                    <p:anim calcmode="lin" valueType="num">
                                      <p:cBhvr>
                                        <p:cTn id="48" dur="1000" fill="hold"/>
                                        <p:tgtEl>
                                          <p:spTgt spid="143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43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432">
                                            <p:txEl>
                                              <p:pRg st="7" end="7"/>
                                            </p:txEl>
                                          </p:spTgt>
                                        </p:tgtEl>
                                        <p:attrNameLst>
                                          <p:attrName>style.visibility</p:attrName>
                                        </p:attrNameLst>
                                      </p:cBhvr>
                                      <p:to>
                                        <p:strVal val="visible"/>
                                      </p:to>
                                    </p:set>
                                    <p:animEffect transition="in" filter="fade">
                                      <p:cBhvr>
                                        <p:cTn id="54" dur="1000"/>
                                        <p:tgtEl>
                                          <p:spTgt spid="1432">
                                            <p:txEl>
                                              <p:pRg st="7" end="7"/>
                                            </p:txEl>
                                          </p:spTgt>
                                        </p:tgtEl>
                                      </p:cBhvr>
                                    </p:animEffect>
                                    <p:anim calcmode="lin" valueType="num">
                                      <p:cBhvr>
                                        <p:cTn id="55" dur="1000" fill="hold"/>
                                        <p:tgtEl>
                                          <p:spTgt spid="143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43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432">
                                            <p:txEl>
                                              <p:pRg st="8" end="8"/>
                                            </p:txEl>
                                          </p:spTgt>
                                        </p:tgtEl>
                                        <p:attrNameLst>
                                          <p:attrName>style.visibility</p:attrName>
                                        </p:attrNameLst>
                                      </p:cBhvr>
                                      <p:to>
                                        <p:strVal val="visible"/>
                                      </p:to>
                                    </p:set>
                                    <p:animEffect transition="in" filter="fade">
                                      <p:cBhvr>
                                        <p:cTn id="61" dur="1000"/>
                                        <p:tgtEl>
                                          <p:spTgt spid="1432">
                                            <p:txEl>
                                              <p:pRg st="8" end="8"/>
                                            </p:txEl>
                                          </p:spTgt>
                                        </p:tgtEl>
                                      </p:cBhvr>
                                    </p:animEffect>
                                    <p:anim calcmode="lin" valueType="num">
                                      <p:cBhvr>
                                        <p:cTn id="62" dur="1000" fill="hold"/>
                                        <p:tgtEl>
                                          <p:spTgt spid="143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143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432">
                                            <p:txEl>
                                              <p:pRg st="9" end="9"/>
                                            </p:txEl>
                                          </p:spTgt>
                                        </p:tgtEl>
                                        <p:attrNameLst>
                                          <p:attrName>style.visibility</p:attrName>
                                        </p:attrNameLst>
                                      </p:cBhvr>
                                      <p:to>
                                        <p:strVal val="visible"/>
                                      </p:to>
                                    </p:set>
                                    <p:animEffect transition="in" filter="fade">
                                      <p:cBhvr>
                                        <p:cTn id="68" dur="1000"/>
                                        <p:tgtEl>
                                          <p:spTgt spid="1432">
                                            <p:txEl>
                                              <p:pRg st="9" end="9"/>
                                            </p:txEl>
                                          </p:spTgt>
                                        </p:tgtEl>
                                      </p:cBhvr>
                                    </p:animEffect>
                                    <p:anim calcmode="lin" valueType="num">
                                      <p:cBhvr>
                                        <p:cTn id="69" dur="1000" fill="hold"/>
                                        <p:tgtEl>
                                          <p:spTgt spid="1432">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143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432">
                                            <p:txEl>
                                              <p:pRg st="10" end="10"/>
                                            </p:txEl>
                                          </p:spTgt>
                                        </p:tgtEl>
                                        <p:attrNameLst>
                                          <p:attrName>style.visibility</p:attrName>
                                        </p:attrNameLst>
                                      </p:cBhvr>
                                      <p:to>
                                        <p:strVal val="visible"/>
                                      </p:to>
                                    </p:set>
                                    <p:animEffect transition="in" filter="fade">
                                      <p:cBhvr>
                                        <p:cTn id="75" dur="1000"/>
                                        <p:tgtEl>
                                          <p:spTgt spid="1432">
                                            <p:txEl>
                                              <p:pRg st="10" end="10"/>
                                            </p:txEl>
                                          </p:spTgt>
                                        </p:tgtEl>
                                      </p:cBhvr>
                                    </p:animEffect>
                                    <p:anim calcmode="lin" valueType="num">
                                      <p:cBhvr>
                                        <p:cTn id="76" dur="1000" fill="hold"/>
                                        <p:tgtEl>
                                          <p:spTgt spid="1432">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432">
                                            <p:txEl>
                                              <p:pRg st="10" end="10"/>
                                            </p:tx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432">
                                            <p:txEl>
                                              <p:pRg st="11" end="11"/>
                                            </p:txEl>
                                          </p:spTgt>
                                        </p:tgtEl>
                                        <p:attrNameLst>
                                          <p:attrName>style.visibility</p:attrName>
                                        </p:attrNameLst>
                                      </p:cBhvr>
                                      <p:to>
                                        <p:strVal val="visible"/>
                                      </p:to>
                                    </p:set>
                                    <p:animEffect transition="in" filter="fade">
                                      <p:cBhvr>
                                        <p:cTn id="80" dur="1000"/>
                                        <p:tgtEl>
                                          <p:spTgt spid="1432">
                                            <p:txEl>
                                              <p:pRg st="11" end="11"/>
                                            </p:txEl>
                                          </p:spTgt>
                                        </p:tgtEl>
                                      </p:cBhvr>
                                    </p:animEffect>
                                    <p:anim calcmode="lin" valueType="num">
                                      <p:cBhvr>
                                        <p:cTn id="81" dur="1000" fill="hold"/>
                                        <p:tgtEl>
                                          <p:spTgt spid="1432">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143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A491-3D35-34BC-A4D8-BB5436F9AE7F}"/>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a:t>Paulo Freire Quote</a:t>
            </a:r>
          </a:p>
        </p:txBody>
      </p:sp>
      <p:sp>
        <p:nvSpPr>
          <p:cNvPr id="3" name="Content Placeholder 2"/>
          <p:cNvSpPr>
            <a:spLocks noGrp="1"/>
          </p:cNvSpPr>
          <p:nvPr>
            <p:ph idx="1"/>
          </p:nvPr>
        </p:nvSpPr>
        <p:spPr/>
        <p:txBody>
          <a:bodyPr>
            <a:normAutofit/>
          </a:bodyPr>
          <a:lstStyle/>
          <a:p>
            <a:pPr marL="114300" indent="0">
              <a:buNone/>
            </a:pPr>
            <a:r>
              <a:rPr lang="en-US" sz="4000">
                <a:latin typeface="Cooper Black" panose="0208090404030B020404" pitchFamily="18" charset="0"/>
              </a:rPr>
              <a:t>It is imperative that we maintain hope even when the harshness of reality may suggest the opposite. </a:t>
            </a:r>
          </a:p>
          <a:p>
            <a:pPr marL="114300" indent="0">
              <a:buNone/>
            </a:pPr>
            <a:r>
              <a:rPr lang="en-US" sz="4000">
                <a:latin typeface="Cooper Black" panose="0208090404030B020404" pitchFamily="18" charset="0"/>
              </a:rPr>
              <a:t>				—Paulo Freire</a:t>
            </a:r>
          </a:p>
        </p:txBody>
      </p:sp>
    </p:spTree>
    <p:extLst>
      <p:ext uri="{BB962C8B-B14F-4D97-AF65-F5344CB8AC3E}">
        <p14:creationId xmlns:p14="http://schemas.microsoft.com/office/powerpoint/2010/main" val="30312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sz="3800">
                <a:solidFill>
                  <a:schemeClr val="tx1"/>
                </a:solidFill>
                <a:latin typeface="Arial" panose="020B0604020202020204" pitchFamily="34" charset="0"/>
                <a:cs typeface="Arial" panose="020B0604020202020204" pitchFamily="34" charset="0"/>
              </a:rPr>
              <a:t>The reality in helping professions</a:t>
            </a:r>
          </a:p>
        </p:txBody>
      </p:sp>
      <p:sp>
        <p:nvSpPr>
          <p:cNvPr id="3" name="Content Placeholder 2"/>
          <p:cNvSpPr>
            <a:spLocks noGrp="1"/>
          </p:cNvSpPr>
          <p:nvPr>
            <p:ph idx="1"/>
          </p:nvPr>
        </p:nvSpPr>
        <p:spPr>
          <a:xfrm>
            <a:off x="457200" y="1905000"/>
            <a:ext cx="7620000" cy="4495800"/>
          </a:xfrm>
        </p:spPr>
        <p:txBody>
          <a:bodyPr>
            <a:normAutofit/>
          </a:bodyPr>
          <a:lstStyle/>
          <a:p>
            <a:r>
              <a:rPr lang="en-US" sz="2800" i="1">
                <a:latin typeface="Arial" panose="020B0604020202020204" pitchFamily="34" charset="0"/>
                <a:cs typeface="Arial" panose="020B0604020202020204" pitchFamily="34" charset="0"/>
              </a:rPr>
              <a:t>For many of us in the helping professions, the current social-political climate has sparked shock, fear, worry, anxiety, and anger for ourselves and for our clients and patients. Doing the work that we do, and within these social-political realities, can increase our propensity for stress, burn-out, vicarious trauma, compassion and oppression fatigue.</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1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01000" cy="639762"/>
          </a:xfrm>
          <a:solidFill>
            <a:schemeClr val="tx2"/>
          </a:solidFill>
        </p:spPr>
        <p:txBody>
          <a:bodyPr/>
          <a:lstStyle/>
          <a:p>
            <a:r>
              <a:rPr lang="en-US">
                <a:solidFill>
                  <a:schemeClr val="bg1"/>
                </a:solidFill>
                <a:latin typeface="Arial" panose="020B0604020202020204" pitchFamily="34" charset="0"/>
                <a:cs typeface="Arial" panose="020B0604020202020204" pitchFamily="34" charset="0"/>
              </a:rPr>
              <a:t>APA Stress in America Surveys</a:t>
            </a:r>
          </a:p>
        </p:txBody>
      </p:sp>
      <p:sp>
        <p:nvSpPr>
          <p:cNvPr id="3" name="Content Placeholder 2"/>
          <p:cNvSpPr>
            <a:spLocks noGrp="1"/>
          </p:cNvSpPr>
          <p:nvPr>
            <p:ph idx="1"/>
          </p:nvPr>
        </p:nvSpPr>
        <p:spPr>
          <a:xfrm>
            <a:off x="228600" y="1143000"/>
            <a:ext cx="8153400" cy="5715000"/>
          </a:xfrm>
        </p:spPr>
        <p:txBody>
          <a:bodyPr>
            <a:normAutofit fontScale="92500"/>
          </a:bodyPr>
          <a:lstStyle/>
          <a:p>
            <a:r>
              <a:rPr lang="en-US">
                <a:latin typeface="Arial" panose="020B0604020202020204" pitchFamily="34" charset="0"/>
                <a:cs typeface="Arial" panose="020B0604020202020204" pitchFamily="34" charset="0"/>
              </a:rPr>
              <a:t>October 2022: Battered American psyche</a:t>
            </a:r>
          </a:p>
          <a:p>
            <a:r>
              <a:rPr lang="en-US">
                <a:latin typeface="Arial" panose="020B0604020202020204" pitchFamily="34" charset="0"/>
                <a:cs typeface="Arial" panose="020B0604020202020204" pitchFamily="34" charset="0"/>
              </a:rPr>
              <a:t>October 2021: Stress and decision-making during the pandemic</a:t>
            </a:r>
          </a:p>
          <a:p>
            <a:r>
              <a:rPr lang="en-US">
                <a:latin typeface="Arial" panose="020B0604020202020204" pitchFamily="34" charset="0"/>
                <a:cs typeface="Arial" panose="020B0604020202020204" pitchFamily="34" charset="0"/>
              </a:rPr>
              <a:t>March 2021: Unhealthy weight gains, increased drinking</a:t>
            </a:r>
          </a:p>
          <a:p>
            <a:r>
              <a:rPr lang="en-US">
                <a:latin typeface="Arial" panose="020B0604020202020204" pitchFamily="34" charset="0"/>
                <a:cs typeface="Arial" panose="020B0604020202020204" pitchFamily="34" charset="0"/>
              </a:rPr>
              <a:t>2020: A National Mental Health Crisis (October/November)</a:t>
            </a:r>
          </a:p>
          <a:p>
            <a:r>
              <a:rPr lang="en-US">
                <a:latin typeface="Arial" panose="020B0604020202020204" pitchFamily="34" charset="0"/>
                <a:cs typeface="Arial" panose="020B0604020202020204" pitchFamily="34" charset="0"/>
              </a:rPr>
              <a:t>2020: Stress in the Time of COVID-19</a:t>
            </a:r>
          </a:p>
          <a:p>
            <a:r>
              <a:rPr lang="en-US">
                <a:latin typeface="Arial" panose="020B0604020202020204" pitchFamily="34" charset="0"/>
                <a:cs typeface="Arial" panose="020B0604020202020204" pitchFamily="34" charset="0"/>
              </a:rPr>
              <a:t>2019: Stress over the Election, Health Care and Mass Shootings</a:t>
            </a:r>
          </a:p>
          <a:p>
            <a:r>
              <a:rPr lang="en-US">
                <a:latin typeface="Arial" panose="020B0604020202020204" pitchFamily="34" charset="0"/>
                <a:cs typeface="Arial" panose="020B0604020202020204" pitchFamily="34" charset="0"/>
              </a:rPr>
              <a:t>2019: Fear of Mass Shootings</a:t>
            </a:r>
          </a:p>
          <a:p>
            <a:r>
              <a:rPr lang="en-US">
                <a:latin typeface="Arial" panose="020B0604020202020204" pitchFamily="34" charset="0"/>
                <a:cs typeface="Arial" panose="020B0604020202020204" pitchFamily="34" charset="0"/>
              </a:rPr>
              <a:t>2018: Stress and Generation Z</a:t>
            </a:r>
          </a:p>
          <a:p>
            <a:r>
              <a:rPr lang="en-US">
                <a:latin typeface="Arial" panose="020B0604020202020204" pitchFamily="34" charset="0"/>
                <a:cs typeface="Arial" panose="020B0604020202020204" pitchFamily="34" charset="0"/>
              </a:rPr>
              <a:t>2018: Uncertainty about Health Care</a:t>
            </a:r>
          </a:p>
          <a:p>
            <a:r>
              <a:rPr lang="en-US">
                <a:latin typeface="Arial" panose="020B0604020202020204" pitchFamily="34" charset="0"/>
                <a:cs typeface="Arial" panose="020B0604020202020204" pitchFamily="34" charset="0"/>
              </a:rPr>
              <a:t>2017: The State of Our Nation</a:t>
            </a:r>
          </a:p>
          <a:p>
            <a:r>
              <a:rPr lang="en-US">
                <a:latin typeface="Arial" panose="020B0604020202020204" pitchFamily="34" charset="0"/>
                <a:cs typeface="Arial" panose="020B0604020202020204" pitchFamily="34" charset="0"/>
              </a:rPr>
              <a:t>2016: Many Americans Stressed about the State of Our Nation</a:t>
            </a:r>
          </a:p>
          <a:p>
            <a:r>
              <a:rPr lang="en-US">
                <a:latin typeface="Arial" panose="020B0604020202020204" pitchFamily="34" charset="0"/>
                <a:cs typeface="Arial" panose="020B0604020202020204" pitchFamily="34" charset="0"/>
              </a:rPr>
              <a:t>2016: Technology and Social Media</a:t>
            </a:r>
          </a:p>
          <a:p>
            <a:r>
              <a:rPr lang="en-US">
                <a:latin typeface="Arial" panose="020B0604020202020204" pitchFamily="34" charset="0"/>
                <a:cs typeface="Arial" panose="020B0604020202020204" pitchFamily="34" charset="0"/>
              </a:rPr>
              <a:t>2015: The Impact of Discrimination</a:t>
            </a:r>
          </a:p>
          <a:p>
            <a:r>
              <a:rPr lang="en-US">
                <a:latin typeface="Arial" panose="020B0604020202020204" pitchFamily="34" charset="0"/>
                <a:cs typeface="Arial" panose="020B0604020202020204" pitchFamily="34" charset="0"/>
              </a:rPr>
              <a:t>2014: Health, stress and finances</a:t>
            </a:r>
          </a:p>
          <a:p>
            <a:r>
              <a:rPr lang="en-US">
                <a:latin typeface="Arial" panose="020B0604020202020204" pitchFamily="34" charset="0"/>
                <a:cs typeface="Arial" panose="020B0604020202020204" pitchFamily="34" charset="0"/>
              </a:rPr>
              <a:t>2013: Are Teens Adopting Adults' Stress Habits?</a:t>
            </a:r>
          </a:p>
        </p:txBody>
      </p:sp>
    </p:spTree>
    <p:extLst>
      <p:ext uri="{BB962C8B-B14F-4D97-AF65-F5344CB8AC3E}">
        <p14:creationId xmlns:p14="http://schemas.microsoft.com/office/powerpoint/2010/main" val="126735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a:solidFill>
            <a:schemeClr val="tx2"/>
          </a:solidFill>
        </p:spPr>
        <p:txBody>
          <a:bodyPr/>
          <a:lstStyle/>
          <a:p>
            <a:r>
              <a:rPr lang="en-US">
                <a:solidFill>
                  <a:schemeClr val="bg1"/>
                </a:solidFill>
                <a:latin typeface="Arial" panose="020B0604020202020204" pitchFamily="34" charset="0"/>
                <a:cs typeface="Arial" panose="020B0604020202020204" pitchFamily="34" charset="0"/>
              </a:rPr>
              <a:t>2022 Stress in America Survey</a:t>
            </a:r>
            <a:endParaRPr lang="en-US">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7924800" cy="4800600"/>
          </a:xfrm>
        </p:spPr>
        <p:txBody>
          <a:bodyPr>
            <a:normAutofit/>
          </a:bodyPr>
          <a:lstStyle/>
          <a:p>
            <a:r>
              <a:rPr lang="en-US" sz="2400">
                <a:latin typeface="Arial" panose="020B0604020202020204" pitchFamily="34" charset="0"/>
                <a:cs typeface="Arial" panose="020B0604020202020204" pitchFamily="34" charset="0"/>
              </a:rPr>
              <a:t>APA </a:t>
            </a:r>
            <a:r>
              <a:rPr lang="en-US" sz="2400" err="1">
                <a:latin typeface="Arial" panose="020B0604020202020204" pitchFamily="34" charset="0"/>
                <a:cs typeface="Arial" panose="020B0604020202020204" pitchFamily="34" charset="0"/>
              </a:rPr>
              <a:t>incl</a:t>
            </a:r>
            <a:r>
              <a:rPr lang="en-US" sz="2400">
                <a:latin typeface="Arial" panose="020B0604020202020204" pitchFamily="34" charset="0"/>
                <a:cs typeface="Arial" panose="020B0604020202020204" pitchFamily="34" charset="0"/>
              </a:rPr>
              <a:t> political stress in poll for the first time in 2017</a:t>
            </a:r>
          </a:p>
          <a:p>
            <a:r>
              <a:rPr lang="en-US" sz="2400">
                <a:latin typeface="Arial" panose="020B0604020202020204" pitchFamily="34" charset="0"/>
                <a:cs typeface="Arial" panose="020B0604020202020204" pitchFamily="34" charset="0"/>
              </a:rPr>
              <a:t>First nine years, stress had been decreasing</a:t>
            </a:r>
          </a:p>
          <a:p>
            <a:r>
              <a:rPr lang="en-US" sz="2400">
                <a:latin typeface="Arial" panose="020B0604020202020204" pitchFamily="34" charset="0"/>
                <a:cs typeface="Arial" panose="020B0604020202020204" pitchFamily="34" charset="0"/>
              </a:rPr>
              <a:t>2017 - first year reports of stress increased</a:t>
            </a:r>
          </a:p>
          <a:p>
            <a:endParaRPr lang="en-US" sz="2400" u="sng">
              <a:latin typeface="Arial" panose="020B0604020202020204" pitchFamily="34" charset="0"/>
              <a:cs typeface="Arial" panose="020B0604020202020204" pitchFamily="34" charset="0"/>
            </a:endParaRPr>
          </a:p>
          <a:p>
            <a:r>
              <a:rPr lang="en-US" sz="2400" u="sng">
                <a:latin typeface="Arial" panose="020B0604020202020204" pitchFamily="34" charset="0"/>
                <a:cs typeface="Arial" panose="020B0604020202020204" pitchFamily="34" charset="0"/>
              </a:rPr>
              <a:t>2022 Survey details: </a:t>
            </a:r>
          </a:p>
          <a:p>
            <a:pPr lvl="1"/>
            <a:r>
              <a:rPr lang="en-US" sz="2400">
                <a:latin typeface="Arial" panose="020B0604020202020204" pitchFamily="34" charset="0"/>
                <a:cs typeface="Arial" panose="020B0604020202020204" pitchFamily="34" charset="0"/>
              </a:rPr>
              <a:t>U.S. adults over 18</a:t>
            </a:r>
          </a:p>
          <a:p>
            <a:pPr lvl="1"/>
            <a:r>
              <a:rPr lang="en-US" sz="2400">
                <a:latin typeface="Arial" panose="020B0604020202020204" pitchFamily="34" charset="0"/>
                <a:cs typeface="Arial" panose="020B0604020202020204" pitchFamily="34" charset="0"/>
              </a:rPr>
              <a:t>Online within the United States</a:t>
            </a:r>
          </a:p>
          <a:p>
            <a:pPr lvl="1"/>
            <a:r>
              <a:rPr lang="en-US" sz="2400">
                <a:latin typeface="Arial" panose="020B0604020202020204" pitchFamily="34" charset="0"/>
                <a:cs typeface="Arial" panose="020B0604020202020204" pitchFamily="34" charset="0"/>
              </a:rPr>
              <a:t>Aug. 18 and Sept. 2, 2022</a:t>
            </a:r>
          </a:p>
          <a:p>
            <a:pPr lvl="1"/>
            <a:r>
              <a:rPr lang="en-US" sz="2400">
                <a:latin typeface="Arial" panose="020B0604020202020204" pitchFamily="34" charset="0"/>
                <a:cs typeface="Arial" panose="020B0604020202020204" pitchFamily="34" charset="0"/>
              </a:rPr>
              <a:t>3,192 adults</a:t>
            </a:r>
          </a:p>
        </p:txBody>
      </p:sp>
    </p:spTree>
    <p:extLst>
      <p:ext uri="{BB962C8B-B14F-4D97-AF65-F5344CB8AC3E}">
        <p14:creationId xmlns:p14="http://schemas.microsoft.com/office/powerpoint/2010/main" val="22066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C183D7F6-B498-43B3-948B-1728B52AA6E4}">
                <adec:decorative xmlns:adec="http://schemas.microsoft.com/office/drawing/2017/decorative" val="0"/>
              </a:ext>
            </a:extLst>
          </p:cNvPr>
          <p:cNvSpPr txBox="1">
            <a:spLocks noGrp="1"/>
          </p:cNvSpPr>
          <p:nvPr>
            <p:ph type="title" idx="4294967295"/>
          </p:nvPr>
        </p:nvSpPr>
        <p:spPr>
          <a:xfrm>
            <a:off x="304800" y="457200"/>
            <a:ext cx="8001000" cy="960438"/>
          </a:xfrm>
          <a:prstGeom prst="rect">
            <a:avLst/>
          </a:prstGeom>
          <a:solidFill>
            <a:schemeClr val="tx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APA Stress in America Survey</a:t>
            </a:r>
            <a:endParaRPr kumimoji="0" lang="en-US" sz="4600" b="0" i="0" u="none" strike="noStrike" kern="1200" cap="none" spc="-100" normalizeH="0" baseline="0" noProof="0">
              <a:ln>
                <a:noFill/>
              </a:ln>
              <a:solidFill>
                <a:schemeClr val="tx2"/>
              </a:solidFill>
              <a:effectLst/>
              <a:uLnTx/>
              <a:uFillTx/>
              <a:latin typeface="Arial" panose="020B0604020202020204" pitchFamily="34" charset="0"/>
              <a:ea typeface="+mj-ea"/>
              <a:cs typeface="Arial" panose="020B0604020202020204" pitchFamily="34" charset="0"/>
            </a:endParaRPr>
          </a:p>
        </p:txBody>
      </p:sp>
      <p:pic>
        <p:nvPicPr>
          <p:cNvPr id="2050" name="Picture 2" descr="Infographic showing the percentage of adults reporting feelings of uncertainty and concern for the future">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3" y="1905000"/>
            <a:ext cx="8150225" cy="458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13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eb1ecbf-8e12-41fa-b577-5f4aa3424baa">
      <UserInfo>
        <DisplayName/>
        <AccountId xsi:nil="true"/>
        <AccountType/>
      </UserInfo>
    </SharedWithUsers>
    <MediaLengthInSeconds xmlns="8503bc2d-68ca-4668-bd1b-fa8e8f33b2b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F21F61ACE0F047898D2F62A655084E" ma:contentTypeVersion="6" ma:contentTypeDescription="Create a new document." ma:contentTypeScope="" ma:versionID="95c93fc70b31316446f38b1a984b1a38">
  <xsd:schema xmlns:xsd="http://www.w3.org/2001/XMLSchema" xmlns:xs="http://www.w3.org/2001/XMLSchema" xmlns:p="http://schemas.microsoft.com/office/2006/metadata/properties" xmlns:ns2="4eb1ecbf-8e12-41fa-b577-5f4aa3424baa" xmlns:ns3="8503bc2d-68ca-4668-bd1b-fa8e8f33b2bd" targetNamespace="http://schemas.microsoft.com/office/2006/metadata/properties" ma:root="true" ma:fieldsID="ba4afcfba344dab19d0c5e85c2c803d0" ns2:_="" ns3:_="">
    <xsd:import namespace="4eb1ecbf-8e12-41fa-b577-5f4aa3424baa"/>
    <xsd:import namespace="8503bc2d-68ca-4668-bd1b-fa8e8f33b2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1ecbf-8e12-41fa-b577-5f4aa3424b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3bc2d-68ca-4668-bd1b-fa8e8f33b2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B52F8-8181-4075-9C31-C9E7E1116B3B}">
  <ds:schemaRefs>
    <ds:schemaRef ds:uri="http://schemas.microsoft.com/sharepoint/v3/contenttype/forms"/>
  </ds:schemaRefs>
</ds:datastoreItem>
</file>

<file path=customXml/itemProps2.xml><?xml version="1.0" encoding="utf-8"?>
<ds:datastoreItem xmlns:ds="http://schemas.openxmlformats.org/officeDocument/2006/customXml" ds:itemID="{D2C44E54-FA92-4A0F-B294-5FD2911B3103}">
  <ds:schemaRefs>
    <ds:schemaRef ds:uri="8503bc2d-68ca-4668-bd1b-fa8e8f33b2bd"/>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4eb1ecbf-8e12-41fa-b577-5f4aa3424baa"/>
    <ds:schemaRef ds:uri="http://www.w3.org/XML/1998/namespace"/>
  </ds:schemaRefs>
</ds:datastoreItem>
</file>

<file path=customXml/itemProps3.xml><?xml version="1.0" encoding="utf-8"?>
<ds:datastoreItem xmlns:ds="http://schemas.openxmlformats.org/officeDocument/2006/customXml" ds:itemID="{2FDF4F89-398C-49DF-9E03-04EE841595DA}">
  <ds:schemaRefs>
    <ds:schemaRef ds:uri="4eb1ecbf-8e12-41fa-b577-5f4aa3424baa"/>
    <ds:schemaRef ds:uri="8503bc2d-68ca-4668-bd1b-fa8e8f33b2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Adjacency</Template>
  <TotalTime>3</TotalTime>
  <Words>3866</Words>
  <Application>Microsoft Office PowerPoint</Application>
  <PresentationFormat>On-screen Show (4:3)</PresentationFormat>
  <Paragraphs>489</Paragraphs>
  <Slides>55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Arial Black</vt:lpstr>
      <vt:lpstr>Calibri</vt:lpstr>
      <vt:lpstr>Cambria</vt:lpstr>
      <vt:lpstr>Cooper Black</vt:lpstr>
      <vt:lpstr>Franklin Gothic Book</vt:lpstr>
      <vt:lpstr>Garamond</vt:lpstr>
      <vt:lpstr>Noto Sans Symbols</vt:lpstr>
      <vt:lpstr>Wingdings</vt:lpstr>
      <vt:lpstr>Wingdings 2</vt:lpstr>
      <vt:lpstr>Adjacency</vt:lpstr>
      <vt:lpstr> Engagement with Youth with Lived Experiences:  How to Provide Trauma and Multiculturally Informed Care from a Social Justice and Affirming Lens  </vt:lpstr>
      <vt:lpstr>Why do we need this?</vt:lpstr>
      <vt:lpstr>Safety vs. Comfort</vt:lpstr>
      <vt:lpstr> Why me as a presenter?</vt:lpstr>
      <vt:lpstr>The Impact of Cultural Climate and the Pandemic</vt:lpstr>
      <vt:lpstr>The reality in helping professions</vt:lpstr>
      <vt:lpstr>APA Stress in America Surveys</vt:lpstr>
      <vt:lpstr>2022 Stress in America Survey</vt:lpstr>
      <vt:lpstr>APA Stress in America Survey</vt:lpstr>
      <vt:lpstr>APA Stress in America Survey 1</vt:lpstr>
      <vt:lpstr>APA Stress in America Survey 2</vt:lpstr>
      <vt:lpstr>APA Stress in America Survey 3</vt:lpstr>
      <vt:lpstr>APA Stress in America Survey 4</vt:lpstr>
      <vt:lpstr>What is Trauma?</vt:lpstr>
      <vt:lpstr>Potential Traumatic Events</vt:lpstr>
      <vt:lpstr>Givens by Cruz</vt:lpstr>
      <vt:lpstr>OUR DIVERSE SOCIAL IDENTITIES</vt:lpstr>
      <vt:lpstr>The Wheel of Power/Privilege</vt:lpstr>
      <vt:lpstr>Question of What is Positionality? </vt:lpstr>
      <vt:lpstr>Self-reflection</vt:lpstr>
      <vt:lpstr>The Triad Training Model</vt:lpstr>
      <vt:lpstr>Process Model of Cultural Competence </vt:lpstr>
      <vt:lpstr>Thoughts, Attitudes, &amp; Actions</vt:lpstr>
      <vt:lpstr>IAT Categories </vt:lpstr>
      <vt:lpstr>Intention and it’s Impact</vt:lpstr>
      <vt:lpstr>Process of the impact of Stereotypes.</vt:lpstr>
      <vt:lpstr>Psychological Effects of Social Stigma</vt:lpstr>
      <vt:lpstr>ACE Chart</vt:lpstr>
      <vt:lpstr>ACE Behavior’s and Their Risks</vt:lpstr>
      <vt:lpstr>The ACE Tree</vt:lpstr>
      <vt:lpstr>PACES definition and Examples</vt:lpstr>
      <vt:lpstr>Trauma: Learning and Coping</vt:lpstr>
      <vt:lpstr>BEING RELATIONAL  IN A NON-RELATIONAL WORLD</vt:lpstr>
      <vt:lpstr>Safety and Trust: Building Relational Safety</vt:lpstr>
      <vt:lpstr>Suggestion 1  Work to ensure the youth’s emotional, cognitive, physical and interpersonal safety </vt:lpstr>
      <vt:lpstr>Suggestion 2  Foster trustworthiness &amp; transparency through connection &amp; communication</vt:lpstr>
      <vt:lpstr>Suggestion 3  Intentionally facilitate peer support and mutual self-help</vt:lpstr>
      <vt:lpstr>Suggestion 4  Promote collaboration and mutuality by sharing power and decision making with youth when possible</vt:lpstr>
      <vt:lpstr>Suggestion 5  Empower voice and choice by identifying and helping build their strengths</vt:lpstr>
      <vt:lpstr>Suggestion 6  Attend to cultural, historical &amp; gender issues</vt:lpstr>
      <vt:lpstr>Suggestion 7  Impart to youth the importance of having a sense of purpose</vt:lpstr>
      <vt:lpstr>Self-care </vt:lpstr>
      <vt:lpstr>Self / Other Care</vt:lpstr>
      <vt:lpstr>Self / Other Care 2</vt:lpstr>
      <vt:lpstr>Self / Other Care 1</vt:lpstr>
      <vt:lpstr>Self / Other Care 3</vt:lpstr>
      <vt:lpstr>Self / Other Care 4</vt:lpstr>
      <vt:lpstr>Self-Care Images</vt:lpstr>
      <vt:lpstr>SELF-CARE as an Ethical Imperative</vt:lpstr>
      <vt:lpstr>SELF-CARE as an Ethical Imperative 1</vt:lpstr>
      <vt:lpstr>SELF-CARE as an Ethical Imperative 2</vt:lpstr>
      <vt:lpstr>Race-based trauma</vt:lpstr>
      <vt:lpstr>Steps to Self Care after Trauma Chart</vt:lpstr>
      <vt:lpstr>Neuronal Exercise</vt:lpstr>
      <vt:lpstr>Paulo Freire Quote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dc:title>
  <dc:creator>Dr. Carmen Cruz</dc:creator>
  <cp:lastModifiedBy>Longaro,Lynna</cp:lastModifiedBy>
  <cp:revision>3</cp:revision>
  <dcterms:created xsi:type="dcterms:W3CDTF">2011-07-14T15:38:56Z</dcterms:created>
  <dcterms:modified xsi:type="dcterms:W3CDTF">2023-08-23T19:28:13Z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0x010100A2F21F61ACE0F047898D2F62A655084E</vt:lpwstr>
  </property>
  <property fmtid="{D5CDD505-2E9C-101B-9397-08002B2CF9AE}" pid="3" name="Order">
    <vt:r8>44100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ColorTag">
    <vt:lpwstr/>
  </property>
  <property fmtid="{D5CDD505-2E9C-101B-9397-08002B2CF9AE}" pid="8" name="TriggerFlowInfo">
    <vt:lpwstr/>
  </property>
  <property fmtid="{D5CDD505-2E9C-101B-9397-08002B2CF9AE}" pid="9" name="_ColorHex">
    <vt:lpwstr/>
  </property>
  <property fmtid="{D5CDD505-2E9C-101B-9397-08002B2CF9AE}" pid="10" name="_Emoji">
    <vt:lpwstr/>
  </property>
  <property fmtid="{D5CDD505-2E9C-101B-9397-08002B2CF9AE}" pid="11" name="ComplianceAssetId">
    <vt:lpwstr/>
  </property>
  <property fmtid="{D5CDD505-2E9C-101B-9397-08002B2CF9AE}" pid="12" name="TemplateUrl">
    <vt:lpwstr/>
  </property>
</Properties>
</file>