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5" r:id="rId12"/>
    <p:sldId id="266" r:id="rId13"/>
    <p:sldId id="267" r:id="rId14"/>
    <p:sldId id="268" r:id="rId15"/>
    <p:sldId id="269" r:id="rId16"/>
    <p:sldId id="270" r:id="rId17"/>
    <p:sldId id="263" r:id="rId18"/>
    <p:sldId id="273" r:id="rId19"/>
    <p:sldId id="271" r:id="rId20"/>
    <p:sldId id="274" r:id="rId21"/>
    <p:sldId id="275" r:id="rId22"/>
    <p:sldId id="277" r:id="rId23"/>
    <p:sldId id="276" r:id="rId24"/>
    <p:sldId id="278" r:id="rId25"/>
    <p:sldId id="279" r:id="rId26"/>
    <p:sldId id="280" r:id="rId27"/>
    <p:sldId id="281" r:id="rId28"/>
    <p:sldId id="282" r:id="rId29"/>
    <p:sldId id="283" r:id="rId30"/>
    <p:sldId id="298" r:id="rId31"/>
    <p:sldId id="297" r:id="rId32"/>
    <p:sldId id="295" r:id="rId33"/>
    <p:sldId id="299" r:id="rId34"/>
    <p:sldId id="300" r:id="rId35"/>
    <p:sldId id="309" r:id="rId36"/>
    <p:sldId id="308" r:id="rId37"/>
    <p:sldId id="306" r:id="rId38"/>
    <p:sldId id="307" r:id="rId39"/>
    <p:sldId id="294" r:id="rId40"/>
    <p:sldId id="305" r:id="rId41"/>
    <p:sldId id="290" r:id="rId42"/>
    <p:sldId id="292" r:id="rId43"/>
    <p:sldId id="293" r:id="rId44"/>
  </p:sldIdLst>
  <p:sldSz cx="12192000" cy="6858000"/>
  <p:notesSz cx="7010400" cy="9296400"/>
  <p:embeddedFontLst>
    <p:embeddedFont>
      <p:font typeface="Bad Script" panose="020B0604020202020204" charset="0"/>
      <p:regular r:id="rId46"/>
    </p:embeddedFont>
    <p:embeddedFont>
      <p:font typeface="Calibri" panose="020F0502020204030204" pitchFamily="34" charset="0"/>
      <p:regular r:id="rId47"/>
      <p:bold r:id="rId48"/>
      <p:italic r:id="rId49"/>
      <p:boldItalic r:id="rId50"/>
    </p:embeddedFont>
    <p:embeddedFont>
      <p:font typeface="Cavolini" panose="03000502040302020204" pitchFamily="66" charset="0"/>
      <p:regular r:id="rId51"/>
      <p:bold r:id="rId52"/>
      <p:italic r:id="rId53"/>
      <p:boldItalic r:id="rId54"/>
    </p:embeddedFont>
    <p:embeddedFont>
      <p:font typeface="Trebuchet MS" panose="020B0603020202020204" pitchFamily="34" charset="0"/>
      <p:regular r:id="rId55"/>
      <p:bold r:id="rId56"/>
      <p:italic r:id="rId57"/>
      <p:boldItalic r:id="rId58"/>
    </p:embeddedFont>
    <p:embeddedFont>
      <p:font typeface="Verdana" panose="020B060403050404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lf6dMG2fHwrTO/Wipfp4rC16PC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bs,Regan" initials="D" lastIdx="1" clrIdx="0">
    <p:extLst>
      <p:ext uri="{19B8F6BF-5375-455C-9EA6-DF929625EA0E}">
        <p15:presenceInfo xmlns:p15="http://schemas.microsoft.com/office/powerpoint/2012/main" userId="S::regan.dobbs@twc.state.tx.us::73a333d5-e2e5-47e0-873f-28a475c026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4FAF49-D2FB-457C-AF0C-6C274C4BBF5D}">
  <a:tblStyle styleId="{D54FAF49-D2FB-457C-AF0C-6C274C4BBF5D}"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2"/>
          </a:solidFill>
        </a:fill>
      </a:tcStyle>
    </a:wholeTbl>
    <a:band1H>
      <a:tcTxStyle/>
      <a:tcStyle>
        <a:tcBdr/>
        <a:fill>
          <a:solidFill>
            <a:srgbClr val="CDD9E4"/>
          </a:solidFill>
        </a:fill>
      </a:tcStyle>
    </a:band1H>
    <a:band2H>
      <a:tcTxStyle/>
      <a:tcStyle>
        <a:tcBdr/>
      </a:tcStyle>
    </a:band2H>
    <a:band1V>
      <a:tcTxStyle/>
      <a:tcStyle>
        <a:tcBdr/>
        <a:fill>
          <a:solidFill>
            <a:srgbClr val="CDD9E4"/>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3" autoAdjust="0"/>
    <p:restoredTop sz="91321" autoAdjust="0"/>
  </p:normalViewPr>
  <p:slideViewPr>
    <p:cSldViewPr snapToGrid="0">
      <p:cViewPr varScale="1">
        <p:scale>
          <a:sx n="103" d="100"/>
          <a:sy n="103" d="100"/>
        </p:scale>
        <p:origin x="258"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2.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6.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font" Target="fonts/font17.fntdata"/><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5.fntdata"/><Relationship Id="rId5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er,Brady" userId="23dd37bb-2715-421c-8011-64b6ea43fdc9" providerId="ADAL" clId="{3A52DDDD-1E9A-421F-AB08-C521716FA726}"/>
    <pc:docChg chg="modSld">
      <pc:chgData name="Aker,Brady" userId="23dd37bb-2715-421c-8011-64b6ea43fdc9" providerId="ADAL" clId="{3A52DDDD-1E9A-421F-AB08-C521716FA726}" dt="2023-08-24T15:18:21.957" v="11" actId="20577"/>
      <pc:docMkLst>
        <pc:docMk/>
      </pc:docMkLst>
      <pc:sldChg chg="modSp mod">
        <pc:chgData name="Aker,Brady" userId="23dd37bb-2715-421c-8011-64b6ea43fdc9" providerId="ADAL" clId="{3A52DDDD-1E9A-421F-AB08-C521716FA726}" dt="2023-08-24T15:18:21.957" v="11" actId="20577"/>
        <pc:sldMkLst>
          <pc:docMk/>
          <pc:sldMk cId="2768872804" sldId="307"/>
        </pc:sldMkLst>
        <pc:spChg chg="mod">
          <ac:chgData name="Aker,Brady" userId="23dd37bb-2715-421c-8011-64b6ea43fdc9" providerId="ADAL" clId="{3A52DDDD-1E9A-421F-AB08-C521716FA726}" dt="2023-08-24T15:18:21.957" v="11" actId="20577"/>
          <ac:spMkLst>
            <pc:docMk/>
            <pc:sldMk cId="2768872804" sldId="307"/>
            <ac:spMk id="4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The blank slides in this presentation are there to show you the layout options. Feel free to delete slides you do not want or to change the layout of the slides (right click then choose Layout from the menu).</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change the slide background picture or TWC logo on this slide, go to View &gt; Slide Master</a:t>
            </a:r>
            <a:endParaRPr dirty="0"/>
          </a:p>
        </p:txBody>
      </p:sp>
      <p:sp>
        <p:nvSpPr>
          <p:cNvPr id="190" name="Google Shape;190;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CLEAR includes information on not just the research studies reviewed, but also more general information on the state of research.  From this webpage you can either go straight to the research studies if you know what you are looking for specifically (there is a search tool like you would find in a library catalog), but you can also browse by topic areas.</a:t>
            </a:r>
            <a:endParaRPr dirty="0"/>
          </a:p>
        </p:txBody>
      </p:sp>
      <p:sp>
        <p:nvSpPr>
          <p:cNvPr id="267" name="Google Shape;267;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There are a variety of topic areas.  Depending on what your organization is doing or planning to do, you should be able to find a topic that fits you.  If you are just looking for concepts and ideas, you can also find good information on how to support participants with different challenges, even if your program is not targeting them specifically.</a:t>
            </a:r>
            <a:endParaRPr dirty="0"/>
          </a:p>
        </p:txBody>
      </p:sp>
      <p:sp>
        <p:nvSpPr>
          <p:cNvPr id="273" name="Google Shape;273;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In this example we are looking at evaluations of programs targeting low-income adults.  It includes tabs of the most recent research in this category, a key to the Icons used throughout the evaluations, and additional resources related to low-income adults.</a:t>
            </a:r>
            <a:endParaRPr dirty="0"/>
          </a:p>
        </p:txBody>
      </p:sp>
      <p:sp>
        <p:nvSpPr>
          <p:cNvPr id="281" name="Google Shape;281;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This shows an evaluation of a specific program.  At the top is the full citation, with a link to the full article (there are both freely available and paywall articles through this site).  To the right this shows that this program increased participant outcomes in 4 areas, and that there was high evidence.  In the middle is a summary of the highlights of the study, and at the bottom there is a more detailed summary of the program itself and its methods.  Please note that CLEAR’s evidence rating (unlike ours) focuses purely on the quality of the research.  It is perfectly possible to have a CLEAR study with high evidence that shows the program had no effect or had a negative effect.  Our model only gives credit to programs that show positive outcomes (like this one does).  Please note that to achieve the High rating, you would need to find a second study showing positive outcomes at a high evidence rating.  By itself, one study at either high or moderate level would support moderate.</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In order to get credit for the High Evidence tier, you would need to demonstrate that your model is an implementation of the specific evaluated program, that is essentially similar with very limited or no changes.  You will be asked to explain in detail any changes you’ve made to the program in your implementation.  We want to emphasize that this is optional, not a required part of the application.  To get credit for the moderate evidence tier, you would need to show that your program is essentially similar, but may have some minor changes.</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As Lee said and I want to again emphasize, Texas values and will consider awards to programs </a:t>
            </a:r>
            <a:r>
              <a:rPr lang="en-US" sz="1200" b="1" dirty="0">
                <a:solidFill>
                  <a:schemeClr val="dk1"/>
                </a:solidFill>
                <a:latin typeface="Calibri"/>
                <a:ea typeface="Calibri"/>
                <a:cs typeface="Calibri"/>
                <a:sym typeface="Calibri"/>
              </a:rPr>
              <a:t>at all levels </a:t>
            </a:r>
            <a:r>
              <a:rPr lang="en-US" sz="1200" dirty="0">
                <a:solidFill>
                  <a:schemeClr val="dk1"/>
                </a:solidFill>
                <a:latin typeface="Calibri"/>
                <a:ea typeface="Calibri"/>
                <a:cs typeface="Calibri"/>
                <a:sym typeface="Calibri"/>
              </a:rPr>
              <a:t>of the evidence continuum and expects programs to improve data collection and evaluation methods in order to improve a program’s evidence over time. You should know that the collection of evidence is being implemented across state workforce grant programs. The evidence tier approach recognizes the different capabilities between potential program developers and grant applicants at this time. Applicants that do not have current performance data or evaluation reports as evidence that supports the proposed program design or intervention are encouraged to apply.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team has developed a decision tree to help applicants determine where they fit on the evidence continuum. We really tried to make this as straightforward as possible.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So, we’ve created a scenario that we’re going to walk through throughout this process that </a:t>
            </a:r>
            <a:endParaRPr dirty="0"/>
          </a:p>
        </p:txBody>
      </p:sp>
      <p:sp>
        <p:nvSpPr>
          <p:cNvPr id="288" name="Google Shape;288;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But today’s all about applicant of the evidence tools, so we’ve created a simple scenario that we’ll use to guide us as we work through each decision point along the evidence path.</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Imagine a fictional community based-organization right here in Austin who serve low-income workers – they currently provide standard career and training services to their participants and each participant is assigned a case manager. They do track outcome data but not in a systemic way. Because they are dependent on public and private funds for operations, they frequently adjust their training model to comply with the requirements outlined in the RFA. The good news is that they do collect some outcomes on an excel spreadsheet, and they capture success stories each year when it’s time to send the annual holiday newsletter.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Maggie, their overworked Director and head grant writer, recently sat in on webinar about career coaching and she is interested in exploring how this model might improve their outcomes, which have been fine, but they’d really like to take them next level. In fact, her Board members have been asking tougher and tougher questions about outcomes so she’s excited to dig in and figure out some options.</a:t>
            </a:r>
            <a:endParaRPr dirty="0"/>
          </a:p>
        </p:txBody>
      </p:sp>
      <p:sp>
        <p:nvSpPr>
          <p:cNvPr id="239" name="Google Shape;239;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So here’s the scenario we are going to use.  We are going to talk through Maggie’s process of using the decision tree to identify her evidence tier.  TWC promises that any RFA we publish will give you more time </a:t>
            </a:r>
            <a:r>
              <a:rPr lang="en-US" dirty="0">
                <a:sym typeface="Wingdings" panose="05000000000000000000" pitchFamily="2" charset="2"/>
              </a:rPr>
              <a:t>.  </a:t>
            </a:r>
            <a:endParaRPr dirty="0"/>
          </a:p>
        </p:txBody>
      </p:sp>
      <p:sp>
        <p:nvSpPr>
          <p:cNvPr id="308" name="Google Shape;308;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There are essentially two ways you can approach the studies that are available through the evidence clearinghouses listed previously.  The first is replicate a program and produce an essentially similar version.  This would mean not using an existing program, and so for many organizations with established programs its not very appealing.  But these studies can also be used as ideas for adding new components or improving your own program with best practices.  The goal of the evidence based grantmaking is to establish strong programs here in Texas, and we would love to see the existing programs you are already running grow and develop their own evidence base.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Throughout this scenario we will mostly assume that Maggie is using the studies she finds as sources of best practices for her CBO’s programs.</a:t>
            </a:r>
          </a:p>
          <a:p>
            <a:pPr marL="0" lvl="0" indent="0" algn="l" rtl="0">
              <a:spcBef>
                <a:spcPts val="0"/>
              </a:spcBef>
              <a:spcAft>
                <a:spcPts val="0"/>
              </a:spcAft>
              <a:buNone/>
            </a:pPr>
            <a:endParaRPr lang="en-US" dirty="0"/>
          </a:p>
        </p:txBody>
      </p:sp>
      <p:sp>
        <p:nvSpPr>
          <p:cNvPr id="294" name="Google Shape;294;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The first questions of the tree address specifically what your program does currently.  Question one is the starting point:  Is the program developed in house by your organization, or is it an implementation of a program developed elsewhere.  If your program is primarily done in house you’ll continue with the questions in order, if you are implementing an external program, you’ll skip too question 5.  Maggie’s program is developed in house (though she may be looking at adding external components), so she answers Yes.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Question 2, which is specifically about a program you developed in house, asks whether you have offered the program before.  If you’ve never offered the program before, you’re done!  There is no way you could have data on a never before offered program, so you will be in the New tier.  Maggie’s program has been in existence for several years, so it is not New.  She moves to question 3. </a:t>
            </a:r>
          </a:p>
        </p:txBody>
      </p:sp>
      <p:sp>
        <p:nvSpPr>
          <p:cNvPr id="315" name="Google Shape;315;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Question 3 distinguishes between programs that have historical data of outcomes and outputs, vs programs that have not.  Maggie’s program has collected data, so she answers Yes, and goes to question 4.  For organizations that have not collected performance data in the past, to score points for the Experience tier you will be asked to provide testimonials, recommendations, participant feedback to surveys, or any other feedback you have received demonstrating the positive impact of your program.</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u="none" strike="noStrike"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22" name="Google Shape;322;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2: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Question #4 gets into the moderate and high evidence tiers.  To answer yes for your program, you need to have had your program publish a study, and have that study evaluated by CLEAR (or another evaluating entity from the list above).  If you have had 2 different studies show a positive outcome and achieve a high evidence tier, you are “high evidence”, and answer Yes.  If you have one study that demonstrates positive outcomes, and that study is rated as moderate or high, you have “moderate” evidence on our decision. For almost everyone (possibly for everyone) the answer will be no to this one.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Maggie’s organization has not had a published study done, so her answer is No, and she goes to the Performance program Tier Chart.</a:t>
            </a:r>
            <a:endParaRPr dirty="0"/>
          </a:p>
        </p:txBody>
      </p:sp>
      <p:sp>
        <p:nvSpPr>
          <p:cNvPr id="335" name="Google Shape;335;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Jen – Welcome! We’re so happy you’ve joined us again for our second session on evidence-based grant making. Thank you for being 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Today, we’ll continue the evidence conversation with you all, and we’ll do that by providing interactive opportunities for you to see the tools upclose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We’ll have time to answer your questions and we’ll close with next steps.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So, let’s dive in!</a:t>
            </a:r>
            <a:endParaRPr dirty="0"/>
          </a:p>
        </p:txBody>
      </p:sp>
      <p:sp>
        <p:nvSpPr>
          <p:cNvPr id="198" name="Google Shape;19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Performance Program Tier that you have selected must be supported by data and information showing that the program creates an intended change in participants, and that participants show a positive outcome following the program. Fill out the chart on the following page as completely as possible with the data of previously implemented programs. Historical output and outcome data must represent at least two years of program implementation, either directly collected or from the similar program being used as evidence. Also, provide information that will support demonstration of your organization’s ability to manage grant programs to significant and strong outcomes such as an evaluation from this or a similar program to support the design and anticipated outputs and outcomes. The chart shown will be included in the application. Information from previous grants, programs, and services may be included in the application. Please group your information first by funding source or type of grant.  Include information from previous grants directly related to the RFA, and list at least two years or more of data.  Please note that data does not need to be from the same funding source both years, but should be from the same program (which also needs to be the program you are proposing in your application!).  In the example here, Maggie has received funding from two different funding sources in two different years, but both supported the same program.  </a:t>
            </a:r>
            <a:endParaRPr lang="en-US" sz="1200" dirty="0">
              <a:solidFill>
                <a:schemeClr val="dk1"/>
              </a:solidFill>
              <a:latin typeface="Calibri"/>
              <a:cs typeface="Calibri"/>
              <a:sym typeface="Calibri"/>
            </a:endParaRPr>
          </a:p>
        </p:txBody>
      </p:sp>
      <p:sp>
        <p:nvSpPr>
          <p:cNvPr id="329" name="Google Shape;329;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u="sng" dirty="0">
                <a:solidFill>
                  <a:schemeClr val="dk1"/>
                </a:solidFill>
                <a:latin typeface="Calibri"/>
                <a:ea typeface="Calibri"/>
                <a:cs typeface="Calibri"/>
                <a:sym typeface="Calibri"/>
              </a:rPr>
              <a:t>For High or Moderate Evidence Program Tiers</a:t>
            </a:r>
            <a:r>
              <a:rPr lang="en-US" sz="1200" dirty="0">
                <a:solidFill>
                  <a:schemeClr val="dk1"/>
                </a:solidFill>
                <a:latin typeface="Calibri"/>
                <a:ea typeface="Calibri"/>
                <a:cs typeface="Calibri"/>
                <a:sym typeface="Calibri"/>
              </a:rPr>
              <a:t> Complete this chart to reference the CLEAR or Other Entity (listed below) reviewed study of the comparable, replicable program. Only studies that have been evaluated by Clearinghouse for Labor Evaluation and Research (CLEAR) or by an Other Entity listed below may be used to support a proposed program. </a:t>
            </a:r>
            <a:r>
              <a:rPr lang="en-US" sz="1200" b="1" dirty="0">
                <a:solidFill>
                  <a:schemeClr val="dk1"/>
                </a:solidFill>
                <a:latin typeface="Calibri"/>
                <a:ea typeface="Calibri"/>
                <a:cs typeface="Calibri"/>
                <a:sym typeface="Calibri"/>
              </a:rPr>
              <a:t>Attach the complete study or studies to your application.  Please remember that you will need 2 studies if you are going for High Evidence and 1 study if you are going for Moderate Evidence.</a:t>
            </a:r>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So far we have only been looking at in-house developed programs, so many of these questions will be very easy to answer.  Assuming you are not making any changes to your program, since the study was of your program directly you will be implementing 100% of the program as described, and you will not be changing anything so there will be nothing that is changed or not implemented.  Data to be collected would be the same type of data previously collected, and the geography and population would be appropriate, since it’s the same geography and the target population would be the same.  </a:t>
            </a: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If you are implementing changes, you will need to provide more detail where appropriate.  If you are simply replicating an existing program at a new site, you would provide information on why you expect the new geography and population to still be appropriate for your program.  If you are changing the structure of your program, you would need to explain why, and why you do not think it would decrease the effectiveness of your program.</a:t>
            </a:r>
          </a:p>
          <a:p>
            <a:pPr marL="0" lvl="0" indent="0" algn="l" rtl="0">
              <a:spcBef>
                <a:spcPts val="0"/>
              </a:spcBef>
              <a:spcAft>
                <a:spcPts val="0"/>
              </a:spcAft>
              <a:buNone/>
            </a:pPr>
            <a:endParaRPr lang="en-US"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You would also use this table if you are implementing another organizations evaluated program, but I will discuss that in a little more detail in a moment.  When you are implementing another organization’s program, you would need to address all the questions, and explain how you are taking their program and producing an essentially similar program for your organization.</a:t>
            </a:r>
            <a:endParaRPr sz="1200" b="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42" name="Google Shape;342;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Question 5 is the start of the track for determining the level if you are implementing a program that is replicating another organizations’ program.  The first key point is that for you to be able to use the date/evaluations from another organization, you need to be able to demonstrate that your program will be essentially similar and your implementation will be high-fidelity enough that you could reasonably expect the same results.  If the replicated program has career coaches, you would need to have people (either staff or volunteers depending on the model) fulfilling the career coach role.  If you wanted to name the position “Career advisor”, that would not be a substantial change.  If you are increasing the average caseload of the positions, that would be a substantial change.  If the model program offered training in plumbing and your program offers training in dry wall installation, you would need to be able to justify why the change in the type of training is not substantial change (depending on circumstances it could go either way).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Maggie’s program is in house, so she wouldn’t normally answer this question, but if she decided to implement the model that was found in the study, and the plan was to create an essentially similar program, she would answer Yes.  If she was only pulling a small element (for example, if she wanted to add career coaches, but wasn’t going to replicate the exact model), the answer would be No.</a:t>
            </a:r>
            <a:endParaRPr dirty="0"/>
          </a:p>
        </p:txBody>
      </p:sp>
      <p:sp>
        <p:nvSpPr>
          <p:cNvPr id="348" name="Google Shape;348;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question is similar to question 4, as it asks whether the program you are implementing in an essentially similar manner has received High or Moderate studies from CLEAR or one of the other entities.  If I has, you would fill out the table I showed a moment ago and include information on how you are implementing the program, and why any changes you are making are not substantial and should not effect the expected outcomes.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program you are implementing was evaluated, but is not high or moderate, you should have enough data from the evaluation to provide Performance data for 2 years, and can fill out the chart shown previously.  If the evaluation doesn’t give you sufficient data, or if the program has not been evaluated by CLEAR or one of the other entities, you would answer No, and go to question 7.</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Maggie’s case, if she was implementing the study we referenced above, she would answer Yes.  If she was getting her program information from some other source she would answer no.</a:t>
            </a:r>
            <a:endParaRPr dirty="0"/>
          </a:p>
        </p:txBody>
      </p:sp>
      <p:sp>
        <p:nvSpPr>
          <p:cNvPr id="354" name="Google Shape;354;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This is the last question, and it addresses whether you have data from a source other than an evaluation by CLEAR or one of the other entities.  If your cousin runs a program in Utica New York and you want to implement it here in Texas, you can gather the program model, program outcomes, </a:t>
            </a:r>
            <a:r>
              <a:rPr lang="en-US" dirty="0" err="1"/>
              <a:t>etc</a:t>
            </a:r>
            <a:r>
              <a:rPr lang="en-US" dirty="0"/>
              <a:t> and provide that information directly from the other organization.  If the other program does not have data, or is not willing to share it, you will be operating on the Experience Program tier, and can use testimonials, survey feedback, or other statements from that program about why it is a successful program.</a:t>
            </a:r>
            <a:endParaRPr dirty="0"/>
          </a:p>
        </p:txBody>
      </p:sp>
      <p:sp>
        <p:nvSpPr>
          <p:cNvPr id="360" name="Google Shape;36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Here is how the scoring will be implemented.  Please note that this scoring assumes 100 points as the base score, with these as Bonus.  In the event that an RFA is released with a different base number of points, the exact value of the bonus points may change, but the relationships between them will not.  High evidence will receive 10 points, Moderate 6, Performance 3, Experience 1, and New 0.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 reminder, these are Bonus points.  Each RFA will still have a typical application, with evaluation criteria summing to (most likely) 100 points.  Applicants with strong applications can easily score sufficient points to be competitive with zero or 1 bonus points.  There is no specific preference beyond the scoring for the evidence tier, so a brand new program that scored 11 points higher in base points than a high evidence tier program would end up with a higher total score.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DO NOT expect most applicants to be high or moderate evidence.  We would be thrilled to see programs achieving High or Moderate, but this is a long-term goal, not a starting point.  TWC wants to use these evidence tiers to help programs improve and grow and will work with programs to help them build an evidence base when possible.  If your organization is just starting to collect data, please apply.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We’re going to ask another question in a moment, and then I will hand this off to Emily, who will explain a little about third sector and talk about Outcome based granting.</a:t>
            </a:r>
            <a:endParaRPr dirty="0"/>
          </a:p>
        </p:txBody>
      </p:sp>
      <p:sp>
        <p:nvSpPr>
          <p:cNvPr id="366" name="Google Shape;36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 Time for another polling question. If you were to apply to a current and familiar RFA, where would you place yourself on the evidence continuum? High, moderate, where? Honestly, we do not have expectations that we’ll be seeing examples of high evidence in these initial pilots – that’s something we’re building towards in coming years.</a:t>
            </a:r>
          </a:p>
          <a:p>
            <a:pPr marL="0" lvl="0" indent="0" algn="l" rtl="0">
              <a:spcBef>
                <a:spcPts val="0"/>
              </a:spcBef>
              <a:spcAft>
                <a:spcPts val="0"/>
              </a:spcAft>
              <a:buNone/>
            </a:pPr>
            <a:endParaRPr dirty="0"/>
          </a:p>
        </p:txBody>
      </p:sp>
      <p:sp>
        <p:nvSpPr>
          <p:cNvPr id="372" name="Google Shape;37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0d200288f_0_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b0d200288f_0_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Emily – 2 mins</a:t>
            </a:r>
          </a:p>
          <a:p>
            <a:pPr marL="0" lvl="0" indent="0" algn="l" rtl="0">
              <a:spcBef>
                <a:spcPts val="0"/>
              </a:spcBef>
              <a:spcAft>
                <a:spcPts val="0"/>
              </a:spcAft>
              <a:buNone/>
            </a:pPr>
            <a:r>
              <a:rPr lang="en-US" dirty="0"/>
              <a:t>-Hi everyone, thanks for having us. I’m from Third Sector and we are a non-profit, we work with government agencies all across the country to help them improve their social services programs so that they get better outcomes for the people accessing these services. </a:t>
            </a:r>
          </a:p>
          <a:p>
            <a:pPr marL="0" lvl="0" indent="0" algn="l" rtl="0">
              <a:spcBef>
                <a:spcPts val="0"/>
              </a:spcBef>
              <a:spcAft>
                <a:spcPts val="0"/>
              </a:spcAft>
              <a:buNone/>
            </a:pPr>
            <a:r>
              <a:rPr lang="en-US" dirty="0"/>
              <a:t>-Our work with TWC is funded by a grant from the Prudential Foundation</a:t>
            </a:r>
          </a:p>
          <a:p>
            <a:pPr marL="0" lvl="0" indent="0" algn="l" rtl="0">
              <a:spcBef>
                <a:spcPts val="0"/>
              </a:spcBef>
              <a:spcAft>
                <a:spcPts val="0"/>
              </a:spcAft>
              <a:buNone/>
            </a:pPr>
            <a:r>
              <a:rPr lang="en-US" dirty="0"/>
              <a:t>-We work across many different issue areas housing/homelessness, early childhood programming and the child welfare system, mental health services, etc. and a big portion of our projects focus on the workforce development system. We’ve worked with numerous WIOA-funded government agencies and WIBs, as well as several TANF-funded agencies and community colleges </a:t>
            </a:r>
          </a:p>
          <a:p>
            <a:pPr marL="0" lvl="0" indent="0" algn="l" rtl="0">
              <a:spcBef>
                <a:spcPts val="0"/>
              </a:spcBef>
              <a:spcAft>
                <a:spcPts val="0"/>
              </a:spcAft>
              <a:buNone/>
            </a:pPr>
            <a:r>
              <a:rPr lang="en-US" dirty="0"/>
              <a:t>-We believe that organizations providing services in communities, like many of you on the call, and government agencies providing the funding for these services, like TWC, all care very deeply about the outcomes of the people in the programs they work on. Everyone wants to see people’s lives changing for the better. </a:t>
            </a:r>
          </a:p>
          <a:p>
            <a:pPr marL="0" lvl="0" indent="0" algn="l" rtl="0">
              <a:spcBef>
                <a:spcPts val="0"/>
              </a:spcBef>
              <a:spcAft>
                <a:spcPts val="0"/>
              </a:spcAft>
              <a:buNone/>
            </a:pPr>
            <a:r>
              <a:rPr lang="en-US" dirty="0"/>
              <a:t>-We know that great outcomes don’t just happen on their own and we also know that we need to look at outcomes data disaggregated by race and other demographic characteristics to ensure that everyone is achieving these positive outcomes. </a:t>
            </a:r>
          </a:p>
          <a:p>
            <a:pPr marL="0" lvl="0" indent="0" algn="l" rtl="0">
              <a:spcBef>
                <a:spcPts val="0"/>
              </a:spcBef>
              <a:spcAft>
                <a:spcPts val="0"/>
              </a:spcAft>
              <a:buNone/>
            </a:pPr>
            <a:r>
              <a:rPr lang="en-US" dirty="0"/>
              <a:t>-We come in as technical assistance providers to help everyone focus on these outcomes more with some different tools. </a:t>
            </a:r>
          </a:p>
          <a:p>
            <a:pPr marL="0" lvl="0" indent="0" algn="l" rtl="0">
              <a:spcBef>
                <a:spcPts val="0"/>
              </a:spcBef>
              <a:spcAft>
                <a:spcPts val="0"/>
              </a:spcAft>
              <a:buNone/>
            </a:pPr>
            <a:r>
              <a:rPr lang="en-US" dirty="0"/>
              <a:t>-One of those tools is to create an outcomes grant, where the government agency and its grantees are all clear on the outcomes everyone is focused on achieving together</a:t>
            </a:r>
          </a:p>
          <a:p>
            <a:pPr marL="0" lvl="0" indent="0" algn="l" rtl="0">
              <a:spcBef>
                <a:spcPts val="0"/>
              </a:spcBef>
              <a:spcAft>
                <a:spcPts val="0"/>
              </a:spcAft>
              <a:buNone/>
            </a:pPr>
            <a:endParaRPr dirty="0"/>
          </a:p>
        </p:txBody>
      </p:sp>
      <p:sp>
        <p:nvSpPr>
          <p:cNvPr id="379" name="Google Shape;379;gb0d200288f_0_1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extLst>
      <p:ext uri="{BB962C8B-B14F-4D97-AF65-F5344CB8AC3E}">
        <p14:creationId xmlns:p14="http://schemas.microsoft.com/office/powerpoint/2010/main" val="1170617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Emily – 3 mins</a:t>
            </a:r>
          </a:p>
          <a:p>
            <a:pPr marL="0" lvl="0" indent="0" algn="l" rtl="0">
              <a:spcBef>
                <a:spcPts val="0"/>
              </a:spcBef>
              <a:spcAft>
                <a:spcPts val="0"/>
              </a:spcAft>
              <a:buNone/>
            </a:pPr>
            <a:r>
              <a:rPr lang="en-US" dirty="0"/>
              <a:t>-As I mentioned on the previous slide, one of the ways we think about helping communities achieve better outcomes is to focus on the grants between a government agency and the service providers that the government funds, the grantee</a:t>
            </a:r>
          </a:p>
          <a:p>
            <a:pPr marL="0" lvl="0" indent="0" algn="l" rtl="0">
              <a:spcBef>
                <a:spcPts val="0"/>
              </a:spcBef>
              <a:spcAft>
                <a:spcPts val="0"/>
              </a:spcAft>
              <a:buNone/>
            </a:pPr>
            <a:r>
              <a:rPr lang="en-US" dirty="0"/>
              <a:t>-Grants focused on outcomes can have many different components, including how data is used for continuous improvement, how the grantees and government will work together collaboratively, etc. My colleague Chelsea will talk about some of these aspects in a bit</a:t>
            </a:r>
          </a:p>
          <a:p>
            <a:pPr marL="0" lvl="0" indent="0" algn="l" rtl="0">
              <a:spcBef>
                <a:spcPts val="0"/>
              </a:spcBef>
              <a:spcAft>
                <a:spcPts val="0"/>
              </a:spcAft>
              <a:buNone/>
            </a:pPr>
            <a:r>
              <a:rPr lang="en-US" dirty="0"/>
              <a:t>-For now, this slide focuses on the financial side of things, how money can go out the door in an outcomes grant</a:t>
            </a:r>
          </a:p>
          <a:p>
            <a:pPr marL="0" lvl="0" indent="0" algn="l" rtl="0">
              <a:spcBef>
                <a:spcPts val="0"/>
              </a:spcBef>
              <a:spcAft>
                <a:spcPts val="0"/>
              </a:spcAft>
              <a:buNone/>
            </a:pPr>
            <a:r>
              <a:rPr lang="en-US" dirty="0"/>
              <a:t>-You’re likely familiar with the top box here, which is cost reimbursement, where a grantee is reimbursed for the amount they spent to run the program, usually based on invoices or a disbursement schedule. If you’re familiar with logic models, this is payment for inputs</a:t>
            </a:r>
          </a:p>
          <a:p>
            <a:pPr marL="0" lvl="0" indent="0" algn="l" rtl="0">
              <a:spcBef>
                <a:spcPts val="0"/>
              </a:spcBef>
              <a:spcAft>
                <a:spcPts val="0"/>
              </a:spcAft>
              <a:buNone/>
            </a:pPr>
            <a:r>
              <a:rPr lang="en-US" dirty="0"/>
              <a:t>-Next, in the middle, we have Payment for Outputs, where a grantee reports to the government on an output metric such as the number of youth enrolled in their job training program and they are paid a certain amount for each person who enrolled</a:t>
            </a:r>
          </a:p>
          <a:p>
            <a:pPr marL="0" lvl="0" indent="0" algn="l" rtl="0">
              <a:spcBef>
                <a:spcPts val="0"/>
              </a:spcBef>
              <a:spcAft>
                <a:spcPts val="0"/>
              </a:spcAft>
              <a:buNone/>
            </a:pPr>
            <a:r>
              <a:rPr lang="en-US" dirty="0"/>
              <a:t>-Last, at the bottom, we have Payment for Outcomes, where a grantee reports to the government on an outcome metric, such as the number of youth from their program who secured employment within 2 months of the program finishing. </a:t>
            </a:r>
          </a:p>
          <a:p>
            <a:pPr marL="0" lvl="0" indent="0" algn="l" rtl="0">
              <a:spcBef>
                <a:spcPts val="0"/>
              </a:spcBef>
              <a:spcAft>
                <a:spcPts val="0"/>
              </a:spcAft>
              <a:buNone/>
            </a:pPr>
            <a:r>
              <a:rPr lang="en-US" dirty="0"/>
              <a:t>-Because there is a time delay in terms of measuring outcomes and therefore paying for outcomes, this last box is usually a small percentage of a grant, for example the yellow box at the top of the slide contemplates a scenario where TWC provides 85% of funds requested through cost reimbursement (inputs), 5% as payment for an output and 10 percent as payment for outcomes  </a:t>
            </a:r>
          </a:p>
          <a:p>
            <a:pPr marL="0" lvl="0" indent="0" algn="l" rtl="0">
              <a:spcBef>
                <a:spcPts val="0"/>
              </a:spcBef>
              <a:spcAft>
                <a:spcPts val="0"/>
              </a:spcAft>
              <a:buNone/>
            </a:pPr>
            <a:r>
              <a:rPr lang="en-US" dirty="0"/>
              <a:t>-Next slide please</a:t>
            </a:r>
            <a:endParaRPr dirty="0"/>
          </a:p>
        </p:txBody>
      </p:sp>
      <p:sp>
        <p:nvSpPr>
          <p:cNvPr id="387" name="Google Shape;387;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6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Emily – 2 mins</a:t>
            </a:r>
          </a:p>
          <a:p>
            <a:pPr marL="0" lvl="0" indent="0" algn="l" rtl="0">
              <a:spcBef>
                <a:spcPts val="0"/>
              </a:spcBef>
              <a:spcAft>
                <a:spcPts val="0"/>
              </a:spcAft>
              <a:buNone/>
            </a:pPr>
            <a:r>
              <a:rPr lang="en-US" dirty="0"/>
              <a:t>-To carry forward the example of the 85% cost reimbursement, 5% payment for output, and 10% payment for outcomes, we wanted to illustrate what that might look like alongside existing WIOA performance metrics</a:t>
            </a:r>
          </a:p>
          <a:p>
            <a:pPr marL="0" lvl="0" indent="0" algn="l" rtl="0">
              <a:spcBef>
                <a:spcPts val="0"/>
              </a:spcBef>
              <a:spcAft>
                <a:spcPts val="0"/>
              </a:spcAft>
              <a:buNone/>
            </a:pPr>
            <a:r>
              <a:rPr lang="en-US" dirty="0"/>
              <a:t>-This slide shows an example where TWC has chosen 3 metrics to tie payment to, see the bottom box</a:t>
            </a:r>
          </a:p>
          <a:p>
            <a:pPr marL="0" lvl="0" indent="0" algn="l" rtl="0">
              <a:spcBef>
                <a:spcPts val="0"/>
              </a:spcBef>
              <a:spcAft>
                <a:spcPts val="0"/>
              </a:spcAft>
              <a:buNone/>
            </a:pPr>
            <a:r>
              <a:rPr lang="en-US" dirty="0"/>
              <a:t>-The first metric is an output - participants who complete the program. Grantees are likely already providing data on this output metric to TWC, however, it has not been tied to funding in the past </a:t>
            </a:r>
          </a:p>
          <a:p>
            <a:pPr marL="0" lvl="0" indent="0" algn="l" rtl="0">
              <a:spcBef>
                <a:spcPts val="0"/>
              </a:spcBef>
              <a:spcAft>
                <a:spcPts val="0"/>
              </a:spcAft>
              <a:buNone/>
            </a:pPr>
            <a:r>
              <a:rPr lang="en-US" dirty="0"/>
              <a:t>-The second metric in this example is an outcome –participants in the grantee’s program that receive an industry-recognized certification. This is very similar to the WIOA metric is the upper box about credentials, however, it might be more specific on the type of credential, it might also have a shorter timeframe. </a:t>
            </a:r>
          </a:p>
          <a:p>
            <a:pPr marL="0" lvl="0" indent="0" algn="l" rtl="0">
              <a:spcBef>
                <a:spcPts val="0"/>
              </a:spcBef>
              <a:spcAft>
                <a:spcPts val="0"/>
              </a:spcAft>
              <a:buNone/>
            </a:pPr>
            <a:r>
              <a:rPr lang="en-US" dirty="0"/>
              <a:t>-The WIOA metric has grantees reporting within a year of program exit. However, when tying this outcome to payment, a year would be a long time to wait for payment, so the timeframe might be shorter for payment, for example, a few months after program exit</a:t>
            </a:r>
          </a:p>
          <a:p>
            <a:pPr marL="0" lvl="0" indent="0" algn="l" rtl="0">
              <a:spcBef>
                <a:spcPts val="0"/>
              </a:spcBef>
              <a:spcAft>
                <a:spcPts val="0"/>
              </a:spcAft>
              <a:buNone/>
            </a:pPr>
            <a:r>
              <a:rPr lang="en-US" dirty="0"/>
              <a:t>-Last but certainly not least is the outcome that nearly all workforce development programs focus on – are participants in the program employed in the field they trained in. Again, this is similar to existing WIOA performance metrics, but now there will be funding tied to it.</a:t>
            </a:r>
          </a:p>
          <a:p>
            <a:pPr marL="0" lvl="0" indent="0" algn="l" rtl="0">
              <a:spcBef>
                <a:spcPts val="0"/>
              </a:spcBef>
              <a:spcAft>
                <a:spcPts val="0"/>
              </a:spcAft>
              <a:buNone/>
            </a:pPr>
            <a:r>
              <a:rPr lang="en-US" dirty="0"/>
              <a:t>-Remember selecting the exact output and outcome metrics to tie payment to is only one aspect of outcomes-based grants, I’ll turn it over to my colleague, Chelsea to talk about some of the other aspects of outcomes grants </a:t>
            </a:r>
          </a:p>
          <a:p>
            <a:pPr marL="0" lvl="0" indent="0" algn="l" rtl="0">
              <a:spcBef>
                <a:spcPts val="0"/>
              </a:spcBef>
              <a:spcAft>
                <a:spcPts val="0"/>
              </a:spcAft>
              <a:buNone/>
            </a:pPr>
            <a:r>
              <a:rPr lang="en-US" dirty="0"/>
              <a:t>-Next slide please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987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204" name="Google Shape;20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b0d200288f_0_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gb0d200288f_0_1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900" dirty="0"/>
              <a:t>Chelsea- 7 mins</a:t>
            </a:r>
          </a:p>
          <a:p>
            <a:pPr marL="0" lvl="0" indent="0" algn="l" rtl="0">
              <a:lnSpc>
                <a:spcPct val="100000"/>
              </a:lnSpc>
              <a:spcBef>
                <a:spcPts val="0"/>
              </a:spcBef>
              <a:spcAft>
                <a:spcPts val="0"/>
              </a:spcAft>
              <a:buSzPts val="1400"/>
              <a:buNone/>
            </a:pPr>
            <a:r>
              <a:rPr lang="en-US" sz="900" dirty="0"/>
              <a:t>Thanks Emily, as you mentioned there is more to outcomes grant making than just the payment structure. Outcomes grants can be beneficial to community, governments, and service providers for a variety of reasons. Going back to the example of Maggie from earlier in the presentation, she is thinking about the reasons why her organization might be attracted to outcomes contracting, including:</a:t>
            </a:r>
          </a:p>
          <a:p>
            <a:pPr marL="171450" lvl="0" indent="-171450" algn="l" rtl="0">
              <a:lnSpc>
                <a:spcPct val="100000"/>
              </a:lnSpc>
              <a:spcBef>
                <a:spcPts val="0"/>
              </a:spcBef>
              <a:spcAft>
                <a:spcPts val="0"/>
              </a:spcAft>
              <a:buSzPts val="1400"/>
              <a:buFont typeface="Arial" panose="020B0604020202020204" pitchFamily="34" charset="0"/>
              <a:buChar char="•"/>
            </a:pPr>
            <a:endParaRPr lang="en-US" sz="900" dirty="0"/>
          </a:p>
          <a:p>
            <a:pPr marL="171450" lvl="0" indent="-171450" algn="l" rtl="0">
              <a:lnSpc>
                <a:spcPct val="100000"/>
              </a:lnSpc>
              <a:spcBef>
                <a:spcPts val="0"/>
              </a:spcBef>
              <a:spcAft>
                <a:spcPts val="0"/>
              </a:spcAft>
              <a:buSzPts val="1400"/>
              <a:buFont typeface="Arial" panose="020B0604020202020204" pitchFamily="34" charset="0"/>
              <a:buChar char="•"/>
            </a:pPr>
            <a:r>
              <a:rPr lang="en-US" sz="900" dirty="0"/>
              <a:t>Better collaboration with TWC: Outcomes grants can result in a different type of relationship with TWC and other service providers that is more collaborative and focused on program improvement. </a:t>
            </a:r>
          </a:p>
          <a:p>
            <a:pPr marL="171450" lvl="0" indent="-171450" algn="l" rtl="0">
              <a:lnSpc>
                <a:spcPct val="100000"/>
              </a:lnSpc>
              <a:spcBef>
                <a:spcPts val="0"/>
              </a:spcBef>
              <a:spcAft>
                <a:spcPts val="0"/>
              </a:spcAft>
              <a:buSzPts val="1400"/>
              <a:buFont typeface="Arial" panose="020B0604020202020204" pitchFamily="34" charset="0"/>
              <a:buChar char="•"/>
            </a:pPr>
            <a:endParaRPr lang="en-US" sz="900" dirty="0"/>
          </a:p>
          <a:p>
            <a:pPr marL="171450" lvl="0" indent="-171450" algn="l" rtl="0">
              <a:lnSpc>
                <a:spcPct val="100000"/>
              </a:lnSpc>
              <a:spcBef>
                <a:spcPts val="0"/>
              </a:spcBef>
              <a:spcAft>
                <a:spcPts val="0"/>
              </a:spcAft>
              <a:buSzPts val="1400"/>
              <a:buFont typeface="Arial" panose="020B0604020202020204" pitchFamily="34" charset="0"/>
              <a:buChar char="•"/>
            </a:pPr>
            <a:r>
              <a:rPr lang="en-US" sz="900" dirty="0"/>
              <a:t>A focus on equity: Outcomes grants can help providers identify achievement gaps across races, genders, geographic areas, or other populations with disproportionately lower outcomes, creating accountability to help all groups of people achieve the designated outcomes</a:t>
            </a:r>
          </a:p>
          <a:p>
            <a:pPr marL="171450" lvl="0" indent="-171450" algn="l" rtl="0">
              <a:lnSpc>
                <a:spcPct val="100000"/>
              </a:lnSpc>
              <a:spcBef>
                <a:spcPts val="0"/>
              </a:spcBef>
              <a:spcAft>
                <a:spcPts val="0"/>
              </a:spcAft>
              <a:buSzPts val="1400"/>
              <a:buFont typeface="Arial" panose="020B0604020202020204" pitchFamily="34" charset="0"/>
              <a:buChar char="•"/>
            </a:pPr>
            <a:endParaRPr lang="en-US" sz="900" dirty="0"/>
          </a:p>
          <a:p>
            <a:pPr marL="171450" lvl="0" indent="-171450" algn="l" rtl="0">
              <a:lnSpc>
                <a:spcPct val="100000"/>
              </a:lnSpc>
              <a:spcBef>
                <a:spcPts val="0"/>
              </a:spcBef>
              <a:spcAft>
                <a:spcPts val="0"/>
              </a:spcAft>
              <a:buSzPts val="1400"/>
              <a:buFont typeface="Arial" panose="020B0604020202020204" pitchFamily="34" charset="0"/>
              <a:buChar char="•"/>
            </a:pPr>
            <a:r>
              <a:rPr lang="en-US" sz="900" dirty="0"/>
              <a:t>A stronger evidence base: Providers may have the opportunity to build or strengthen an evidence base with the help of rigorous evaluation by a third party to document the program’s success. In this hypothetical example, TWC might retain an evaluator to help in building this evidence base </a:t>
            </a:r>
          </a:p>
          <a:p>
            <a:pPr marL="171450" lvl="0" indent="-171450" algn="l" rtl="0">
              <a:lnSpc>
                <a:spcPct val="100000"/>
              </a:lnSpc>
              <a:spcBef>
                <a:spcPts val="0"/>
              </a:spcBef>
              <a:spcAft>
                <a:spcPts val="0"/>
              </a:spcAft>
              <a:buSzPts val="1400"/>
              <a:buFont typeface="Arial" panose="020B0604020202020204" pitchFamily="34" charset="0"/>
              <a:buChar char="•"/>
            </a:pPr>
            <a:endParaRPr lang="en-US" sz="900" dirty="0"/>
          </a:p>
          <a:p>
            <a:pPr marL="171450" lvl="0" indent="-171450" algn="l" rtl="0">
              <a:lnSpc>
                <a:spcPct val="100000"/>
              </a:lnSpc>
              <a:spcBef>
                <a:spcPts val="0"/>
              </a:spcBef>
              <a:spcAft>
                <a:spcPts val="0"/>
              </a:spcAft>
              <a:buSzPts val="1400"/>
              <a:buFont typeface="Arial" panose="020B0604020202020204" pitchFamily="34" charset="0"/>
              <a:buChar char="•"/>
            </a:pPr>
            <a:r>
              <a:rPr lang="en-US" sz="900" dirty="0"/>
              <a:t>Access to new data: Outcomes grants often require new data and data-sharing structures, building the service provider’s capacity to track their performance and improve over time. </a:t>
            </a:r>
          </a:p>
          <a:p>
            <a:pPr marL="171450" lvl="0" indent="-171450" algn="l" rtl="0">
              <a:lnSpc>
                <a:spcPct val="100000"/>
              </a:lnSpc>
              <a:spcBef>
                <a:spcPts val="0"/>
              </a:spcBef>
              <a:spcAft>
                <a:spcPts val="0"/>
              </a:spcAft>
              <a:buSzPts val="1400"/>
              <a:buFont typeface="Arial" panose="020B0604020202020204" pitchFamily="34" charset="0"/>
              <a:buChar char="•"/>
            </a:pPr>
            <a:endParaRPr lang="en-US" sz="900" dirty="0"/>
          </a:p>
          <a:p>
            <a:pPr marL="171450" lvl="0" indent="-171450" algn="l" rtl="0">
              <a:lnSpc>
                <a:spcPct val="100000"/>
              </a:lnSpc>
              <a:spcBef>
                <a:spcPts val="0"/>
              </a:spcBef>
              <a:spcAft>
                <a:spcPts val="0"/>
              </a:spcAft>
              <a:buSzPts val="1400"/>
              <a:buFont typeface="Arial" panose="020B0604020202020204" pitchFamily="34" charset="0"/>
              <a:buChar char="•"/>
            </a:pPr>
            <a:r>
              <a:rPr lang="en-US" sz="900" dirty="0"/>
              <a:t>Aligned partners: A focus on outcomes can make sure everyone involved the training program: your whole organization, the other service providers and TWC are all working towards the same goals. [next slide please]</a:t>
            </a:r>
          </a:p>
          <a:p>
            <a:pPr marL="0" lvl="0" indent="0" algn="l" rtl="0">
              <a:lnSpc>
                <a:spcPct val="100000"/>
              </a:lnSpc>
              <a:spcBef>
                <a:spcPts val="0"/>
              </a:spcBef>
              <a:spcAft>
                <a:spcPts val="0"/>
              </a:spcAft>
              <a:buSzPts val="1400"/>
              <a:buNone/>
            </a:pPr>
            <a:endParaRPr sz="900" dirty="0"/>
          </a:p>
        </p:txBody>
      </p:sp>
      <p:sp>
        <p:nvSpPr>
          <p:cNvPr id="447" name="Google Shape;447;gb0d200288f_0_1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b0d200288f_0_14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b0d200288f_0_148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900" dirty="0"/>
              <a:t>Chelsea &amp; Jen - 5 mins</a:t>
            </a:r>
            <a:endParaRPr sz="900" dirty="0"/>
          </a:p>
          <a:p>
            <a:pPr marL="0" lvl="0" indent="0" algn="l" rtl="0">
              <a:lnSpc>
                <a:spcPct val="100000"/>
              </a:lnSpc>
              <a:spcBef>
                <a:spcPts val="0"/>
              </a:spcBef>
              <a:spcAft>
                <a:spcPts val="0"/>
              </a:spcAft>
              <a:buSzPts val="1400"/>
              <a:buNone/>
            </a:pPr>
            <a:r>
              <a:rPr lang="en-US" sz="900" dirty="0"/>
              <a:t>Maggie starts to think about what questions her boss and coworkers may have. Luckily we have Jen from TWC here to answer some of the common questions Maggie and other providers might have about outcomes grants. </a:t>
            </a:r>
          </a:p>
          <a:p>
            <a:pPr marL="0" lvl="0" indent="0" algn="l" rtl="0">
              <a:lnSpc>
                <a:spcPct val="100000"/>
              </a:lnSpc>
              <a:spcBef>
                <a:spcPts val="0"/>
              </a:spcBef>
              <a:spcAft>
                <a:spcPts val="0"/>
              </a:spcAft>
              <a:buSzPts val="1400"/>
              <a:buNone/>
            </a:pPr>
            <a:endParaRPr lang="en-US" sz="900" dirty="0"/>
          </a:p>
          <a:p>
            <a:pPr marL="0" lvl="0" indent="0" algn="l" rtl="0">
              <a:lnSpc>
                <a:spcPct val="100000"/>
              </a:lnSpc>
              <a:spcBef>
                <a:spcPts val="0"/>
              </a:spcBef>
              <a:spcAft>
                <a:spcPts val="0"/>
              </a:spcAft>
              <a:buSzPts val="1400"/>
              <a:buNone/>
            </a:pPr>
            <a:r>
              <a:rPr lang="en-US" sz="900" dirty="0"/>
              <a:t>[Question 1] and Jen’s response: Great question from Maggie! If Maggie is set on including career coaches in her model, then she would want to make sure and include a discussion about the efficacy of career coaches in her application and a reference to the study she found in the CLEAR database. What’s great about this new evidence-based grantmaking is that we are placing real value on trying out new models that will maximize their impact on people’s lives. Keep in mind that all costs are reviewed through the lens of Uniform Guidance to ensure they are reasonable and necessary, and this certainly fits that bill!</a:t>
            </a:r>
          </a:p>
          <a:p>
            <a:pPr marL="0" lvl="0" indent="0" algn="l" rtl="0">
              <a:lnSpc>
                <a:spcPct val="100000"/>
              </a:lnSpc>
              <a:spcBef>
                <a:spcPts val="0"/>
              </a:spcBef>
              <a:spcAft>
                <a:spcPts val="0"/>
              </a:spcAft>
              <a:buSzPts val="1400"/>
              <a:buNone/>
            </a:pPr>
            <a:endParaRPr lang="en-US" sz="900" dirty="0"/>
          </a:p>
          <a:p>
            <a:pPr marL="0" lvl="0" indent="0" algn="l" rtl="0">
              <a:lnSpc>
                <a:spcPct val="100000"/>
              </a:lnSpc>
              <a:spcBef>
                <a:spcPts val="0"/>
              </a:spcBef>
              <a:spcAft>
                <a:spcPts val="0"/>
              </a:spcAft>
              <a:buSzPts val="1400"/>
              <a:buNone/>
            </a:pPr>
            <a:r>
              <a:rPr lang="en-US" sz="900" dirty="0"/>
              <a:t>[Question 2] and Jen’s response: Most importantly, we always encourage applicants to be realistic when setting outcomes. We’re invested in your success, so be sure and set achievable outcomes using all the data you have available to make those commitments. One great feature of outcome payments is that you’ll still receive some portion of your funding regardless of outcomes for managing your project. We understand that you have costs, too! As for COVID, we have seen impacts to project outcomes…In some cases, we’ve actually seen increases in outcomes through the use of technology. In other cases, we’ve had to make adjustments, which is why it’s important to make sure you </a:t>
            </a:r>
            <a:r>
              <a:rPr lang="en-US" sz="900"/>
              <a:t>set achievable goals.</a:t>
            </a:r>
            <a:endParaRPr lang="en-US" sz="900" dirty="0"/>
          </a:p>
          <a:p>
            <a:pPr marL="0" lvl="0" indent="0" algn="l" rtl="0">
              <a:lnSpc>
                <a:spcPct val="100000"/>
              </a:lnSpc>
              <a:spcBef>
                <a:spcPts val="0"/>
              </a:spcBef>
              <a:spcAft>
                <a:spcPts val="0"/>
              </a:spcAft>
              <a:buSzPts val="1400"/>
              <a:buNone/>
            </a:pPr>
            <a:endParaRPr lang="en-US" sz="900" dirty="0"/>
          </a:p>
          <a:p>
            <a:pPr marL="0" lvl="0" indent="0" algn="l" rtl="0">
              <a:lnSpc>
                <a:spcPct val="100000"/>
              </a:lnSpc>
              <a:spcBef>
                <a:spcPts val="0"/>
              </a:spcBef>
              <a:spcAft>
                <a:spcPts val="0"/>
              </a:spcAft>
              <a:buSzPts val="1400"/>
              <a:buNone/>
            </a:pPr>
            <a:r>
              <a:rPr lang="en-US" sz="900" dirty="0"/>
              <a:t>[next slide]</a:t>
            </a:r>
            <a:endParaRPr sz="900" dirty="0"/>
          </a:p>
        </p:txBody>
      </p:sp>
      <p:sp>
        <p:nvSpPr>
          <p:cNvPr id="455" name="Google Shape;455;gb0d200288f_0_1486: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err="1"/>
              <a:t>Temi</a:t>
            </a:r>
            <a:r>
              <a:rPr lang="en-US" dirty="0"/>
              <a:t>- 4 mins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hypothetical payment structure, the grant period is 18 months, and 85% of the funds requested are paid as cost reimbursement available at grant commencement and 15% are paid based on performance.  </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grantee sets targets at the beginning of the grant period for the number of participants that will complete the program, receive industry-based certifications and enter employment.</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Output metric = (#completers/target # completers)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Outcome metric = (#IBC/target # IBCs)</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Outcome metric = (# employed/ target # employed)</a:t>
            </a:r>
          </a:p>
          <a:p>
            <a:pPr marL="285750" marR="0" lvl="0" indent="-285750">
              <a:lnSpc>
                <a:spcPct val="107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get the payment amounts the three metrics are multiplied by 5% of the total funds requested.  Each of the three performance-based payments can only go up to a maximum of 5% of the total funds requested.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90178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0d200288f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0d200288f_0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Temi- 3 mins</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shows the hypothetical cash flow for a grantee. It is based on the payment structure outlined in the previous slide. The model uses assumptions, based on Maggie’s example, for actual and target numbers for the outputs and outcomes selected.</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grantee is requesting over $224,000.</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grantee enrolled 100 participants, 90 completed the program and received certificates and 89 became employed in the field.  The grantee had set a target for 95 participants to complete the program and receive certificates and 90 to become employed.  As they were close to their targets set, the grantee was awarded 99.42% of the total funds requested.</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model shows that one important factor for getting the majority of the total funds requested is setting realistic target numbers, that can be attained.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416" name="Google Shape;416;gb0d200288f_0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extLst>
      <p:ext uri="{BB962C8B-B14F-4D97-AF65-F5344CB8AC3E}">
        <p14:creationId xmlns:p14="http://schemas.microsoft.com/office/powerpoint/2010/main" val="3460966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0d200288f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0d200288f_0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Temi- 3 mins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slide shows the quarterly payments the grantee would receive based on the prior information.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grantee submits a report at 6 months, 12 months and 18 months detailing how many participants have completed the program, received a certificate, and entered employment.  The next quarter they receive a payment for the progress on each of the three metrics to that point.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shows that the timing of when participants enroll and complete the program is important.  It will take some time for participants to become employed in the field. So this has to be taken into account as performance payments are made based on the outcomes achieved, and reported on, during the 18-month grant period.</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model the grantee enrolled participants in the first year of the grant period and the program ran for three weeks.</a:t>
            </a:r>
          </a:p>
          <a:p>
            <a:pPr marL="0" lvl="0" indent="0" algn="l" rtl="0">
              <a:spcBef>
                <a:spcPts val="0"/>
              </a:spcBef>
              <a:spcAft>
                <a:spcPts val="0"/>
              </a:spcAft>
              <a:buFont typeface="Arial" panose="020B0604020202020204" pitchFamily="34" charset="0"/>
              <a:buNone/>
            </a:pPr>
            <a:endParaRPr dirty="0"/>
          </a:p>
        </p:txBody>
      </p:sp>
      <p:sp>
        <p:nvSpPr>
          <p:cNvPr id="416" name="Google Shape;416;gb0d200288f_0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extLst>
      <p:ext uri="{BB962C8B-B14F-4D97-AF65-F5344CB8AC3E}">
        <p14:creationId xmlns:p14="http://schemas.microsoft.com/office/powerpoint/2010/main" val="806137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0d200288f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0d200288f_0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Temi</a:t>
            </a:r>
            <a:endParaRPr dirty="0"/>
          </a:p>
        </p:txBody>
      </p:sp>
      <p:sp>
        <p:nvSpPr>
          <p:cNvPr id="416" name="Google Shape;416;gb0d200288f_0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extLst>
      <p:ext uri="{BB962C8B-B14F-4D97-AF65-F5344CB8AC3E}">
        <p14:creationId xmlns:p14="http://schemas.microsoft.com/office/powerpoint/2010/main" val="2107611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0d200288f_0_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b0d200288f_0_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Temi</a:t>
            </a:r>
            <a:endParaRPr dirty="0"/>
          </a:p>
        </p:txBody>
      </p:sp>
      <p:sp>
        <p:nvSpPr>
          <p:cNvPr id="416" name="Google Shape;416;gb0d200288f_0_5: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extLst>
      <p:ext uri="{BB962C8B-B14F-4D97-AF65-F5344CB8AC3E}">
        <p14:creationId xmlns:p14="http://schemas.microsoft.com/office/powerpoint/2010/main" val="1265165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b0d200288f_0_15: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Jen</a:t>
            </a:r>
            <a:endParaRPr dirty="0"/>
          </a:p>
        </p:txBody>
      </p:sp>
      <p:sp>
        <p:nvSpPr>
          <p:cNvPr id="422" name="Google Shape;422;gb0d200288f_0_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Jen – OK, so now I’m opening it up for questions. We’ll answer as many as we can with the time remaining!</a:t>
            </a:r>
            <a:endParaRPr dirty="0"/>
          </a:p>
        </p:txBody>
      </p:sp>
      <p:sp>
        <p:nvSpPr>
          <p:cNvPr id="434" name="Google Shape;434;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Jen- If you have additional questions, please send us an email at evidence@twc.state.tx.us</a:t>
            </a:r>
            <a:endParaRPr dirty="0"/>
          </a:p>
        </p:txBody>
      </p:sp>
      <p:sp>
        <p:nvSpPr>
          <p:cNvPr id="441" name="Google Shape;441;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Jen will welcome speakers – It’s my honor to announce our speakers today including some new voices to the conversation from Third Sector Partners and TWC. Ben joins us as our resident grant writing guru and he’s been leading our efforts to incorporate evidence-based grantmaking into our pilot RFA as well as supporting the writing of the framework, so we’re happy he’s here to talk us through a few of the tools today. And Third Sector Partners is here today – they have been providing technical assistance to our team! I can assure you, we’re a tough group to manage, but they’re doing a great job! </a:t>
            </a:r>
            <a:r>
              <a:rPr lang="en-US" sz="1200" b="0" i="0" dirty="0">
                <a:solidFill>
                  <a:schemeClr val="dk1"/>
                </a:solidFill>
                <a:latin typeface="Calibri"/>
                <a:ea typeface="Calibri"/>
                <a:cs typeface="Calibri"/>
                <a:sym typeface="Calibri"/>
              </a:rPr>
              <a:t>Founded in 2011, Third Sector is a 501(c)3 organization that has worked with more than 40 communities to deploy more than $806 million of government resources towards outcomes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And you’ll hear from our friend and colleague Kaki Leyens, a Program Specialist from TWIC – she’s been an instrumental part of our evidence team as we’ve worked to build </a:t>
            </a:r>
            <a:r>
              <a:rPr lang="en-US"/>
              <a:t>out the framework</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I’m Jen Troke, the Director of Workforce Grants and Initiatives, and I’m so pleased to bring my perspective on grantmaking to this conversation and have learned an incredible amount from this all-star team!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OK, a little warm-up now that you know who we are!!!</a:t>
            </a:r>
            <a:endParaRPr dirty="0"/>
          </a:p>
          <a:p>
            <a:pPr marL="0" lvl="0" indent="0" algn="l" rtl="0">
              <a:spcBef>
                <a:spcPts val="0"/>
              </a:spcBef>
              <a:spcAft>
                <a:spcPts val="0"/>
              </a:spcAft>
              <a:buNone/>
            </a:pPr>
            <a:r>
              <a:rPr lang="en-US" dirty="0"/>
              <a:t> </a:t>
            </a:r>
            <a:endParaRPr dirty="0"/>
          </a:p>
        </p:txBody>
      </p:sp>
      <p:sp>
        <p:nvSpPr>
          <p:cNvPr id="211" name="Google Shape;211;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We’ll start with an easy one – who’s here today!? Take a moment and click on the best response for you! No wrong answers!</a:t>
            </a:r>
            <a:endParaRPr dirty="0"/>
          </a:p>
        </p:txBody>
      </p:sp>
      <p:sp>
        <p:nvSpPr>
          <p:cNvPr id="218" name="Google Shape;218;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Jen – Now that we know who you are, we want to know why you showed up! So, we’re asking this question, what words come to mind when you hear the term ‘evidence-based’? Put your answers in the chat please! </a:t>
            </a:r>
            <a:endParaRPr dirty="0"/>
          </a:p>
        </p:txBody>
      </p:sp>
      <p:sp>
        <p:nvSpPr>
          <p:cNvPr id="225" name="Google Shape;225;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Jen – If you missed the first webinar, I’m going to give you the Cliff Notes right now! The team shared an evidence framework that will be discussed momentarily and we’ll show you how to use it. The framework essentially outlines the need for building the evidence base and a way for programs to determine where they sit on the evidence spectrum.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Our Chair also announced that we will be releasing our first Request for Application, the Building and Construction Trades program, that will include the evidence framework, so applicants will get a chance to use the evidence framework and performance outcomes when that Request for Application is published this Fall. We’ll be hosting a prospective applicant conference once the Request for Application is published, so you’ll be able to ask more specific questions once you have a live document in your hands.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we shared a new webpage on the TWC website where we’re housing all of our evidence resources including the first webinar recording and slideshow if you missed it!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32" name="Google Shape;23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r>
              <a:rPr lang="en-US" sz="1200" b="0" i="0" u="none" strike="noStrike" cap="none" dirty="0">
                <a:solidFill>
                  <a:schemeClr val="dk1"/>
                </a:solidFill>
                <a:effectLst/>
                <a:latin typeface="Calibri"/>
                <a:ea typeface="Calibri"/>
                <a:cs typeface="Calibri"/>
                <a:sym typeface="Calibri"/>
              </a:rPr>
              <a:t>Here you see the five levels or tiers of the framework, which will be included in applications for the grants. The first tier – NEW – requires no evidence. The evidence requirements increase for each tier, with the HIGH EVIDENCE tier requiring the most rigorous evidence.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goal is for applicants to provide the best evidence to support their application whether that evidence be anecdotal, OR performance data from a similar program, OR an external evaluation that meets certain criteria and demonstrates that the program had a positive and meaningful outcome.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And for those applicants who are developing a new program that cannot be supported by any of the evidence I just mentioned, applications are still strongly encouraged.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Applicants will be asked to select an evidenced tier based on the information and data that the applicant can include in the application to support the strength of their ability to implement the proposed program to achieve the outcomes specified.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To assist in the selection of a program tier, a decision tree – which Ben will walk you through in a moment – will be included in the application to help you determine which tier is appropriate for your proposed program. An applicant must select one and only one program tier and provide information and data to support that selection.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THIS FIRST TIER</a:t>
            </a:r>
            <a:r>
              <a:rPr lang="en-US" sz="1200" b="0" i="0" u="none" strike="noStrike" cap="none" dirty="0">
                <a:solidFill>
                  <a:schemeClr val="dk1"/>
                </a:solidFill>
                <a:effectLst/>
                <a:latin typeface="Calibri"/>
                <a:ea typeface="Calibri"/>
                <a:cs typeface="Calibri"/>
                <a:sym typeface="Calibri"/>
              </a:rPr>
              <a:t> of the evidence framework, as you can see, is the new program tier. New by virtue of its very definition means that there will be no evidence to support the proposed program … so there's no evidence – no anecdotal evidence, data, or evaluations required.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THE NEXT TIER is </a:t>
            </a:r>
            <a:r>
              <a:rPr lang="en-US" sz="1200" b="0" i="0" u="none" strike="noStrike" cap="none" dirty="0">
                <a:solidFill>
                  <a:schemeClr val="dk1"/>
                </a:solidFill>
                <a:effectLst/>
                <a:latin typeface="Calibri"/>
                <a:ea typeface="Calibri"/>
                <a:cs typeface="Calibri"/>
                <a:sym typeface="Calibri"/>
              </a:rPr>
              <a:t>the experience tier. On this tier of the evidence framework, an applicant will have had experience implementing the program or a very similar program - and while the applicant will not have evaluations or performance data - they will be able to provide testimony as to program effectiveness based on anecdotal information such as  success stories and other testimonials …evidence could also include participant surveys.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Next</a:t>
            </a:r>
            <a:r>
              <a:rPr lang="en-US" sz="1200" b="0" i="0" u="none" strike="noStrike" cap="none" dirty="0">
                <a:solidFill>
                  <a:schemeClr val="dk1"/>
                </a:solidFill>
                <a:effectLst/>
                <a:latin typeface="Calibri"/>
                <a:ea typeface="Calibri"/>
                <a:cs typeface="Calibri"/>
                <a:sym typeface="Calibri"/>
              </a:rPr>
              <a:t> you see the performance tier. On this third tier of the evidence framework, applicants will have implemented the program that they're proposing or one that is very similar and they will have performance data and in the application will be required to document that performance data.</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Now, we understand that you may not have all of the data sets that we're asking for in the performance chart in the application. So, we ask that applicants complete the chart to the greatest degree possible with data from at least the last two years.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THE FOURTH TIER</a:t>
            </a:r>
            <a:r>
              <a:rPr lang="en-US" sz="1200" b="0" i="0" u="none" strike="noStrike" cap="none" dirty="0">
                <a:solidFill>
                  <a:schemeClr val="dk1"/>
                </a:solidFill>
                <a:effectLst/>
                <a:latin typeface="Calibri"/>
                <a:ea typeface="Calibri"/>
                <a:cs typeface="Calibri"/>
                <a:sym typeface="Calibri"/>
              </a:rPr>
              <a:t> is the moderate evidence program tier. The moderate evidenced tier requires that an applicant identify and submit one evaluation study of a program that is essentially similar to the program being proposed in the application. Essentially similar means that the program proposed in the application is very similar in program design and outcomes, with only </a:t>
            </a:r>
            <a:r>
              <a:rPr lang="en-US" sz="1200" b="1" i="0" u="none" strike="noStrike" cap="none" dirty="0">
                <a:solidFill>
                  <a:schemeClr val="dk1"/>
                </a:solidFill>
                <a:effectLst/>
                <a:latin typeface="Calibri"/>
                <a:ea typeface="Calibri"/>
                <a:cs typeface="Calibri"/>
                <a:sym typeface="Calibri"/>
              </a:rPr>
              <a:t>limited modifications, </a:t>
            </a:r>
            <a:r>
              <a:rPr lang="en-US" sz="1200" b="0" i="0" u="none" strike="noStrike" cap="none" dirty="0">
                <a:solidFill>
                  <a:schemeClr val="dk1"/>
                </a:solidFill>
                <a:effectLst/>
                <a:latin typeface="Calibri"/>
                <a:ea typeface="Calibri"/>
                <a:cs typeface="Calibri"/>
                <a:sym typeface="Calibri"/>
              </a:rPr>
              <a:t>to the program in the evaluation study. Additionally, the evaluation study must show that the evaluated program had a positive and meaningful outcome on program participants AND be rated by the study source as having at least moderate evidence. For this moderate evidence tier </a:t>
            </a:r>
            <a:r>
              <a:rPr lang="en-US" sz="1200" b="1" i="0" u="none" strike="noStrike" cap="none" dirty="0">
                <a:solidFill>
                  <a:schemeClr val="dk1"/>
                </a:solidFill>
                <a:effectLst/>
                <a:latin typeface="Calibri"/>
                <a:ea typeface="Calibri"/>
                <a:cs typeface="Calibri"/>
                <a:sym typeface="Calibri"/>
              </a:rPr>
              <a:t>one</a:t>
            </a:r>
            <a:r>
              <a:rPr lang="en-US" sz="1200" b="0" i="0" u="none" strike="noStrike" cap="none" dirty="0">
                <a:solidFill>
                  <a:schemeClr val="dk1"/>
                </a:solidFill>
                <a:effectLst/>
                <a:latin typeface="Calibri"/>
                <a:ea typeface="Calibri"/>
                <a:cs typeface="Calibri"/>
                <a:sym typeface="Calibri"/>
              </a:rPr>
              <a:t> evaluation study is required.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There are three sources where applicants can find evaluation studies. Ben will show you the preferred source in his part of the webinar. </a:t>
            </a:r>
          </a:p>
          <a:p>
            <a:r>
              <a:rPr lang="en-US" sz="1200" b="0" i="0" u="none" strike="noStrike" cap="none" dirty="0">
                <a:solidFill>
                  <a:schemeClr val="dk1"/>
                </a:solidFill>
                <a:effectLst/>
                <a:latin typeface="Calibri"/>
                <a:ea typeface="Calibri"/>
                <a:cs typeface="Calibri"/>
                <a:sym typeface="Calibri"/>
              </a:rPr>
              <a:t> </a:t>
            </a:r>
          </a:p>
          <a:p>
            <a:r>
              <a:rPr lang="en-US" sz="1200" b="1" i="0" u="none" strike="noStrike" cap="none" dirty="0">
                <a:solidFill>
                  <a:schemeClr val="dk1"/>
                </a:solidFill>
                <a:effectLst/>
                <a:latin typeface="Calibri"/>
                <a:ea typeface="Calibri"/>
                <a:cs typeface="Calibri"/>
                <a:sym typeface="Calibri"/>
              </a:rPr>
              <a:t>THE FINAL TIER</a:t>
            </a:r>
            <a:r>
              <a:rPr lang="en-US" sz="1200" b="0" i="0" u="none" strike="noStrike" cap="none" dirty="0">
                <a:solidFill>
                  <a:schemeClr val="dk1"/>
                </a:solidFill>
                <a:effectLst/>
                <a:latin typeface="Calibri"/>
                <a:ea typeface="Calibri"/>
                <a:cs typeface="Calibri"/>
                <a:sym typeface="Calibri"/>
              </a:rPr>
              <a:t> is the high evidence program tier. This tier is very similar to the moderate evidence program tier. However, for the high evidence program tier, applicants will need to include not one </a:t>
            </a:r>
            <a:r>
              <a:rPr lang="en-US" sz="1200" b="1" i="0" u="none" strike="noStrike" cap="none" dirty="0">
                <a:solidFill>
                  <a:schemeClr val="dk1"/>
                </a:solidFill>
                <a:effectLst/>
                <a:latin typeface="Calibri"/>
                <a:ea typeface="Calibri"/>
                <a:cs typeface="Calibri"/>
                <a:sym typeface="Calibri"/>
              </a:rPr>
              <a:t>but two or more</a:t>
            </a:r>
            <a:r>
              <a:rPr lang="en-US" sz="1200" b="0" i="0" u="none" strike="noStrike" cap="none" dirty="0">
                <a:solidFill>
                  <a:schemeClr val="dk1"/>
                </a:solidFill>
                <a:effectLst/>
                <a:latin typeface="Calibri"/>
                <a:ea typeface="Calibri"/>
                <a:cs typeface="Calibri"/>
                <a:sym typeface="Calibri"/>
              </a:rPr>
              <a:t> evaluation studies of programs that are essentially similar in design …and that demonstrate a positive and meaningful outcome. The study must also be designated by the study source as a high-evidence study.</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For the high evidence program tier, the proposed program must be implemented with </a:t>
            </a:r>
            <a:r>
              <a:rPr lang="en-US" sz="1200" b="1" i="0" u="none" strike="noStrike" cap="none" dirty="0">
                <a:solidFill>
                  <a:schemeClr val="dk1"/>
                </a:solidFill>
                <a:effectLst/>
                <a:latin typeface="Calibri"/>
                <a:ea typeface="Calibri"/>
                <a:cs typeface="Calibri"/>
                <a:sym typeface="Calibri"/>
              </a:rPr>
              <a:t>no or extremely limited</a:t>
            </a:r>
            <a:r>
              <a:rPr lang="en-US" sz="1200" b="0" i="0" u="none" strike="noStrike" cap="none" dirty="0">
                <a:solidFill>
                  <a:schemeClr val="dk1"/>
                </a:solidFill>
                <a:effectLst/>
                <a:latin typeface="Calibri"/>
                <a:ea typeface="Calibri"/>
                <a:cs typeface="Calibri"/>
                <a:sym typeface="Calibri"/>
              </a:rPr>
              <a:t> modifications. One way to think of the requirement for this tier is that your proposed program should be a replication of the program in the evaluation studies.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moderate evidence and high evidence program tiers are the tiers where we hope to help applicants move to in the future by building evidence and helping applicants access relevant resources. </a:t>
            </a:r>
          </a:p>
          <a:p>
            <a:r>
              <a:rPr lang="en-US" sz="1200" b="1" i="0" u="none" strike="noStrike" cap="none" dirty="0">
                <a:solidFill>
                  <a:schemeClr val="dk1"/>
                </a:solidFill>
                <a:effectLst/>
                <a:latin typeface="Calibri"/>
                <a:ea typeface="Calibri"/>
                <a:cs typeface="Calibri"/>
                <a:sym typeface="Calibri"/>
              </a:rPr>
              <a:t>That concludes my remarks and I’ll hand it over to Jen.</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a:solidFill>
                  <a:schemeClr val="dk1"/>
                </a:solidFill>
                <a:effectLst/>
                <a:latin typeface="Calibri"/>
                <a:ea typeface="Calibri"/>
                <a:cs typeface="Calibri"/>
                <a:sym typeface="Calibri"/>
              </a:rPr>
              <a:t> </a:t>
            </a:r>
          </a:p>
        </p:txBody>
      </p:sp>
      <p:sp>
        <p:nvSpPr>
          <p:cNvPr id="253" name="Google Shape;253;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If you are looking for inspiration to test out a new program model and want to find what works, the federal government has pulled together several evaluation clearinghouses whose sole purpose is to share the research on program models. This can be useful whether you are just looking for ideas to modify your existing program, or if you are specifically looking to implement n essentially similar high-fidelity replication of a program.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For our demonstration today, we’re going to use DOL’s CLEAR website whose mission is to </a:t>
            </a:r>
            <a:r>
              <a:rPr lang="en-US" sz="1200" b="0" i="0" dirty="0">
                <a:solidFill>
                  <a:schemeClr val="dk1"/>
                </a:solidFill>
                <a:latin typeface="Calibri"/>
                <a:ea typeface="Calibri"/>
                <a:cs typeface="Calibri"/>
                <a:sym typeface="Calibri"/>
              </a:rPr>
              <a:t>make research on labor topics more accessible to practitioners, policymakers, researchers, and the public more broadly so that it can inform our decisions about labor policies and programs.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dirty="0">
                <a:solidFill>
                  <a:schemeClr val="dk1"/>
                </a:solidFill>
                <a:latin typeface="Calibri"/>
                <a:ea typeface="Calibri"/>
                <a:cs typeface="Calibri"/>
                <a:sym typeface="Calibri"/>
              </a:rPr>
              <a:t>You’ll find a lot of resources in CLEAR - CLEAR identifies and summarizes many types of research, including descriptive, implementation, and impact studies. So let’s take a look! </a:t>
            </a:r>
            <a:endParaRPr dirty="0"/>
          </a:p>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60" name="Google Shape;260;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pic>
        <p:nvPicPr>
          <p:cNvPr id="17" name="Google Shape;17;p34" descr="Collage of Texas cities."/>
          <p:cNvPicPr preferRelativeResize="0"/>
          <p:nvPr/>
        </p:nvPicPr>
        <p:blipFill rotWithShape="1">
          <a:blip r:embed="rId2">
            <a:alphaModFix/>
          </a:blip>
          <a:srcRect/>
          <a:stretch/>
        </p:blipFill>
        <p:spPr>
          <a:xfrm>
            <a:off x="0" y="-1"/>
            <a:ext cx="12188822" cy="6867628"/>
          </a:xfrm>
          <a:prstGeom prst="rect">
            <a:avLst/>
          </a:prstGeom>
          <a:solidFill>
            <a:srgbClr val="204559"/>
          </a:solidFill>
          <a:ln>
            <a:noFill/>
          </a:ln>
        </p:spPr>
      </p:pic>
      <p:pic>
        <p:nvPicPr>
          <p:cNvPr id="18" name="Google Shape;18;p34" descr="HD-ShadowLong.png"/>
          <p:cNvPicPr preferRelativeResize="0"/>
          <p:nvPr/>
        </p:nvPicPr>
        <p:blipFill rotWithShape="1">
          <a:blip r:embed="rId3">
            <a:alphaModFix/>
          </a:blip>
          <a:srcRect/>
          <a:stretch/>
        </p:blipFill>
        <p:spPr>
          <a:xfrm>
            <a:off x="1" y="4242851"/>
            <a:ext cx="8968084" cy="275942"/>
          </a:xfrm>
          <a:prstGeom prst="rect">
            <a:avLst/>
          </a:prstGeom>
          <a:noFill/>
          <a:ln>
            <a:noFill/>
          </a:ln>
        </p:spPr>
      </p:pic>
      <p:pic>
        <p:nvPicPr>
          <p:cNvPr id="19" name="Google Shape;19;p34" descr="HD-ShadowShort.png"/>
          <p:cNvPicPr preferRelativeResize="0"/>
          <p:nvPr/>
        </p:nvPicPr>
        <p:blipFill rotWithShape="1">
          <a:blip r:embed="rId4">
            <a:alphaModFix/>
          </a:blip>
          <a:srcRect/>
          <a:stretch/>
        </p:blipFill>
        <p:spPr>
          <a:xfrm>
            <a:off x="9111716" y="4243845"/>
            <a:ext cx="3077107" cy="276940"/>
          </a:xfrm>
          <a:prstGeom prst="rect">
            <a:avLst/>
          </a:prstGeom>
          <a:noFill/>
          <a:ln>
            <a:noFill/>
          </a:ln>
        </p:spPr>
      </p:pic>
      <p:sp>
        <p:nvSpPr>
          <p:cNvPr id="20" name="Google Shape;20;p34"/>
          <p:cNvSpPr/>
          <p:nvPr/>
        </p:nvSpPr>
        <p:spPr>
          <a:xfrm>
            <a:off x="-1" y="2590078"/>
            <a:ext cx="9052500" cy="16602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34"/>
          <p:cNvSpPr/>
          <p:nvPr/>
        </p:nvSpPr>
        <p:spPr>
          <a:xfrm>
            <a:off x="9182099" y="2590078"/>
            <a:ext cx="3005400" cy="1660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4"/>
          <p:cNvSpPr txBox="1">
            <a:spLocks noGrp="1"/>
          </p:cNvSpPr>
          <p:nvPr>
            <p:ph type="ctrTitle"/>
          </p:nvPr>
        </p:nvSpPr>
        <p:spPr>
          <a:xfrm>
            <a:off x="133350" y="2733709"/>
            <a:ext cx="8691000" cy="1373100"/>
          </a:xfrm>
          <a:prstGeom prst="rect">
            <a:avLst/>
          </a:prstGeom>
          <a:noFill/>
          <a:ln>
            <a:noFill/>
          </a:ln>
        </p:spPr>
        <p:txBody>
          <a:bodyPr spcFirstLastPara="1" wrap="square" lIns="91425" tIns="45700" rIns="91425" bIns="45700" anchor="b" anchorCtr="0">
            <a:noAutofit/>
          </a:bodyPr>
          <a:lstStyle>
            <a:lvl1pPr lvl="0" algn="r"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34"/>
          <p:cNvSpPr txBox="1">
            <a:spLocks noGrp="1"/>
          </p:cNvSpPr>
          <p:nvPr>
            <p:ph type="subTitle" idx="1"/>
          </p:nvPr>
        </p:nvSpPr>
        <p:spPr>
          <a:xfrm>
            <a:off x="1838324" y="4394039"/>
            <a:ext cx="6986100" cy="1117800"/>
          </a:xfrm>
          <a:prstGeom prst="rect">
            <a:avLst/>
          </a:prstGeom>
          <a:solidFill>
            <a:srgbClr val="85C645"/>
          </a:solidFill>
          <a:ln>
            <a:noFill/>
          </a:ln>
        </p:spPr>
        <p:txBody>
          <a:bodyPr spcFirstLastPara="1" wrap="square" lIns="91425" tIns="45700" rIns="91425" bIns="45700" anchor="t" anchorCtr="0">
            <a:noAutofit/>
          </a:bodyPr>
          <a:lstStyle>
            <a:lvl1pPr lvl="0" algn="r" rtl="0">
              <a:lnSpc>
                <a:spcPct val="125000"/>
              </a:lnSpc>
              <a:spcBef>
                <a:spcPts val="1000"/>
              </a:spcBef>
              <a:spcAft>
                <a:spcPts val="0"/>
              </a:spcAft>
              <a:buClr>
                <a:schemeClr val="dk1"/>
              </a:buClr>
              <a:buSzPts val="3200"/>
              <a:buNone/>
              <a:defRPr sz="3200">
                <a:solidFill>
                  <a:schemeClr val="dk1"/>
                </a:solidFill>
                <a:latin typeface="Verdana"/>
                <a:ea typeface="Verdana"/>
                <a:cs typeface="Verdana"/>
                <a:sym typeface="Verdana"/>
              </a:defRPr>
            </a:lvl1pPr>
            <a:lvl2pPr lvl="1" algn="ctr" rtl="0">
              <a:lnSpc>
                <a:spcPct val="125000"/>
              </a:lnSpc>
              <a:spcBef>
                <a:spcPts val="500"/>
              </a:spcBef>
              <a:spcAft>
                <a:spcPts val="0"/>
              </a:spcAft>
              <a:buClr>
                <a:schemeClr val="dk1"/>
              </a:buClr>
              <a:buSzPts val="2000"/>
              <a:buNone/>
              <a:defRPr sz="2000"/>
            </a:lvl2pPr>
            <a:lvl3pPr lvl="2" algn="ctr" rtl="0">
              <a:lnSpc>
                <a:spcPct val="125000"/>
              </a:lnSpc>
              <a:spcBef>
                <a:spcPts val="500"/>
              </a:spcBef>
              <a:spcAft>
                <a:spcPts val="0"/>
              </a:spcAft>
              <a:buClr>
                <a:schemeClr val="dk1"/>
              </a:buClr>
              <a:buSzPts val="1800"/>
              <a:buNone/>
              <a:defRPr sz="1800"/>
            </a:lvl3pPr>
            <a:lvl4pPr lvl="3" algn="ctr" rtl="0">
              <a:lnSpc>
                <a:spcPct val="125000"/>
              </a:lnSpc>
              <a:spcBef>
                <a:spcPts val="500"/>
              </a:spcBef>
              <a:spcAft>
                <a:spcPts val="0"/>
              </a:spcAft>
              <a:buClr>
                <a:schemeClr val="dk1"/>
              </a:buClr>
              <a:buSzPts val="1600"/>
              <a:buNone/>
              <a:defRPr sz="1600"/>
            </a:lvl4pPr>
            <a:lvl5pPr lvl="4" algn="ctr" rtl="0">
              <a:lnSpc>
                <a:spcPct val="125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 name="Google Shape;24;p34"/>
          <p:cNvSpPr txBox="1">
            <a:spLocks noGrp="1"/>
          </p:cNvSpPr>
          <p:nvPr>
            <p:ph type="dt" idx="10"/>
          </p:nvPr>
        </p:nvSpPr>
        <p:spPr>
          <a:xfrm>
            <a:off x="7550981" y="5936187"/>
            <a:ext cx="2743200" cy="464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sz="2800">
                <a:solidFill>
                  <a:schemeClr val="lt1"/>
                </a:solidFill>
                <a:latin typeface="Verdana"/>
                <a:ea typeface="Verdana"/>
                <a:cs typeface="Verdana"/>
                <a:sym typeface="Verdana"/>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34"/>
          <p:cNvSpPr txBox="1">
            <a:spLocks noGrp="1"/>
          </p:cNvSpPr>
          <p:nvPr>
            <p:ph type="ftr" idx="11"/>
          </p:nvPr>
        </p:nvSpPr>
        <p:spPr>
          <a:xfrm>
            <a:off x="680321" y="5945713"/>
            <a:ext cx="6870600" cy="4551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sz="2800">
                <a:solidFill>
                  <a:schemeClr val="lt1"/>
                </a:solidFill>
                <a:latin typeface="Verdana"/>
                <a:ea typeface="Verdana"/>
                <a:cs typeface="Verdana"/>
                <a:sym typeface="Verdana"/>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34"/>
          <p:cNvSpPr txBox="1">
            <a:spLocks noGrp="1"/>
          </p:cNvSpPr>
          <p:nvPr>
            <p:ph type="body" idx="2"/>
          </p:nvPr>
        </p:nvSpPr>
        <p:spPr>
          <a:xfrm>
            <a:off x="9255125" y="2705100"/>
            <a:ext cx="2841600" cy="14019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0"/>
              </a:spcBef>
              <a:spcAft>
                <a:spcPts val="0"/>
              </a:spcAft>
              <a:buClr>
                <a:schemeClr val="dk1"/>
              </a:buClr>
              <a:buSzPts val="2800"/>
              <a:buFont typeface="Verdana"/>
              <a:buNone/>
              <a:defRPr sz="2800"/>
            </a:lvl1pPr>
            <a:lvl2pPr marL="914400" lvl="1" indent="-228600" algn="l" rtl="0">
              <a:lnSpc>
                <a:spcPct val="125000"/>
              </a:lnSpc>
              <a:spcBef>
                <a:spcPts val="500"/>
              </a:spcBef>
              <a:spcAft>
                <a:spcPts val="0"/>
              </a:spcAft>
              <a:buClr>
                <a:schemeClr val="dk1"/>
              </a:buClr>
              <a:buSzPts val="4000"/>
              <a:buFont typeface="Verdana"/>
              <a:buNone/>
              <a:defRPr/>
            </a:lvl2pPr>
            <a:lvl3pPr marL="1371600" lvl="2" indent="-228600" algn="l" rtl="0">
              <a:lnSpc>
                <a:spcPct val="125000"/>
              </a:lnSpc>
              <a:spcBef>
                <a:spcPts val="500"/>
              </a:spcBef>
              <a:spcAft>
                <a:spcPts val="0"/>
              </a:spcAft>
              <a:buClr>
                <a:schemeClr val="dk1"/>
              </a:buClr>
              <a:buSzPts val="3600"/>
              <a:buFont typeface="Verdana"/>
              <a:buNone/>
              <a:defRPr/>
            </a:lvl3pPr>
            <a:lvl4pPr marL="1828800" lvl="3" indent="-228600" algn="l" rtl="0">
              <a:lnSpc>
                <a:spcPct val="125000"/>
              </a:lnSpc>
              <a:spcBef>
                <a:spcPts val="500"/>
              </a:spcBef>
              <a:spcAft>
                <a:spcPts val="0"/>
              </a:spcAft>
              <a:buClr>
                <a:schemeClr val="dk1"/>
              </a:buClr>
              <a:buSzPts val="3200"/>
              <a:buFont typeface="Verdana"/>
              <a:buNone/>
              <a:defRPr/>
            </a:lvl4pPr>
            <a:lvl5pPr marL="2286000" lvl="4" indent="-228600" algn="l" rtl="0">
              <a:lnSpc>
                <a:spcPct val="125000"/>
              </a:lnSpc>
              <a:spcBef>
                <a:spcPts val="500"/>
              </a:spcBef>
              <a:spcAft>
                <a:spcPts val="0"/>
              </a:spcAft>
              <a:buClr>
                <a:schemeClr val="dk1"/>
              </a:buClr>
              <a:buSzPts val="2800"/>
              <a:buFont typeface="Verdana"/>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 name="Google Shape;27;p34" descr="Decorative box"/>
          <p:cNvSpPr/>
          <p:nvPr/>
        </p:nvSpPr>
        <p:spPr>
          <a:xfrm>
            <a:off x="708894" y="4390347"/>
            <a:ext cx="1129500" cy="1117800"/>
          </a:xfrm>
          <a:prstGeom prst="rect">
            <a:avLst/>
          </a:prstGeom>
          <a:solidFill>
            <a:srgbClr val="85C6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rebuchet MS"/>
              <a:ea typeface="Trebuchet MS"/>
              <a:cs typeface="Trebuchet MS"/>
              <a:sym typeface="Trebuchet MS"/>
            </a:endParaRPr>
          </a:p>
        </p:txBody>
      </p:sp>
      <p:pic>
        <p:nvPicPr>
          <p:cNvPr id="28" name="Google Shape;28;p34" descr="TWC logo"/>
          <p:cNvPicPr preferRelativeResize="0"/>
          <p:nvPr/>
        </p:nvPicPr>
        <p:blipFill rotWithShape="1">
          <a:blip r:embed="rId5">
            <a:alphaModFix/>
          </a:blip>
          <a:srcRect/>
          <a:stretch/>
        </p:blipFill>
        <p:spPr>
          <a:xfrm>
            <a:off x="794517" y="4501041"/>
            <a:ext cx="952941" cy="9161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0"/>
        <p:cNvGrpSpPr/>
        <p:nvPr/>
      </p:nvGrpSpPr>
      <p:grpSpPr>
        <a:xfrm>
          <a:off x="0" y="0"/>
          <a:ext cx="0" cy="0"/>
          <a:chOff x="0" y="0"/>
          <a:chExt cx="0" cy="0"/>
        </a:xfrm>
      </p:grpSpPr>
      <p:pic>
        <p:nvPicPr>
          <p:cNvPr id="111" name="Google Shape;111;p43" descr="HD-ShadowLong.png"/>
          <p:cNvPicPr preferRelativeResize="0"/>
          <p:nvPr/>
        </p:nvPicPr>
        <p:blipFill rotWithShape="1">
          <a:blip r:embed="rId2">
            <a:alphaModFix/>
          </a:blip>
          <a:srcRect/>
          <a:stretch/>
        </p:blipFill>
        <p:spPr>
          <a:xfrm>
            <a:off x="1" y="5928628"/>
            <a:ext cx="10437813" cy="321164"/>
          </a:xfrm>
          <a:prstGeom prst="rect">
            <a:avLst/>
          </a:prstGeom>
          <a:noFill/>
          <a:ln>
            <a:noFill/>
          </a:ln>
        </p:spPr>
      </p:pic>
      <p:pic>
        <p:nvPicPr>
          <p:cNvPr id="112" name="Google Shape;112;p43" descr="HD-ShadowShort.png"/>
          <p:cNvPicPr preferRelativeResize="0"/>
          <p:nvPr/>
        </p:nvPicPr>
        <p:blipFill rotWithShape="1">
          <a:blip r:embed="rId3">
            <a:alphaModFix/>
          </a:blip>
          <a:srcRect/>
          <a:stretch/>
        </p:blipFill>
        <p:spPr>
          <a:xfrm>
            <a:off x="10585826" y="5929622"/>
            <a:ext cx="1602998" cy="144270"/>
          </a:xfrm>
          <a:prstGeom prst="rect">
            <a:avLst/>
          </a:prstGeom>
          <a:noFill/>
          <a:ln>
            <a:noFill/>
          </a:ln>
        </p:spPr>
      </p:pic>
      <p:sp>
        <p:nvSpPr>
          <p:cNvPr id="113" name="Google Shape;113;p43"/>
          <p:cNvSpPr/>
          <p:nvPr/>
        </p:nvSpPr>
        <p:spPr>
          <a:xfrm>
            <a:off x="0" y="4567988"/>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14;p43"/>
          <p:cNvSpPr/>
          <p:nvPr/>
        </p:nvSpPr>
        <p:spPr>
          <a:xfrm>
            <a:off x="10585827" y="4567988"/>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43"/>
          <p:cNvSpPr txBox="1">
            <a:spLocks noGrp="1"/>
          </p:cNvSpPr>
          <p:nvPr>
            <p:ph type="title"/>
          </p:nvPr>
        </p:nvSpPr>
        <p:spPr>
          <a:xfrm>
            <a:off x="180976" y="4567986"/>
            <a:ext cx="10113300" cy="718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43"/>
          <p:cNvSpPr>
            <a:spLocks noGrp="1"/>
          </p:cNvSpPr>
          <p:nvPr>
            <p:ph type="pic" idx="2"/>
          </p:nvPr>
        </p:nvSpPr>
        <p:spPr>
          <a:xfrm>
            <a:off x="680322" y="609597"/>
            <a:ext cx="9613800" cy="3589500"/>
          </a:xfrm>
          <a:prstGeom prst="rect">
            <a:avLst/>
          </a:prstGeom>
          <a:noFill/>
          <a:ln>
            <a:noFill/>
          </a:ln>
          <a:effectLst>
            <a:outerShdw blurRad="76200" dist="63500" dir="5040000" algn="tl" rotWithShape="0">
              <a:srgbClr val="000000">
                <a:alpha val="40780"/>
              </a:srgbClr>
            </a:outerShdw>
          </a:effectLst>
        </p:spPr>
        <p:txBody>
          <a:bodyPr spcFirstLastPara="1" wrap="square" lIns="91425" tIns="45700" rIns="91425" bIns="45700" anchor="t" anchorCtr="0">
            <a:noAutofit/>
          </a:bodyPr>
          <a:lstStyle>
            <a:lvl1pPr marR="0" lvl="0" algn="l" rtl="0">
              <a:lnSpc>
                <a:spcPct val="125000"/>
              </a:lnSpc>
              <a:spcBef>
                <a:spcPts val="100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25000"/>
              </a:lnSpc>
              <a:spcBef>
                <a:spcPts val="50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25000"/>
              </a:lnSpc>
              <a:spcBef>
                <a:spcPts val="5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25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25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dirty="0"/>
          </a:p>
        </p:txBody>
      </p:sp>
      <p:sp>
        <p:nvSpPr>
          <p:cNvPr id="117" name="Google Shape;117;p43"/>
          <p:cNvSpPr txBox="1">
            <a:spLocks noGrp="1"/>
          </p:cNvSpPr>
          <p:nvPr>
            <p:ph type="body" idx="1"/>
          </p:nvPr>
        </p:nvSpPr>
        <p:spPr>
          <a:xfrm>
            <a:off x="304800" y="5293408"/>
            <a:ext cx="9791700" cy="623100"/>
          </a:xfrm>
          <a:prstGeom prst="rect">
            <a:avLst/>
          </a:prstGeom>
          <a:solidFill>
            <a:srgbClr val="85C645"/>
          </a:solid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3200"/>
              <a:buNone/>
              <a:defRPr sz="3200"/>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8" name="Google Shape;118;p43"/>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19" name="Google Shape;119;p43"/>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0" name="Google Shape;120;p43"/>
          <p:cNvSpPr txBox="1">
            <a:spLocks noGrp="1"/>
          </p:cNvSpPr>
          <p:nvPr>
            <p:ph type="sldNum" idx="12"/>
          </p:nvPr>
        </p:nvSpPr>
        <p:spPr>
          <a:xfrm>
            <a:off x="10729455" y="4711309"/>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1"/>
        <p:cNvGrpSpPr/>
        <p:nvPr/>
      </p:nvGrpSpPr>
      <p:grpSpPr>
        <a:xfrm>
          <a:off x="0" y="0"/>
          <a:ext cx="0" cy="0"/>
          <a:chOff x="0" y="0"/>
          <a:chExt cx="0" cy="0"/>
        </a:xfrm>
      </p:grpSpPr>
      <p:pic>
        <p:nvPicPr>
          <p:cNvPr id="122" name="Google Shape;122;p44" descr="HD-ShadowLong.png"/>
          <p:cNvPicPr preferRelativeResize="0"/>
          <p:nvPr/>
        </p:nvPicPr>
        <p:blipFill rotWithShape="1">
          <a:blip r:embed="rId2">
            <a:alphaModFix/>
          </a:blip>
          <a:srcRect/>
          <a:stretch/>
        </p:blipFill>
        <p:spPr>
          <a:xfrm>
            <a:off x="1" y="5928628"/>
            <a:ext cx="10437813" cy="321164"/>
          </a:xfrm>
          <a:prstGeom prst="rect">
            <a:avLst/>
          </a:prstGeom>
          <a:noFill/>
          <a:ln>
            <a:noFill/>
          </a:ln>
        </p:spPr>
      </p:pic>
      <p:pic>
        <p:nvPicPr>
          <p:cNvPr id="123" name="Google Shape;123;p44" descr="HD-ShadowShort.png"/>
          <p:cNvPicPr preferRelativeResize="0"/>
          <p:nvPr/>
        </p:nvPicPr>
        <p:blipFill rotWithShape="1">
          <a:blip r:embed="rId3">
            <a:alphaModFix/>
          </a:blip>
          <a:srcRect/>
          <a:stretch/>
        </p:blipFill>
        <p:spPr>
          <a:xfrm>
            <a:off x="10585826" y="5929622"/>
            <a:ext cx="1602998" cy="144270"/>
          </a:xfrm>
          <a:prstGeom prst="rect">
            <a:avLst/>
          </a:prstGeom>
          <a:noFill/>
          <a:ln>
            <a:noFill/>
          </a:ln>
        </p:spPr>
      </p:pic>
      <p:sp>
        <p:nvSpPr>
          <p:cNvPr id="124" name="Google Shape;124;p44"/>
          <p:cNvSpPr/>
          <p:nvPr/>
        </p:nvSpPr>
        <p:spPr>
          <a:xfrm>
            <a:off x="0" y="4567988"/>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25;p44"/>
          <p:cNvSpPr/>
          <p:nvPr/>
        </p:nvSpPr>
        <p:spPr>
          <a:xfrm>
            <a:off x="10585827" y="4567988"/>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44"/>
          <p:cNvSpPr txBox="1">
            <a:spLocks noGrp="1"/>
          </p:cNvSpPr>
          <p:nvPr>
            <p:ph type="title"/>
          </p:nvPr>
        </p:nvSpPr>
        <p:spPr>
          <a:xfrm>
            <a:off x="680322" y="609597"/>
            <a:ext cx="9613800" cy="35928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4400"/>
              <a:buFont typeface="Verdana"/>
              <a:buNone/>
              <a:defRPr sz="4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p44"/>
          <p:cNvSpPr txBox="1">
            <a:spLocks noGrp="1"/>
          </p:cNvSpPr>
          <p:nvPr>
            <p:ph type="body" idx="1"/>
          </p:nvPr>
        </p:nvSpPr>
        <p:spPr>
          <a:xfrm>
            <a:off x="238126" y="4711614"/>
            <a:ext cx="10056000" cy="1097400"/>
          </a:xfrm>
          <a:prstGeom prst="rect">
            <a:avLst/>
          </a:prstGeom>
          <a:no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lt1"/>
              </a:buClr>
              <a:buSzPts val="3200"/>
              <a:buNone/>
              <a:defRPr sz="3200">
                <a:solidFill>
                  <a:schemeClr val="lt1"/>
                </a:solidFill>
              </a:defRPr>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8" name="Google Shape;128;p44"/>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29" name="Google Shape;129;p44"/>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30" name="Google Shape;130;p44"/>
          <p:cNvSpPr txBox="1">
            <a:spLocks noGrp="1"/>
          </p:cNvSpPr>
          <p:nvPr>
            <p:ph type="sldNum" idx="12"/>
          </p:nvPr>
        </p:nvSpPr>
        <p:spPr>
          <a:xfrm>
            <a:off x="10729455" y="4711615"/>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31"/>
        <p:cNvGrpSpPr/>
        <p:nvPr/>
      </p:nvGrpSpPr>
      <p:grpSpPr>
        <a:xfrm>
          <a:off x="0" y="0"/>
          <a:ext cx="0" cy="0"/>
          <a:chOff x="0" y="0"/>
          <a:chExt cx="0" cy="0"/>
        </a:xfrm>
      </p:grpSpPr>
      <p:pic>
        <p:nvPicPr>
          <p:cNvPr id="132" name="Google Shape;132;p45" descr="HD-ShadowLong.png"/>
          <p:cNvPicPr preferRelativeResize="0"/>
          <p:nvPr/>
        </p:nvPicPr>
        <p:blipFill rotWithShape="1">
          <a:blip r:embed="rId2">
            <a:alphaModFix/>
          </a:blip>
          <a:srcRect/>
          <a:stretch/>
        </p:blipFill>
        <p:spPr>
          <a:xfrm>
            <a:off x="1" y="5928628"/>
            <a:ext cx="10437813" cy="321164"/>
          </a:xfrm>
          <a:prstGeom prst="rect">
            <a:avLst/>
          </a:prstGeom>
          <a:noFill/>
          <a:ln>
            <a:noFill/>
          </a:ln>
        </p:spPr>
      </p:pic>
      <p:pic>
        <p:nvPicPr>
          <p:cNvPr id="133" name="Google Shape;133;p45" descr="HD-ShadowShort.png"/>
          <p:cNvPicPr preferRelativeResize="0"/>
          <p:nvPr/>
        </p:nvPicPr>
        <p:blipFill rotWithShape="1">
          <a:blip r:embed="rId3">
            <a:alphaModFix/>
          </a:blip>
          <a:srcRect/>
          <a:stretch/>
        </p:blipFill>
        <p:spPr>
          <a:xfrm>
            <a:off x="10585826" y="5929622"/>
            <a:ext cx="1602998" cy="144270"/>
          </a:xfrm>
          <a:prstGeom prst="rect">
            <a:avLst/>
          </a:prstGeom>
          <a:noFill/>
          <a:ln>
            <a:noFill/>
          </a:ln>
        </p:spPr>
      </p:pic>
      <p:sp>
        <p:nvSpPr>
          <p:cNvPr id="134" name="Google Shape;134;p45"/>
          <p:cNvSpPr/>
          <p:nvPr/>
        </p:nvSpPr>
        <p:spPr>
          <a:xfrm>
            <a:off x="0" y="4567988"/>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45"/>
          <p:cNvSpPr/>
          <p:nvPr/>
        </p:nvSpPr>
        <p:spPr>
          <a:xfrm>
            <a:off x="10585827" y="4567988"/>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45"/>
          <p:cNvSpPr txBox="1">
            <a:spLocks noGrp="1"/>
          </p:cNvSpPr>
          <p:nvPr>
            <p:ph type="title"/>
          </p:nvPr>
        </p:nvSpPr>
        <p:spPr>
          <a:xfrm>
            <a:off x="1127856" y="609598"/>
            <a:ext cx="8718900" cy="303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4000"/>
              <a:buFont typeface="Verdana"/>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45"/>
          <p:cNvSpPr txBox="1">
            <a:spLocks noGrp="1"/>
          </p:cNvSpPr>
          <p:nvPr>
            <p:ph type="body" idx="1"/>
          </p:nvPr>
        </p:nvSpPr>
        <p:spPr>
          <a:xfrm>
            <a:off x="1402288" y="3653379"/>
            <a:ext cx="8156700" cy="5490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3200"/>
              <a:buNone/>
              <a:defRPr sz="3200"/>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8" name="Google Shape;138;p45"/>
          <p:cNvSpPr txBox="1">
            <a:spLocks noGrp="1"/>
          </p:cNvSpPr>
          <p:nvPr>
            <p:ph type="body" idx="2"/>
          </p:nvPr>
        </p:nvSpPr>
        <p:spPr>
          <a:xfrm>
            <a:off x="237744" y="4711614"/>
            <a:ext cx="10058400" cy="1097400"/>
          </a:xfrm>
          <a:prstGeom prst="rect">
            <a:avLst/>
          </a:prstGeom>
          <a:no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lt1"/>
              </a:buClr>
              <a:buSzPts val="3200"/>
              <a:buNone/>
              <a:defRPr sz="3200">
                <a:solidFill>
                  <a:schemeClr val="lt1"/>
                </a:solidFill>
              </a:defRPr>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9" name="Google Shape;139;p45"/>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0" name="Google Shape;140;p45"/>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1" name="Google Shape;141;p45"/>
          <p:cNvSpPr txBox="1">
            <a:spLocks noGrp="1"/>
          </p:cNvSpPr>
          <p:nvPr>
            <p:ph type="sldNum" idx="12"/>
          </p:nvPr>
        </p:nvSpPr>
        <p:spPr>
          <a:xfrm>
            <a:off x="10729455" y="4709925"/>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
        <p:nvSpPr>
          <p:cNvPr id="142" name="Google Shape;142;p45"/>
          <p:cNvSpPr txBox="1"/>
          <p:nvPr/>
        </p:nvSpPr>
        <p:spPr>
          <a:xfrm>
            <a:off x="583572" y="74811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7200"/>
              <a:buFont typeface="Trebuchet MS"/>
              <a:buNone/>
            </a:pPr>
            <a:r>
              <a:rPr lang="en-US" sz="7200" b="0" cap="none" dirty="0">
                <a:solidFill>
                  <a:schemeClr val="dk1"/>
                </a:solidFill>
                <a:latin typeface="Trebuchet MS"/>
                <a:ea typeface="Trebuchet MS"/>
                <a:cs typeface="Trebuchet MS"/>
                <a:sym typeface="Trebuchet MS"/>
              </a:rPr>
              <a:t>“</a:t>
            </a:r>
            <a:endParaRPr dirty="0"/>
          </a:p>
        </p:txBody>
      </p:sp>
      <p:sp>
        <p:nvSpPr>
          <p:cNvPr id="143" name="Google Shape;143;p45"/>
          <p:cNvSpPr txBox="1"/>
          <p:nvPr/>
        </p:nvSpPr>
        <p:spPr>
          <a:xfrm>
            <a:off x="9662809" y="3033524"/>
            <a:ext cx="609600" cy="5847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dk1"/>
              </a:buClr>
              <a:buSzPts val="7200"/>
              <a:buFont typeface="Trebuchet MS"/>
              <a:buNone/>
            </a:pPr>
            <a:r>
              <a:rPr lang="en-US" sz="7200" b="0" cap="none" dirty="0">
                <a:solidFill>
                  <a:schemeClr val="dk1"/>
                </a:solidFill>
                <a:latin typeface="Trebuchet MS"/>
                <a:ea typeface="Trebuchet MS"/>
                <a:cs typeface="Trebuchet MS"/>
                <a:sym typeface="Trebuchet MS"/>
              </a:rPr>
              <a:t>”</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44"/>
        <p:cNvGrpSpPr/>
        <p:nvPr/>
      </p:nvGrpSpPr>
      <p:grpSpPr>
        <a:xfrm>
          <a:off x="0" y="0"/>
          <a:ext cx="0" cy="0"/>
          <a:chOff x="0" y="0"/>
          <a:chExt cx="0" cy="0"/>
        </a:xfrm>
      </p:grpSpPr>
      <p:pic>
        <p:nvPicPr>
          <p:cNvPr id="145" name="Google Shape;145;p46" descr="HD-ShadowLong.png"/>
          <p:cNvPicPr preferRelativeResize="0"/>
          <p:nvPr/>
        </p:nvPicPr>
        <p:blipFill rotWithShape="1">
          <a:blip r:embed="rId2">
            <a:alphaModFix/>
          </a:blip>
          <a:srcRect/>
          <a:stretch/>
        </p:blipFill>
        <p:spPr>
          <a:xfrm>
            <a:off x="1" y="5928628"/>
            <a:ext cx="10437813" cy="321164"/>
          </a:xfrm>
          <a:prstGeom prst="rect">
            <a:avLst/>
          </a:prstGeom>
          <a:noFill/>
          <a:ln>
            <a:noFill/>
          </a:ln>
        </p:spPr>
      </p:pic>
      <p:pic>
        <p:nvPicPr>
          <p:cNvPr id="146" name="Google Shape;146;p46" descr="HD-ShadowShort.png"/>
          <p:cNvPicPr preferRelativeResize="0"/>
          <p:nvPr/>
        </p:nvPicPr>
        <p:blipFill rotWithShape="1">
          <a:blip r:embed="rId3">
            <a:alphaModFix/>
          </a:blip>
          <a:srcRect/>
          <a:stretch/>
        </p:blipFill>
        <p:spPr>
          <a:xfrm>
            <a:off x="10585826" y="5929622"/>
            <a:ext cx="1602998" cy="144270"/>
          </a:xfrm>
          <a:prstGeom prst="rect">
            <a:avLst/>
          </a:prstGeom>
          <a:noFill/>
          <a:ln>
            <a:noFill/>
          </a:ln>
        </p:spPr>
      </p:pic>
      <p:sp>
        <p:nvSpPr>
          <p:cNvPr id="147" name="Google Shape;147;p46"/>
          <p:cNvSpPr/>
          <p:nvPr/>
        </p:nvSpPr>
        <p:spPr>
          <a:xfrm>
            <a:off x="0" y="4567988"/>
            <a:ext cx="10437900" cy="1368300"/>
          </a:xfrm>
          <a:prstGeom prst="rect">
            <a:avLst/>
          </a:prstGeom>
          <a:solidFill>
            <a:srgbClr val="85C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46"/>
          <p:cNvSpPr/>
          <p:nvPr/>
        </p:nvSpPr>
        <p:spPr>
          <a:xfrm>
            <a:off x="10585827" y="4567988"/>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149;p46"/>
          <p:cNvSpPr txBox="1">
            <a:spLocks noGrp="1"/>
          </p:cNvSpPr>
          <p:nvPr>
            <p:ph type="title"/>
          </p:nvPr>
        </p:nvSpPr>
        <p:spPr>
          <a:xfrm>
            <a:off x="171450" y="4567987"/>
            <a:ext cx="10122600" cy="834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5200"/>
              <a:buFont typeface="Verdana"/>
              <a:buNone/>
              <a:defRPr sz="52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46"/>
          <p:cNvSpPr txBox="1">
            <a:spLocks noGrp="1"/>
          </p:cNvSpPr>
          <p:nvPr>
            <p:ph type="body" idx="1"/>
          </p:nvPr>
        </p:nvSpPr>
        <p:spPr>
          <a:xfrm>
            <a:off x="680320" y="5414449"/>
            <a:ext cx="9613800" cy="502200"/>
          </a:xfrm>
          <a:prstGeom prst="rect">
            <a:avLst/>
          </a:prstGeom>
          <a:solidFill>
            <a:srgbClr val="005179"/>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lt1"/>
              </a:buClr>
              <a:buSzPts val="3000"/>
              <a:buNone/>
              <a:defRPr sz="3000">
                <a:solidFill>
                  <a:schemeClr val="lt1"/>
                </a:solidFill>
              </a:defRPr>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1" name="Google Shape;151;p46"/>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2" name="Google Shape;152;p46"/>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3" name="Google Shape;153;p46"/>
          <p:cNvSpPr txBox="1">
            <a:spLocks noGrp="1"/>
          </p:cNvSpPr>
          <p:nvPr>
            <p:ph type="sldNum" idx="12"/>
          </p:nvPr>
        </p:nvSpPr>
        <p:spPr>
          <a:xfrm>
            <a:off x="10729455" y="4709925"/>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54"/>
        <p:cNvGrpSpPr/>
        <p:nvPr/>
      </p:nvGrpSpPr>
      <p:grpSpPr>
        <a:xfrm>
          <a:off x="0" y="0"/>
          <a:ext cx="0" cy="0"/>
          <a:chOff x="0" y="0"/>
          <a:chExt cx="0" cy="0"/>
        </a:xfrm>
      </p:grpSpPr>
      <p:pic>
        <p:nvPicPr>
          <p:cNvPr id="155" name="Google Shape;155;p47"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156" name="Google Shape;156;p47"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157" name="Google Shape;157;p47"/>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47"/>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47"/>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47"/>
          <p:cNvSpPr txBox="1">
            <a:spLocks noGrp="1"/>
          </p:cNvSpPr>
          <p:nvPr>
            <p:ph type="body" idx="1"/>
          </p:nvPr>
        </p:nvSpPr>
        <p:spPr>
          <a:xfrm>
            <a:off x="660946" y="2079698"/>
            <a:ext cx="3069900" cy="9429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2800"/>
              <a:buNone/>
              <a:defRPr sz="2800" b="1">
                <a:solidFill>
                  <a:schemeClr val="dk1"/>
                </a:solidFill>
              </a:defRPr>
            </a:lvl1pPr>
            <a:lvl2pPr marL="914400" lvl="1" indent="-228600" algn="l" rtl="0">
              <a:lnSpc>
                <a:spcPct val="125000"/>
              </a:lnSpc>
              <a:spcBef>
                <a:spcPts val="500"/>
              </a:spcBef>
              <a:spcAft>
                <a:spcPts val="0"/>
              </a:spcAft>
              <a:buClr>
                <a:schemeClr val="dk1"/>
              </a:buClr>
              <a:buSzPts val="2000"/>
              <a:buNone/>
              <a:defRPr sz="2000" b="1"/>
            </a:lvl2pPr>
            <a:lvl3pPr marL="1371600" lvl="2" indent="-228600" algn="l" rtl="0">
              <a:lnSpc>
                <a:spcPct val="125000"/>
              </a:lnSpc>
              <a:spcBef>
                <a:spcPts val="500"/>
              </a:spcBef>
              <a:spcAft>
                <a:spcPts val="0"/>
              </a:spcAft>
              <a:buClr>
                <a:schemeClr val="dk1"/>
              </a:buClr>
              <a:buSzPts val="1800"/>
              <a:buNone/>
              <a:defRPr sz="1800" b="1"/>
            </a:lvl3pPr>
            <a:lvl4pPr marL="1828800" lvl="3" indent="-228600" algn="l" rtl="0">
              <a:lnSpc>
                <a:spcPct val="125000"/>
              </a:lnSpc>
              <a:spcBef>
                <a:spcPts val="500"/>
              </a:spcBef>
              <a:spcAft>
                <a:spcPts val="0"/>
              </a:spcAft>
              <a:buClr>
                <a:schemeClr val="dk1"/>
              </a:buClr>
              <a:buSzPts val="1600"/>
              <a:buNone/>
              <a:defRPr sz="1600" b="1"/>
            </a:lvl4pPr>
            <a:lvl5pPr marL="2286000" lvl="4" indent="-228600" algn="l" rtl="0">
              <a:lnSpc>
                <a:spcPct val="125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61" name="Google Shape;161;p47"/>
          <p:cNvSpPr txBox="1">
            <a:spLocks noGrp="1"/>
          </p:cNvSpPr>
          <p:nvPr>
            <p:ph type="body" idx="2"/>
          </p:nvPr>
        </p:nvSpPr>
        <p:spPr>
          <a:xfrm>
            <a:off x="680322" y="3022673"/>
            <a:ext cx="3049800" cy="29136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2800"/>
              <a:buNone/>
              <a:defRPr sz="2800"/>
            </a:lvl1pPr>
            <a:lvl2pPr marL="914400" lvl="1" indent="-228600" algn="l" rtl="0">
              <a:lnSpc>
                <a:spcPct val="125000"/>
              </a:lnSpc>
              <a:spcBef>
                <a:spcPts val="500"/>
              </a:spcBef>
              <a:spcAft>
                <a:spcPts val="0"/>
              </a:spcAft>
              <a:buClr>
                <a:schemeClr val="dk1"/>
              </a:buClr>
              <a:buSzPts val="1200"/>
              <a:buNone/>
              <a:defRPr sz="1200"/>
            </a:lvl2pPr>
            <a:lvl3pPr marL="1371600" lvl="2" indent="-228600" algn="l" rtl="0">
              <a:lnSpc>
                <a:spcPct val="125000"/>
              </a:lnSpc>
              <a:spcBef>
                <a:spcPts val="500"/>
              </a:spcBef>
              <a:spcAft>
                <a:spcPts val="0"/>
              </a:spcAft>
              <a:buClr>
                <a:schemeClr val="dk1"/>
              </a:buClr>
              <a:buSzPts val="1000"/>
              <a:buNone/>
              <a:defRPr sz="1000"/>
            </a:lvl3pPr>
            <a:lvl4pPr marL="1828800" lvl="3" indent="-228600" algn="l" rtl="0">
              <a:lnSpc>
                <a:spcPct val="125000"/>
              </a:lnSpc>
              <a:spcBef>
                <a:spcPts val="500"/>
              </a:spcBef>
              <a:spcAft>
                <a:spcPts val="0"/>
              </a:spcAft>
              <a:buClr>
                <a:schemeClr val="dk1"/>
              </a:buClr>
              <a:buSzPts val="900"/>
              <a:buNone/>
              <a:defRPr sz="900"/>
            </a:lvl4pPr>
            <a:lvl5pPr marL="2286000" lvl="4" indent="-228600" algn="l" rtl="0">
              <a:lnSpc>
                <a:spcPct val="125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162" name="Google Shape;162;p47"/>
          <p:cNvSpPr txBox="1">
            <a:spLocks noGrp="1"/>
          </p:cNvSpPr>
          <p:nvPr>
            <p:ph type="body" idx="3"/>
          </p:nvPr>
        </p:nvSpPr>
        <p:spPr>
          <a:xfrm>
            <a:off x="3956025" y="2089222"/>
            <a:ext cx="3063300" cy="933300"/>
          </a:xfrm>
          <a:prstGeom prst="rect">
            <a:avLst/>
          </a:prstGeom>
          <a:solidFill>
            <a:srgbClr val="85C645"/>
          </a:solidFill>
          <a:ln>
            <a:noFill/>
          </a:ln>
        </p:spPr>
        <p:txBody>
          <a:bodyPr spcFirstLastPara="1" wrap="square" lIns="91425" tIns="45700" rIns="91425" bIns="45700" anchor="ctr" anchorCtr="0">
            <a:noAutofit/>
          </a:bodyPr>
          <a:lstStyle>
            <a:lvl1pPr marL="457200" lvl="0" indent="-406400" algn="l" rtl="0">
              <a:lnSpc>
                <a:spcPct val="125000"/>
              </a:lnSpc>
              <a:spcBef>
                <a:spcPts val="1000"/>
              </a:spcBef>
              <a:spcAft>
                <a:spcPts val="0"/>
              </a:spcAft>
              <a:buClr>
                <a:schemeClr val="dk1"/>
              </a:buClr>
              <a:buSzPts val="2800"/>
              <a:buChar char="•"/>
              <a:defRPr sz="2800" b="1"/>
            </a:lvl1pPr>
            <a:lvl2pPr marL="914400" lvl="1" indent="-342900" algn="l" rtl="0">
              <a:lnSpc>
                <a:spcPct val="125000"/>
              </a:lnSpc>
              <a:spcBef>
                <a:spcPts val="500"/>
              </a:spcBef>
              <a:spcAft>
                <a:spcPts val="0"/>
              </a:spcAft>
              <a:buClr>
                <a:schemeClr val="dk1"/>
              </a:buClr>
              <a:buSzPts val="1800"/>
              <a:buChar char="•"/>
              <a:defRPr/>
            </a:lvl2pPr>
            <a:lvl3pPr marL="1371600" lvl="2" indent="-342900" algn="l" rtl="0">
              <a:lnSpc>
                <a:spcPct val="125000"/>
              </a:lnSpc>
              <a:spcBef>
                <a:spcPts val="500"/>
              </a:spcBef>
              <a:spcAft>
                <a:spcPts val="0"/>
              </a:spcAft>
              <a:buClr>
                <a:schemeClr val="dk1"/>
              </a:buClr>
              <a:buSzPts val="1800"/>
              <a:buChar char="•"/>
              <a:defRPr/>
            </a:lvl3pPr>
            <a:lvl4pPr marL="1828800" lvl="3" indent="-342900" algn="l" rtl="0">
              <a:lnSpc>
                <a:spcPct val="125000"/>
              </a:lnSpc>
              <a:spcBef>
                <a:spcPts val="500"/>
              </a:spcBef>
              <a:spcAft>
                <a:spcPts val="0"/>
              </a:spcAft>
              <a:buClr>
                <a:schemeClr val="dk1"/>
              </a:buClr>
              <a:buSzPts val="1800"/>
              <a:buChar char="•"/>
              <a:defRPr/>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47"/>
          <p:cNvSpPr txBox="1">
            <a:spLocks noGrp="1"/>
          </p:cNvSpPr>
          <p:nvPr>
            <p:ph type="body" idx="4"/>
          </p:nvPr>
        </p:nvSpPr>
        <p:spPr>
          <a:xfrm>
            <a:off x="3945470" y="3022673"/>
            <a:ext cx="3063300" cy="29136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2800"/>
              <a:buNone/>
              <a:defRPr sz="2800"/>
            </a:lvl1pPr>
            <a:lvl2pPr marL="914400" lvl="1" indent="-228600" algn="l" rtl="0">
              <a:lnSpc>
                <a:spcPct val="125000"/>
              </a:lnSpc>
              <a:spcBef>
                <a:spcPts val="500"/>
              </a:spcBef>
              <a:spcAft>
                <a:spcPts val="0"/>
              </a:spcAft>
              <a:buClr>
                <a:schemeClr val="dk1"/>
              </a:buClr>
              <a:buSzPts val="1200"/>
              <a:buNone/>
              <a:defRPr sz="1200"/>
            </a:lvl2pPr>
            <a:lvl3pPr marL="1371600" lvl="2" indent="-228600" algn="l" rtl="0">
              <a:lnSpc>
                <a:spcPct val="125000"/>
              </a:lnSpc>
              <a:spcBef>
                <a:spcPts val="500"/>
              </a:spcBef>
              <a:spcAft>
                <a:spcPts val="0"/>
              </a:spcAft>
              <a:buClr>
                <a:schemeClr val="dk1"/>
              </a:buClr>
              <a:buSzPts val="1000"/>
              <a:buNone/>
              <a:defRPr sz="1000"/>
            </a:lvl3pPr>
            <a:lvl4pPr marL="1828800" lvl="3" indent="-228600" algn="l" rtl="0">
              <a:lnSpc>
                <a:spcPct val="125000"/>
              </a:lnSpc>
              <a:spcBef>
                <a:spcPts val="500"/>
              </a:spcBef>
              <a:spcAft>
                <a:spcPts val="0"/>
              </a:spcAft>
              <a:buClr>
                <a:schemeClr val="dk1"/>
              </a:buClr>
              <a:buSzPts val="900"/>
              <a:buNone/>
              <a:defRPr sz="900"/>
            </a:lvl4pPr>
            <a:lvl5pPr marL="2286000" lvl="4" indent="-228600" algn="l" rtl="0">
              <a:lnSpc>
                <a:spcPct val="125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164" name="Google Shape;164;p47"/>
          <p:cNvSpPr txBox="1">
            <a:spLocks noGrp="1"/>
          </p:cNvSpPr>
          <p:nvPr>
            <p:ph type="body" idx="5"/>
          </p:nvPr>
        </p:nvSpPr>
        <p:spPr>
          <a:xfrm>
            <a:off x="7224156" y="2094821"/>
            <a:ext cx="3069900" cy="9279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2800"/>
              <a:buNone/>
              <a:defRPr sz="2800" b="1">
                <a:solidFill>
                  <a:schemeClr val="dk1"/>
                </a:solidFill>
                <a:latin typeface="Verdana"/>
                <a:ea typeface="Verdana"/>
                <a:cs typeface="Verdana"/>
                <a:sym typeface="Verdana"/>
              </a:defRPr>
            </a:lvl1pPr>
            <a:lvl2pPr marL="914400" lvl="1" indent="-228600" algn="l" rtl="0">
              <a:lnSpc>
                <a:spcPct val="125000"/>
              </a:lnSpc>
              <a:spcBef>
                <a:spcPts val="500"/>
              </a:spcBef>
              <a:spcAft>
                <a:spcPts val="0"/>
              </a:spcAft>
              <a:buClr>
                <a:schemeClr val="dk1"/>
              </a:buClr>
              <a:buSzPts val="2000"/>
              <a:buNone/>
              <a:defRPr sz="2000" b="1"/>
            </a:lvl2pPr>
            <a:lvl3pPr marL="1371600" lvl="2" indent="-228600" algn="l" rtl="0">
              <a:lnSpc>
                <a:spcPct val="125000"/>
              </a:lnSpc>
              <a:spcBef>
                <a:spcPts val="500"/>
              </a:spcBef>
              <a:spcAft>
                <a:spcPts val="0"/>
              </a:spcAft>
              <a:buClr>
                <a:schemeClr val="dk1"/>
              </a:buClr>
              <a:buSzPts val="1800"/>
              <a:buNone/>
              <a:defRPr sz="1800" b="1"/>
            </a:lvl3pPr>
            <a:lvl4pPr marL="1828800" lvl="3" indent="-228600" algn="l" rtl="0">
              <a:lnSpc>
                <a:spcPct val="125000"/>
              </a:lnSpc>
              <a:spcBef>
                <a:spcPts val="500"/>
              </a:spcBef>
              <a:spcAft>
                <a:spcPts val="0"/>
              </a:spcAft>
              <a:buClr>
                <a:schemeClr val="dk1"/>
              </a:buClr>
              <a:buSzPts val="1600"/>
              <a:buNone/>
              <a:defRPr sz="1600" b="1"/>
            </a:lvl4pPr>
            <a:lvl5pPr marL="2286000" lvl="4" indent="-228600" algn="l" rtl="0">
              <a:lnSpc>
                <a:spcPct val="125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65" name="Google Shape;165;p47"/>
          <p:cNvSpPr txBox="1">
            <a:spLocks noGrp="1"/>
          </p:cNvSpPr>
          <p:nvPr>
            <p:ph type="body" idx="6"/>
          </p:nvPr>
        </p:nvSpPr>
        <p:spPr>
          <a:xfrm>
            <a:off x="7224156" y="3022673"/>
            <a:ext cx="3069900" cy="29136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2800"/>
              <a:buNone/>
              <a:defRPr sz="2800"/>
            </a:lvl1pPr>
            <a:lvl2pPr marL="914400" lvl="1" indent="-228600" algn="l" rtl="0">
              <a:lnSpc>
                <a:spcPct val="125000"/>
              </a:lnSpc>
              <a:spcBef>
                <a:spcPts val="500"/>
              </a:spcBef>
              <a:spcAft>
                <a:spcPts val="0"/>
              </a:spcAft>
              <a:buClr>
                <a:schemeClr val="dk1"/>
              </a:buClr>
              <a:buSzPts val="1200"/>
              <a:buNone/>
              <a:defRPr sz="1200"/>
            </a:lvl2pPr>
            <a:lvl3pPr marL="1371600" lvl="2" indent="-228600" algn="l" rtl="0">
              <a:lnSpc>
                <a:spcPct val="125000"/>
              </a:lnSpc>
              <a:spcBef>
                <a:spcPts val="500"/>
              </a:spcBef>
              <a:spcAft>
                <a:spcPts val="0"/>
              </a:spcAft>
              <a:buClr>
                <a:schemeClr val="dk1"/>
              </a:buClr>
              <a:buSzPts val="1000"/>
              <a:buNone/>
              <a:defRPr sz="1000"/>
            </a:lvl3pPr>
            <a:lvl4pPr marL="1828800" lvl="3" indent="-228600" algn="l" rtl="0">
              <a:lnSpc>
                <a:spcPct val="125000"/>
              </a:lnSpc>
              <a:spcBef>
                <a:spcPts val="500"/>
              </a:spcBef>
              <a:spcAft>
                <a:spcPts val="0"/>
              </a:spcAft>
              <a:buClr>
                <a:schemeClr val="dk1"/>
              </a:buClr>
              <a:buSzPts val="900"/>
              <a:buNone/>
              <a:defRPr sz="900"/>
            </a:lvl4pPr>
            <a:lvl5pPr marL="2286000" lvl="4" indent="-228600" algn="l" rtl="0">
              <a:lnSpc>
                <a:spcPct val="125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166" name="Google Shape;166;p47"/>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7" name="Google Shape;167;p47"/>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68" name="Google Shape;168;p47"/>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69"/>
        <p:cNvGrpSpPr/>
        <p:nvPr/>
      </p:nvGrpSpPr>
      <p:grpSpPr>
        <a:xfrm>
          <a:off x="0" y="0"/>
          <a:ext cx="0" cy="0"/>
          <a:chOff x="0" y="0"/>
          <a:chExt cx="0" cy="0"/>
        </a:xfrm>
      </p:grpSpPr>
      <p:pic>
        <p:nvPicPr>
          <p:cNvPr id="170" name="Google Shape;170;p48"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171" name="Google Shape;171;p48"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172" name="Google Shape;172;p48"/>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48"/>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48"/>
          <p:cNvSpPr txBox="1">
            <a:spLocks noGrp="1"/>
          </p:cNvSpPr>
          <p:nvPr>
            <p:ph type="title"/>
          </p:nvPr>
        </p:nvSpPr>
        <p:spPr>
          <a:xfrm>
            <a:off x="180975" y="753228"/>
            <a:ext cx="101133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5" name="Google Shape;175;p48"/>
          <p:cNvSpPr txBox="1">
            <a:spLocks noGrp="1"/>
          </p:cNvSpPr>
          <p:nvPr>
            <p:ph type="body" idx="1"/>
          </p:nvPr>
        </p:nvSpPr>
        <p:spPr>
          <a:xfrm>
            <a:off x="680318" y="3906342"/>
            <a:ext cx="3049800" cy="9675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2800"/>
              <a:buNone/>
              <a:defRPr sz="2800" b="1">
                <a:solidFill>
                  <a:schemeClr val="dk1"/>
                </a:solidFill>
              </a:defRPr>
            </a:lvl1pPr>
            <a:lvl2pPr marL="914400" lvl="1" indent="-228600" algn="l" rtl="0">
              <a:lnSpc>
                <a:spcPct val="125000"/>
              </a:lnSpc>
              <a:spcBef>
                <a:spcPts val="500"/>
              </a:spcBef>
              <a:spcAft>
                <a:spcPts val="0"/>
              </a:spcAft>
              <a:buClr>
                <a:schemeClr val="dk1"/>
              </a:buClr>
              <a:buSzPts val="2000"/>
              <a:buNone/>
              <a:defRPr sz="2000" b="1"/>
            </a:lvl2pPr>
            <a:lvl3pPr marL="1371600" lvl="2" indent="-228600" algn="l" rtl="0">
              <a:lnSpc>
                <a:spcPct val="125000"/>
              </a:lnSpc>
              <a:spcBef>
                <a:spcPts val="500"/>
              </a:spcBef>
              <a:spcAft>
                <a:spcPts val="0"/>
              </a:spcAft>
              <a:buClr>
                <a:schemeClr val="dk1"/>
              </a:buClr>
              <a:buSzPts val="1800"/>
              <a:buNone/>
              <a:defRPr sz="1800" b="1"/>
            </a:lvl3pPr>
            <a:lvl4pPr marL="1828800" lvl="3" indent="-228600" algn="l" rtl="0">
              <a:lnSpc>
                <a:spcPct val="125000"/>
              </a:lnSpc>
              <a:spcBef>
                <a:spcPts val="500"/>
              </a:spcBef>
              <a:spcAft>
                <a:spcPts val="0"/>
              </a:spcAft>
              <a:buClr>
                <a:schemeClr val="dk1"/>
              </a:buClr>
              <a:buSzPts val="1600"/>
              <a:buNone/>
              <a:defRPr sz="1600" b="1"/>
            </a:lvl4pPr>
            <a:lvl5pPr marL="2286000" lvl="4" indent="-228600" algn="l" rtl="0">
              <a:lnSpc>
                <a:spcPct val="125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6" name="Google Shape;176;p48"/>
          <p:cNvSpPr>
            <a:spLocks noGrp="1"/>
          </p:cNvSpPr>
          <p:nvPr>
            <p:ph type="pic" idx="2"/>
          </p:nvPr>
        </p:nvSpPr>
        <p:spPr>
          <a:xfrm>
            <a:off x="680318" y="2336873"/>
            <a:ext cx="3049800" cy="1524000"/>
          </a:xfrm>
          <a:prstGeom prst="roundRect">
            <a:avLst>
              <a:gd name="adj" fmla="val 0"/>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125000"/>
              </a:lnSpc>
              <a:spcBef>
                <a:spcPts val="10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2pPr>
            <a:lvl3pPr marR="0" lvl="2"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3pPr>
            <a:lvl4pPr marR="0" lvl="3"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4pPr>
            <a:lvl5pPr marR="0" lvl="4"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9pPr>
          </a:lstStyle>
          <a:p>
            <a:endParaRPr dirty="0"/>
          </a:p>
        </p:txBody>
      </p:sp>
      <p:sp>
        <p:nvSpPr>
          <p:cNvPr id="177" name="Google Shape;177;p48"/>
          <p:cNvSpPr txBox="1">
            <a:spLocks noGrp="1"/>
          </p:cNvSpPr>
          <p:nvPr>
            <p:ph type="body" idx="3"/>
          </p:nvPr>
        </p:nvSpPr>
        <p:spPr>
          <a:xfrm>
            <a:off x="680318" y="4873765"/>
            <a:ext cx="3049800" cy="10623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2400"/>
              <a:buNone/>
              <a:defRPr sz="2400"/>
            </a:lvl1pPr>
            <a:lvl2pPr marL="914400" lvl="1" indent="-228600" algn="l" rtl="0">
              <a:lnSpc>
                <a:spcPct val="125000"/>
              </a:lnSpc>
              <a:spcBef>
                <a:spcPts val="500"/>
              </a:spcBef>
              <a:spcAft>
                <a:spcPts val="0"/>
              </a:spcAft>
              <a:buClr>
                <a:schemeClr val="dk1"/>
              </a:buClr>
              <a:buSzPts val="1200"/>
              <a:buNone/>
              <a:defRPr sz="1200"/>
            </a:lvl2pPr>
            <a:lvl3pPr marL="1371600" lvl="2" indent="-228600" algn="l" rtl="0">
              <a:lnSpc>
                <a:spcPct val="125000"/>
              </a:lnSpc>
              <a:spcBef>
                <a:spcPts val="500"/>
              </a:spcBef>
              <a:spcAft>
                <a:spcPts val="0"/>
              </a:spcAft>
              <a:buClr>
                <a:schemeClr val="dk1"/>
              </a:buClr>
              <a:buSzPts val="1000"/>
              <a:buNone/>
              <a:defRPr sz="1000"/>
            </a:lvl3pPr>
            <a:lvl4pPr marL="1828800" lvl="3" indent="-228600" algn="l" rtl="0">
              <a:lnSpc>
                <a:spcPct val="125000"/>
              </a:lnSpc>
              <a:spcBef>
                <a:spcPts val="500"/>
              </a:spcBef>
              <a:spcAft>
                <a:spcPts val="0"/>
              </a:spcAft>
              <a:buClr>
                <a:schemeClr val="dk1"/>
              </a:buClr>
              <a:buSzPts val="900"/>
              <a:buNone/>
              <a:defRPr sz="900"/>
            </a:lvl4pPr>
            <a:lvl5pPr marL="2286000" lvl="4" indent="-228600" algn="l" rtl="0">
              <a:lnSpc>
                <a:spcPct val="125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178" name="Google Shape;178;p48"/>
          <p:cNvSpPr txBox="1">
            <a:spLocks noGrp="1"/>
          </p:cNvSpPr>
          <p:nvPr>
            <p:ph type="body" idx="4"/>
          </p:nvPr>
        </p:nvSpPr>
        <p:spPr>
          <a:xfrm>
            <a:off x="3945471" y="3906342"/>
            <a:ext cx="3063300" cy="9675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2800"/>
              <a:buNone/>
              <a:defRPr sz="2800" b="1">
                <a:solidFill>
                  <a:schemeClr val="dk1"/>
                </a:solidFill>
              </a:defRPr>
            </a:lvl1pPr>
            <a:lvl2pPr marL="914400" lvl="1" indent="-228600" algn="l" rtl="0">
              <a:lnSpc>
                <a:spcPct val="125000"/>
              </a:lnSpc>
              <a:spcBef>
                <a:spcPts val="500"/>
              </a:spcBef>
              <a:spcAft>
                <a:spcPts val="0"/>
              </a:spcAft>
              <a:buClr>
                <a:schemeClr val="dk1"/>
              </a:buClr>
              <a:buSzPts val="2000"/>
              <a:buNone/>
              <a:defRPr sz="2000" b="1"/>
            </a:lvl2pPr>
            <a:lvl3pPr marL="1371600" lvl="2" indent="-228600" algn="l" rtl="0">
              <a:lnSpc>
                <a:spcPct val="125000"/>
              </a:lnSpc>
              <a:spcBef>
                <a:spcPts val="500"/>
              </a:spcBef>
              <a:spcAft>
                <a:spcPts val="0"/>
              </a:spcAft>
              <a:buClr>
                <a:schemeClr val="dk1"/>
              </a:buClr>
              <a:buSzPts val="1800"/>
              <a:buNone/>
              <a:defRPr sz="1800" b="1"/>
            </a:lvl3pPr>
            <a:lvl4pPr marL="1828800" lvl="3" indent="-228600" algn="l" rtl="0">
              <a:lnSpc>
                <a:spcPct val="125000"/>
              </a:lnSpc>
              <a:spcBef>
                <a:spcPts val="500"/>
              </a:spcBef>
              <a:spcAft>
                <a:spcPts val="0"/>
              </a:spcAft>
              <a:buClr>
                <a:schemeClr val="dk1"/>
              </a:buClr>
              <a:buSzPts val="1600"/>
              <a:buNone/>
              <a:defRPr sz="1600" b="1"/>
            </a:lvl4pPr>
            <a:lvl5pPr marL="2286000" lvl="4" indent="-228600" algn="l" rtl="0">
              <a:lnSpc>
                <a:spcPct val="125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79" name="Google Shape;179;p48"/>
          <p:cNvSpPr>
            <a:spLocks noGrp="1"/>
          </p:cNvSpPr>
          <p:nvPr>
            <p:ph type="pic" idx="5"/>
          </p:nvPr>
        </p:nvSpPr>
        <p:spPr>
          <a:xfrm>
            <a:off x="3945470" y="2336873"/>
            <a:ext cx="3063300" cy="1524000"/>
          </a:xfrm>
          <a:prstGeom prst="roundRect">
            <a:avLst>
              <a:gd name="adj" fmla="val 0"/>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125000"/>
              </a:lnSpc>
              <a:spcBef>
                <a:spcPts val="10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2pPr>
            <a:lvl3pPr marR="0" lvl="2"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3pPr>
            <a:lvl4pPr marR="0" lvl="3"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4pPr>
            <a:lvl5pPr marR="0" lvl="4"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9pPr>
          </a:lstStyle>
          <a:p>
            <a:endParaRPr dirty="0"/>
          </a:p>
        </p:txBody>
      </p:sp>
      <p:sp>
        <p:nvSpPr>
          <p:cNvPr id="180" name="Google Shape;180;p48"/>
          <p:cNvSpPr txBox="1">
            <a:spLocks noGrp="1"/>
          </p:cNvSpPr>
          <p:nvPr>
            <p:ph type="body" idx="6"/>
          </p:nvPr>
        </p:nvSpPr>
        <p:spPr>
          <a:xfrm>
            <a:off x="3944117" y="4873764"/>
            <a:ext cx="3067200" cy="10623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2400"/>
              <a:buNone/>
              <a:defRPr sz="2400"/>
            </a:lvl1pPr>
            <a:lvl2pPr marL="914400" lvl="1" indent="-228600" algn="l" rtl="0">
              <a:lnSpc>
                <a:spcPct val="125000"/>
              </a:lnSpc>
              <a:spcBef>
                <a:spcPts val="500"/>
              </a:spcBef>
              <a:spcAft>
                <a:spcPts val="0"/>
              </a:spcAft>
              <a:buClr>
                <a:schemeClr val="dk1"/>
              </a:buClr>
              <a:buSzPts val="1200"/>
              <a:buNone/>
              <a:defRPr sz="1200"/>
            </a:lvl2pPr>
            <a:lvl3pPr marL="1371600" lvl="2" indent="-228600" algn="l" rtl="0">
              <a:lnSpc>
                <a:spcPct val="125000"/>
              </a:lnSpc>
              <a:spcBef>
                <a:spcPts val="500"/>
              </a:spcBef>
              <a:spcAft>
                <a:spcPts val="0"/>
              </a:spcAft>
              <a:buClr>
                <a:schemeClr val="dk1"/>
              </a:buClr>
              <a:buSzPts val="1000"/>
              <a:buNone/>
              <a:defRPr sz="1000"/>
            </a:lvl3pPr>
            <a:lvl4pPr marL="1828800" lvl="3" indent="-228600" algn="l" rtl="0">
              <a:lnSpc>
                <a:spcPct val="125000"/>
              </a:lnSpc>
              <a:spcBef>
                <a:spcPts val="500"/>
              </a:spcBef>
              <a:spcAft>
                <a:spcPts val="0"/>
              </a:spcAft>
              <a:buClr>
                <a:schemeClr val="dk1"/>
              </a:buClr>
              <a:buSzPts val="900"/>
              <a:buNone/>
              <a:defRPr sz="900"/>
            </a:lvl4pPr>
            <a:lvl5pPr marL="2286000" lvl="4" indent="-228600" algn="l" rtl="0">
              <a:lnSpc>
                <a:spcPct val="125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181" name="Google Shape;181;p48"/>
          <p:cNvSpPr txBox="1">
            <a:spLocks noGrp="1"/>
          </p:cNvSpPr>
          <p:nvPr>
            <p:ph type="body" idx="7"/>
          </p:nvPr>
        </p:nvSpPr>
        <p:spPr>
          <a:xfrm>
            <a:off x="7230678" y="3906342"/>
            <a:ext cx="3063600" cy="9675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2800"/>
              <a:buNone/>
              <a:defRPr sz="2800" b="1">
                <a:solidFill>
                  <a:schemeClr val="dk1"/>
                </a:solidFill>
              </a:defRPr>
            </a:lvl1pPr>
            <a:lvl2pPr marL="914400" lvl="1" indent="-228600" algn="l" rtl="0">
              <a:lnSpc>
                <a:spcPct val="125000"/>
              </a:lnSpc>
              <a:spcBef>
                <a:spcPts val="500"/>
              </a:spcBef>
              <a:spcAft>
                <a:spcPts val="0"/>
              </a:spcAft>
              <a:buClr>
                <a:schemeClr val="dk1"/>
              </a:buClr>
              <a:buSzPts val="2000"/>
              <a:buNone/>
              <a:defRPr sz="2000" b="1"/>
            </a:lvl2pPr>
            <a:lvl3pPr marL="1371600" lvl="2" indent="-228600" algn="l" rtl="0">
              <a:lnSpc>
                <a:spcPct val="125000"/>
              </a:lnSpc>
              <a:spcBef>
                <a:spcPts val="500"/>
              </a:spcBef>
              <a:spcAft>
                <a:spcPts val="0"/>
              </a:spcAft>
              <a:buClr>
                <a:schemeClr val="dk1"/>
              </a:buClr>
              <a:buSzPts val="1800"/>
              <a:buNone/>
              <a:defRPr sz="1800" b="1"/>
            </a:lvl3pPr>
            <a:lvl4pPr marL="1828800" lvl="3" indent="-228600" algn="l" rtl="0">
              <a:lnSpc>
                <a:spcPct val="125000"/>
              </a:lnSpc>
              <a:spcBef>
                <a:spcPts val="500"/>
              </a:spcBef>
              <a:spcAft>
                <a:spcPts val="0"/>
              </a:spcAft>
              <a:buClr>
                <a:schemeClr val="dk1"/>
              </a:buClr>
              <a:buSzPts val="1600"/>
              <a:buNone/>
              <a:defRPr sz="1600" b="1"/>
            </a:lvl4pPr>
            <a:lvl5pPr marL="2286000" lvl="4" indent="-228600" algn="l" rtl="0">
              <a:lnSpc>
                <a:spcPct val="125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2" name="Google Shape;182;p48"/>
          <p:cNvSpPr>
            <a:spLocks noGrp="1"/>
          </p:cNvSpPr>
          <p:nvPr>
            <p:ph type="pic" idx="8"/>
          </p:nvPr>
        </p:nvSpPr>
        <p:spPr>
          <a:xfrm>
            <a:off x="7230677" y="2336873"/>
            <a:ext cx="3063600" cy="1524000"/>
          </a:xfrm>
          <a:prstGeom prst="roundRect">
            <a:avLst>
              <a:gd name="adj" fmla="val 0"/>
            </a:avLst>
          </a:prstGeom>
          <a:noFill/>
          <a:ln>
            <a:noFill/>
          </a:ln>
          <a:effectLst>
            <a:outerShdw blurRad="50800" dist="50800" dir="5400000" algn="tl" rotWithShape="0">
              <a:srgbClr val="000000">
                <a:alpha val="42750"/>
              </a:srgbClr>
            </a:outerShdw>
          </a:effectLst>
        </p:spPr>
        <p:txBody>
          <a:bodyPr spcFirstLastPara="1" wrap="square" lIns="91425" tIns="45700" rIns="91425" bIns="45700" anchor="t" anchorCtr="0">
            <a:noAutofit/>
          </a:bodyPr>
          <a:lstStyle>
            <a:lvl1pPr marR="0" lvl="0" algn="ctr" rtl="0">
              <a:lnSpc>
                <a:spcPct val="125000"/>
              </a:lnSpc>
              <a:spcBef>
                <a:spcPts val="10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2pPr>
            <a:lvl3pPr marR="0" lvl="2"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3pPr>
            <a:lvl4pPr marR="0" lvl="3"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4pPr>
            <a:lvl5pPr marR="0" lvl="4" algn="l" rtl="0">
              <a:lnSpc>
                <a:spcPct val="125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Trebuchet MS"/>
                <a:ea typeface="Trebuchet MS"/>
                <a:cs typeface="Trebuchet MS"/>
                <a:sym typeface="Trebuchet MS"/>
              </a:defRPr>
            </a:lvl9pPr>
          </a:lstStyle>
          <a:p>
            <a:endParaRPr dirty="0"/>
          </a:p>
        </p:txBody>
      </p:sp>
      <p:sp>
        <p:nvSpPr>
          <p:cNvPr id="183" name="Google Shape;183;p48"/>
          <p:cNvSpPr txBox="1">
            <a:spLocks noGrp="1"/>
          </p:cNvSpPr>
          <p:nvPr>
            <p:ph type="body" idx="9"/>
          </p:nvPr>
        </p:nvSpPr>
        <p:spPr>
          <a:xfrm>
            <a:off x="7230553" y="4873762"/>
            <a:ext cx="3067500" cy="1062300"/>
          </a:xfrm>
          <a:prstGeom prst="rect">
            <a:avLst/>
          </a:prstGeom>
          <a:noFill/>
          <a:ln>
            <a:noFill/>
          </a:ln>
        </p:spPr>
        <p:txBody>
          <a:bodyPr spcFirstLastPara="1" wrap="square" lIns="91425" tIns="45700" rIns="91425" bIns="45700" anchor="t" anchorCtr="0">
            <a:noAutofit/>
          </a:bodyPr>
          <a:lstStyle>
            <a:lvl1pPr marL="457200" lvl="0" indent="-228600" algn="l" rtl="0">
              <a:lnSpc>
                <a:spcPct val="125000"/>
              </a:lnSpc>
              <a:spcBef>
                <a:spcPts val="1000"/>
              </a:spcBef>
              <a:spcAft>
                <a:spcPts val="0"/>
              </a:spcAft>
              <a:buClr>
                <a:schemeClr val="dk1"/>
              </a:buClr>
              <a:buSzPts val="2400"/>
              <a:buNone/>
              <a:defRPr sz="2400"/>
            </a:lvl1pPr>
            <a:lvl2pPr marL="914400" lvl="1" indent="-228600" algn="l" rtl="0">
              <a:lnSpc>
                <a:spcPct val="125000"/>
              </a:lnSpc>
              <a:spcBef>
                <a:spcPts val="500"/>
              </a:spcBef>
              <a:spcAft>
                <a:spcPts val="0"/>
              </a:spcAft>
              <a:buClr>
                <a:schemeClr val="dk1"/>
              </a:buClr>
              <a:buSzPts val="1200"/>
              <a:buNone/>
              <a:defRPr sz="1200"/>
            </a:lvl2pPr>
            <a:lvl3pPr marL="1371600" lvl="2" indent="-228600" algn="l" rtl="0">
              <a:lnSpc>
                <a:spcPct val="125000"/>
              </a:lnSpc>
              <a:spcBef>
                <a:spcPts val="500"/>
              </a:spcBef>
              <a:spcAft>
                <a:spcPts val="0"/>
              </a:spcAft>
              <a:buClr>
                <a:schemeClr val="dk1"/>
              </a:buClr>
              <a:buSzPts val="1000"/>
              <a:buNone/>
              <a:defRPr sz="1000"/>
            </a:lvl3pPr>
            <a:lvl4pPr marL="1828800" lvl="3" indent="-228600" algn="l" rtl="0">
              <a:lnSpc>
                <a:spcPct val="125000"/>
              </a:lnSpc>
              <a:spcBef>
                <a:spcPts val="500"/>
              </a:spcBef>
              <a:spcAft>
                <a:spcPts val="0"/>
              </a:spcAft>
              <a:buClr>
                <a:schemeClr val="dk1"/>
              </a:buClr>
              <a:buSzPts val="900"/>
              <a:buNone/>
              <a:defRPr sz="900"/>
            </a:lvl4pPr>
            <a:lvl5pPr marL="2286000" lvl="4" indent="-228600" algn="l" rtl="0">
              <a:lnSpc>
                <a:spcPct val="125000"/>
              </a:lnSpc>
              <a:spcBef>
                <a:spcPts val="500"/>
              </a:spcBef>
              <a:spcAft>
                <a:spcPts val="0"/>
              </a:spcAft>
              <a:buClr>
                <a:schemeClr val="dk1"/>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184" name="Google Shape;184;p48"/>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85" name="Google Shape;185;p48"/>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86" name="Google Shape;186;p48"/>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C40B-A9C3-5248-A69B-4BE01335F0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48D56A-DEED-4645-8263-F49FAA5672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1E4411-ACD6-3446-B648-AC5564442FCB}"/>
              </a:ext>
            </a:extLst>
          </p:cNvPr>
          <p:cNvSpPr>
            <a:spLocks noGrp="1"/>
          </p:cNvSpPr>
          <p:nvPr>
            <p:ph type="dt" sz="half" idx="10"/>
          </p:nvPr>
        </p:nvSpPr>
        <p:spPr/>
        <p:txBody>
          <a:bodyPr/>
          <a:lstStyle/>
          <a:p>
            <a:fld id="{C61B0C4D-DE47-5241-B418-33141F8E98BE}" type="datetimeFigureOut">
              <a:rPr lang="en-US" smtClean="0"/>
              <a:t>8/23/2023</a:t>
            </a:fld>
            <a:endParaRPr lang="en-US"/>
          </a:p>
        </p:txBody>
      </p:sp>
      <p:sp>
        <p:nvSpPr>
          <p:cNvPr id="5" name="Footer Placeholder 4">
            <a:extLst>
              <a:ext uri="{FF2B5EF4-FFF2-40B4-BE49-F238E27FC236}">
                <a16:creationId xmlns:a16="http://schemas.microsoft.com/office/drawing/2014/main" id="{01C14D90-2DBF-2A49-A454-CFBA62856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4675E-60B1-FA4A-B6F1-7B25D91864FB}"/>
              </a:ext>
            </a:extLst>
          </p:cNvPr>
          <p:cNvSpPr>
            <a:spLocks noGrp="1"/>
          </p:cNvSpPr>
          <p:nvPr>
            <p:ph type="sldNum" sz="quarter" idx="12"/>
          </p:nvPr>
        </p:nvSpPr>
        <p:spPr/>
        <p:txBody>
          <a:bodyPr/>
          <a:lstStyle/>
          <a:p>
            <a:fld id="{8A998C86-7370-3442-AADD-D3DD4F2EEA59}" type="slidenum">
              <a:rPr lang="en-US" smtClean="0"/>
              <a:t>‹#›</a:t>
            </a:fld>
            <a:endParaRPr lang="en-US"/>
          </a:p>
        </p:txBody>
      </p:sp>
    </p:spTree>
    <p:extLst>
      <p:ext uri="{BB962C8B-B14F-4D97-AF65-F5344CB8AC3E}">
        <p14:creationId xmlns:p14="http://schemas.microsoft.com/office/powerpoint/2010/main" val="372661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pic>
        <p:nvPicPr>
          <p:cNvPr id="30" name="Google Shape;30;p35"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31" name="Google Shape;31;p35"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32" name="Google Shape;32;p35"/>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35"/>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35"/>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42900" algn="l" rtl="0">
              <a:lnSpc>
                <a:spcPct val="125000"/>
              </a:lnSpc>
              <a:spcBef>
                <a:spcPts val="1000"/>
              </a:spcBef>
              <a:spcAft>
                <a:spcPts val="0"/>
              </a:spcAft>
              <a:buClr>
                <a:schemeClr val="dk1"/>
              </a:buClr>
              <a:buSzPts val="1800"/>
              <a:buChar char="•"/>
              <a:defRPr/>
            </a:lvl1pPr>
            <a:lvl2pPr marL="914400" lvl="1" indent="-342900" algn="l" rtl="0">
              <a:lnSpc>
                <a:spcPct val="125000"/>
              </a:lnSpc>
              <a:spcBef>
                <a:spcPts val="500"/>
              </a:spcBef>
              <a:spcAft>
                <a:spcPts val="0"/>
              </a:spcAft>
              <a:buClr>
                <a:schemeClr val="dk1"/>
              </a:buClr>
              <a:buSzPts val="1800"/>
              <a:buChar char="•"/>
              <a:defRPr/>
            </a:lvl2pPr>
            <a:lvl3pPr marL="1371600" lvl="2" indent="-342900" algn="l" rtl="0">
              <a:lnSpc>
                <a:spcPct val="125000"/>
              </a:lnSpc>
              <a:spcBef>
                <a:spcPts val="500"/>
              </a:spcBef>
              <a:spcAft>
                <a:spcPts val="0"/>
              </a:spcAft>
              <a:buClr>
                <a:schemeClr val="dk1"/>
              </a:buClr>
              <a:buSzPts val="1800"/>
              <a:buChar char="•"/>
              <a:defRPr/>
            </a:lvl3pPr>
            <a:lvl4pPr marL="1828800" lvl="3" indent="-342900" algn="l" rtl="0">
              <a:lnSpc>
                <a:spcPct val="125000"/>
              </a:lnSpc>
              <a:spcBef>
                <a:spcPts val="500"/>
              </a:spcBef>
              <a:spcAft>
                <a:spcPts val="0"/>
              </a:spcAft>
              <a:buClr>
                <a:schemeClr val="dk1"/>
              </a:buClr>
              <a:buSzPts val="1800"/>
              <a:buChar char="•"/>
              <a:defRPr/>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7" name="Google Shape;37;p35"/>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8" name="Google Shape;38;p35"/>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sz="3600" b="0" i="0" u="none" strike="noStrike" cap="none">
                <a:solidFill>
                  <a:schemeClr val="dk1"/>
                </a:solidFill>
                <a:latin typeface="Trebuchet MS"/>
                <a:ea typeface="Trebuchet MS"/>
                <a:cs typeface="Trebuchet MS"/>
                <a:sym typeface="Trebuchet MS"/>
              </a:defRPr>
            </a:lvl1pPr>
            <a:lvl2pPr marL="0" lvl="1" indent="0" algn="l" rtl="0">
              <a:spcBef>
                <a:spcPts val="0"/>
              </a:spcBef>
              <a:buNone/>
              <a:defRPr sz="3600" b="0" i="0" u="none" strike="noStrike" cap="none">
                <a:solidFill>
                  <a:schemeClr val="dk1"/>
                </a:solidFill>
                <a:latin typeface="Trebuchet MS"/>
                <a:ea typeface="Trebuchet MS"/>
                <a:cs typeface="Trebuchet MS"/>
                <a:sym typeface="Trebuchet MS"/>
              </a:defRPr>
            </a:lvl2pPr>
            <a:lvl3pPr marL="0" lvl="2" indent="0" algn="l" rtl="0">
              <a:spcBef>
                <a:spcPts val="0"/>
              </a:spcBef>
              <a:buNone/>
              <a:defRPr sz="3600" b="0" i="0" u="none" strike="noStrike" cap="none">
                <a:solidFill>
                  <a:schemeClr val="dk1"/>
                </a:solidFill>
                <a:latin typeface="Trebuchet MS"/>
                <a:ea typeface="Trebuchet MS"/>
                <a:cs typeface="Trebuchet MS"/>
                <a:sym typeface="Trebuchet MS"/>
              </a:defRPr>
            </a:lvl3pPr>
            <a:lvl4pPr marL="0" lvl="3" indent="0" algn="l" rtl="0">
              <a:spcBef>
                <a:spcPts val="0"/>
              </a:spcBef>
              <a:buNone/>
              <a:defRPr sz="3600" b="0" i="0" u="none" strike="noStrike" cap="none">
                <a:solidFill>
                  <a:schemeClr val="dk1"/>
                </a:solidFill>
                <a:latin typeface="Trebuchet MS"/>
                <a:ea typeface="Trebuchet MS"/>
                <a:cs typeface="Trebuchet MS"/>
                <a:sym typeface="Trebuchet MS"/>
              </a:defRPr>
            </a:lvl4pPr>
            <a:lvl5pPr marL="0" lvl="4" indent="0" algn="l" rtl="0">
              <a:spcBef>
                <a:spcPts val="0"/>
              </a:spcBef>
              <a:buNone/>
              <a:defRPr sz="3600" b="0" i="0" u="none" strike="noStrike" cap="none">
                <a:solidFill>
                  <a:schemeClr val="dk1"/>
                </a:solidFill>
                <a:latin typeface="Trebuchet MS"/>
                <a:ea typeface="Trebuchet MS"/>
                <a:cs typeface="Trebuchet MS"/>
                <a:sym typeface="Trebuchet MS"/>
              </a:defRPr>
            </a:lvl5pPr>
            <a:lvl6pPr marL="0" lvl="5" indent="0" algn="l" rtl="0">
              <a:spcBef>
                <a:spcPts val="0"/>
              </a:spcBef>
              <a:buNone/>
              <a:defRPr sz="3600" b="0" i="0" u="none" strike="noStrike" cap="none">
                <a:solidFill>
                  <a:schemeClr val="dk1"/>
                </a:solidFill>
                <a:latin typeface="Trebuchet MS"/>
                <a:ea typeface="Trebuchet MS"/>
                <a:cs typeface="Trebuchet MS"/>
                <a:sym typeface="Trebuchet MS"/>
              </a:defRPr>
            </a:lvl6pPr>
            <a:lvl7pPr marL="0" lvl="6" indent="0" algn="l" rtl="0">
              <a:spcBef>
                <a:spcPts val="0"/>
              </a:spcBef>
              <a:buNone/>
              <a:defRPr sz="3600" b="0" i="0" u="none" strike="noStrike" cap="none">
                <a:solidFill>
                  <a:schemeClr val="dk1"/>
                </a:solidFill>
                <a:latin typeface="Trebuchet MS"/>
                <a:ea typeface="Trebuchet MS"/>
                <a:cs typeface="Trebuchet MS"/>
                <a:sym typeface="Trebuchet MS"/>
              </a:defRPr>
            </a:lvl7pPr>
            <a:lvl8pPr marL="0" lvl="7" indent="0" algn="l" rtl="0">
              <a:spcBef>
                <a:spcPts val="0"/>
              </a:spcBef>
              <a:buNone/>
              <a:defRPr sz="3600" b="0" i="0" u="none" strike="noStrike" cap="none">
                <a:solidFill>
                  <a:schemeClr val="dk1"/>
                </a:solidFill>
                <a:latin typeface="Trebuchet MS"/>
                <a:ea typeface="Trebuchet MS"/>
                <a:cs typeface="Trebuchet MS"/>
                <a:sym typeface="Trebuchet MS"/>
              </a:defRPr>
            </a:lvl8pPr>
            <a:lvl9pPr marL="0" lvl="8" indent="0" algn="l" rtl="0">
              <a:spcBef>
                <a:spcPts val="0"/>
              </a:spcBef>
              <a:buNone/>
              <a:defRPr sz="3600" b="0" i="0" u="none" strike="noStrike" cap="none">
                <a:solidFill>
                  <a:schemeClr val="dk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36"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41" name="Google Shape;41;p36"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42" name="Google Shape;42;p36"/>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36"/>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36"/>
          <p:cNvSpPr txBox="1">
            <a:spLocks noGrp="1"/>
          </p:cNvSpPr>
          <p:nvPr>
            <p:ph type="title"/>
          </p:nvPr>
        </p:nvSpPr>
        <p:spPr>
          <a:xfrm>
            <a:off x="180975" y="753228"/>
            <a:ext cx="101133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36"/>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6" name="Google Shape;46;p36"/>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36"/>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pic>
        <p:nvPicPr>
          <p:cNvPr id="49" name="Google Shape;49;p37" descr="HD-ShadowLong.png"/>
          <p:cNvPicPr preferRelativeResize="0"/>
          <p:nvPr/>
        </p:nvPicPr>
        <p:blipFill rotWithShape="1">
          <a:blip r:embed="rId2">
            <a:alphaModFix/>
          </a:blip>
          <a:srcRect/>
          <a:stretch/>
        </p:blipFill>
        <p:spPr>
          <a:xfrm>
            <a:off x="-1" y="4086907"/>
            <a:ext cx="10437813" cy="321164"/>
          </a:xfrm>
          <a:prstGeom prst="rect">
            <a:avLst/>
          </a:prstGeom>
          <a:noFill/>
          <a:ln>
            <a:noFill/>
          </a:ln>
        </p:spPr>
      </p:pic>
      <p:pic>
        <p:nvPicPr>
          <p:cNvPr id="50" name="Google Shape;50;p37" descr="HD-ShadowShort.png"/>
          <p:cNvPicPr preferRelativeResize="0"/>
          <p:nvPr/>
        </p:nvPicPr>
        <p:blipFill rotWithShape="1">
          <a:blip r:embed="rId3">
            <a:alphaModFix/>
          </a:blip>
          <a:srcRect/>
          <a:stretch/>
        </p:blipFill>
        <p:spPr>
          <a:xfrm>
            <a:off x="10585824" y="4087901"/>
            <a:ext cx="1602998" cy="144270"/>
          </a:xfrm>
          <a:prstGeom prst="rect">
            <a:avLst/>
          </a:prstGeom>
          <a:noFill/>
          <a:ln>
            <a:noFill/>
          </a:ln>
        </p:spPr>
      </p:pic>
      <p:sp>
        <p:nvSpPr>
          <p:cNvPr id="51" name="Google Shape;51;p37"/>
          <p:cNvSpPr/>
          <p:nvPr/>
        </p:nvSpPr>
        <p:spPr>
          <a:xfrm>
            <a:off x="-2" y="2726267"/>
            <a:ext cx="10437900" cy="1368300"/>
          </a:xfrm>
          <a:prstGeom prst="rect">
            <a:avLst/>
          </a:prstGeom>
          <a:solidFill>
            <a:srgbClr val="85C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37"/>
          <p:cNvSpPr/>
          <p:nvPr/>
        </p:nvSpPr>
        <p:spPr>
          <a:xfrm>
            <a:off x="10585825" y="2726267"/>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7"/>
          <p:cNvSpPr txBox="1">
            <a:spLocks noGrp="1"/>
          </p:cNvSpPr>
          <p:nvPr>
            <p:ph type="title"/>
          </p:nvPr>
        </p:nvSpPr>
        <p:spPr>
          <a:xfrm>
            <a:off x="152400" y="2869895"/>
            <a:ext cx="10141800" cy="10908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dk1"/>
              </a:buClr>
              <a:buSzPts val="5200"/>
              <a:buFont typeface="Verdana"/>
              <a:buNone/>
              <a:defRPr sz="5200">
                <a:solidFill>
                  <a:schemeClr val="dk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680322" y="4232171"/>
            <a:ext cx="9613800" cy="1704000"/>
          </a:xfrm>
          <a:prstGeom prst="rect">
            <a:avLst/>
          </a:prstGeom>
          <a:noFill/>
          <a:ln>
            <a:noFill/>
          </a:ln>
        </p:spPr>
        <p:txBody>
          <a:bodyPr spcFirstLastPara="1" wrap="square" lIns="91425" tIns="45700" rIns="91425" bIns="45700" anchor="t" anchorCtr="0">
            <a:noAutofit/>
          </a:bodyPr>
          <a:lstStyle>
            <a:lvl1pPr marL="457200" lvl="0" indent="-228600" algn="r" rtl="0">
              <a:lnSpc>
                <a:spcPct val="125000"/>
              </a:lnSpc>
              <a:spcBef>
                <a:spcPts val="1000"/>
              </a:spcBef>
              <a:spcAft>
                <a:spcPts val="0"/>
              </a:spcAft>
              <a:buClr>
                <a:schemeClr val="dk1"/>
              </a:buClr>
              <a:buSzPts val="3200"/>
              <a:buNone/>
              <a:defRPr sz="3200">
                <a:solidFill>
                  <a:schemeClr val="dk1"/>
                </a:solidFill>
              </a:defRPr>
            </a:lvl1pPr>
            <a:lvl2pPr marL="914400" lvl="1" indent="-228600" algn="l" rtl="0">
              <a:lnSpc>
                <a:spcPct val="125000"/>
              </a:lnSpc>
              <a:spcBef>
                <a:spcPts val="500"/>
              </a:spcBef>
              <a:spcAft>
                <a:spcPts val="0"/>
              </a:spcAft>
              <a:buClr>
                <a:srgbClr val="888888"/>
              </a:buClr>
              <a:buSzPts val="2000"/>
              <a:buNone/>
              <a:defRPr sz="2000">
                <a:solidFill>
                  <a:srgbClr val="888888"/>
                </a:solidFill>
              </a:defRPr>
            </a:lvl2pPr>
            <a:lvl3pPr marL="1371600" lvl="2" indent="-228600" algn="l" rtl="0">
              <a:lnSpc>
                <a:spcPct val="125000"/>
              </a:lnSpc>
              <a:spcBef>
                <a:spcPts val="500"/>
              </a:spcBef>
              <a:spcAft>
                <a:spcPts val="0"/>
              </a:spcAft>
              <a:buClr>
                <a:srgbClr val="888888"/>
              </a:buClr>
              <a:buSzPts val="1800"/>
              <a:buNone/>
              <a:defRPr sz="1800">
                <a:solidFill>
                  <a:srgbClr val="888888"/>
                </a:solidFill>
              </a:defRPr>
            </a:lvl3pPr>
            <a:lvl4pPr marL="1828800" lvl="3" indent="-228600" algn="l" rtl="0">
              <a:lnSpc>
                <a:spcPct val="125000"/>
              </a:lnSpc>
              <a:spcBef>
                <a:spcPts val="500"/>
              </a:spcBef>
              <a:spcAft>
                <a:spcPts val="0"/>
              </a:spcAft>
              <a:buClr>
                <a:srgbClr val="888888"/>
              </a:buClr>
              <a:buSzPts val="1600"/>
              <a:buNone/>
              <a:defRPr sz="1600">
                <a:solidFill>
                  <a:srgbClr val="888888"/>
                </a:solidFill>
              </a:defRPr>
            </a:lvl4pPr>
            <a:lvl5pPr marL="2286000" lvl="4" indent="-228600" algn="l" rtl="0">
              <a:lnSpc>
                <a:spcPct val="125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5" name="Google Shape;55;p37"/>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6" name="Google Shape;56;p37"/>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7" name="Google Shape;57;p37"/>
          <p:cNvSpPr txBox="1">
            <a:spLocks noGrp="1"/>
          </p:cNvSpPr>
          <p:nvPr>
            <p:ph type="sldNum" idx="12"/>
          </p:nvPr>
        </p:nvSpPr>
        <p:spPr>
          <a:xfrm>
            <a:off x="10729455" y="2869895"/>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pic>
        <p:nvPicPr>
          <p:cNvPr id="59" name="Google Shape;59;p38"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60" name="Google Shape;60;p38"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61" name="Google Shape;61;p38"/>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8"/>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8"/>
          <p:cNvSpPr txBox="1">
            <a:spLocks noGrp="1"/>
          </p:cNvSpPr>
          <p:nvPr>
            <p:ph type="title"/>
          </p:nvPr>
        </p:nvSpPr>
        <p:spPr>
          <a:xfrm>
            <a:off x="190501" y="753228"/>
            <a:ext cx="101037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38"/>
          <p:cNvSpPr txBox="1">
            <a:spLocks noGrp="1"/>
          </p:cNvSpPr>
          <p:nvPr>
            <p:ph type="body" idx="1"/>
          </p:nvPr>
        </p:nvSpPr>
        <p:spPr>
          <a:xfrm>
            <a:off x="680320" y="2336873"/>
            <a:ext cx="4698300" cy="3599400"/>
          </a:xfrm>
          <a:prstGeom prst="rect">
            <a:avLst/>
          </a:prstGeom>
          <a:noFill/>
          <a:ln>
            <a:noFill/>
          </a:ln>
        </p:spPr>
        <p:txBody>
          <a:bodyPr spcFirstLastPara="1" wrap="square" lIns="91425" tIns="45700" rIns="91425" bIns="45700" anchor="t" anchorCtr="0">
            <a:noAutofit/>
          </a:bodyPr>
          <a:lstStyle>
            <a:lvl1pPr marL="457200" lvl="0" indent="-457200" algn="l" rtl="0">
              <a:lnSpc>
                <a:spcPct val="125000"/>
              </a:lnSpc>
              <a:spcBef>
                <a:spcPts val="1000"/>
              </a:spcBef>
              <a:spcAft>
                <a:spcPts val="0"/>
              </a:spcAft>
              <a:buClr>
                <a:schemeClr val="dk1"/>
              </a:buClr>
              <a:buSzPts val="3600"/>
              <a:buChar char="•"/>
              <a:defRPr sz="3600"/>
            </a:lvl1pPr>
            <a:lvl2pPr marL="914400" lvl="1" indent="-431800" algn="l" rtl="0">
              <a:lnSpc>
                <a:spcPct val="125000"/>
              </a:lnSpc>
              <a:spcBef>
                <a:spcPts val="500"/>
              </a:spcBef>
              <a:spcAft>
                <a:spcPts val="0"/>
              </a:spcAft>
              <a:buClr>
                <a:schemeClr val="dk1"/>
              </a:buClr>
              <a:buSzPts val="3200"/>
              <a:buChar char="•"/>
              <a:defRPr sz="3200"/>
            </a:lvl2pPr>
            <a:lvl3pPr marL="1371600" lvl="2" indent="-406400" algn="l" rtl="0">
              <a:lnSpc>
                <a:spcPct val="125000"/>
              </a:lnSpc>
              <a:spcBef>
                <a:spcPts val="500"/>
              </a:spcBef>
              <a:spcAft>
                <a:spcPts val="0"/>
              </a:spcAft>
              <a:buClr>
                <a:schemeClr val="dk1"/>
              </a:buClr>
              <a:buSzPts val="2800"/>
              <a:buChar char="•"/>
              <a:defRPr sz="2800"/>
            </a:lvl3pPr>
            <a:lvl4pPr marL="1828800" lvl="3" indent="-381000" algn="l" rtl="0">
              <a:lnSpc>
                <a:spcPct val="125000"/>
              </a:lnSpc>
              <a:spcBef>
                <a:spcPts val="500"/>
              </a:spcBef>
              <a:spcAft>
                <a:spcPts val="0"/>
              </a:spcAft>
              <a:buClr>
                <a:schemeClr val="dk1"/>
              </a:buClr>
              <a:buSzPts val="2400"/>
              <a:buChar char="•"/>
              <a:defRPr sz="2400"/>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5" name="Google Shape;65;p38"/>
          <p:cNvSpPr txBox="1">
            <a:spLocks noGrp="1"/>
          </p:cNvSpPr>
          <p:nvPr>
            <p:ph type="body" idx="2"/>
          </p:nvPr>
        </p:nvSpPr>
        <p:spPr>
          <a:xfrm>
            <a:off x="5594123" y="2336873"/>
            <a:ext cx="4700100" cy="3599400"/>
          </a:xfrm>
          <a:prstGeom prst="rect">
            <a:avLst/>
          </a:prstGeom>
          <a:noFill/>
          <a:ln>
            <a:noFill/>
          </a:ln>
        </p:spPr>
        <p:txBody>
          <a:bodyPr spcFirstLastPara="1" wrap="square" lIns="91425" tIns="45700" rIns="91425" bIns="45700" anchor="t" anchorCtr="0">
            <a:noAutofit/>
          </a:bodyPr>
          <a:lstStyle>
            <a:lvl1pPr marL="457200" lvl="0" indent="-457200" algn="l" rtl="0">
              <a:lnSpc>
                <a:spcPct val="125000"/>
              </a:lnSpc>
              <a:spcBef>
                <a:spcPts val="1000"/>
              </a:spcBef>
              <a:spcAft>
                <a:spcPts val="0"/>
              </a:spcAft>
              <a:buClr>
                <a:schemeClr val="dk1"/>
              </a:buClr>
              <a:buSzPts val="3600"/>
              <a:buChar char="•"/>
              <a:defRPr sz="3600"/>
            </a:lvl1pPr>
            <a:lvl2pPr marL="914400" lvl="1" indent="-431800" algn="l" rtl="0">
              <a:lnSpc>
                <a:spcPct val="125000"/>
              </a:lnSpc>
              <a:spcBef>
                <a:spcPts val="500"/>
              </a:spcBef>
              <a:spcAft>
                <a:spcPts val="0"/>
              </a:spcAft>
              <a:buClr>
                <a:schemeClr val="dk1"/>
              </a:buClr>
              <a:buSzPts val="3200"/>
              <a:buChar char="•"/>
              <a:defRPr sz="3200"/>
            </a:lvl2pPr>
            <a:lvl3pPr marL="1371600" lvl="2" indent="-406400" algn="l" rtl="0">
              <a:lnSpc>
                <a:spcPct val="125000"/>
              </a:lnSpc>
              <a:spcBef>
                <a:spcPts val="500"/>
              </a:spcBef>
              <a:spcAft>
                <a:spcPts val="0"/>
              </a:spcAft>
              <a:buClr>
                <a:schemeClr val="dk1"/>
              </a:buClr>
              <a:buSzPts val="2800"/>
              <a:buChar char="•"/>
              <a:defRPr sz="2800"/>
            </a:lvl3pPr>
            <a:lvl4pPr marL="1828800" lvl="3" indent="-342900" algn="l" rtl="0">
              <a:lnSpc>
                <a:spcPct val="125000"/>
              </a:lnSpc>
              <a:spcBef>
                <a:spcPts val="500"/>
              </a:spcBef>
              <a:spcAft>
                <a:spcPts val="0"/>
              </a:spcAft>
              <a:buClr>
                <a:schemeClr val="dk1"/>
              </a:buClr>
              <a:buSzPts val="1800"/>
              <a:buChar char="•"/>
              <a:defRPr/>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6" name="Google Shape;66;p38"/>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7" name="Google Shape;67;p38"/>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8" name="Google Shape;68;p38"/>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pic>
        <p:nvPicPr>
          <p:cNvPr id="70" name="Google Shape;70;p39"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71" name="Google Shape;71;p39"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72" name="Google Shape;72;p39"/>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9"/>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9"/>
          <p:cNvSpPr txBox="1">
            <a:spLocks noGrp="1"/>
          </p:cNvSpPr>
          <p:nvPr>
            <p:ph type="title"/>
          </p:nvPr>
        </p:nvSpPr>
        <p:spPr>
          <a:xfrm>
            <a:off x="133351" y="753229"/>
            <a:ext cx="101607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39"/>
          <p:cNvSpPr txBox="1">
            <a:spLocks noGrp="1"/>
          </p:cNvSpPr>
          <p:nvPr>
            <p:ph type="body" idx="1"/>
          </p:nvPr>
        </p:nvSpPr>
        <p:spPr>
          <a:xfrm>
            <a:off x="680322" y="1970239"/>
            <a:ext cx="4698300" cy="10599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l" rtl="0">
              <a:lnSpc>
                <a:spcPct val="125000"/>
              </a:lnSpc>
              <a:spcBef>
                <a:spcPts val="1000"/>
              </a:spcBef>
              <a:spcAft>
                <a:spcPts val="0"/>
              </a:spcAft>
              <a:buClr>
                <a:schemeClr val="dk1"/>
              </a:buClr>
              <a:buSzPts val="3600"/>
              <a:buNone/>
              <a:defRPr sz="3600" b="1"/>
            </a:lvl1pPr>
            <a:lvl2pPr marL="914400" lvl="1" indent="-228600" algn="l" rtl="0">
              <a:lnSpc>
                <a:spcPct val="125000"/>
              </a:lnSpc>
              <a:spcBef>
                <a:spcPts val="500"/>
              </a:spcBef>
              <a:spcAft>
                <a:spcPts val="0"/>
              </a:spcAft>
              <a:buClr>
                <a:schemeClr val="dk1"/>
              </a:buClr>
              <a:buSzPts val="2000"/>
              <a:buNone/>
              <a:defRPr sz="2000" b="1"/>
            </a:lvl2pPr>
            <a:lvl3pPr marL="1371600" lvl="2" indent="-228600" algn="l" rtl="0">
              <a:lnSpc>
                <a:spcPct val="125000"/>
              </a:lnSpc>
              <a:spcBef>
                <a:spcPts val="500"/>
              </a:spcBef>
              <a:spcAft>
                <a:spcPts val="0"/>
              </a:spcAft>
              <a:buClr>
                <a:schemeClr val="dk1"/>
              </a:buClr>
              <a:buSzPts val="1800"/>
              <a:buNone/>
              <a:defRPr sz="1800" b="1"/>
            </a:lvl3pPr>
            <a:lvl4pPr marL="1828800" lvl="3" indent="-228600" algn="l" rtl="0">
              <a:lnSpc>
                <a:spcPct val="125000"/>
              </a:lnSpc>
              <a:spcBef>
                <a:spcPts val="500"/>
              </a:spcBef>
              <a:spcAft>
                <a:spcPts val="0"/>
              </a:spcAft>
              <a:buClr>
                <a:schemeClr val="dk1"/>
              </a:buClr>
              <a:buSzPts val="1600"/>
              <a:buNone/>
              <a:defRPr sz="1600" b="1"/>
            </a:lvl4pPr>
            <a:lvl5pPr marL="2286000" lvl="4" indent="-228600" algn="l" rtl="0">
              <a:lnSpc>
                <a:spcPct val="125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6" name="Google Shape;76;p39"/>
          <p:cNvSpPr txBox="1">
            <a:spLocks noGrp="1"/>
          </p:cNvSpPr>
          <p:nvPr>
            <p:ph type="body" idx="2"/>
          </p:nvPr>
        </p:nvSpPr>
        <p:spPr>
          <a:xfrm>
            <a:off x="680322" y="3030008"/>
            <a:ext cx="4698300" cy="2906100"/>
          </a:xfrm>
          <a:prstGeom prst="rect">
            <a:avLst/>
          </a:prstGeom>
          <a:noFill/>
          <a:ln>
            <a:noFill/>
          </a:ln>
        </p:spPr>
        <p:txBody>
          <a:bodyPr spcFirstLastPara="1" wrap="square" lIns="91425" tIns="45700" rIns="91425" bIns="45700" anchor="t" anchorCtr="0">
            <a:noAutofit/>
          </a:bodyPr>
          <a:lstStyle>
            <a:lvl1pPr marL="457200" lvl="0" indent="-431800" algn="l" rtl="0">
              <a:lnSpc>
                <a:spcPct val="125000"/>
              </a:lnSpc>
              <a:spcBef>
                <a:spcPts val="1000"/>
              </a:spcBef>
              <a:spcAft>
                <a:spcPts val="0"/>
              </a:spcAft>
              <a:buClr>
                <a:schemeClr val="dk1"/>
              </a:buClr>
              <a:buSzPts val="3200"/>
              <a:buChar char="•"/>
              <a:defRPr sz="3200"/>
            </a:lvl1pPr>
            <a:lvl2pPr marL="914400" lvl="1" indent="-406400" algn="l" rtl="0">
              <a:lnSpc>
                <a:spcPct val="125000"/>
              </a:lnSpc>
              <a:spcBef>
                <a:spcPts val="500"/>
              </a:spcBef>
              <a:spcAft>
                <a:spcPts val="0"/>
              </a:spcAft>
              <a:buClr>
                <a:schemeClr val="dk1"/>
              </a:buClr>
              <a:buSzPts val="2800"/>
              <a:buChar char="•"/>
              <a:defRPr sz="2800"/>
            </a:lvl2pPr>
            <a:lvl3pPr marL="1371600" lvl="2" indent="-381000" algn="l" rtl="0">
              <a:lnSpc>
                <a:spcPct val="125000"/>
              </a:lnSpc>
              <a:spcBef>
                <a:spcPts val="500"/>
              </a:spcBef>
              <a:spcAft>
                <a:spcPts val="0"/>
              </a:spcAft>
              <a:buClr>
                <a:schemeClr val="dk1"/>
              </a:buClr>
              <a:buSzPts val="2400"/>
              <a:buChar char="•"/>
              <a:defRPr sz="2400"/>
            </a:lvl3pPr>
            <a:lvl4pPr marL="1828800" lvl="3" indent="-406400" algn="l" rtl="0">
              <a:lnSpc>
                <a:spcPct val="125000"/>
              </a:lnSpc>
              <a:spcBef>
                <a:spcPts val="500"/>
              </a:spcBef>
              <a:spcAft>
                <a:spcPts val="0"/>
              </a:spcAft>
              <a:buClr>
                <a:schemeClr val="dk1"/>
              </a:buClr>
              <a:buSzPts val="2800"/>
              <a:buChar char="•"/>
              <a:defRPr sz="2800"/>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39"/>
          <p:cNvSpPr txBox="1">
            <a:spLocks noGrp="1"/>
          </p:cNvSpPr>
          <p:nvPr>
            <p:ph type="body" idx="3"/>
          </p:nvPr>
        </p:nvSpPr>
        <p:spPr>
          <a:xfrm>
            <a:off x="5594122" y="1977795"/>
            <a:ext cx="4700100" cy="1051200"/>
          </a:xfrm>
          <a:prstGeom prst="rect">
            <a:avLst/>
          </a:prstGeom>
          <a:solidFill>
            <a:srgbClr val="85C645"/>
          </a:solidFill>
          <a:ln>
            <a:noFill/>
          </a:ln>
        </p:spPr>
        <p:txBody>
          <a:bodyPr spcFirstLastPara="1" wrap="square" lIns="91425" tIns="45700" rIns="91425" bIns="45700" anchor="ctr" anchorCtr="0">
            <a:noAutofit/>
          </a:bodyPr>
          <a:lstStyle>
            <a:lvl1pPr marL="457200" lvl="0" indent="-457200" algn="l" rtl="0">
              <a:lnSpc>
                <a:spcPct val="125000"/>
              </a:lnSpc>
              <a:spcBef>
                <a:spcPts val="1000"/>
              </a:spcBef>
              <a:spcAft>
                <a:spcPts val="0"/>
              </a:spcAft>
              <a:buClr>
                <a:schemeClr val="dk1"/>
              </a:buClr>
              <a:buSzPts val="3600"/>
              <a:buChar char="•"/>
              <a:defRPr sz="3600" b="1"/>
            </a:lvl1pPr>
            <a:lvl2pPr marL="914400" lvl="1" indent="-342900" algn="l" rtl="0">
              <a:lnSpc>
                <a:spcPct val="125000"/>
              </a:lnSpc>
              <a:spcBef>
                <a:spcPts val="500"/>
              </a:spcBef>
              <a:spcAft>
                <a:spcPts val="0"/>
              </a:spcAft>
              <a:buClr>
                <a:schemeClr val="dk1"/>
              </a:buClr>
              <a:buSzPts val="1800"/>
              <a:buChar char="•"/>
              <a:defRPr/>
            </a:lvl2pPr>
            <a:lvl3pPr marL="1371600" lvl="2" indent="-342900" algn="l" rtl="0">
              <a:lnSpc>
                <a:spcPct val="125000"/>
              </a:lnSpc>
              <a:spcBef>
                <a:spcPts val="500"/>
              </a:spcBef>
              <a:spcAft>
                <a:spcPts val="0"/>
              </a:spcAft>
              <a:buClr>
                <a:schemeClr val="dk1"/>
              </a:buClr>
              <a:buSzPts val="1800"/>
              <a:buChar char="•"/>
              <a:defRPr/>
            </a:lvl3pPr>
            <a:lvl4pPr marL="1828800" lvl="3" indent="-342900" algn="l" rtl="0">
              <a:lnSpc>
                <a:spcPct val="125000"/>
              </a:lnSpc>
              <a:spcBef>
                <a:spcPts val="500"/>
              </a:spcBef>
              <a:spcAft>
                <a:spcPts val="0"/>
              </a:spcAft>
              <a:buClr>
                <a:schemeClr val="dk1"/>
              </a:buClr>
              <a:buSzPts val="1800"/>
              <a:buChar char="•"/>
              <a:defRPr/>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 name="Google Shape;78;p39"/>
          <p:cNvSpPr txBox="1">
            <a:spLocks noGrp="1"/>
          </p:cNvSpPr>
          <p:nvPr>
            <p:ph type="body" idx="4"/>
          </p:nvPr>
        </p:nvSpPr>
        <p:spPr>
          <a:xfrm>
            <a:off x="5594123" y="3030008"/>
            <a:ext cx="4700100" cy="2906100"/>
          </a:xfrm>
          <a:prstGeom prst="rect">
            <a:avLst/>
          </a:prstGeom>
          <a:noFill/>
          <a:ln>
            <a:noFill/>
          </a:ln>
        </p:spPr>
        <p:txBody>
          <a:bodyPr spcFirstLastPara="1" wrap="square" lIns="91425" tIns="45700" rIns="91425" bIns="45700" anchor="t" anchorCtr="0">
            <a:noAutofit/>
          </a:bodyPr>
          <a:lstStyle>
            <a:lvl1pPr marL="457200" lvl="0" indent="-431800" algn="l" rtl="0">
              <a:lnSpc>
                <a:spcPct val="125000"/>
              </a:lnSpc>
              <a:spcBef>
                <a:spcPts val="1000"/>
              </a:spcBef>
              <a:spcAft>
                <a:spcPts val="0"/>
              </a:spcAft>
              <a:buClr>
                <a:schemeClr val="dk1"/>
              </a:buClr>
              <a:buSzPts val="3200"/>
              <a:buChar char="•"/>
              <a:defRPr sz="3200"/>
            </a:lvl1pPr>
            <a:lvl2pPr marL="914400" lvl="1" indent="-406400" algn="l" rtl="0">
              <a:lnSpc>
                <a:spcPct val="125000"/>
              </a:lnSpc>
              <a:spcBef>
                <a:spcPts val="500"/>
              </a:spcBef>
              <a:spcAft>
                <a:spcPts val="0"/>
              </a:spcAft>
              <a:buClr>
                <a:schemeClr val="dk1"/>
              </a:buClr>
              <a:buSzPts val="2800"/>
              <a:buChar char="•"/>
              <a:defRPr sz="2800"/>
            </a:lvl2pPr>
            <a:lvl3pPr marL="1371600" lvl="2" indent="-342900" algn="l" rtl="0">
              <a:lnSpc>
                <a:spcPct val="125000"/>
              </a:lnSpc>
              <a:spcBef>
                <a:spcPts val="500"/>
              </a:spcBef>
              <a:spcAft>
                <a:spcPts val="0"/>
              </a:spcAft>
              <a:buClr>
                <a:schemeClr val="dk1"/>
              </a:buClr>
              <a:buSzPts val="1800"/>
              <a:buChar char="•"/>
              <a:defRPr/>
            </a:lvl3pPr>
            <a:lvl4pPr marL="1828800" lvl="3" indent="-342900" algn="l" rtl="0">
              <a:lnSpc>
                <a:spcPct val="125000"/>
              </a:lnSpc>
              <a:spcBef>
                <a:spcPts val="500"/>
              </a:spcBef>
              <a:spcAft>
                <a:spcPts val="0"/>
              </a:spcAft>
              <a:buClr>
                <a:schemeClr val="dk1"/>
              </a:buClr>
              <a:buSzPts val="1800"/>
              <a:buChar char="•"/>
              <a:defRPr/>
            </a:lvl4pPr>
            <a:lvl5pPr marL="2286000" lvl="4" indent="-342900" algn="l" rtl="0">
              <a:lnSpc>
                <a:spcPct val="125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9" name="Google Shape;79;p39"/>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0" name="Google Shape;80;p39"/>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1" name="Google Shape;81;p3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pic>
        <p:nvPicPr>
          <p:cNvPr id="83" name="Google Shape;83;p40" descr="HD-ShadowShort.png"/>
          <p:cNvPicPr preferRelativeResize="0"/>
          <p:nvPr/>
        </p:nvPicPr>
        <p:blipFill rotWithShape="1">
          <a:blip r:embed="rId2">
            <a:alphaModFix/>
          </a:blip>
          <a:srcRect/>
          <a:stretch/>
        </p:blipFill>
        <p:spPr>
          <a:xfrm>
            <a:off x="10585826" y="1971234"/>
            <a:ext cx="1602998" cy="144270"/>
          </a:xfrm>
          <a:prstGeom prst="rect">
            <a:avLst/>
          </a:prstGeom>
          <a:noFill/>
          <a:ln>
            <a:noFill/>
          </a:ln>
        </p:spPr>
      </p:pic>
      <p:sp>
        <p:nvSpPr>
          <p:cNvPr id="84" name="Google Shape;84;p40"/>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40"/>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6" name="Google Shape;86;p40"/>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7" name="Google Shape;87;p40"/>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pic>
        <p:nvPicPr>
          <p:cNvPr id="89" name="Google Shape;89;p41"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90" name="Google Shape;90;p41"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91" name="Google Shape;91;p41"/>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41"/>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41"/>
          <p:cNvSpPr txBox="1">
            <a:spLocks noGrp="1"/>
          </p:cNvSpPr>
          <p:nvPr>
            <p:ph type="title"/>
          </p:nvPr>
        </p:nvSpPr>
        <p:spPr>
          <a:xfrm>
            <a:off x="133351" y="753227"/>
            <a:ext cx="101607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41"/>
          <p:cNvSpPr txBox="1">
            <a:spLocks noGrp="1"/>
          </p:cNvSpPr>
          <p:nvPr>
            <p:ph type="body" idx="1"/>
          </p:nvPr>
        </p:nvSpPr>
        <p:spPr>
          <a:xfrm>
            <a:off x="4685846" y="2336873"/>
            <a:ext cx="5608200" cy="3599400"/>
          </a:xfrm>
          <a:prstGeom prst="rect">
            <a:avLst/>
          </a:prstGeom>
          <a:noFill/>
          <a:ln>
            <a:noFill/>
          </a:ln>
        </p:spPr>
        <p:txBody>
          <a:bodyPr spcFirstLastPara="1" wrap="square" lIns="91425" tIns="45700" rIns="91425" bIns="45700" anchor="t" anchorCtr="0">
            <a:noAutofit/>
          </a:bodyPr>
          <a:lstStyle>
            <a:lvl1pPr marL="457200" lvl="0" indent="-457200" algn="l" rtl="0">
              <a:lnSpc>
                <a:spcPct val="125000"/>
              </a:lnSpc>
              <a:spcBef>
                <a:spcPts val="1000"/>
              </a:spcBef>
              <a:spcAft>
                <a:spcPts val="0"/>
              </a:spcAft>
              <a:buClr>
                <a:schemeClr val="dk1"/>
              </a:buClr>
              <a:buSzPts val="3600"/>
              <a:buChar char="•"/>
              <a:defRPr sz="3600"/>
            </a:lvl1pPr>
            <a:lvl2pPr marL="914400" lvl="1" indent="-431800" algn="l" rtl="0">
              <a:lnSpc>
                <a:spcPct val="125000"/>
              </a:lnSpc>
              <a:spcBef>
                <a:spcPts val="500"/>
              </a:spcBef>
              <a:spcAft>
                <a:spcPts val="0"/>
              </a:spcAft>
              <a:buClr>
                <a:schemeClr val="dk1"/>
              </a:buClr>
              <a:buSzPts val="3200"/>
              <a:buChar char="•"/>
              <a:defRPr sz="3200"/>
            </a:lvl2pPr>
            <a:lvl3pPr marL="1371600" lvl="2" indent="-406400" algn="l" rtl="0">
              <a:lnSpc>
                <a:spcPct val="125000"/>
              </a:lnSpc>
              <a:spcBef>
                <a:spcPts val="500"/>
              </a:spcBef>
              <a:spcAft>
                <a:spcPts val="0"/>
              </a:spcAft>
              <a:buClr>
                <a:schemeClr val="dk1"/>
              </a:buClr>
              <a:buSzPts val="2800"/>
              <a:buChar char="•"/>
              <a:defRPr sz="2800"/>
            </a:lvl3pPr>
            <a:lvl4pPr marL="1828800" lvl="3" indent="-381000" algn="l" rtl="0">
              <a:lnSpc>
                <a:spcPct val="125000"/>
              </a:lnSpc>
              <a:spcBef>
                <a:spcPts val="500"/>
              </a:spcBef>
              <a:spcAft>
                <a:spcPts val="0"/>
              </a:spcAft>
              <a:buClr>
                <a:schemeClr val="dk1"/>
              </a:buClr>
              <a:buSzPts val="2400"/>
              <a:buChar char="•"/>
              <a:defRPr sz="2400"/>
            </a:lvl4pPr>
            <a:lvl5pPr marL="2286000" lvl="4" indent="-355600" algn="l" rtl="0">
              <a:lnSpc>
                <a:spcPct val="125000"/>
              </a:lnSpc>
              <a:spcBef>
                <a:spcPts val="500"/>
              </a:spcBef>
              <a:spcAft>
                <a:spcPts val="0"/>
              </a:spcAft>
              <a:buClr>
                <a:schemeClr val="dk1"/>
              </a:buClr>
              <a:buSzPts val="2000"/>
              <a:buChar char="•"/>
              <a:defRPr sz="20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5" name="Google Shape;95;p41"/>
          <p:cNvSpPr txBox="1">
            <a:spLocks noGrp="1"/>
          </p:cNvSpPr>
          <p:nvPr>
            <p:ph type="body" idx="2"/>
          </p:nvPr>
        </p:nvSpPr>
        <p:spPr>
          <a:xfrm>
            <a:off x="680322" y="2336872"/>
            <a:ext cx="3790200" cy="35994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ctr" rtl="0">
              <a:lnSpc>
                <a:spcPct val="125000"/>
              </a:lnSpc>
              <a:spcBef>
                <a:spcPts val="1000"/>
              </a:spcBef>
              <a:spcAft>
                <a:spcPts val="0"/>
              </a:spcAft>
              <a:buClr>
                <a:schemeClr val="dk1"/>
              </a:buClr>
              <a:buSzPts val="4000"/>
              <a:buNone/>
              <a:defRPr sz="4000"/>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96" name="Google Shape;96;p41"/>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7" name="Google Shape;97;p41"/>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98" name="Google Shape;98;p41"/>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9"/>
        <p:cNvGrpSpPr/>
        <p:nvPr/>
      </p:nvGrpSpPr>
      <p:grpSpPr>
        <a:xfrm>
          <a:off x="0" y="0"/>
          <a:ext cx="0" cy="0"/>
          <a:chOff x="0" y="0"/>
          <a:chExt cx="0" cy="0"/>
        </a:xfrm>
      </p:grpSpPr>
      <p:pic>
        <p:nvPicPr>
          <p:cNvPr id="100" name="Google Shape;100;p42" descr="HD-ShadowLong.png"/>
          <p:cNvPicPr preferRelativeResize="0"/>
          <p:nvPr/>
        </p:nvPicPr>
        <p:blipFill rotWithShape="1">
          <a:blip r:embed="rId2">
            <a:alphaModFix/>
          </a:blip>
          <a:srcRect/>
          <a:stretch/>
        </p:blipFill>
        <p:spPr>
          <a:xfrm>
            <a:off x="1" y="1970240"/>
            <a:ext cx="10437813" cy="321164"/>
          </a:xfrm>
          <a:prstGeom prst="rect">
            <a:avLst/>
          </a:prstGeom>
          <a:noFill/>
          <a:ln>
            <a:noFill/>
          </a:ln>
        </p:spPr>
      </p:pic>
      <p:pic>
        <p:nvPicPr>
          <p:cNvPr id="101" name="Google Shape;101;p42" descr="HD-ShadowShort.png"/>
          <p:cNvPicPr preferRelativeResize="0"/>
          <p:nvPr/>
        </p:nvPicPr>
        <p:blipFill rotWithShape="1">
          <a:blip r:embed="rId3">
            <a:alphaModFix/>
          </a:blip>
          <a:srcRect/>
          <a:stretch/>
        </p:blipFill>
        <p:spPr>
          <a:xfrm>
            <a:off x="10585826" y="1971234"/>
            <a:ext cx="1602998" cy="144270"/>
          </a:xfrm>
          <a:prstGeom prst="rect">
            <a:avLst/>
          </a:prstGeom>
          <a:noFill/>
          <a:ln>
            <a:noFill/>
          </a:ln>
        </p:spPr>
      </p:pic>
      <p:sp>
        <p:nvSpPr>
          <p:cNvPr id="102" name="Google Shape;102;p42"/>
          <p:cNvSpPr/>
          <p:nvPr/>
        </p:nvSpPr>
        <p:spPr>
          <a:xfrm>
            <a:off x="0" y="609600"/>
            <a:ext cx="10437900" cy="1368300"/>
          </a:xfrm>
          <a:prstGeom prst="rect">
            <a:avLst/>
          </a:prstGeom>
          <a:solidFill>
            <a:srgbClr val="005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42"/>
          <p:cNvSpPr/>
          <p:nvPr/>
        </p:nvSpPr>
        <p:spPr>
          <a:xfrm>
            <a:off x="10585827" y="609600"/>
            <a:ext cx="1602900" cy="1368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4;p42"/>
          <p:cNvSpPr txBox="1">
            <a:spLocks noGrp="1"/>
          </p:cNvSpPr>
          <p:nvPr>
            <p:ph type="title"/>
          </p:nvPr>
        </p:nvSpPr>
        <p:spPr>
          <a:xfrm>
            <a:off x="161925" y="753228"/>
            <a:ext cx="10132200" cy="108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5200"/>
              <a:buFont typeface="Verdana"/>
              <a:buNone/>
              <a:defRPr sz="5200">
                <a:solidFill>
                  <a:schemeClr val="lt1"/>
                </a:solidFill>
                <a:latin typeface="Verdana"/>
                <a:ea typeface="Verdana"/>
                <a:cs typeface="Verdana"/>
                <a:sym typeface="Verdan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42"/>
          <p:cNvSpPr>
            <a:spLocks noGrp="1"/>
          </p:cNvSpPr>
          <p:nvPr>
            <p:ph type="pic" idx="2"/>
          </p:nvPr>
        </p:nvSpPr>
        <p:spPr>
          <a:xfrm>
            <a:off x="4868333" y="2336874"/>
            <a:ext cx="5425800" cy="3599400"/>
          </a:xfrm>
          <a:prstGeom prst="rect">
            <a:avLst/>
          </a:prstGeom>
          <a:noFill/>
          <a:ln>
            <a:noFill/>
          </a:ln>
          <a:effectLst>
            <a:outerShdw blurRad="76200" dist="63500" dir="5040000" algn="tl" rotWithShape="0">
              <a:srgbClr val="000000">
                <a:alpha val="40780"/>
              </a:srgbClr>
            </a:outerShdw>
          </a:effectLst>
        </p:spPr>
        <p:txBody>
          <a:bodyPr spcFirstLastPara="1" wrap="square" lIns="91425" tIns="45700" rIns="91425" bIns="45700" anchor="t" anchorCtr="0">
            <a:noAutofit/>
          </a:bodyPr>
          <a:lstStyle>
            <a:lvl1pPr marR="0" lvl="0" algn="l" rtl="0">
              <a:lnSpc>
                <a:spcPct val="125000"/>
              </a:lnSpc>
              <a:spcBef>
                <a:spcPts val="100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25000"/>
              </a:lnSpc>
              <a:spcBef>
                <a:spcPts val="50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25000"/>
              </a:lnSpc>
              <a:spcBef>
                <a:spcPts val="5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25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25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rebuchet MS"/>
                <a:ea typeface="Trebuchet MS"/>
                <a:cs typeface="Trebuchet MS"/>
                <a:sym typeface="Trebuchet MS"/>
              </a:defRPr>
            </a:lvl9pPr>
          </a:lstStyle>
          <a:p>
            <a:endParaRPr dirty="0"/>
          </a:p>
        </p:txBody>
      </p:sp>
      <p:sp>
        <p:nvSpPr>
          <p:cNvPr id="106" name="Google Shape;106;p42"/>
          <p:cNvSpPr txBox="1">
            <a:spLocks noGrp="1"/>
          </p:cNvSpPr>
          <p:nvPr>
            <p:ph type="body" idx="1"/>
          </p:nvPr>
        </p:nvSpPr>
        <p:spPr>
          <a:xfrm>
            <a:off x="680323" y="2336873"/>
            <a:ext cx="3876300" cy="3599400"/>
          </a:xfrm>
          <a:prstGeom prst="rect">
            <a:avLst/>
          </a:prstGeom>
          <a:solidFill>
            <a:srgbClr val="85C645"/>
          </a:solidFill>
          <a:ln>
            <a:noFill/>
          </a:ln>
        </p:spPr>
        <p:txBody>
          <a:bodyPr spcFirstLastPara="1" wrap="square" lIns="91425" tIns="45700" rIns="91425" bIns="45700" anchor="ctr" anchorCtr="0">
            <a:noAutofit/>
          </a:bodyPr>
          <a:lstStyle>
            <a:lvl1pPr marL="457200" lvl="0" indent="-228600" algn="ctr" rtl="0">
              <a:lnSpc>
                <a:spcPct val="125000"/>
              </a:lnSpc>
              <a:spcBef>
                <a:spcPts val="1000"/>
              </a:spcBef>
              <a:spcAft>
                <a:spcPts val="0"/>
              </a:spcAft>
              <a:buClr>
                <a:schemeClr val="dk1"/>
              </a:buClr>
              <a:buSzPts val="4000"/>
              <a:buNone/>
              <a:defRPr sz="4000"/>
            </a:lvl1pPr>
            <a:lvl2pPr marL="914400" lvl="1" indent="-228600" algn="l" rtl="0">
              <a:lnSpc>
                <a:spcPct val="125000"/>
              </a:lnSpc>
              <a:spcBef>
                <a:spcPts val="500"/>
              </a:spcBef>
              <a:spcAft>
                <a:spcPts val="0"/>
              </a:spcAft>
              <a:buClr>
                <a:schemeClr val="dk1"/>
              </a:buClr>
              <a:buSzPts val="1400"/>
              <a:buNone/>
              <a:defRPr sz="1400"/>
            </a:lvl2pPr>
            <a:lvl3pPr marL="1371600" lvl="2" indent="-228600" algn="l" rtl="0">
              <a:lnSpc>
                <a:spcPct val="125000"/>
              </a:lnSpc>
              <a:spcBef>
                <a:spcPts val="500"/>
              </a:spcBef>
              <a:spcAft>
                <a:spcPts val="0"/>
              </a:spcAft>
              <a:buClr>
                <a:schemeClr val="dk1"/>
              </a:buClr>
              <a:buSzPts val="1200"/>
              <a:buNone/>
              <a:defRPr sz="1200"/>
            </a:lvl3pPr>
            <a:lvl4pPr marL="1828800" lvl="3" indent="-228600" algn="l" rtl="0">
              <a:lnSpc>
                <a:spcPct val="125000"/>
              </a:lnSpc>
              <a:spcBef>
                <a:spcPts val="500"/>
              </a:spcBef>
              <a:spcAft>
                <a:spcPts val="0"/>
              </a:spcAft>
              <a:buClr>
                <a:schemeClr val="dk1"/>
              </a:buClr>
              <a:buSzPts val="1000"/>
              <a:buNone/>
              <a:defRPr sz="1000"/>
            </a:lvl4pPr>
            <a:lvl5pPr marL="2286000" lvl="4" indent="-228600" algn="l" rtl="0">
              <a:lnSpc>
                <a:spcPct val="125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07" name="Google Shape;107;p42"/>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8" name="Google Shape;108;p42"/>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09" name="Google Shape;109;p42"/>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descr="hashOverlay-FullResolve.png"/>
          <p:cNvPicPr preferRelativeResize="0"/>
          <p:nvPr/>
        </p:nvPicPr>
        <p:blipFill rotWithShape="1">
          <a:blip r:embed="rId18">
            <a:alphaModFix amt="10000"/>
          </a:blip>
          <a:srcRect/>
          <a:stretch/>
        </p:blipFill>
        <p:spPr>
          <a:xfrm>
            <a:off x="0" y="0"/>
            <a:ext cx="12192000" cy="6858000"/>
          </a:xfrm>
          <a:prstGeom prst="rect">
            <a:avLst/>
          </a:prstGeom>
          <a:noFill/>
          <a:ln>
            <a:noFill/>
          </a:ln>
        </p:spPr>
      </p:pic>
      <p:sp>
        <p:nvSpPr>
          <p:cNvPr id="11" name="Google Shape;11;p33"/>
          <p:cNvSpPr txBox="1">
            <a:spLocks noGrp="1"/>
          </p:cNvSpPr>
          <p:nvPr>
            <p:ph type="title"/>
          </p:nvPr>
        </p:nvSpPr>
        <p:spPr>
          <a:xfrm>
            <a:off x="409575" y="753228"/>
            <a:ext cx="9884700" cy="1080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200"/>
              <a:buFont typeface="Verdana"/>
              <a:buNone/>
              <a:defRPr sz="5200" b="0" i="0" u="none" strike="noStrike" cap="none">
                <a:solidFill>
                  <a:schemeClr val="dk1"/>
                </a:solidFill>
                <a:latin typeface="Verdana"/>
                <a:ea typeface="Verdana"/>
                <a:cs typeface="Verdana"/>
                <a:sym typeface="Verdan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2" name="Google Shape;12;p33"/>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marR="0" lvl="0" indent="-508000" algn="l" rtl="0">
              <a:lnSpc>
                <a:spcPct val="125000"/>
              </a:lnSpc>
              <a:spcBef>
                <a:spcPts val="1000"/>
              </a:spcBef>
              <a:spcAft>
                <a:spcPts val="0"/>
              </a:spcAft>
              <a:buClr>
                <a:schemeClr val="dk1"/>
              </a:buClr>
              <a:buSzPts val="4400"/>
              <a:buFont typeface="Arial"/>
              <a:buChar char="•"/>
              <a:defRPr sz="4400" b="0" i="0" u="none" strike="noStrike" cap="none">
                <a:solidFill>
                  <a:schemeClr val="dk1"/>
                </a:solidFill>
                <a:latin typeface="Verdana"/>
                <a:ea typeface="Verdana"/>
                <a:cs typeface="Verdana"/>
                <a:sym typeface="Verdana"/>
              </a:defRPr>
            </a:lvl1pPr>
            <a:lvl2pPr marL="914400" marR="0" lvl="1" indent="-482600" algn="l" rtl="0">
              <a:lnSpc>
                <a:spcPct val="125000"/>
              </a:lnSpc>
              <a:spcBef>
                <a:spcPts val="500"/>
              </a:spcBef>
              <a:spcAft>
                <a:spcPts val="0"/>
              </a:spcAft>
              <a:buClr>
                <a:schemeClr val="dk1"/>
              </a:buClr>
              <a:buSzPts val="4000"/>
              <a:buFont typeface="Arial"/>
              <a:buChar char="•"/>
              <a:defRPr sz="4000" b="0" i="0" u="none" strike="noStrike" cap="none">
                <a:solidFill>
                  <a:schemeClr val="dk1"/>
                </a:solidFill>
                <a:latin typeface="Verdana"/>
                <a:ea typeface="Verdana"/>
                <a:cs typeface="Verdana"/>
                <a:sym typeface="Verdana"/>
              </a:defRPr>
            </a:lvl2pPr>
            <a:lvl3pPr marL="1371600" marR="0" lvl="2" indent="-457200" algn="l" rtl="0">
              <a:lnSpc>
                <a:spcPct val="125000"/>
              </a:lnSpc>
              <a:spcBef>
                <a:spcPts val="500"/>
              </a:spcBef>
              <a:spcAft>
                <a:spcPts val="0"/>
              </a:spcAft>
              <a:buClr>
                <a:schemeClr val="dk1"/>
              </a:buClr>
              <a:buSzPts val="3600"/>
              <a:buFont typeface="Arial"/>
              <a:buChar char="•"/>
              <a:defRPr sz="3600" b="0" i="0" u="none" strike="noStrike" cap="none">
                <a:solidFill>
                  <a:schemeClr val="dk1"/>
                </a:solidFill>
                <a:latin typeface="Verdana"/>
                <a:ea typeface="Verdana"/>
                <a:cs typeface="Verdana"/>
                <a:sym typeface="Verdana"/>
              </a:defRPr>
            </a:lvl3pPr>
            <a:lvl4pPr marL="1828800" marR="0" lvl="3" indent="-431800" algn="l" rtl="0">
              <a:lnSpc>
                <a:spcPct val="125000"/>
              </a:lnSpc>
              <a:spcBef>
                <a:spcPts val="50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4pPr>
            <a:lvl5pPr marL="2286000" marR="0" lvl="4" indent="-406400" algn="l" rtl="0">
              <a:lnSpc>
                <a:spcPct val="125000"/>
              </a:lnSpc>
              <a:spcBef>
                <a:spcPts val="50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3"/>
          <p:cNvSpPr txBox="1">
            <a:spLocks noGrp="1"/>
          </p:cNvSpPr>
          <p:nvPr>
            <p:ph type="dt" idx="10"/>
          </p:nvPr>
        </p:nvSpPr>
        <p:spPr>
          <a:xfrm>
            <a:off x="7550981" y="5936186"/>
            <a:ext cx="2743200" cy="548700"/>
          </a:xfrm>
          <a:prstGeom prst="rect">
            <a:avLst/>
          </a:prstGeom>
          <a:solidFill>
            <a:srgbClr val="373737"/>
          </a:solid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28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4" name="Google Shape;14;p33"/>
          <p:cNvSpPr txBox="1">
            <a:spLocks noGrp="1"/>
          </p:cNvSpPr>
          <p:nvPr>
            <p:ph type="ftr" idx="11"/>
          </p:nvPr>
        </p:nvSpPr>
        <p:spPr>
          <a:xfrm>
            <a:off x="680321" y="5936187"/>
            <a:ext cx="6870600" cy="548700"/>
          </a:xfrm>
          <a:prstGeom prst="rect">
            <a:avLst/>
          </a:prstGeom>
          <a:solidFill>
            <a:srgbClr val="373737"/>
          </a:solid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8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dirty="0"/>
          </a:p>
        </p:txBody>
      </p:sp>
      <p:sp>
        <p:nvSpPr>
          <p:cNvPr id="15" name="Google Shape;15;p33"/>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rgbClr val="888888"/>
                </a:solidFill>
                <a:latin typeface="Trebuchet MS"/>
                <a:ea typeface="Trebuchet MS"/>
                <a:cs typeface="Trebuchet MS"/>
                <a:sym typeface="Trebuchet MS"/>
              </a:defRPr>
            </a:lvl1pPr>
            <a:lvl2pPr marL="0" marR="0" lvl="1" indent="0" algn="l" rtl="0">
              <a:spcBef>
                <a:spcPts val="0"/>
              </a:spcBef>
              <a:buNone/>
              <a:defRPr sz="3600" b="0" i="0" u="none" strike="noStrike" cap="none">
                <a:solidFill>
                  <a:srgbClr val="888888"/>
                </a:solidFill>
                <a:latin typeface="Trebuchet MS"/>
                <a:ea typeface="Trebuchet MS"/>
                <a:cs typeface="Trebuchet MS"/>
                <a:sym typeface="Trebuchet MS"/>
              </a:defRPr>
            </a:lvl2pPr>
            <a:lvl3pPr marL="0" marR="0" lvl="2" indent="0" algn="l" rtl="0">
              <a:spcBef>
                <a:spcPts val="0"/>
              </a:spcBef>
              <a:buNone/>
              <a:defRPr sz="3600" b="0" i="0" u="none" strike="noStrike" cap="none">
                <a:solidFill>
                  <a:srgbClr val="888888"/>
                </a:solidFill>
                <a:latin typeface="Trebuchet MS"/>
                <a:ea typeface="Trebuchet MS"/>
                <a:cs typeface="Trebuchet MS"/>
                <a:sym typeface="Trebuchet MS"/>
              </a:defRPr>
            </a:lvl3pPr>
            <a:lvl4pPr marL="0" marR="0" lvl="3" indent="0" algn="l" rtl="0">
              <a:spcBef>
                <a:spcPts val="0"/>
              </a:spcBef>
              <a:buNone/>
              <a:defRPr sz="3600" b="0" i="0" u="none" strike="noStrike" cap="none">
                <a:solidFill>
                  <a:srgbClr val="888888"/>
                </a:solidFill>
                <a:latin typeface="Trebuchet MS"/>
                <a:ea typeface="Trebuchet MS"/>
                <a:cs typeface="Trebuchet MS"/>
                <a:sym typeface="Trebuchet MS"/>
              </a:defRPr>
            </a:lvl4pPr>
            <a:lvl5pPr marL="0" marR="0" lvl="4" indent="0" algn="l" rtl="0">
              <a:spcBef>
                <a:spcPts val="0"/>
              </a:spcBef>
              <a:buNone/>
              <a:defRPr sz="3600" b="0" i="0" u="none" strike="noStrike" cap="none">
                <a:solidFill>
                  <a:srgbClr val="888888"/>
                </a:solidFill>
                <a:latin typeface="Trebuchet MS"/>
                <a:ea typeface="Trebuchet MS"/>
                <a:cs typeface="Trebuchet MS"/>
                <a:sym typeface="Trebuchet MS"/>
              </a:defRPr>
            </a:lvl5pPr>
            <a:lvl6pPr marL="0" marR="0" lvl="5" indent="0" algn="l" rtl="0">
              <a:spcBef>
                <a:spcPts val="0"/>
              </a:spcBef>
              <a:buNone/>
              <a:defRPr sz="3600" b="0" i="0" u="none" strike="noStrike" cap="none">
                <a:solidFill>
                  <a:srgbClr val="888888"/>
                </a:solidFill>
                <a:latin typeface="Trebuchet MS"/>
                <a:ea typeface="Trebuchet MS"/>
                <a:cs typeface="Trebuchet MS"/>
                <a:sym typeface="Trebuchet MS"/>
              </a:defRPr>
            </a:lvl6pPr>
            <a:lvl7pPr marL="0" marR="0" lvl="6" indent="0" algn="l" rtl="0">
              <a:spcBef>
                <a:spcPts val="0"/>
              </a:spcBef>
              <a:buNone/>
              <a:defRPr sz="3600" b="0" i="0" u="none" strike="noStrike" cap="none">
                <a:solidFill>
                  <a:srgbClr val="888888"/>
                </a:solidFill>
                <a:latin typeface="Trebuchet MS"/>
                <a:ea typeface="Trebuchet MS"/>
                <a:cs typeface="Trebuchet MS"/>
                <a:sym typeface="Trebuchet MS"/>
              </a:defRPr>
            </a:lvl7pPr>
            <a:lvl8pPr marL="0" marR="0" lvl="7" indent="0" algn="l" rtl="0">
              <a:spcBef>
                <a:spcPts val="0"/>
              </a:spcBef>
              <a:buNone/>
              <a:defRPr sz="3600" b="0" i="0" u="none" strike="noStrike" cap="none">
                <a:solidFill>
                  <a:srgbClr val="888888"/>
                </a:solidFill>
                <a:latin typeface="Trebuchet MS"/>
                <a:ea typeface="Trebuchet MS"/>
                <a:cs typeface="Trebuchet MS"/>
                <a:sym typeface="Trebuchet MS"/>
              </a:defRPr>
            </a:lvl8pPr>
            <a:lvl9pPr marL="0" marR="0" lvl="8" indent="0" algn="l" rtl="0">
              <a:spcBef>
                <a:spcPts val="0"/>
              </a:spcBef>
              <a:buNone/>
              <a:defRPr sz="3600" b="0" i="0" u="none" strike="noStrike" cap="none">
                <a:solidFill>
                  <a:srgbClr val="8888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clear.dol.gov/abou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thenounproject.com/term/hawaii/648288"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descr="Title of Presentation: Evidence-Based Grant Making, Part Two "/>
          <p:cNvSpPr txBox="1">
            <a:spLocks noGrp="1"/>
          </p:cNvSpPr>
          <p:nvPr>
            <p:ph type="ctrTitle"/>
          </p:nvPr>
        </p:nvSpPr>
        <p:spPr>
          <a:xfrm>
            <a:off x="0" y="2728118"/>
            <a:ext cx="8824456" cy="1288803"/>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Verdana"/>
              <a:buNone/>
            </a:pPr>
            <a:r>
              <a:rPr lang="en-US" sz="4400" dirty="0"/>
              <a:t>Evidence-Based Grant-Making, Part Two</a:t>
            </a:r>
            <a:endParaRPr dirty="0"/>
          </a:p>
        </p:txBody>
      </p:sp>
      <p:sp>
        <p:nvSpPr>
          <p:cNvPr id="193" name="Google Shape;193;p1" descr="Image of Texas Workforce Commission Seal &#10;&#10;Sub-Title: Improving Texas Outcomes "/>
          <p:cNvSpPr txBox="1">
            <a:spLocks noGrp="1"/>
          </p:cNvSpPr>
          <p:nvPr>
            <p:ph type="subTitle" idx="1"/>
          </p:nvPr>
        </p:nvSpPr>
        <p:spPr>
          <a:xfrm>
            <a:off x="1838324" y="4394039"/>
            <a:ext cx="6986100" cy="1117800"/>
          </a:xfrm>
          <a:prstGeom prst="rect">
            <a:avLst/>
          </a:prstGeom>
          <a:solidFill>
            <a:srgbClr val="85C645"/>
          </a:solidFill>
          <a:ln>
            <a:noFill/>
          </a:ln>
        </p:spPr>
        <p:txBody>
          <a:bodyPr spcFirstLastPara="1" wrap="square" lIns="91425" tIns="45700" rIns="91425" bIns="45700" anchor="t" anchorCtr="0">
            <a:normAutofit/>
          </a:bodyPr>
          <a:lstStyle/>
          <a:p>
            <a:pPr marL="0" lvl="0" indent="0" algn="r" rtl="0">
              <a:lnSpc>
                <a:spcPct val="125000"/>
              </a:lnSpc>
              <a:spcBef>
                <a:spcPts val="0"/>
              </a:spcBef>
              <a:spcAft>
                <a:spcPts val="0"/>
              </a:spcAft>
              <a:buClr>
                <a:schemeClr val="dk1"/>
              </a:buClr>
              <a:buSzPts val="3200"/>
              <a:buNone/>
            </a:pPr>
            <a:r>
              <a:rPr lang="en-US" dirty="0"/>
              <a:t>Improving Texas Outcomes</a:t>
            </a:r>
            <a:endParaRPr dirty="0"/>
          </a:p>
        </p:txBody>
      </p:sp>
      <p:sp>
        <p:nvSpPr>
          <p:cNvPr id="194" name="Google Shape;194;p1"/>
          <p:cNvSpPr txBox="1">
            <a:spLocks noGrp="1"/>
          </p:cNvSpPr>
          <p:nvPr>
            <p:ph type="body" idx="2"/>
          </p:nvPr>
        </p:nvSpPr>
        <p:spPr>
          <a:xfrm>
            <a:off x="9169308" y="2728118"/>
            <a:ext cx="3022692" cy="1401763"/>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1400"/>
              <a:buFont typeface="Verdana"/>
              <a:buNone/>
            </a:pPr>
            <a:r>
              <a:rPr lang="en-US" sz="1200" dirty="0"/>
              <a:t>Texas Workforce Commission (TWC), Texas Workforce Investment Council (TWIC), Results for America, Rural Capital Area Workforce Development Board, &amp; Third Sector Capital Partners</a:t>
            </a: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2"/>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CLEAR</a:t>
            </a:r>
            <a:endParaRPr dirty="0"/>
          </a:p>
        </p:txBody>
      </p:sp>
      <p:pic>
        <p:nvPicPr>
          <p:cNvPr id="270" name="Google Shape;270;p12" descr="CLEAR &#10;Clearinghouse for Labor Evaluation and Research &#10;Webpage image "/>
          <p:cNvPicPr preferRelativeResize="0"/>
          <p:nvPr/>
        </p:nvPicPr>
        <p:blipFill rotWithShape="1">
          <a:blip r:embed="rId3">
            <a:alphaModFix/>
          </a:blip>
          <a:srcRect/>
          <a:stretch/>
        </p:blipFill>
        <p:spPr>
          <a:xfrm>
            <a:off x="3098812" y="604684"/>
            <a:ext cx="6263861" cy="62533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Topic Areas</a:t>
            </a:r>
            <a:endParaRPr dirty="0"/>
          </a:p>
        </p:txBody>
      </p:sp>
      <p:sp>
        <p:nvSpPr>
          <p:cNvPr id="278" name="Google Shape;278;p13"/>
          <p:cNvSpPr txBox="1"/>
          <p:nvPr/>
        </p:nvSpPr>
        <p:spPr>
          <a:xfrm>
            <a:off x="655751" y="2453560"/>
            <a:ext cx="4107051"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Trebuchet MS"/>
                <a:cs typeface="Trebuchet MS"/>
                <a:sym typeface="Trebuchet MS"/>
              </a:rPr>
              <a:t>Range of topics including:</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Apprenticeship</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Behavioral Insights</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Career Academies</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Community Colleges</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Literacy</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Older Workers</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Reentry </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Veterans</a:t>
            </a:r>
            <a:endParaRPr dirty="0">
              <a:latin typeface="+mn-lt"/>
            </a:endParaRPr>
          </a:p>
        </p:txBody>
      </p:sp>
      <p:pic>
        <p:nvPicPr>
          <p:cNvPr id="276" name="Google Shape;276;p13" descr="Topic Areas image which includes:&#10;Entrepreneurship and Self-Employment &#10;Job Search Assistance &#10;Literacy &#10;Low-income Adults "/>
          <p:cNvPicPr preferRelativeResize="0"/>
          <p:nvPr/>
        </p:nvPicPr>
        <p:blipFill rotWithShape="1">
          <a:blip r:embed="rId3">
            <a:alphaModFix/>
          </a:blip>
          <a:srcRect/>
          <a:stretch/>
        </p:blipFill>
        <p:spPr>
          <a:xfrm>
            <a:off x="4897324" y="983092"/>
            <a:ext cx="6524625" cy="5514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Low-Income Adults</a:t>
            </a:r>
            <a:endParaRPr dirty="0"/>
          </a:p>
        </p:txBody>
      </p:sp>
      <p:pic>
        <p:nvPicPr>
          <p:cNvPr id="284" name="Google Shape;284;p14" descr="CLEAR web-page image of Information on studies examining the effectiveness of interventions that serve low-income adults. "/>
          <p:cNvPicPr preferRelativeResize="0"/>
          <p:nvPr/>
        </p:nvPicPr>
        <p:blipFill rotWithShape="1">
          <a:blip r:embed="rId3">
            <a:alphaModFix/>
          </a:blip>
          <a:srcRect/>
          <a:stretch/>
        </p:blipFill>
        <p:spPr>
          <a:xfrm>
            <a:off x="2355742" y="1931030"/>
            <a:ext cx="6903864" cy="46598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Evaluation</a:t>
            </a:r>
            <a:endParaRPr dirty="0"/>
          </a:p>
        </p:txBody>
      </p:sp>
      <p:pic>
        <p:nvPicPr>
          <p:cNvPr id="291" name="Google Shape;291;p15" descr="CLEAR web-page Evaluation Citation and Highlights "/>
          <p:cNvPicPr preferRelativeResize="0"/>
          <p:nvPr/>
        </p:nvPicPr>
        <p:blipFill rotWithShape="1">
          <a:blip r:embed="rId3">
            <a:alphaModFix/>
          </a:blip>
          <a:srcRect/>
          <a:stretch/>
        </p:blipFill>
        <p:spPr>
          <a:xfrm>
            <a:off x="3006348" y="1629962"/>
            <a:ext cx="6179303" cy="50668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8"/>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Scenario</a:t>
            </a:r>
            <a:endParaRPr dirty="0"/>
          </a:p>
        </p:txBody>
      </p:sp>
      <p:sp>
        <p:nvSpPr>
          <p:cNvPr id="242" name="Google Shape;242;p8"/>
          <p:cNvSpPr txBox="1"/>
          <p:nvPr/>
        </p:nvSpPr>
        <p:spPr>
          <a:xfrm>
            <a:off x="891913" y="2069774"/>
            <a:ext cx="10318280" cy="5262939"/>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mn-lt"/>
                <a:ea typeface="Trebuchet MS"/>
                <a:cs typeface="Trebuchet MS"/>
                <a:sym typeface="Trebuchet MS"/>
              </a:rPr>
              <a:t>Community based organization in Austin, TX serving low-income workers </a:t>
            </a:r>
            <a:endParaRPr dirty="0">
              <a:latin typeface="+mn-lt"/>
            </a:endParaRPr>
          </a:p>
          <a:p>
            <a:pPr marL="457200"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mn-lt"/>
                <a:ea typeface="Trebuchet MS"/>
                <a:cs typeface="Trebuchet MS"/>
                <a:sym typeface="Trebuchet MS"/>
              </a:rPr>
              <a:t>Current model is to provide standard case management to all participants who receive career and training services</a:t>
            </a:r>
            <a:endParaRPr dirty="0">
              <a:latin typeface="+mn-lt"/>
            </a:endParaRPr>
          </a:p>
          <a:p>
            <a:pPr marL="457200"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mn-lt"/>
                <a:ea typeface="Trebuchet MS"/>
                <a:cs typeface="Trebuchet MS"/>
                <a:sym typeface="Trebuchet MS"/>
              </a:rPr>
              <a:t>Tracking employment outcomes for 4 years via spreadsheet and capture success stories to share with stakeholders as needed</a:t>
            </a:r>
            <a:endParaRPr dirty="0">
              <a:latin typeface="+mn-lt"/>
            </a:endParaRPr>
          </a:p>
          <a:p>
            <a:pPr marL="457200"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mn-lt"/>
                <a:ea typeface="Trebuchet MS"/>
                <a:cs typeface="Trebuchet MS"/>
                <a:sym typeface="Trebuchet MS"/>
              </a:rPr>
              <a:t>Apply for public and private grants frequently and model shifts to meet the requirements in the RFA but core program model elements remain</a:t>
            </a:r>
            <a:endParaRPr dirty="0">
              <a:latin typeface="+mn-lt"/>
            </a:endParaRPr>
          </a:p>
          <a:p>
            <a:pPr marL="457200" marR="0" lvl="0" indent="-457200" algn="l" rtl="0">
              <a:spcBef>
                <a:spcPts val="0"/>
              </a:spcBef>
              <a:spcAft>
                <a:spcPts val="0"/>
              </a:spcAft>
              <a:buClr>
                <a:schemeClr val="dk1"/>
              </a:buClr>
              <a:buSzPts val="2800"/>
              <a:buFont typeface="Arial"/>
              <a:buChar char="•"/>
            </a:pPr>
            <a:r>
              <a:rPr lang="en-US" sz="2800" b="0" i="0" u="none" strike="noStrike" cap="none" dirty="0">
                <a:solidFill>
                  <a:schemeClr val="dk1"/>
                </a:solidFill>
                <a:latin typeface="+mn-lt"/>
                <a:ea typeface="Trebuchet MS"/>
                <a:cs typeface="Trebuchet MS"/>
                <a:sym typeface="Trebuchet MS"/>
              </a:rPr>
              <a:t>Meet Maggie the Director and Head Grant Writer</a:t>
            </a:r>
            <a:endParaRPr dirty="0">
              <a:latin typeface="+mn-lt"/>
            </a:endParaRPr>
          </a:p>
          <a:p>
            <a:pPr marL="0" marR="0" lvl="0" indent="0" algn="l" rtl="0">
              <a:spcBef>
                <a:spcPts val="0"/>
              </a:spcBef>
              <a:spcAft>
                <a:spcPts val="0"/>
              </a:spcAft>
              <a:buNone/>
            </a:pPr>
            <a:endParaRPr sz="2800" dirty="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News Flash!</a:t>
            </a:r>
            <a:endParaRPr dirty="0"/>
          </a:p>
        </p:txBody>
      </p:sp>
      <p:sp>
        <p:nvSpPr>
          <p:cNvPr id="311" name="Google Shape;311;p18"/>
          <p:cNvSpPr txBox="1"/>
          <p:nvPr/>
        </p:nvSpPr>
        <p:spPr>
          <a:xfrm>
            <a:off x="681926" y="2278251"/>
            <a:ext cx="4928460" cy="41549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New RFA just published looking for employment and training programs</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Maggie knows this is her moment to add career coaching into her program model!</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She locates an evaluation from CLEAR and starts working through the decision tree in the RFA</a:t>
            </a:r>
            <a:endParaRPr dirty="0">
              <a:latin typeface="+mn-lt"/>
            </a:endParaRPr>
          </a:p>
          <a:p>
            <a:pPr marL="285750" marR="0" lvl="0" indent="-285750" algn="l" rtl="0">
              <a:spcBef>
                <a:spcPts val="0"/>
              </a:spcBef>
              <a:spcAft>
                <a:spcPts val="0"/>
              </a:spcAft>
              <a:buClr>
                <a:schemeClr val="dk1"/>
              </a:buClr>
              <a:buSzPts val="2400"/>
              <a:buFont typeface="Arial"/>
              <a:buChar char="•"/>
            </a:pPr>
            <a:r>
              <a:rPr lang="en-US" sz="2400" dirty="0">
                <a:solidFill>
                  <a:schemeClr val="dk1"/>
                </a:solidFill>
                <a:latin typeface="+mn-lt"/>
                <a:ea typeface="Trebuchet MS"/>
                <a:cs typeface="Trebuchet MS"/>
                <a:sym typeface="Trebuchet MS"/>
              </a:rPr>
              <a:t>And she cancels holiday plans…</a:t>
            </a:r>
            <a:endParaRPr dirty="0">
              <a:latin typeface="+mn-lt"/>
            </a:endParaRPr>
          </a:p>
        </p:txBody>
      </p:sp>
      <p:pic>
        <p:nvPicPr>
          <p:cNvPr id="312" name="Google Shape;312;p18" descr="Image of Request for Authorization &quot;Employment Plus&quot; Cover Page "/>
          <p:cNvPicPr preferRelativeResize="0"/>
          <p:nvPr/>
        </p:nvPicPr>
        <p:blipFill rotWithShape="1">
          <a:blip r:embed="rId3">
            <a:alphaModFix/>
          </a:blip>
          <a:srcRect/>
          <a:stretch/>
        </p:blipFill>
        <p:spPr>
          <a:xfrm>
            <a:off x="6295056" y="1293697"/>
            <a:ext cx="3600450" cy="501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6"/>
          <p:cNvSpPr txBox="1">
            <a:spLocks noGrp="1"/>
          </p:cNvSpPr>
          <p:nvPr>
            <p:ph type="title"/>
          </p:nvPr>
        </p:nvSpPr>
        <p:spPr>
          <a:xfrm>
            <a:off x="180976" y="753228"/>
            <a:ext cx="3784356" cy="85576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Evaluation</a:t>
            </a:r>
            <a:endParaRPr dirty="0"/>
          </a:p>
        </p:txBody>
      </p:sp>
      <p:pic>
        <p:nvPicPr>
          <p:cNvPr id="297" name="Google Shape;297;p16" descr="Image of cover page of Strategies to help Low-Wage Workers Advance "/>
          <p:cNvPicPr preferRelativeResize="0"/>
          <p:nvPr/>
        </p:nvPicPr>
        <p:blipFill rotWithShape="1">
          <a:blip r:embed="rId3">
            <a:alphaModFix/>
          </a:blip>
          <a:srcRect/>
          <a:stretch/>
        </p:blipFill>
        <p:spPr>
          <a:xfrm>
            <a:off x="4556502" y="918275"/>
            <a:ext cx="6773729" cy="5771698"/>
          </a:xfrm>
          <a:prstGeom prst="rect">
            <a:avLst/>
          </a:prstGeom>
          <a:noFill/>
          <a:ln>
            <a:noFill/>
          </a:ln>
        </p:spPr>
      </p:pic>
      <p:sp>
        <p:nvSpPr>
          <p:cNvPr id="298" name="Google Shape;298;p16"/>
          <p:cNvSpPr/>
          <p:nvPr/>
        </p:nvSpPr>
        <p:spPr>
          <a:xfrm rot="-383053">
            <a:off x="8274309" y="3964912"/>
            <a:ext cx="2163834" cy="2109059"/>
          </a:xfrm>
          <a:prstGeom prst="rect">
            <a:avLst/>
          </a:prstGeom>
          <a:solidFill>
            <a:srgbClr val="F1F5CD"/>
          </a:solidFill>
          <a:ln w="12700" cap="flat" cmpd="sng">
            <a:solidFill>
              <a:srgbClr val="2F64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306786"/>
                </a:solidFill>
                <a:latin typeface="Bad Script"/>
                <a:ea typeface="Bad Script"/>
                <a:cs typeface="Bad Script"/>
                <a:sym typeface="Bad Script"/>
              </a:rPr>
              <a:t>Boss, check out this article I found on serving low-income adults! I’ll set up a meeting with you to discuss my ideas further, Maggie</a:t>
            </a:r>
            <a:endParaRP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Using the Decision Tree</a:t>
            </a:r>
            <a:endParaRPr dirty="0"/>
          </a:p>
        </p:txBody>
      </p:sp>
      <p:sp>
        <p:nvSpPr>
          <p:cNvPr id="318" name="Google Shape;318;p19"/>
          <p:cNvSpPr/>
          <p:nvPr/>
        </p:nvSpPr>
        <p:spPr>
          <a:xfrm>
            <a:off x="359803" y="2250831"/>
            <a:ext cx="10113206" cy="3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 </a:t>
            </a:r>
            <a:r>
              <a:rPr lang="en-US" sz="2000" b="1" dirty="0">
                <a:solidFill>
                  <a:schemeClr val="dk1"/>
                </a:solidFill>
                <a:latin typeface="+mn-lt"/>
                <a:ea typeface="Calibri"/>
                <a:cs typeface="Calibri"/>
                <a:sym typeface="Calibri"/>
              </a:rPr>
              <a:t>Thinking about Maggie’s current program…</a:t>
            </a:r>
            <a:endParaRPr sz="2000" dirty="0">
              <a:solidFill>
                <a:schemeClr val="dk1"/>
              </a:solidFill>
              <a:latin typeface="+mn-lt"/>
              <a:ea typeface="Calibri"/>
              <a:cs typeface="Calibri"/>
              <a:sym typeface="Calibri"/>
            </a:endParaRPr>
          </a:p>
          <a:p>
            <a:pPr marL="0" marR="0" lvl="0" indent="0" algn="l" rtl="0">
              <a:spcBef>
                <a:spcPts val="0"/>
              </a:spcBef>
              <a:spcAft>
                <a:spcPts val="0"/>
              </a:spcAft>
              <a:buNone/>
            </a:pPr>
            <a:r>
              <a:rPr lang="en-US" sz="2000" dirty="0">
                <a:solidFill>
                  <a:schemeClr val="dk1"/>
                </a:solidFill>
                <a:latin typeface="+mn-lt"/>
                <a:ea typeface="Calibri"/>
                <a:cs typeface="Calibri"/>
                <a:sym typeface="Calibri"/>
              </a:rPr>
              <a:t>1. Is the program developed internally, or is it based on the program design of another program or organization?</a:t>
            </a:r>
            <a:endParaRPr dirty="0">
              <a:latin typeface="+mn-lt"/>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Yes</a:t>
            </a:r>
            <a:r>
              <a:rPr lang="en-US" sz="2000" dirty="0">
                <a:solidFill>
                  <a:schemeClr val="dk1"/>
                </a:solidFill>
                <a:latin typeface="+mn-lt"/>
                <a:ea typeface="Calibri"/>
                <a:cs typeface="Calibri"/>
                <a:sym typeface="Calibri"/>
              </a:rPr>
              <a:t>, it is developed internally. Go to Question 2.</a:t>
            </a:r>
            <a:endParaRPr dirty="0">
              <a:latin typeface="+mn-lt"/>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No</a:t>
            </a:r>
            <a:r>
              <a:rPr lang="en-US" sz="2000" dirty="0">
                <a:solidFill>
                  <a:schemeClr val="dk1"/>
                </a:solidFill>
                <a:latin typeface="+mn-lt"/>
                <a:ea typeface="Calibri"/>
                <a:cs typeface="Calibri"/>
                <a:sym typeface="Calibri"/>
              </a:rPr>
              <a:t>, it is based on the program design of another program.</a:t>
            </a:r>
            <a:r>
              <a:rPr lang="en-US" sz="2000" b="1" dirty="0">
                <a:solidFill>
                  <a:schemeClr val="dk1"/>
                </a:solidFill>
                <a:latin typeface="+mn-lt"/>
                <a:ea typeface="Calibri"/>
                <a:cs typeface="Calibri"/>
                <a:sym typeface="Calibri"/>
              </a:rPr>
              <a:t> </a:t>
            </a:r>
            <a:r>
              <a:rPr lang="en-US" sz="2000" dirty="0">
                <a:solidFill>
                  <a:schemeClr val="dk1"/>
                </a:solidFill>
                <a:latin typeface="+mn-lt"/>
                <a:ea typeface="Calibri"/>
                <a:cs typeface="Calibri"/>
                <a:sym typeface="Calibri"/>
              </a:rPr>
              <a:t>Go to Question 5.</a:t>
            </a:r>
            <a:endParaRPr dirty="0">
              <a:latin typeface="+mn-lt"/>
            </a:endParaRPr>
          </a:p>
          <a:p>
            <a:pPr marL="228600" marR="0" lvl="0" indent="0" algn="l" rtl="0">
              <a:spcBef>
                <a:spcPts val="0"/>
              </a:spcBef>
              <a:spcAft>
                <a:spcPts val="0"/>
              </a:spcAft>
              <a:buNone/>
            </a:pPr>
            <a:r>
              <a:rPr lang="en-US" sz="2000" dirty="0">
                <a:solidFill>
                  <a:schemeClr val="dk1"/>
                </a:solidFill>
                <a:latin typeface="+mn-lt"/>
                <a:ea typeface="Calibri"/>
                <a:cs typeface="Calibri"/>
                <a:sym typeface="Calibri"/>
              </a:rPr>
              <a:t> </a:t>
            </a:r>
            <a:endParaRPr dirty="0">
              <a:latin typeface="+mn-lt"/>
            </a:endParaRPr>
          </a:p>
          <a:p>
            <a:pPr marL="0" marR="0" lvl="0" indent="0" algn="l" rtl="0">
              <a:spcBef>
                <a:spcPts val="600"/>
              </a:spcBef>
              <a:spcAft>
                <a:spcPts val="0"/>
              </a:spcAft>
              <a:buNone/>
            </a:pPr>
            <a:r>
              <a:rPr lang="en-US" sz="2000" dirty="0">
                <a:solidFill>
                  <a:schemeClr val="dk1"/>
                </a:solidFill>
                <a:latin typeface="+mn-lt"/>
                <a:ea typeface="Calibri"/>
                <a:cs typeface="Calibri"/>
                <a:sym typeface="Calibri"/>
              </a:rPr>
              <a:t>2. Is the program new or has it been offered in an essentially consistent and comparable way in past years?</a:t>
            </a:r>
            <a:endParaRPr dirty="0">
              <a:latin typeface="+mn-lt"/>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Yes</a:t>
            </a:r>
            <a:r>
              <a:rPr lang="en-US" sz="2000" dirty="0">
                <a:solidFill>
                  <a:schemeClr val="dk1"/>
                </a:solidFill>
                <a:latin typeface="+mn-lt"/>
                <a:ea typeface="Calibri"/>
                <a:cs typeface="Calibri"/>
                <a:sym typeface="Calibri"/>
              </a:rPr>
              <a:t>, the program is new. </a:t>
            </a:r>
            <a:endParaRPr dirty="0">
              <a:latin typeface="+mn-lt"/>
            </a:endParaRPr>
          </a:p>
          <a:p>
            <a:pPr marL="342900" marR="0" lvl="0" indent="-342900" algn="l" rtl="0">
              <a:spcBef>
                <a:spcPts val="600"/>
              </a:spcBef>
              <a:spcAft>
                <a:spcPts val="0"/>
              </a:spcAft>
              <a:buClr>
                <a:schemeClr val="dk1"/>
              </a:buClr>
              <a:buSzPts val="1000"/>
              <a:buFont typeface="Noto Sans Symbols"/>
              <a:buChar char="⮚"/>
            </a:pPr>
            <a:r>
              <a:rPr lang="en-US" sz="2000" dirty="0">
                <a:solidFill>
                  <a:schemeClr val="dk1"/>
                </a:solidFill>
                <a:latin typeface="+mn-lt"/>
                <a:ea typeface="Calibri"/>
                <a:cs typeface="Calibri"/>
                <a:sym typeface="Calibri"/>
              </a:rPr>
              <a:t>Because the program is new and developed internally, select the New Program Tier.</a:t>
            </a:r>
            <a:endParaRPr dirty="0">
              <a:latin typeface="+mn-lt"/>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No</a:t>
            </a:r>
            <a:r>
              <a:rPr lang="en-US" sz="2000" dirty="0">
                <a:solidFill>
                  <a:schemeClr val="dk1"/>
                </a:solidFill>
                <a:latin typeface="+mn-lt"/>
                <a:ea typeface="Calibri"/>
                <a:cs typeface="Calibri"/>
                <a:sym typeface="Calibri"/>
              </a:rPr>
              <a:t>, the program has been offered in past years.</a:t>
            </a:r>
            <a:r>
              <a:rPr lang="en-US" sz="2000" b="1" dirty="0">
                <a:solidFill>
                  <a:schemeClr val="dk1"/>
                </a:solidFill>
                <a:latin typeface="+mn-lt"/>
                <a:ea typeface="Calibri"/>
                <a:cs typeface="Calibri"/>
                <a:sym typeface="Calibri"/>
              </a:rPr>
              <a:t> </a:t>
            </a:r>
            <a:r>
              <a:rPr lang="en-US" sz="2000" dirty="0">
                <a:solidFill>
                  <a:schemeClr val="dk1"/>
                </a:solidFill>
                <a:latin typeface="+mn-lt"/>
                <a:ea typeface="Calibri"/>
                <a:cs typeface="Calibri"/>
                <a:sym typeface="Calibri"/>
              </a:rPr>
              <a:t>Go to Question 3.</a:t>
            </a:r>
            <a:endParaRPr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0"/>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Decision Tree – Question #3</a:t>
            </a:r>
            <a:endParaRPr dirty="0"/>
          </a:p>
        </p:txBody>
      </p:sp>
      <p:sp>
        <p:nvSpPr>
          <p:cNvPr id="325" name="Google Shape;325;p20"/>
          <p:cNvSpPr/>
          <p:nvPr/>
        </p:nvSpPr>
        <p:spPr>
          <a:xfrm>
            <a:off x="342901" y="2391509"/>
            <a:ext cx="9951282" cy="2512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mn-lt"/>
                <a:ea typeface="Calibri"/>
                <a:cs typeface="Calibri"/>
                <a:sym typeface="Calibri"/>
              </a:rPr>
              <a:t>3. In prior years, has data been collected on the outputs and outcomes of the program? Please refer to the Performance Chart for the relevant data sets. </a:t>
            </a:r>
            <a:endParaRPr sz="2000" dirty="0">
              <a:latin typeface="+mn-lt"/>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Yes</a:t>
            </a:r>
            <a:r>
              <a:rPr lang="en-US" sz="2000" dirty="0">
                <a:solidFill>
                  <a:schemeClr val="dk1"/>
                </a:solidFill>
                <a:latin typeface="+mn-lt"/>
                <a:ea typeface="Calibri"/>
                <a:cs typeface="Calibri"/>
                <a:sym typeface="Calibri"/>
              </a:rPr>
              <a:t>, data has been collected on the performance metrics.</a:t>
            </a:r>
            <a:r>
              <a:rPr lang="en-US" sz="2000" b="1" dirty="0">
                <a:solidFill>
                  <a:schemeClr val="dk1"/>
                </a:solidFill>
                <a:latin typeface="+mn-lt"/>
                <a:ea typeface="Calibri"/>
                <a:cs typeface="Calibri"/>
                <a:sym typeface="Calibri"/>
              </a:rPr>
              <a:t> </a:t>
            </a:r>
            <a:r>
              <a:rPr lang="en-US" sz="2000" dirty="0">
                <a:solidFill>
                  <a:schemeClr val="dk1"/>
                </a:solidFill>
                <a:latin typeface="+mn-lt"/>
                <a:ea typeface="Calibri"/>
                <a:cs typeface="Calibri"/>
                <a:sym typeface="Calibri"/>
              </a:rPr>
              <a:t>Go to Question 4.</a:t>
            </a:r>
            <a:endParaRPr sz="2000" dirty="0">
              <a:latin typeface="+mn-lt"/>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No</a:t>
            </a:r>
            <a:r>
              <a:rPr lang="en-US" sz="2000" dirty="0">
                <a:solidFill>
                  <a:schemeClr val="dk1"/>
                </a:solidFill>
                <a:latin typeface="+mn-lt"/>
                <a:ea typeface="Calibri"/>
                <a:cs typeface="Calibri"/>
                <a:sym typeface="Calibri"/>
              </a:rPr>
              <a:t>, data has not been collected on the performance metrics.</a:t>
            </a:r>
            <a:r>
              <a:rPr lang="en-US" sz="2000" b="1" dirty="0">
                <a:solidFill>
                  <a:schemeClr val="dk1"/>
                </a:solidFill>
                <a:latin typeface="+mn-lt"/>
                <a:ea typeface="Calibri"/>
                <a:cs typeface="Calibri"/>
                <a:sym typeface="Calibri"/>
              </a:rPr>
              <a:t> </a:t>
            </a:r>
            <a:endParaRPr sz="20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2000" dirty="0">
                <a:solidFill>
                  <a:schemeClr val="dk1"/>
                </a:solidFill>
                <a:latin typeface="+mn-lt"/>
                <a:ea typeface="Calibri"/>
                <a:cs typeface="Calibri"/>
                <a:sym typeface="Calibri"/>
              </a:rPr>
              <a:t>Because the program has been delivered previously but data was not collected on the performance metrics, select the Experience Program Tier.</a:t>
            </a:r>
            <a:endParaRPr sz="2000" dirty="0">
              <a:latin typeface="+mn-lt"/>
            </a:endParaRPr>
          </a:p>
          <a:p>
            <a:pPr marL="228600" marR="0" lvl="0" indent="0" algn="l" rtl="0">
              <a:spcBef>
                <a:spcPts val="0"/>
              </a:spcBef>
              <a:spcAft>
                <a:spcPts val="0"/>
              </a:spcAft>
              <a:buNone/>
            </a:pP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2"/>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Decision Tree – Question #4</a:t>
            </a:r>
            <a:endParaRPr dirty="0"/>
          </a:p>
        </p:txBody>
      </p:sp>
      <p:sp>
        <p:nvSpPr>
          <p:cNvPr id="338" name="Google Shape;338;p22"/>
          <p:cNvSpPr/>
          <p:nvPr/>
        </p:nvSpPr>
        <p:spPr>
          <a:xfrm>
            <a:off x="180975" y="1925515"/>
            <a:ext cx="10264287"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n-lt"/>
                <a:ea typeface="Calibri"/>
                <a:cs typeface="Calibri"/>
                <a:sym typeface="Calibri"/>
              </a:rPr>
              <a:t>4. Has an evaluation of your program been reviewed by </a:t>
            </a:r>
            <a:r>
              <a:rPr lang="en-US" sz="1800" u="sng" dirty="0">
                <a:solidFill>
                  <a:srgbClr val="0462C1"/>
                </a:solidFill>
                <a:latin typeface="+mn-lt"/>
                <a:ea typeface="Calibri"/>
                <a:cs typeface="Calibri"/>
                <a:sym typeface="Calibri"/>
                <a:hlinkClick r:id="rId3">
                  <a:extLst>
                    <a:ext uri="{A12FA001-AC4F-418D-AE19-62706E023703}">
                      <ahyp:hlinkClr xmlns:ahyp="http://schemas.microsoft.com/office/drawing/2018/hyperlinkcolor" val="tx"/>
                    </a:ext>
                  </a:extLst>
                </a:hlinkClick>
              </a:rPr>
              <a:t>DOL’s</a:t>
            </a:r>
            <a:r>
              <a:rPr lang="en-US" sz="1800" u="sng" dirty="0">
                <a:solidFill>
                  <a:srgbClr val="0462C1"/>
                </a:solidFill>
                <a:latin typeface="+mn-lt"/>
                <a:ea typeface="Calibri"/>
                <a:cs typeface="Calibri"/>
                <a:sym typeface="Calibri"/>
              </a:rPr>
              <a:t> </a:t>
            </a:r>
            <a:r>
              <a:rPr lang="en-US" sz="1800" u="sng" dirty="0">
                <a:solidFill>
                  <a:srgbClr val="0462C1"/>
                </a:solidFill>
                <a:latin typeface="+mn-lt"/>
                <a:ea typeface="Calibri"/>
                <a:cs typeface="Calibri"/>
                <a:sym typeface="Calibri"/>
                <a:hlinkClick r:id="rId3">
                  <a:extLst>
                    <a:ext uri="{A12FA001-AC4F-418D-AE19-62706E023703}">
                      <ahyp:hlinkClr xmlns:ahyp="http://schemas.microsoft.com/office/drawing/2018/hyperlinkcolor" val="tx"/>
                    </a:ext>
                  </a:extLst>
                </a:hlinkClick>
              </a:rPr>
              <a:t>Clearinghouse for Labor Evaluation and Research</a:t>
            </a:r>
            <a:r>
              <a:rPr lang="en-US" sz="1800" u="sng" dirty="0">
                <a:solidFill>
                  <a:srgbClr val="0462C1"/>
                </a:solidFill>
                <a:latin typeface="+mn-lt"/>
                <a:ea typeface="Calibri"/>
                <a:cs typeface="Calibri"/>
                <a:sym typeface="Calibri"/>
              </a:rPr>
              <a:t> (CLEAR)/</a:t>
            </a:r>
            <a:r>
              <a:rPr lang="en-US" sz="1800" dirty="0">
                <a:solidFill>
                  <a:schemeClr val="dk1"/>
                </a:solidFill>
                <a:latin typeface="+mn-lt"/>
                <a:ea typeface="Calibri"/>
                <a:cs typeface="Calibri"/>
                <a:sym typeface="Calibri"/>
              </a:rPr>
              <a:t>Other Entity?  </a:t>
            </a:r>
          </a:p>
          <a:p>
            <a:pPr marL="228600" marR="0" lvl="0" indent="0" algn="l" rtl="0">
              <a:spcBef>
                <a:spcPts val="600"/>
              </a:spcBef>
              <a:spcAft>
                <a:spcPts val="0"/>
              </a:spcAft>
              <a:buNone/>
            </a:pPr>
            <a:r>
              <a:rPr lang="en-US" sz="1800" b="1" dirty="0">
                <a:solidFill>
                  <a:schemeClr val="dk1"/>
                </a:solidFill>
                <a:latin typeface="+mn-lt"/>
                <a:ea typeface="Calibri"/>
                <a:cs typeface="Calibri"/>
                <a:sym typeface="Calibri"/>
              </a:rPr>
              <a:t>Yes</a:t>
            </a:r>
            <a:r>
              <a:rPr lang="en-US" sz="1800" dirty="0">
                <a:solidFill>
                  <a:schemeClr val="dk1"/>
                </a:solidFill>
                <a:latin typeface="+mn-lt"/>
                <a:ea typeface="Calibri"/>
                <a:cs typeface="Calibri"/>
                <a:sym typeface="Calibri"/>
              </a:rPr>
              <a:t>, a program evaluation has been submitted to CLEAR/Other Entity.</a:t>
            </a:r>
            <a:r>
              <a:rPr lang="en-US" sz="1800" b="1" dirty="0">
                <a:solidFill>
                  <a:schemeClr val="dk1"/>
                </a:solidFill>
                <a:latin typeface="+mn-lt"/>
                <a:ea typeface="Calibri"/>
                <a:cs typeface="Calibri"/>
                <a:sym typeface="Calibri"/>
              </a:rPr>
              <a:t> </a:t>
            </a:r>
            <a:endParaRPr lang="en-US" sz="18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If the program evaluation received a “high” rating and demonstrated</a:t>
            </a:r>
            <a:r>
              <a:rPr lang="en-US" sz="1800" b="1" dirty="0">
                <a:solidFill>
                  <a:schemeClr val="dk1"/>
                </a:solidFill>
                <a:latin typeface="+mn-lt"/>
                <a:ea typeface="Calibri"/>
                <a:cs typeface="Calibri"/>
                <a:sym typeface="Calibri"/>
              </a:rPr>
              <a:t> </a:t>
            </a:r>
            <a:r>
              <a:rPr lang="en-US" sz="1800" dirty="0">
                <a:solidFill>
                  <a:schemeClr val="dk1"/>
                </a:solidFill>
                <a:latin typeface="+mn-lt"/>
                <a:ea typeface="Calibri"/>
                <a:cs typeface="Calibri"/>
                <a:sym typeface="Calibri"/>
              </a:rPr>
              <a:t>both a positive and meaningful outcome and there is another review from CLEAR or Other Entity that supports the same, select the High Evidence Program Tier, and complete the Documentation of Evidence Chart for the High or Moderate Evidence Program Tier to reference the CLEAR/Other Entity Review Study.</a:t>
            </a: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If the program evaluation received a “moderate” rating and demonstrated</a:t>
            </a:r>
            <a:r>
              <a:rPr lang="en-US" sz="1800" b="1" dirty="0">
                <a:solidFill>
                  <a:schemeClr val="dk1"/>
                </a:solidFill>
                <a:latin typeface="+mn-lt"/>
                <a:ea typeface="Calibri"/>
                <a:cs typeface="Calibri"/>
                <a:sym typeface="Calibri"/>
              </a:rPr>
              <a:t> </a:t>
            </a:r>
            <a:r>
              <a:rPr lang="en-US" sz="1800" dirty="0">
                <a:solidFill>
                  <a:schemeClr val="dk1"/>
                </a:solidFill>
                <a:latin typeface="+mn-lt"/>
                <a:ea typeface="Calibri"/>
                <a:cs typeface="Calibri"/>
                <a:sym typeface="Calibri"/>
              </a:rPr>
              <a:t>both a positive and meaningful outcome, select the Moderate Evidence Program Tier and complete the Documentation of Evidence Chart for the High or Moderate Evidence Program Tier to reference the CLEAR/Other Entity Review Study. </a:t>
            </a: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If the program evaluation has not yet been reviewed, or received the “low” rating, select the Performance Program Tier, submit performance metrics, and complete the Performance Chart. </a:t>
            </a:r>
          </a:p>
          <a:p>
            <a:pPr marL="228600" marR="0" lvl="0" indent="0" algn="l" rtl="0">
              <a:spcBef>
                <a:spcPts val="600"/>
              </a:spcBef>
              <a:spcAft>
                <a:spcPts val="0"/>
              </a:spcAft>
              <a:buNone/>
            </a:pPr>
            <a:r>
              <a:rPr lang="en-US" sz="1800" b="1" dirty="0">
                <a:solidFill>
                  <a:schemeClr val="dk1"/>
                </a:solidFill>
                <a:latin typeface="+mn-lt"/>
                <a:ea typeface="Calibri"/>
                <a:cs typeface="Calibri"/>
                <a:sym typeface="Calibri"/>
              </a:rPr>
              <a:t>No</a:t>
            </a:r>
            <a:r>
              <a:rPr lang="en-US" sz="1800" dirty="0">
                <a:solidFill>
                  <a:schemeClr val="dk1"/>
                </a:solidFill>
                <a:latin typeface="+mn-lt"/>
                <a:ea typeface="Calibri"/>
                <a:cs typeface="Calibri"/>
                <a:sym typeface="Calibri"/>
              </a:rPr>
              <a:t>, a program evaluation has not been reviewed by CLEAR/Other Entity.</a:t>
            </a: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Select the Performance Program Tier and submit performance metrics and requirements in the Performance Chart.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Goals</a:t>
            </a:r>
            <a:endParaRPr dirty="0"/>
          </a:p>
        </p:txBody>
      </p:sp>
      <p:sp>
        <p:nvSpPr>
          <p:cNvPr id="201" name="Google Shape;201;p2"/>
          <p:cNvSpPr txBox="1">
            <a:spLocks noGrp="1"/>
          </p:cNvSpPr>
          <p:nvPr>
            <p:ph type="body" idx="1"/>
          </p:nvPr>
        </p:nvSpPr>
        <p:spPr>
          <a:xfrm>
            <a:off x="681038" y="2336800"/>
            <a:ext cx="9966298" cy="4514634"/>
          </a:xfrm>
          <a:prstGeom prst="rect">
            <a:avLst/>
          </a:prstGeom>
          <a:noFill/>
          <a:ln>
            <a:noFill/>
          </a:ln>
        </p:spPr>
        <p:txBody>
          <a:bodyPr spcFirstLastPara="1" wrap="square" lIns="91425" tIns="45700" rIns="91425" bIns="45700" anchor="t" anchorCtr="0">
            <a:spAutoFit/>
          </a:bodyPr>
          <a:lstStyle/>
          <a:p>
            <a:pPr marL="342900" lvl="0" indent="-342900" algn="l" rtl="0">
              <a:lnSpc>
                <a:spcPct val="115000"/>
              </a:lnSpc>
              <a:spcBef>
                <a:spcPts val="0"/>
              </a:spcBef>
              <a:spcAft>
                <a:spcPts val="0"/>
              </a:spcAft>
              <a:buClr>
                <a:schemeClr val="dk1"/>
              </a:buClr>
              <a:buSzPts val="3600"/>
              <a:buFont typeface="Noto Sans Symbols"/>
              <a:buChar char="∙"/>
            </a:pPr>
            <a:r>
              <a:rPr lang="en-US" sz="3600" dirty="0">
                <a:latin typeface="+mn-lt"/>
                <a:ea typeface="Calibri"/>
                <a:cs typeface="Calibri"/>
                <a:sym typeface="Calibri"/>
              </a:rPr>
              <a:t>Continue to discuss evidence-based grantmaking in Texas</a:t>
            </a:r>
            <a:endParaRPr dirty="0">
              <a:latin typeface="+mn-lt"/>
            </a:endParaRPr>
          </a:p>
          <a:p>
            <a:pPr marL="342900" marR="0" lvl="0" indent="-342900" algn="l" rtl="0">
              <a:lnSpc>
                <a:spcPct val="115000"/>
              </a:lnSpc>
              <a:spcBef>
                <a:spcPts val="0"/>
              </a:spcBef>
              <a:spcAft>
                <a:spcPts val="0"/>
              </a:spcAft>
              <a:buClr>
                <a:schemeClr val="dk1"/>
              </a:buClr>
              <a:buSzPts val="3600"/>
              <a:buFont typeface="Noto Sans Symbols"/>
              <a:buChar char="∙"/>
            </a:pPr>
            <a:r>
              <a:rPr lang="en-US" sz="3600" dirty="0">
                <a:latin typeface="+mn-lt"/>
                <a:ea typeface="Calibri"/>
                <a:cs typeface="Calibri"/>
                <a:sym typeface="Calibri"/>
              </a:rPr>
              <a:t>Provide opportunities to experience evidence tools</a:t>
            </a:r>
            <a:endParaRPr dirty="0">
              <a:latin typeface="+mn-lt"/>
            </a:endParaRPr>
          </a:p>
          <a:p>
            <a:pPr marL="342900" marR="0" lvl="0" indent="-342900" algn="l" rtl="0">
              <a:lnSpc>
                <a:spcPct val="115000"/>
              </a:lnSpc>
              <a:spcBef>
                <a:spcPts val="0"/>
              </a:spcBef>
              <a:spcAft>
                <a:spcPts val="0"/>
              </a:spcAft>
              <a:buClr>
                <a:schemeClr val="dk1"/>
              </a:buClr>
              <a:buSzPts val="3600"/>
              <a:buFont typeface="Noto Sans Symbols"/>
              <a:buChar char="∙"/>
            </a:pPr>
            <a:r>
              <a:rPr lang="en-US" sz="3600" dirty="0">
                <a:latin typeface="+mn-lt"/>
                <a:ea typeface="Calibri"/>
                <a:cs typeface="Calibri"/>
                <a:sym typeface="Calibri"/>
              </a:rPr>
              <a:t>Answer questions around evidence-based grantmaking</a:t>
            </a:r>
            <a:endParaRPr dirty="0">
              <a:latin typeface="+mn-lt"/>
            </a:endParaRPr>
          </a:p>
          <a:p>
            <a:pPr marL="342900" marR="0" lvl="0" indent="-114300" algn="l" rtl="0">
              <a:lnSpc>
                <a:spcPct val="115000"/>
              </a:lnSpc>
              <a:spcBef>
                <a:spcPts val="0"/>
              </a:spcBef>
              <a:spcAft>
                <a:spcPts val="0"/>
              </a:spcAft>
              <a:buClr>
                <a:schemeClr val="dk1"/>
              </a:buClr>
              <a:buSzPts val="3600"/>
              <a:buFont typeface="Noto Sans Symbols"/>
              <a:buNone/>
            </a:pPr>
            <a:endParaRPr sz="3600" dirty="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Performance Chart</a:t>
            </a:r>
            <a:endParaRPr dirty="0"/>
          </a:p>
        </p:txBody>
      </p:sp>
      <p:graphicFrame>
        <p:nvGraphicFramePr>
          <p:cNvPr id="2" name="Table 1">
            <a:extLst>
              <a:ext uri="{FF2B5EF4-FFF2-40B4-BE49-F238E27FC236}">
                <a16:creationId xmlns:a16="http://schemas.microsoft.com/office/drawing/2014/main" id="{873210B3-1534-42BC-BB9B-93A722767E2E}"/>
              </a:ext>
            </a:extLst>
          </p:cNvPr>
          <p:cNvGraphicFramePr>
            <a:graphicFrameLocks noGrp="1"/>
          </p:cNvGraphicFramePr>
          <p:nvPr>
            <p:extLst>
              <p:ext uri="{D42A27DB-BD31-4B8C-83A1-F6EECF244321}">
                <p14:modId xmlns:p14="http://schemas.microsoft.com/office/powerpoint/2010/main" val="2131523764"/>
              </p:ext>
            </p:extLst>
          </p:nvPr>
        </p:nvGraphicFramePr>
        <p:xfrm>
          <a:off x="501040" y="2292263"/>
          <a:ext cx="11260898" cy="3089043"/>
        </p:xfrm>
        <a:graphic>
          <a:graphicData uri="http://schemas.openxmlformats.org/drawingml/2006/table">
            <a:tbl>
              <a:tblPr firstRow="1" firstCol="1" bandRow="1">
                <a:tableStyleId>{D54FAF49-D2FB-457C-AF0C-6C274C4BBF5D}</a:tableStyleId>
              </a:tblPr>
              <a:tblGrid>
                <a:gridCol w="1089567">
                  <a:extLst>
                    <a:ext uri="{9D8B030D-6E8A-4147-A177-3AD203B41FA5}">
                      <a16:colId xmlns:a16="http://schemas.microsoft.com/office/drawing/2014/main" val="2836215349"/>
                    </a:ext>
                  </a:extLst>
                </a:gridCol>
                <a:gridCol w="633046">
                  <a:extLst>
                    <a:ext uri="{9D8B030D-6E8A-4147-A177-3AD203B41FA5}">
                      <a16:colId xmlns:a16="http://schemas.microsoft.com/office/drawing/2014/main" val="2133556262"/>
                    </a:ext>
                  </a:extLst>
                </a:gridCol>
                <a:gridCol w="1026090">
                  <a:extLst>
                    <a:ext uri="{9D8B030D-6E8A-4147-A177-3AD203B41FA5}">
                      <a16:colId xmlns:a16="http://schemas.microsoft.com/office/drawing/2014/main" val="4119733634"/>
                    </a:ext>
                  </a:extLst>
                </a:gridCol>
                <a:gridCol w="1002611">
                  <a:extLst>
                    <a:ext uri="{9D8B030D-6E8A-4147-A177-3AD203B41FA5}">
                      <a16:colId xmlns:a16="http://schemas.microsoft.com/office/drawing/2014/main" val="577400955"/>
                    </a:ext>
                  </a:extLst>
                </a:gridCol>
                <a:gridCol w="1010437">
                  <a:extLst>
                    <a:ext uri="{9D8B030D-6E8A-4147-A177-3AD203B41FA5}">
                      <a16:colId xmlns:a16="http://schemas.microsoft.com/office/drawing/2014/main" val="1506381143"/>
                    </a:ext>
                  </a:extLst>
                </a:gridCol>
                <a:gridCol w="1125220">
                  <a:extLst>
                    <a:ext uri="{9D8B030D-6E8A-4147-A177-3AD203B41FA5}">
                      <a16:colId xmlns:a16="http://schemas.microsoft.com/office/drawing/2014/main" val="2234682866"/>
                    </a:ext>
                  </a:extLst>
                </a:gridCol>
                <a:gridCol w="913046">
                  <a:extLst>
                    <a:ext uri="{9D8B030D-6E8A-4147-A177-3AD203B41FA5}">
                      <a16:colId xmlns:a16="http://schemas.microsoft.com/office/drawing/2014/main" val="776477090"/>
                    </a:ext>
                  </a:extLst>
                </a:gridCol>
                <a:gridCol w="913046">
                  <a:extLst>
                    <a:ext uri="{9D8B030D-6E8A-4147-A177-3AD203B41FA5}">
                      <a16:colId xmlns:a16="http://schemas.microsoft.com/office/drawing/2014/main" val="4021776192"/>
                    </a:ext>
                  </a:extLst>
                </a:gridCol>
                <a:gridCol w="913915">
                  <a:extLst>
                    <a:ext uri="{9D8B030D-6E8A-4147-A177-3AD203B41FA5}">
                      <a16:colId xmlns:a16="http://schemas.microsoft.com/office/drawing/2014/main" val="2867083623"/>
                    </a:ext>
                  </a:extLst>
                </a:gridCol>
                <a:gridCol w="913046">
                  <a:extLst>
                    <a:ext uri="{9D8B030D-6E8A-4147-A177-3AD203B41FA5}">
                      <a16:colId xmlns:a16="http://schemas.microsoft.com/office/drawing/2014/main" val="3020442308"/>
                    </a:ext>
                  </a:extLst>
                </a:gridCol>
                <a:gridCol w="865219">
                  <a:extLst>
                    <a:ext uri="{9D8B030D-6E8A-4147-A177-3AD203B41FA5}">
                      <a16:colId xmlns:a16="http://schemas.microsoft.com/office/drawing/2014/main" val="3741910912"/>
                    </a:ext>
                  </a:extLst>
                </a:gridCol>
                <a:gridCol w="855655">
                  <a:extLst>
                    <a:ext uri="{9D8B030D-6E8A-4147-A177-3AD203B41FA5}">
                      <a16:colId xmlns:a16="http://schemas.microsoft.com/office/drawing/2014/main" val="2693853127"/>
                    </a:ext>
                  </a:extLst>
                </a:gridCol>
              </a:tblGrid>
              <a:tr h="389383">
                <a:tc gridSpan="2">
                  <a:txBody>
                    <a:bodyPr/>
                    <a:lstStyle/>
                    <a:p>
                      <a:pPr marL="0" marR="0">
                        <a:lnSpc>
                          <a:spcPct val="107000"/>
                        </a:lnSpc>
                        <a:spcBef>
                          <a:spcPts val="0"/>
                        </a:spcBef>
                        <a:spcAft>
                          <a:spcPts val="0"/>
                        </a:spcAft>
                      </a:pPr>
                      <a:r>
                        <a:rPr lang="en-US" sz="1400" dirty="0">
                          <a:effectLst/>
                          <a:latin typeface="+mn-lt"/>
                        </a:rPr>
                        <a:t>History</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3">
                  <a:txBody>
                    <a:bodyPr/>
                    <a:lstStyle/>
                    <a:p>
                      <a:pPr marL="0" marR="0">
                        <a:lnSpc>
                          <a:spcPct val="107000"/>
                        </a:lnSpc>
                        <a:spcBef>
                          <a:spcPts val="0"/>
                        </a:spcBef>
                        <a:spcAft>
                          <a:spcPts val="0"/>
                        </a:spcAft>
                      </a:pPr>
                      <a:r>
                        <a:rPr lang="en-US" sz="1400">
                          <a:effectLst/>
                          <a:latin typeface="+mn-lt"/>
                        </a:rPr>
                        <a:t>Training Data</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5">
                  <a:txBody>
                    <a:bodyPr/>
                    <a:lstStyle/>
                    <a:p>
                      <a:pPr marL="0" marR="0">
                        <a:lnSpc>
                          <a:spcPct val="107000"/>
                        </a:lnSpc>
                        <a:spcBef>
                          <a:spcPts val="0"/>
                        </a:spcBef>
                        <a:spcAft>
                          <a:spcPts val="0"/>
                        </a:spcAft>
                      </a:pPr>
                      <a:r>
                        <a:rPr lang="en-US" sz="1400">
                          <a:effectLst/>
                          <a:latin typeface="+mn-lt"/>
                        </a:rPr>
                        <a:t>Employment Data</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nSpc>
                          <a:spcPct val="107000"/>
                        </a:lnSpc>
                        <a:spcBef>
                          <a:spcPts val="0"/>
                        </a:spcBef>
                        <a:spcAft>
                          <a:spcPts val="0"/>
                        </a:spcAft>
                      </a:pPr>
                      <a:r>
                        <a:rPr lang="en-US" sz="1400">
                          <a:effectLst/>
                          <a:latin typeface="+mn-lt"/>
                        </a:rPr>
                        <a:t>Wage Data</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711093080"/>
                  </a:ext>
                </a:extLst>
              </a:tr>
              <a:tr h="1101214">
                <a:tc>
                  <a:txBody>
                    <a:bodyPr/>
                    <a:lstStyle/>
                    <a:p>
                      <a:pPr marL="0" marR="0">
                        <a:lnSpc>
                          <a:spcPct val="107000"/>
                        </a:lnSpc>
                        <a:spcBef>
                          <a:spcPts val="0"/>
                        </a:spcBef>
                        <a:spcAft>
                          <a:spcPts val="0"/>
                        </a:spcAft>
                      </a:pPr>
                      <a:r>
                        <a:rPr lang="en-US" sz="1200" dirty="0">
                          <a:effectLst/>
                          <a:latin typeface="+mn-lt"/>
                        </a:rPr>
                        <a:t>History of Initiative (Grants, Program, Service)</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latin typeface="+mn-lt"/>
                        </a:rPr>
                        <a:t>Year</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latin typeface="+mn-lt"/>
                        </a:rPr>
                        <a:t>Number of Participants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latin typeface="+mn-lt"/>
                        </a:rPr>
                        <a:t>Number of Completers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latin typeface="+mn-lt"/>
                        </a:rPr>
                        <a:t>% Completion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latin typeface="+mn-lt"/>
                        </a:rPr>
                        <a:t>Number of Industry Based Certifications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dirty="0">
                          <a:effectLst/>
                          <a:latin typeface="+mn-lt"/>
                        </a:rPr>
                        <a:t>Number Employed at 6 months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latin typeface="+mn-lt"/>
                        </a:rPr>
                        <a:t>% Employed at 6 months</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latin typeface="+mn-lt"/>
                        </a:rPr>
                        <a:t>Number employed at 12 months (Q3+Q4)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latin typeface="+mn-lt"/>
                        </a:rPr>
                        <a:t>% Employed at 12 months</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latin typeface="+mn-lt"/>
                        </a:rPr>
                        <a:t>Average Wage increase (Q2, Q3, Q4)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latin typeface="+mn-lt"/>
                        </a:rPr>
                        <a:t>Average Wage increase %</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91669436"/>
                  </a:ext>
                </a:extLst>
              </a:tr>
              <a:tr h="799223">
                <a:tc>
                  <a:txBody>
                    <a:bodyPr/>
                    <a:lstStyle/>
                    <a:p>
                      <a:pPr marL="0" marR="0">
                        <a:lnSpc>
                          <a:spcPct val="107000"/>
                        </a:lnSpc>
                        <a:spcBef>
                          <a:spcPts val="0"/>
                        </a:spcBef>
                        <a:spcAft>
                          <a:spcPts val="0"/>
                        </a:spcAft>
                      </a:pPr>
                      <a:r>
                        <a:rPr lang="en-US" sz="1400">
                          <a:effectLst/>
                          <a:latin typeface="+mn-lt"/>
                        </a:rPr>
                        <a:t>Expansion Grant</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2018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100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90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90%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90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89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99%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87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97%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$5.00/hr</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20%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903762"/>
                  </a:ext>
                </a:extLst>
              </a:tr>
              <a:tr h="799223">
                <a:tc>
                  <a:txBody>
                    <a:bodyPr/>
                    <a:lstStyle/>
                    <a:p>
                      <a:pPr marL="0" marR="0">
                        <a:lnSpc>
                          <a:spcPct val="107000"/>
                        </a:lnSpc>
                        <a:spcBef>
                          <a:spcPts val="0"/>
                        </a:spcBef>
                        <a:spcAft>
                          <a:spcPts val="0"/>
                        </a:spcAft>
                      </a:pPr>
                      <a:r>
                        <a:rPr lang="en-US" sz="1400">
                          <a:effectLst/>
                          <a:latin typeface="+mn-lt"/>
                        </a:rPr>
                        <a:t>Pilot Grant </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2017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105</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76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72%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76</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60</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latin typeface="+mn-lt"/>
                        </a:rPr>
                        <a:t>83%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65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85%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$3.50/</a:t>
                      </a:r>
                      <a:r>
                        <a:rPr lang="en-US" sz="1400" dirty="0" err="1">
                          <a:effectLst/>
                          <a:latin typeface="+mn-lt"/>
                        </a:rPr>
                        <a:t>hr</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latin typeface="+mn-lt"/>
                        </a:rPr>
                        <a:t>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862618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Evaluation Table</a:t>
            </a:r>
            <a:endParaRPr dirty="0"/>
          </a:p>
        </p:txBody>
      </p:sp>
      <p:graphicFrame>
        <p:nvGraphicFramePr>
          <p:cNvPr id="345" name="Google Shape;345;p23"/>
          <p:cNvGraphicFramePr/>
          <p:nvPr>
            <p:extLst>
              <p:ext uri="{D42A27DB-BD31-4B8C-83A1-F6EECF244321}">
                <p14:modId xmlns:p14="http://schemas.microsoft.com/office/powerpoint/2010/main" val="470169934"/>
              </p:ext>
            </p:extLst>
          </p:nvPr>
        </p:nvGraphicFramePr>
        <p:xfrm>
          <a:off x="2712203" y="2095255"/>
          <a:ext cx="6509300" cy="4737125"/>
        </p:xfrm>
        <a:graphic>
          <a:graphicData uri="http://schemas.openxmlformats.org/drawingml/2006/table">
            <a:tbl>
              <a:tblPr firstRow="1" firstCol="1">
                <a:noFill/>
                <a:tableStyleId>{D54FAF49-D2FB-457C-AF0C-6C274C4BBF5D}</a:tableStyleId>
              </a:tblPr>
              <a:tblGrid>
                <a:gridCol w="2824425">
                  <a:extLst>
                    <a:ext uri="{9D8B030D-6E8A-4147-A177-3AD203B41FA5}">
                      <a16:colId xmlns:a16="http://schemas.microsoft.com/office/drawing/2014/main" val="20000"/>
                    </a:ext>
                  </a:extLst>
                </a:gridCol>
                <a:gridCol w="3684875">
                  <a:extLst>
                    <a:ext uri="{9D8B030D-6E8A-4147-A177-3AD203B41FA5}">
                      <a16:colId xmlns:a16="http://schemas.microsoft.com/office/drawing/2014/main" val="20001"/>
                    </a:ext>
                  </a:extLst>
                </a:gridCol>
              </a:tblGrid>
              <a:tr h="182200">
                <a:tc>
                  <a:txBody>
                    <a:bodyPr/>
                    <a:lstStyle/>
                    <a:p>
                      <a:pPr marL="0" marR="0" lvl="0" indent="0" algn="l" rtl="0">
                        <a:spcBef>
                          <a:spcPts val="0"/>
                        </a:spcBef>
                        <a:spcAft>
                          <a:spcPts val="0"/>
                        </a:spcAft>
                        <a:buNone/>
                      </a:pPr>
                      <a:r>
                        <a:rPr lang="en-US" sz="1000" u="none" strike="noStrike" cap="none" dirty="0">
                          <a:latin typeface="+mn-lt"/>
                        </a:rPr>
                        <a:t>Evaluation Source (from list below)</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Please list name of entity</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0"/>
                  </a:ext>
                </a:extLst>
              </a:tr>
              <a:tr h="364400">
                <a:tc>
                  <a:txBody>
                    <a:bodyPr/>
                    <a:lstStyle/>
                    <a:p>
                      <a:pPr marL="0" marR="0" lvl="0" indent="0" algn="l" rtl="0">
                        <a:spcBef>
                          <a:spcPts val="0"/>
                        </a:spcBef>
                        <a:spcAft>
                          <a:spcPts val="0"/>
                        </a:spcAft>
                        <a:buNone/>
                      </a:pPr>
                      <a:r>
                        <a:rPr lang="en-US" sz="1000" u="none" strike="noStrike" cap="none" dirty="0">
                          <a:latin typeface="+mn-lt"/>
                        </a:rPr>
                        <a:t>Study #1 name:</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Please copy/paste from CLEAR/Other Entity.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1"/>
                  </a:ext>
                </a:extLst>
              </a:tr>
              <a:tr h="364400">
                <a:tc>
                  <a:txBody>
                    <a:bodyPr/>
                    <a:lstStyle/>
                    <a:p>
                      <a:pPr marL="0" marR="0" lvl="0" indent="0" algn="l" rtl="0">
                        <a:spcBef>
                          <a:spcPts val="0"/>
                        </a:spcBef>
                        <a:spcAft>
                          <a:spcPts val="0"/>
                        </a:spcAft>
                        <a:buNone/>
                      </a:pPr>
                      <a:r>
                        <a:rPr lang="en-US" sz="1000" u="none" strike="noStrike" cap="none" dirty="0">
                          <a:latin typeface="+mn-lt"/>
                        </a:rPr>
                        <a:t>Study Full Citation:</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Please copy/paste from CLEAR/Other Entity.</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2"/>
                  </a:ext>
                </a:extLst>
              </a:tr>
              <a:tr h="364400">
                <a:tc>
                  <a:txBody>
                    <a:bodyPr/>
                    <a:lstStyle/>
                    <a:p>
                      <a:pPr marL="0" marR="0" lvl="0" indent="0" algn="l" rtl="0">
                        <a:spcBef>
                          <a:spcPts val="0"/>
                        </a:spcBef>
                        <a:spcAft>
                          <a:spcPts val="0"/>
                        </a:spcAft>
                        <a:buNone/>
                      </a:pPr>
                      <a:r>
                        <a:rPr lang="en-US" sz="1000" u="none" strike="noStrike" cap="none" dirty="0">
                          <a:latin typeface="+mn-lt"/>
                        </a:rPr>
                        <a:t>Findings:</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Please copy/paste from CLEAR/Other Entity.</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3"/>
                  </a:ext>
                </a:extLst>
              </a:tr>
              <a:tr h="546600">
                <a:tc>
                  <a:txBody>
                    <a:bodyPr/>
                    <a:lstStyle/>
                    <a:p>
                      <a:pPr marL="0" marR="0" lvl="0" indent="0" algn="l" rtl="0">
                        <a:spcBef>
                          <a:spcPts val="0"/>
                        </a:spcBef>
                        <a:spcAft>
                          <a:spcPts val="0"/>
                        </a:spcAft>
                        <a:buNone/>
                      </a:pPr>
                      <a:r>
                        <a:rPr lang="en-US" sz="1000" u="none" strike="noStrike" cap="none" dirty="0">
                          <a:latin typeface="+mn-lt"/>
                        </a:rPr>
                        <a:t>CLEAR/Other Entity Causal Evidence Rating:</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Please copy/paste from CLEAR/Other Entity.</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4"/>
                  </a:ext>
                </a:extLst>
              </a:tr>
              <a:tr h="728775">
                <a:tc>
                  <a:txBody>
                    <a:bodyPr/>
                    <a:lstStyle/>
                    <a:p>
                      <a:pPr marL="0" marR="0" lvl="0" indent="0" algn="l" rtl="0">
                        <a:spcBef>
                          <a:spcPts val="0"/>
                        </a:spcBef>
                        <a:spcAft>
                          <a:spcPts val="0"/>
                        </a:spcAft>
                        <a:buNone/>
                      </a:pPr>
                      <a:r>
                        <a:rPr lang="en-US" sz="1000" u="none" strike="noStrike" cap="none" dirty="0">
                          <a:latin typeface="+mn-lt"/>
                        </a:rPr>
                        <a:t>Key elements of the study program that will be implemented:</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5"/>
                  </a:ext>
                </a:extLst>
              </a:tr>
              <a:tr h="1093175">
                <a:tc>
                  <a:txBody>
                    <a:bodyPr/>
                    <a:lstStyle/>
                    <a:p>
                      <a:pPr marL="0" marR="0" lvl="0" indent="0" algn="l" rtl="0">
                        <a:spcBef>
                          <a:spcPts val="0"/>
                        </a:spcBef>
                        <a:spcAft>
                          <a:spcPts val="0"/>
                        </a:spcAft>
                        <a:buNone/>
                      </a:pPr>
                      <a:r>
                        <a:rPr lang="en-US" sz="1000" u="none" strike="noStrike" cap="none" dirty="0">
                          <a:latin typeface="+mn-lt"/>
                        </a:rPr>
                        <a:t>Elements of the study program that will be changed or not implemented, and why these changes do not affect the validity of the comparison:</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6"/>
                  </a:ext>
                </a:extLst>
              </a:tr>
              <a:tr h="728775">
                <a:tc>
                  <a:txBody>
                    <a:bodyPr/>
                    <a:lstStyle/>
                    <a:p>
                      <a:pPr marL="0" marR="0" lvl="0" indent="0" algn="l" rtl="0">
                        <a:spcBef>
                          <a:spcPts val="0"/>
                        </a:spcBef>
                        <a:spcAft>
                          <a:spcPts val="0"/>
                        </a:spcAft>
                        <a:buNone/>
                      </a:pPr>
                      <a:r>
                        <a:rPr lang="en-US" sz="1000" u="none" strike="noStrike" cap="none" dirty="0">
                          <a:latin typeface="+mn-lt"/>
                        </a:rPr>
                        <a:t>Data to be collected to compare outcomes between the study and proposed programs: </a:t>
                      </a:r>
                      <a:endParaRPr dirty="0">
                        <a:latin typeface="+mn-lt"/>
                      </a:endParaRPr>
                    </a:p>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7"/>
                  </a:ext>
                </a:extLst>
              </a:tr>
              <a:tr h="364400">
                <a:tc>
                  <a:txBody>
                    <a:bodyPr/>
                    <a:lstStyle/>
                    <a:p>
                      <a:pPr marL="0" marR="0" lvl="0" indent="0" algn="l" rtl="0">
                        <a:spcBef>
                          <a:spcPts val="0"/>
                        </a:spcBef>
                        <a:spcAft>
                          <a:spcPts val="0"/>
                        </a:spcAft>
                        <a:buNone/>
                      </a:pPr>
                      <a:r>
                        <a:rPr lang="en-US" sz="1000" u="none" strike="noStrike" cap="none" dirty="0">
                          <a:latin typeface="+mn-lt"/>
                        </a:rPr>
                        <a:t>Appropriateness of proposed geography and population to be served:</a:t>
                      </a:r>
                      <a:endParaRPr sz="1000" u="none" strike="noStrike" cap="none" dirty="0">
                        <a:latin typeface="+mn-lt"/>
                        <a:ea typeface="Calibri"/>
                        <a:cs typeface="Calibri"/>
                        <a:sym typeface="Calibri"/>
                      </a:endParaRPr>
                    </a:p>
                  </a:txBody>
                  <a:tcPr marL="61350" marR="61350" marT="0" marB="0"/>
                </a:tc>
                <a:tc>
                  <a:txBody>
                    <a:bodyPr/>
                    <a:lstStyle/>
                    <a:p>
                      <a:pPr marL="0" marR="0" lvl="0" indent="0" algn="l" rtl="0">
                        <a:spcBef>
                          <a:spcPts val="0"/>
                        </a:spcBef>
                        <a:spcAft>
                          <a:spcPts val="0"/>
                        </a:spcAft>
                        <a:buNone/>
                      </a:pPr>
                      <a:r>
                        <a:rPr lang="en-US" sz="1000" u="none" strike="noStrike" cap="none" dirty="0">
                          <a:latin typeface="+mn-lt"/>
                        </a:rPr>
                        <a:t> </a:t>
                      </a:r>
                      <a:endParaRPr sz="1000" u="none" strike="noStrike" cap="none" dirty="0">
                        <a:latin typeface="+mn-lt"/>
                        <a:ea typeface="Calibri"/>
                        <a:cs typeface="Calibri"/>
                        <a:sym typeface="Calibri"/>
                      </a:endParaRPr>
                    </a:p>
                  </a:txBody>
                  <a:tcPr marL="61350" marR="61350"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Decision Tree - Question #5</a:t>
            </a:r>
            <a:endParaRPr dirty="0"/>
          </a:p>
        </p:txBody>
      </p:sp>
      <p:sp>
        <p:nvSpPr>
          <p:cNvPr id="351" name="Google Shape;351;p24"/>
          <p:cNvSpPr/>
          <p:nvPr/>
        </p:nvSpPr>
        <p:spPr>
          <a:xfrm>
            <a:off x="246184" y="2171700"/>
            <a:ext cx="10113207" cy="40933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chemeClr val="dk1"/>
                </a:solidFill>
                <a:latin typeface="+mn-lt"/>
                <a:ea typeface="Calibri"/>
                <a:cs typeface="Calibri"/>
                <a:sym typeface="Calibri"/>
              </a:rPr>
              <a:t>FOR PROGRAMS THAT ARE IMPLEMENTING THE PROGRAM DESIGN OF ANOTHER PROGRAM AND EXPECT SIMILAR PERFORMANCE OUTPUTS AND OUTCOMES ONLY:</a:t>
            </a:r>
            <a:endParaRPr sz="20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2000" dirty="0">
                <a:solidFill>
                  <a:schemeClr val="dk1"/>
                </a:solidFill>
                <a:latin typeface="+mn-lt"/>
                <a:ea typeface="Calibri"/>
                <a:cs typeface="Calibri"/>
                <a:sym typeface="Calibri"/>
              </a:rPr>
              <a:t> </a:t>
            </a:r>
            <a:endParaRPr sz="2000" dirty="0">
              <a:solidFill>
                <a:schemeClr val="dk1"/>
              </a:solidFill>
              <a:latin typeface="+mn-lt"/>
              <a:ea typeface="Calibri"/>
              <a:cs typeface="Calibri"/>
              <a:sym typeface="Calibri"/>
            </a:endParaRPr>
          </a:p>
          <a:p>
            <a:pPr marL="0" marR="0" lvl="0" indent="0" algn="l" rtl="0">
              <a:spcBef>
                <a:spcPts val="5"/>
              </a:spcBef>
              <a:spcAft>
                <a:spcPts val="0"/>
              </a:spcAft>
              <a:buNone/>
            </a:pPr>
            <a:r>
              <a:rPr lang="en-US" sz="2000" dirty="0">
                <a:solidFill>
                  <a:schemeClr val="dk1"/>
                </a:solidFill>
                <a:latin typeface="+mn-lt"/>
                <a:ea typeface="Calibri"/>
                <a:cs typeface="Calibri"/>
                <a:sym typeface="Calibri"/>
              </a:rPr>
              <a:t>5. Is the design of your program essentially similar to the program design and theory of change of the original program that this application proposes to implement?</a:t>
            </a:r>
            <a:endParaRPr sz="20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Yes</a:t>
            </a:r>
            <a:r>
              <a:rPr lang="en-US" sz="2000" dirty="0">
                <a:solidFill>
                  <a:schemeClr val="dk1"/>
                </a:solidFill>
                <a:latin typeface="+mn-lt"/>
                <a:ea typeface="Calibri"/>
                <a:cs typeface="Calibri"/>
                <a:sym typeface="Calibri"/>
              </a:rPr>
              <a:t>, our program will be essentially similar and have high fidelity to the original.</a:t>
            </a:r>
            <a:r>
              <a:rPr lang="en-US" sz="2000" b="1" dirty="0">
                <a:solidFill>
                  <a:schemeClr val="dk1"/>
                </a:solidFill>
                <a:latin typeface="+mn-lt"/>
                <a:ea typeface="Calibri"/>
                <a:cs typeface="Calibri"/>
                <a:sym typeface="Calibri"/>
              </a:rPr>
              <a:t> </a:t>
            </a:r>
            <a:r>
              <a:rPr lang="en-US" sz="2000" dirty="0">
                <a:solidFill>
                  <a:schemeClr val="dk1"/>
                </a:solidFill>
                <a:latin typeface="+mn-lt"/>
                <a:ea typeface="Calibri"/>
                <a:cs typeface="Calibri"/>
                <a:sym typeface="Calibri"/>
              </a:rPr>
              <a:t>Go to Question 6.</a:t>
            </a:r>
            <a:endParaRPr sz="20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No</a:t>
            </a:r>
            <a:r>
              <a:rPr lang="en-US" sz="2000" dirty="0">
                <a:solidFill>
                  <a:schemeClr val="dk1"/>
                </a:solidFill>
                <a:latin typeface="+mn-lt"/>
                <a:ea typeface="Calibri"/>
                <a:cs typeface="Calibri"/>
                <a:sym typeface="Calibri"/>
              </a:rPr>
              <a:t>, our program will incorporate significant changes from the model program.</a:t>
            </a:r>
            <a:r>
              <a:rPr lang="en-US" sz="2000" b="1" dirty="0">
                <a:solidFill>
                  <a:schemeClr val="dk1"/>
                </a:solidFill>
                <a:latin typeface="+mn-lt"/>
                <a:ea typeface="Calibri"/>
                <a:cs typeface="Calibri"/>
                <a:sym typeface="Calibri"/>
              </a:rPr>
              <a:t> </a:t>
            </a:r>
            <a:endParaRPr sz="20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2000" dirty="0">
                <a:solidFill>
                  <a:schemeClr val="dk1"/>
                </a:solidFill>
                <a:latin typeface="+mn-lt"/>
                <a:ea typeface="Calibri"/>
                <a:cs typeface="Calibri"/>
                <a:sym typeface="Calibri"/>
              </a:rPr>
              <a:t>Because your program is not a high-fidelity implementation of an existing program, select the New Program Tier.</a:t>
            </a:r>
            <a:endParaRPr sz="2000" dirty="0">
              <a:solidFill>
                <a:schemeClr val="dk1"/>
              </a:solidFill>
              <a:latin typeface="+mn-lt"/>
              <a:ea typeface="Calibri"/>
              <a:cs typeface="Calibri"/>
              <a:sym typeface="Calibri"/>
            </a:endParaRPr>
          </a:p>
          <a:p>
            <a:pPr marL="228600" marR="0" lvl="0" indent="-228600" algn="l" rtl="0">
              <a:spcBef>
                <a:spcPts val="15"/>
              </a:spcBef>
              <a:spcAft>
                <a:spcPts val="0"/>
              </a:spcAft>
              <a:buNone/>
            </a:pP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Decision Tree - Question #6</a:t>
            </a:r>
            <a:endParaRPr dirty="0"/>
          </a:p>
        </p:txBody>
      </p:sp>
      <p:sp>
        <p:nvSpPr>
          <p:cNvPr id="357" name="Google Shape;357;p25"/>
          <p:cNvSpPr/>
          <p:nvPr/>
        </p:nvSpPr>
        <p:spPr>
          <a:xfrm>
            <a:off x="316524" y="2162908"/>
            <a:ext cx="10113207" cy="43329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n-lt"/>
                <a:ea typeface="Calibri"/>
                <a:cs typeface="Calibri"/>
                <a:sym typeface="Calibri"/>
              </a:rPr>
              <a:t>6. Was an evaluation of the original program reviewed by CLEAR/Other Entity and there is another study from CLEAR or Other Entity that supports the same, and demonstrated</a:t>
            </a:r>
            <a:r>
              <a:rPr lang="en-US" sz="1800" b="1" dirty="0">
                <a:solidFill>
                  <a:schemeClr val="dk1"/>
                </a:solidFill>
                <a:latin typeface="+mn-lt"/>
                <a:ea typeface="Calibri"/>
                <a:cs typeface="Calibri"/>
                <a:sym typeface="Calibri"/>
              </a:rPr>
              <a:t> </a:t>
            </a:r>
            <a:r>
              <a:rPr lang="en-US" sz="1800" dirty="0">
                <a:solidFill>
                  <a:schemeClr val="dk1"/>
                </a:solidFill>
                <a:latin typeface="+mn-lt"/>
                <a:ea typeface="Calibri"/>
                <a:cs typeface="Calibri"/>
                <a:sym typeface="Calibri"/>
              </a:rPr>
              <a:t>both a positive and meaningful outcome?</a:t>
            </a:r>
            <a:endParaRPr sz="18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1800" b="1" dirty="0">
                <a:solidFill>
                  <a:schemeClr val="dk1"/>
                </a:solidFill>
                <a:latin typeface="+mn-lt"/>
                <a:ea typeface="Calibri"/>
                <a:cs typeface="Calibri"/>
                <a:sym typeface="Calibri"/>
              </a:rPr>
              <a:t>Yes</a:t>
            </a:r>
            <a:r>
              <a:rPr lang="en-US" sz="1800" dirty="0">
                <a:solidFill>
                  <a:schemeClr val="dk1"/>
                </a:solidFill>
                <a:latin typeface="+mn-lt"/>
                <a:ea typeface="Calibri"/>
                <a:cs typeface="Calibri"/>
                <a:sym typeface="Calibri"/>
              </a:rPr>
              <a:t>, an evaluation was reviewed by CLEAR/Other Entity and there is a second study that supports the same.</a:t>
            </a:r>
            <a:endParaRPr sz="18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If the program evaluation received a “high” rating, select the High Evidence Program Tier, and complete the Documentation of Evidence Chart for the High Evidence Program Tier to reference the CLEAR/ Other Entity Review Study. </a:t>
            </a:r>
            <a:endParaRPr sz="18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If the program evaluation received a “moderate” rating, select the Moderate Evidence Program Tier and complete the Documentation of Evidence Chart for the Moderate Evidence Program Tier to reference the CLEAR/ Other Entity Review Study. </a:t>
            </a:r>
            <a:endParaRPr sz="18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1800" dirty="0">
                <a:solidFill>
                  <a:schemeClr val="dk1"/>
                </a:solidFill>
                <a:latin typeface="+mn-lt"/>
                <a:ea typeface="Calibri"/>
                <a:cs typeface="Calibri"/>
                <a:sym typeface="Calibri"/>
              </a:rPr>
              <a:t>If the evaluation has not yet been reviewed or received the “low” rating, select the Performance Program Tier and complete the Performance Chart.</a:t>
            </a:r>
            <a:endParaRPr sz="18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1800" b="1" dirty="0">
                <a:solidFill>
                  <a:schemeClr val="dk1"/>
                </a:solidFill>
                <a:latin typeface="+mn-lt"/>
                <a:ea typeface="Calibri"/>
                <a:cs typeface="Calibri"/>
                <a:sym typeface="Calibri"/>
              </a:rPr>
              <a:t>No</a:t>
            </a:r>
            <a:r>
              <a:rPr lang="en-US" sz="1800" dirty="0">
                <a:solidFill>
                  <a:schemeClr val="dk1"/>
                </a:solidFill>
                <a:latin typeface="+mn-lt"/>
                <a:ea typeface="Calibri"/>
                <a:cs typeface="Calibri"/>
                <a:sym typeface="Calibri"/>
              </a:rPr>
              <a:t>, an evaluation was not submitted. Go to question 7.</a:t>
            </a:r>
            <a:endParaRPr sz="1800" dirty="0">
              <a:solidFill>
                <a:schemeClr val="dk1"/>
              </a:solidFill>
              <a:latin typeface="+mn-lt"/>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Decision Tree - Question #7</a:t>
            </a:r>
            <a:endParaRPr dirty="0"/>
          </a:p>
        </p:txBody>
      </p:sp>
      <p:sp>
        <p:nvSpPr>
          <p:cNvPr id="363" name="Google Shape;363;p26"/>
          <p:cNvSpPr/>
          <p:nvPr/>
        </p:nvSpPr>
        <p:spPr>
          <a:xfrm>
            <a:off x="334107" y="2198077"/>
            <a:ext cx="10032023"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mn-lt"/>
                <a:ea typeface="Calibri"/>
                <a:cs typeface="Calibri"/>
                <a:sym typeface="Calibri"/>
              </a:rPr>
              <a:t>7. Do you have performance data or a detailed evaluation from the original program?</a:t>
            </a:r>
            <a:endParaRPr sz="20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Yes</a:t>
            </a:r>
            <a:r>
              <a:rPr lang="en-US" sz="2000" dirty="0">
                <a:solidFill>
                  <a:schemeClr val="dk1"/>
                </a:solidFill>
                <a:latin typeface="+mn-lt"/>
                <a:ea typeface="Calibri"/>
                <a:cs typeface="Calibri"/>
                <a:sym typeface="Calibri"/>
              </a:rPr>
              <a:t>, we have performance data from the original program. </a:t>
            </a:r>
            <a:endParaRPr sz="20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2000" dirty="0">
                <a:solidFill>
                  <a:schemeClr val="dk1"/>
                </a:solidFill>
                <a:latin typeface="+mn-lt"/>
                <a:ea typeface="Calibri"/>
                <a:cs typeface="Calibri"/>
                <a:sym typeface="Calibri"/>
              </a:rPr>
              <a:t>Select the Performance Program Tier and complete the Performance Chart as completely as possible with data from the original program.</a:t>
            </a:r>
            <a:endParaRPr sz="2000" dirty="0">
              <a:solidFill>
                <a:schemeClr val="dk1"/>
              </a:solidFill>
              <a:latin typeface="+mn-lt"/>
              <a:ea typeface="Calibri"/>
              <a:cs typeface="Calibri"/>
              <a:sym typeface="Calibri"/>
            </a:endParaRPr>
          </a:p>
          <a:p>
            <a:pPr marL="228600" marR="0" lvl="0" indent="0" algn="l" rtl="0">
              <a:spcBef>
                <a:spcPts val="600"/>
              </a:spcBef>
              <a:spcAft>
                <a:spcPts val="0"/>
              </a:spcAft>
              <a:buNone/>
            </a:pPr>
            <a:r>
              <a:rPr lang="en-US" sz="2000" b="1" dirty="0">
                <a:solidFill>
                  <a:schemeClr val="dk1"/>
                </a:solidFill>
                <a:latin typeface="+mn-lt"/>
                <a:ea typeface="Calibri"/>
                <a:cs typeface="Calibri"/>
                <a:sym typeface="Calibri"/>
              </a:rPr>
              <a:t>No</a:t>
            </a:r>
            <a:r>
              <a:rPr lang="en-US" sz="2000" dirty="0">
                <a:solidFill>
                  <a:schemeClr val="dk1"/>
                </a:solidFill>
                <a:latin typeface="+mn-lt"/>
                <a:ea typeface="Calibri"/>
                <a:cs typeface="Calibri"/>
                <a:sym typeface="Calibri"/>
              </a:rPr>
              <a:t>, we do not have performance metrics data from the original program. </a:t>
            </a:r>
            <a:endParaRPr sz="2000" dirty="0">
              <a:solidFill>
                <a:schemeClr val="dk1"/>
              </a:solidFill>
              <a:latin typeface="+mn-lt"/>
              <a:ea typeface="Calibri"/>
              <a:cs typeface="Calibri"/>
              <a:sym typeface="Calibri"/>
            </a:endParaRPr>
          </a:p>
          <a:p>
            <a:pPr marL="342900" marR="0" lvl="0" indent="-342900" algn="l" rtl="0">
              <a:spcBef>
                <a:spcPts val="600"/>
              </a:spcBef>
              <a:spcAft>
                <a:spcPts val="0"/>
              </a:spcAft>
              <a:buClr>
                <a:schemeClr val="dk1"/>
              </a:buClr>
              <a:buSzPts val="1000"/>
              <a:buFont typeface="Noto Sans Symbols"/>
              <a:buChar char="⮚"/>
            </a:pPr>
            <a:r>
              <a:rPr lang="en-US" sz="2000" dirty="0">
                <a:solidFill>
                  <a:schemeClr val="dk1"/>
                </a:solidFill>
                <a:latin typeface="+mn-lt"/>
                <a:ea typeface="Calibri"/>
                <a:cs typeface="Calibri"/>
                <a:sym typeface="Calibri"/>
              </a:rPr>
              <a:t>Because your program does not have data from the original program, select the Experience Program Tier.</a:t>
            </a:r>
            <a:endParaRPr sz="2000" dirty="0">
              <a:solidFill>
                <a:schemeClr val="dk1"/>
              </a:solidFill>
              <a:latin typeface="+mn-lt"/>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7"/>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Scoring by Tier</a:t>
            </a:r>
            <a:endParaRPr dirty="0"/>
          </a:p>
        </p:txBody>
      </p:sp>
      <p:sp>
        <p:nvSpPr>
          <p:cNvPr id="369" name="Google Shape;369;p27"/>
          <p:cNvSpPr/>
          <p:nvPr/>
        </p:nvSpPr>
        <p:spPr>
          <a:xfrm>
            <a:off x="289480" y="2092569"/>
            <a:ext cx="10004702" cy="4801274"/>
          </a:xfrm>
          <a:prstGeom prst="rect">
            <a:avLst/>
          </a:prstGeom>
          <a:noFill/>
          <a:ln>
            <a:noFill/>
          </a:ln>
        </p:spPr>
        <p:txBody>
          <a:bodyPr spcFirstLastPara="1" wrap="square" lIns="91425" tIns="45700" rIns="91425" bIns="45700" anchor="t" anchorCtr="0">
            <a:spAutoFit/>
          </a:bodyPr>
          <a:lstStyle/>
          <a:p>
            <a:pPr marL="342900" marR="118110" lvl="0" indent="-342900" algn="l" rtl="0">
              <a:spcBef>
                <a:spcPts val="0"/>
              </a:spcBef>
              <a:spcAft>
                <a:spcPts val="0"/>
              </a:spcAft>
              <a:buClr>
                <a:schemeClr val="dk1"/>
              </a:buClr>
              <a:buSzPts val="1100"/>
              <a:buFont typeface="Noto Sans Symbols"/>
              <a:buChar char="∙"/>
            </a:pPr>
            <a:r>
              <a:rPr lang="en-US" sz="1800" b="1" dirty="0">
                <a:solidFill>
                  <a:schemeClr val="dk1"/>
                </a:solidFill>
                <a:latin typeface="+mn-lt"/>
                <a:ea typeface="Calibri"/>
                <a:cs typeface="Calibri"/>
                <a:sym typeface="Calibri"/>
              </a:rPr>
              <a:t>High Evidence Program Tier</a:t>
            </a:r>
            <a:r>
              <a:rPr lang="en-US" sz="1800" dirty="0">
                <a:solidFill>
                  <a:schemeClr val="dk1"/>
                </a:solidFill>
                <a:latin typeface="+mn-lt"/>
                <a:ea typeface="Calibri"/>
                <a:cs typeface="Calibri"/>
                <a:sym typeface="Calibri"/>
              </a:rPr>
              <a:t>: The study provided has been reviewed and the proposed program is comparable to the study. </a:t>
            </a:r>
            <a:r>
              <a:rPr lang="en-US" sz="1800" i="1" dirty="0">
                <a:solidFill>
                  <a:schemeClr val="dk1"/>
                </a:solidFill>
                <a:latin typeface="+mn-lt"/>
                <a:ea typeface="Calibri"/>
                <a:cs typeface="Calibri"/>
                <a:sym typeface="Calibri"/>
              </a:rPr>
              <a:t>Points given: 10</a:t>
            </a:r>
            <a:endParaRPr sz="1800" dirty="0">
              <a:solidFill>
                <a:schemeClr val="dk1"/>
              </a:solidFill>
              <a:latin typeface="+mn-lt"/>
              <a:ea typeface="Calibri"/>
              <a:cs typeface="Calibri"/>
              <a:sym typeface="Calibri"/>
            </a:endParaRPr>
          </a:p>
          <a:p>
            <a:pPr marL="228600" marR="118110" lvl="0" indent="0" algn="l" rtl="0">
              <a:spcBef>
                <a:spcPts val="0"/>
              </a:spcBef>
              <a:spcAft>
                <a:spcPts val="0"/>
              </a:spcAft>
              <a:buNone/>
            </a:pPr>
            <a:r>
              <a:rPr lang="en-US" sz="1800" dirty="0">
                <a:solidFill>
                  <a:schemeClr val="dk1"/>
                </a:solidFill>
                <a:latin typeface="+mn-lt"/>
                <a:ea typeface="Calibri"/>
                <a:cs typeface="Calibri"/>
                <a:sym typeface="Calibri"/>
              </a:rPr>
              <a:t> </a:t>
            </a:r>
            <a:endParaRPr sz="1800" dirty="0">
              <a:latin typeface="+mn-lt"/>
            </a:endParaRPr>
          </a:p>
          <a:p>
            <a:pPr marL="342900" marR="118110" lvl="0" indent="-342900" algn="l" rtl="0">
              <a:spcBef>
                <a:spcPts val="0"/>
              </a:spcBef>
              <a:spcAft>
                <a:spcPts val="0"/>
              </a:spcAft>
              <a:buClr>
                <a:schemeClr val="dk1"/>
              </a:buClr>
              <a:buSzPts val="1100"/>
              <a:buFont typeface="Noto Sans Symbols"/>
              <a:buChar char="∙"/>
            </a:pPr>
            <a:r>
              <a:rPr lang="en-US" sz="1800" b="1" dirty="0">
                <a:solidFill>
                  <a:schemeClr val="dk1"/>
                </a:solidFill>
                <a:latin typeface="+mn-lt"/>
                <a:ea typeface="Calibri"/>
                <a:cs typeface="Calibri"/>
                <a:sym typeface="Calibri"/>
              </a:rPr>
              <a:t>Moderate Evidence Program Tier</a:t>
            </a:r>
            <a:r>
              <a:rPr lang="en-US" sz="1800" dirty="0">
                <a:solidFill>
                  <a:schemeClr val="dk1"/>
                </a:solidFill>
                <a:latin typeface="+mn-lt"/>
                <a:ea typeface="Calibri"/>
                <a:cs typeface="Calibri"/>
                <a:sym typeface="Calibri"/>
              </a:rPr>
              <a:t>: The study provided has been reviewed and the proposed program is comparable to the study. </a:t>
            </a:r>
            <a:r>
              <a:rPr lang="en-US" sz="1800" i="1" dirty="0">
                <a:solidFill>
                  <a:schemeClr val="dk1"/>
                </a:solidFill>
                <a:latin typeface="+mn-lt"/>
                <a:ea typeface="Calibri"/>
                <a:cs typeface="Calibri"/>
                <a:sym typeface="Calibri"/>
              </a:rPr>
              <a:t>Points given: 6</a:t>
            </a:r>
            <a:endParaRPr sz="1800" dirty="0">
              <a:solidFill>
                <a:schemeClr val="dk1"/>
              </a:solidFill>
              <a:latin typeface="+mn-lt"/>
              <a:ea typeface="Calibri"/>
              <a:cs typeface="Calibri"/>
              <a:sym typeface="Calibri"/>
            </a:endParaRPr>
          </a:p>
          <a:p>
            <a:pPr marL="228600" marR="0" lvl="0" indent="0" algn="l" rtl="0">
              <a:spcBef>
                <a:spcPts val="0"/>
              </a:spcBef>
              <a:spcAft>
                <a:spcPts val="0"/>
              </a:spcAft>
              <a:buNone/>
            </a:pPr>
            <a:r>
              <a:rPr lang="en-US" sz="1800" dirty="0">
                <a:solidFill>
                  <a:schemeClr val="dk1"/>
                </a:solidFill>
                <a:latin typeface="+mn-lt"/>
                <a:ea typeface="Calibri"/>
                <a:cs typeface="Calibri"/>
                <a:sym typeface="Calibri"/>
              </a:rPr>
              <a:t> </a:t>
            </a:r>
            <a:endParaRPr sz="1800" dirty="0">
              <a:latin typeface="+mn-lt"/>
            </a:endParaRPr>
          </a:p>
          <a:p>
            <a:pPr marL="342900" marR="334645" lvl="0" indent="-342900" algn="l" rtl="0">
              <a:spcBef>
                <a:spcPts val="5"/>
              </a:spcBef>
              <a:spcAft>
                <a:spcPts val="0"/>
              </a:spcAft>
              <a:buClr>
                <a:schemeClr val="dk1"/>
              </a:buClr>
              <a:buSzPts val="1100"/>
              <a:buFont typeface="Noto Sans Symbols"/>
              <a:buChar char="∙"/>
            </a:pPr>
            <a:r>
              <a:rPr lang="en-US" sz="1800" b="1" dirty="0">
                <a:solidFill>
                  <a:schemeClr val="dk1"/>
                </a:solidFill>
                <a:latin typeface="+mn-lt"/>
                <a:ea typeface="Calibri"/>
                <a:cs typeface="Calibri"/>
                <a:sym typeface="Calibri"/>
              </a:rPr>
              <a:t>Performance Program Tier</a:t>
            </a:r>
            <a:r>
              <a:rPr lang="en-US" sz="1800" dirty="0">
                <a:solidFill>
                  <a:schemeClr val="dk1"/>
                </a:solidFill>
                <a:latin typeface="+mn-lt"/>
                <a:ea typeface="Calibri"/>
                <a:cs typeface="Calibri"/>
                <a:sym typeface="Calibri"/>
              </a:rPr>
              <a:t>: Data has been collected sufficiently for either employment, credential, or wage outputs and outcomes based on the Performance Chart. </a:t>
            </a:r>
            <a:r>
              <a:rPr lang="en-US" sz="1800" i="1" dirty="0">
                <a:solidFill>
                  <a:schemeClr val="dk1"/>
                </a:solidFill>
                <a:latin typeface="+mn-lt"/>
                <a:ea typeface="Calibri"/>
                <a:cs typeface="Calibri"/>
                <a:sym typeface="Calibri"/>
              </a:rPr>
              <a:t>Points given: 3</a:t>
            </a:r>
            <a:endParaRPr sz="1800" dirty="0">
              <a:solidFill>
                <a:schemeClr val="dk1"/>
              </a:solidFill>
              <a:latin typeface="+mn-lt"/>
              <a:ea typeface="Calibri"/>
              <a:cs typeface="Calibri"/>
              <a:sym typeface="Calibri"/>
            </a:endParaRPr>
          </a:p>
          <a:p>
            <a:pPr marL="228600" marR="118110" lvl="0" indent="0" algn="l" rtl="0">
              <a:spcBef>
                <a:spcPts val="0"/>
              </a:spcBef>
              <a:spcAft>
                <a:spcPts val="0"/>
              </a:spcAft>
              <a:buNone/>
            </a:pPr>
            <a:r>
              <a:rPr lang="en-US" sz="1800" dirty="0">
                <a:solidFill>
                  <a:schemeClr val="dk1"/>
                </a:solidFill>
                <a:latin typeface="+mn-lt"/>
                <a:ea typeface="Calibri"/>
                <a:cs typeface="Calibri"/>
                <a:sym typeface="Calibri"/>
              </a:rPr>
              <a:t> </a:t>
            </a:r>
            <a:endParaRPr sz="1800" dirty="0">
              <a:latin typeface="+mn-lt"/>
            </a:endParaRPr>
          </a:p>
          <a:p>
            <a:pPr marL="342900" marR="148590" lvl="0" indent="-342900" algn="l" rtl="0">
              <a:spcBef>
                <a:spcPts val="0"/>
              </a:spcBef>
              <a:spcAft>
                <a:spcPts val="0"/>
              </a:spcAft>
              <a:buClr>
                <a:schemeClr val="dk1"/>
              </a:buClr>
              <a:buSzPts val="1100"/>
              <a:buFont typeface="Noto Sans Symbols"/>
              <a:buChar char="∙"/>
            </a:pPr>
            <a:r>
              <a:rPr lang="en-US" sz="1800" b="1" dirty="0">
                <a:solidFill>
                  <a:schemeClr val="dk1"/>
                </a:solidFill>
                <a:latin typeface="+mn-lt"/>
                <a:ea typeface="Calibri"/>
                <a:cs typeface="Calibri"/>
                <a:sym typeface="Calibri"/>
              </a:rPr>
              <a:t>Experience Program Tier</a:t>
            </a:r>
            <a:r>
              <a:rPr lang="en-US" sz="1800" dirty="0">
                <a:solidFill>
                  <a:schemeClr val="dk1"/>
                </a:solidFill>
                <a:latin typeface="+mn-lt"/>
                <a:ea typeface="Calibri"/>
                <a:cs typeface="Calibri"/>
                <a:sym typeface="Calibri"/>
              </a:rPr>
              <a:t>: The program has no performance data to consider as evidence. Anecdotal evidence, such as and opinion survey and testimonials on services provided for at least one year prior to the application, must be provided. </a:t>
            </a:r>
            <a:r>
              <a:rPr lang="en-US" sz="1800" i="1" dirty="0">
                <a:solidFill>
                  <a:schemeClr val="dk1"/>
                </a:solidFill>
                <a:latin typeface="+mn-lt"/>
                <a:ea typeface="Calibri"/>
                <a:cs typeface="Calibri"/>
                <a:sym typeface="Calibri"/>
              </a:rPr>
              <a:t>Points given: 1</a:t>
            </a:r>
            <a:endParaRPr sz="1800" dirty="0">
              <a:latin typeface="+mn-lt"/>
            </a:endParaRPr>
          </a:p>
          <a:p>
            <a:pPr marL="0" marR="148590" lvl="0" indent="0" algn="l" rtl="0">
              <a:spcBef>
                <a:spcPts val="0"/>
              </a:spcBef>
              <a:spcAft>
                <a:spcPts val="0"/>
              </a:spcAft>
              <a:buNone/>
            </a:pPr>
            <a:endParaRPr sz="1800" dirty="0">
              <a:solidFill>
                <a:schemeClr val="dk1"/>
              </a:solidFill>
              <a:latin typeface="+mn-lt"/>
              <a:ea typeface="Calibri"/>
              <a:cs typeface="Calibri"/>
              <a:sym typeface="Calibri"/>
            </a:endParaRPr>
          </a:p>
          <a:p>
            <a:pPr marL="342900" marR="148590" lvl="0" indent="-342900" algn="l" rtl="0">
              <a:spcBef>
                <a:spcPts val="0"/>
              </a:spcBef>
              <a:spcAft>
                <a:spcPts val="0"/>
              </a:spcAft>
              <a:buClr>
                <a:schemeClr val="dk1"/>
              </a:buClr>
              <a:buSzPts val="1100"/>
              <a:buFont typeface="Noto Sans Symbols"/>
              <a:buChar char="∙"/>
            </a:pPr>
            <a:r>
              <a:rPr lang="en-US" sz="1800" b="1" dirty="0">
                <a:solidFill>
                  <a:schemeClr val="dk1"/>
                </a:solidFill>
                <a:latin typeface="+mn-lt"/>
                <a:ea typeface="Calibri"/>
                <a:cs typeface="Calibri"/>
                <a:sym typeface="Calibri"/>
              </a:rPr>
              <a:t>New Program Tier</a:t>
            </a:r>
            <a:r>
              <a:rPr lang="en-US" sz="1800" dirty="0">
                <a:solidFill>
                  <a:schemeClr val="dk1"/>
                </a:solidFill>
                <a:latin typeface="+mn-lt"/>
                <a:ea typeface="Calibri"/>
                <a:cs typeface="Calibri"/>
                <a:sym typeface="Calibri"/>
              </a:rPr>
              <a:t>: The program has no performance data or history of services provided; therefore, the application cannot be considered for bonus scoring. Anecdotal evidence of success in similar interventions may be included. </a:t>
            </a:r>
            <a:r>
              <a:rPr lang="en-US" sz="1800" i="1" dirty="0">
                <a:solidFill>
                  <a:schemeClr val="dk1"/>
                </a:solidFill>
                <a:latin typeface="+mn-lt"/>
                <a:ea typeface="Calibri"/>
                <a:cs typeface="Calibri"/>
                <a:sym typeface="Calibri"/>
              </a:rPr>
              <a:t>Points given: 0</a:t>
            </a:r>
            <a:endParaRPr sz="1800" dirty="0">
              <a:solidFill>
                <a:schemeClr val="dk1"/>
              </a:solidFill>
              <a:latin typeface="+mn-lt"/>
              <a:ea typeface="Calibri"/>
              <a:cs typeface="Calibri"/>
              <a:sym typeface="Calibri"/>
            </a:endParaRPr>
          </a:p>
        </p:txBody>
      </p:sp>
      <p:sp>
        <p:nvSpPr>
          <p:cNvPr id="2" name="Star: 5 Points 1" descr="Image of star &#10;">
            <a:extLst>
              <a:ext uri="{FF2B5EF4-FFF2-40B4-BE49-F238E27FC236}">
                <a16:creationId xmlns:a16="http://schemas.microsoft.com/office/drawing/2014/main" id="{7ACFD319-7327-44FF-826F-BF5BD6CEA26B}"/>
              </a:ext>
            </a:extLst>
          </p:cNvPr>
          <p:cNvSpPr/>
          <p:nvPr/>
        </p:nvSpPr>
        <p:spPr>
          <a:xfrm>
            <a:off x="10189029" y="4667003"/>
            <a:ext cx="1713491" cy="1927569"/>
          </a:xfrm>
          <a:prstGeom prst="star5">
            <a:avLst/>
          </a:prstGeom>
          <a:solidFill>
            <a:srgbClr val="FFC000"/>
          </a:solidFill>
          <a:ln>
            <a:solidFill>
              <a:schemeClr val="tx1"/>
            </a:solidFill>
          </a:ln>
          <a:effectLst>
            <a:glow rad="228600">
              <a:schemeClr val="accent3">
                <a:satMod val="175000"/>
                <a:alpha val="40000"/>
              </a:schemeClr>
            </a:glow>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9FD721F-8EF8-4429-BD82-857C5EBB986D}"/>
              </a:ext>
            </a:extLst>
          </p:cNvPr>
          <p:cNvSpPr txBox="1"/>
          <p:nvPr/>
        </p:nvSpPr>
        <p:spPr>
          <a:xfrm>
            <a:off x="10492710" y="5438299"/>
            <a:ext cx="1163782" cy="369332"/>
          </a:xfrm>
          <a:prstGeom prst="rect">
            <a:avLst/>
          </a:prstGeom>
          <a:noFill/>
        </p:spPr>
        <p:txBody>
          <a:bodyPr wrap="square" rtlCol="0">
            <a:spAutoFit/>
          </a:bodyPr>
          <a:lstStyle/>
          <a:p>
            <a:r>
              <a:rPr lang="en-US" sz="1800" b="1" dirty="0">
                <a:latin typeface="Cavolini" panose="03000502040302020204" pitchFamily="66" charset="0"/>
                <a:cs typeface="Cavolini" panose="03000502040302020204" pitchFamily="66" charset="0"/>
              </a:rPr>
              <a:t>BONUS!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Polling Question #3</a:t>
            </a:r>
            <a:endParaRPr dirty="0"/>
          </a:p>
        </p:txBody>
      </p:sp>
      <p:sp>
        <p:nvSpPr>
          <p:cNvPr id="375" name="Google Shape;375;p28"/>
          <p:cNvSpPr txBox="1"/>
          <p:nvPr/>
        </p:nvSpPr>
        <p:spPr>
          <a:xfrm>
            <a:off x="785520" y="2023013"/>
            <a:ext cx="9985802" cy="60016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mn-lt"/>
                <a:ea typeface="Trebuchet MS"/>
                <a:cs typeface="Trebuchet MS"/>
                <a:sym typeface="Trebuchet MS"/>
              </a:rPr>
              <a:t>If your organization were to apply for a grant, </a:t>
            </a:r>
            <a:endParaRPr dirty="0">
              <a:latin typeface="+mn-lt"/>
            </a:endParaRPr>
          </a:p>
          <a:p>
            <a:pPr marL="0" marR="0" lvl="0" indent="0" algn="l" rtl="0">
              <a:spcBef>
                <a:spcPts val="0"/>
              </a:spcBef>
              <a:spcAft>
                <a:spcPts val="0"/>
              </a:spcAft>
              <a:buNone/>
            </a:pPr>
            <a:r>
              <a:rPr lang="en-US" sz="3200" dirty="0">
                <a:solidFill>
                  <a:schemeClr val="dk1"/>
                </a:solidFill>
                <a:latin typeface="+mn-lt"/>
                <a:ea typeface="Trebuchet MS"/>
                <a:cs typeface="Trebuchet MS"/>
                <a:sym typeface="Trebuchet MS"/>
              </a:rPr>
              <a:t>what tier are you on?</a:t>
            </a:r>
            <a:endParaRPr dirty="0">
              <a:latin typeface="+mn-lt"/>
            </a:endParaRPr>
          </a:p>
          <a:p>
            <a:pPr marL="0" marR="0" lvl="0" indent="0" algn="l" rtl="0">
              <a:spcBef>
                <a:spcPts val="0"/>
              </a:spcBef>
              <a:spcAft>
                <a:spcPts val="0"/>
              </a:spcAft>
              <a:buNone/>
            </a:pPr>
            <a:endParaRPr sz="3200" dirty="0">
              <a:solidFill>
                <a:schemeClr val="dk1"/>
              </a:solidFill>
              <a:latin typeface="+mn-lt"/>
              <a:ea typeface="Trebuchet MS"/>
              <a:cs typeface="Trebuchet MS"/>
              <a:sym typeface="Trebuchet MS"/>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Trebuchet MS"/>
                <a:cs typeface="Trebuchet MS"/>
                <a:sym typeface="Trebuchet MS"/>
              </a:rPr>
              <a:t>High Evidence</a:t>
            </a:r>
            <a:endParaRPr dirty="0">
              <a:latin typeface="+mn-lt"/>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Trebuchet MS"/>
                <a:cs typeface="Trebuchet MS"/>
                <a:sym typeface="Trebuchet MS"/>
              </a:rPr>
              <a:t>Moderate Evidence</a:t>
            </a:r>
            <a:endParaRPr dirty="0">
              <a:latin typeface="+mn-lt"/>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Trebuchet MS"/>
                <a:cs typeface="Trebuchet MS"/>
                <a:sym typeface="Trebuchet MS"/>
              </a:rPr>
              <a:t>Performance Program</a:t>
            </a:r>
            <a:endParaRPr dirty="0">
              <a:latin typeface="+mn-lt"/>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Trebuchet MS"/>
                <a:cs typeface="Trebuchet MS"/>
                <a:sym typeface="Trebuchet MS"/>
              </a:rPr>
              <a:t>Experience Program</a:t>
            </a:r>
            <a:endParaRPr dirty="0">
              <a:latin typeface="+mn-lt"/>
            </a:endParaRP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mn-lt"/>
                <a:ea typeface="Trebuchet MS"/>
                <a:cs typeface="Trebuchet MS"/>
                <a:sym typeface="Trebuchet MS"/>
              </a:rPr>
              <a:t>New Program</a:t>
            </a:r>
            <a:endParaRPr dirty="0">
              <a:latin typeface="+mn-lt"/>
            </a:endParaRPr>
          </a:p>
          <a:p>
            <a:pPr marL="0" marR="0" lvl="0" indent="0" algn="l" rtl="0">
              <a:spcBef>
                <a:spcPts val="0"/>
              </a:spcBef>
              <a:spcAft>
                <a:spcPts val="0"/>
              </a:spcAft>
              <a:buNone/>
            </a:pPr>
            <a:endParaRPr sz="32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32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32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3200" dirty="0">
                <a:solidFill>
                  <a:schemeClr val="dk1"/>
                </a:solidFill>
                <a:latin typeface="Trebuchet MS"/>
                <a:ea typeface="Trebuchet MS"/>
                <a:cs typeface="Trebuchet MS"/>
                <a:sym typeface="Trebuchet MS"/>
              </a:rPr>
              <a:t> </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b0d200288f_0_19"/>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Who is Third Sector?</a:t>
            </a:r>
            <a:endParaRPr dirty="0"/>
          </a:p>
        </p:txBody>
      </p:sp>
      <p:grpSp>
        <p:nvGrpSpPr>
          <p:cNvPr id="114" name="Group 113" descr="Third Sector Map where they have :&#10;Launched Outcomes Contracts and Grants (18) &#10;Community Engagements (60 +)">
            <a:extLst>
              <a:ext uri="{FF2B5EF4-FFF2-40B4-BE49-F238E27FC236}">
                <a16:creationId xmlns:a16="http://schemas.microsoft.com/office/drawing/2014/main" id="{7D4CEE6B-77BD-4D91-B29F-C07E6D1F4AE3}"/>
              </a:ext>
            </a:extLst>
          </p:cNvPr>
          <p:cNvGrpSpPr/>
          <p:nvPr/>
        </p:nvGrpSpPr>
        <p:grpSpPr>
          <a:xfrm>
            <a:off x="2484349" y="2949974"/>
            <a:ext cx="7223301" cy="3666790"/>
            <a:chOff x="1905000" y="1838009"/>
            <a:chExt cx="6543971" cy="3177722"/>
          </a:xfrm>
        </p:grpSpPr>
        <p:sp>
          <p:nvSpPr>
            <p:cNvPr id="115" name="Freeform 37">
              <a:extLst>
                <a:ext uri="{FF2B5EF4-FFF2-40B4-BE49-F238E27FC236}">
                  <a16:creationId xmlns:a16="http://schemas.microsoft.com/office/drawing/2014/main" id="{71B1AE98-90A0-42CA-97DA-48921285DBF9}"/>
                </a:ext>
              </a:extLst>
            </p:cNvPr>
            <p:cNvSpPr>
              <a:spLocks/>
            </p:cNvSpPr>
            <p:nvPr/>
          </p:nvSpPr>
          <p:spPr bwMode="auto">
            <a:xfrm>
              <a:off x="2779978" y="1838009"/>
              <a:ext cx="536058" cy="429347"/>
            </a:xfrm>
            <a:custGeom>
              <a:avLst/>
              <a:gdLst>
                <a:gd name="T0" fmla="*/ 42 w 396"/>
                <a:gd name="T1" fmla="*/ 42 h 294"/>
                <a:gd name="T2" fmla="*/ 72 w 396"/>
                <a:gd name="T3" fmla="*/ 54 h 294"/>
                <a:gd name="T4" fmla="*/ 90 w 396"/>
                <a:gd name="T5" fmla="*/ 66 h 294"/>
                <a:gd name="T6" fmla="*/ 96 w 396"/>
                <a:gd name="T7" fmla="*/ 72 h 294"/>
                <a:gd name="T8" fmla="*/ 102 w 396"/>
                <a:gd name="T9" fmla="*/ 72 h 294"/>
                <a:gd name="T10" fmla="*/ 90 w 396"/>
                <a:gd name="T11" fmla="*/ 96 h 294"/>
                <a:gd name="T12" fmla="*/ 96 w 396"/>
                <a:gd name="T13" fmla="*/ 84 h 294"/>
                <a:gd name="T14" fmla="*/ 66 w 396"/>
                <a:gd name="T15" fmla="*/ 108 h 294"/>
                <a:gd name="T16" fmla="*/ 72 w 396"/>
                <a:gd name="T17" fmla="*/ 120 h 294"/>
                <a:gd name="T18" fmla="*/ 90 w 396"/>
                <a:gd name="T19" fmla="*/ 96 h 294"/>
                <a:gd name="T20" fmla="*/ 108 w 396"/>
                <a:gd name="T21" fmla="*/ 84 h 294"/>
                <a:gd name="T22" fmla="*/ 102 w 396"/>
                <a:gd name="T23" fmla="*/ 96 h 294"/>
                <a:gd name="T24" fmla="*/ 102 w 396"/>
                <a:gd name="T25" fmla="*/ 108 h 294"/>
                <a:gd name="T26" fmla="*/ 90 w 396"/>
                <a:gd name="T27" fmla="*/ 132 h 294"/>
                <a:gd name="T28" fmla="*/ 84 w 396"/>
                <a:gd name="T29" fmla="*/ 126 h 294"/>
                <a:gd name="T30" fmla="*/ 84 w 396"/>
                <a:gd name="T31" fmla="*/ 120 h 294"/>
                <a:gd name="T32" fmla="*/ 66 w 396"/>
                <a:gd name="T33" fmla="*/ 132 h 294"/>
                <a:gd name="T34" fmla="*/ 78 w 396"/>
                <a:gd name="T35" fmla="*/ 138 h 294"/>
                <a:gd name="T36" fmla="*/ 96 w 396"/>
                <a:gd name="T37" fmla="*/ 132 h 294"/>
                <a:gd name="T38" fmla="*/ 108 w 396"/>
                <a:gd name="T39" fmla="*/ 126 h 294"/>
                <a:gd name="T40" fmla="*/ 108 w 396"/>
                <a:gd name="T41" fmla="*/ 102 h 294"/>
                <a:gd name="T42" fmla="*/ 126 w 396"/>
                <a:gd name="T43" fmla="*/ 78 h 294"/>
                <a:gd name="T44" fmla="*/ 120 w 396"/>
                <a:gd name="T45" fmla="*/ 66 h 294"/>
                <a:gd name="T46" fmla="*/ 114 w 396"/>
                <a:gd name="T47" fmla="*/ 66 h 294"/>
                <a:gd name="T48" fmla="*/ 120 w 396"/>
                <a:gd name="T49" fmla="*/ 60 h 294"/>
                <a:gd name="T50" fmla="*/ 114 w 396"/>
                <a:gd name="T51" fmla="*/ 42 h 294"/>
                <a:gd name="T52" fmla="*/ 120 w 396"/>
                <a:gd name="T53" fmla="*/ 36 h 294"/>
                <a:gd name="T54" fmla="*/ 126 w 396"/>
                <a:gd name="T55" fmla="*/ 36 h 294"/>
                <a:gd name="T56" fmla="*/ 126 w 396"/>
                <a:gd name="T57" fmla="*/ 24 h 294"/>
                <a:gd name="T58" fmla="*/ 120 w 396"/>
                <a:gd name="T59" fmla="*/ 0 h 294"/>
                <a:gd name="T60" fmla="*/ 396 w 396"/>
                <a:gd name="T61" fmla="*/ 72 h 294"/>
                <a:gd name="T62" fmla="*/ 360 w 396"/>
                <a:gd name="T63" fmla="*/ 276 h 294"/>
                <a:gd name="T64" fmla="*/ 354 w 396"/>
                <a:gd name="T65" fmla="*/ 294 h 294"/>
                <a:gd name="T66" fmla="*/ 216 w 396"/>
                <a:gd name="T67" fmla="*/ 270 h 294"/>
                <a:gd name="T68" fmla="*/ 192 w 396"/>
                <a:gd name="T69" fmla="*/ 270 h 294"/>
                <a:gd name="T70" fmla="*/ 156 w 396"/>
                <a:gd name="T71" fmla="*/ 270 h 294"/>
                <a:gd name="T72" fmla="*/ 132 w 396"/>
                <a:gd name="T73" fmla="*/ 270 h 294"/>
                <a:gd name="T74" fmla="*/ 102 w 396"/>
                <a:gd name="T75" fmla="*/ 252 h 294"/>
                <a:gd name="T76" fmla="*/ 54 w 396"/>
                <a:gd name="T77" fmla="*/ 246 h 294"/>
                <a:gd name="T78" fmla="*/ 54 w 396"/>
                <a:gd name="T79" fmla="*/ 216 h 294"/>
                <a:gd name="T80" fmla="*/ 30 w 396"/>
                <a:gd name="T81" fmla="*/ 198 h 294"/>
                <a:gd name="T82" fmla="*/ 18 w 396"/>
                <a:gd name="T83" fmla="*/ 186 h 294"/>
                <a:gd name="T84" fmla="*/ 0 w 396"/>
                <a:gd name="T85" fmla="*/ 180 h 294"/>
                <a:gd name="T86" fmla="*/ 0 w 396"/>
                <a:gd name="T87" fmla="*/ 174 h 294"/>
                <a:gd name="T88" fmla="*/ 6 w 396"/>
                <a:gd name="T89" fmla="*/ 156 h 294"/>
                <a:gd name="T90" fmla="*/ 6 w 396"/>
                <a:gd name="T91" fmla="*/ 174 h 294"/>
                <a:gd name="T92" fmla="*/ 12 w 396"/>
                <a:gd name="T93" fmla="*/ 156 h 294"/>
                <a:gd name="T94" fmla="*/ 18 w 396"/>
                <a:gd name="T95" fmla="*/ 144 h 294"/>
                <a:gd name="T96" fmla="*/ 6 w 396"/>
                <a:gd name="T97" fmla="*/ 132 h 294"/>
                <a:gd name="T98" fmla="*/ 24 w 396"/>
                <a:gd name="T99" fmla="*/ 132 h 294"/>
                <a:gd name="T100" fmla="*/ 18 w 396"/>
                <a:gd name="T101" fmla="*/ 126 h 294"/>
                <a:gd name="T102" fmla="*/ 12 w 396"/>
                <a:gd name="T103" fmla="*/ 126 h 294"/>
                <a:gd name="T104" fmla="*/ 12 w 396"/>
                <a:gd name="T105" fmla="*/ 102 h 294"/>
                <a:gd name="T106" fmla="*/ 6 w 396"/>
                <a:gd name="T107" fmla="*/ 48 h 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6" h="294">
                  <a:moveTo>
                    <a:pt x="12" y="24"/>
                  </a:moveTo>
                  <a:lnTo>
                    <a:pt x="12" y="18"/>
                  </a:lnTo>
                  <a:lnTo>
                    <a:pt x="18" y="24"/>
                  </a:lnTo>
                  <a:lnTo>
                    <a:pt x="42" y="42"/>
                  </a:lnTo>
                  <a:lnTo>
                    <a:pt x="54" y="48"/>
                  </a:lnTo>
                  <a:lnTo>
                    <a:pt x="60" y="48"/>
                  </a:lnTo>
                  <a:lnTo>
                    <a:pt x="66" y="54"/>
                  </a:lnTo>
                  <a:lnTo>
                    <a:pt x="72" y="54"/>
                  </a:lnTo>
                  <a:lnTo>
                    <a:pt x="84" y="60"/>
                  </a:lnTo>
                  <a:lnTo>
                    <a:pt x="84" y="66"/>
                  </a:lnTo>
                  <a:lnTo>
                    <a:pt x="90" y="66"/>
                  </a:lnTo>
                  <a:lnTo>
                    <a:pt x="90" y="72"/>
                  </a:lnTo>
                  <a:lnTo>
                    <a:pt x="96" y="72"/>
                  </a:lnTo>
                  <a:lnTo>
                    <a:pt x="96" y="66"/>
                  </a:lnTo>
                  <a:lnTo>
                    <a:pt x="96" y="60"/>
                  </a:lnTo>
                  <a:lnTo>
                    <a:pt x="102" y="60"/>
                  </a:lnTo>
                  <a:lnTo>
                    <a:pt x="102" y="72"/>
                  </a:lnTo>
                  <a:lnTo>
                    <a:pt x="102" y="78"/>
                  </a:lnTo>
                  <a:lnTo>
                    <a:pt x="102" y="84"/>
                  </a:lnTo>
                  <a:lnTo>
                    <a:pt x="90" y="96"/>
                  </a:lnTo>
                  <a:lnTo>
                    <a:pt x="90" y="90"/>
                  </a:lnTo>
                  <a:lnTo>
                    <a:pt x="96" y="84"/>
                  </a:lnTo>
                  <a:lnTo>
                    <a:pt x="78" y="102"/>
                  </a:lnTo>
                  <a:lnTo>
                    <a:pt x="66" y="108"/>
                  </a:lnTo>
                  <a:lnTo>
                    <a:pt x="66" y="114"/>
                  </a:lnTo>
                  <a:lnTo>
                    <a:pt x="72" y="120"/>
                  </a:lnTo>
                  <a:lnTo>
                    <a:pt x="78" y="114"/>
                  </a:lnTo>
                  <a:lnTo>
                    <a:pt x="72" y="108"/>
                  </a:lnTo>
                  <a:lnTo>
                    <a:pt x="90" y="96"/>
                  </a:lnTo>
                  <a:lnTo>
                    <a:pt x="108" y="84"/>
                  </a:lnTo>
                  <a:lnTo>
                    <a:pt x="108" y="90"/>
                  </a:lnTo>
                  <a:lnTo>
                    <a:pt x="108" y="96"/>
                  </a:lnTo>
                  <a:lnTo>
                    <a:pt x="102" y="96"/>
                  </a:lnTo>
                  <a:lnTo>
                    <a:pt x="96" y="102"/>
                  </a:lnTo>
                  <a:lnTo>
                    <a:pt x="96" y="108"/>
                  </a:lnTo>
                  <a:lnTo>
                    <a:pt x="102" y="108"/>
                  </a:lnTo>
                  <a:lnTo>
                    <a:pt x="96" y="126"/>
                  </a:lnTo>
                  <a:lnTo>
                    <a:pt x="90" y="132"/>
                  </a:lnTo>
                  <a:lnTo>
                    <a:pt x="90" y="126"/>
                  </a:lnTo>
                  <a:lnTo>
                    <a:pt x="96" y="120"/>
                  </a:lnTo>
                  <a:lnTo>
                    <a:pt x="84" y="126"/>
                  </a:lnTo>
                  <a:lnTo>
                    <a:pt x="84" y="132"/>
                  </a:lnTo>
                  <a:lnTo>
                    <a:pt x="84" y="126"/>
                  </a:lnTo>
                  <a:lnTo>
                    <a:pt x="84" y="120"/>
                  </a:lnTo>
                  <a:lnTo>
                    <a:pt x="78" y="120"/>
                  </a:lnTo>
                  <a:lnTo>
                    <a:pt x="66" y="126"/>
                  </a:lnTo>
                  <a:lnTo>
                    <a:pt x="66" y="132"/>
                  </a:lnTo>
                  <a:lnTo>
                    <a:pt x="72" y="132"/>
                  </a:lnTo>
                  <a:lnTo>
                    <a:pt x="78" y="132"/>
                  </a:lnTo>
                  <a:lnTo>
                    <a:pt x="78" y="138"/>
                  </a:lnTo>
                  <a:lnTo>
                    <a:pt x="84" y="138"/>
                  </a:lnTo>
                  <a:lnTo>
                    <a:pt x="90" y="132"/>
                  </a:lnTo>
                  <a:lnTo>
                    <a:pt x="96" y="132"/>
                  </a:lnTo>
                  <a:lnTo>
                    <a:pt x="102" y="132"/>
                  </a:lnTo>
                  <a:lnTo>
                    <a:pt x="108" y="126"/>
                  </a:lnTo>
                  <a:lnTo>
                    <a:pt x="108" y="114"/>
                  </a:lnTo>
                  <a:lnTo>
                    <a:pt x="114" y="108"/>
                  </a:lnTo>
                  <a:lnTo>
                    <a:pt x="108" y="102"/>
                  </a:lnTo>
                  <a:lnTo>
                    <a:pt x="114" y="90"/>
                  </a:lnTo>
                  <a:lnTo>
                    <a:pt x="126" y="78"/>
                  </a:lnTo>
                  <a:lnTo>
                    <a:pt x="120" y="60"/>
                  </a:lnTo>
                  <a:lnTo>
                    <a:pt x="120" y="66"/>
                  </a:lnTo>
                  <a:lnTo>
                    <a:pt x="120" y="72"/>
                  </a:lnTo>
                  <a:lnTo>
                    <a:pt x="114" y="66"/>
                  </a:lnTo>
                  <a:lnTo>
                    <a:pt x="114" y="60"/>
                  </a:lnTo>
                  <a:lnTo>
                    <a:pt x="120" y="60"/>
                  </a:lnTo>
                  <a:lnTo>
                    <a:pt x="126" y="60"/>
                  </a:lnTo>
                  <a:lnTo>
                    <a:pt x="120" y="48"/>
                  </a:lnTo>
                  <a:lnTo>
                    <a:pt x="120" y="42"/>
                  </a:lnTo>
                  <a:lnTo>
                    <a:pt x="114" y="42"/>
                  </a:lnTo>
                  <a:lnTo>
                    <a:pt x="114" y="36"/>
                  </a:lnTo>
                  <a:lnTo>
                    <a:pt x="120" y="30"/>
                  </a:lnTo>
                  <a:lnTo>
                    <a:pt x="120" y="36"/>
                  </a:lnTo>
                  <a:lnTo>
                    <a:pt x="120" y="42"/>
                  </a:lnTo>
                  <a:lnTo>
                    <a:pt x="126" y="42"/>
                  </a:lnTo>
                  <a:lnTo>
                    <a:pt x="120" y="36"/>
                  </a:lnTo>
                  <a:lnTo>
                    <a:pt x="126" y="36"/>
                  </a:lnTo>
                  <a:lnTo>
                    <a:pt x="126" y="30"/>
                  </a:lnTo>
                  <a:lnTo>
                    <a:pt x="126" y="24"/>
                  </a:lnTo>
                  <a:lnTo>
                    <a:pt x="126" y="18"/>
                  </a:lnTo>
                  <a:lnTo>
                    <a:pt x="120" y="18"/>
                  </a:lnTo>
                  <a:lnTo>
                    <a:pt x="120" y="0"/>
                  </a:lnTo>
                  <a:lnTo>
                    <a:pt x="138" y="6"/>
                  </a:lnTo>
                  <a:lnTo>
                    <a:pt x="198" y="24"/>
                  </a:lnTo>
                  <a:lnTo>
                    <a:pt x="342" y="60"/>
                  </a:lnTo>
                  <a:lnTo>
                    <a:pt x="396" y="72"/>
                  </a:lnTo>
                  <a:lnTo>
                    <a:pt x="360" y="258"/>
                  </a:lnTo>
                  <a:lnTo>
                    <a:pt x="354" y="264"/>
                  </a:lnTo>
                  <a:lnTo>
                    <a:pt x="360" y="276"/>
                  </a:lnTo>
                  <a:lnTo>
                    <a:pt x="360" y="282"/>
                  </a:lnTo>
                  <a:lnTo>
                    <a:pt x="354" y="288"/>
                  </a:lnTo>
                  <a:lnTo>
                    <a:pt x="354" y="294"/>
                  </a:lnTo>
                  <a:lnTo>
                    <a:pt x="252" y="270"/>
                  </a:lnTo>
                  <a:lnTo>
                    <a:pt x="240" y="270"/>
                  </a:lnTo>
                  <a:lnTo>
                    <a:pt x="222" y="270"/>
                  </a:lnTo>
                  <a:lnTo>
                    <a:pt x="216" y="270"/>
                  </a:lnTo>
                  <a:lnTo>
                    <a:pt x="216" y="264"/>
                  </a:lnTo>
                  <a:lnTo>
                    <a:pt x="210" y="270"/>
                  </a:lnTo>
                  <a:lnTo>
                    <a:pt x="192" y="270"/>
                  </a:lnTo>
                  <a:lnTo>
                    <a:pt x="180" y="276"/>
                  </a:lnTo>
                  <a:lnTo>
                    <a:pt x="162" y="276"/>
                  </a:lnTo>
                  <a:lnTo>
                    <a:pt x="162" y="270"/>
                  </a:lnTo>
                  <a:lnTo>
                    <a:pt x="156" y="270"/>
                  </a:lnTo>
                  <a:lnTo>
                    <a:pt x="150" y="270"/>
                  </a:lnTo>
                  <a:lnTo>
                    <a:pt x="144" y="270"/>
                  </a:lnTo>
                  <a:lnTo>
                    <a:pt x="138" y="270"/>
                  </a:lnTo>
                  <a:lnTo>
                    <a:pt x="132" y="270"/>
                  </a:lnTo>
                  <a:lnTo>
                    <a:pt x="126" y="264"/>
                  </a:lnTo>
                  <a:lnTo>
                    <a:pt x="114" y="252"/>
                  </a:lnTo>
                  <a:lnTo>
                    <a:pt x="102" y="252"/>
                  </a:lnTo>
                  <a:lnTo>
                    <a:pt x="96" y="258"/>
                  </a:lnTo>
                  <a:lnTo>
                    <a:pt x="84" y="258"/>
                  </a:lnTo>
                  <a:lnTo>
                    <a:pt x="66" y="258"/>
                  </a:lnTo>
                  <a:lnTo>
                    <a:pt x="60" y="252"/>
                  </a:lnTo>
                  <a:lnTo>
                    <a:pt x="54" y="246"/>
                  </a:lnTo>
                  <a:lnTo>
                    <a:pt x="48" y="240"/>
                  </a:lnTo>
                  <a:lnTo>
                    <a:pt x="48" y="234"/>
                  </a:lnTo>
                  <a:lnTo>
                    <a:pt x="54" y="228"/>
                  </a:lnTo>
                  <a:lnTo>
                    <a:pt x="54" y="216"/>
                  </a:lnTo>
                  <a:lnTo>
                    <a:pt x="48" y="204"/>
                  </a:lnTo>
                  <a:lnTo>
                    <a:pt x="36" y="198"/>
                  </a:lnTo>
                  <a:lnTo>
                    <a:pt x="30" y="198"/>
                  </a:lnTo>
                  <a:lnTo>
                    <a:pt x="30" y="186"/>
                  </a:lnTo>
                  <a:lnTo>
                    <a:pt x="24" y="186"/>
                  </a:lnTo>
                  <a:lnTo>
                    <a:pt x="18" y="186"/>
                  </a:lnTo>
                  <a:lnTo>
                    <a:pt x="12" y="186"/>
                  </a:lnTo>
                  <a:lnTo>
                    <a:pt x="12" y="180"/>
                  </a:lnTo>
                  <a:lnTo>
                    <a:pt x="12" y="186"/>
                  </a:lnTo>
                  <a:lnTo>
                    <a:pt x="6" y="180"/>
                  </a:lnTo>
                  <a:lnTo>
                    <a:pt x="0" y="180"/>
                  </a:lnTo>
                  <a:lnTo>
                    <a:pt x="0" y="174"/>
                  </a:lnTo>
                  <a:lnTo>
                    <a:pt x="0" y="168"/>
                  </a:lnTo>
                  <a:lnTo>
                    <a:pt x="6" y="156"/>
                  </a:lnTo>
                  <a:lnTo>
                    <a:pt x="6" y="168"/>
                  </a:lnTo>
                  <a:lnTo>
                    <a:pt x="6" y="174"/>
                  </a:lnTo>
                  <a:lnTo>
                    <a:pt x="6" y="168"/>
                  </a:lnTo>
                  <a:lnTo>
                    <a:pt x="12" y="162"/>
                  </a:lnTo>
                  <a:lnTo>
                    <a:pt x="12" y="156"/>
                  </a:lnTo>
                  <a:lnTo>
                    <a:pt x="12" y="150"/>
                  </a:lnTo>
                  <a:lnTo>
                    <a:pt x="18" y="150"/>
                  </a:lnTo>
                  <a:lnTo>
                    <a:pt x="18" y="144"/>
                  </a:lnTo>
                  <a:lnTo>
                    <a:pt x="12" y="150"/>
                  </a:lnTo>
                  <a:lnTo>
                    <a:pt x="6" y="150"/>
                  </a:lnTo>
                  <a:lnTo>
                    <a:pt x="6" y="132"/>
                  </a:lnTo>
                  <a:lnTo>
                    <a:pt x="12" y="132"/>
                  </a:lnTo>
                  <a:lnTo>
                    <a:pt x="12" y="138"/>
                  </a:lnTo>
                  <a:lnTo>
                    <a:pt x="12" y="132"/>
                  </a:lnTo>
                  <a:lnTo>
                    <a:pt x="24" y="132"/>
                  </a:lnTo>
                  <a:lnTo>
                    <a:pt x="18" y="126"/>
                  </a:lnTo>
                  <a:lnTo>
                    <a:pt x="12" y="126"/>
                  </a:lnTo>
                  <a:lnTo>
                    <a:pt x="6" y="126"/>
                  </a:lnTo>
                  <a:lnTo>
                    <a:pt x="6" y="120"/>
                  </a:lnTo>
                  <a:lnTo>
                    <a:pt x="12" y="120"/>
                  </a:lnTo>
                  <a:lnTo>
                    <a:pt x="12" y="108"/>
                  </a:lnTo>
                  <a:lnTo>
                    <a:pt x="12" y="102"/>
                  </a:lnTo>
                  <a:lnTo>
                    <a:pt x="12" y="66"/>
                  </a:lnTo>
                  <a:lnTo>
                    <a:pt x="12" y="60"/>
                  </a:lnTo>
                  <a:lnTo>
                    <a:pt x="6" y="48"/>
                  </a:lnTo>
                  <a:lnTo>
                    <a:pt x="6" y="36"/>
                  </a:lnTo>
                  <a:lnTo>
                    <a:pt x="6" y="30"/>
                  </a:lnTo>
                  <a:lnTo>
                    <a:pt x="12" y="24"/>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6" name="Freeform 38">
              <a:extLst>
                <a:ext uri="{FF2B5EF4-FFF2-40B4-BE49-F238E27FC236}">
                  <a16:creationId xmlns:a16="http://schemas.microsoft.com/office/drawing/2014/main" id="{FADB93A7-8562-453F-9263-FE3EE6762B98}"/>
                </a:ext>
              </a:extLst>
            </p:cNvPr>
            <p:cNvSpPr>
              <a:spLocks/>
            </p:cNvSpPr>
            <p:nvPr/>
          </p:nvSpPr>
          <p:spPr bwMode="auto">
            <a:xfrm>
              <a:off x="2633780" y="2109636"/>
              <a:ext cx="649766" cy="587067"/>
            </a:xfrm>
            <a:custGeom>
              <a:avLst/>
              <a:gdLst>
                <a:gd name="T0" fmla="*/ 138 w 480"/>
                <a:gd name="T1" fmla="*/ 12 h 402"/>
                <a:gd name="T2" fmla="*/ 132 w 480"/>
                <a:gd name="T3" fmla="*/ 6 h 402"/>
                <a:gd name="T4" fmla="*/ 132 w 480"/>
                <a:gd name="T5" fmla="*/ 6 h 402"/>
                <a:gd name="T6" fmla="*/ 126 w 480"/>
                <a:gd name="T7" fmla="*/ 6 h 402"/>
                <a:gd name="T8" fmla="*/ 120 w 480"/>
                <a:gd name="T9" fmla="*/ 0 h 402"/>
                <a:gd name="T10" fmla="*/ 114 w 480"/>
                <a:gd name="T11" fmla="*/ 6 h 402"/>
                <a:gd name="T12" fmla="*/ 108 w 480"/>
                <a:gd name="T13" fmla="*/ 0 h 402"/>
                <a:gd name="T14" fmla="*/ 108 w 480"/>
                <a:gd name="T15" fmla="*/ 0 h 402"/>
                <a:gd name="T16" fmla="*/ 108 w 480"/>
                <a:gd name="T17" fmla="*/ 12 h 402"/>
                <a:gd name="T18" fmla="*/ 102 w 480"/>
                <a:gd name="T19" fmla="*/ 18 h 402"/>
                <a:gd name="T20" fmla="*/ 102 w 480"/>
                <a:gd name="T21" fmla="*/ 24 h 402"/>
                <a:gd name="T22" fmla="*/ 102 w 480"/>
                <a:gd name="T23" fmla="*/ 24 h 402"/>
                <a:gd name="T24" fmla="*/ 102 w 480"/>
                <a:gd name="T25" fmla="*/ 42 h 402"/>
                <a:gd name="T26" fmla="*/ 96 w 480"/>
                <a:gd name="T27" fmla="*/ 54 h 402"/>
                <a:gd name="T28" fmla="*/ 84 w 480"/>
                <a:gd name="T29" fmla="*/ 84 h 402"/>
                <a:gd name="T30" fmla="*/ 72 w 480"/>
                <a:gd name="T31" fmla="*/ 102 h 402"/>
                <a:gd name="T32" fmla="*/ 60 w 480"/>
                <a:gd name="T33" fmla="*/ 132 h 402"/>
                <a:gd name="T34" fmla="*/ 60 w 480"/>
                <a:gd name="T35" fmla="*/ 132 h 402"/>
                <a:gd name="T36" fmla="*/ 30 w 480"/>
                <a:gd name="T37" fmla="*/ 198 h 402"/>
                <a:gd name="T38" fmla="*/ 24 w 480"/>
                <a:gd name="T39" fmla="*/ 204 h 402"/>
                <a:gd name="T40" fmla="*/ 6 w 480"/>
                <a:gd name="T41" fmla="*/ 234 h 402"/>
                <a:gd name="T42" fmla="*/ 6 w 480"/>
                <a:gd name="T43" fmla="*/ 252 h 402"/>
                <a:gd name="T44" fmla="*/ 6 w 480"/>
                <a:gd name="T45" fmla="*/ 264 h 402"/>
                <a:gd name="T46" fmla="*/ 0 w 480"/>
                <a:gd name="T47" fmla="*/ 288 h 402"/>
                <a:gd name="T48" fmla="*/ 6 w 480"/>
                <a:gd name="T49" fmla="*/ 300 h 402"/>
                <a:gd name="T50" fmla="*/ 210 w 480"/>
                <a:gd name="T51" fmla="*/ 360 h 402"/>
                <a:gd name="T52" fmla="*/ 360 w 480"/>
                <a:gd name="T53" fmla="*/ 396 h 402"/>
                <a:gd name="T54" fmla="*/ 390 w 480"/>
                <a:gd name="T55" fmla="*/ 402 h 402"/>
                <a:gd name="T56" fmla="*/ 420 w 480"/>
                <a:gd name="T57" fmla="*/ 276 h 402"/>
                <a:gd name="T58" fmla="*/ 432 w 480"/>
                <a:gd name="T59" fmla="*/ 258 h 402"/>
                <a:gd name="T60" fmla="*/ 432 w 480"/>
                <a:gd name="T61" fmla="*/ 252 h 402"/>
                <a:gd name="T62" fmla="*/ 432 w 480"/>
                <a:gd name="T63" fmla="*/ 246 h 402"/>
                <a:gd name="T64" fmla="*/ 432 w 480"/>
                <a:gd name="T65" fmla="*/ 246 h 402"/>
                <a:gd name="T66" fmla="*/ 420 w 480"/>
                <a:gd name="T67" fmla="*/ 234 h 402"/>
                <a:gd name="T68" fmla="*/ 420 w 480"/>
                <a:gd name="T69" fmla="*/ 228 h 402"/>
                <a:gd name="T70" fmla="*/ 426 w 480"/>
                <a:gd name="T71" fmla="*/ 210 h 402"/>
                <a:gd name="T72" fmla="*/ 450 w 480"/>
                <a:gd name="T73" fmla="*/ 186 h 402"/>
                <a:gd name="T74" fmla="*/ 450 w 480"/>
                <a:gd name="T75" fmla="*/ 180 h 402"/>
                <a:gd name="T76" fmla="*/ 480 w 480"/>
                <a:gd name="T77" fmla="*/ 144 h 402"/>
                <a:gd name="T78" fmla="*/ 480 w 480"/>
                <a:gd name="T79" fmla="*/ 138 h 402"/>
                <a:gd name="T80" fmla="*/ 474 w 480"/>
                <a:gd name="T81" fmla="*/ 126 h 402"/>
                <a:gd name="T82" fmla="*/ 462 w 480"/>
                <a:gd name="T83" fmla="*/ 108 h 402"/>
                <a:gd name="T84" fmla="*/ 360 w 480"/>
                <a:gd name="T85" fmla="*/ 84 h 402"/>
                <a:gd name="T86" fmla="*/ 348 w 480"/>
                <a:gd name="T87" fmla="*/ 84 h 402"/>
                <a:gd name="T88" fmla="*/ 324 w 480"/>
                <a:gd name="T89" fmla="*/ 84 h 402"/>
                <a:gd name="T90" fmla="*/ 318 w 480"/>
                <a:gd name="T91" fmla="*/ 84 h 402"/>
                <a:gd name="T92" fmla="*/ 318 w 480"/>
                <a:gd name="T93" fmla="*/ 84 h 402"/>
                <a:gd name="T94" fmla="*/ 300 w 480"/>
                <a:gd name="T95" fmla="*/ 84 h 402"/>
                <a:gd name="T96" fmla="*/ 270 w 480"/>
                <a:gd name="T97" fmla="*/ 90 h 402"/>
                <a:gd name="T98" fmla="*/ 264 w 480"/>
                <a:gd name="T99" fmla="*/ 84 h 402"/>
                <a:gd name="T100" fmla="*/ 258 w 480"/>
                <a:gd name="T101" fmla="*/ 84 h 402"/>
                <a:gd name="T102" fmla="*/ 246 w 480"/>
                <a:gd name="T103" fmla="*/ 84 h 402"/>
                <a:gd name="T104" fmla="*/ 240 w 480"/>
                <a:gd name="T105" fmla="*/ 84 h 402"/>
                <a:gd name="T106" fmla="*/ 222 w 480"/>
                <a:gd name="T107" fmla="*/ 66 h 402"/>
                <a:gd name="T108" fmla="*/ 210 w 480"/>
                <a:gd name="T109" fmla="*/ 66 h 402"/>
                <a:gd name="T110" fmla="*/ 192 w 480"/>
                <a:gd name="T111" fmla="*/ 72 h 402"/>
                <a:gd name="T112" fmla="*/ 168 w 480"/>
                <a:gd name="T113" fmla="*/ 66 h 402"/>
                <a:gd name="T114" fmla="*/ 162 w 480"/>
                <a:gd name="T115" fmla="*/ 60 h 402"/>
                <a:gd name="T116" fmla="*/ 156 w 480"/>
                <a:gd name="T117" fmla="*/ 48 h 402"/>
                <a:gd name="T118" fmla="*/ 162 w 480"/>
                <a:gd name="T119" fmla="*/ 30 h 402"/>
                <a:gd name="T120" fmla="*/ 144 w 480"/>
                <a:gd name="T121" fmla="*/ 12 h 402"/>
                <a:gd name="T122" fmla="*/ 138 w 480"/>
                <a:gd name="T123" fmla="*/ 12 h 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0" h="402">
                  <a:moveTo>
                    <a:pt x="144" y="12"/>
                  </a:moveTo>
                  <a:lnTo>
                    <a:pt x="138" y="12"/>
                  </a:lnTo>
                  <a:lnTo>
                    <a:pt x="138" y="6"/>
                  </a:lnTo>
                  <a:lnTo>
                    <a:pt x="132" y="6"/>
                  </a:lnTo>
                  <a:lnTo>
                    <a:pt x="126" y="6"/>
                  </a:lnTo>
                  <a:lnTo>
                    <a:pt x="120" y="6"/>
                  </a:lnTo>
                  <a:lnTo>
                    <a:pt x="120" y="0"/>
                  </a:lnTo>
                  <a:lnTo>
                    <a:pt x="114" y="6"/>
                  </a:lnTo>
                  <a:lnTo>
                    <a:pt x="114" y="0"/>
                  </a:lnTo>
                  <a:lnTo>
                    <a:pt x="108" y="0"/>
                  </a:lnTo>
                  <a:lnTo>
                    <a:pt x="108" y="6"/>
                  </a:lnTo>
                  <a:lnTo>
                    <a:pt x="108" y="12"/>
                  </a:lnTo>
                  <a:lnTo>
                    <a:pt x="102" y="18"/>
                  </a:lnTo>
                  <a:lnTo>
                    <a:pt x="102" y="24"/>
                  </a:lnTo>
                  <a:lnTo>
                    <a:pt x="96" y="36"/>
                  </a:lnTo>
                  <a:lnTo>
                    <a:pt x="102" y="42"/>
                  </a:lnTo>
                  <a:lnTo>
                    <a:pt x="96" y="54"/>
                  </a:lnTo>
                  <a:lnTo>
                    <a:pt x="84" y="84"/>
                  </a:lnTo>
                  <a:lnTo>
                    <a:pt x="72" y="102"/>
                  </a:lnTo>
                  <a:lnTo>
                    <a:pt x="60" y="132"/>
                  </a:lnTo>
                  <a:lnTo>
                    <a:pt x="48" y="168"/>
                  </a:lnTo>
                  <a:lnTo>
                    <a:pt x="30" y="198"/>
                  </a:lnTo>
                  <a:lnTo>
                    <a:pt x="24" y="204"/>
                  </a:lnTo>
                  <a:lnTo>
                    <a:pt x="18" y="216"/>
                  </a:lnTo>
                  <a:lnTo>
                    <a:pt x="6" y="234"/>
                  </a:lnTo>
                  <a:lnTo>
                    <a:pt x="6" y="240"/>
                  </a:lnTo>
                  <a:lnTo>
                    <a:pt x="6" y="252"/>
                  </a:lnTo>
                  <a:lnTo>
                    <a:pt x="6" y="258"/>
                  </a:lnTo>
                  <a:lnTo>
                    <a:pt x="6" y="264"/>
                  </a:lnTo>
                  <a:lnTo>
                    <a:pt x="0" y="276"/>
                  </a:lnTo>
                  <a:lnTo>
                    <a:pt x="0" y="288"/>
                  </a:lnTo>
                  <a:lnTo>
                    <a:pt x="0" y="294"/>
                  </a:lnTo>
                  <a:lnTo>
                    <a:pt x="6" y="300"/>
                  </a:lnTo>
                  <a:lnTo>
                    <a:pt x="18" y="312"/>
                  </a:lnTo>
                  <a:lnTo>
                    <a:pt x="210" y="360"/>
                  </a:lnTo>
                  <a:lnTo>
                    <a:pt x="294" y="378"/>
                  </a:lnTo>
                  <a:lnTo>
                    <a:pt x="360" y="396"/>
                  </a:lnTo>
                  <a:lnTo>
                    <a:pt x="390" y="402"/>
                  </a:lnTo>
                  <a:lnTo>
                    <a:pt x="420" y="288"/>
                  </a:lnTo>
                  <a:lnTo>
                    <a:pt x="420" y="276"/>
                  </a:lnTo>
                  <a:lnTo>
                    <a:pt x="432" y="258"/>
                  </a:lnTo>
                  <a:lnTo>
                    <a:pt x="432" y="252"/>
                  </a:lnTo>
                  <a:lnTo>
                    <a:pt x="432" y="246"/>
                  </a:lnTo>
                  <a:lnTo>
                    <a:pt x="432" y="240"/>
                  </a:lnTo>
                  <a:lnTo>
                    <a:pt x="420" y="234"/>
                  </a:lnTo>
                  <a:lnTo>
                    <a:pt x="420" y="228"/>
                  </a:lnTo>
                  <a:lnTo>
                    <a:pt x="426" y="222"/>
                  </a:lnTo>
                  <a:lnTo>
                    <a:pt x="426" y="210"/>
                  </a:lnTo>
                  <a:lnTo>
                    <a:pt x="444" y="192"/>
                  </a:lnTo>
                  <a:lnTo>
                    <a:pt x="450" y="186"/>
                  </a:lnTo>
                  <a:lnTo>
                    <a:pt x="450" y="180"/>
                  </a:lnTo>
                  <a:lnTo>
                    <a:pt x="480" y="144"/>
                  </a:lnTo>
                  <a:lnTo>
                    <a:pt x="480" y="138"/>
                  </a:lnTo>
                  <a:lnTo>
                    <a:pt x="480" y="132"/>
                  </a:lnTo>
                  <a:lnTo>
                    <a:pt x="474" y="126"/>
                  </a:lnTo>
                  <a:lnTo>
                    <a:pt x="462" y="108"/>
                  </a:lnTo>
                  <a:lnTo>
                    <a:pt x="360" y="84"/>
                  </a:lnTo>
                  <a:lnTo>
                    <a:pt x="348" y="84"/>
                  </a:lnTo>
                  <a:lnTo>
                    <a:pt x="330" y="84"/>
                  </a:lnTo>
                  <a:lnTo>
                    <a:pt x="324" y="84"/>
                  </a:lnTo>
                  <a:lnTo>
                    <a:pt x="324" y="78"/>
                  </a:lnTo>
                  <a:lnTo>
                    <a:pt x="318" y="84"/>
                  </a:lnTo>
                  <a:lnTo>
                    <a:pt x="300" y="84"/>
                  </a:lnTo>
                  <a:lnTo>
                    <a:pt x="288" y="90"/>
                  </a:lnTo>
                  <a:lnTo>
                    <a:pt x="270" y="90"/>
                  </a:lnTo>
                  <a:lnTo>
                    <a:pt x="270" y="84"/>
                  </a:lnTo>
                  <a:lnTo>
                    <a:pt x="264" y="84"/>
                  </a:lnTo>
                  <a:lnTo>
                    <a:pt x="258" y="84"/>
                  </a:lnTo>
                  <a:lnTo>
                    <a:pt x="252" y="84"/>
                  </a:lnTo>
                  <a:lnTo>
                    <a:pt x="246" y="84"/>
                  </a:lnTo>
                  <a:lnTo>
                    <a:pt x="240" y="84"/>
                  </a:lnTo>
                  <a:lnTo>
                    <a:pt x="234" y="78"/>
                  </a:lnTo>
                  <a:lnTo>
                    <a:pt x="222" y="66"/>
                  </a:lnTo>
                  <a:lnTo>
                    <a:pt x="210" y="66"/>
                  </a:lnTo>
                  <a:lnTo>
                    <a:pt x="204" y="72"/>
                  </a:lnTo>
                  <a:lnTo>
                    <a:pt x="192" y="72"/>
                  </a:lnTo>
                  <a:lnTo>
                    <a:pt x="174" y="72"/>
                  </a:lnTo>
                  <a:lnTo>
                    <a:pt x="168" y="66"/>
                  </a:lnTo>
                  <a:lnTo>
                    <a:pt x="162" y="60"/>
                  </a:lnTo>
                  <a:lnTo>
                    <a:pt x="156" y="54"/>
                  </a:lnTo>
                  <a:lnTo>
                    <a:pt x="156" y="48"/>
                  </a:lnTo>
                  <a:lnTo>
                    <a:pt x="162" y="42"/>
                  </a:lnTo>
                  <a:lnTo>
                    <a:pt x="162" y="30"/>
                  </a:lnTo>
                  <a:lnTo>
                    <a:pt x="156" y="18"/>
                  </a:lnTo>
                  <a:lnTo>
                    <a:pt x="144" y="12"/>
                  </a:lnTo>
                  <a:lnTo>
                    <a:pt x="138" y="12"/>
                  </a:lnTo>
                  <a:lnTo>
                    <a:pt x="144" y="1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7" name="Freeform 39">
              <a:extLst>
                <a:ext uri="{FF2B5EF4-FFF2-40B4-BE49-F238E27FC236}">
                  <a16:creationId xmlns:a16="http://schemas.microsoft.com/office/drawing/2014/main" id="{FCB20A9F-93A4-46FB-9CCD-346BE593AF18}"/>
                </a:ext>
              </a:extLst>
            </p:cNvPr>
            <p:cNvSpPr>
              <a:spLocks/>
            </p:cNvSpPr>
            <p:nvPr/>
          </p:nvSpPr>
          <p:spPr bwMode="auto">
            <a:xfrm>
              <a:off x="2591968" y="2547746"/>
              <a:ext cx="649766" cy="1209182"/>
            </a:xfrm>
            <a:custGeom>
              <a:avLst/>
              <a:gdLst>
                <a:gd name="T0" fmla="*/ 216 w 480"/>
                <a:gd name="T1" fmla="*/ 288 h 828"/>
                <a:gd name="T2" fmla="*/ 474 w 480"/>
                <a:gd name="T3" fmla="*/ 690 h 828"/>
                <a:gd name="T4" fmla="*/ 480 w 480"/>
                <a:gd name="T5" fmla="*/ 720 h 828"/>
                <a:gd name="T6" fmla="*/ 450 w 480"/>
                <a:gd name="T7" fmla="*/ 732 h 828"/>
                <a:gd name="T8" fmla="*/ 444 w 480"/>
                <a:gd name="T9" fmla="*/ 774 h 828"/>
                <a:gd name="T10" fmla="*/ 432 w 480"/>
                <a:gd name="T11" fmla="*/ 792 h 828"/>
                <a:gd name="T12" fmla="*/ 438 w 480"/>
                <a:gd name="T13" fmla="*/ 810 h 828"/>
                <a:gd name="T14" fmla="*/ 276 w 480"/>
                <a:gd name="T15" fmla="*/ 810 h 828"/>
                <a:gd name="T16" fmla="*/ 276 w 480"/>
                <a:gd name="T17" fmla="*/ 798 h 828"/>
                <a:gd name="T18" fmla="*/ 264 w 480"/>
                <a:gd name="T19" fmla="*/ 798 h 828"/>
                <a:gd name="T20" fmla="*/ 264 w 480"/>
                <a:gd name="T21" fmla="*/ 750 h 828"/>
                <a:gd name="T22" fmla="*/ 222 w 480"/>
                <a:gd name="T23" fmla="*/ 702 h 828"/>
                <a:gd name="T24" fmla="*/ 216 w 480"/>
                <a:gd name="T25" fmla="*/ 696 h 828"/>
                <a:gd name="T26" fmla="*/ 198 w 480"/>
                <a:gd name="T27" fmla="*/ 678 h 828"/>
                <a:gd name="T28" fmla="*/ 174 w 480"/>
                <a:gd name="T29" fmla="*/ 654 h 828"/>
                <a:gd name="T30" fmla="*/ 144 w 480"/>
                <a:gd name="T31" fmla="*/ 636 h 828"/>
                <a:gd name="T32" fmla="*/ 132 w 480"/>
                <a:gd name="T33" fmla="*/ 624 h 828"/>
                <a:gd name="T34" fmla="*/ 102 w 480"/>
                <a:gd name="T35" fmla="*/ 612 h 828"/>
                <a:gd name="T36" fmla="*/ 96 w 480"/>
                <a:gd name="T37" fmla="*/ 606 h 828"/>
                <a:gd name="T38" fmla="*/ 102 w 480"/>
                <a:gd name="T39" fmla="*/ 588 h 828"/>
                <a:gd name="T40" fmla="*/ 108 w 480"/>
                <a:gd name="T41" fmla="*/ 558 h 828"/>
                <a:gd name="T42" fmla="*/ 96 w 480"/>
                <a:gd name="T43" fmla="*/ 552 h 828"/>
                <a:gd name="T44" fmla="*/ 84 w 480"/>
                <a:gd name="T45" fmla="*/ 522 h 828"/>
                <a:gd name="T46" fmla="*/ 72 w 480"/>
                <a:gd name="T47" fmla="*/ 486 h 828"/>
                <a:gd name="T48" fmla="*/ 60 w 480"/>
                <a:gd name="T49" fmla="*/ 462 h 828"/>
                <a:gd name="T50" fmla="*/ 54 w 480"/>
                <a:gd name="T51" fmla="*/ 444 h 828"/>
                <a:gd name="T52" fmla="*/ 60 w 480"/>
                <a:gd name="T53" fmla="*/ 438 h 828"/>
                <a:gd name="T54" fmla="*/ 66 w 480"/>
                <a:gd name="T55" fmla="*/ 438 h 828"/>
                <a:gd name="T56" fmla="*/ 66 w 480"/>
                <a:gd name="T57" fmla="*/ 408 h 828"/>
                <a:gd name="T58" fmla="*/ 48 w 480"/>
                <a:gd name="T59" fmla="*/ 390 h 828"/>
                <a:gd name="T60" fmla="*/ 48 w 480"/>
                <a:gd name="T61" fmla="*/ 372 h 828"/>
                <a:gd name="T62" fmla="*/ 48 w 480"/>
                <a:gd name="T63" fmla="*/ 354 h 828"/>
                <a:gd name="T64" fmla="*/ 60 w 480"/>
                <a:gd name="T65" fmla="*/ 342 h 828"/>
                <a:gd name="T66" fmla="*/ 60 w 480"/>
                <a:gd name="T67" fmla="*/ 360 h 828"/>
                <a:gd name="T68" fmla="*/ 72 w 480"/>
                <a:gd name="T69" fmla="*/ 372 h 828"/>
                <a:gd name="T70" fmla="*/ 66 w 480"/>
                <a:gd name="T71" fmla="*/ 348 h 828"/>
                <a:gd name="T72" fmla="*/ 60 w 480"/>
                <a:gd name="T73" fmla="*/ 330 h 828"/>
                <a:gd name="T74" fmla="*/ 78 w 480"/>
                <a:gd name="T75" fmla="*/ 330 h 828"/>
                <a:gd name="T76" fmla="*/ 90 w 480"/>
                <a:gd name="T77" fmla="*/ 324 h 828"/>
                <a:gd name="T78" fmla="*/ 78 w 480"/>
                <a:gd name="T79" fmla="*/ 324 h 828"/>
                <a:gd name="T80" fmla="*/ 60 w 480"/>
                <a:gd name="T81" fmla="*/ 318 h 828"/>
                <a:gd name="T82" fmla="*/ 48 w 480"/>
                <a:gd name="T83" fmla="*/ 336 h 828"/>
                <a:gd name="T84" fmla="*/ 42 w 480"/>
                <a:gd name="T85" fmla="*/ 330 h 828"/>
                <a:gd name="T86" fmla="*/ 30 w 480"/>
                <a:gd name="T87" fmla="*/ 312 h 828"/>
                <a:gd name="T88" fmla="*/ 36 w 480"/>
                <a:gd name="T89" fmla="*/ 300 h 828"/>
                <a:gd name="T90" fmla="*/ 24 w 480"/>
                <a:gd name="T91" fmla="*/ 276 h 828"/>
                <a:gd name="T92" fmla="*/ 18 w 480"/>
                <a:gd name="T93" fmla="*/ 258 h 828"/>
                <a:gd name="T94" fmla="*/ 6 w 480"/>
                <a:gd name="T95" fmla="*/ 234 h 828"/>
                <a:gd name="T96" fmla="*/ 12 w 480"/>
                <a:gd name="T97" fmla="*/ 210 h 828"/>
                <a:gd name="T98" fmla="*/ 18 w 480"/>
                <a:gd name="T99" fmla="*/ 162 h 828"/>
                <a:gd name="T100" fmla="*/ 12 w 480"/>
                <a:gd name="T101" fmla="*/ 144 h 828"/>
                <a:gd name="T102" fmla="*/ 24 w 480"/>
                <a:gd name="T103" fmla="*/ 84 h 828"/>
                <a:gd name="T104" fmla="*/ 42 w 480"/>
                <a:gd name="T105" fmla="*/ 42 h 828"/>
                <a:gd name="T106" fmla="*/ 42 w 480"/>
                <a:gd name="T107" fmla="*/ 30 h 828"/>
                <a:gd name="T108" fmla="*/ 42 w 480"/>
                <a:gd name="T109" fmla="*/ 18 h 828"/>
                <a:gd name="T110" fmla="*/ 60 w 480"/>
                <a:gd name="T111" fmla="*/ 12 h 8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0" h="828">
                  <a:moveTo>
                    <a:pt x="60" y="12"/>
                  </a:moveTo>
                  <a:lnTo>
                    <a:pt x="252" y="60"/>
                  </a:lnTo>
                  <a:lnTo>
                    <a:pt x="276" y="66"/>
                  </a:lnTo>
                  <a:lnTo>
                    <a:pt x="216" y="288"/>
                  </a:lnTo>
                  <a:lnTo>
                    <a:pt x="462" y="654"/>
                  </a:lnTo>
                  <a:lnTo>
                    <a:pt x="462" y="666"/>
                  </a:lnTo>
                  <a:lnTo>
                    <a:pt x="462" y="672"/>
                  </a:lnTo>
                  <a:lnTo>
                    <a:pt x="474" y="690"/>
                  </a:lnTo>
                  <a:lnTo>
                    <a:pt x="474" y="702"/>
                  </a:lnTo>
                  <a:lnTo>
                    <a:pt x="480" y="714"/>
                  </a:lnTo>
                  <a:lnTo>
                    <a:pt x="480" y="720"/>
                  </a:lnTo>
                  <a:lnTo>
                    <a:pt x="480" y="726"/>
                  </a:lnTo>
                  <a:lnTo>
                    <a:pt x="468" y="726"/>
                  </a:lnTo>
                  <a:lnTo>
                    <a:pt x="450" y="732"/>
                  </a:lnTo>
                  <a:lnTo>
                    <a:pt x="450" y="744"/>
                  </a:lnTo>
                  <a:lnTo>
                    <a:pt x="450" y="750"/>
                  </a:lnTo>
                  <a:lnTo>
                    <a:pt x="450" y="756"/>
                  </a:lnTo>
                  <a:lnTo>
                    <a:pt x="450" y="768"/>
                  </a:lnTo>
                  <a:lnTo>
                    <a:pt x="444" y="774"/>
                  </a:lnTo>
                  <a:lnTo>
                    <a:pt x="432" y="780"/>
                  </a:lnTo>
                  <a:lnTo>
                    <a:pt x="432" y="786"/>
                  </a:lnTo>
                  <a:lnTo>
                    <a:pt x="432" y="792"/>
                  </a:lnTo>
                  <a:lnTo>
                    <a:pt x="432" y="804"/>
                  </a:lnTo>
                  <a:lnTo>
                    <a:pt x="438" y="810"/>
                  </a:lnTo>
                  <a:lnTo>
                    <a:pt x="438" y="828"/>
                  </a:lnTo>
                  <a:lnTo>
                    <a:pt x="432" y="828"/>
                  </a:lnTo>
                  <a:lnTo>
                    <a:pt x="426" y="828"/>
                  </a:lnTo>
                  <a:lnTo>
                    <a:pt x="276" y="810"/>
                  </a:lnTo>
                  <a:lnTo>
                    <a:pt x="270" y="804"/>
                  </a:lnTo>
                  <a:lnTo>
                    <a:pt x="276" y="804"/>
                  </a:lnTo>
                  <a:lnTo>
                    <a:pt x="276" y="798"/>
                  </a:lnTo>
                  <a:lnTo>
                    <a:pt x="270" y="798"/>
                  </a:lnTo>
                  <a:lnTo>
                    <a:pt x="264" y="798"/>
                  </a:lnTo>
                  <a:lnTo>
                    <a:pt x="264" y="786"/>
                  </a:lnTo>
                  <a:lnTo>
                    <a:pt x="270" y="786"/>
                  </a:lnTo>
                  <a:lnTo>
                    <a:pt x="270" y="780"/>
                  </a:lnTo>
                  <a:lnTo>
                    <a:pt x="270" y="762"/>
                  </a:lnTo>
                  <a:lnTo>
                    <a:pt x="264" y="750"/>
                  </a:lnTo>
                  <a:lnTo>
                    <a:pt x="258" y="744"/>
                  </a:lnTo>
                  <a:lnTo>
                    <a:pt x="246" y="726"/>
                  </a:lnTo>
                  <a:lnTo>
                    <a:pt x="234" y="708"/>
                  </a:lnTo>
                  <a:lnTo>
                    <a:pt x="228" y="702"/>
                  </a:lnTo>
                  <a:lnTo>
                    <a:pt x="222" y="702"/>
                  </a:lnTo>
                  <a:lnTo>
                    <a:pt x="222" y="708"/>
                  </a:lnTo>
                  <a:lnTo>
                    <a:pt x="216" y="702"/>
                  </a:lnTo>
                  <a:lnTo>
                    <a:pt x="216" y="696"/>
                  </a:lnTo>
                  <a:lnTo>
                    <a:pt x="216" y="690"/>
                  </a:lnTo>
                  <a:lnTo>
                    <a:pt x="216" y="684"/>
                  </a:lnTo>
                  <a:lnTo>
                    <a:pt x="210" y="678"/>
                  </a:lnTo>
                  <a:lnTo>
                    <a:pt x="198" y="678"/>
                  </a:lnTo>
                  <a:lnTo>
                    <a:pt x="192" y="678"/>
                  </a:lnTo>
                  <a:lnTo>
                    <a:pt x="186" y="672"/>
                  </a:lnTo>
                  <a:lnTo>
                    <a:pt x="174" y="660"/>
                  </a:lnTo>
                  <a:lnTo>
                    <a:pt x="174" y="654"/>
                  </a:lnTo>
                  <a:lnTo>
                    <a:pt x="168" y="642"/>
                  </a:lnTo>
                  <a:lnTo>
                    <a:pt x="156" y="636"/>
                  </a:lnTo>
                  <a:lnTo>
                    <a:pt x="150" y="636"/>
                  </a:lnTo>
                  <a:lnTo>
                    <a:pt x="144" y="636"/>
                  </a:lnTo>
                  <a:lnTo>
                    <a:pt x="144" y="630"/>
                  </a:lnTo>
                  <a:lnTo>
                    <a:pt x="138" y="630"/>
                  </a:lnTo>
                  <a:lnTo>
                    <a:pt x="132" y="624"/>
                  </a:lnTo>
                  <a:lnTo>
                    <a:pt x="120" y="618"/>
                  </a:lnTo>
                  <a:lnTo>
                    <a:pt x="108" y="618"/>
                  </a:lnTo>
                  <a:lnTo>
                    <a:pt x="102" y="618"/>
                  </a:lnTo>
                  <a:lnTo>
                    <a:pt x="102" y="612"/>
                  </a:lnTo>
                  <a:lnTo>
                    <a:pt x="96" y="612"/>
                  </a:lnTo>
                  <a:lnTo>
                    <a:pt x="96" y="606"/>
                  </a:lnTo>
                  <a:lnTo>
                    <a:pt x="102" y="600"/>
                  </a:lnTo>
                  <a:lnTo>
                    <a:pt x="102" y="594"/>
                  </a:lnTo>
                  <a:lnTo>
                    <a:pt x="102" y="588"/>
                  </a:lnTo>
                  <a:lnTo>
                    <a:pt x="102" y="576"/>
                  </a:lnTo>
                  <a:lnTo>
                    <a:pt x="108" y="570"/>
                  </a:lnTo>
                  <a:lnTo>
                    <a:pt x="108" y="558"/>
                  </a:lnTo>
                  <a:lnTo>
                    <a:pt x="102" y="558"/>
                  </a:lnTo>
                  <a:lnTo>
                    <a:pt x="96" y="552"/>
                  </a:lnTo>
                  <a:lnTo>
                    <a:pt x="102" y="546"/>
                  </a:lnTo>
                  <a:lnTo>
                    <a:pt x="102" y="534"/>
                  </a:lnTo>
                  <a:lnTo>
                    <a:pt x="96" y="534"/>
                  </a:lnTo>
                  <a:lnTo>
                    <a:pt x="84" y="522"/>
                  </a:lnTo>
                  <a:lnTo>
                    <a:pt x="78" y="516"/>
                  </a:lnTo>
                  <a:lnTo>
                    <a:pt x="78" y="504"/>
                  </a:lnTo>
                  <a:lnTo>
                    <a:pt x="72" y="492"/>
                  </a:lnTo>
                  <a:lnTo>
                    <a:pt x="72" y="486"/>
                  </a:lnTo>
                  <a:lnTo>
                    <a:pt x="66" y="480"/>
                  </a:lnTo>
                  <a:lnTo>
                    <a:pt x="72" y="480"/>
                  </a:lnTo>
                  <a:lnTo>
                    <a:pt x="72" y="474"/>
                  </a:lnTo>
                  <a:lnTo>
                    <a:pt x="60" y="462"/>
                  </a:lnTo>
                  <a:lnTo>
                    <a:pt x="54" y="462"/>
                  </a:lnTo>
                  <a:lnTo>
                    <a:pt x="54" y="456"/>
                  </a:lnTo>
                  <a:lnTo>
                    <a:pt x="60" y="456"/>
                  </a:lnTo>
                  <a:lnTo>
                    <a:pt x="54" y="444"/>
                  </a:lnTo>
                  <a:lnTo>
                    <a:pt x="60" y="438"/>
                  </a:lnTo>
                  <a:lnTo>
                    <a:pt x="60" y="432"/>
                  </a:lnTo>
                  <a:lnTo>
                    <a:pt x="60" y="438"/>
                  </a:lnTo>
                  <a:lnTo>
                    <a:pt x="66" y="438"/>
                  </a:lnTo>
                  <a:lnTo>
                    <a:pt x="72" y="426"/>
                  </a:lnTo>
                  <a:lnTo>
                    <a:pt x="72" y="408"/>
                  </a:lnTo>
                  <a:lnTo>
                    <a:pt x="66" y="408"/>
                  </a:lnTo>
                  <a:lnTo>
                    <a:pt x="60" y="408"/>
                  </a:lnTo>
                  <a:lnTo>
                    <a:pt x="48" y="390"/>
                  </a:lnTo>
                  <a:lnTo>
                    <a:pt x="48" y="384"/>
                  </a:lnTo>
                  <a:lnTo>
                    <a:pt x="48" y="378"/>
                  </a:lnTo>
                  <a:lnTo>
                    <a:pt x="48" y="372"/>
                  </a:lnTo>
                  <a:lnTo>
                    <a:pt x="48" y="366"/>
                  </a:lnTo>
                  <a:lnTo>
                    <a:pt x="48" y="360"/>
                  </a:lnTo>
                  <a:lnTo>
                    <a:pt x="48" y="354"/>
                  </a:lnTo>
                  <a:lnTo>
                    <a:pt x="48" y="342"/>
                  </a:lnTo>
                  <a:lnTo>
                    <a:pt x="54" y="342"/>
                  </a:lnTo>
                  <a:lnTo>
                    <a:pt x="60" y="342"/>
                  </a:lnTo>
                  <a:lnTo>
                    <a:pt x="60" y="348"/>
                  </a:lnTo>
                  <a:lnTo>
                    <a:pt x="54" y="348"/>
                  </a:lnTo>
                  <a:lnTo>
                    <a:pt x="54" y="354"/>
                  </a:lnTo>
                  <a:lnTo>
                    <a:pt x="60" y="360"/>
                  </a:lnTo>
                  <a:lnTo>
                    <a:pt x="60" y="366"/>
                  </a:lnTo>
                  <a:lnTo>
                    <a:pt x="72" y="372"/>
                  </a:lnTo>
                  <a:lnTo>
                    <a:pt x="72" y="366"/>
                  </a:lnTo>
                  <a:lnTo>
                    <a:pt x="66" y="360"/>
                  </a:lnTo>
                  <a:lnTo>
                    <a:pt x="66" y="354"/>
                  </a:lnTo>
                  <a:lnTo>
                    <a:pt x="66" y="348"/>
                  </a:lnTo>
                  <a:lnTo>
                    <a:pt x="66" y="342"/>
                  </a:lnTo>
                  <a:lnTo>
                    <a:pt x="60" y="336"/>
                  </a:lnTo>
                  <a:lnTo>
                    <a:pt x="60" y="330"/>
                  </a:lnTo>
                  <a:lnTo>
                    <a:pt x="66" y="330"/>
                  </a:lnTo>
                  <a:lnTo>
                    <a:pt x="72" y="324"/>
                  </a:lnTo>
                  <a:lnTo>
                    <a:pt x="78" y="330"/>
                  </a:lnTo>
                  <a:lnTo>
                    <a:pt x="90" y="330"/>
                  </a:lnTo>
                  <a:lnTo>
                    <a:pt x="96" y="330"/>
                  </a:lnTo>
                  <a:lnTo>
                    <a:pt x="90" y="324"/>
                  </a:lnTo>
                  <a:lnTo>
                    <a:pt x="84" y="324"/>
                  </a:lnTo>
                  <a:lnTo>
                    <a:pt x="78" y="324"/>
                  </a:lnTo>
                  <a:lnTo>
                    <a:pt x="72" y="324"/>
                  </a:lnTo>
                  <a:lnTo>
                    <a:pt x="72" y="318"/>
                  </a:lnTo>
                  <a:lnTo>
                    <a:pt x="66" y="312"/>
                  </a:lnTo>
                  <a:lnTo>
                    <a:pt x="60" y="318"/>
                  </a:lnTo>
                  <a:lnTo>
                    <a:pt x="54" y="324"/>
                  </a:lnTo>
                  <a:lnTo>
                    <a:pt x="54" y="336"/>
                  </a:lnTo>
                  <a:lnTo>
                    <a:pt x="48" y="336"/>
                  </a:lnTo>
                  <a:lnTo>
                    <a:pt x="48" y="330"/>
                  </a:lnTo>
                  <a:lnTo>
                    <a:pt x="42" y="330"/>
                  </a:lnTo>
                  <a:lnTo>
                    <a:pt x="42" y="324"/>
                  </a:lnTo>
                  <a:lnTo>
                    <a:pt x="36" y="312"/>
                  </a:lnTo>
                  <a:lnTo>
                    <a:pt x="30" y="318"/>
                  </a:lnTo>
                  <a:lnTo>
                    <a:pt x="30" y="312"/>
                  </a:lnTo>
                  <a:lnTo>
                    <a:pt x="30" y="306"/>
                  </a:lnTo>
                  <a:lnTo>
                    <a:pt x="36" y="306"/>
                  </a:lnTo>
                  <a:lnTo>
                    <a:pt x="36" y="300"/>
                  </a:lnTo>
                  <a:lnTo>
                    <a:pt x="30" y="294"/>
                  </a:lnTo>
                  <a:lnTo>
                    <a:pt x="30" y="282"/>
                  </a:lnTo>
                  <a:lnTo>
                    <a:pt x="24" y="276"/>
                  </a:lnTo>
                  <a:lnTo>
                    <a:pt x="18" y="264"/>
                  </a:lnTo>
                  <a:lnTo>
                    <a:pt x="18" y="258"/>
                  </a:lnTo>
                  <a:lnTo>
                    <a:pt x="18" y="252"/>
                  </a:lnTo>
                  <a:lnTo>
                    <a:pt x="12" y="246"/>
                  </a:lnTo>
                  <a:lnTo>
                    <a:pt x="6" y="240"/>
                  </a:lnTo>
                  <a:lnTo>
                    <a:pt x="6" y="234"/>
                  </a:lnTo>
                  <a:lnTo>
                    <a:pt x="12" y="228"/>
                  </a:lnTo>
                  <a:lnTo>
                    <a:pt x="12" y="222"/>
                  </a:lnTo>
                  <a:lnTo>
                    <a:pt x="12" y="210"/>
                  </a:lnTo>
                  <a:lnTo>
                    <a:pt x="12" y="198"/>
                  </a:lnTo>
                  <a:lnTo>
                    <a:pt x="12" y="192"/>
                  </a:lnTo>
                  <a:lnTo>
                    <a:pt x="18" y="186"/>
                  </a:lnTo>
                  <a:lnTo>
                    <a:pt x="18" y="162"/>
                  </a:lnTo>
                  <a:lnTo>
                    <a:pt x="12" y="150"/>
                  </a:lnTo>
                  <a:lnTo>
                    <a:pt x="12" y="144"/>
                  </a:lnTo>
                  <a:lnTo>
                    <a:pt x="6" y="144"/>
                  </a:lnTo>
                  <a:lnTo>
                    <a:pt x="0" y="132"/>
                  </a:lnTo>
                  <a:lnTo>
                    <a:pt x="0" y="114"/>
                  </a:lnTo>
                  <a:lnTo>
                    <a:pt x="12" y="96"/>
                  </a:lnTo>
                  <a:lnTo>
                    <a:pt x="24" y="84"/>
                  </a:lnTo>
                  <a:lnTo>
                    <a:pt x="30" y="78"/>
                  </a:lnTo>
                  <a:lnTo>
                    <a:pt x="30" y="72"/>
                  </a:lnTo>
                  <a:lnTo>
                    <a:pt x="30" y="66"/>
                  </a:lnTo>
                  <a:lnTo>
                    <a:pt x="36" y="60"/>
                  </a:lnTo>
                  <a:lnTo>
                    <a:pt x="42" y="42"/>
                  </a:lnTo>
                  <a:lnTo>
                    <a:pt x="42" y="36"/>
                  </a:lnTo>
                  <a:lnTo>
                    <a:pt x="42" y="30"/>
                  </a:lnTo>
                  <a:lnTo>
                    <a:pt x="42" y="24"/>
                  </a:lnTo>
                  <a:lnTo>
                    <a:pt x="42" y="18"/>
                  </a:lnTo>
                  <a:lnTo>
                    <a:pt x="48" y="12"/>
                  </a:lnTo>
                  <a:lnTo>
                    <a:pt x="48" y="6"/>
                  </a:lnTo>
                  <a:lnTo>
                    <a:pt x="48" y="0"/>
                  </a:lnTo>
                  <a:lnTo>
                    <a:pt x="60" y="1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86AE"/>
                </a:solidFill>
                <a:effectLst/>
                <a:uLnTx/>
                <a:uFillTx/>
                <a:latin typeface="Calibri"/>
                <a:ea typeface="+mn-ea"/>
                <a:cs typeface="+mn-cs"/>
              </a:endParaRPr>
            </a:p>
          </p:txBody>
        </p:sp>
        <p:sp>
          <p:nvSpPr>
            <p:cNvPr id="118" name="Freeform 40">
              <a:extLst>
                <a:ext uri="{FF2B5EF4-FFF2-40B4-BE49-F238E27FC236}">
                  <a16:creationId xmlns:a16="http://schemas.microsoft.com/office/drawing/2014/main" id="{2ED79FCA-AE5E-44F4-A125-169840967F1F}"/>
                </a:ext>
              </a:extLst>
            </p:cNvPr>
            <p:cNvSpPr>
              <a:spLocks/>
            </p:cNvSpPr>
            <p:nvPr/>
          </p:nvSpPr>
          <p:spPr bwMode="auto">
            <a:xfrm>
              <a:off x="2869320" y="2644130"/>
              <a:ext cx="519813" cy="858694"/>
            </a:xfrm>
            <a:custGeom>
              <a:avLst/>
              <a:gdLst>
                <a:gd name="T0" fmla="*/ 0 w 384"/>
                <a:gd name="T1" fmla="*/ 222 h 588"/>
                <a:gd name="T2" fmla="*/ 0 w 384"/>
                <a:gd name="T3" fmla="*/ 222 h 588"/>
                <a:gd name="T4" fmla="*/ 60 w 384"/>
                <a:gd name="T5" fmla="*/ 0 h 588"/>
                <a:gd name="T6" fmla="*/ 60 w 384"/>
                <a:gd name="T7" fmla="*/ 0 h 588"/>
                <a:gd name="T8" fmla="*/ 120 w 384"/>
                <a:gd name="T9" fmla="*/ 12 h 588"/>
                <a:gd name="T10" fmla="*/ 186 w 384"/>
                <a:gd name="T11" fmla="*/ 30 h 588"/>
                <a:gd name="T12" fmla="*/ 216 w 384"/>
                <a:gd name="T13" fmla="*/ 36 h 588"/>
                <a:gd name="T14" fmla="*/ 384 w 384"/>
                <a:gd name="T15" fmla="*/ 72 h 588"/>
                <a:gd name="T16" fmla="*/ 384 w 384"/>
                <a:gd name="T17" fmla="*/ 72 h 588"/>
                <a:gd name="T18" fmla="*/ 312 w 384"/>
                <a:gd name="T19" fmla="*/ 450 h 588"/>
                <a:gd name="T20" fmla="*/ 300 w 384"/>
                <a:gd name="T21" fmla="*/ 504 h 588"/>
                <a:gd name="T22" fmla="*/ 300 w 384"/>
                <a:gd name="T23" fmla="*/ 510 h 588"/>
                <a:gd name="T24" fmla="*/ 294 w 384"/>
                <a:gd name="T25" fmla="*/ 522 h 588"/>
                <a:gd name="T26" fmla="*/ 288 w 384"/>
                <a:gd name="T27" fmla="*/ 522 h 588"/>
                <a:gd name="T28" fmla="*/ 282 w 384"/>
                <a:gd name="T29" fmla="*/ 516 h 588"/>
                <a:gd name="T30" fmla="*/ 282 w 384"/>
                <a:gd name="T31" fmla="*/ 510 h 588"/>
                <a:gd name="T32" fmla="*/ 270 w 384"/>
                <a:gd name="T33" fmla="*/ 510 h 588"/>
                <a:gd name="T34" fmla="*/ 270 w 384"/>
                <a:gd name="T35" fmla="*/ 510 h 588"/>
                <a:gd name="T36" fmla="*/ 270 w 384"/>
                <a:gd name="T37" fmla="*/ 504 h 588"/>
                <a:gd name="T38" fmla="*/ 264 w 384"/>
                <a:gd name="T39" fmla="*/ 504 h 588"/>
                <a:gd name="T40" fmla="*/ 264 w 384"/>
                <a:gd name="T41" fmla="*/ 510 h 588"/>
                <a:gd name="T42" fmla="*/ 258 w 384"/>
                <a:gd name="T43" fmla="*/ 510 h 588"/>
                <a:gd name="T44" fmla="*/ 258 w 384"/>
                <a:gd name="T45" fmla="*/ 516 h 588"/>
                <a:gd name="T46" fmla="*/ 258 w 384"/>
                <a:gd name="T47" fmla="*/ 528 h 588"/>
                <a:gd name="T48" fmla="*/ 258 w 384"/>
                <a:gd name="T49" fmla="*/ 552 h 588"/>
                <a:gd name="T50" fmla="*/ 252 w 384"/>
                <a:gd name="T51" fmla="*/ 558 h 588"/>
                <a:gd name="T52" fmla="*/ 252 w 384"/>
                <a:gd name="T53" fmla="*/ 558 h 588"/>
                <a:gd name="T54" fmla="*/ 252 w 384"/>
                <a:gd name="T55" fmla="*/ 564 h 588"/>
                <a:gd name="T56" fmla="*/ 252 w 384"/>
                <a:gd name="T57" fmla="*/ 576 h 588"/>
                <a:gd name="T58" fmla="*/ 252 w 384"/>
                <a:gd name="T59" fmla="*/ 582 h 588"/>
                <a:gd name="T60" fmla="*/ 252 w 384"/>
                <a:gd name="T61" fmla="*/ 582 h 588"/>
                <a:gd name="T62" fmla="*/ 246 w 384"/>
                <a:gd name="T63" fmla="*/ 588 h 588"/>
                <a:gd name="T64" fmla="*/ 246 w 384"/>
                <a:gd name="T65" fmla="*/ 588 h 588"/>
                <a:gd name="T66" fmla="*/ 0 w 384"/>
                <a:gd name="T67" fmla="*/ 222 h 5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4" h="588">
                  <a:moveTo>
                    <a:pt x="0" y="222"/>
                  </a:moveTo>
                  <a:lnTo>
                    <a:pt x="0" y="222"/>
                  </a:lnTo>
                  <a:lnTo>
                    <a:pt x="60" y="0"/>
                  </a:lnTo>
                  <a:lnTo>
                    <a:pt x="120" y="12"/>
                  </a:lnTo>
                  <a:lnTo>
                    <a:pt x="186" y="30"/>
                  </a:lnTo>
                  <a:lnTo>
                    <a:pt x="216" y="36"/>
                  </a:lnTo>
                  <a:lnTo>
                    <a:pt x="384" y="72"/>
                  </a:lnTo>
                  <a:lnTo>
                    <a:pt x="312" y="450"/>
                  </a:lnTo>
                  <a:lnTo>
                    <a:pt x="300" y="504"/>
                  </a:lnTo>
                  <a:lnTo>
                    <a:pt x="300" y="510"/>
                  </a:lnTo>
                  <a:lnTo>
                    <a:pt x="294" y="522"/>
                  </a:lnTo>
                  <a:lnTo>
                    <a:pt x="288" y="522"/>
                  </a:lnTo>
                  <a:lnTo>
                    <a:pt x="282" y="516"/>
                  </a:lnTo>
                  <a:lnTo>
                    <a:pt x="282" y="510"/>
                  </a:lnTo>
                  <a:lnTo>
                    <a:pt x="270" y="510"/>
                  </a:lnTo>
                  <a:lnTo>
                    <a:pt x="270" y="504"/>
                  </a:lnTo>
                  <a:lnTo>
                    <a:pt x="264" y="504"/>
                  </a:lnTo>
                  <a:lnTo>
                    <a:pt x="264" y="510"/>
                  </a:lnTo>
                  <a:lnTo>
                    <a:pt x="258" y="510"/>
                  </a:lnTo>
                  <a:lnTo>
                    <a:pt x="258" y="516"/>
                  </a:lnTo>
                  <a:lnTo>
                    <a:pt x="258" y="528"/>
                  </a:lnTo>
                  <a:lnTo>
                    <a:pt x="258" y="552"/>
                  </a:lnTo>
                  <a:lnTo>
                    <a:pt x="252" y="558"/>
                  </a:lnTo>
                  <a:lnTo>
                    <a:pt x="252" y="564"/>
                  </a:lnTo>
                  <a:lnTo>
                    <a:pt x="252" y="576"/>
                  </a:lnTo>
                  <a:lnTo>
                    <a:pt x="252" y="582"/>
                  </a:lnTo>
                  <a:lnTo>
                    <a:pt x="246" y="588"/>
                  </a:lnTo>
                  <a:lnTo>
                    <a:pt x="0" y="22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9" name="Freeform 41">
              <a:extLst>
                <a:ext uri="{FF2B5EF4-FFF2-40B4-BE49-F238E27FC236}">
                  <a16:creationId xmlns:a16="http://schemas.microsoft.com/office/drawing/2014/main" id="{702C9E61-14B1-4ADA-BEA8-BA2891F7459B}"/>
                </a:ext>
              </a:extLst>
            </p:cNvPr>
            <p:cNvSpPr>
              <a:spLocks/>
            </p:cNvSpPr>
            <p:nvPr/>
          </p:nvSpPr>
          <p:spPr bwMode="auto">
            <a:xfrm>
              <a:off x="3290918" y="2741467"/>
              <a:ext cx="454837" cy="622115"/>
            </a:xfrm>
            <a:custGeom>
              <a:avLst/>
              <a:gdLst>
                <a:gd name="T0" fmla="*/ 336 w 336"/>
                <a:gd name="T1" fmla="*/ 120 h 426"/>
                <a:gd name="T2" fmla="*/ 336 w 336"/>
                <a:gd name="T3" fmla="*/ 120 h 426"/>
                <a:gd name="T4" fmla="*/ 222 w 336"/>
                <a:gd name="T5" fmla="*/ 102 h 426"/>
                <a:gd name="T6" fmla="*/ 222 w 336"/>
                <a:gd name="T7" fmla="*/ 102 h 426"/>
                <a:gd name="T8" fmla="*/ 234 w 336"/>
                <a:gd name="T9" fmla="*/ 30 h 426"/>
                <a:gd name="T10" fmla="*/ 234 w 336"/>
                <a:gd name="T11" fmla="*/ 30 h 426"/>
                <a:gd name="T12" fmla="*/ 72 w 336"/>
                <a:gd name="T13" fmla="*/ 0 h 426"/>
                <a:gd name="T14" fmla="*/ 72 w 336"/>
                <a:gd name="T15" fmla="*/ 0 h 426"/>
                <a:gd name="T16" fmla="*/ 0 w 336"/>
                <a:gd name="T17" fmla="*/ 378 h 426"/>
                <a:gd name="T18" fmla="*/ 0 w 336"/>
                <a:gd name="T19" fmla="*/ 378 h 426"/>
                <a:gd name="T20" fmla="*/ 294 w 336"/>
                <a:gd name="T21" fmla="*/ 426 h 426"/>
                <a:gd name="T22" fmla="*/ 294 w 336"/>
                <a:gd name="T23" fmla="*/ 426 h 426"/>
                <a:gd name="T24" fmla="*/ 336 w 336"/>
                <a:gd name="T25" fmla="*/ 120 h 4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426">
                  <a:moveTo>
                    <a:pt x="336" y="120"/>
                  </a:moveTo>
                  <a:lnTo>
                    <a:pt x="336" y="120"/>
                  </a:lnTo>
                  <a:lnTo>
                    <a:pt x="222" y="102"/>
                  </a:lnTo>
                  <a:lnTo>
                    <a:pt x="234" y="30"/>
                  </a:lnTo>
                  <a:lnTo>
                    <a:pt x="72" y="0"/>
                  </a:lnTo>
                  <a:lnTo>
                    <a:pt x="0" y="378"/>
                  </a:lnTo>
                  <a:lnTo>
                    <a:pt x="294" y="426"/>
                  </a:lnTo>
                  <a:lnTo>
                    <a:pt x="336" y="120"/>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0" name="Freeform 42">
              <a:extLst>
                <a:ext uri="{FF2B5EF4-FFF2-40B4-BE49-F238E27FC236}">
                  <a16:creationId xmlns:a16="http://schemas.microsoft.com/office/drawing/2014/main" id="{8F70D523-DE21-4A56-B464-4CC7A57850C1}"/>
                </a:ext>
              </a:extLst>
            </p:cNvPr>
            <p:cNvSpPr>
              <a:spLocks/>
            </p:cNvSpPr>
            <p:nvPr/>
          </p:nvSpPr>
          <p:spPr bwMode="auto">
            <a:xfrm>
              <a:off x="3137349" y="3301294"/>
              <a:ext cx="552302" cy="692213"/>
            </a:xfrm>
            <a:custGeom>
              <a:avLst/>
              <a:gdLst>
                <a:gd name="T0" fmla="*/ 24 w 408"/>
                <a:gd name="T1" fmla="*/ 312 h 474"/>
                <a:gd name="T2" fmla="*/ 24 w 408"/>
                <a:gd name="T3" fmla="*/ 294 h 474"/>
                <a:gd name="T4" fmla="*/ 18 w 408"/>
                <a:gd name="T5" fmla="*/ 288 h 474"/>
                <a:gd name="T6" fmla="*/ 18 w 408"/>
                <a:gd name="T7" fmla="*/ 276 h 474"/>
                <a:gd name="T8" fmla="*/ 18 w 408"/>
                <a:gd name="T9" fmla="*/ 270 h 474"/>
                <a:gd name="T10" fmla="*/ 18 w 408"/>
                <a:gd name="T11" fmla="*/ 264 h 474"/>
                <a:gd name="T12" fmla="*/ 36 w 408"/>
                <a:gd name="T13" fmla="*/ 252 h 474"/>
                <a:gd name="T14" fmla="*/ 36 w 408"/>
                <a:gd name="T15" fmla="*/ 234 h 474"/>
                <a:gd name="T16" fmla="*/ 36 w 408"/>
                <a:gd name="T17" fmla="*/ 222 h 474"/>
                <a:gd name="T18" fmla="*/ 66 w 408"/>
                <a:gd name="T19" fmla="*/ 210 h 474"/>
                <a:gd name="T20" fmla="*/ 66 w 408"/>
                <a:gd name="T21" fmla="*/ 204 h 474"/>
                <a:gd name="T22" fmla="*/ 66 w 408"/>
                <a:gd name="T23" fmla="*/ 198 h 474"/>
                <a:gd name="T24" fmla="*/ 60 w 408"/>
                <a:gd name="T25" fmla="*/ 186 h 474"/>
                <a:gd name="T26" fmla="*/ 60 w 408"/>
                <a:gd name="T27" fmla="*/ 174 h 474"/>
                <a:gd name="T28" fmla="*/ 48 w 408"/>
                <a:gd name="T29" fmla="*/ 150 h 474"/>
                <a:gd name="T30" fmla="*/ 48 w 408"/>
                <a:gd name="T31" fmla="*/ 138 h 474"/>
                <a:gd name="T32" fmla="*/ 54 w 408"/>
                <a:gd name="T33" fmla="*/ 132 h 474"/>
                <a:gd name="T34" fmla="*/ 54 w 408"/>
                <a:gd name="T35" fmla="*/ 114 h 474"/>
                <a:gd name="T36" fmla="*/ 54 w 408"/>
                <a:gd name="T37" fmla="*/ 108 h 474"/>
                <a:gd name="T38" fmla="*/ 60 w 408"/>
                <a:gd name="T39" fmla="*/ 78 h 474"/>
                <a:gd name="T40" fmla="*/ 60 w 408"/>
                <a:gd name="T41" fmla="*/ 60 h 474"/>
                <a:gd name="T42" fmla="*/ 66 w 408"/>
                <a:gd name="T43" fmla="*/ 54 h 474"/>
                <a:gd name="T44" fmla="*/ 72 w 408"/>
                <a:gd name="T45" fmla="*/ 54 h 474"/>
                <a:gd name="T46" fmla="*/ 84 w 408"/>
                <a:gd name="T47" fmla="*/ 60 h 474"/>
                <a:gd name="T48" fmla="*/ 90 w 408"/>
                <a:gd name="T49" fmla="*/ 72 h 474"/>
                <a:gd name="T50" fmla="*/ 102 w 408"/>
                <a:gd name="T51" fmla="*/ 60 h 474"/>
                <a:gd name="T52" fmla="*/ 114 w 408"/>
                <a:gd name="T53" fmla="*/ 0 h 474"/>
                <a:gd name="T54" fmla="*/ 408 w 408"/>
                <a:gd name="T55" fmla="*/ 48 h 474"/>
                <a:gd name="T56" fmla="*/ 348 w 408"/>
                <a:gd name="T57" fmla="*/ 474 h 474"/>
                <a:gd name="T58" fmla="*/ 222 w 408"/>
                <a:gd name="T59" fmla="*/ 456 h 474"/>
                <a:gd name="T60" fmla="*/ 0 w 408"/>
                <a:gd name="T61" fmla="*/ 330 h 474"/>
                <a:gd name="T62" fmla="*/ 12 w 408"/>
                <a:gd name="T63" fmla="*/ 312 h 474"/>
                <a:gd name="T64" fmla="*/ 18 w 408"/>
                <a:gd name="T65" fmla="*/ 312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8" h="474">
                  <a:moveTo>
                    <a:pt x="18" y="312"/>
                  </a:moveTo>
                  <a:lnTo>
                    <a:pt x="24" y="312"/>
                  </a:lnTo>
                  <a:lnTo>
                    <a:pt x="24" y="294"/>
                  </a:lnTo>
                  <a:lnTo>
                    <a:pt x="18" y="288"/>
                  </a:lnTo>
                  <a:lnTo>
                    <a:pt x="18" y="276"/>
                  </a:lnTo>
                  <a:lnTo>
                    <a:pt x="18" y="270"/>
                  </a:lnTo>
                  <a:lnTo>
                    <a:pt x="18" y="264"/>
                  </a:lnTo>
                  <a:lnTo>
                    <a:pt x="30" y="258"/>
                  </a:lnTo>
                  <a:lnTo>
                    <a:pt x="36" y="252"/>
                  </a:lnTo>
                  <a:lnTo>
                    <a:pt x="36" y="240"/>
                  </a:lnTo>
                  <a:lnTo>
                    <a:pt x="36" y="234"/>
                  </a:lnTo>
                  <a:lnTo>
                    <a:pt x="36" y="228"/>
                  </a:lnTo>
                  <a:lnTo>
                    <a:pt x="36" y="222"/>
                  </a:lnTo>
                  <a:lnTo>
                    <a:pt x="54" y="210"/>
                  </a:lnTo>
                  <a:lnTo>
                    <a:pt x="66" y="210"/>
                  </a:lnTo>
                  <a:lnTo>
                    <a:pt x="66" y="204"/>
                  </a:lnTo>
                  <a:lnTo>
                    <a:pt x="66" y="198"/>
                  </a:lnTo>
                  <a:lnTo>
                    <a:pt x="60" y="186"/>
                  </a:lnTo>
                  <a:lnTo>
                    <a:pt x="60" y="174"/>
                  </a:lnTo>
                  <a:lnTo>
                    <a:pt x="48" y="156"/>
                  </a:lnTo>
                  <a:lnTo>
                    <a:pt x="48" y="150"/>
                  </a:lnTo>
                  <a:lnTo>
                    <a:pt x="48" y="138"/>
                  </a:lnTo>
                  <a:lnTo>
                    <a:pt x="54" y="132"/>
                  </a:lnTo>
                  <a:lnTo>
                    <a:pt x="54" y="126"/>
                  </a:lnTo>
                  <a:lnTo>
                    <a:pt x="54" y="114"/>
                  </a:lnTo>
                  <a:lnTo>
                    <a:pt x="54" y="108"/>
                  </a:lnTo>
                  <a:lnTo>
                    <a:pt x="60" y="102"/>
                  </a:lnTo>
                  <a:lnTo>
                    <a:pt x="60" y="78"/>
                  </a:lnTo>
                  <a:lnTo>
                    <a:pt x="60" y="66"/>
                  </a:lnTo>
                  <a:lnTo>
                    <a:pt x="60" y="60"/>
                  </a:lnTo>
                  <a:lnTo>
                    <a:pt x="66" y="60"/>
                  </a:lnTo>
                  <a:lnTo>
                    <a:pt x="66" y="54"/>
                  </a:lnTo>
                  <a:lnTo>
                    <a:pt x="72" y="54"/>
                  </a:lnTo>
                  <a:lnTo>
                    <a:pt x="72" y="60"/>
                  </a:lnTo>
                  <a:lnTo>
                    <a:pt x="84" y="60"/>
                  </a:lnTo>
                  <a:lnTo>
                    <a:pt x="84" y="66"/>
                  </a:lnTo>
                  <a:lnTo>
                    <a:pt x="90" y="72"/>
                  </a:lnTo>
                  <a:lnTo>
                    <a:pt x="96" y="72"/>
                  </a:lnTo>
                  <a:lnTo>
                    <a:pt x="102" y="60"/>
                  </a:lnTo>
                  <a:lnTo>
                    <a:pt x="102" y="54"/>
                  </a:lnTo>
                  <a:lnTo>
                    <a:pt x="114" y="0"/>
                  </a:lnTo>
                  <a:lnTo>
                    <a:pt x="408" y="48"/>
                  </a:lnTo>
                  <a:lnTo>
                    <a:pt x="348" y="474"/>
                  </a:lnTo>
                  <a:lnTo>
                    <a:pt x="222" y="456"/>
                  </a:lnTo>
                  <a:lnTo>
                    <a:pt x="0" y="330"/>
                  </a:lnTo>
                  <a:lnTo>
                    <a:pt x="12" y="312"/>
                  </a:lnTo>
                  <a:lnTo>
                    <a:pt x="18" y="31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1" name="Freeform 43">
              <a:extLst>
                <a:ext uri="{FF2B5EF4-FFF2-40B4-BE49-F238E27FC236}">
                  <a16:creationId xmlns:a16="http://schemas.microsoft.com/office/drawing/2014/main" id="{1D24F4FB-A543-4B3B-A893-A9FA6799B9E8}"/>
                </a:ext>
              </a:extLst>
            </p:cNvPr>
            <p:cNvSpPr>
              <a:spLocks/>
            </p:cNvSpPr>
            <p:nvPr/>
          </p:nvSpPr>
          <p:spPr bwMode="auto">
            <a:xfrm>
              <a:off x="3161716" y="1943155"/>
              <a:ext cx="487325" cy="849932"/>
            </a:xfrm>
            <a:custGeom>
              <a:avLst/>
              <a:gdLst>
                <a:gd name="T0" fmla="*/ 156 w 360"/>
                <a:gd name="T1" fmla="*/ 96 h 582"/>
                <a:gd name="T2" fmla="*/ 162 w 360"/>
                <a:gd name="T3" fmla="*/ 120 h 582"/>
                <a:gd name="T4" fmla="*/ 162 w 360"/>
                <a:gd name="T5" fmla="*/ 126 h 582"/>
                <a:gd name="T6" fmla="*/ 156 w 360"/>
                <a:gd name="T7" fmla="*/ 126 h 582"/>
                <a:gd name="T8" fmla="*/ 168 w 360"/>
                <a:gd name="T9" fmla="*/ 138 h 582"/>
                <a:gd name="T10" fmla="*/ 168 w 360"/>
                <a:gd name="T11" fmla="*/ 144 h 582"/>
                <a:gd name="T12" fmla="*/ 186 w 360"/>
                <a:gd name="T13" fmla="*/ 186 h 582"/>
                <a:gd name="T14" fmla="*/ 192 w 360"/>
                <a:gd name="T15" fmla="*/ 186 h 582"/>
                <a:gd name="T16" fmla="*/ 198 w 360"/>
                <a:gd name="T17" fmla="*/ 192 h 582"/>
                <a:gd name="T18" fmla="*/ 204 w 360"/>
                <a:gd name="T19" fmla="*/ 198 h 582"/>
                <a:gd name="T20" fmla="*/ 216 w 360"/>
                <a:gd name="T21" fmla="*/ 204 h 582"/>
                <a:gd name="T22" fmla="*/ 210 w 360"/>
                <a:gd name="T23" fmla="*/ 222 h 582"/>
                <a:gd name="T24" fmla="*/ 204 w 360"/>
                <a:gd name="T25" fmla="*/ 228 h 582"/>
                <a:gd name="T26" fmla="*/ 204 w 360"/>
                <a:gd name="T27" fmla="*/ 240 h 582"/>
                <a:gd name="T28" fmla="*/ 204 w 360"/>
                <a:gd name="T29" fmla="*/ 252 h 582"/>
                <a:gd name="T30" fmla="*/ 198 w 360"/>
                <a:gd name="T31" fmla="*/ 258 h 582"/>
                <a:gd name="T32" fmla="*/ 192 w 360"/>
                <a:gd name="T33" fmla="*/ 276 h 582"/>
                <a:gd name="T34" fmla="*/ 192 w 360"/>
                <a:gd name="T35" fmla="*/ 276 h 582"/>
                <a:gd name="T36" fmla="*/ 198 w 360"/>
                <a:gd name="T37" fmla="*/ 282 h 582"/>
                <a:gd name="T38" fmla="*/ 210 w 360"/>
                <a:gd name="T39" fmla="*/ 288 h 582"/>
                <a:gd name="T40" fmla="*/ 222 w 360"/>
                <a:gd name="T41" fmla="*/ 276 h 582"/>
                <a:gd name="T42" fmla="*/ 228 w 360"/>
                <a:gd name="T43" fmla="*/ 288 h 582"/>
                <a:gd name="T44" fmla="*/ 228 w 360"/>
                <a:gd name="T45" fmla="*/ 306 h 582"/>
                <a:gd name="T46" fmla="*/ 240 w 360"/>
                <a:gd name="T47" fmla="*/ 336 h 582"/>
                <a:gd name="T48" fmla="*/ 240 w 360"/>
                <a:gd name="T49" fmla="*/ 348 h 582"/>
                <a:gd name="T50" fmla="*/ 252 w 360"/>
                <a:gd name="T51" fmla="*/ 360 h 582"/>
                <a:gd name="T52" fmla="*/ 258 w 360"/>
                <a:gd name="T53" fmla="*/ 390 h 582"/>
                <a:gd name="T54" fmla="*/ 270 w 360"/>
                <a:gd name="T55" fmla="*/ 378 h 582"/>
                <a:gd name="T56" fmla="*/ 282 w 360"/>
                <a:gd name="T57" fmla="*/ 384 h 582"/>
                <a:gd name="T58" fmla="*/ 294 w 360"/>
                <a:gd name="T59" fmla="*/ 378 h 582"/>
                <a:gd name="T60" fmla="*/ 300 w 360"/>
                <a:gd name="T61" fmla="*/ 384 h 582"/>
                <a:gd name="T62" fmla="*/ 318 w 360"/>
                <a:gd name="T63" fmla="*/ 378 h 582"/>
                <a:gd name="T64" fmla="*/ 330 w 360"/>
                <a:gd name="T65" fmla="*/ 384 h 582"/>
                <a:gd name="T66" fmla="*/ 342 w 360"/>
                <a:gd name="T67" fmla="*/ 372 h 582"/>
                <a:gd name="T68" fmla="*/ 348 w 360"/>
                <a:gd name="T69" fmla="*/ 372 h 582"/>
                <a:gd name="T70" fmla="*/ 360 w 360"/>
                <a:gd name="T71" fmla="*/ 396 h 582"/>
                <a:gd name="T72" fmla="*/ 168 w 360"/>
                <a:gd name="T73" fmla="*/ 552 h 582"/>
                <a:gd name="T74" fmla="*/ 0 w 360"/>
                <a:gd name="T75" fmla="*/ 516 h 582"/>
                <a:gd name="T76" fmla="*/ 30 w 360"/>
                <a:gd name="T77" fmla="*/ 390 h 582"/>
                <a:gd name="T78" fmla="*/ 42 w 360"/>
                <a:gd name="T79" fmla="*/ 372 h 582"/>
                <a:gd name="T80" fmla="*/ 42 w 360"/>
                <a:gd name="T81" fmla="*/ 360 h 582"/>
                <a:gd name="T82" fmla="*/ 42 w 360"/>
                <a:gd name="T83" fmla="*/ 354 h 582"/>
                <a:gd name="T84" fmla="*/ 30 w 360"/>
                <a:gd name="T85" fmla="*/ 342 h 582"/>
                <a:gd name="T86" fmla="*/ 54 w 360"/>
                <a:gd name="T87" fmla="*/ 306 h 582"/>
                <a:gd name="T88" fmla="*/ 60 w 360"/>
                <a:gd name="T89" fmla="*/ 294 h 582"/>
                <a:gd name="T90" fmla="*/ 90 w 360"/>
                <a:gd name="T91" fmla="*/ 252 h 582"/>
                <a:gd name="T92" fmla="*/ 84 w 360"/>
                <a:gd name="T93" fmla="*/ 240 h 582"/>
                <a:gd name="T94" fmla="*/ 72 w 360"/>
                <a:gd name="T95" fmla="*/ 216 h 582"/>
                <a:gd name="T96" fmla="*/ 72 w 360"/>
                <a:gd name="T97" fmla="*/ 192 h 582"/>
                <a:gd name="T98" fmla="*/ 114 w 360"/>
                <a:gd name="T99" fmla="*/ 0 h 582"/>
                <a:gd name="T100" fmla="*/ 162 w 360"/>
                <a:gd name="T101" fmla="*/ 12 h 5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0" h="582">
                  <a:moveTo>
                    <a:pt x="150" y="84"/>
                  </a:moveTo>
                  <a:lnTo>
                    <a:pt x="150" y="84"/>
                  </a:lnTo>
                  <a:lnTo>
                    <a:pt x="156" y="96"/>
                  </a:lnTo>
                  <a:lnTo>
                    <a:pt x="162" y="114"/>
                  </a:lnTo>
                  <a:lnTo>
                    <a:pt x="162" y="120"/>
                  </a:lnTo>
                  <a:lnTo>
                    <a:pt x="156" y="120"/>
                  </a:lnTo>
                  <a:lnTo>
                    <a:pt x="162" y="126"/>
                  </a:lnTo>
                  <a:lnTo>
                    <a:pt x="156" y="126"/>
                  </a:lnTo>
                  <a:lnTo>
                    <a:pt x="156" y="132"/>
                  </a:lnTo>
                  <a:lnTo>
                    <a:pt x="168" y="138"/>
                  </a:lnTo>
                  <a:lnTo>
                    <a:pt x="168" y="144"/>
                  </a:lnTo>
                  <a:lnTo>
                    <a:pt x="180" y="144"/>
                  </a:lnTo>
                  <a:lnTo>
                    <a:pt x="186" y="174"/>
                  </a:lnTo>
                  <a:lnTo>
                    <a:pt x="186" y="186"/>
                  </a:lnTo>
                  <a:lnTo>
                    <a:pt x="192" y="186"/>
                  </a:lnTo>
                  <a:lnTo>
                    <a:pt x="192" y="192"/>
                  </a:lnTo>
                  <a:lnTo>
                    <a:pt x="198" y="192"/>
                  </a:lnTo>
                  <a:lnTo>
                    <a:pt x="204" y="198"/>
                  </a:lnTo>
                  <a:lnTo>
                    <a:pt x="216" y="198"/>
                  </a:lnTo>
                  <a:lnTo>
                    <a:pt x="216" y="204"/>
                  </a:lnTo>
                  <a:lnTo>
                    <a:pt x="210" y="216"/>
                  </a:lnTo>
                  <a:lnTo>
                    <a:pt x="210" y="222"/>
                  </a:lnTo>
                  <a:lnTo>
                    <a:pt x="204" y="228"/>
                  </a:lnTo>
                  <a:lnTo>
                    <a:pt x="204" y="234"/>
                  </a:lnTo>
                  <a:lnTo>
                    <a:pt x="204" y="240"/>
                  </a:lnTo>
                  <a:lnTo>
                    <a:pt x="198" y="246"/>
                  </a:lnTo>
                  <a:lnTo>
                    <a:pt x="204" y="252"/>
                  </a:lnTo>
                  <a:lnTo>
                    <a:pt x="198" y="258"/>
                  </a:lnTo>
                  <a:lnTo>
                    <a:pt x="192" y="258"/>
                  </a:lnTo>
                  <a:lnTo>
                    <a:pt x="192" y="270"/>
                  </a:lnTo>
                  <a:lnTo>
                    <a:pt x="192" y="276"/>
                  </a:lnTo>
                  <a:lnTo>
                    <a:pt x="192" y="282"/>
                  </a:lnTo>
                  <a:lnTo>
                    <a:pt x="198" y="282"/>
                  </a:lnTo>
                  <a:lnTo>
                    <a:pt x="198" y="288"/>
                  </a:lnTo>
                  <a:lnTo>
                    <a:pt x="210" y="288"/>
                  </a:lnTo>
                  <a:lnTo>
                    <a:pt x="222" y="276"/>
                  </a:lnTo>
                  <a:lnTo>
                    <a:pt x="228" y="276"/>
                  </a:lnTo>
                  <a:lnTo>
                    <a:pt x="228" y="288"/>
                  </a:lnTo>
                  <a:lnTo>
                    <a:pt x="228" y="294"/>
                  </a:lnTo>
                  <a:lnTo>
                    <a:pt x="228" y="306"/>
                  </a:lnTo>
                  <a:lnTo>
                    <a:pt x="234" y="318"/>
                  </a:lnTo>
                  <a:lnTo>
                    <a:pt x="240" y="330"/>
                  </a:lnTo>
                  <a:lnTo>
                    <a:pt x="240" y="336"/>
                  </a:lnTo>
                  <a:lnTo>
                    <a:pt x="234" y="336"/>
                  </a:lnTo>
                  <a:lnTo>
                    <a:pt x="234" y="342"/>
                  </a:lnTo>
                  <a:lnTo>
                    <a:pt x="240" y="348"/>
                  </a:lnTo>
                  <a:lnTo>
                    <a:pt x="246" y="348"/>
                  </a:lnTo>
                  <a:lnTo>
                    <a:pt x="252" y="360"/>
                  </a:lnTo>
                  <a:lnTo>
                    <a:pt x="252" y="366"/>
                  </a:lnTo>
                  <a:lnTo>
                    <a:pt x="258" y="384"/>
                  </a:lnTo>
                  <a:lnTo>
                    <a:pt x="258" y="390"/>
                  </a:lnTo>
                  <a:lnTo>
                    <a:pt x="264" y="390"/>
                  </a:lnTo>
                  <a:lnTo>
                    <a:pt x="264" y="384"/>
                  </a:lnTo>
                  <a:lnTo>
                    <a:pt x="270" y="378"/>
                  </a:lnTo>
                  <a:lnTo>
                    <a:pt x="276" y="378"/>
                  </a:lnTo>
                  <a:lnTo>
                    <a:pt x="282" y="384"/>
                  </a:lnTo>
                  <a:lnTo>
                    <a:pt x="288" y="384"/>
                  </a:lnTo>
                  <a:lnTo>
                    <a:pt x="294" y="378"/>
                  </a:lnTo>
                  <a:lnTo>
                    <a:pt x="300" y="378"/>
                  </a:lnTo>
                  <a:lnTo>
                    <a:pt x="300" y="384"/>
                  </a:lnTo>
                  <a:lnTo>
                    <a:pt x="306" y="384"/>
                  </a:lnTo>
                  <a:lnTo>
                    <a:pt x="318" y="378"/>
                  </a:lnTo>
                  <a:lnTo>
                    <a:pt x="324" y="384"/>
                  </a:lnTo>
                  <a:lnTo>
                    <a:pt x="330" y="384"/>
                  </a:lnTo>
                  <a:lnTo>
                    <a:pt x="336" y="384"/>
                  </a:lnTo>
                  <a:lnTo>
                    <a:pt x="342" y="372"/>
                  </a:lnTo>
                  <a:lnTo>
                    <a:pt x="348" y="372"/>
                  </a:lnTo>
                  <a:lnTo>
                    <a:pt x="354" y="384"/>
                  </a:lnTo>
                  <a:lnTo>
                    <a:pt x="360" y="396"/>
                  </a:lnTo>
                  <a:lnTo>
                    <a:pt x="330" y="582"/>
                  </a:lnTo>
                  <a:lnTo>
                    <a:pt x="168" y="552"/>
                  </a:lnTo>
                  <a:lnTo>
                    <a:pt x="132" y="546"/>
                  </a:lnTo>
                  <a:lnTo>
                    <a:pt x="54" y="528"/>
                  </a:lnTo>
                  <a:lnTo>
                    <a:pt x="0" y="516"/>
                  </a:lnTo>
                  <a:lnTo>
                    <a:pt x="30" y="402"/>
                  </a:lnTo>
                  <a:lnTo>
                    <a:pt x="30" y="390"/>
                  </a:lnTo>
                  <a:lnTo>
                    <a:pt x="42" y="372"/>
                  </a:lnTo>
                  <a:lnTo>
                    <a:pt x="42" y="366"/>
                  </a:lnTo>
                  <a:lnTo>
                    <a:pt x="42" y="360"/>
                  </a:lnTo>
                  <a:lnTo>
                    <a:pt x="42" y="354"/>
                  </a:lnTo>
                  <a:lnTo>
                    <a:pt x="30" y="348"/>
                  </a:lnTo>
                  <a:lnTo>
                    <a:pt x="30" y="342"/>
                  </a:lnTo>
                  <a:lnTo>
                    <a:pt x="36" y="336"/>
                  </a:lnTo>
                  <a:lnTo>
                    <a:pt x="36" y="324"/>
                  </a:lnTo>
                  <a:lnTo>
                    <a:pt x="54" y="306"/>
                  </a:lnTo>
                  <a:lnTo>
                    <a:pt x="60" y="300"/>
                  </a:lnTo>
                  <a:lnTo>
                    <a:pt x="60" y="294"/>
                  </a:lnTo>
                  <a:lnTo>
                    <a:pt x="90" y="258"/>
                  </a:lnTo>
                  <a:lnTo>
                    <a:pt x="90" y="252"/>
                  </a:lnTo>
                  <a:lnTo>
                    <a:pt x="90" y="246"/>
                  </a:lnTo>
                  <a:lnTo>
                    <a:pt x="84" y="240"/>
                  </a:lnTo>
                  <a:lnTo>
                    <a:pt x="72" y="222"/>
                  </a:lnTo>
                  <a:lnTo>
                    <a:pt x="72" y="216"/>
                  </a:lnTo>
                  <a:lnTo>
                    <a:pt x="78" y="210"/>
                  </a:lnTo>
                  <a:lnTo>
                    <a:pt x="78" y="204"/>
                  </a:lnTo>
                  <a:lnTo>
                    <a:pt x="72" y="192"/>
                  </a:lnTo>
                  <a:lnTo>
                    <a:pt x="78" y="186"/>
                  </a:lnTo>
                  <a:lnTo>
                    <a:pt x="114" y="0"/>
                  </a:lnTo>
                  <a:lnTo>
                    <a:pt x="162" y="12"/>
                  </a:lnTo>
                  <a:lnTo>
                    <a:pt x="150" y="8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2" name="Freeform 44">
              <a:extLst>
                <a:ext uri="{FF2B5EF4-FFF2-40B4-BE49-F238E27FC236}">
                  <a16:creationId xmlns:a16="http://schemas.microsoft.com/office/drawing/2014/main" id="{098B2866-702E-4EA0-87B8-5B9B1F641E22}"/>
                </a:ext>
              </a:extLst>
            </p:cNvPr>
            <p:cNvSpPr>
              <a:spLocks/>
            </p:cNvSpPr>
            <p:nvPr/>
          </p:nvSpPr>
          <p:spPr bwMode="auto">
            <a:xfrm>
              <a:off x="3592185" y="2460124"/>
              <a:ext cx="568545" cy="508207"/>
            </a:xfrm>
            <a:custGeom>
              <a:avLst/>
              <a:gdLst>
                <a:gd name="T0" fmla="*/ 108 w 420"/>
                <a:gd name="T1" fmla="*/ 318 h 348"/>
                <a:gd name="T2" fmla="*/ 24 w 420"/>
                <a:gd name="T3" fmla="*/ 306 h 348"/>
                <a:gd name="T4" fmla="*/ 0 w 420"/>
                <a:gd name="T5" fmla="*/ 300 h 348"/>
                <a:gd name="T6" fmla="*/ 0 w 420"/>
                <a:gd name="T7" fmla="*/ 300 h 348"/>
                <a:gd name="T8" fmla="*/ 12 w 420"/>
                <a:gd name="T9" fmla="*/ 228 h 348"/>
                <a:gd name="T10" fmla="*/ 42 w 420"/>
                <a:gd name="T11" fmla="*/ 42 h 348"/>
                <a:gd name="T12" fmla="*/ 48 w 420"/>
                <a:gd name="T13" fmla="*/ 0 h 348"/>
                <a:gd name="T14" fmla="*/ 48 w 420"/>
                <a:gd name="T15" fmla="*/ 0 h 348"/>
                <a:gd name="T16" fmla="*/ 108 w 420"/>
                <a:gd name="T17" fmla="*/ 12 h 348"/>
                <a:gd name="T18" fmla="*/ 258 w 420"/>
                <a:gd name="T19" fmla="*/ 30 h 348"/>
                <a:gd name="T20" fmla="*/ 420 w 420"/>
                <a:gd name="T21" fmla="*/ 48 h 348"/>
                <a:gd name="T22" fmla="*/ 420 w 420"/>
                <a:gd name="T23" fmla="*/ 48 h 348"/>
                <a:gd name="T24" fmla="*/ 408 w 420"/>
                <a:gd name="T25" fmla="*/ 198 h 348"/>
                <a:gd name="T26" fmla="*/ 390 w 420"/>
                <a:gd name="T27" fmla="*/ 348 h 348"/>
                <a:gd name="T28" fmla="*/ 390 w 420"/>
                <a:gd name="T29" fmla="*/ 348 h 348"/>
                <a:gd name="T30" fmla="*/ 360 w 420"/>
                <a:gd name="T31" fmla="*/ 348 h 348"/>
                <a:gd name="T32" fmla="*/ 258 w 420"/>
                <a:gd name="T33" fmla="*/ 336 h 348"/>
                <a:gd name="T34" fmla="*/ 120 w 420"/>
                <a:gd name="T35" fmla="*/ 318 h 348"/>
                <a:gd name="T36" fmla="*/ 108 w 420"/>
                <a:gd name="T37" fmla="*/ 318 h 3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0" h="348">
                  <a:moveTo>
                    <a:pt x="108" y="318"/>
                  </a:moveTo>
                  <a:lnTo>
                    <a:pt x="24" y="306"/>
                  </a:lnTo>
                  <a:lnTo>
                    <a:pt x="0" y="300"/>
                  </a:lnTo>
                  <a:lnTo>
                    <a:pt x="12" y="228"/>
                  </a:lnTo>
                  <a:lnTo>
                    <a:pt x="42" y="42"/>
                  </a:lnTo>
                  <a:lnTo>
                    <a:pt x="48" y="0"/>
                  </a:lnTo>
                  <a:lnTo>
                    <a:pt x="108" y="12"/>
                  </a:lnTo>
                  <a:lnTo>
                    <a:pt x="258" y="30"/>
                  </a:lnTo>
                  <a:lnTo>
                    <a:pt x="420" y="48"/>
                  </a:lnTo>
                  <a:lnTo>
                    <a:pt x="408" y="198"/>
                  </a:lnTo>
                  <a:lnTo>
                    <a:pt x="390" y="348"/>
                  </a:lnTo>
                  <a:lnTo>
                    <a:pt x="360" y="348"/>
                  </a:lnTo>
                  <a:lnTo>
                    <a:pt x="258" y="336"/>
                  </a:lnTo>
                  <a:lnTo>
                    <a:pt x="120" y="318"/>
                  </a:lnTo>
                  <a:lnTo>
                    <a:pt x="108" y="318"/>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3" name="Freeform 45">
              <a:extLst>
                <a:ext uri="{FF2B5EF4-FFF2-40B4-BE49-F238E27FC236}">
                  <a16:creationId xmlns:a16="http://schemas.microsoft.com/office/drawing/2014/main" id="{18DC3BF0-48F3-46EA-A1EC-A52BED702B70}"/>
                </a:ext>
              </a:extLst>
            </p:cNvPr>
            <p:cNvSpPr>
              <a:spLocks/>
            </p:cNvSpPr>
            <p:nvPr/>
          </p:nvSpPr>
          <p:spPr bwMode="auto">
            <a:xfrm>
              <a:off x="3608430" y="3371391"/>
              <a:ext cx="568545" cy="639640"/>
            </a:xfrm>
            <a:custGeom>
              <a:avLst/>
              <a:gdLst>
                <a:gd name="T0" fmla="*/ 60 w 420"/>
                <a:gd name="T1" fmla="*/ 402 h 438"/>
                <a:gd name="T2" fmla="*/ 60 w 420"/>
                <a:gd name="T3" fmla="*/ 402 h 438"/>
                <a:gd name="T4" fmla="*/ 162 w 420"/>
                <a:gd name="T5" fmla="*/ 414 h 438"/>
                <a:gd name="T6" fmla="*/ 162 w 420"/>
                <a:gd name="T7" fmla="*/ 414 h 438"/>
                <a:gd name="T8" fmla="*/ 162 w 420"/>
                <a:gd name="T9" fmla="*/ 408 h 438"/>
                <a:gd name="T10" fmla="*/ 162 w 420"/>
                <a:gd name="T11" fmla="*/ 408 h 438"/>
                <a:gd name="T12" fmla="*/ 162 w 420"/>
                <a:gd name="T13" fmla="*/ 396 h 438"/>
                <a:gd name="T14" fmla="*/ 162 w 420"/>
                <a:gd name="T15" fmla="*/ 396 h 438"/>
                <a:gd name="T16" fmla="*/ 390 w 420"/>
                <a:gd name="T17" fmla="*/ 420 h 438"/>
                <a:gd name="T18" fmla="*/ 390 w 420"/>
                <a:gd name="T19" fmla="*/ 420 h 438"/>
                <a:gd name="T20" fmla="*/ 414 w 420"/>
                <a:gd name="T21" fmla="*/ 72 h 438"/>
                <a:gd name="T22" fmla="*/ 420 w 420"/>
                <a:gd name="T23" fmla="*/ 36 h 438"/>
                <a:gd name="T24" fmla="*/ 420 w 420"/>
                <a:gd name="T25" fmla="*/ 36 h 438"/>
                <a:gd name="T26" fmla="*/ 384 w 420"/>
                <a:gd name="T27" fmla="*/ 36 h 438"/>
                <a:gd name="T28" fmla="*/ 246 w 420"/>
                <a:gd name="T29" fmla="*/ 24 h 438"/>
                <a:gd name="T30" fmla="*/ 96 w 420"/>
                <a:gd name="T31" fmla="*/ 6 h 438"/>
                <a:gd name="T32" fmla="*/ 60 w 420"/>
                <a:gd name="T33" fmla="*/ 0 h 438"/>
                <a:gd name="T34" fmla="*/ 60 w 420"/>
                <a:gd name="T35" fmla="*/ 0 h 438"/>
                <a:gd name="T36" fmla="*/ 0 w 420"/>
                <a:gd name="T37" fmla="*/ 426 h 438"/>
                <a:gd name="T38" fmla="*/ 0 w 420"/>
                <a:gd name="T39" fmla="*/ 426 h 438"/>
                <a:gd name="T40" fmla="*/ 54 w 420"/>
                <a:gd name="T41" fmla="*/ 438 h 438"/>
                <a:gd name="T42" fmla="*/ 54 w 420"/>
                <a:gd name="T43" fmla="*/ 438 h 438"/>
                <a:gd name="T44" fmla="*/ 60 w 420"/>
                <a:gd name="T45" fmla="*/ 402 h 4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0" h="438">
                  <a:moveTo>
                    <a:pt x="60" y="402"/>
                  </a:moveTo>
                  <a:lnTo>
                    <a:pt x="60" y="402"/>
                  </a:lnTo>
                  <a:lnTo>
                    <a:pt x="162" y="414"/>
                  </a:lnTo>
                  <a:lnTo>
                    <a:pt x="162" y="408"/>
                  </a:lnTo>
                  <a:lnTo>
                    <a:pt x="162" y="396"/>
                  </a:lnTo>
                  <a:lnTo>
                    <a:pt x="390" y="420"/>
                  </a:lnTo>
                  <a:lnTo>
                    <a:pt x="414" y="72"/>
                  </a:lnTo>
                  <a:lnTo>
                    <a:pt x="420" y="36"/>
                  </a:lnTo>
                  <a:lnTo>
                    <a:pt x="384" y="36"/>
                  </a:lnTo>
                  <a:lnTo>
                    <a:pt x="246" y="24"/>
                  </a:lnTo>
                  <a:lnTo>
                    <a:pt x="96" y="6"/>
                  </a:lnTo>
                  <a:lnTo>
                    <a:pt x="60" y="0"/>
                  </a:lnTo>
                  <a:lnTo>
                    <a:pt x="0" y="426"/>
                  </a:lnTo>
                  <a:lnTo>
                    <a:pt x="54" y="438"/>
                  </a:lnTo>
                  <a:lnTo>
                    <a:pt x="60" y="40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4" name="Freeform 46">
              <a:extLst>
                <a:ext uri="{FF2B5EF4-FFF2-40B4-BE49-F238E27FC236}">
                  <a16:creationId xmlns:a16="http://schemas.microsoft.com/office/drawing/2014/main" id="{72E2C6BC-31E1-44B8-A2B6-802048D575B7}"/>
                </a:ext>
              </a:extLst>
            </p:cNvPr>
            <p:cNvSpPr>
              <a:spLocks/>
            </p:cNvSpPr>
            <p:nvPr/>
          </p:nvSpPr>
          <p:spPr bwMode="auto">
            <a:xfrm>
              <a:off x="3364767" y="1960680"/>
              <a:ext cx="828453" cy="569542"/>
            </a:xfrm>
            <a:custGeom>
              <a:avLst/>
              <a:gdLst>
                <a:gd name="T0" fmla="*/ 426 w 612"/>
                <a:gd name="T1" fmla="*/ 372 h 390"/>
                <a:gd name="T2" fmla="*/ 588 w 612"/>
                <a:gd name="T3" fmla="*/ 390 h 390"/>
                <a:gd name="T4" fmla="*/ 612 w 612"/>
                <a:gd name="T5" fmla="*/ 84 h 390"/>
                <a:gd name="T6" fmla="*/ 246 w 612"/>
                <a:gd name="T7" fmla="*/ 42 h 390"/>
                <a:gd name="T8" fmla="*/ 12 w 612"/>
                <a:gd name="T9" fmla="*/ 0 h 390"/>
                <a:gd name="T10" fmla="*/ 0 w 612"/>
                <a:gd name="T11" fmla="*/ 72 h 390"/>
                <a:gd name="T12" fmla="*/ 6 w 612"/>
                <a:gd name="T13" fmla="*/ 84 h 390"/>
                <a:gd name="T14" fmla="*/ 12 w 612"/>
                <a:gd name="T15" fmla="*/ 108 h 390"/>
                <a:gd name="T16" fmla="*/ 6 w 612"/>
                <a:gd name="T17" fmla="*/ 108 h 390"/>
                <a:gd name="T18" fmla="*/ 12 w 612"/>
                <a:gd name="T19" fmla="*/ 114 h 390"/>
                <a:gd name="T20" fmla="*/ 6 w 612"/>
                <a:gd name="T21" fmla="*/ 114 h 390"/>
                <a:gd name="T22" fmla="*/ 6 w 612"/>
                <a:gd name="T23" fmla="*/ 120 h 390"/>
                <a:gd name="T24" fmla="*/ 18 w 612"/>
                <a:gd name="T25" fmla="*/ 126 h 390"/>
                <a:gd name="T26" fmla="*/ 18 w 612"/>
                <a:gd name="T27" fmla="*/ 132 h 390"/>
                <a:gd name="T28" fmla="*/ 30 w 612"/>
                <a:gd name="T29" fmla="*/ 132 h 390"/>
                <a:gd name="T30" fmla="*/ 36 w 612"/>
                <a:gd name="T31" fmla="*/ 174 h 390"/>
                <a:gd name="T32" fmla="*/ 42 w 612"/>
                <a:gd name="T33" fmla="*/ 174 h 390"/>
                <a:gd name="T34" fmla="*/ 42 w 612"/>
                <a:gd name="T35" fmla="*/ 180 h 390"/>
                <a:gd name="T36" fmla="*/ 48 w 612"/>
                <a:gd name="T37" fmla="*/ 180 h 390"/>
                <a:gd name="T38" fmla="*/ 54 w 612"/>
                <a:gd name="T39" fmla="*/ 186 h 390"/>
                <a:gd name="T40" fmla="*/ 54 w 612"/>
                <a:gd name="T41" fmla="*/ 186 h 390"/>
                <a:gd name="T42" fmla="*/ 66 w 612"/>
                <a:gd name="T43" fmla="*/ 192 h 390"/>
                <a:gd name="T44" fmla="*/ 60 w 612"/>
                <a:gd name="T45" fmla="*/ 204 h 390"/>
                <a:gd name="T46" fmla="*/ 60 w 612"/>
                <a:gd name="T47" fmla="*/ 210 h 390"/>
                <a:gd name="T48" fmla="*/ 54 w 612"/>
                <a:gd name="T49" fmla="*/ 216 h 390"/>
                <a:gd name="T50" fmla="*/ 54 w 612"/>
                <a:gd name="T51" fmla="*/ 222 h 390"/>
                <a:gd name="T52" fmla="*/ 54 w 612"/>
                <a:gd name="T53" fmla="*/ 228 h 390"/>
                <a:gd name="T54" fmla="*/ 54 w 612"/>
                <a:gd name="T55" fmla="*/ 240 h 390"/>
                <a:gd name="T56" fmla="*/ 48 w 612"/>
                <a:gd name="T57" fmla="*/ 246 h 390"/>
                <a:gd name="T58" fmla="*/ 42 w 612"/>
                <a:gd name="T59" fmla="*/ 246 h 390"/>
                <a:gd name="T60" fmla="*/ 42 w 612"/>
                <a:gd name="T61" fmla="*/ 264 h 390"/>
                <a:gd name="T62" fmla="*/ 42 w 612"/>
                <a:gd name="T63" fmla="*/ 264 h 390"/>
                <a:gd name="T64" fmla="*/ 42 w 612"/>
                <a:gd name="T65" fmla="*/ 270 h 390"/>
                <a:gd name="T66" fmla="*/ 48 w 612"/>
                <a:gd name="T67" fmla="*/ 270 h 390"/>
                <a:gd name="T68" fmla="*/ 48 w 612"/>
                <a:gd name="T69" fmla="*/ 276 h 390"/>
                <a:gd name="T70" fmla="*/ 60 w 612"/>
                <a:gd name="T71" fmla="*/ 276 h 390"/>
                <a:gd name="T72" fmla="*/ 72 w 612"/>
                <a:gd name="T73" fmla="*/ 264 h 390"/>
                <a:gd name="T74" fmla="*/ 78 w 612"/>
                <a:gd name="T75" fmla="*/ 264 h 390"/>
                <a:gd name="T76" fmla="*/ 78 w 612"/>
                <a:gd name="T77" fmla="*/ 276 h 390"/>
                <a:gd name="T78" fmla="*/ 78 w 612"/>
                <a:gd name="T79" fmla="*/ 294 h 390"/>
                <a:gd name="T80" fmla="*/ 90 w 612"/>
                <a:gd name="T81" fmla="*/ 318 h 390"/>
                <a:gd name="T82" fmla="*/ 84 w 612"/>
                <a:gd name="T83" fmla="*/ 324 h 390"/>
                <a:gd name="T84" fmla="*/ 90 w 612"/>
                <a:gd name="T85" fmla="*/ 336 h 390"/>
                <a:gd name="T86" fmla="*/ 102 w 612"/>
                <a:gd name="T87" fmla="*/ 348 h 390"/>
                <a:gd name="T88" fmla="*/ 102 w 612"/>
                <a:gd name="T89" fmla="*/ 354 h 390"/>
                <a:gd name="T90" fmla="*/ 108 w 612"/>
                <a:gd name="T91" fmla="*/ 378 h 390"/>
                <a:gd name="T92" fmla="*/ 114 w 612"/>
                <a:gd name="T93" fmla="*/ 372 h 390"/>
                <a:gd name="T94" fmla="*/ 126 w 612"/>
                <a:gd name="T95" fmla="*/ 366 h 390"/>
                <a:gd name="T96" fmla="*/ 132 w 612"/>
                <a:gd name="T97" fmla="*/ 372 h 390"/>
                <a:gd name="T98" fmla="*/ 144 w 612"/>
                <a:gd name="T99" fmla="*/ 366 h 390"/>
                <a:gd name="T100" fmla="*/ 150 w 612"/>
                <a:gd name="T101" fmla="*/ 366 h 390"/>
                <a:gd name="T102" fmla="*/ 150 w 612"/>
                <a:gd name="T103" fmla="*/ 372 h 390"/>
                <a:gd name="T104" fmla="*/ 168 w 612"/>
                <a:gd name="T105" fmla="*/ 366 h 390"/>
                <a:gd name="T106" fmla="*/ 174 w 612"/>
                <a:gd name="T107" fmla="*/ 372 h 390"/>
                <a:gd name="T108" fmla="*/ 180 w 612"/>
                <a:gd name="T109" fmla="*/ 372 h 390"/>
                <a:gd name="T110" fmla="*/ 186 w 612"/>
                <a:gd name="T111" fmla="*/ 372 h 390"/>
                <a:gd name="T112" fmla="*/ 192 w 612"/>
                <a:gd name="T113" fmla="*/ 360 h 390"/>
                <a:gd name="T114" fmla="*/ 198 w 612"/>
                <a:gd name="T115" fmla="*/ 360 h 390"/>
                <a:gd name="T116" fmla="*/ 210 w 612"/>
                <a:gd name="T117" fmla="*/ 384 h 390"/>
                <a:gd name="T118" fmla="*/ 216 w 612"/>
                <a:gd name="T119" fmla="*/ 342 h 390"/>
                <a:gd name="T120" fmla="*/ 276 w 612"/>
                <a:gd name="T121" fmla="*/ 354 h 3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2" h="390">
                  <a:moveTo>
                    <a:pt x="276" y="354"/>
                  </a:moveTo>
                  <a:lnTo>
                    <a:pt x="426" y="372"/>
                  </a:lnTo>
                  <a:lnTo>
                    <a:pt x="588" y="390"/>
                  </a:lnTo>
                  <a:lnTo>
                    <a:pt x="612" y="84"/>
                  </a:lnTo>
                  <a:lnTo>
                    <a:pt x="522" y="84"/>
                  </a:lnTo>
                  <a:lnTo>
                    <a:pt x="246" y="42"/>
                  </a:lnTo>
                  <a:lnTo>
                    <a:pt x="66" y="12"/>
                  </a:lnTo>
                  <a:lnTo>
                    <a:pt x="12" y="0"/>
                  </a:lnTo>
                  <a:lnTo>
                    <a:pt x="0" y="72"/>
                  </a:lnTo>
                  <a:lnTo>
                    <a:pt x="6" y="84"/>
                  </a:lnTo>
                  <a:lnTo>
                    <a:pt x="12" y="102"/>
                  </a:lnTo>
                  <a:lnTo>
                    <a:pt x="12" y="108"/>
                  </a:lnTo>
                  <a:lnTo>
                    <a:pt x="6" y="108"/>
                  </a:lnTo>
                  <a:lnTo>
                    <a:pt x="12" y="114"/>
                  </a:lnTo>
                  <a:lnTo>
                    <a:pt x="6" y="114"/>
                  </a:lnTo>
                  <a:lnTo>
                    <a:pt x="6" y="120"/>
                  </a:lnTo>
                  <a:lnTo>
                    <a:pt x="18" y="126"/>
                  </a:lnTo>
                  <a:lnTo>
                    <a:pt x="18" y="132"/>
                  </a:lnTo>
                  <a:lnTo>
                    <a:pt x="30" y="132"/>
                  </a:lnTo>
                  <a:lnTo>
                    <a:pt x="36" y="162"/>
                  </a:lnTo>
                  <a:lnTo>
                    <a:pt x="36" y="174"/>
                  </a:lnTo>
                  <a:lnTo>
                    <a:pt x="42" y="174"/>
                  </a:lnTo>
                  <a:lnTo>
                    <a:pt x="42" y="180"/>
                  </a:lnTo>
                  <a:lnTo>
                    <a:pt x="48" y="180"/>
                  </a:lnTo>
                  <a:lnTo>
                    <a:pt x="54" y="186"/>
                  </a:lnTo>
                  <a:lnTo>
                    <a:pt x="66" y="186"/>
                  </a:lnTo>
                  <a:lnTo>
                    <a:pt x="66" y="192"/>
                  </a:lnTo>
                  <a:lnTo>
                    <a:pt x="60" y="204"/>
                  </a:lnTo>
                  <a:lnTo>
                    <a:pt x="60" y="210"/>
                  </a:lnTo>
                  <a:lnTo>
                    <a:pt x="54" y="216"/>
                  </a:lnTo>
                  <a:lnTo>
                    <a:pt x="54" y="222"/>
                  </a:lnTo>
                  <a:lnTo>
                    <a:pt x="54" y="228"/>
                  </a:lnTo>
                  <a:lnTo>
                    <a:pt x="48" y="234"/>
                  </a:lnTo>
                  <a:lnTo>
                    <a:pt x="54" y="240"/>
                  </a:lnTo>
                  <a:lnTo>
                    <a:pt x="48" y="246"/>
                  </a:lnTo>
                  <a:lnTo>
                    <a:pt x="42" y="246"/>
                  </a:lnTo>
                  <a:lnTo>
                    <a:pt x="42" y="258"/>
                  </a:lnTo>
                  <a:lnTo>
                    <a:pt x="42" y="264"/>
                  </a:lnTo>
                  <a:lnTo>
                    <a:pt x="42" y="270"/>
                  </a:lnTo>
                  <a:lnTo>
                    <a:pt x="48" y="270"/>
                  </a:lnTo>
                  <a:lnTo>
                    <a:pt x="48" y="276"/>
                  </a:lnTo>
                  <a:lnTo>
                    <a:pt x="60" y="276"/>
                  </a:lnTo>
                  <a:lnTo>
                    <a:pt x="72" y="264"/>
                  </a:lnTo>
                  <a:lnTo>
                    <a:pt x="78" y="264"/>
                  </a:lnTo>
                  <a:lnTo>
                    <a:pt x="78" y="276"/>
                  </a:lnTo>
                  <a:lnTo>
                    <a:pt x="78" y="282"/>
                  </a:lnTo>
                  <a:lnTo>
                    <a:pt x="78" y="294"/>
                  </a:lnTo>
                  <a:lnTo>
                    <a:pt x="84" y="306"/>
                  </a:lnTo>
                  <a:lnTo>
                    <a:pt x="90" y="318"/>
                  </a:lnTo>
                  <a:lnTo>
                    <a:pt x="90" y="324"/>
                  </a:lnTo>
                  <a:lnTo>
                    <a:pt x="84" y="324"/>
                  </a:lnTo>
                  <a:lnTo>
                    <a:pt x="84" y="330"/>
                  </a:lnTo>
                  <a:lnTo>
                    <a:pt x="90" y="336"/>
                  </a:lnTo>
                  <a:lnTo>
                    <a:pt x="96" y="336"/>
                  </a:lnTo>
                  <a:lnTo>
                    <a:pt x="102" y="348"/>
                  </a:lnTo>
                  <a:lnTo>
                    <a:pt x="102" y="354"/>
                  </a:lnTo>
                  <a:lnTo>
                    <a:pt x="108" y="372"/>
                  </a:lnTo>
                  <a:lnTo>
                    <a:pt x="108" y="378"/>
                  </a:lnTo>
                  <a:lnTo>
                    <a:pt x="114" y="378"/>
                  </a:lnTo>
                  <a:lnTo>
                    <a:pt x="114" y="372"/>
                  </a:lnTo>
                  <a:lnTo>
                    <a:pt x="120" y="366"/>
                  </a:lnTo>
                  <a:lnTo>
                    <a:pt x="126" y="366"/>
                  </a:lnTo>
                  <a:lnTo>
                    <a:pt x="132" y="372"/>
                  </a:lnTo>
                  <a:lnTo>
                    <a:pt x="138" y="372"/>
                  </a:lnTo>
                  <a:lnTo>
                    <a:pt x="144" y="366"/>
                  </a:lnTo>
                  <a:lnTo>
                    <a:pt x="150" y="366"/>
                  </a:lnTo>
                  <a:lnTo>
                    <a:pt x="150" y="372"/>
                  </a:lnTo>
                  <a:lnTo>
                    <a:pt x="156" y="372"/>
                  </a:lnTo>
                  <a:lnTo>
                    <a:pt x="168" y="366"/>
                  </a:lnTo>
                  <a:lnTo>
                    <a:pt x="174" y="372"/>
                  </a:lnTo>
                  <a:lnTo>
                    <a:pt x="180" y="372"/>
                  </a:lnTo>
                  <a:lnTo>
                    <a:pt x="186" y="372"/>
                  </a:lnTo>
                  <a:lnTo>
                    <a:pt x="192" y="360"/>
                  </a:lnTo>
                  <a:lnTo>
                    <a:pt x="198" y="360"/>
                  </a:lnTo>
                  <a:lnTo>
                    <a:pt x="204" y="372"/>
                  </a:lnTo>
                  <a:lnTo>
                    <a:pt x="210" y="384"/>
                  </a:lnTo>
                  <a:lnTo>
                    <a:pt x="216" y="342"/>
                  </a:lnTo>
                  <a:lnTo>
                    <a:pt x="276" y="35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5" name="Freeform 47">
              <a:extLst>
                <a:ext uri="{FF2B5EF4-FFF2-40B4-BE49-F238E27FC236}">
                  <a16:creationId xmlns:a16="http://schemas.microsoft.com/office/drawing/2014/main" id="{E7EF8458-5BC5-4005-A5FF-7C59FCA89935}"/>
                </a:ext>
              </a:extLst>
            </p:cNvPr>
            <p:cNvSpPr>
              <a:spLocks/>
            </p:cNvSpPr>
            <p:nvPr/>
          </p:nvSpPr>
          <p:spPr bwMode="auto">
            <a:xfrm>
              <a:off x="3689651" y="2924520"/>
              <a:ext cx="592912" cy="508207"/>
            </a:xfrm>
            <a:custGeom>
              <a:avLst/>
              <a:gdLst>
                <a:gd name="T0" fmla="*/ 324 w 438"/>
                <a:gd name="T1" fmla="*/ 342 h 348"/>
                <a:gd name="T2" fmla="*/ 186 w 438"/>
                <a:gd name="T3" fmla="*/ 330 h 348"/>
                <a:gd name="T4" fmla="*/ 36 w 438"/>
                <a:gd name="T5" fmla="*/ 312 h 348"/>
                <a:gd name="T6" fmla="*/ 0 w 438"/>
                <a:gd name="T7" fmla="*/ 306 h 348"/>
                <a:gd name="T8" fmla="*/ 0 w 438"/>
                <a:gd name="T9" fmla="*/ 306 h 348"/>
                <a:gd name="T10" fmla="*/ 42 w 438"/>
                <a:gd name="T11" fmla="*/ 0 h 348"/>
                <a:gd name="T12" fmla="*/ 42 w 438"/>
                <a:gd name="T13" fmla="*/ 0 h 348"/>
                <a:gd name="T14" fmla="*/ 186 w 438"/>
                <a:gd name="T15" fmla="*/ 18 h 348"/>
                <a:gd name="T16" fmla="*/ 288 w 438"/>
                <a:gd name="T17" fmla="*/ 30 h 348"/>
                <a:gd name="T18" fmla="*/ 318 w 438"/>
                <a:gd name="T19" fmla="*/ 30 h 348"/>
                <a:gd name="T20" fmla="*/ 318 w 438"/>
                <a:gd name="T21" fmla="*/ 30 h 348"/>
                <a:gd name="T22" fmla="*/ 438 w 438"/>
                <a:gd name="T23" fmla="*/ 42 h 348"/>
                <a:gd name="T24" fmla="*/ 438 w 438"/>
                <a:gd name="T25" fmla="*/ 42 h 348"/>
                <a:gd name="T26" fmla="*/ 432 w 438"/>
                <a:gd name="T27" fmla="*/ 114 h 348"/>
                <a:gd name="T28" fmla="*/ 414 w 438"/>
                <a:gd name="T29" fmla="*/ 348 h 348"/>
                <a:gd name="T30" fmla="*/ 414 w 438"/>
                <a:gd name="T31" fmla="*/ 348 h 348"/>
                <a:gd name="T32" fmla="*/ 360 w 438"/>
                <a:gd name="T33" fmla="*/ 342 h 348"/>
                <a:gd name="T34" fmla="*/ 324 w 438"/>
                <a:gd name="T35" fmla="*/ 342 h 3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8" h="348">
                  <a:moveTo>
                    <a:pt x="324" y="342"/>
                  </a:moveTo>
                  <a:lnTo>
                    <a:pt x="186" y="330"/>
                  </a:lnTo>
                  <a:lnTo>
                    <a:pt x="36" y="312"/>
                  </a:lnTo>
                  <a:lnTo>
                    <a:pt x="0" y="306"/>
                  </a:lnTo>
                  <a:lnTo>
                    <a:pt x="42" y="0"/>
                  </a:lnTo>
                  <a:lnTo>
                    <a:pt x="186" y="18"/>
                  </a:lnTo>
                  <a:lnTo>
                    <a:pt x="288" y="30"/>
                  </a:lnTo>
                  <a:lnTo>
                    <a:pt x="318" y="30"/>
                  </a:lnTo>
                  <a:lnTo>
                    <a:pt x="438" y="42"/>
                  </a:lnTo>
                  <a:lnTo>
                    <a:pt x="432" y="114"/>
                  </a:lnTo>
                  <a:lnTo>
                    <a:pt x="414" y="348"/>
                  </a:lnTo>
                  <a:lnTo>
                    <a:pt x="360" y="342"/>
                  </a:lnTo>
                  <a:lnTo>
                    <a:pt x="324" y="34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6" name="Freeform 48">
              <a:extLst>
                <a:ext uri="{FF2B5EF4-FFF2-40B4-BE49-F238E27FC236}">
                  <a16:creationId xmlns:a16="http://schemas.microsoft.com/office/drawing/2014/main" id="{AD24AB86-79A8-4208-9ECF-48A1477411AD}"/>
                </a:ext>
              </a:extLst>
            </p:cNvPr>
            <p:cNvSpPr>
              <a:spLocks/>
            </p:cNvSpPr>
            <p:nvPr/>
          </p:nvSpPr>
          <p:spPr bwMode="auto">
            <a:xfrm>
              <a:off x="4168854" y="2083350"/>
              <a:ext cx="536058" cy="368012"/>
            </a:xfrm>
            <a:custGeom>
              <a:avLst/>
              <a:gdLst>
                <a:gd name="T0" fmla="*/ 0 w 396"/>
                <a:gd name="T1" fmla="*/ 234 h 252"/>
                <a:gd name="T2" fmla="*/ 0 w 396"/>
                <a:gd name="T3" fmla="*/ 228 h 252"/>
                <a:gd name="T4" fmla="*/ 0 w 396"/>
                <a:gd name="T5" fmla="*/ 216 h 252"/>
                <a:gd name="T6" fmla="*/ 12 w 396"/>
                <a:gd name="T7" fmla="*/ 72 h 252"/>
                <a:gd name="T8" fmla="*/ 18 w 396"/>
                <a:gd name="T9" fmla="*/ 0 h 252"/>
                <a:gd name="T10" fmla="*/ 18 w 396"/>
                <a:gd name="T11" fmla="*/ 6 h 252"/>
                <a:gd name="T12" fmla="*/ 24 w 396"/>
                <a:gd name="T13" fmla="*/ 6 h 252"/>
                <a:gd name="T14" fmla="*/ 210 w 396"/>
                <a:gd name="T15" fmla="*/ 12 h 252"/>
                <a:gd name="T16" fmla="*/ 330 w 396"/>
                <a:gd name="T17" fmla="*/ 18 h 252"/>
                <a:gd name="T18" fmla="*/ 354 w 396"/>
                <a:gd name="T19" fmla="*/ 18 h 252"/>
                <a:gd name="T20" fmla="*/ 360 w 396"/>
                <a:gd name="T21" fmla="*/ 18 h 252"/>
                <a:gd name="T22" fmla="*/ 360 w 396"/>
                <a:gd name="T23" fmla="*/ 18 h 252"/>
                <a:gd name="T24" fmla="*/ 366 w 396"/>
                <a:gd name="T25" fmla="*/ 42 h 252"/>
                <a:gd name="T26" fmla="*/ 366 w 396"/>
                <a:gd name="T27" fmla="*/ 42 h 252"/>
                <a:gd name="T28" fmla="*/ 366 w 396"/>
                <a:gd name="T29" fmla="*/ 54 h 252"/>
                <a:gd name="T30" fmla="*/ 366 w 396"/>
                <a:gd name="T31" fmla="*/ 84 h 252"/>
                <a:gd name="T32" fmla="*/ 366 w 396"/>
                <a:gd name="T33" fmla="*/ 102 h 252"/>
                <a:gd name="T34" fmla="*/ 372 w 396"/>
                <a:gd name="T35" fmla="*/ 108 h 252"/>
                <a:gd name="T36" fmla="*/ 372 w 396"/>
                <a:gd name="T37" fmla="*/ 108 h 252"/>
                <a:gd name="T38" fmla="*/ 378 w 396"/>
                <a:gd name="T39" fmla="*/ 114 h 252"/>
                <a:gd name="T40" fmla="*/ 378 w 396"/>
                <a:gd name="T41" fmla="*/ 138 h 252"/>
                <a:gd name="T42" fmla="*/ 378 w 396"/>
                <a:gd name="T43" fmla="*/ 150 h 252"/>
                <a:gd name="T44" fmla="*/ 378 w 396"/>
                <a:gd name="T45" fmla="*/ 162 h 252"/>
                <a:gd name="T46" fmla="*/ 378 w 396"/>
                <a:gd name="T47" fmla="*/ 168 h 252"/>
                <a:gd name="T48" fmla="*/ 378 w 396"/>
                <a:gd name="T49" fmla="*/ 168 h 252"/>
                <a:gd name="T50" fmla="*/ 384 w 396"/>
                <a:gd name="T51" fmla="*/ 180 h 252"/>
                <a:gd name="T52" fmla="*/ 384 w 396"/>
                <a:gd name="T53" fmla="*/ 180 h 252"/>
                <a:gd name="T54" fmla="*/ 384 w 396"/>
                <a:gd name="T55" fmla="*/ 192 h 252"/>
                <a:gd name="T56" fmla="*/ 384 w 396"/>
                <a:gd name="T57" fmla="*/ 210 h 252"/>
                <a:gd name="T58" fmla="*/ 384 w 396"/>
                <a:gd name="T59" fmla="*/ 210 h 252"/>
                <a:gd name="T60" fmla="*/ 390 w 396"/>
                <a:gd name="T61" fmla="*/ 216 h 252"/>
                <a:gd name="T62" fmla="*/ 396 w 396"/>
                <a:gd name="T63" fmla="*/ 228 h 252"/>
                <a:gd name="T64" fmla="*/ 396 w 396"/>
                <a:gd name="T65" fmla="*/ 228 h 252"/>
                <a:gd name="T66" fmla="*/ 396 w 396"/>
                <a:gd name="T67" fmla="*/ 246 h 252"/>
                <a:gd name="T68" fmla="*/ 396 w 396"/>
                <a:gd name="T69" fmla="*/ 252 h 252"/>
                <a:gd name="T70" fmla="*/ 378 w 396"/>
                <a:gd name="T71" fmla="*/ 252 h 252"/>
                <a:gd name="T72" fmla="*/ 222 w 396"/>
                <a:gd name="T73" fmla="*/ 246 h 252"/>
                <a:gd name="T74" fmla="*/ 12 w 396"/>
                <a:gd name="T75" fmla="*/ 234 h 252"/>
                <a:gd name="T76" fmla="*/ 0 w 396"/>
                <a:gd name="T77" fmla="*/ 234 h 2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96" h="252">
                  <a:moveTo>
                    <a:pt x="0" y="234"/>
                  </a:moveTo>
                  <a:lnTo>
                    <a:pt x="0" y="228"/>
                  </a:lnTo>
                  <a:lnTo>
                    <a:pt x="0" y="216"/>
                  </a:lnTo>
                  <a:lnTo>
                    <a:pt x="12" y="72"/>
                  </a:lnTo>
                  <a:lnTo>
                    <a:pt x="18" y="0"/>
                  </a:lnTo>
                  <a:lnTo>
                    <a:pt x="18" y="6"/>
                  </a:lnTo>
                  <a:lnTo>
                    <a:pt x="24" y="6"/>
                  </a:lnTo>
                  <a:lnTo>
                    <a:pt x="210" y="12"/>
                  </a:lnTo>
                  <a:lnTo>
                    <a:pt x="330" y="18"/>
                  </a:lnTo>
                  <a:lnTo>
                    <a:pt x="354" y="18"/>
                  </a:lnTo>
                  <a:lnTo>
                    <a:pt x="360" y="18"/>
                  </a:lnTo>
                  <a:lnTo>
                    <a:pt x="366" y="42"/>
                  </a:lnTo>
                  <a:lnTo>
                    <a:pt x="366" y="54"/>
                  </a:lnTo>
                  <a:lnTo>
                    <a:pt x="366" y="84"/>
                  </a:lnTo>
                  <a:lnTo>
                    <a:pt x="366" y="102"/>
                  </a:lnTo>
                  <a:lnTo>
                    <a:pt x="372" y="108"/>
                  </a:lnTo>
                  <a:lnTo>
                    <a:pt x="378" y="114"/>
                  </a:lnTo>
                  <a:lnTo>
                    <a:pt x="378" y="138"/>
                  </a:lnTo>
                  <a:lnTo>
                    <a:pt x="378" y="150"/>
                  </a:lnTo>
                  <a:lnTo>
                    <a:pt x="378" y="162"/>
                  </a:lnTo>
                  <a:lnTo>
                    <a:pt x="378" y="168"/>
                  </a:lnTo>
                  <a:lnTo>
                    <a:pt x="384" y="180"/>
                  </a:lnTo>
                  <a:lnTo>
                    <a:pt x="384" y="192"/>
                  </a:lnTo>
                  <a:lnTo>
                    <a:pt x="384" y="210"/>
                  </a:lnTo>
                  <a:lnTo>
                    <a:pt x="390" y="216"/>
                  </a:lnTo>
                  <a:lnTo>
                    <a:pt x="396" y="228"/>
                  </a:lnTo>
                  <a:lnTo>
                    <a:pt x="396" y="246"/>
                  </a:lnTo>
                  <a:lnTo>
                    <a:pt x="396" y="252"/>
                  </a:lnTo>
                  <a:lnTo>
                    <a:pt x="378" y="252"/>
                  </a:lnTo>
                  <a:lnTo>
                    <a:pt x="222" y="246"/>
                  </a:lnTo>
                  <a:lnTo>
                    <a:pt x="12" y="234"/>
                  </a:lnTo>
                  <a:lnTo>
                    <a:pt x="0" y="23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7" name="Freeform 49">
              <a:extLst>
                <a:ext uri="{FF2B5EF4-FFF2-40B4-BE49-F238E27FC236}">
                  <a16:creationId xmlns:a16="http://schemas.microsoft.com/office/drawing/2014/main" id="{92BF692C-55E0-4385-BDE0-7F2BFB76024A}"/>
                </a:ext>
              </a:extLst>
            </p:cNvPr>
            <p:cNvSpPr>
              <a:spLocks/>
            </p:cNvSpPr>
            <p:nvPr/>
          </p:nvSpPr>
          <p:spPr bwMode="auto">
            <a:xfrm>
              <a:off x="4144487" y="2425076"/>
              <a:ext cx="568545" cy="420585"/>
            </a:xfrm>
            <a:custGeom>
              <a:avLst/>
              <a:gdLst>
                <a:gd name="T0" fmla="*/ 324 w 420"/>
                <a:gd name="T1" fmla="*/ 252 h 288"/>
                <a:gd name="T2" fmla="*/ 330 w 420"/>
                <a:gd name="T3" fmla="*/ 258 h 288"/>
                <a:gd name="T4" fmla="*/ 342 w 420"/>
                <a:gd name="T5" fmla="*/ 246 h 288"/>
                <a:gd name="T6" fmla="*/ 372 w 420"/>
                <a:gd name="T7" fmla="*/ 246 h 288"/>
                <a:gd name="T8" fmla="*/ 378 w 420"/>
                <a:gd name="T9" fmla="*/ 252 h 288"/>
                <a:gd name="T10" fmla="*/ 384 w 420"/>
                <a:gd name="T11" fmla="*/ 258 h 288"/>
                <a:gd name="T12" fmla="*/ 396 w 420"/>
                <a:gd name="T13" fmla="*/ 258 h 288"/>
                <a:gd name="T14" fmla="*/ 414 w 420"/>
                <a:gd name="T15" fmla="*/ 282 h 288"/>
                <a:gd name="T16" fmla="*/ 420 w 420"/>
                <a:gd name="T17" fmla="*/ 288 h 288"/>
                <a:gd name="T18" fmla="*/ 420 w 420"/>
                <a:gd name="T19" fmla="*/ 282 h 288"/>
                <a:gd name="T20" fmla="*/ 414 w 420"/>
                <a:gd name="T21" fmla="*/ 270 h 288"/>
                <a:gd name="T22" fmla="*/ 408 w 420"/>
                <a:gd name="T23" fmla="*/ 258 h 288"/>
                <a:gd name="T24" fmla="*/ 420 w 420"/>
                <a:gd name="T25" fmla="*/ 222 h 288"/>
                <a:gd name="T26" fmla="*/ 408 w 420"/>
                <a:gd name="T27" fmla="*/ 222 h 288"/>
                <a:gd name="T28" fmla="*/ 408 w 420"/>
                <a:gd name="T29" fmla="*/ 216 h 288"/>
                <a:gd name="T30" fmla="*/ 414 w 420"/>
                <a:gd name="T31" fmla="*/ 216 h 288"/>
                <a:gd name="T32" fmla="*/ 408 w 420"/>
                <a:gd name="T33" fmla="*/ 204 h 288"/>
                <a:gd name="T34" fmla="*/ 408 w 420"/>
                <a:gd name="T35" fmla="*/ 198 h 288"/>
                <a:gd name="T36" fmla="*/ 420 w 420"/>
                <a:gd name="T37" fmla="*/ 198 h 288"/>
                <a:gd name="T38" fmla="*/ 420 w 420"/>
                <a:gd name="T39" fmla="*/ 60 h 288"/>
                <a:gd name="T40" fmla="*/ 402 w 420"/>
                <a:gd name="T41" fmla="*/ 48 h 288"/>
                <a:gd name="T42" fmla="*/ 396 w 420"/>
                <a:gd name="T43" fmla="*/ 36 h 288"/>
                <a:gd name="T44" fmla="*/ 402 w 420"/>
                <a:gd name="T45" fmla="*/ 30 h 288"/>
                <a:gd name="T46" fmla="*/ 414 w 420"/>
                <a:gd name="T47" fmla="*/ 18 h 288"/>
                <a:gd name="T48" fmla="*/ 414 w 420"/>
                <a:gd name="T49" fmla="*/ 12 h 288"/>
                <a:gd name="T50" fmla="*/ 396 w 420"/>
                <a:gd name="T51" fmla="*/ 18 h 288"/>
                <a:gd name="T52" fmla="*/ 30 w 420"/>
                <a:gd name="T53" fmla="*/ 0 h 288"/>
                <a:gd name="T54" fmla="*/ 18 w 420"/>
                <a:gd name="T55" fmla="*/ 0 h 288"/>
                <a:gd name="T56" fmla="*/ 12 w 420"/>
                <a:gd name="T57" fmla="*/ 72 h 288"/>
                <a:gd name="T58" fmla="*/ 0 w 420"/>
                <a:gd name="T59" fmla="*/ 222 h 288"/>
                <a:gd name="T60" fmla="*/ 156 w 420"/>
                <a:gd name="T61" fmla="*/ 228 h 288"/>
                <a:gd name="T62" fmla="*/ 300 w 420"/>
                <a:gd name="T63" fmla="*/ 234 h 2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20" h="288">
                  <a:moveTo>
                    <a:pt x="300" y="234"/>
                  </a:moveTo>
                  <a:lnTo>
                    <a:pt x="324" y="252"/>
                  </a:lnTo>
                  <a:lnTo>
                    <a:pt x="330" y="258"/>
                  </a:lnTo>
                  <a:lnTo>
                    <a:pt x="336" y="252"/>
                  </a:lnTo>
                  <a:lnTo>
                    <a:pt x="342" y="246"/>
                  </a:lnTo>
                  <a:lnTo>
                    <a:pt x="372" y="246"/>
                  </a:lnTo>
                  <a:lnTo>
                    <a:pt x="378" y="252"/>
                  </a:lnTo>
                  <a:lnTo>
                    <a:pt x="384" y="258"/>
                  </a:lnTo>
                  <a:lnTo>
                    <a:pt x="390" y="258"/>
                  </a:lnTo>
                  <a:lnTo>
                    <a:pt x="396" y="258"/>
                  </a:lnTo>
                  <a:lnTo>
                    <a:pt x="408" y="270"/>
                  </a:lnTo>
                  <a:lnTo>
                    <a:pt x="414" y="282"/>
                  </a:lnTo>
                  <a:lnTo>
                    <a:pt x="414" y="288"/>
                  </a:lnTo>
                  <a:lnTo>
                    <a:pt x="420" y="288"/>
                  </a:lnTo>
                  <a:lnTo>
                    <a:pt x="420" y="282"/>
                  </a:lnTo>
                  <a:lnTo>
                    <a:pt x="414" y="270"/>
                  </a:lnTo>
                  <a:lnTo>
                    <a:pt x="408" y="258"/>
                  </a:lnTo>
                  <a:lnTo>
                    <a:pt x="408" y="252"/>
                  </a:lnTo>
                  <a:lnTo>
                    <a:pt x="420" y="222"/>
                  </a:lnTo>
                  <a:lnTo>
                    <a:pt x="408" y="222"/>
                  </a:lnTo>
                  <a:lnTo>
                    <a:pt x="408" y="216"/>
                  </a:lnTo>
                  <a:lnTo>
                    <a:pt x="414" y="216"/>
                  </a:lnTo>
                  <a:lnTo>
                    <a:pt x="414" y="210"/>
                  </a:lnTo>
                  <a:lnTo>
                    <a:pt x="408" y="204"/>
                  </a:lnTo>
                  <a:lnTo>
                    <a:pt x="408" y="198"/>
                  </a:lnTo>
                  <a:lnTo>
                    <a:pt x="420" y="198"/>
                  </a:lnTo>
                  <a:lnTo>
                    <a:pt x="420" y="60"/>
                  </a:lnTo>
                  <a:lnTo>
                    <a:pt x="414" y="60"/>
                  </a:lnTo>
                  <a:lnTo>
                    <a:pt x="402" y="48"/>
                  </a:lnTo>
                  <a:lnTo>
                    <a:pt x="396" y="42"/>
                  </a:lnTo>
                  <a:lnTo>
                    <a:pt x="396" y="36"/>
                  </a:lnTo>
                  <a:lnTo>
                    <a:pt x="402" y="36"/>
                  </a:lnTo>
                  <a:lnTo>
                    <a:pt x="402" y="30"/>
                  </a:lnTo>
                  <a:lnTo>
                    <a:pt x="414" y="18"/>
                  </a:lnTo>
                  <a:lnTo>
                    <a:pt x="408" y="18"/>
                  </a:lnTo>
                  <a:lnTo>
                    <a:pt x="414" y="12"/>
                  </a:lnTo>
                  <a:lnTo>
                    <a:pt x="414" y="18"/>
                  </a:lnTo>
                  <a:lnTo>
                    <a:pt x="396" y="18"/>
                  </a:lnTo>
                  <a:lnTo>
                    <a:pt x="240" y="12"/>
                  </a:lnTo>
                  <a:lnTo>
                    <a:pt x="30" y="0"/>
                  </a:lnTo>
                  <a:lnTo>
                    <a:pt x="18" y="0"/>
                  </a:lnTo>
                  <a:lnTo>
                    <a:pt x="12" y="72"/>
                  </a:lnTo>
                  <a:lnTo>
                    <a:pt x="0" y="222"/>
                  </a:lnTo>
                  <a:lnTo>
                    <a:pt x="6" y="222"/>
                  </a:lnTo>
                  <a:lnTo>
                    <a:pt x="156" y="228"/>
                  </a:lnTo>
                  <a:lnTo>
                    <a:pt x="264" y="234"/>
                  </a:lnTo>
                  <a:lnTo>
                    <a:pt x="300" y="23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8" name="Freeform 50">
              <a:extLst>
                <a:ext uri="{FF2B5EF4-FFF2-40B4-BE49-F238E27FC236}">
                  <a16:creationId xmlns:a16="http://schemas.microsoft.com/office/drawing/2014/main" id="{EAF16E45-147D-47B5-8158-D82E02C7093C}"/>
                </a:ext>
              </a:extLst>
            </p:cNvPr>
            <p:cNvSpPr>
              <a:spLocks/>
            </p:cNvSpPr>
            <p:nvPr/>
          </p:nvSpPr>
          <p:spPr bwMode="auto">
            <a:xfrm>
              <a:off x="4120121" y="2749276"/>
              <a:ext cx="674133" cy="359250"/>
            </a:xfrm>
            <a:custGeom>
              <a:avLst/>
              <a:gdLst>
                <a:gd name="T0" fmla="*/ 498 w 498"/>
                <a:gd name="T1" fmla="*/ 246 h 246"/>
                <a:gd name="T2" fmla="*/ 486 w 498"/>
                <a:gd name="T3" fmla="*/ 228 h 246"/>
                <a:gd name="T4" fmla="*/ 486 w 498"/>
                <a:gd name="T5" fmla="*/ 228 h 246"/>
                <a:gd name="T6" fmla="*/ 480 w 498"/>
                <a:gd name="T7" fmla="*/ 222 h 246"/>
                <a:gd name="T8" fmla="*/ 480 w 498"/>
                <a:gd name="T9" fmla="*/ 222 h 246"/>
                <a:gd name="T10" fmla="*/ 480 w 498"/>
                <a:gd name="T11" fmla="*/ 216 h 246"/>
                <a:gd name="T12" fmla="*/ 474 w 498"/>
                <a:gd name="T13" fmla="*/ 198 h 246"/>
                <a:gd name="T14" fmla="*/ 468 w 498"/>
                <a:gd name="T15" fmla="*/ 198 h 246"/>
                <a:gd name="T16" fmla="*/ 468 w 498"/>
                <a:gd name="T17" fmla="*/ 174 h 246"/>
                <a:gd name="T18" fmla="*/ 468 w 498"/>
                <a:gd name="T19" fmla="*/ 168 h 246"/>
                <a:gd name="T20" fmla="*/ 468 w 498"/>
                <a:gd name="T21" fmla="*/ 162 h 246"/>
                <a:gd name="T22" fmla="*/ 468 w 498"/>
                <a:gd name="T23" fmla="*/ 162 h 246"/>
                <a:gd name="T24" fmla="*/ 468 w 498"/>
                <a:gd name="T25" fmla="*/ 156 h 246"/>
                <a:gd name="T26" fmla="*/ 468 w 498"/>
                <a:gd name="T27" fmla="*/ 156 h 246"/>
                <a:gd name="T28" fmla="*/ 462 w 498"/>
                <a:gd name="T29" fmla="*/ 138 h 246"/>
                <a:gd name="T30" fmla="*/ 462 w 498"/>
                <a:gd name="T31" fmla="*/ 132 h 246"/>
                <a:gd name="T32" fmla="*/ 456 w 498"/>
                <a:gd name="T33" fmla="*/ 132 h 246"/>
                <a:gd name="T34" fmla="*/ 456 w 498"/>
                <a:gd name="T35" fmla="*/ 120 h 246"/>
                <a:gd name="T36" fmla="*/ 456 w 498"/>
                <a:gd name="T37" fmla="*/ 96 h 246"/>
                <a:gd name="T38" fmla="*/ 444 w 498"/>
                <a:gd name="T39" fmla="*/ 90 h 246"/>
                <a:gd name="T40" fmla="*/ 438 w 498"/>
                <a:gd name="T41" fmla="*/ 84 h 246"/>
                <a:gd name="T42" fmla="*/ 438 w 498"/>
                <a:gd name="T43" fmla="*/ 78 h 246"/>
                <a:gd name="T44" fmla="*/ 438 w 498"/>
                <a:gd name="T45" fmla="*/ 78 h 246"/>
                <a:gd name="T46" fmla="*/ 438 w 498"/>
                <a:gd name="T47" fmla="*/ 72 h 246"/>
                <a:gd name="T48" fmla="*/ 438 w 498"/>
                <a:gd name="T49" fmla="*/ 66 h 246"/>
                <a:gd name="T50" fmla="*/ 438 w 498"/>
                <a:gd name="T51" fmla="*/ 66 h 246"/>
                <a:gd name="T52" fmla="*/ 438 w 498"/>
                <a:gd name="T53" fmla="*/ 66 h 246"/>
                <a:gd name="T54" fmla="*/ 426 w 498"/>
                <a:gd name="T55" fmla="*/ 54 h 246"/>
                <a:gd name="T56" fmla="*/ 426 w 498"/>
                <a:gd name="T57" fmla="*/ 48 h 246"/>
                <a:gd name="T58" fmla="*/ 414 w 498"/>
                <a:gd name="T59" fmla="*/ 36 h 246"/>
                <a:gd name="T60" fmla="*/ 408 w 498"/>
                <a:gd name="T61" fmla="*/ 36 h 246"/>
                <a:gd name="T62" fmla="*/ 402 w 498"/>
                <a:gd name="T63" fmla="*/ 36 h 246"/>
                <a:gd name="T64" fmla="*/ 396 w 498"/>
                <a:gd name="T65" fmla="*/ 30 h 246"/>
                <a:gd name="T66" fmla="*/ 396 w 498"/>
                <a:gd name="T67" fmla="*/ 30 h 246"/>
                <a:gd name="T68" fmla="*/ 390 w 498"/>
                <a:gd name="T69" fmla="*/ 24 h 246"/>
                <a:gd name="T70" fmla="*/ 390 w 498"/>
                <a:gd name="T71" fmla="*/ 24 h 246"/>
                <a:gd name="T72" fmla="*/ 360 w 498"/>
                <a:gd name="T73" fmla="*/ 24 h 246"/>
                <a:gd name="T74" fmla="*/ 360 w 498"/>
                <a:gd name="T75" fmla="*/ 24 h 246"/>
                <a:gd name="T76" fmla="*/ 354 w 498"/>
                <a:gd name="T77" fmla="*/ 30 h 246"/>
                <a:gd name="T78" fmla="*/ 348 w 498"/>
                <a:gd name="T79" fmla="*/ 36 h 246"/>
                <a:gd name="T80" fmla="*/ 348 w 498"/>
                <a:gd name="T81" fmla="*/ 36 h 246"/>
                <a:gd name="T82" fmla="*/ 342 w 498"/>
                <a:gd name="T83" fmla="*/ 30 h 246"/>
                <a:gd name="T84" fmla="*/ 318 w 498"/>
                <a:gd name="T85" fmla="*/ 12 h 246"/>
                <a:gd name="T86" fmla="*/ 318 w 498"/>
                <a:gd name="T87" fmla="*/ 12 h 246"/>
                <a:gd name="T88" fmla="*/ 228 w 498"/>
                <a:gd name="T89" fmla="*/ 12 h 246"/>
                <a:gd name="T90" fmla="*/ 36 w 498"/>
                <a:gd name="T91" fmla="*/ 6 h 246"/>
                <a:gd name="T92" fmla="*/ 18 w 498"/>
                <a:gd name="T93" fmla="*/ 0 h 246"/>
                <a:gd name="T94" fmla="*/ 18 w 498"/>
                <a:gd name="T95" fmla="*/ 0 h 246"/>
                <a:gd name="T96" fmla="*/ 0 w 498"/>
                <a:gd name="T97" fmla="*/ 150 h 246"/>
                <a:gd name="T98" fmla="*/ 0 w 498"/>
                <a:gd name="T99" fmla="*/ 150 h 246"/>
                <a:gd name="T100" fmla="*/ 120 w 498"/>
                <a:gd name="T101" fmla="*/ 162 h 246"/>
                <a:gd name="T102" fmla="*/ 120 w 498"/>
                <a:gd name="T103" fmla="*/ 162 h 246"/>
                <a:gd name="T104" fmla="*/ 114 w 498"/>
                <a:gd name="T105" fmla="*/ 234 h 246"/>
                <a:gd name="T106" fmla="*/ 114 w 498"/>
                <a:gd name="T107" fmla="*/ 234 h 246"/>
                <a:gd name="T108" fmla="*/ 138 w 498"/>
                <a:gd name="T109" fmla="*/ 240 h 246"/>
                <a:gd name="T110" fmla="*/ 318 w 498"/>
                <a:gd name="T111" fmla="*/ 246 h 246"/>
                <a:gd name="T112" fmla="*/ 486 w 498"/>
                <a:gd name="T113" fmla="*/ 246 h 246"/>
                <a:gd name="T114" fmla="*/ 498 w 498"/>
                <a:gd name="T115" fmla="*/ 246 h 2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connsiteX0" fmla="*/ 10000 w 10000"/>
                <a:gd name="connsiteY0" fmla="*/ 10000 h 10000"/>
                <a:gd name="connsiteX1" fmla="*/ 9759 w 10000"/>
                <a:gd name="connsiteY1" fmla="*/ 9268 h 10000"/>
                <a:gd name="connsiteX2" fmla="*/ 9639 w 10000"/>
                <a:gd name="connsiteY2" fmla="*/ 9024 h 10000"/>
                <a:gd name="connsiteX3" fmla="*/ 9639 w 10000"/>
                <a:gd name="connsiteY3" fmla="*/ 8780 h 10000"/>
                <a:gd name="connsiteX4" fmla="*/ 9518 w 10000"/>
                <a:gd name="connsiteY4" fmla="*/ 8049 h 10000"/>
                <a:gd name="connsiteX5" fmla="*/ 9398 w 10000"/>
                <a:gd name="connsiteY5" fmla="*/ 8049 h 10000"/>
                <a:gd name="connsiteX6" fmla="*/ 9398 w 10000"/>
                <a:gd name="connsiteY6" fmla="*/ 7073 h 10000"/>
                <a:gd name="connsiteX7" fmla="*/ 9398 w 10000"/>
                <a:gd name="connsiteY7" fmla="*/ 6829 h 10000"/>
                <a:gd name="connsiteX8" fmla="*/ 9398 w 10000"/>
                <a:gd name="connsiteY8" fmla="*/ 6585 h 10000"/>
                <a:gd name="connsiteX9" fmla="*/ 9398 w 10000"/>
                <a:gd name="connsiteY9" fmla="*/ 6341 h 10000"/>
                <a:gd name="connsiteX10" fmla="*/ 9277 w 10000"/>
                <a:gd name="connsiteY10" fmla="*/ 5610 h 10000"/>
                <a:gd name="connsiteX11" fmla="*/ 9277 w 10000"/>
                <a:gd name="connsiteY11" fmla="*/ 5366 h 10000"/>
                <a:gd name="connsiteX12" fmla="*/ 9157 w 10000"/>
                <a:gd name="connsiteY12" fmla="*/ 5366 h 10000"/>
                <a:gd name="connsiteX13" fmla="*/ 9157 w 10000"/>
                <a:gd name="connsiteY13" fmla="*/ 4878 h 10000"/>
                <a:gd name="connsiteX14" fmla="*/ 9157 w 10000"/>
                <a:gd name="connsiteY14" fmla="*/ 3902 h 10000"/>
                <a:gd name="connsiteX15" fmla="*/ 8916 w 10000"/>
                <a:gd name="connsiteY15" fmla="*/ 3659 h 10000"/>
                <a:gd name="connsiteX16" fmla="*/ 8795 w 10000"/>
                <a:gd name="connsiteY16" fmla="*/ 3415 h 10000"/>
                <a:gd name="connsiteX17" fmla="*/ 8795 w 10000"/>
                <a:gd name="connsiteY17" fmla="*/ 3171 h 10000"/>
                <a:gd name="connsiteX18" fmla="*/ 8795 w 10000"/>
                <a:gd name="connsiteY18" fmla="*/ 2927 h 10000"/>
                <a:gd name="connsiteX19" fmla="*/ 8795 w 10000"/>
                <a:gd name="connsiteY19" fmla="*/ 2683 h 10000"/>
                <a:gd name="connsiteX20" fmla="*/ 8554 w 10000"/>
                <a:gd name="connsiteY20" fmla="*/ 2195 h 10000"/>
                <a:gd name="connsiteX21" fmla="*/ 8554 w 10000"/>
                <a:gd name="connsiteY21" fmla="*/ 1951 h 10000"/>
                <a:gd name="connsiteX22" fmla="*/ 8313 w 10000"/>
                <a:gd name="connsiteY22" fmla="*/ 1463 h 10000"/>
                <a:gd name="connsiteX23" fmla="*/ 8193 w 10000"/>
                <a:gd name="connsiteY23" fmla="*/ 1463 h 10000"/>
                <a:gd name="connsiteX24" fmla="*/ 8072 w 10000"/>
                <a:gd name="connsiteY24" fmla="*/ 1463 h 10000"/>
                <a:gd name="connsiteX25" fmla="*/ 7952 w 10000"/>
                <a:gd name="connsiteY25" fmla="*/ 1220 h 10000"/>
                <a:gd name="connsiteX26" fmla="*/ 7831 w 10000"/>
                <a:gd name="connsiteY26" fmla="*/ 976 h 10000"/>
                <a:gd name="connsiteX27" fmla="*/ 7229 w 10000"/>
                <a:gd name="connsiteY27" fmla="*/ 976 h 10000"/>
                <a:gd name="connsiteX28" fmla="*/ 7108 w 10000"/>
                <a:gd name="connsiteY28" fmla="*/ 1220 h 10000"/>
                <a:gd name="connsiteX29" fmla="*/ 6988 w 10000"/>
                <a:gd name="connsiteY29" fmla="*/ 1463 h 10000"/>
                <a:gd name="connsiteX30" fmla="*/ 6867 w 10000"/>
                <a:gd name="connsiteY30" fmla="*/ 1220 h 10000"/>
                <a:gd name="connsiteX31" fmla="*/ 6386 w 10000"/>
                <a:gd name="connsiteY31" fmla="*/ 488 h 10000"/>
                <a:gd name="connsiteX32" fmla="*/ 4578 w 10000"/>
                <a:gd name="connsiteY32" fmla="*/ 488 h 10000"/>
                <a:gd name="connsiteX33" fmla="*/ 1302 w 10000"/>
                <a:gd name="connsiteY33" fmla="*/ 175 h 10000"/>
                <a:gd name="connsiteX34" fmla="*/ 361 w 10000"/>
                <a:gd name="connsiteY34" fmla="*/ 0 h 10000"/>
                <a:gd name="connsiteX35" fmla="*/ 0 w 10000"/>
                <a:gd name="connsiteY35" fmla="*/ 6098 h 10000"/>
                <a:gd name="connsiteX36" fmla="*/ 2410 w 10000"/>
                <a:gd name="connsiteY36" fmla="*/ 6585 h 10000"/>
                <a:gd name="connsiteX37" fmla="*/ 2289 w 10000"/>
                <a:gd name="connsiteY37" fmla="*/ 9512 h 10000"/>
                <a:gd name="connsiteX38" fmla="*/ 2771 w 10000"/>
                <a:gd name="connsiteY38" fmla="*/ 9756 h 10000"/>
                <a:gd name="connsiteX39" fmla="*/ 6386 w 10000"/>
                <a:gd name="connsiteY39" fmla="*/ 10000 h 10000"/>
                <a:gd name="connsiteX40" fmla="*/ 9759 w 10000"/>
                <a:gd name="connsiteY40" fmla="*/ 10000 h 10000"/>
                <a:gd name="connsiteX41" fmla="*/ 10000 w 10000"/>
                <a:gd name="connsiteY41" fmla="*/ 10000 h 10000"/>
                <a:gd name="connsiteX0" fmla="*/ 10000 w 10000"/>
                <a:gd name="connsiteY0" fmla="*/ 10000 h 10000"/>
                <a:gd name="connsiteX1" fmla="*/ 9759 w 10000"/>
                <a:gd name="connsiteY1" fmla="*/ 9268 h 10000"/>
                <a:gd name="connsiteX2" fmla="*/ 9639 w 10000"/>
                <a:gd name="connsiteY2" fmla="*/ 9024 h 10000"/>
                <a:gd name="connsiteX3" fmla="*/ 9639 w 10000"/>
                <a:gd name="connsiteY3" fmla="*/ 8780 h 10000"/>
                <a:gd name="connsiteX4" fmla="*/ 9518 w 10000"/>
                <a:gd name="connsiteY4" fmla="*/ 8049 h 10000"/>
                <a:gd name="connsiteX5" fmla="*/ 9398 w 10000"/>
                <a:gd name="connsiteY5" fmla="*/ 8049 h 10000"/>
                <a:gd name="connsiteX6" fmla="*/ 9398 w 10000"/>
                <a:gd name="connsiteY6" fmla="*/ 7073 h 10000"/>
                <a:gd name="connsiteX7" fmla="*/ 9398 w 10000"/>
                <a:gd name="connsiteY7" fmla="*/ 6829 h 10000"/>
                <a:gd name="connsiteX8" fmla="*/ 9398 w 10000"/>
                <a:gd name="connsiteY8" fmla="*/ 6585 h 10000"/>
                <a:gd name="connsiteX9" fmla="*/ 9398 w 10000"/>
                <a:gd name="connsiteY9" fmla="*/ 6341 h 10000"/>
                <a:gd name="connsiteX10" fmla="*/ 9277 w 10000"/>
                <a:gd name="connsiteY10" fmla="*/ 5610 h 10000"/>
                <a:gd name="connsiteX11" fmla="*/ 9277 w 10000"/>
                <a:gd name="connsiteY11" fmla="*/ 5366 h 10000"/>
                <a:gd name="connsiteX12" fmla="*/ 9157 w 10000"/>
                <a:gd name="connsiteY12" fmla="*/ 5366 h 10000"/>
                <a:gd name="connsiteX13" fmla="*/ 9157 w 10000"/>
                <a:gd name="connsiteY13" fmla="*/ 4878 h 10000"/>
                <a:gd name="connsiteX14" fmla="*/ 9157 w 10000"/>
                <a:gd name="connsiteY14" fmla="*/ 3902 h 10000"/>
                <a:gd name="connsiteX15" fmla="*/ 8916 w 10000"/>
                <a:gd name="connsiteY15" fmla="*/ 3659 h 10000"/>
                <a:gd name="connsiteX16" fmla="*/ 8795 w 10000"/>
                <a:gd name="connsiteY16" fmla="*/ 3415 h 10000"/>
                <a:gd name="connsiteX17" fmla="*/ 8795 w 10000"/>
                <a:gd name="connsiteY17" fmla="*/ 3171 h 10000"/>
                <a:gd name="connsiteX18" fmla="*/ 8795 w 10000"/>
                <a:gd name="connsiteY18" fmla="*/ 2927 h 10000"/>
                <a:gd name="connsiteX19" fmla="*/ 8795 w 10000"/>
                <a:gd name="connsiteY19" fmla="*/ 2683 h 10000"/>
                <a:gd name="connsiteX20" fmla="*/ 8554 w 10000"/>
                <a:gd name="connsiteY20" fmla="*/ 2195 h 10000"/>
                <a:gd name="connsiteX21" fmla="*/ 8554 w 10000"/>
                <a:gd name="connsiteY21" fmla="*/ 1951 h 10000"/>
                <a:gd name="connsiteX22" fmla="*/ 8313 w 10000"/>
                <a:gd name="connsiteY22" fmla="*/ 1463 h 10000"/>
                <a:gd name="connsiteX23" fmla="*/ 8193 w 10000"/>
                <a:gd name="connsiteY23" fmla="*/ 1463 h 10000"/>
                <a:gd name="connsiteX24" fmla="*/ 8072 w 10000"/>
                <a:gd name="connsiteY24" fmla="*/ 1463 h 10000"/>
                <a:gd name="connsiteX25" fmla="*/ 7952 w 10000"/>
                <a:gd name="connsiteY25" fmla="*/ 1220 h 10000"/>
                <a:gd name="connsiteX26" fmla="*/ 7831 w 10000"/>
                <a:gd name="connsiteY26" fmla="*/ 976 h 10000"/>
                <a:gd name="connsiteX27" fmla="*/ 7229 w 10000"/>
                <a:gd name="connsiteY27" fmla="*/ 976 h 10000"/>
                <a:gd name="connsiteX28" fmla="*/ 7108 w 10000"/>
                <a:gd name="connsiteY28" fmla="*/ 1220 h 10000"/>
                <a:gd name="connsiteX29" fmla="*/ 6988 w 10000"/>
                <a:gd name="connsiteY29" fmla="*/ 1463 h 10000"/>
                <a:gd name="connsiteX30" fmla="*/ 6867 w 10000"/>
                <a:gd name="connsiteY30" fmla="*/ 1220 h 10000"/>
                <a:gd name="connsiteX31" fmla="*/ 6386 w 10000"/>
                <a:gd name="connsiteY31" fmla="*/ 488 h 10000"/>
                <a:gd name="connsiteX32" fmla="*/ 4578 w 10000"/>
                <a:gd name="connsiteY32" fmla="*/ 488 h 10000"/>
                <a:gd name="connsiteX33" fmla="*/ 361 w 10000"/>
                <a:gd name="connsiteY33" fmla="*/ 0 h 10000"/>
                <a:gd name="connsiteX34" fmla="*/ 0 w 10000"/>
                <a:gd name="connsiteY34" fmla="*/ 6098 h 10000"/>
                <a:gd name="connsiteX35" fmla="*/ 2410 w 10000"/>
                <a:gd name="connsiteY35" fmla="*/ 6585 h 10000"/>
                <a:gd name="connsiteX36" fmla="*/ 2289 w 10000"/>
                <a:gd name="connsiteY36" fmla="*/ 9512 h 10000"/>
                <a:gd name="connsiteX37" fmla="*/ 2771 w 10000"/>
                <a:gd name="connsiteY37" fmla="*/ 9756 h 10000"/>
                <a:gd name="connsiteX38" fmla="*/ 6386 w 10000"/>
                <a:gd name="connsiteY38" fmla="*/ 10000 h 10000"/>
                <a:gd name="connsiteX39" fmla="*/ 9759 w 10000"/>
                <a:gd name="connsiteY39" fmla="*/ 10000 h 10000"/>
                <a:gd name="connsiteX40" fmla="*/ 10000 w 10000"/>
                <a:gd name="connsiteY40" fmla="*/ 10000 h 10000"/>
                <a:gd name="connsiteX0" fmla="*/ 10000 w 10000"/>
                <a:gd name="connsiteY0" fmla="*/ 10000 h 10000"/>
                <a:gd name="connsiteX1" fmla="*/ 9759 w 10000"/>
                <a:gd name="connsiteY1" fmla="*/ 9268 h 10000"/>
                <a:gd name="connsiteX2" fmla="*/ 9639 w 10000"/>
                <a:gd name="connsiteY2" fmla="*/ 9024 h 10000"/>
                <a:gd name="connsiteX3" fmla="*/ 9639 w 10000"/>
                <a:gd name="connsiteY3" fmla="*/ 8780 h 10000"/>
                <a:gd name="connsiteX4" fmla="*/ 9518 w 10000"/>
                <a:gd name="connsiteY4" fmla="*/ 8049 h 10000"/>
                <a:gd name="connsiteX5" fmla="*/ 9398 w 10000"/>
                <a:gd name="connsiteY5" fmla="*/ 8049 h 10000"/>
                <a:gd name="connsiteX6" fmla="*/ 9398 w 10000"/>
                <a:gd name="connsiteY6" fmla="*/ 7073 h 10000"/>
                <a:gd name="connsiteX7" fmla="*/ 9398 w 10000"/>
                <a:gd name="connsiteY7" fmla="*/ 6829 h 10000"/>
                <a:gd name="connsiteX8" fmla="*/ 9398 w 10000"/>
                <a:gd name="connsiteY8" fmla="*/ 6585 h 10000"/>
                <a:gd name="connsiteX9" fmla="*/ 9398 w 10000"/>
                <a:gd name="connsiteY9" fmla="*/ 6341 h 10000"/>
                <a:gd name="connsiteX10" fmla="*/ 9277 w 10000"/>
                <a:gd name="connsiteY10" fmla="*/ 5610 h 10000"/>
                <a:gd name="connsiteX11" fmla="*/ 9277 w 10000"/>
                <a:gd name="connsiteY11" fmla="*/ 5366 h 10000"/>
                <a:gd name="connsiteX12" fmla="*/ 9157 w 10000"/>
                <a:gd name="connsiteY12" fmla="*/ 5366 h 10000"/>
                <a:gd name="connsiteX13" fmla="*/ 9157 w 10000"/>
                <a:gd name="connsiteY13" fmla="*/ 4878 h 10000"/>
                <a:gd name="connsiteX14" fmla="*/ 9157 w 10000"/>
                <a:gd name="connsiteY14" fmla="*/ 3902 h 10000"/>
                <a:gd name="connsiteX15" fmla="*/ 8916 w 10000"/>
                <a:gd name="connsiteY15" fmla="*/ 3659 h 10000"/>
                <a:gd name="connsiteX16" fmla="*/ 8795 w 10000"/>
                <a:gd name="connsiteY16" fmla="*/ 3415 h 10000"/>
                <a:gd name="connsiteX17" fmla="*/ 8795 w 10000"/>
                <a:gd name="connsiteY17" fmla="*/ 3171 h 10000"/>
                <a:gd name="connsiteX18" fmla="*/ 8795 w 10000"/>
                <a:gd name="connsiteY18" fmla="*/ 2927 h 10000"/>
                <a:gd name="connsiteX19" fmla="*/ 8795 w 10000"/>
                <a:gd name="connsiteY19" fmla="*/ 2683 h 10000"/>
                <a:gd name="connsiteX20" fmla="*/ 8554 w 10000"/>
                <a:gd name="connsiteY20" fmla="*/ 2195 h 10000"/>
                <a:gd name="connsiteX21" fmla="*/ 8554 w 10000"/>
                <a:gd name="connsiteY21" fmla="*/ 1951 h 10000"/>
                <a:gd name="connsiteX22" fmla="*/ 8313 w 10000"/>
                <a:gd name="connsiteY22" fmla="*/ 1463 h 10000"/>
                <a:gd name="connsiteX23" fmla="*/ 8193 w 10000"/>
                <a:gd name="connsiteY23" fmla="*/ 1463 h 10000"/>
                <a:gd name="connsiteX24" fmla="*/ 8072 w 10000"/>
                <a:gd name="connsiteY24" fmla="*/ 1463 h 10000"/>
                <a:gd name="connsiteX25" fmla="*/ 7952 w 10000"/>
                <a:gd name="connsiteY25" fmla="*/ 1220 h 10000"/>
                <a:gd name="connsiteX26" fmla="*/ 7831 w 10000"/>
                <a:gd name="connsiteY26" fmla="*/ 976 h 10000"/>
                <a:gd name="connsiteX27" fmla="*/ 7229 w 10000"/>
                <a:gd name="connsiteY27" fmla="*/ 976 h 10000"/>
                <a:gd name="connsiteX28" fmla="*/ 7108 w 10000"/>
                <a:gd name="connsiteY28" fmla="*/ 1220 h 10000"/>
                <a:gd name="connsiteX29" fmla="*/ 6988 w 10000"/>
                <a:gd name="connsiteY29" fmla="*/ 1463 h 10000"/>
                <a:gd name="connsiteX30" fmla="*/ 6867 w 10000"/>
                <a:gd name="connsiteY30" fmla="*/ 1220 h 10000"/>
                <a:gd name="connsiteX31" fmla="*/ 6386 w 10000"/>
                <a:gd name="connsiteY31" fmla="*/ 488 h 10000"/>
                <a:gd name="connsiteX32" fmla="*/ 361 w 10000"/>
                <a:gd name="connsiteY32" fmla="*/ 0 h 10000"/>
                <a:gd name="connsiteX33" fmla="*/ 0 w 10000"/>
                <a:gd name="connsiteY33" fmla="*/ 6098 h 10000"/>
                <a:gd name="connsiteX34" fmla="*/ 2410 w 10000"/>
                <a:gd name="connsiteY34" fmla="*/ 6585 h 10000"/>
                <a:gd name="connsiteX35" fmla="*/ 2289 w 10000"/>
                <a:gd name="connsiteY35" fmla="*/ 9512 h 10000"/>
                <a:gd name="connsiteX36" fmla="*/ 2771 w 10000"/>
                <a:gd name="connsiteY36" fmla="*/ 9756 h 10000"/>
                <a:gd name="connsiteX37" fmla="*/ 6386 w 10000"/>
                <a:gd name="connsiteY37" fmla="*/ 10000 h 10000"/>
                <a:gd name="connsiteX38" fmla="*/ 9759 w 10000"/>
                <a:gd name="connsiteY38" fmla="*/ 10000 h 10000"/>
                <a:gd name="connsiteX39" fmla="*/ 10000 w 10000"/>
                <a:gd name="connsiteY3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000" h="10000">
                  <a:moveTo>
                    <a:pt x="10000" y="10000"/>
                  </a:moveTo>
                  <a:cubicBezTo>
                    <a:pt x="9920" y="9756"/>
                    <a:pt x="9839" y="9512"/>
                    <a:pt x="9759" y="9268"/>
                  </a:cubicBezTo>
                  <a:lnTo>
                    <a:pt x="9639" y="9024"/>
                  </a:lnTo>
                  <a:lnTo>
                    <a:pt x="9639" y="8780"/>
                  </a:lnTo>
                  <a:cubicBezTo>
                    <a:pt x="9599" y="8536"/>
                    <a:pt x="9558" y="8293"/>
                    <a:pt x="9518" y="8049"/>
                  </a:cubicBezTo>
                  <a:lnTo>
                    <a:pt x="9398" y="8049"/>
                  </a:lnTo>
                  <a:lnTo>
                    <a:pt x="9398" y="7073"/>
                  </a:lnTo>
                  <a:lnTo>
                    <a:pt x="9398" y="6829"/>
                  </a:lnTo>
                  <a:lnTo>
                    <a:pt x="9398" y="6585"/>
                  </a:lnTo>
                  <a:lnTo>
                    <a:pt x="9398" y="6341"/>
                  </a:lnTo>
                  <a:cubicBezTo>
                    <a:pt x="9358" y="6097"/>
                    <a:pt x="9317" y="5854"/>
                    <a:pt x="9277" y="5610"/>
                  </a:cubicBezTo>
                  <a:lnTo>
                    <a:pt x="9277" y="5366"/>
                  </a:lnTo>
                  <a:lnTo>
                    <a:pt x="9157" y="5366"/>
                  </a:lnTo>
                  <a:lnTo>
                    <a:pt x="9157" y="4878"/>
                  </a:lnTo>
                  <a:lnTo>
                    <a:pt x="9157" y="3902"/>
                  </a:lnTo>
                  <a:lnTo>
                    <a:pt x="8916" y="3659"/>
                  </a:lnTo>
                  <a:lnTo>
                    <a:pt x="8795" y="3415"/>
                  </a:lnTo>
                  <a:lnTo>
                    <a:pt x="8795" y="3171"/>
                  </a:lnTo>
                  <a:lnTo>
                    <a:pt x="8795" y="2927"/>
                  </a:lnTo>
                  <a:lnTo>
                    <a:pt x="8795" y="2683"/>
                  </a:lnTo>
                  <a:cubicBezTo>
                    <a:pt x="8715" y="2520"/>
                    <a:pt x="8634" y="2358"/>
                    <a:pt x="8554" y="2195"/>
                  </a:cubicBezTo>
                  <a:lnTo>
                    <a:pt x="8554" y="1951"/>
                  </a:lnTo>
                  <a:cubicBezTo>
                    <a:pt x="8474" y="1788"/>
                    <a:pt x="8393" y="1626"/>
                    <a:pt x="8313" y="1463"/>
                  </a:cubicBezTo>
                  <a:lnTo>
                    <a:pt x="8193" y="1463"/>
                  </a:lnTo>
                  <a:lnTo>
                    <a:pt x="8072" y="1463"/>
                  </a:lnTo>
                  <a:lnTo>
                    <a:pt x="7952" y="1220"/>
                  </a:lnTo>
                  <a:lnTo>
                    <a:pt x="7831" y="976"/>
                  </a:lnTo>
                  <a:lnTo>
                    <a:pt x="7229" y="976"/>
                  </a:lnTo>
                  <a:lnTo>
                    <a:pt x="7108" y="1220"/>
                  </a:lnTo>
                  <a:lnTo>
                    <a:pt x="6988" y="1463"/>
                  </a:lnTo>
                  <a:cubicBezTo>
                    <a:pt x="6948" y="1382"/>
                    <a:pt x="6907" y="1301"/>
                    <a:pt x="6867" y="1220"/>
                  </a:cubicBezTo>
                  <a:lnTo>
                    <a:pt x="6386" y="488"/>
                  </a:lnTo>
                  <a:lnTo>
                    <a:pt x="361" y="0"/>
                  </a:lnTo>
                  <a:cubicBezTo>
                    <a:pt x="241" y="2033"/>
                    <a:pt x="120" y="4065"/>
                    <a:pt x="0" y="6098"/>
                  </a:cubicBezTo>
                  <a:lnTo>
                    <a:pt x="2410" y="6585"/>
                  </a:lnTo>
                  <a:cubicBezTo>
                    <a:pt x="2370" y="7561"/>
                    <a:pt x="2329" y="8536"/>
                    <a:pt x="2289" y="9512"/>
                  </a:cubicBezTo>
                  <a:lnTo>
                    <a:pt x="2771" y="9756"/>
                  </a:lnTo>
                  <a:lnTo>
                    <a:pt x="6386" y="10000"/>
                  </a:lnTo>
                  <a:lnTo>
                    <a:pt x="9759" y="10000"/>
                  </a:lnTo>
                  <a:lnTo>
                    <a:pt x="10000" y="10000"/>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29" name="Freeform 51">
              <a:extLst>
                <a:ext uri="{FF2B5EF4-FFF2-40B4-BE49-F238E27FC236}">
                  <a16:creationId xmlns:a16="http://schemas.microsoft.com/office/drawing/2014/main" id="{D66294AF-AB3E-4EB6-8134-7A3059F0730E}"/>
                </a:ext>
              </a:extLst>
            </p:cNvPr>
            <p:cNvSpPr>
              <a:spLocks/>
            </p:cNvSpPr>
            <p:nvPr/>
          </p:nvSpPr>
          <p:spPr bwMode="auto">
            <a:xfrm>
              <a:off x="4250074" y="3091001"/>
              <a:ext cx="601034" cy="350487"/>
            </a:xfrm>
            <a:custGeom>
              <a:avLst/>
              <a:gdLst>
                <a:gd name="T0" fmla="*/ 0 w 444"/>
                <a:gd name="T1" fmla="*/ 234 h 240"/>
                <a:gd name="T2" fmla="*/ 18 w 444"/>
                <a:gd name="T3" fmla="*/ 0 h 240"/>
                <a:gd name="T4" fmla="*/ 18 w 444"/>
                <a:gd name="T5" fmla="*/ 0 h 240"/>
                <a:gd name="T6" fmla="*/ 42 w 444"/>
                <a:gd name="T7" fmla="*/ 6 h 240"/>
                <a:gd name="T8" fmla="*/ 222 w 444"/>
                <a:gd name="T9" fmla="*/ 12 h 240"/>
                <a:gd name="T10" fmla="*/ 390 w 444"/>
                <a:gd name="T11" fmla="*/ 12 h 240"/>
                <a:gd name="T12" fmla="*/ 402 w 444"/>
                <a:gd name="T13" fmla="*/ 12 h 240"/>
                <a:gd name="T14" fmla="*/ 396 w 444"/>
                <a:gd name="T15" fmla="*/ 12 h 240"/>
                <a:gd name="T16" fmla="*/ 408 w 444"/>
                <a:gd name="T17" fmla="*/ 18 h 240"/>
                <a:gd name="T18" fmla="*/ 414 w 444"/>
                <a:gd name="T19" fmla="*/ 24 h 240"/>
                <a:gd name="T20" fmla="*/ 414 w 444"/>
                <a:gd name="T21" fmla="*/ 24 h 240"/>
                <a:gd name="T22" fmla="*/ 420 w 444"/>
                <a:gd name="T23" fmla="*/ 18 h 240"/>
                <a:gd name="T24" fmla="*/ 420 w 444"/>
                <a:gd name="T25" fmla="*/ 24 h 240"/>
                <a:gd name="T26" fmla="*/ 426 w 444"/>
                <a:gd name="T27" fmla="*/ 24 h 240"/>
                <a:gd name="T28" fmla="*/ 426 w 444"/>
                <a:gd name="T29" fmla="*/ 30 h 240"/>
                <a:gd name="T30" fmla="*/ 426 w 444"/>
                <a:gd name="T31" fmla="*/ 36 h 240"/>
                <a:gd name="T32" fmla="*/ 414 w 444"/>
                <a:gd name="T33" fmla="*/ 42 h 240"/>
                <a:gd name="T34" fmla="*/ 414 w 444"/>
                <a:gd name="T35" fmla="*/ 42 h 240"/>
                <a:gd name="T36" fmla="*/ 414 w 444"/>
                <a:gd name="T37" fmla="*/ 48 h 240"/>
                <a:gd name="T38" fmla="*/ 414 w 444"/>
                <a:gd name="T39" fmla="*/ 48 h 240"/>
                <a:gd name="T40" fmla="*/ 426 w 444"/>
                <a:gd name="T41" fmla="*/ 54 h 240"/>
                <a:gd name="T42" fmla="*/ 426 w 444"/>
                <a:gd name="T43" fmla="*/ 60 h 240"/>
                <a:gd name="T44" fmla="*/ 426 w 444"/>
                <a:gd name="T45" fmla="*/ 66 h 240"/>
                <a:gd name="T46" fmla="*/ 426 w 444"/>
                <a:gd name="T47" fmla="*/ 66 h 240"/>
                <a:gd name="T48" fmla="*/ 432 w 444"/>
                <a:gd name="T49" fmla="*/ 78 h 240"/>
                <a:gd name="T50" fmla="*/ 432 w 444"/>
                <a:gd name="T51" fmla="*/ 78 h 240"/>
                <a:gd name="T52" fmla="*/ 444 w 444"/>
                <a:gd name="T53" fmla="*/ 78 h 240"/>
                <a:gd name="T54" fmla="*/ 444 w 444"/>
                <a:gd name="T55" fmla="*/ 78 h 240"/>
                <a:gd name="T56" fmla="*/ 444 w 444"/>
                <a:gd name="T57" fmla="*/ 240 h 240"/>
                <a:gd name="T58" fmla="*/ 444 w 444"/>
                <a:gd name="T59" fmla="*/ 240 h 240"/>
                <a:gd name="T60" fmla="*/ 396 w 444"/>
                <a:gd name="T61" fmla="*/ 240 h 240"/>
                <a:gd name="T62" fmla="*/ 276 w 444"/>
                <a:gd name="T63" fmla="*/ 240 h 240"/>
                <a:gd name="T64" fmla="*/ 42 w 444"/>
                <a:gd name="T65" fmla="*/ 234 h 240"/>
                <a:gd name="T66" fmla="*/ 0 w 444"/>
                <a:gd name="T67" fmla="*/ 234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240">
                  <a:moveTo>
                    <a:pt x="0" y="234"/>
                  </a:moveTo>
                  <a:lnTo>
                    <a:pt x="18" y="0"/>
                  </a:lnTo>
                  <a:lnTo>
                    <a:pt x="42" y="6"/>
                  </a:lnTo>
                  <a:lnTo>
                    <a:pt x="222" y="12"/>
                  </a:lnTo>
                  <a:lnTo>
                    <a:pt x="390" y="12"/>
                  </a:lnTo>
                  <a:lnTo>
                    <a:pt x="402" y="12"/>
                  </a:lnTo>
                  <a:lnTo>
                    <a:pt x="396" y="12"/>
                  </a:lnTo>
                  <a:lnTo>
                    <a:pt x="408" y="18"/>
                  </a:lnTo>
                  <a:lnTo>
                    <a:pt x="414" y="24"/>
                  </a:lnTo>
                  <a:lnTo>
                    <a:pt x="420" y="18"/>
                  </a:lnTo>
                  <a:lnTo>
                    <a:pt x="420" y="24"/>
                  </a:lnTo>
                  <a:lnTo>
                    <a:pt x="426" y="24"/>
                  </a:lnTo>
                  <a:lnTo>
                    <a:pt x="426" y="30"/>
                  </a:lnTo>
                  <a:lnTo>
                    <a:pt x="426" y="36"/>
                  </a:lnTo>
                  <a:lnTo>
                    <a:pt x="414" y="42"/>
                  </a:lnTo>
                  <a:lnTo>
                    <a:pt x="414" y="48"/>
                  </a:lnTo>
                  <a:lnTo>
                    <a:pt x="426" y="54"/>
                  </a:lnTo>
                  <a:lnTo>
                    <a:pt x="426" y="60"/>
                  </a:lnTo>
                  <a:lnTo>
                    <a:pt x="426" y="66"/>
                  </a:lnTo>
                  <a:lnTo>
                    <a:pt x="432" y="78"/>
                  </a:lnTo>
                  <a:lnTo>
                    <a:pt x="444" y="78"/>
                  </a:lnTo>
                  <a:lnTo>
                    <a:pt x="444" y="240"/>
                  </a:lnTo>
                  <a:lnTo>
                    <a:pt x="396" y="240"/>
                  </a:lnTo>
                  <a:lnTo>
                    <a:pt x="276" y="240"/>
                  </a:lnTo>
                  <a:lnTo>
                    <a:pt x="42" y="234"/>
                  </a:lnTo>
                  <a:lnTo>
                    <a:pt x="0" y="23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0" name="Freeform 52">
              <a:extLst>
                <a:ext uri="{FF2B5EF4-FFF2-40B4-BE49-F238E27FC236}">
                  <a16:creationId xmlns:a16="http://schemas.microsoft.com/office/drawing/2014/main" id="{558467A9-E59D-4D75-A039-1DF34452E42A}"/>
                </a:ext>
              </a:extLst>
            </p:cNvPr>
            <p:cNvSpPr>
              <a:spLocks/>
            </p:cNvSpPr>
            <p:nvPr/>
          </p:nvSpPr>
          <p:spPr bwMode="auto">
            <a:xfrm>
              <a:off x="4168854" y="3423965"/>
              <a:ext cx="706621" cy="394298"/>
            </a:xfrm>
            <a:custGeom>
              <a:avLst/>
              <a:gdLst>
                <a:gd name="T0" fmla="*/ 180 w 522"/>
                <a:gd name="T1" fmla="*/ 198 h 270"/>
                <a:gd name="T2" fmla="*/ 186 w 522"/>
                <a:gd name="T3" fmla="*/ 198 h 270"/>
                <a:gd name="T4" fmla="*/ 198 w 522"/>
                <a:gd name="T5" fmla="*/ 210 h 270"/>
                <a:gd name="T6" fmla="*/ 204 w 522"/>
                <a:gd name="T7" fmla="*/ 210 h 270"/>
                <a:gd name="T8" fmla="*/ 216 w 522"/>
                <a:gd name="T9" fmla="*/ 210 h 270"/>
                <a:gd name="T10" fmla="*/ 222 w 522"/>
                <a:gd name="T11" fmla="*/ 204 h 270"/>
                <a:gd name="T12" fmla="*/ 234 w 522"/>
                <a:gd name="T13" fmla="*/ 228 h 270"/>
                <a:gd name="T14" fmla="*/ 246 w 522"/>
                <a:gd name="T15" fmla="*/ 228 h 270"/>
                <a:gd name="T16" fmla="*/ 258 w 522"/>
                <a:gd name="T17" fmla="*/ 234 h 270"/>
                <a:gd name="T18" fmla="*/ 270 w 522"/>
                <a:gd name="T19" fmla="*/ 228 h 270"/>
                <a:gd name="T20" fmla="*/ 276 w 522"/>
                <a:gd name="T21" fmla="*/ 240 h 270"/>
                <a:gd name="T22" fmla="*/ 282 w 522"/>
                <a:gd name="T23" fmla="*/ 234 h 270"/>
                <a:gd name="T24" fmla="*/ 288 w 522"/>
                <a:gd name="T25" fmla="*/ 234 h 270"/>
                <a:gd name="T26" fmla="*/ 294 w 522"/>
                <a:gd name="T27" fmla="*/ 228 h 270"/>
                <a:gd name="T28" fmla="*/ 294 w 522"/>
                <a:gd name="T29" fmla="*/ 240 h 270"/>
                <a:gd name="T30" fmla="*/ 306 w 522"/>
                <a:gd name="T31" fmla="*/ 240 h 270"/>
                <a:gd name="T32" fmla="*/ 306 w 522"/>
                <a:gd name="T33" fmla="*/ 246 h 270"/>
                <a:gd name="T34" fmla="*/ 312 w 522"/>
                <a:gd name="T35" fmla="*/ 252 h 270"/>
                <a:gd name="T36" fmla="*/ 318 w 522"/>
                <a:gd name="T37" fmla="*/ 246 h 270"/>
                <a:gd name="T38" fmla="*/ 324 w 522"/>
                <a:gd name="T39" fmla="*/ 246 h 270"/>
                <a:gd name="T40" fmla="*/ 330 w 522"/>
                <a:gd name="T41" fmla="*/ 252 h 270"/>
                <a:gd name="T42" fmla="*/ 336 w 522"/>
                <a:gd name="T43" fmla="*/ 252 h 270"/>
                <a:gd name="T44" fmla="*/ 342 w 522"/>
                <a:gd name="T45" fmla="*/ 258 h 270"/>
                <a:gd name="T46" fmla="*/ 348 w 522"/>
                <a:gd name="T47" fmla="*/ 246 h 270"/>
                <a:gd name="T48" fmla="*/ 354 w 522"/>
                <a:gd name="T49" fmla="*/ 264 h 270"/>
                <a:gd name="T50" fmla="*/ 354 w 522"/>
                <a:gd name="T51" fmla="*/ 264 h 270"/>
                <a:gd name="T52" fmla="*/ 360 w 522"/>
                <a:gd name="T53" fmla="*/ 258 h 270"/>
                <a:gd name="T54" fmla="*/ 366 w 522"/>
                <a:gd name="T55" fmla="*/ 246 h 270"/>
                <a:gd name="T56" fmla="*/ 378 w 522"/>
                <a:gd name="T57" fmla="*/ 252 h 270"/>
                <a:gd name="T58" fmla="*/ 384 w 522"/>
                <a:gd name="T59" fmla="*/ 252 h 270"/>
                <a:gd name="T60" fmla="*/ 384 w 522"/>
                <a:gd name="T61" fmla="*/ 258 h 270"/>
                <a:gd name="T62" fmla="*/ 408 w 522"/>
                <a:gd name="T63" fmla="*/ 270 h 270"/>
                <a:gd name="T64" fmla="*/ 432 w 522"/>
                <a:gd name="T65" fmla="*/ 252 h 270"/>
                <a:gd name="T66" fmla="*/ 438 w 522"/>
                <a:gd name="T67" fmla="*/ 258 h 270"/>
                <a:gd name="T68" fmla="*/ 444 w 522"/>
                <a:gd name="T69" fmla="*/ 252 h 270"/>
                <a:gd name="T70" fmla="*/ 444 w 522"/>
                <a:gd name="T71" fmla="*/ 246 h 270"/>
                <a:gd name="T72" fmla="*/ 444 w 522"/>
                <a:gd name="T73" fmla="*/ 246 h 270"/>
                <a:gd name="T74" fmla="*/ 456 w 522"/>
                <a:gd name="T75" fmla="*/ 258 h 270"/>
                <a:gd name="T76" fmla="*/ 462 w 522"/>
                <a:gd name="T77" fmla="*/ 258 h 270"/>
                <a:gd name="T78" fmla="*/ 480 w 522"/>
                <a:gd name="T79" fmla="*/ 246 h 270"/>
                <a:gd name="T80" fmla="*/ 480 w 522"/>
                <a:gd name="T81" fmla="*/ 252 h 270"/>
                <a:gd name="T82" fmla="*/ 498 w 522"/>
                <a:gd name="T83" fmla="*/ 264 h 270"/>
                <a:gd name="T84" fmla="*/ 516 w 522"/>
                <a:gd name="T85" fmla="*/ 270 h 270"/>
                <a:gd name="T86" fmla="*/ 522 w 522"/>
                <a:gd name="T87" fmla="*/ 138 h 270"/>
                <a:gd name="T88" fmla="*/ 510 w 522"/>
                <a:gd name="T89" fmla="*/ 54 h 270"/>
                <a:gd name="T90" fmla="*/ 504 w 522"/>
                <a:gd name="T91" fmla="*/ 12 h 270"/>
                <a:gd name="T92" fmla="*/ 336 w 522"/>
                <a:gd name="T93" fmla="*/ 12 h 270"/>
                <a:gd name="T94" fmla="*/ 60 w 522"/>
                <a:gd name="T95" fmla="*/ 6 h 270"/>
                <a:gd name="T96" fmla="*/ 6 w 522"/>
                <a:gd name="T97" fmla="*/ 0 h 270"/>
                <a:gd name="T98" fmla="*/ 0 w 522"/>
                <a:gd name="T99" fmla="*/ 36 h 270"/>
                <a:gd name="T100" fmla="*/ 186 w 522"/>
                <a:gd name="T101" fmla="*/ 48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22" h="270">
                  <a:moveTo>
                    <a:pt x="180" y="198"/>
                  </a:moveTo>
                  <a:lnTo>
                    <a:pt x="180" y="198"/>
                  </a:lnTo>
                  <a:lnTo>
                    <a:pt x="186" y="198"/>
                  </a:lnTo>
                  <a:lnTo>
                    <a:pt x="198" y="210"/>
                  </a:lnTo>
                  <a:lnTo>
                    <a:pt x="204" y="210"/>
                  </a:lnTo>
                  <a:lnTo>
                    <a:pt x="216" y="210"/>
                  </a:lnTo>
                  <a:lnTo>
                    <a:pt x="222" y="204"/>
                  </a:lnTo>
                  <a:lnTo>
                    <a:pt x="234" y="228"/>
                  </a:lnTo>
                  <a:lnTo>
                    <a:pt x="246" y="228"/>
                  </a:lnTo>
                  <a:lnTo>
                    <a:pt x="252" y="234"/>
                  </a:lnTo>
                  <a:lnTo>
                    <a:pt x="258" y="234"/>
                  </a:lnTo>
                  <a:lnTo>
                    <a:pt x="258" y="228"/>
                  </a:lnTo>
                  <a:lnTo>
                    <a:pt x="270" y="228"/>
                  </a:lnTo>
                  <a:lnTo>
                    <a:pt x="276" y="234"/>
                  </a:lnTo>
                  <a:lnTo>
                    <a:pt x="276" y="240"/>
                  </a:lnTo>
                  <a:lnTo>
                    <a:pt x="282" y="234"/>
                  </a:lnTo>
                  <a:lnTo>
                    <a:pt x="288" y="234"/>
                  </a:lnTo>
                  <a:lnTo>
                    <a:pt x="294" y="228"/>
                  </a:lnTo>
                  <a:lnTo>
                    <a:pt x="294" y="240"/>
                  </a:lnTo>
                  <a:lnTo>
                    <a:pt x="306" y="240"/>
                  </a:lnTo>
                  <a:lnTo>
                    <a:pt x="306" y="246"/>
                  </a:lnTo>
                  <a:lnTo>
                    <a:pt x="312" y="252"/>
                  </a:lnTo>
                  <a:lnTo>
                    <a:pt x="318" y="246"/>
                  </a:lnTo>
                  <a:lnTo>
                    <a:pt x="324" y="246"/>
                  </a:lnTo>
                  <a:lnTo>
                    <a:pt x="330" y="252"/>
                  </a:lnTo>
                  <a:lnTo>
                    <a:pt x="336" y="252"/>
                  </a:lnTo>
                  <a:lnTo>
                    <a:pt x="336" y="258"/>
                  </a:lnTo>
                  <a:lnTo>
                    <a:pt x="342" y="258"/>
                  </a:lnTo>
                  <a:lnTo>
                    <a:pt x="348" y="252"/>
                  </a:lnTo>
                  <a:lnTo>
                    <a:pt x="348" y="246"/>
                  </a:lnTo>
                  <a:lnTo>
                    <a:pt x="348" y="252"/>
                  </a:lnTo>
                  <a:lnTo>
                    <a:pt x="354" y="264"/>
                  </a:lnTo>
                  <a:lnTo>
                    <a:pt x="360" y="258"/>
                  </a:lnTo>
                  <a:lnTo>
                    <a:pt x="366" y="246"/>
                  </a:lnTo>
                  <a:lnTo>
                    <a:pt x="378" y="252"/>
                  </a:lnTo>
                  <a:lnTo>
                    <a:pt x="384" y="252"/>
                  </a:lnTo>
                  <a:lnTo>
                    <a:pt x="384" y="258"/>
                  </a:lnTo>
                  <a:lnTo>
                    <a:pt x="402" y="264"/>
                  </a:lnTo>
                  <a:lnTo>
                    <a:pt x="408" y="270"/>
                  </a:lnTo>
                  <a:lnTo>
                    <a:pt x="420" y="252"/>
                  </a:lnTo>
                  <a:lnTo>
                    <a:pt x="432" y="252"/>
                  </a:lnTo>
                  <a:lnTo>
                    <a:pt x="432" y="258"/>
                  </a:lnTo>
                  <a:lnTo>
                    <a:pt x="438" y="258"/>
                  </a:lnTo>
                  <a:lnTo>
                    <a:pt x="444" y="252"/>
                  </a:lnTo>
                  <a:lnTo>
                    <a:pt x="444" y="246"/>
                  </a:lnTo>
                  <a:lnTo>
                    <a:pt x="456" y="258"/>
                  </a:lnTo>
                  <a:lnTo>
                    <a:pt x="462" y="258"/>
                  </a:lnTo>
                  <a:lnTo>
                    <a:pt x="468" y="246"/>
                  </a:lnTo>
                  <a:lnTo>
                    <a:pt x="480" y="246"/>
                  </a:lnTo>
                  <a:lnTo>
                    <a:pt x="480" y="252"/>
                  </a:lnTo>
                  <a:lnTo>
                    <a:pt x="498" y="264"/>
                  </a:lnTo>
                  <a:lnTo>
                    <a:pt x="510" y="264"/>
                  </a:lnTo>
                  <a:lnTo>
                    <a:pt x="516" y="270"/>
                  </a:lnTo>
                  <a:lnTo>
                    <a:pt x="522" y="138"/>
                  </a:lnTo>
                  <a:lnTo>
                    <a:pt x="510" y="54"/>
                  </a:lnTo>
                  <a:lnTo>
                    <a:pt x="504" y="12"/>
                  </a:lnTo>
                  <a:lnTo>
                    <a:pt x="456" y="12"/>
                  </a:lnTo>
                  <a:lnTo>
                    <a:pt x="336" y="12"/>
                  </a:lnTo>
                  <a:lnTo>
                    <a:pt x="102" y="6"/>
                  </a:lnTo>
                  <a:lnTo>
                    <a:pt x="60" y="6"/>
                  </a:lnTo>
                  <a:lnTo>
                    <a:pt x="6" y="0"/>
                  </a:lnTo>
                  <a:lnTo>
                    <a:pt x="0" y="36"/>
                  </a:lnTo>
                  <a:lnTo>
                    <a:pt x="186" y="48"/>
                  </a:lnTo>
                  <a:lnTo>
                    <a:pt x="180" y="198"/>
                  </a:lnTo>
                  <a:close/>
                </a:path>
              </a:pathLst>
            </a:custGeom>
            <a:solidFill>
              <a:srgbClr val="00A76F"/>
            </a:solidFill>
            <a:ln w="6350">
              <a:solidFill>
                <a:srgbClr val="FFFFFF"/>
              </a:solidFill>
              <a:prstDash val="solid"/>
              <a:round/>
              <a:headEnd/>
              <a:tailEnd/>
            </a:ln>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1" name="Freeform 53">
              <a:extLst>
                <a:ext uri="{FF2B5EF4-FFF2-40B4-BE49-F238E27FC236}">
                  <a16:creationId xmlns:a16="http://schemas.microsoft.com/office/drawing/2014/main" id="{09E51666-D72C-42A4-8D81-0BAD8E6C7F57}"/>
                </a:ext>
              </a:extLst>
            </p:cNvPr>
            <p:cNvSpPr>
              <a:spLocks/>
            </p:cNvSpPr>
            <p:nvPr/>
          </p:nvSpPr>
          <p:spPr bwMode="auto">
            <a:xfrm>
              <a:off x="3827727" y="3476538"/>
              <a:ext cx="1128970" cy="1209182"/>
            </a:xfrm>
            <a:custGeom>
              <a:avLst/>
              <a:gdLst>
                <a:gd name="T0" fmla="*/ 252 w 834"/>
                <a:gd name="T1" fmla="*/ 0 h 828"/>
                <a:gd name="T2" fmla="*/ 438 w 834"/>
                <a:gd name="T3" fmla="*/ 162 h 828"/>
                <a:gd name="T4" fmla="*/ 474 w 834"/>
                <a:gd name="T5" fmla="*/ 168 h 828"/>
                <a:gd name="T6" fmla="*/ 510 w 834"/>
                <a:gd name="T7" fmla="*/ 198 h 828"/>
                <a:gd name="T8" fmla="*/ 534 w 834"/>
                <a:gd name="T9" fmla="*/ 198 h 828"/>
                <a:gd name="T10" fmla="*/ 558 w 834"/>
                <a:gd name="T11" fmla="*/ 204 h 828"/>
                <a:gd name="T12" fmla="*/ 570 w 834"/>
                <a:gd name="T13" fmla="*/ 210 h 828"/>
                <a:gd name="T14" fmla="*/ 594 w 834"/>
                <a:gd name="T15" fmla="*/ 222 h 828"/>
                <a:gd name="T16" fmla="*/ 612 w 834"/>
                <a:gd name="T17" fmla="*/ 222 h 828"/>
                <a:gd name="T18" fmla="*/ 636 w 834"/>
                <a:gd name="T19" fmla="*/ 216 h 828"/>
                <a:gd name="T20" fmla="*/ 684 w 834"/>
                <a:gd name="T21" fmla="*/ 222 h 828"/>
                <a:gd name="T22" fmla="*/ 696 w 834"/>
                <a:gd name="T23" fmla="*/ 210 h 828"/>
                <a:gd name="T24" fmla="*/ 732 w 834"/>
                <a:gd name="T25" fmla="*/ 216 h 828"/>
                <a:gd name="T26" fmla="*/ 774 w 834"/>
                <a:gd name="T27" fmla="*/ 240 h 828"/>
                <a:gd name="T28" fmla="*/ 804 w 834"/>
                <a:gd name="T29" fmla="*/ 354 h 828"/>
                <a:gd name="T30" fmla="*/ 828 w 834"/>
                <a:gd name="T31" fmla="*/ 414 h 828"/>
                <a:gd name="T32" fmla="*/ 828 w 834"/>
                <a:gd name="T33" fmla="*/ 474 h 828"/>
                <a:gd name="T34" fmla="*/ 822 w 834"/>
                <a:gd name="T35" fmla="*/ 510 h 828"/>
                <a:gd name="T36" fmla="*/ 816 w 834"/>
                <a:gd name="T37" fmla="*/ 534 h 828"/>
                <a:gd name="T38" fmla="*/ 762 w 834"/>
                <a:gd name="T39" fmla="*/ 552 h 828"/>
                <a:gd name="T40" fmla="*/ 768 w 834"/>
                <a:gd name="T41" fmla="*/ 546 h 828"/>
                <a:gd name="T42" fmla="*/ 762 w 834"/>
                <a:gd name="T43" fmla="*/ 534 h 828"/>
                <a:gd name="T44" fmla="*/ 750 w 834"/>
                <a:gd name="T45" fmla="*/ 540 h 828"/>
                <a:gd name="T46" fmla="*/ 744 w 834"/>
                <a:gd name="T47" fmla="*/ 540 h 828"/>
                <a:gd name="T48" fmla="*/ 738 w 834"/>
                <a:gd name="T49" fmla="*/ 576 h 828"/>
                <a:gd name="T50" fmla="*/ 726 w 834"/>
                <a:gd name="T51" fmla="*/ 594 h 828"/>
                <a:gd name="T52" fmla="*/ 660 w 834"/>
                <a:gd name="T53" fmla="*/ 630 h 828"/>
                <a:gd name="T54" fmla="*/ 666 w 834"/>
                <a:gd name="T55" fmla="*/ 618 h 828"/>
                <a:gd name="T56" fmla="*/ 654 w 834"/>
                <a:gd name="T57" fmla="*/ 618 h 828"/>
                <a:gd name="T58" fmla="*/ 648 w 834"/>
                <a:gd name="T59" fmla="*/ 618 h 828"/>
                <a:gd name="T60" fmla="*/ 654 w 834"/>
                <a:gd name="T61" fmla="*/ 630 h 828"/>
                <a:gd name="T62" fmla="*/ 630 w 834"/>
                <a:gd name="T63" fmla="*/ 630 h 828"/>
                <a:gd name="T64" fmla="*/ 630 w 834"/>
                <a:gd name="T65" fmla="*/ 636 h 828"/>
                <a:gd name="T66" fmla="*/ 618 w 834"/>
                <a:gd name="T67" fmla="*/ 654 h 828"/>
                <a:gd name="T68" fmla="*/ 600 w 834"/>
                <a:gd name="T69" fmla="*/ 660 h 828"/>
                <a:gd name="T70" fmla="*/ 612 w 834"/>
                <a:gd name="T71" fmla="*/ 660 h 828"/>
                <a:gd name="T72" fmla="*/ 600 w 834"/>
                <a:gd name="T73" fmla="*/ 678 h 828"/>
                <a:gd name="T74" fmla="*/ 588 w 834"/>
                <a:gd name="T75" fmla="*/ 684 h 828"/>
                <a:gd name="T76" fmla="*/ 582 w 834"/>
                <a:gd name="T77" fmla="*/ 714 h 828"/>
                <a:gd name="T78" fmla="*/ 570 w 834"/>
                <a:gd name="T79" fmla="*/ 720 h 828"/>
                <a:gd name="T80" fmla="*/ 570 w 834"/>
                <a:gd name="T81" fmla="*/ 726 h 828"/>
                <a:gd name="T82" fmla="*/ 576 w 834"/>
                <a:gd name="T83" fmla="*/ 756 h 828"/>
                <a:gd name="T84" fmla="*/ 594 w 834"/>
                <a:gd name="T85" fmla="*/ 816 h 828"/>
                <a:gd name="T86" fmla="*/ 546 w 834"/>
                <a:gd name="T87" fmla="*/ 810 h 828"/>
                <a:gd name="T88" fmla="*/ 498 w 834"/>
                <a:gd name="T89" fmla="*/ 798 h 828"/>
                <a:gd name="T90" fmla="*/ 468 w 834"/>
                <a:gd name="T91" fmla="*/ 774 h 828"/>
                <a:gd name="T92" fmla="*/ 450 w 834"/>
                <a:gd name="T93" fmla="*/ 726 h 828"/>
                <a:gd name="T94" fmla="*/ 432 w 834"/>
                <a:gd name="T95" fmla="*/ 690 h 828"/>
                <a:gd name="T96" fmla="*/ 366 w 834"/>
                <a:gd name="T97" fmla="*/ 576 h 828"/>
                <a:gd name="T98" fmla="*/ 270 w 834"/>
                <a:gd name="T99" fmla="*/ 510 h 828"/>
                <a:gd name="T100" fmla="*/ 246 w 834"/>
                <a:gd name="T101" fmla="*/ 516 h 828"/>
                <a:gd name="T102" fmla="*/ 210 w 834"/>
                <a:gd name="T103" fmla="*/ 570 h 828"/>
                <a:gd name="T104" fmla="*/ 156 w 834"/>
                <a:gd name="T105" fmla="*/ 546 h 828"/>
                <a:gd name="T106" fmla="*/ 114 w 834"/>
                <a:gd name="T107" fmla="*/ 480 h 828"/>
                <a:gd name="T108" fmla="*/ 72 w 834"/>
                <a:gd name="T109" fmla="*/ 420 h 828"/>
                <a:gd name="T110" fmla="*/ 24 w 834"/>
                <a:gd name="T111" fmla="*/ 372 h 8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34" h="828">
                  <a:moveTo>
                    <a:pt x="0" y="336"/>
                  </a:moveTo>
                  <a:lnTo>
                    <a:pt x="0" y="336"/>
                  </a:lnTo>
                  <a:lnTo>
                    <a:pt x="0" y="324"/>
                  </a:lnTo>
                  <a:lnTo>
                    <a:pt x="228" y="348"/>
                  </a:lnTo>
                  <a:lnTo>
                    <a:pt x="252" y="0"/>
                  </a:lnTo>
                  <a:lnTo>
                    <a:pt x="438" y="12"/>
                  </a:lnTo>
                  <a:lnTo>
                    <a:pt x="432" y="162"/>
                  </a:lnTo>
                  <a:lnTo>
                    <a:pt x="438" y="162"/>
                  </a:lnTo>
                  <a:lnTo>
                    <a:pt x="450" y="174"/>
                  </a:lnTo>
                  <a:lnTo>
                    <a:pt x="456" y="174"/>
                  </a:lnTo>
                  <a:lnTo>
                    <a:pt x="468" y="174"/>
                  </a:lnTo>
                  <a:lnTo>
                    <a:pt x="474" y="168"/>
                  </a:lnTo>
                  <a:lnTo>
                    <a:pt x="486" y="192"/>
                  </a:lnTo>
                  <a:lnTo>
                    <a:pt x="498" y="192"/>
                  </a:lnTo>
                  <a:lnTo>
                    <a:pt x="504" y="198"/>
                  </a:lnTo>
                  <a:lnTo>
                    <a:pt x="510" y="198"/>
                  </a:lnTo>
                  <a:lnTo>
                    <a:pt x="510" y="192"/>
                  </a:lnTo>
                  <a:lnTo>
                    <a:pt x="522" y="192"/>
                  </a:lnTo>
                  <a:lnTo>
                    <a:pt x="528" y="198"/>
                  </a:lnTo>
                  <a:lnTo>
                    <a:pt x="528" y="204"/>
                  </a:lnTo>
                  <a:lnTo>
                    <a:pt x="534" y="198"/>
                  </a:lnTo>
                  <a:lnTo>
                    <a:pt x="540" y="198"/>
                  </a:lnTo>
                  <a:lnTo>
                    <a:pt x="546" y="192"/>
                  </a:lnTo>
                  <a:lnTo>
                    <a:pt x="546" y="204"/>
                  </a:lnTo>
                  <a:lnTo>
                    <a:pt x="558" y="204"/>
                  </a:lnTo>
                  <a:lnTo>
                    <a:pt x="558" y="210"/>
                  </a:lnTo>
                  <a:lnTo>
                    <a:pt x="564" y="216"/>
                  </a:lnTo>
                  <a:lnTo>
                    <a:pt x="570" y="210"/>
                  </a:lnTo>
                  <a:lnTo>
                    <a:pt x="576" y="210"/>
                  </a:lnTo>
                  <a:lnTo>
                    <a:pt x="582" y="216"/>
                  </a:lnTo>
                  <a:lnTo>
                    <a:pt x="588" y="216"/>
                  </a:lnTo>
                  <a:lnTo>
                    <a:pt x="588" y="222"/>
                  </a:lnTo>
                  <a:lnTo>
                    <a:pt x="594" y="222"/>
                  </a:lnTo>
                  <a:lnTo>
                    <a:pt x="600" y="216"/>
                  </a:lnTo>
                  <a:lnTo>
                    <a:pt x="600" y="210"/>
                  </a:lnTo>
                  <a:lnTo>
                    <a:pt x="600" y="216"/>
                  </a:lnTo>
                  <a:lnTo>
                    <a:pt x="606" y="228"/>
                  </a:lnTo>
                  <a:lnTo>
                    <a:pt x="612" y="222"/>
                  </a:lnTo>
                  <a:lnTo>
                    <a:pt x="618" y="210"/>
                  </a:lnTo>
                  <a:lnTo>
                    <a:pt x="630" y="216"/>
                  </a:lnTo>
                  <a:lnTo>
                    <a:pt x="636" y="216"/>
                  </a:lnTo>
                  <a:lnTo>
                    <a:pt x="636" y="222"/>
                  </a:lnTo>
                  <a:lnTo>
                    <a:pt x="654" y="228"/>
                  </a:lnTo>
                  <a:lnTo>
                    <a:pt x="660" y="234"/>
                  </a:lnTo>
                  <a:lnTo>
                    <a:pt x="672" y="216"/>
                  </a:lnTo>
                  <a:lnTo>
                    <a:pt x="684" y="216"/>
                  </a:lnTo>
                  <a:lnTo>
                    <a:pt x="684" y="222"/>
                  </a:lnTo>
                  <a:lnTo>
                    <a:pt x="690" y="222"/>
                  </a:lnTo>
                  <a:lnTo>
                    <a:pt x="696" y="216"/>
                  </a:lnTo>
                  <a:lnTo>
                    <a:pt x="696" y="210"/>
                  </a:lnTo>
                  <a:lnTo>
                    <a:pt x="708" y="222"/>
                  </a:lnTo>
                  <a:lnTo>
                    <a:pt x="714" y="222"/>
                  </a:lnTo>
                  <a:lnTo>
                    <a:pt x="720" y="210"/>
                  </a:lnTo>
                  <a:lnTo>
                    <a:pt x="732" y="210"/>
                  </a:lnTo>
                  <a:lnTo>
                    <a:pt x="732" y="216"/>
                  </a:lnTo>
                  <a:lnTo>
                    <a:pt x="750" y="228"/>
                  </a:lnTo>
                  <a:lnTo>
                    <a:pt x="762" y="228"/>
                  </a:lnTo>
                  <a:lnTo>
                    <a:pt x="768" y="234"/>
                  </a:lnTo>
                  <a:lnTo>
                    <a:pt x="774" y="240"/>
                  </a:lnTo>
                  <a:lnTo>
                    <a:pt x="792" y="240"/>
                  </a:lnTo>
                  <a:lnTo>
                    <a:pt x="798" y="240"/>
                  </a:lnTo>
                  <a:lnTo>
                    <a:pt x="798" y="282"/>
                  </a:lnTo>
                  <a:lnTo>
                    <a:pt x="804" y="354"/>
                  </a:lnTo>
                  <a:lnTo>
                    <a:pt x="816" y="372"/>
                  </a:lnTo>
                  <a:lnTo>
                    <a:pt x="816" y="396"/>
                  </a:lnTo>
                  <a:lnTo>
                    <a:pt x="822" y="402"/>
                  </a:lnTo>
                  <a:lnTo>
                    <a:pt x="828" y="414"/>
                  </a:lnTo>
                  <a:lnTo>
                    <a:pt x="828" y="420"/>
                  </a:lnTo>
                  <a:lnTo>
                    <a:pt x="834" y="432"/>
                  </a:lnTo>
                  <a:lnTo>
                    <a:pt x="834" y="450"/>
                  </a:lnTo>
                  <a:lnTo>
                    <a:pt x="822" y="462"/>
                  </a:lnTo>
                  <a:lnTo>
                    <a:pt x="822" y="474"/>
                  </a:lnTo>
                  <a:lnTo>
                    <a:pt x="828" y="474"/>
                  </a:lnTo>
                  <a:lnTo>
                    <a:pt x="822" y="486"/>
                  </a:lnTo>
                  <a:lnTo>
                    <a:pt x="828" y="492"/>
                  </a:lnTo>
                  <a:lnTo>
                    <a:pt x="828" y="498"/>
                  </a:lnTo>
                  <a:lnTo>
                    <a:pt x="828" y="504"/>
                  </a:lnTo>
                  <a:lnTo>
                    <a:pt x="822" y="510"/>
                  </a:lnTo>
                  <a:lnTo>
                    <a:pt x="816" y="510"/>
                  </a:lnTo>
                  <a:lnTo>
                    <a:pt x="810" y="522"/>
                  </a:lnTo>
                  <a:lnTo>
                    <a:pt x="816" y="528"/>
                  </a:lnTo>
                  <a:lnTo>
                    <a:pt x="816" y="534"/>
                  </a:lnTo>
                  <a:lnTo>
                    <a:pt x="810" y="534"/>
                  </a:lnTo>
                  <a:lnTo>
                    <a:pt x="786" y="546"/>
                  </a:lnTo>
                  <a:lnTo>
                    <a:pt x="756" y="558"/>
                  </a:lnTo>
                  <a:lnTo>
                    <a:pt x="762" y="552"/>
                  </a:lnTo>
                  <a:lnTo>
                    <a:pt x="774" y="546"/>
                  </a:lnTo>
                  <a:lnTo>
                    <a:pt x="768" y="546"/>
                  </a:lnTo>
                  <a:lnTo>
                    <a:pt x="762" y="546"/>
                  </a:lnTo>
                  <a:lnTo>
                    <a:pt x="756" y="546"/>
                  </a:lnTo>
                  <a:lnTo>
                    <a:pt x="762" y="534"/>
                  </a:lnTo>
                  <a:lnTo>
                    <a:pt x="762" y="528"/>
                  </a:lnTo>
                  <a:lnTo>
                    <a:pt x="756" y="534"/>
                  </a:lnTo>
                  <a:lnTo>
                    <a:pt x="750" y="534"/>
                  </a:lnTo>
                  <a:lnTo>
                    <a:pt x="750" y="540"/>
                  </a:lnTo>
                  <a:lnTo>
                    <a:pt x="744" y="540"/>
                  </a:lnTo>
                  <a:lnTo>
                    <a:pt x="744" y="534"/>
                  </a:lnTo>
                  <a:lnTo>
                    <a:pt x="738" y="534"/>
                  </a:lnTo>
                  <a:lnTo>
                    <a:pt x="744" y="540"/>
                  </a:lnTo>
                  <a:lnTo>
                    <a:pt x="738" y="546"/>
                  </a:lnTo>
                  <a:lnTo>
                    <a:pt x="738" y="552"/>
                  </a:lnTo>
                  <a:lnTo>
                    <a:pt x="750" y="558"/>
                  </a:lnTo>
                  <a:lnTo>
                    <a:pt x="750" y="564"/>
                  </a:lnTo>
                  <a:lnTo>
                    <a:pt x="738" y="576"/>
                  </a:lnTo>
                  <a:lnTo>
                    <a:pt x="732" y="576"/>
                  </a:lnTo>
                  <a:lnTo>
                    <a:pt x="726" y="588"/>
                  </a:lnTo>
                  <a:lnTo>
                    <a:pt x="732" y="588"/>
                  </a:lnTo>
                  <a:lnTo>
                    <a:pt x="726" y="594"/>
                  </a:lnTo>
                  <a:lnTo>
                    <a:pt x="702" y="612"/>
                  </a:lnTo>
                  <a:lnTo>
                    <a:pt x="690" y="612"/>
                  </a:lnTo>
                  <a:lnTo>
                    <a:pt x="678" y="624"/>
                  </a:lnTo>
                  <a:lnTo>
                    <a:pt x="666" y="630"/>
                  </a:lnTo>
                  <a:lnTo>
                    <a:pt x="660" y="636"/>
                  </a:lnTo>
                  <a:lnTo>
                    <a:pt x="654" y="636"/>
                  </a:lnTo>
                  <a:lnTo>
                    <a:pt x="660" y="630"/>
                  </a:lnTo>
                  <a:lnTo>
                    <a:pt x="666" y="630"/>
                  </a:lnTo>
                  <a:lnTo>
                    <a:pt x="672" y="624"/>
                  </a:lnTo>
                  <a:lnTo>
                    <a:pt x="696" y="606"/>
                  </a:lnTo>
                  <a:lnTo>
                    <a:pt x="666" y="624"/>
                  </a:lnTo>
                  <a:lnTo>
                    <a:pt x="666" y="618"/>
                  </a:lnTo>
                  <a:lnTo>
                    <a:pt x="666" y="606"/>
                  </a:lnTo>
                  <a:lnTo>
                    <a:pt x="660" y="618"/>
                  </a:lnTo>
                  <a:lnTo>
                    <a:pt x="654" y="618"/>
                  </a:lnTo>
                  <a:lnTo>
                    <a:pt x="654" y="612"/>
                  </a:lnTo>
                  <a:lnTo>
                    <a:pt x="654" y="618"/>
                  </a:lnTo>
                  <a:lnTo>
                    <a:pt x="648" y="624"/>
                  </a:lnTo>
                  <a:lnTo>
                    <a:pt x="648" y="618"/>
                  </a:lnTo>
                  <a:lnTo>
                    <a:pt x="642" y="612"/>
                  </a:lnTo>
                  <a:lnTo>
                    <a:pt x="636" y="612"/>
                  </a:lnTo>
                  <a:lnTo>
                    <a:pt x="642" y="624"/>
                  </a:lnTo>
                  <a:lnTo>
                    <a:pt x="648" y="630"/>
                  </a:lnTo>
                  <a:lnTo>
                    <a:pt x="654" y="630"/>
                  </a:lnTo>
                  <a:lnTo>
                    <a:pt x="648" y="636"/>
                  </a:lnTo>
                  <a:lnTo>
                    <a:pt x="642" y="636"/>
                  </a:lnTo>
                  <a:lnTo>
                    <a:pt x="636" y="642"/>
                  </a:lnTo>
                  <a:lnTo>
                    <a:pt x="630" y="642"/>
                  </a:lnTo>
                  <a:lnTo>
                    <a:pt x="630" y="630"/>
                  </a:lnTo>
                  <a:lnTo>
                    <a:pt x="624" y="630"/>
                  </a:lnTo>
                  <a:lnTo>
                    <a:pt x="618" y="618"/>
                  </a:lnTo>
                  <a:lnTo>
                    <a:pt x="624" y="630"/>
                  </a:lnTo>
                  <a:lnTo>
                    <a:pt x="630" y="636"/>
                  </a:lnTo>
                  <a:lnTo>
                    <a:pt x="624" y="636"/>
                  </a:lnTo>
                  <a:lnTo>
                    <a:pt x="624" y="648"/>
                  </a:lnTo>
                  <a:lnTo>
                    <a:pt x="618" y="654"/>
                  </a:lnTo>
                  <a:lnTo>
                    <a:pt x="618" y="648"/>
                  </a:lnTo>
                  <a:lnTo>
                    <a:pt x="612" y="654"/>
                  </a:lnTo>
                  <a:lnTo>
                    <a:pt x="600" y="660"/>
                  </a:lnTo>
                  <a:lnTo>
                    <a:pt x="600" y="666"/>
                  </a:lnTo>
                  <a:lnTo>
                    <a:pt x="606" y="660"/>
                  </a:lnTo>
                  <a:lnTo>
                    <a:pt x="612" y="660"/>
                  </a:lnTo>
                  <a:lnTo>
                    <a:pt x="606" y="666"/>
                  </a:lnTo>
                  <a:lnTo>
                    <a:pt x="600" y="678"/>
                  </a:lnTo>
                  <a:lnTo>
                    <a:pt x="576" y="678"/>
                  </a:lnTo>
                  <a:lnTo>
                    <a:pt x="582" y="678"/>
                  </a:lnTo>
                  <a:lnTo>
                    <a:pt x="588" y="678"/>
                  </a:lnTo>
                  <a:lnTo>
                    <a:pt x="588" y="684"/>
                  </a:lnTo>
                  <a:lnTo>
                    <a:pt x="588" y="690"/>
                  </a:lnTo>
                  <a:lnTo>
                    <a:pt x="594" y="690"/>
                  </a:lnTo>
                  <a:lnTo>
                    <a:pt x="588" y="714"/>
                  </a:lnTo>
                  <a:lnTo>
                    <a:pt x="582" y="720"/>
                  </a:lnTo>
                  <a:lnTo>
                    <a:pt x="582" y="714"/>
                  </a:lnTo>
                  <a:lnTo>
                    <a:pt x="582" y="708"/>
                  </a:lnTo>
                  <a:lnTo>
                    <a:pt x="576" y="708"/>
                  </a:lnTo>
                  <a:lnTo>
                    <a:pt x="576" y="714"/>
                  </a:lnTo>
                  <a:lnTo>
                    <a:pt x="570" y="720"/>
                  </a:lnTo>
                  <a:lnTo>
                    <a:pt x="564" y="714"/>
                  </a:lnTo>
                  <a:lnTo>
                    <a:pt x="564" y="720"/>
                  </a:lnTo>
                  <a:lnTo>
                    <a:pt x="570" y="726"/>
                  </a:lnTo>
                  <a:lnTo>
                    <a:pt x="582" y="726"/>
                  </a:lnTo>
                  <a:lnTo>
                    <a:pt x="582" y="732"/>
                  </a:lnTo>
                  <a:lnTo>
                    <a:pt x="576" y="750"/>
                  </a:lnTo>
                  <a:lnTo>
                    <a:pt x="576" y="756"/>
                  </a:lnTo>
                  <a:lnTo>
                    <a:pt x="588" y="774"/>
                  </a:lnTo>
                  <a:lnTo>
                    <a:pt x="582" y="792"/>
                  </a:lnTo>
                  <a:lnTo>
                    <a:pt x="588" y="798"/>
                  </a:lnTo>
                  <a:lnTo>
                    <a:pt x="594" y="810"/>
                  </a:lnTo>
                  <a:lnTo>
                    <a:pt x="594" y="816"/>
                  </a:lnTo>
                  <a:lnTo>
                    <a:pt x="588" y="822"/>
                  </a:lnTo>
                  <a:lnTo>
                    <a:pt x="582" y="828"/>
                  </a:lnTo>
                  <a:lnTo>
                    <a:pt x="576" y="822"/>
                  </a:lnTo>
                  <a:lnTo>
                    <a:pt x="564" y="810"/>
                  </a:lnTo>
                  <a:lnTo>
                    <a:pt x="546" y="810"/>
                  </a:lnTo>
                  <a:lnTo>
                    <a:pt x="540" y="810"/>
                  </a:lnTo>
                  <a:lnTo>
                    <a:pt x="528" y="810"/>
                  </a:lnTo>
                  <a:lnTo>
                    <a:pt x="510" y="798"/>
                  </a:lnTo>
                  <a:lnTo>
                    <a:pt x="498" y="798"/>
                  </a:lnTo>
                  <a:lnTo>
                    <a:pt x="498" y="792"/>
                  </a:lnTo>
                  <a:lnTo>
                    <a:pt x="492" y="786"/>
                  </a:lnTo>
                  <a:lnTo>
                    <a:pt x="474" y="786"/>
                  </a:lnTo>
                  <a:lnTo>
                    <a:pt x="468" y="786"/>
                  </a:lnTo>
                  <a:lnTo>
                    <a:pt x="468" y="774"/>
                  </a:lnTo>
                  <a:lnTo>
                    <a:pt x="462" y="762"/>
                  </a:lnTo>
                  <a:lnTo>
                    <a:pt x="456" y="738"/>
                  </a:lnTo>
                  <a:lnTo>
                    <a:pt x="450" y="738"/>
                  </a:lnTo>
                  <a:lnTo>
                    <a:pt x="450" y="726"/>
                  </a:lnTo>
                  <a:lnTo>
                    <a:pt x="450" y="720"/>
                  </a:lnTo>
                  <a:lnTo>
                    <a:pt x="444" y="714"/>
                  </a:lnTo>
                  <a:lnTo>
                    <a:pt x="444" y="708"/>
                  </a:lnTo>
                  <a:lnTo>
                    <a:pt x="444" y="690"/>
                  </a:lnTo>
                  <a:lnTo>
                    <a:pt x="432" y="690"/>
                  </a:lnTo>
                  <a:lnTo>
                    <a:pt x="414" y="666"/>
                  </a:lnTo>
                  <a:lnTo>
                    <a:pt x="408" y="648"/>
                  </a:lnTo>
                  <a:lnTo>
                    <a:pt x="402" y="642"/>
                  </a:lnTo>
                  <a:lnTo>
                    <a:pt x="396" y="636"/>
                  </a:lnTo>
                  <a:lnTo>
                    <a:pt x="372" y="582"/>
                  </a:lnTo>
                  <a:lnTo>
                    <a:pt x="366" y="576"/>
                  </a:lnTo>
                  <a:lnTo>
                    <a:pt x="360" y="558"/>
                  </a:lnTo>
                  <a:lnTo>
                    <a:pt x="342" y="546"/>
                  </a:lnTo>
                  <a:lnTo>
                    <a:pt x="336" y="540"/>
                  </a:lnTo>
                  <a:lnTo>
                    <a:pt x="324" y="522"/>
                  </a:lnTo>
                  <a:lnTo>
                    <a:pt x="300" y="522"/>
                  </a:lnTo>
                  <a:lnTo>
                    <a:pt x="276" y="516"/>
                  </a:lnTo>
                  <a:lnTo>
                    <a:pt x="270" y="510"/>
                  </a:lnTo>
                  <a:lnTo>
                    <a:pt x="264" y="510"/>
                  </a:lnTo>
                  <a:lnTo>
                    <a:pt x="258" y="522"/>
                  </a:lnTo>
                  <a:lnTo>
                    <a:pt x="252" y="522"/>
                  </a:lnTo>
                  <a:lnTo>
                    <a:pt x="252" y="516"/>
                  </a:lnTo>
                  <a:lnTo>
                    <a:pt x="246" y="516"/>
                  </a:lnTo>
                  <a:lnTo>
                    <a:pt x="240" y="516"/>
                  </a:lnTo>
                  <a:lnTo>
                    <a:pt x="228" y="528"/>
                  </a:lnTo>
                  <a:lnTo>
                    <a:pt x="228" y="546"/>
                  </a:lnTo>
                  <a:lnTo>
                    <a:pt x="222" y="552"/>
                  </a:lnTo>
                  <a:lnTo>
                    <a:pt x="222" y="558"/>
                  </a:lnTo>
                  <a:lnTo>
                    <a:pt x="216" y="558"/>
                  </a:lnTo>
                  <a:lnTo>
                    <a:pt x="210" y="570"/>
                  </a:lnTo>
                  <a:lnTo>
                    <a:pt x="210" y="576"/>
                  </a:lnTo>
                  <a:lnTo>
                    <a:pt x="198" y="576"/>
                  </a:lnTo>
                  <a:lnTo>
                    <a:pt x="192" y="570"/>
                  </a:lnTo>
                  <a:lnTo>
                    <a:pt x="162" y="552"/>
                  </a:lnTo>
                  <a:lnTo>
                    <a:pt x="156" y="546"/>
                  </a:lnTo>
                  <a:lnTo>
                    <a:pt x="144" y="540"/>
                  </a:lnTo>
                  <a:lnTo>
                    <a:pt x="132" y="528"/>
                  </a:lnTo>
                  <a:lnTo>
                    <a:pt x="120" y="516"/>
                  </a:lnTo>
                  <a:lnTo>
                    <a:pt x="114" y="504"/>
                  </a:lnTo>
                  <a:lnTo>
                    <a:pt x="114" y="486"/>
                  </a:lnTo>
                  <a:lnTo>
                    <a:pt x="114" y="480"/>
                  </a:lnTo>
                  <a:lnTo>
                    <a:pt x="108" y="474"/>
                  </a:lnTo>
                  <a:lnTo>
                    <a:pt x="102" y="462"/>
                  </a:lnTo>
                  <a:lnTo>
                    <a:pt x="102" y="456"/>
                  </a:lnTo>
                  <a:lnTo>
                    <a:pt x="96" y="438"/>
                  </a:lnTo>
                  <a:lnTo>
                    <a:pt x="72" y="420"/>
                  </a:lnTo>
                  <a:lnTo>
                    <a:pt x="66" y="414"/>
                  </a:lnTo>
                  <a:lnTo>
                    <a:pt x="60" y="408"/>
                  </a:lnTo>
                  <a:lnTo>
                    <a:pt x="54" y="396"/>
                  </a:lnTo>
                  <a:lnTo>
                    <a:pt x="36" y="372"/>
                  </a:lnTo>
                  <a:lnTo>
                    <a:pt x="24" y="372"/>
                  </a:lnTo>
                  <a:lnTo>
                    <a:pt x="12" y="342"/>
                  </a:lnTo>
                  <a:lnTo>
                    <a:pt x="0" y="342"/>
                  </a:lnTo>
                  <a:lnTo>
                    <a:pt x="0" y="336"/>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2" name="Freeform 54">
              <a:extLst>
                <a:ext uri="{FF2B5EF4-FFF2-40B4-BE49-F238E27FC236}">
                  <a16:creationId xmlns:a16="http://schemas.microsoft.com/office/drawing/2014/main" id="{30957BC6-3DE4-402A-8BCA-DFA101D08368}"/>
                </a:ext>
              </a:extLst>
            </p:cNvPr>
            <p:cNvSpPr>
              <a:spLocks/>
            </p:cNvSpPr>
            <p:nvPr/>
          </p:nvSpPr>
          <p:spPr bwMode="auto">
            <a:xfrm>
              <a:off x="4656179" y="2065826"/>
              <a:ext cx="536058" cy="648402"/>
            </a:xfrm>
            <a:custGeom>
              <a:avLst/>
              <a:gdLst>
                <a:gd name="T0" fmla="*/ 318 w 396"/>
                <a:gd name="T1" fmla="*/ 408 h 444"/>
                <a:gd name="T2" fmla="*/ 282 w 396"/>
                <a:gd name="T3" fmla="*/ 372 h 444"/>
                <a:gd name="T4" fmla="*/ 264 w 396"/>
                <a:gd name="T5" fmla="*/ 366 h 444"/>
                <a:gd name="T6" fmla="*/ 258 w 396"/>
                <a:gd name="T7" fmla="*/ 360 h 444"/>
                <a:gd name="T8" fmla="*/ 252 w 396"/>
                <a:gd name="T9" fmla="*/ 360 h 444"/>
                <a:gd name="T10" fmla="*/ 234 w 396"/>
                <a:gd name="T11" fmla="*/ 348 h 444"/>
                <a:gd name="T12" fmla="*/ 240 w 396"/>
                <a:gd name="T13" fmla="*/ 330 h 444"/>
                <a:gd name="T14" fmla="*/ 234 w 396"/>
                <a:gd name="T15" fmla="*/ 312 h 444"/>
                <a:gd name="T16" fmla="*/ 240 w 396"/>
                <a:gd name="T17" fmla="*/ 294 h 444"/>
                <a:gd name="T18" fmla="*/ 228 w 396"/>
                <a:gd name="T19" fmla="*/ 288 h 444"/>
                <a:gd name="T20" fmla="*/ 228 w 396"/>
                <a:gd name="T21" fmla="*/ 276 h 444"/>
                <a:gd name="T22" fmla="*/ 252 w 396"/>
                <a:gd name="T23" fmla="*/ 252 h 444"/>
                <a:gd name="T24" fmla="*/ 258 w 396"/>
                <a:gd name="T25" fmla="*/ 204 h 444"/>
                <a:gd name="T26" fmla="*/ 282 w 396"/>
                <a:gd name="T27" fmla="*/ 180 h 444"/>
                <a:gd name="T28" fmla="*/ 342 w 396"/>
                <a:gd name="T29" fmla="*/ 114 h 444"/>
                <a:gd name="T30" fmla="*/ 390 w 396"/>
                <a:gd name="T31" fmla="*/ 90 h 444"/>
                <a:gd name="T32" fmla="*/ 390 w 396"/>
                <a:gd name="T33" fmla="*/ 90 h 444"/>
                <a:gd name="T34" fmla="*/ 366 w 396"/>
                <a:gd name="T35" fmla="*/ 90 h 444"/>
                <a:gd name="T36" fmla="*/ 324 w 396"/>
                <a:gd name="T37" fmla="*/ 90 h 444"/>
                <a:gd name="T38" fmla="*/ 318 w 396"/>
                <a:gd name="T39" fmla="*/ 78 h 444"/>
                <a:gd name="T40" fmla="*/ 276 w 396"/>
                <a:gd name="T41" fmla="*/ 90 h 444"/>
                <a:gd name="T42" fmla="*/ 264 w 396"/>
                <a:gd name="T43" fmla="*/ 84 h 444"/>
                <a:gd name="T44" fmla="*/ 246 w 396"/>
                <a:gd name="T45" fmla="*/ 84 h 444"/>
                <a:gd name="T46" fmla="*/ 234 w 396"/>
                <a:gd name="T47" fmla="*/ 66 h 444"/>
                <a:gd name="T48" fmla="*/ 234 w 396"/>
                <a:gd name="T49" fmla="*/ 60 h 444"/>
                <a:gd name="T50" fmla="*/ 216 w 396"/>
                <a:gd name="T51" fmla="*/ 60 h 444"/>
                <a:gd name="T52" fmla="*/ 186 w 396"/>
                <a:gd name="T53" fmla="*/ 66 h 444"/>
                <a:gd name="T54" fmla="*/ 174 w 396"/>
                <a:gd name="T55" fmla="*/ 66 h 444"/>
                <a:gd name="T56" fmla="*/ 150 w 396"/>
                <a:gd name="T57" fmla="*/ 54 h 444"/>
                <a:gd name="T58" fmla="*/ 150 w 396"/>
                <a:gd name="T59" fmla="*/ 48 h 444"/>
                <a:gd name="T60" fmla="*/ 126 w 396"/>
                <a:gd name="T61" fmla="*/ 48 h 444"/>
                <a:gd name="T62" fmla="*/ 126 w 396"/>
                <a:gd name="T63" fmla="*/ 18 h 444"/>
                <a:gd name="T64" fmla="*/ 102 w 396"/>
                <a:gd name="T65" fmla="*/ 0 h 444"/>
                <a:gd name="T66" fmla="*/ 102 w 396"/>
                <a:gd name="T67" fmla="*/ 24 h 444"/>
                <a:gd name="T68" fmla="*/ 0 w 396"/>
                <a:gd name="T69" fmla="*/ 30 h 444"/>
                <a:gd name="T70" fmla="*/ 6 w 396"/>
                <a:gd name="T71" fmla="*/ 54 h 444"/>
                <a:gd name="T72" fmla="*/ 6 w 396"/>
                <a:gd name="T73" fmla="*/ 114 h 444"/>
                <a:gd name="T74" fmla="*/ 18 w 396"/>
                <a:gd name="T75" fmla="*/ 126 h 444"/>
                <a:gd name="T76" fmla="*/ 18 w 396"/>
                <a:gd name="T77" fmla="*/ 174 h 444"/>
                <a:gd name="T78" fmla="*/ 24 w 396"/>
                <a:gd name="T79" fmla="*/ 192 h 444"/>
                <a:gd name="T80" fmla="*/ 24 w 396"/>
                <a:gd name="T81" fmla="*/ 222 h 444"/>
                <a:gd name="T82" fmla="*/ 36 w 396"/>
                <a:gd name="T83" fmla="*/ 240 h 444"/>
                <a:gd name="T84" fmla="*/ 36 w 396"/>
                <a:gd name="T85" fmla="*/ 264 h 444"/>
                <a:gd name="T86" fmla="*/ 24 w 396"/>
                <a:gd name="T87" fmla="*/ 276 h 444"/>
                <a:gd name="T88" fmla="*/ 30 w 396"/>
                <a:gd name="T89" fmla="*/ 300 h 444"/>
                <a:gd name="T90" fmla="*/ 42 w 396"/>
                <a:gd name="T91" fmla="*/ 306 h 444"/>
                <a:gd name="T92" fmla="*/ 42 w 396"/>
                <a:gd name="T93" fmla="*/ 438 h 444"/>
                <a:gd name="T94" fmla="*/ 42 w 396"/>
                <a:gd name="T95" fmla="*/ 444 h 444"/>
                <a:gd name="T96" fmla="*/ 324 w 396"/>
                <a:gd name="T97" fmla="*/ 438 h 4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44">
                  <a:moveTo>
                    <a:pt x="324" y="438"/>
                  </a:moveTo>
                  <a:lnTo>
                    <a:pt x="324" y="432"/>
                  </a:lnTo>
                  <a:lnTo>
                    <a:pt x="318" y="408"/>
                  </a:lnTo>
                  <a:lnTo>
                    <a:pt x="300" y="402"/>
                  </a:lnTo>
                  <a:lnTo>
                    <a:pt x="282" y="384"/>
                  </a:lnTo>
                  <a:lnTo>
                    <a:pt x="282" y="372"/>
                  </a:lnTo>
                  <a:lnTo>
                    <a:pt x="264" y="366"/>
                  </a:lnTo>
                  <a:lnTo>
                    <a:pt x="258" y="360"/>
                  </a:lnTo>
                  <a:lnTo>
                    <a:pt x="252" y="360"/>
                  </a:lnTo>
                  <a:lnTo>
                    <a:pt x="246" y="360"/>
                  </a:lnTo>
                  <a:lnTo>
                    <a:pt x="234" y="348"/>
                  </a:lnTo>
                  <a:lnTo>
                    <a:pt x="234" y="342"/>
                  </a:lnTo>
                  <a:lnTo>
                    <a:pt x="240" y="336"/>
                  </a:lnTo>
                  <a:lnTo>
                    <a:pt x="240" y="330"/>
                  </a:lnTo>
                  <a:lnTo>
                    <a:pt x="234" y="324"/>
                  </a:lnTo>
                  <a:lnTo>
                    <a:pt x="234" y="318"/>
                  </a:lnTo>
                  <a:lnTo>
                    <a:pt x="234" y="312"/>
                  </a:lnTo>
                  <a:lnTo>
                    <a:pt x="240" y="294"/>
                  </a:lnTo>
                  <a:lnTo>
                    <a:pt x="234" y="288"/>
                  </a:lnTo>
                  <a:lnTo>
                    <a:pt x="228" y="288"/>
                  </a:lnTo>
                  <a:lnTo>
                    <a:pt x="228" y="276"/>
                  </a:lnTo>
                  <a:lnTo>
                    <a:pt x="228" y="270"/>
                  </a:lnTo>
                  <a:lnTo>
                    <a:pt x="234" y="264"/>
                  </a:lnTo>
                  <a:lnTo>
                    <a:pt x="252" y="252"/>
                  </a:lnTo>
                  <a:lnTo>
                    <a:pt x="258" y="246"/>
                  </a:lnTo>
                  <a:lnTo>
                    <a:pt x="258" y="204"/>
                  </a:lnTo>
                  <a:lnTo>
                    <a:pt x="252" y="204"/>
                  </a:lnTo>
                  <a:lnTo>
                    <a:pt x="258" y="198"/>
                  </a:lnTo>
                  <a:lnTo>
                    <a:pt x="282" y="180"/>
                  </a:lnTo>
                  <a:lnTo>
                    <a:pt x="312" y="150"/>
                  </a:lnTo>
                  <a:lnTo>
                    <a:pt x="318" y="132"/>
                  </a:lnTo>
                  <a:lnTo>
                    <a:pt x="342" y="114"/>
                  </a:lnTo>
                  <a:lnTo>
                    <a:pt x="366" y="114"/>
                  </a:lnTo>
                  <a:lnTo>
                    <a:pt x="384" y="102"/>
                  </a:lnTo>
                  <a:lnTo>
                    <a:pt x="390" y="90"/>
                  </a:lnTo>
                  <a:lnTo>
                    <a:pt x="396" y="90"/>
                  </a:lnTo>
                  <a:lnTo>
                    <a:pt x="390" y="90"/>
                  </a:lnTo>
                  <a:lnTo>
                    <a:pt x="378" y="96"/>
                  </a:lnTo>
                  <a:lnTo>
                    <a:pt x="372" y="96"/>
                  </a:lnTo>
                  <a:lnTo>
                    <a:pt x="366" y="90"/>
                  </a:lnTo>
                  <a:lnTo>
                    <a:pt x="324" y="90"/>
                  </a:lnTo>
                  <a:lnTo>
                    <a:pt x="324" y="78"/>
                  </a:lnTo>
                  <a:lnTo>
                    <a:pt x="318" y="78"/>
                  </a:lnTo>
                  <a:lnTo>
                    <a:pt x="306" y="96"/>
                  </a:lnTo>
                  <a:lnTo>
                    <a:pt x="288" y="96"/>
                  </a:lnTo>
                  <a:lnTo>
                    <a:pt x="276" y="90"/>
                  </a:lnTo>
                  <a:lnTo>
                    <a:pt x="276" y="84"/>
                  </a:lnTo>
                  <a:lnTo>
                    <a:pt x="264" y="84"/>
                  </a:lnTo>
                  <a:lnTo>
                    <a:pt x="264" y="72"/>
                  </a:lnTo>
                  <a:lnTo>
                    <a:pt x="258" y="72"/>
                  </a:lnTo>
                  <a:lnTo>
                    <a:pt x="246" y="84"/>
                  </a:lnTo>
                  <a:lnTo>
                    <a:pt x="240" y="72"/>
                  </a:lnTo>
                  <a:lnTo>
                    <a:pt x="234" y="66"/>
                  </a:lnTo>
                  <a:lnTo>
                    <a:pt x="228" y="66"/>
                  </a:lnTo>
                  <a:lnTo>
                    <a:pt x="228" y="60"/>
                  </a:lnTo>
                  <a:lnTo>
                    <a:pt x="234" y="60"/>
                  </a:lnTo>
                  <a:lnTo>
                    <a:pt x="228" y="60"/>
                  </a:lnTo>
                  <a:lnTo>
                    <a:pt x="216" y="60"/>
                  </a:lnTo>
                  <a:lnTo>
                    <a:pt x="198" y="54"/>
                  </a:lnTo>
                  <a:lnTo>
                    <a:pt x="192" y="54"/>
                  </a:lnTo>
                  <a:lnTo>
                    <a:pt x="186" y="66"/>
                  </a:lnTo>
                  <a:lnTo>
                    <a:pt x="174" y="66"/>
                  </a:lnTo>
                  <a:lnTo>
                    <a:pt x="168" y="54"/>
                  </a:lnTo>
                  <a:lnTo>
                    <a:pt x="150" y="54"/>
                  </a:lnTo>
                  <a:lnTo>
                    <a:pt x="150" y="48"/>
                  </a:lnTo>
                  <a:lnTo>
                    <a:pt x="144" y="54"/>
                  </a:lnTo>
                  <a:lnTo>
                    <a:pt x="132" y="54"/>
                  </a:lnTo>
                  <a:lnTo>
                    <a:pt x="126" y="48"/>
                  </a:lnTo>
                  <a:lnTo>
                    <a:pt x="126" y="42"/>
                  </a:lnTo>
                  <a:lnTo>
                    <a:pt x="126" y="18"/>
                  </a:lnTo>
                  <a:lnTo>
                    <a:pt x="114" y="0"/>
                  </a:lnTo>
                  <a:lnTo>
                    <a:pt x="102" y="0"/>
                  </a:lnTo>
                  <a:lnTo>
                    <a:pt x="102" y="24"/>
                  </a:lnTo>
                  <a:lnTo>
                    <a:pt x="96" y="30"/>
                  </a:lnTo>
                  <a:lnTo>
                    <a:pt x="0" y="30"/>
                  </a:lnTo>
                  <a:lnTo>
                    <a:pt x="6" y="54"/>
                  </a:lnTo>
                  <a:lnTo>
                    <a:pt x="6" y="66"/>
                  </a:lnTo>
                  <a:lnTo>
                    <a:pt x="6" y="96"/>
                  </a:lnTo>
                  <a:lnTo>
                    <a:pt x="6" y="114"/>
                  </a:lnTo>
                  <a:lnTo>
                    <a:pt x="12" y="120"/>
                  </a:lnTo>
                  <a:lnTo>
                    <a:pt x="18" y="126"/>
                  </a:lnTo>
                  <a:lnTo>
                    <a:pt x="18" y="150"/>
                  </a:lnTo>
                  <a:lnTo>
                    <a:pt x="18" y="162"/>
                  </a:lnTo>
                  <a:lnTo>
                    <a:pt x="18" y="174"/>
                  </a:lnTo>
                  <a:lnTo>
                    <a:pt x="18" y="180"/>
                  </a:lnTo>
                  <a:lnTo>
                    <a:pt x="24" y="192"/>
                  </a:lnTo>
                  <a:lnTo>
                    <a:pt x="24" y="204"/>
                  </a:lnTo>
                  <a:lnTo>
                    <a:pt x="24" y="222"/>
                  </a:lnTo>
                  <a:lnTo>
                    <a:pt x="30" y="228"/>
                  </a:lnTo>
                  <a:lnTo>
                    <a:pt x="36" y="240"/>
                  </a:lnTo>
                  <a:lnTo>
                    <a:pt x="36" y="258"/>
                  </a:lnTo>
                  <a:lnTo>
                    <a:pt x="36" y="264"/>
                  </a:lnTo>
                  <a:lnTo>
                    <a:pt x="24" y="276"/>
                  </a:lnTo>
                  <a:lnTo>
                    <a:pt x="18" y="282"/>
                  </a:lnTo>
                  <a:lnTo>
                    <a:pt x="18" y="288"/>
                  </a:lnTo>
                  <a:lnTo>
                    <a:pt x="30" y="300"/>
                  </a:lnTo>
                  <a:lnTo>
                    <a:pt x="36" y="306"/>
                  </a:lnTo>
                  <a:lnTo>
                    <a:pt x="42" y="306"/>
                  </a:lnTo>
                  <a:lnTo>
                    <a:pt x="42" y="336"/>
                  </a:lnTo>
                  <a:lnTo>
                    <a:pt x="36" y="408"/>
                  </a:lnTo>
                  <a:lnTo>
                    <a:pt x="42" y="438"/>
                  </a:lnTo>
                  <a:lnTo>
                    <a:pt x="42" y="444"/>
                  </a:lnTo>
                  <a:lnTo>
                    <a:pt x="102" y="444"/>
                  </a:lnTo>
                  <a:lnTo>
                    <a:pt x="300" y="444"/>
                  </a:lnTo>
                  <a:lnTo>
                    <a:pt x="324" y="438"/>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3" name="Freeform 55">
              <a:extLst>
                <a:ext uri="{FF2B5EF4-FFF2-40B4-BE49-F238E27FC236}">
                  <a16:creationId xmlns:a16="http://schemas.microsoft.com/office/drawing/2014/main" id="{C28AAD8D-F843-42F9-ADAD-C876D91F03DB}"/>
                </a:ext>
              </a:extLst>
            </p:cNvPr>
            <p:cNvSpPr>
              <a:spLocks/>
            </p:cNvSpPr>
            <p:nvPr/>
          </p:nvSpPr>
          <p:spPr bwMode="auto">
            <a:xfrm>
              <a:off x="4696790" y="2705466"/>
              <a:ext cx="487325" cy="350487"/>
            </a:xfrm>
            <a:custGeom>
              <a:avLst/>
              <a:gdLst>
                <a:gd name="T0" fmla="*/ 42 w 360"/>
                <a:gd name="T1" fmla="*/ 204 h 240"/>
                <a:gd name="T2" fmla="*/ 42 w 360"/>
                <a:gd name="T3" fmla="*/ 192 h 240"/>
                <a:gd name="T4" fmla="*/ 42 w 360"/>
                <a:gd name="T5" fmla="*/ 186 h 240"/>
                <a:gd name="T6" fmla="*/ 36 w 360"/>
                <a:gd name="T7" fmla="*/ 168 h 240"/>
                <a:gd name="T8" fmla="*/ 30 w 360"/>
                <a:gd name="T9" fmla="*/ 162 h 240"/>
                <a:gd name="T10" fmla="*/ 30 w 360"/>
                <a:gd name="T11" fmla="*/ 126 h 240"/>
                <a:gd name="T12" fmla="*/ 12 w 360"/>
                <a:gd name="T13" fmla="*/ 114 h 240"/>
                <a:gd name="T14" fmla="*/ 12 w 360"/>
                <a:gd name="T15" fmla="*/ 108 h 240"/>
                <a:gd name="T16" fmla="*/ 12 w 360"/>
                <a:gd name="T17" fmla="*/ 96 h 240"/>
                <a:gd name="T18" fmla="*/ 12 w 360"/>
                <a:gd name="T19" fmla="*/ 90 h 240"/>
                <a:gd name="T20" fmla="*/ 0 w 360"/>
                <a:gd name="T21" fmla="*/ 66 h 240"/>
                <a:gd name="T22" fmla="*/ 0 w 360"/>
                <a:gd name="T23" fmla="*/ 60 h 240"/>
                <a:gd name="T24" fmla="*/ 12 w 360"/>
                <a:gd name="T25" fmla="*/ 30 h 240"/>
                <a:gd name="T26" fmla="*/ 0 w 360"/>
                <a:gd name="T27" fmla="*/ 30 h 240"/>
                <a:gd name="T28" fmla="*/ 6 w 360"/>
                <a:gd name="T29" fmla="*/ 24 h 240"/>
                <a:gd name="T30" fmla="*/ 6 w 360"/>
                <a:gd name="T31" fmla="*/ 18 h 240"/>
                <a:gd name="T32" fmla="*/ 0 w 360"/>
                <a:gd name="T33" fmla="*/ 6 h 240"/>
                <a:gd name="T34" fmla="*/ 12 w 360"/>
                <a:gd name="T35" fmla="*/ 6 h 240"/>
                <a:gd name="T36" fmla="*/ 270 w 360"/>
                <a:gd name="T37" fmla="*/ 6 h 240"/>
                <a:gd name="T38" fmla="*/ 294 w 360"/>
                <a:gd name="T39" fmla="*/ 0 h 240"/>
                <a:gd name="T40" fmla="*/ 300 w 360"/>
                <a:gd name="T41" fmla="*/ 12 h 240"/>
                <a:gd name="T42" fmla="*/ 300 w 360"/>
                <a:gd name="T43" fmla="*/ 24 h 240"/>
                <a:gd name="T44" fmla="*/ 300 w 360"/>
                <a:gd name="T45" fmla="*/ 42 h 240"/>
                <a:gd name="T46" fmla="*/ 306 w 360"/>
                <a:gd name="T47" fmla="*/ 60 h 240"/>
                <a:gd name="T48" fmla="*/ 306 w 360"/>
                <a:gd name="T49" fmla="*/ 60 h 240"/>
                <a:gd name="T50" fmla="*/ 324 w 360"/>
                <a:gd name="T51" fmla="*/ 66 h 240"/>
                <a:gd name="T52" fmla="*/ 330 w 360"/>
                <a:gd name="T53" fmla="*/ 78 h 240"/>
                <a:gd name="T54" fmla="*/ 342 w 360"/>
                <a:gd name="T55" fmla="*/ 90 h 240"/>
                <a:gd name="T56" fmla="*/ 342 w 360"/>
                <a:gd name="T57" fmla="*/ 96 h 240"/>
                <a:gd name="T58" fmla="*/ 348 w 360"/>
                <a:gd name="T59" fmla="*/ 96 h 240"/>
                <a:gd name="T60" fmla="*/ 360 w 360"/>
                <a:gd name="T61" fmla="*/ 102 h 240"/>
                <a:gd name="T62" fmla="*/ 360 w 360"/>
                <a:gd name="T63" fmla="*/ 120 h 240"/>
                <a:gd name="T64" fmla="*/ 354 w 360"/>
                <a:gd name="T65" fmla="*/ 132 h 240"/>
                <a:gd name="T66" fmla="*/ 348 w 360"/>
                <a:gd name="T67" fmla="*/ 138 h 240"/>
                <a:gd name="T68" fmla="*/ 348 w 360"/>
                <a:gd name="T69" fmla="*/ 150 h 240"/>
                <a:gd name="T70" fmla="*/ 336 w 360"/>
                <a:gd name="T71" fmla="*/ 156 h 240"/>
                <a:gd name="T72" fmla="*/ 312 w 360"/>
                <a:gd name="T73" fmla="*/ 162 h 240"/>
                <a:gd name="T74" fmla="*/ 312 w 360"/>
                <a:gd name="T75" fmla="*/ 180 h 240"/>
                <a:gd name="T76" fmla="*/ 318 w 360"/>
                <a:gd name="T77" fmla="*/ 198 h 240"/>
                <a:gd name="T78" fmla="*/ 312 w 360"/>
                <a:gd name="T79" fmla="*/ 210 h 240"/>
                <a:gd name="T80" fmla="*/ 306 w 360"/>
                <a:gd name="T81" fmla="*/ 222 h 240"/>
                <a:gd name="T82" fmla="*/ 294 w 360"/>
                <a:gd name="T83" fmla="*/ 234 h 240"/>
                <a:gd name="T84" fmla="*/ 300 w 360"/>
                <a:gd name="T85" fmla="*/ 234 h 240"/>
                <a:gd name="T86" fmla="*/ 294 w 360"/>
                <a:gd name="T87" fmla="*/ 240 h 240"/>
                <a:gd name="T88" fmla="*/ 294 w 360"/>
                <a:gd name="T89" fmla="*/ 240 h 240"/>
                <a:gd name="T90" fmla="*/ 276 w 360"/>
                <a:gd name="T91" fmla="*/ 222 h 240"/>
                <a:gd name="T92" fmla="*/ 42 w 360"/>
                <a:gd name="T93" fmla="*/ 228 h 2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60" h="240">
                  <a:moveTo>
                    <a:pt x="42" y="228"/>
                  </a:moveTo>
                  <a:lnTo>
                    <a:pt x="42" y="204"/>
                  </a:lnTo>
                  <a:lnTo>
                    <a:pt x="42" y="198"/>
                  </a:lnTo>
                  <a:lnTo>
                    <a:pt x="42" y="192"/>
                  </a:lnTo>
                  <a:lnTo>
                    <a:pt x="42" y="186"/>
                  </a:lnTo>
                  <a:lnTo>
                    <a:pt x="36" y="168"/>
                  </a:lnTo>
                  <a:lnTo>
                    <a:pt x="36" y="162"/>
                  </a:lnTo>
                  <a:lnTo>
                    <a:pt x="30" y="162"/>
                  </a:lnTo>
                  <a:lnTo>
                    <a:pt x="30" y="150"/>
                  </a:lnTo>
                  <a:lnTo>
                    <a:pt x="30" y="126"/>
                  </a:lnTo>
                  <a:lnTo>
                    <a:pt x="18" y="120"/>
                  </a:lnTo>
                  <a:lnTo>
                    <a:pt x="12" y="114"/>
                  </a:lnTo>
                  <a:lnTo>
                    <a:pt x="12" y="108"/>
                  </a:lnTo>
                  <a:lnTo>
                    <a:pt x="12" y="102"/>
                  </a:lnTo>
                  <a:lnTo>
                    <a:pt x="12" y="96"/>
                  </a:lnTo>
                  <a:lnTo>
                    <a:pt x="12" y="90"/>
                  </a:lnTo>
                  <a:lnTo>
                    <a:pt x="6" y="78"/>
                  </a:lnTo>
                  <a:lnTo>
                    <a:pt x="0" y="66"/>
                  </a:lnTo>
                  <a:lnTo>
                    <a:pt x="0" y="60"/>
                  </a:lnTo>
                  <a:lnTo>
                    <a:pt x="12" y="30"/>
                  </a:lnTo>
                  <a:lnTo>
                    <a:pt x="0" y="30"/>
                  </a:lnTo>
                  <a:lnTo>
                    <a:pt x="0" y="24"/>
                  </a:lnTo>
                  <a:lnTo>
                    <a:pt x="6" y="24"/>
                  </a:lnTo>
                  <a:lnTo>
                    <a:pt x="6" y="18"/>
                  </a:lnTo>
                  <a:lnTo>
                    <a:pt x="0" y="12"/>
                  </a:lnTo>
                  <a:lnTo>
                    <a:pt x="0" y="6"/>
                  </a:lnTo>
                  <a:lnTo>
                    <a:pt x="12" y="6"/>
                  </a:lnTo>
                  <a:lnTo>
                    <a:pt x="72" y="6"/>
                  </a:lnTo>
                  <a:lnTo>
                    <a:pt x="270" y="6"/>
                  </a:lnTo>
                  <a:lnTo>
                    <a:pt x="294" y="0"/>
                  </a:lnTo>
                  <a:lnTo>
                    <a:pt x="300" y="12"/>
                  </a:lnTo>
                  <a:lnTo>
                    <a:pt x="300" y="18"/>
                  </a:lnTo>
                  <a:lnTo>
                    <a:pt x="300" y="24"/>
                  </a:lnTo>
                  <a:lnTo>
                    <a:pt x="300" y="36"/>
                  </a:lnTo>
                  <a:lnTo>
                    <a:pt x="300" y="42"/>
                  </a:lnTo>
                  <a:lnTo>
                    <a:pt x="306" y="54"/>
                  </a:lnTo>
                  <a:lnTo>
                    <a:pt x="306" y="60"/>
                  </a:lnTo>
                  <a:lnTo>
                    <a:pt x="318" y="66"/>
                  </a:lnTo>
                  <a:lnTo>
                    <a:pt x="324" y="66"/>
                  </a:lnTo>
                  <a:lnTo>
                    <a:pt x="330" y="66"/>
                  </a:lnTo>
                  <a:lnTo>
                    <a:pt x="330" y="78"/>
                  </a:lnTo>
                  <a:lnTo>
                    <a:pt x="336" y="78"/>
                  </a:lnTo>
                  <a:lnTo>
                    <a:pt x="342" y="90"/>
                  </a:lnTo>
                  <a:lnTo>
                    <a:pt x="342" y="96"/>
                  </a:lnTo>
                  <a:lnTo>
                    <a:pt x="348" y="96"/>
                  </a:lnTo>
                  <a:lnTo>
                    <a:pt x="354" y="102"/>
                  </a:lnTo>
                  <a:lnTo>
                    <a:pt x="360" y="102"/>
                  </a:lnTo>
                  <a:lnTo>
                    <a:pt x="360" y="114"/>
                  </a:lnTo>
                  <a:lnTo>
                    <a:pt x="360" y="120"/>
                  </a:lnTo>
                  <a:lnTo>
                    <a:pt x="354" y="132"/>
                  </a:lnTo>
                  <a:lnTo>
                    <a:pt x="348" y="132"/>
                  </a:lnTo>
                  <a:lnTo>
                    <a:pt x="348" y="138"/>
                  </a:lnTo>
                  <a:lnTo>
                    <a:pt x="348" y="144"/>
                  </a:lnTo>
                  <a:lnTo>
                    <a:pt x="348" y="150"/>
                  </a:lnTo>
                  <a:lnTo>
                    <a:pt x="336" y="150"/>
                  </a:lnTo>
                  <a:lnTo>
                    <a:pt x="336" y="156"/>
                  </a:lnTo>
                  <a:lnTo>
                    <a:pt x="324" y="156"/>
                  </a:lnTo>
                  <a:lnTo>
                    <a:pt x="312" y="162"/>
                  </a:lnTo>
                  <a:lnTo>
                    <a:pt x="312" y="174"/>
                  </a:lnTo>
                  <a:lnTo>
                    <a:pt x="312" y="180"/>
                  </a:lnTo>
                  <a:lnTo>
                    <a:pt x="318" y="192"/>
                  </a:lnTo>
                  <a:lnTo>
                    <a:pt x="318" y="198"/>
                  </a:lnTo>
                  <a:lnTo>
                    <a:pt x="312" y="204"/>
                  </a:lnTo>
                  <a:lnTo>
                    <a:pt x="312" y="210"/>
                  </a:lnTo>
                  <a:lnTo>
                    <a:pt x="312" y="216"/>
                  </a:lnTo>
                  <a:lnTo>
                    <a:pt x="306" y="222"/>
                  </a:lnTo>
                  <a:lnTo>
                    <a:pt x="294" y="222"/>
                  </a:lnTo>
                  <a:lnTo>
                    <a:pt x="294" y="234"/>
                  </a:lnTo>
                  <a:lnTo>
                    <a:pt x="300" y="234"/>
                  </a:lnTo>
                  <a:lnTo>
                    <a:pt x="294" y="240"/>
                  </a:lnTo>
                  <a:lnTo>
                    <a:pt x="282" y="228"/>
                  </a:lnTo>
                  <a:lnTo>
                    <a:pt x="276" y="222"/>
                  </a:lnTo>
                  <a:lnTo>
                    <a:pt x="48" y="228"/>
                  </a:lnTo>
                  <a:lnTo>
                    <a:pt x="42" y="228"/>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4" name="Freeform 56">
              <a:extLst>
                <a:ext uri="{FF2B5EF4-FFF2-40B4-BE49-F238E27FC236}">
                  <a16:creationId xmlns:a16="http://schemas.microsoft.com/office/drawing/2014/main" id="{BC8A7609-A5F6-4692-A806-BAAD63BE1B69}"/>
                </a:ext>
              </a:extLst>
            </p:cNvPr>
            <p:cNvSpPr>
              <a:spLocks/>
            </p:cNvSpPr>
            <p:nvPr/>
          </p:nvSpPr>
          <p:spPr bwMode="auto">
            <a:xfrm>
              <a:off x="4761767" y="3029667"/>
              <a:ext cx="544179" cy="508207"/>
            </a:xfrm>
            <a:custGeom>
              <a:avLst/>
              <a:gdLst>
                <a:gd name="T0" fmla="*/ 66 w 402"/>
                <a:gd name="T1" fmla="*/ 282 h 348"/>
                <a:gd name="T2" fmla="*/ 66 w 402"/>
                <a:gd name="T3" fmla="*/ 120 h 348"/>
                <a:gd name="T4" fmla="*/ 54 w 402"/>
                <a:gd name="T5" fmla="*/ 120 h 348"/>
                <a:gd name="T6" fmla="*/ 48 w 402"/>
                <a:gd name="T7" fmla="*/ 108 h 348"/>
                <a:gd name="T8" fmla="*/ 48 w 402"/>
                <a:gd name="T9" fmla="*/ 96 h 348"/>
                <a:gd name="T10" fmla="*/ 36 w 402"/>
                <a:gd name="T11" fmla="*/ 90 h 348"/>
                <a:gd name="T12" fmla="*/ 36 w 402"/>
                <a:gd name="T13" fmla="*/ 84 h 348"/>
                <a:gd name="T14" fmla="*/ 48 w 402"/>
                <a:gd name="T15" fmla="*/ 72 h 348"/>
                <a:gd name="T16" fmla="*/ 42 w 402"/>
                <a:gd name="T17" fmla="*/ 66 h 348"/>
                <a:gd name="T18" fmla="*/ 36 w 402"/>
                <a:gd name="T19" fmla="*/ 66 h 348"/>
                <a:gd name="T20" fmla="*/ 30 w 402"/>
                <a:gd name="T21" fmla="*/ 60 h 348"/>
                <a:gd name="T22" fmla="*/ 24 w 402"/>
                <a:gd name="T23" fmla="*/ 54 h 348"/>
                <a:gd name="T24" fmla="*/ 12 w 402"/>
                <a:gd name="T25" fmla="*/ 36 h 348"/>
                <a:gd name="T26" fmla="*/ 6 w 402"/>
                <a:gd name="T27" fmla="*/ 30 h 348"/>
                <a:gd name="T28" fmla="*/ 0 w 402"/>
                <a:gd name="T29" fmla="*/ 6 h 348"/>
                <a:gd name="T30" fmla="*/ 228 w 402"/>
                <a:gd name="T31" fmla="*/ 0 h 348"/>
                <a:gd name="T32" fmla="*/ 234 w 402"/>
                <a:gd name="T33" fmla="*/ 6 h 348"/>
                <a:gd name="T34" fmla="*/ 246 w 402"/>
                <a:gd name="T35" fmla="*/ 18 h 348"/>
                <a:gd name="T36" fmla="*/ 246 w 402"/>
                <a:gd name="T37" fmla="*/ 24 h 348"/>
                <a:gd name="T38" fmla="*/ 240 w 402"/>
                <a:gd name="T39" fmla="*/ 48 h 348"/>
                <a:gd name="T40" fmla="*/ 282 w 402"/>
                <a:gd name="T41" fmla="*/ 96 h 348"/>
                <a:gd name="T42" fmla="*/ 294 w 402"/>
                <a:gd name="T43" fmla="*/ 132 h 348"/>
                <a:gd name="T44" fmla="*/ 306 w 402"/>
                <a:gd name="T45" fmla="*/ 120 h 348"/>
                <a:gd name="T46" fmla="*/ 330 w 402"/>
                <a:gd name="T47" fmla="*/ 132 h 348"/>
                <a:gd name="T48" fmla="*/ 324 w 402"/>
                <a:gd name="T49" fmla="*/ 150 h 348"/>
                <a:gd name="T50" fmla="*/ 318 w 402"/>
                <a:gd name="T51" fmla="*/ 168 h 348"/>
                <a:gd name="T52" fmla="*/ 318 w 402"/>
                <a:gd name="T53" fmla="*/ 180 h 348"/>
                <a:gd name="T54" fmla="*/ 342 w 402"/>
                <a:gd name="T55" fmla="*/ 198 h 348"/>
                <a:gd name="T56" fmla="*/ 342 w 402"/>
                <a:gd name="T57" fmla="*/ 198 h 348"/>
                <a:gd name="T58" fmla="*/ 342 w 402"/>
                <a:gd name="T59" fmla="*/ 204 h 348"/>
                <a:gd name="T60" fmla="*/ 354 w 402"/>
                <a:gd name="T61" fmla="*/ 204 h 348"/>
                <a:gd name="T62" fmla="*/ 360 w 402"/>
                <a:gd name="T63" fmla="*/ 210 h 348"/>
                <a:gd name="T64" fmla="*/ 372 w 402"/>
                <a:gd name="T65" fmla="*/ 216 h 348"/>
                <a:gd name="T66" fmla="*/ 372 w 402"/>
                <a:gd name="T67" fmla="*/ 228 h 348"/>
                <a:gd name="T68" fmla="*/ 378 w 402"/>
                <a:gd name="T69" fmla="*/ 240 h 348"/>
                <a:gd name="T70" fmla="*/ 372 w 402"/>
                <a:gd name="T71" fmla="*/ 252 h 348"/>
                <a:gd name="T72" fmla="*/ 378 w 402"/>
                <a:gd name="T73" fmla="*/ 258 h 348"/>
                <a:gd name="T74" fmla="*/ 384 w 402"/>
                <a:gd name="T75" fmla="*/ 264 h 348"/>
                <a:gd name="T76" fmla="*/ 384 w 402"/>
                <a:gd name="T77" fmla="*/ 270 h 348"/>
                <a:gd name="T78" fmla="*/ 384 w 402"/>
                <a:gd name="T79" fmla="*/ 264 h 348"/>
                <a:gd name="T80" fmla="*/ 384 w 402"/>
                <a:gd name="T81" fmla="*/ 258 h 348"/>
                <a:gd name="T82" fmla="*/ 390 w 402"/>
                <a:gd name="T83" fmla="*/ 264 h 348"/>
                <a:gd name="T84" fmla="*/ 396 w 402"/>
                <a:gd name="T85" fmla="*/ 270 h 348"/>
                <a:gd name="T86" fmla="*/ 402 w 402"/>
                <a:gd name="T87" fmla="*/ 276 h 348"/>
                <a:gd name="T88" fmla="*/ 396 w 402"/>
                <a:gd name="T89" fmla="*/ 276 h 348"/>
                <a:gd name="T90" fmla="*/ 396 w 402"/>
                <a:gd name="T91" fmla="*/ 300 h 348"/>
                <a:gd name="T92" fmla="*/ 390 w 402"/>
                <a:gd name="T93" fmla="*/ 300 h 348"/>
                <a:gd name="T94" fmla="*/ 378 w 402"/>
                <a:gd name="T95" fmla="*/ 306 h 348"/>
                <a:gd name="T96" fmla="*/ 372 w 402"/>
                <a:gd name="T97" fmla="*/ 324 h 348"/>
                <a:gd name="T98" fmla="*/ 372 w 402"/>
                <a:gd name="T99" fmla="*/ 330 h 348"/>
                <a:gd name="T100" fmla="*/ 366 w 402"/>
                <a:gd name="T101" fmla="*/ 330 h 348"/>
                <a:gd name="T102" fmla="*/ 372 w 402"/>
                <a:gd name="T103" fmla="*/ 336 h 348"/>
                <a:gd name="T104" fmla="*/ 372 w 402"/>
                <a:gd name="T105" fmla="*/ 336 h 348"/>
                <a:gd name="T106" fmla="*/ 366 w 402"/>
                <a:gd name="T107" fmla="*/ 348 h 348"/>
                <a:gd name="T108" fmla="*/ 330 w 402"/>
                <a:gd name="T109" fmla="*/ 348 h 348"/>
                <a:gd name="T110" fmla="*/ 330 w 402"/>
                <a:gd name="T111" fmla="*/ 348 h 348"/>
                <a:gd name="T112" fmla="*/ 342 w 402"/>
                <a:gd name="T113" fmla="*/ 324 h 348"/>
                <a:gd name="T114" fmla="*/ 336 w 402"/>
                <a:gd name="T115" fmla="*/ 312 h 348"/>
                <a:gd name="T116" fmla="*/ 330 w 402"/>
                <a:gd name="T117" fmla="*/ 312 h 348"/>
                <a:gd name="T118" fmla="*/ 72 w 402"/>
                <a:gd name="T119" fmla="*/ 324 h 3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02" h="348">
                  <a:moveTo>
                    <a:pt x="72" y="324"/>
                  </a:moveTo>
                  <a:lnTo>
                    <a:pt x="66" y="282"/>
                  </a:lnTo>
                  <a:lnTo>
                    <a:pt x="66" y="120"/>
                  </a:lnTo>
                  <a:lnTo>
                    <a:pt x="54" y="120"/>
                  </a:lnTo>
                  <a:lnTo>
                    <a:pt x="48" y="108"/>
                  </a:lnTo>
                  <a:lnTo>
                    <a:pt x="48" y="102"/>
                  </a:lnTo>
                  <a:lnTo>
                    <a:pt x="48" y="96"/>
                  </a:lnTo>
                  <a:lnTo>
                    <a:pt x="36" y="90"/>
                  </a:lnTo>
                  <a:lnTo>
                    <a:pt x="36" y="84"/>
                  </a:lnTo>
                  <a:lnTo>
                    <a:pt x="48" y="78"/>
                  </a:lnTo>
                  <a:lnTo>
                    <a:pt x="48" y="72"/>
                  </a:lnTo>
                  <a:lnTo>
                    <a:pt x="48" y="66"/>
                  </a:lnTo>
                  <a:lnTo>
                    <a:pt x="42" y="66"/>
                  </a:lnTo>
                  <a:lnTo>
                    <a:pt x="42" y="60"/>
                  </a:lnTo>
                  <a:lnTo>
                    <a:pt x="36" y="66"/>
                  </a:lnTo>
                  <a:lnTo>
                    <a:pt x="30" y="60"/>
                  </a:lnTo>
                  <a:lnTo>
                    <a:pt x="18" y="54"/>
                  </a:lnTo>
                  <a:lnTo>
                    <a:pt x="24" y="54"/>
                  </a:lnTo>
                  <a:lnTo>
                    <a:pt x="12" y="36"/>
                  </a:lnTo>
                  <a:lnTo>
                    <a:pt x="6" y="30"/>
                  </a:lnTo>
                  <a:lnTo>
                    <a:pt x="6" y="24"/>
                  </a:lnTo>
                  <a:lnTo>
                    <a:pt x="0" y="6"/>
                  </a:lnTo>
                  <a:lnTo>
                    <a:pt x="228" y="0"/>
                  </a:lnTo>
                  <a:lnTo>
                    <a:pt x="234" y="6"/>
                  </a:lnTo>
                  <a:lnTo>
                    <a:pt x="246" y="18"/>
                  </a:lnTo>
                  <a:lnTo>
                    <a:pt x="246" y="24"/>
                  </a:lnTo>
                  <a:lnTo>
                    <a:pt x="240" y="30"/>
                  </a:lnTo>
                  <a:lnTo>
                    <a:pt x="240" y="48"/>
                  </a:lnTo>
                  <a:lnTo>
                    <a:pt x="258" y="78"/>
                  </a:lnTo>
                  <a:lnTo>
                    <a:pt x="282" y="96"/>
                  </a:lnTo>
                  <a:lnTo>
                    <a:pt x="294" y="102"/>
                  </a:lnTo>
                  <a:lnTo>
                    <a:pt x="294" y="132"/>
                  </a:lnTo>
                  <a:lnTo>
                    <a:pt x="306" y="132"/>
                  </a:lnTo>
                  <a:lnTo>
                    <a:pt x="306" y="120"/>
                  </a:lnTo>
                  <a:lnTo>
                    <a:pt x="318" y="126"/>
                  </a:lnTo>
                  <a:lnTo>
                    <a:pt x="330" y="132"/>
                  </a:lnTo>
                  <a:lnTo>
                    <a:pt x="330" y="138"/>
                  </a:lnTo>
                  <a:lnTo>
                    <a:pt x="324" y="150"/>
                  </a:lnTo>
                  <a:lnTo>
                    <a:pt x="324" y="162"/>
                  </a:lnTo>
                  <a:lnTo>
                    <a:pt x="318" y="168"/>
                  </a:lnTo>
                  <a:lnTo>
                    <a:pt x="318" y="180"/>
                  </a:lnTo>
                  <a:lnTo>
                    <a:pt x="324" y="192"/>
                  </a:lnTo>
                  <a:lnTo>
                    <a:pt x="342" y="198"/>
                  </a:lnTo>
                  <a:lnTo>
                    <a:pt x="342" y="204"/>
                  </a:lnTo>
                  <a:lnTo>
                    <a:pt x="354" y="204"/>
                  </a:lnTo>
                  <a:lnTo>
                    <a:pt x="360" y="210"/>
                  </a:lnTo>
                  <a:lnTo>
                    <a:pt x="372" y="216"/>
                  </a:lnTo>
                  <a:lnTo>
                    <a:pt x="372" y="228"/>
                  </a:lnTo>
                  <a:lnTo>
                    <a:pt x="378" y="240"/>
                  </a:lnTo>
                  <a:lnTo>
                    <a:pt x="372" y="246"/>
                  </a:lnTo>
                  <a:lnTo>
                    <a:pt x="372" y="252"/>
                  </a:lnTo>
                  <a:lnTo>
                    <a:pt x="378" y="258"/>
                  </a:lnTo>
                  <a:lnTo>
                    <a:pt x="384" y="264"/>
                  </a:lnTo>
                  <a:lnTo>
                    <a:pt x="384" y="270"/>
                  </a:lnTo>
                  <a:lnTo>
                    <a:pt x="384" y="264"/>
                  </a:lnTo>
                  <a:lnTo>
                    <a:pt x="384" y="258"/>
                  </a:lnTo>
                  <a:lnTo>
                    <a:pt x="390" y="258"/>
                  </a:lnTo>
                  <a:lnTo>
                    <a:pt x="390" y="264"/>
                  </a:lnTo>
                  <a:lnTo>
                    <a:pt x="396" y="270"/>
                  </a:lnTo>
                  <a:lnTo>
                    <a:pt x="402" y="276"/>
                  </a:lnTo>
                  <a:lnTo>
                    <a:pt x="396" y="276"/>
                  </a:lnTo>
                  <a:lnTo>
                    <a:pt x="396" y="300"/>
                  </a:lnTo>
                  <a:lnTo>
                    <a:pt x="390" y="300"/>
                  </a:lnTo>
                  <a:lnTo>
                    <a:pt x="378" y="306"/>
                  </a:lnTo>
                  <a:lnTo>
                    <a:pt x="372" y="324"/>
                  </a:lnTo>
                  <a:lnTo>
                    <a:pt x="372" y="330"/>
                  </a:lnTo>
                  <a:lnTo>
                    <a:pt x="366" y="330"/>
                  </a:lnTo>
                  <a:lnTo>
                    <a:pt x="372" y="330"/>
                  </a:lnTo>
                  <a:lnTo>
                    <a:pt x="372" y="336"/>
                  </a:lnTo>
                  <a:lnTo>
                    <a:pt x="378" y="336"/>
                  </a:lnTo>
                  <a:lnTo>
                    <a:pt x="372" y="336"/>
                  </a:lnTo>
                  <a:lnTo>
                    <a:pt x="366" y="348"/>
                  </a:lnTo>
                  <a:lnTo>
                    <a:pt x="330" y="348"/>
                  </a:lnTo>
                  <a:lnTo>
                    <a:pt x="336" y="330"/>
                  </a:lnTo>
                  <a:lnTo>
                    <a:pt x="342" y="324"/>
                  </a:lnTo>
                  <a:lnTo>
                    <a:pt x="342" y="318"/>
                  </a:lnTo>
                  <a:lnTo>
                    <a:pt x="336" y="312"/>
                  </a:lnTo>
                  <a:lnTo>
                    <a:pt x="330" y="312"/>
                  </a:lnTo>
                  <a:lnTo>
                    <a:pt x="72" y="32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5" name="Freeform 57">
              <a:extLst>
                <a:ext uri="{FF2B5EF4-FFF2-40B4-BE49-F238E27FC236}">
                  <a16:creationId xmlns:a16="http://schemas.microsoft.com/office/drawing/2014/main" id="{68E47E77-EBF9-4D8A-B723-AF6780FA4A2F}"/>
                </a:ext>
              </a:extLst>
            </p:cNvPr>
            <p:cNvSpPr>
              <a:spLocks/>
            </p:cNvSpPr>
            <p:nvPr/>
          </p:nvSpPr>
          <p:spPr bwMode="auto">
            <a:xfrm>
              <a:off x="4859231" y="3485300"/>
              <a:ext cx="406104" cy="403060"/>
            </a:xfrm>
            <a:custGeom>
              <a:avLst/>
              <a:gdLst>
                <a:gd name="T0" fmla="*/ 222 w 300"/>
                <a:gd name="T1" fmla="*/ 258 h 276"/>
                <a:gd name="T2" fmla="*/ 222 w 300"/>
                <a:gd name="T3" fmla="*/ 252 h 276"/>
                <a:gd name="T4" fmla="*/ 222 w 300"/>
                <a:gd name="T5" fmla="*/ 252 h 276"/>
                <a:gd name="T6" fmla="*/ 216 w 300"/>
                <a:gd name="T7" fmla="*/ 234 h 276"/>
                <a:gd name="T8" fmla="*/ 210 w 300"/>
                <a:gd name="T9" fmla="*/ 228 h 276"/>
                <a:gd name="T10" fmla="*/ 216 w 300"/>
                <a:gd name="T11" fmla="*/ 222 h 276"/>
                <a:gd name="T12" fmla="*/ 216 w 300"/>
                <a:gd name="T13" fmla="*/ 216 h 276"/>
                <a:gd name="T14" fmla="*/ 222 w 300"/>
                <a:gd name="T15" fmla="*/ 216 h 276"/>
                <a:gd name="T16" fmla="*/ 216 w 300"/>
                <a:gd name="T17" fmla="*/ 210 h 276"/>
                <a:gd name="T18" fmla="*/ 222 w 300"/>
                <a:gd name="T19" fmla="*/ 210 h 276"/>
                <a:gd name="T20" fmla="*/ 222 w 300"/>
                <a:gd name="T21" fmla="*/ 204 h 276"/>
                <a:gd name="T22" fmla="*/ 222 w 300"/>
                <a:gd name="T23" fmla="*/ 192 h 276"/>
                <a:gd name="T24" fmla="*/ 228 w 300"/>
                <a:gd name="T25" fmla="*/ 186 h 276"/>
                <a:gd name="T26" fmla="*/ 228 w 300"/>
                <a:gd name="T27" fmla="*/ 186 h 276"/>
                <a:gd name="T28" fmla="*/ 234 w 300"/>
                <a:gd name="T29" fmla="*/ 180 h 276"/>
                <a:gd name="T30" fmla="*/ 234 w 300"/>
                <a:gd name="T31" fmla="*/ 174 h 276"/>
                <a:gd name="T32" fmla="*/ 246 w 300"/>
                <a:gd name="T33" fmla="*/ 162 h 276"/>
                <a:gd name="T34" fmla="*/ 246 w 300"/>
                <a:gd name="T35" fmla="*/ 162 h 276"/>
                <a:gd name="T36" fmla="*/ 252 w 300"/>
                <a:gd name="T37" fmla="*/ 156 h 276"/>
                <a:gd name="T38" fmla="*/ 252 w 300"/>
                <a:gd name="T39" fmla="*/ 138 h 276"/>
                <a:gd name="T40" fmla="*/ 258 w 300"/>
                <a:gd name="T41" fmla="*/ 132 h 276"/>
                <a:gd name="T42" fmla="*/ 264 w 300"/>
                <a:gd name="T43" fmla="*/ 126 h 276"/>
                <a:gd name="T44" fmla="*/ 270 w 300"/>
                <a:gd name="T45" fmla="*/ 114 h 276"/>
                <a:gd name="T46" fmla="*/ 264 w 300"/>
                <a:gd name="T47" fmla="*/ 114 h 276"/>
                <a:gd name="T48" fmla="*/ 270 w 300"/>
                <a:gd name="T49" fmla="*/ 108 h 276"/>
                <a:gd name="T50" fmla="*/ 276 w 300"/>
                <a:gd name="T51" fmla="*/ 102 h 276"/>
                <a:gd name="T52" fmla="*/ 276 w 300"/>
                <a:gd name="T53" fmla="*/ 90 h 276"/>
                <a:gd name="T54" fmla="*/ 276 w 300"/>
                <a:gd name="T55" fmla="*/ 84 h 276"/>
                <a:gd name="T56" fmla="*/ 288 w 300"/>
                <a:gd name="T57" fmla="*/ 66 h 276"/>
                <a:gd name="T58" fmla="*/ 282 w 300"/>
                <a:gd name="T59" fmla="*/ 60 h 276"/>
                <a:gd name="T60" fmla="*/ 288 w 300"/>
                <a:gd name="T61" fmla="*/ 60 h 276"/>
                <a:gd name="T62" fmla="*/ 300 w 300"/>
                <a:gd name="T63" fmla="*/ 48 h 276"/>
                <a:gd name="T64" fmla="*/ 294 w 300"/>
                <a:gd name="T65" fmla="*/ 36 h 276"/>
                <a:gd name="T66" fmla="*/ 258 w 300"/>
                <a:gd name="T67" fmla="*/ 36 h 276"/>
                <a:gd name="T68" fmla="*/ 258 w 300"/>
                <a:gd name="T69" fmla="*/ 36 h 276"/>
                <a:gd name="T70" fmla="*/ 270 w 300"/>
                <a:gd name="T71" fmla="*/ 12 h 276"/>
                <a:gd name="T72" fmla="*/ 264 w 300"/>
                <a:gd name="T73" fmla="*/ 0 h 276"/>
                <a:gd name="T74" fmla="*/ 258 w 300"/>
                <a:gd name="T75" fmla="*/ 0 h 276"/>
                <a:gd name="T76" fmla="*/ 0 w 300"/>
                <a:gd name="T77" fmla="*/ 12 h 276"/>
                <a:gd name="T78" fmla="*/ 0 w 300"/>
                <a:gd name="T79" fmla="*/ 12 h 276"/>
                <a:gd name="T80" fmla="*/ 12 w 300"/>
                <a:gd name="T81" fmla="*/ 96 h 276"/>
                <a:gd name="T82" fmla="*/ 6 w 300"/>
                <a:gd name="T83" fmla="*/ 228 h 276"/>
                <a:gd name="T84" fmla="*/ 12 w 300"/>
                <a:gd name="T85" fmla="*/ 234 h 276"/>
                <a:gd name="T86" fmla="*/ 36 w 300"/>
                <a:gd name="T87" fmla="*/ 234 h 276"/>
                <a:gd name="T88" fmla="*/ 36 w 300"/>
                <a:gd name="T89" fmla="*/ 276 h 276"/>
                <a:gd name="T90" fmla="*/ 216 w 300"/>
                <a:gd name="T91" fmla="*/ 270 h 276"/>
                <a:gd name="T92" fmla="*/ 222 w 300"/>
                <a:gd name="T93" fmla="*/ 258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0" h="276">
                  <a:moveTo>
                    <a:pt x="222" y="258"/>
                  </a:moveTo>
                  <a:lnTo>
                    <a:pt x="222" y="258"/>
                  </a:lnTo>
                  <a:lnTo>
                    <a:pt x="222" y="252"/>
                  </a:lnTo>
                  <a:lnTo>
                    <a:pt x="216" y="240"/>
                  </a:lnTo>
                  <a:lnTo>
                    <a:pt x="216" y="234"/>
                  </a:lnTo>
                  <a:lnTo>
                    <a:pt x="210" y="228"/>
                  </a:lnTo>
                  <a:lnTo>
                    <a:pt x="216" y="222"/>
                  </a:lnTo>
                  <a:lnTo>
                    <a:pt x="216" y="216"/>
                  </a:lnTo>
                  <a:lnTo>
                    <a:pt x="222" y="216"/>
                  </a:lnTo>
                  <a:lnTo>
                    <a:pt x="216" y="210"/>
                  </a:lnTo>
                  <a:lnTo>
                    <a:pt x="222" y="210"/>
                  </a:lnTo>
                  <a:lnTo>
                    <a:pt x="222" y="204"/>
                  </a:lnTo>
                  <a:lnTo>
                    <a:pt x="222" y="198"/>
                  </a:lnTo>
                  <a:lnTo>
                    <a:pt x="222" y="192"/>
                  </a:lnTo>
                  <a:lnTo>
                    <a:pt x="228" y="192"/>
                  </a:lnTo>
                  <a:lnTo>
                    <a:pt x="228" y="186"/>
                  </a:lnTo>
                  <a:lnTo>
                    <a:pt x="234" y="180"/>
                  </a:lnTo>
                  <a:lnTo>
                    <a:pt x="234" y="174"/>
                  </a:lnTo>
                  <a:lnTo>
                    <a:pt x="246" y="162"/>
                  </a:lnTo>
                  <a:lnTo>
                    <a:pt x="252" y="156"/>
                  </a:lnTo>
                  <a:lnTo>
                    <a:pt x="252" y="138"/>
                  </a:lnTo>
                  <a:lnTo>
                    <a:pt x="258" y="132"/>
                  </a:lnTo>
                  <a:lnTo>
                    <a:pt x="264" y="126"/>
                  </a:lnTo>
                  <a:lnTo>
                    <a:pt x="270" y="114"/>
                  </a:lnTo>
                  <a:lnTo>
                    <a:pt x="264" y="114"/>
                  </a:lnTo>
                  <a:lnTo>
                    <a:pt x="270" y="108"/>
                  </a:lnTo>
                  <a:lnTo>
                    <a:pt x="276" y="108"/>
                  </a:lnTo>
                  <a:lnTo>
                    <a:pt x="276" y="102"/>
                  </a:lnTo>
                  <a:lnTo>
                    <a:pt x="276" y="96"/>
                  </a:lnTo>
                  <a:lnTo>
                    <a:pt x="276" y="90"/>
                  </a:lnTo>
                  <a:lnTo>
                    <a:pt x="276" y="84"/>
                  </a:lnTo>
                  <a:lnTo>
                    <a:pt x="282" y="72"/>
                  </a:lnTo>
                  <a:lnTo>
                    <a:pt x="288" y="66"/>
                  </a:lnTo>
                  <a:lnTo>
                    <a:pt x="288" y="60"/>
                  </a:lnTo>
                  <a:lnTo>
                    <a:pt x="282" y="60"/>
                  </a:lnTo>
                  <a:lnTo>
                    <a:pt x="288" y="60"/>
                  </a:lnTo>
                  <a:lnTo>
                    <a:pt x="288" y="54"/>
                  </a:lnTo>
                  <a:lnTo>
                    <a:pt x="300" y="48"/>
                  </a:lnTo>
                  <a:lnTo>
                    <a:pt x="300" y="42"/>
                  </a:lnTo>
                  <a:lnTo>
                    <a:pt x="294" y="36"/>
                  </a:lnTo>
                  <a:lnTo>
                    <a:pt x="258" y="36"/>
                  </a:lnTo>
                  <a:lnTo>
                    <a:pt x="264" y="18"/>
                  </a:lnTo>
                  <a:lnTo>
                    <a:pt x="270" y="12"/>
                  </a:lnTo>
                  <a:lnTo>
                    <a:pt x="270" y="6"/>
                  </a:lnTo>
                  <a:lnTo>
                    <a:pt x="264" y="0"/>
                  </a:lnTo>
                  <a:lnTo>
                    <a:pt x="258" y="0"/>
                  </a:lnTo>
                  <a:lnTo>
                    <a:pt x="0" y="12"/>
                  </a:lnTo>
                  <a:lnTo>
                    <a:pt x="12" y="96"/>
                  </a:lnTo>
                  <a:lnTo>
                    <a:pt x="6" y="228"/>
                  </a:lnTo>
                  <a:lnTo>
                    <a:pt x="12" y="234"/>
                  </a:lnTo>
                  <a:lnTo>
                    <a:pt x="30" y="234"/>
                  </a:lnTo>
                  <a:lnTo>
                    <a:pt x="36" y="234"/>
                  </a:lnTo>
                  <a:lnTo>
                    <a:pt x="36" y="276"/>
                  </a:lnTo>
                  <a:lnTo>
                    <a:pt x="216" y="270"/>
                  </a:lnTo>
                  <a:lnTo>
                    <a:pt x="222" y="258"/>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6" name="Freeform 58">
              <a:extLst>
                <a:ext uri="{FF2B5EF4-FFF2-40B4-BE49-F238E27FC236}">
                  <a16:creationId xmlns:a16="http://schemas.microsoft.com/office/drawing/2014/main" id="{E4F78B98-39E9-4287-A601-FF8FD49A5C55}"/>
                </a:ext>
              </a:extLst>
            </p:cNvPr>
            <p:cNvSpPr>
              <a:spLocks/>
            </p:cNvSpPr>
            <p:nvPr/>
          </p:nvSpPr>
          <p:spPr bwMode="auto">
            <a:xfrm>
              <a:off x="4907963" y="3879598"/>
              <a:ext cx="454837" cy="438110"/>
            </a:xfrm>
            <a:custGeom>
              <a:avLst/>
              <a:gdLst>
                <a:gd name="T0" fmla="*/ 30 w 336"/>
                <a:gd name="T1" fmla="*/ 198 h 300"/>
                <a:gd name="T2" fmla="*/ 36 w 336"/>
                <a:gd name="T3" fmla="*/ 156 h 300"/>
                <a:gd name="T4" fmla="*/ 18 w 336"/>
                <a:gd name="T5" fmla="*/ 120 h 300"/>
                <a:gd name="T6" fmla="*/ 6 w 336"/>
                <a:gd name="T7" fmla="*/ 78 h 300"/>
                <a:gd name="T8" fmla="*/ 180 w 336"/>
                <a:gd name="T9" fmla="*/ 0 h 300"/>
                <a:gd name="T10" fmla="*/ 186 w 336"/>
                <a:gd name="T11" fmla="*/ 6 h 300"/>
                <a:gd name="T12" fmla="*/ 192 w 336"/>
                <a:gd name="T13" fmla="*/ 18 h 300"/>
                <a:gd name="T14" fmla="*/ 192 w 336"/>
                <a:gd name="T15" fmla="*/ 30 h 300"/>
                <a:gd name="T16" fmla="*/ 192 w 336"/>
                <a:gd name="T17" fmla="*/ 42 h 300"/>
                <a:gd name="T18" fmla="*/ 198 w 336"/>
                <a:gd name="T19" fmla="*/ 48 h 300"/>
                <a:gd name="T20" fmla="*/ 192 w 336"/>
                <a:gd name="T21" fmla="*/ 60 h 300"/>
                <a:gd name="T22" fmla="*/ 186 w 336"/>
                <a:gd name="T23" fmla="*/ 72 h 300"/>
                <a:gd name="T24" fmla="*/ 180 w 336"/>
                <a:gd name="T25" fmla="*/ 84 h 300"/>
                <a:gd name="T26" fmla="*/ 174 w 336"/>
                <a:gd name="T27" fmla="*/ 108 h 300"/>
                <a:gd name="T28" fmla="*/ 168 w 336"/>
                <a:gd name="T29" fmla="*/ 120 h 300"/>
                <a:gd name="T30" fmla="*/ 168 w 336"/>
                <a:gd name="T31" fmla="*/ 126 h 300"/>
                <a:gd name="T32" fmla="*/ 162 w 336"/>
                <a:gd name="T33" fmla="*/ 144 h 300"/>
                <a:gd name="T34" fmla="*/ 282 w 336"/>
                <a:gd name="T35" fmla="*/ 144 h 300"/>
                <a:gd name="T36" fmla="*/ 282 w 336"/>
                <a:gd name="T37" fmla="*/ 180 h 300"/>
                <a:gd name="T38" fmla="*/ 288 w 336"/>
                <a:gd name="T39" fmla="*/ 210 h 300"/>
                <a:gd name="T40" fmla="*/ 270 w 336"/>
                <a:gd name="T41" fmla="*/ 198 h 300"/>
                <a:gd name="T42" fmla="*/ 240 w 336"/>
                <a:gd name="T43" fmla="*/ 216 h 300"/>
                <a:gd name="T44" fmla="*/ 282 w 336"/>
                <a:gd name="T45" fmla="*/ 216 h 300"/>
                <a:gd name="T46" fmla="*/ 294 w 336"/>
                <a:gd name="T47" fmla="*/ 216 h 300"/>
                <a:gd name="T48" fmla="*/ 282 w 336"/>
                <a:gd name="T49" fmla="*/ 228 h 300"/>
                <a:gd name="T50" fmla="*/ 300 w 336"/>
                <a:gd name="T51" fmla="*/ 228 h 300"/>
                <a:gd name="T52" fmla="*/ 306 w 336"/>
                <a:gd name="T53" fmla="*/ 216 h 300"/>
                <a:gd name="T54" fmla="*/ 306 w 336"/>
                <a:gd name="T55" fmla="*/ 222 h 300"/>
                <a:gd name="T56" fmla="*/ 318 w 336"/>
                <a:gd name="T57" fmla="*/ 234 h 300"/>
                <a:gd name="T58" fmla="*/ 306 w 336"/>
                <a:gd name="T59" fmla="*/ 240 h 300"/>
                <a:gd name="T60" fmla="*/ 294 w 336"/>
                <a:gd name="T61" fmla="*/ 258 h 300"/>
                <a:gd name="T62" fmla="*/ 306 w 336"/>
                <a:gd name="T63" fmla="*/ 270 h 300"/>
                <a:gd name="T64" fmla="*/ 330 w 336"/>
                <a:gd name="T65" fmla="*/ 276 h 300"/>
                <a:gd name="T66" fmla="*/ 336 w 336"/>
                <a:gd name="T67" fmla="*/ 282 h 300"/>
                <a:gd name="T68" fmla="*/ 330 w 336"/>
                <a:gd name="T69" fmla="*/ 294 h 300"/>
                <a:gd name="T70" fmla="*/ 318 w 336"/>
                <a:gd name="T71" fmla="*/ 294 h 300"/>
                <a:gd name="T72" fmla="*/ 312 w 336"/>
                <a:gd name="T73" fmla="*/ 282 h 300"/>
                <a:gd name="T74" fmla="*/ 288 w 336"/>
                <a:gd name="T75" fmla="*/ 276 h 300"/>
                <a:gd name="T76" fmla="*/ 276 w 336"/>
                <a:gd name="T77" fmla="*/ 264 h 300"/>
                <a:gd name="T78" fmla="*/ 270 w 336"/>
                <a:gd name="T79" fmla="*/ 270 h 300"/>
                <a:gd name="T80" fmla="*/ 264 w 336"/>
                <a:gd name="T81" fmla="*/ 276 h 300"/>
                <a:gd name="T82" fmla="*/ 264 w 336"/>
                <a:gd name="T83" fmla="*/ 294 h 300"/>
                <a:gd name="T84" fmla="*/ 246 w 336"/>
                <a:gd name="T85" fmla="*/ 276 h 300"/>
                <a:gd name="T86" fmla="*/ 234 w 336"/>
                <a:gd name="T87" fmla="*/ 276 h 300"/>
                <a:gd name="T88" fmla="*/ 216 w 336"/>
                <a:gd name="T89" fmla="*/ 294 h 300"/>
                <a:gd name="T90" fmla="*/ 222 w 336"/>
                <a:gd name="T91" fmla="*/ 282 h 300"/>
                <a:gd name="T92" fmla="*/ 198 w 336"/>
                <a:gd name="T93" fmla="*/ 288 h 300"/>
                <a:gd name="T94" fmla="*/ 186 w 336"/>
                <a:gd name="T95" fmla="*/ 264 h 300"/>
                <a:gd name="T96" fmla="*/ 168 w 336"/>
                <a:gd name="T97" fmla="*/ 264 h 300"/>
                <a:gd name="T98" fmla="*/ 162 w 336"/>
                <a:gd name="T99" fmla="*/ 246 h 300"/>
                <a:gd name="T100" fmla="*/ 150 w 336"/>
                <a:gd name="T101" fmla="*/ 240 h 300"/>
                <a:gd name="T102" fmla="*/ 126 w 336"/>
                <a:gd name="T103" fmla="*/ 252 h 300"/>
                <a:gd name="T104" fmla="*/ 138 w 336"/>
                <a:gd name="T105" fmla="*/ 264 h 300"/>
                <a:gd name="T106" fmla="*/ 66 w 336"/>
                <a:gd name="T107" fmla="*/ 252 h 300"/>
                <a:gd name="T108" fmla="*/ 54 w 336"/>
                <a:gd name="T109" fmla="*/ 246 h 300"/>
                <a:gd name="T110" fmla="*/ 48 w 336"/>
                <a:gd name="T111" fmla="*/ 234 h 300"/>
                <a:gd name="T112" fmla="*/ 48 w 336"/>
                <a:gd name="T113" fmla="*/ 246 h 300"/>
                <a:gd name="T114" fmla="*/ 48 w 336"/>
                <a:gd name="T115" fmla="*/ 252 h 300"/>
                <a:gd name="T116" fmla="*/ 18 w 336"/>
                <a:gd name="T117" fmla="*/ 252 h 300"/>
                <a:gd name="T118" fmla="*/ 30 w 336"/>
                <a:gd name="T119" fmla="*/ 228 h 3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36" h="300">
                  <a:moveTo>
                    <a:pt x="30" y="228"/>
                  </a:moveTo>
                  <a:lnTo>
                    <a:pt x="30" y="216"/>
                  </a:lnTo>
                  <a:lnTo>
                    <a:pt x="24" y="210"/>
                  </a:lnTo>
                  <a:lnTo>
                    <a:pt x="30" y="198"/>
                  </a:lnTo>
                  <a:lnTo>
                    <a:pt x="24" y="198"/>
                  </a:lnTo>
                  <a:lnTo>
                    <a:pt x="24" y="186"/>
                  </a:lnTo>
                  <a:lnTo>
                    <a:pt x="36" y="174"/>
                  </a:lnTo>
                  <a:lnTo>
                    <a:pt x="36" y="156"/>
                  </a:lnTo>
                  <a:lnTo>
                    <a:pt x="30" y="144"/>
                  </a:lnTo>
                  <a:lnTo>
                    <a:pt x="30" y="138"/>
                  </a:lnTo>
                  <a:lnTo>
                    <a:pt x="24" y="126"/>
                  </a:lnTo>
                  <a:lnTo>
                    <a:pt x="18" y="120"/>
                  </a:lnTo>
                  <a:lnTo>
                    <a:pt x="18" y="96"/>
                  </a:lnTo>
                  <a:lnTo>
                    <a:pt x="6" y="78"/>
                  </a:lnTo>
                  <a:lnTo>
                    <a:pt x="0" y="6"/>
                  </a:lnTo>
                  <a:lnTo>
                    <a:pt x="180" y="0"/>
                  </a:lnTo>
                  <a:lnTo>
                    <a:pt x="180" y="6"/>
                  </a:lnTo>
                  <a:lnTo>
                    <a:pt x="186" y="6"/>
                  </a:lnTo>
                  <a:lnTo>
                    <a:pt x="186" y="12"/>
                  </a:lnTo>
                  <a:lnTo>
                    <a:pt x="186" y="18"/>
                  </a:lnTo>
                  <a:lnTo>
                    <a:pt x="192" y="18"/>
                  </a:lnTo>
                  <a:lnTo>
                    <a:pt x="186" y="24"/>
                  </a:lnTo>
                  <a:lnTo>
                    <a:pt x="186" y="30"/>
                  </a:lnTo>
                  <a:lnTo>
                    <a:pt x="192" y="30"/>
                  </a:lnTo>
                  <a:lnTo>
                    <a:pt x="192" y="36"/>
                  </a:lnTo>
                  <a:lnTo>
                    <a:pt x="192" y="42"/>
                  </a:lnTo>
                  <a:lnTo>
                    <a:pt x="192" y="48"/>
                  </a:lnTo>
                  <a:lnTo>
                    <a:pt x="198" y="48"/>
                  </a:lnTo>
                  <a:lnTo>
                    <a:pt x="198" y="54"/>
                  </a:lnTo>
                  <a:lnTo>
                    <a:pt x="198" y="60"/>
                  </a:lnTo>
                  <a:lnTo>
                    <a:pt x="192" y="60"/>
                  </a:lnTo>
                  <a:lnTo>
                    <a:pt x="186" y="60"/>
                  </a:lnTo>
                  <a:lnTo>
                    <a:pt x="186" y="66"/>
                  </a:lnTo>
                  <a:lnTo>
                    <a:pt x="192" y="66"/>
                  </a:lnTo>
                  <a:lnTo>
                    <a:pt x="186" y="72"/>
                  </a:lnTo>
                  <a:lnTo>
                    <a:pt x="186" y="78"/>
                  </a:lnTo>
                  <a:lnTo>
                    <a:pt x="186" y="90"/>
                  </a:lnTo>
                  <a:lnTo>
                    <a:pt x="180" y="84"/>
                  </a:lnTo>
                  <a:lnTo>
                    <a:pt x="174" y="102"/>
                  </a:lnTo>
                  <a:lnTo>
                    <a:pt x="168" y="108"/>
                  </a:lnTo>
                  <a:lnTo>
                    <a:pt x="174" y="108"/>
                  </a:lnTo>
                  <a:lnTo>
                    <a:pt x="168" y="114"/>
                  </a:lnTo>
                  <a:lnTo>
                    <a:pt x="168" y="120"/>
                  </a:lnTo>
                  <a:lnTo>
                    <a:pt x="162" y="126"/>
                  </a:lnTo>
                  <a:lnTo>
                    <a:pt x="168" y="126"/>
                  </a:lnTo>
                  <a:lnTo>
                    <a:pt x="168" y="132"/>
                  </a:lnTo>
                  <a:lnTo>
                    <a:pt x="156" y="138"/>
                  </a:lnTo>
                  <a:lnTo>
                    <a:pt x="156" y="144"/>
                  </a:lnTo>
                  <a:lnTo>
                    <a:pt x="162" y="144"/>
                  </a:lnTo>
                  <a:lnTo>
                    <a:pt x="162" y="150"/>
                  </a:lnTo>
                  <a:lnTo>
                    <a:pt x="162" y="156"/>
                  </a:lnTo>
                  <a:lnTo>
                    <a:pt x="282" y="144"/>
                  </a:lnTo>
                  <a:lnTo>
                    <a:pt x="282" y="162"/>
                  </a:lnTo>
                  <a:lnTo>
                    <a:pt x="276" y="168"/>
                  </a:lnTo>
                  <a:lnTo>
                    <a:pt x="276" y="180"/>
                  </a:lnTo>
                  <a:lnTo>
                    <a:pt x="282" y="180"/>
                  </a:lnTo>
                  <a:lnTo>
                    <a:pt x="294" y="198"/>
                  </a:lnTo>
                  <a:lnTo>
                    <a:pt x="294" y="204"/>
                  </a:lnTo>
                  <a:lnTo>
                    <a:pt x="288" y="210"/>
                  </a:lnTo>
                  <a:lnTo>
                    <a:pt x="276" y="204"/>
                  </a:lnTo>
                  <a:lnTo>
                    <a:pt x="270" y="204"/>
                  </a:lnTo>
                  <a:lnTo>
                    <a:pt x="270" y="198"/>
                  </a:lnTo>
                  <a:lnTo>
                    <a:pt x="264" y="192"/>
                  </a:lnTo>
                  <a:lnTo>
                    <a:pt x="258" y="192"/>
                  </a:lnTo>
                  <a:lnTo>
                    <a:pt x="252" y="198"/>
                  </a:lnTo>
                  <a:lnTo>
                    <a:pt x="246" y="204"/>
                  </a:lnTo>
                  <a:lnTo>
                    <a:pt x="240" y="216"/>
                  </a:lnTo>
                  <a:lnTo>
                    <a:pt x="240" y="222"/>
                  </a:lnTo>
                  <a:lnTo>
                    <a:pt x="258" y="222"/>
                  </a:lnTo>
                  <a:lnTo>
                    <a:pt x="270" y="222"/>
                  </a:lnTo>
                  <a:lnTo>
                    <a:pt x="276" y="216"/>
                  </a:lnTo>
                  <a:lnTo>
                    <a:pt x="282" y="216"/>
                  </a:lnTo>
                  <a:lnTo>
                    <a:pt x="288" y="210"/>
                  </a:lnTo>
                  <a:lnTo>
                    <a:pt x="294" y="216"/>
                  </a:lnTo>
                  <a:lnTo>
                    <a:pt x="288" y="222"/>
                  </a:lnTo>
                  <a:lnTo>
                    <a:pt x="282" y="222"/>
                  </a:lnTo>
                  <a:lnTo>
                    <a:pt x="282" y="228"/>
                  </a:lnTo>
                  <a:lnTo>
                    <a:pt x="288" y="228"/>
                  </a:lnTo>
                  <a:lnTo>
                    <a:pt x="294" y="228"/>
                  </a:lnTo>
                  <a:lnTo>
                    <a:pt x="300" y="228"/>
                  </a:lnTo>
                  <a:lnTo>
                    <a:pt x="300" y="222"/>
                  </a:lnTo>
                  <a:lnTo>
                    <a:pt x="306" y="216"/>
                  </a:lnTo>
                  <a:lnTo>
                    <a:pt x="306" y="222"/>
                  </a:lnTo>
                  <a:lnTo>
                    <a:pt x="312" y="222"/>
                  </a:lnTo>
                  <a:lnTo>
                    <a:pt x="306" y="234"/>
                  </a:lnTo>
                  <a:lnTo>
                    <a:pt x="312" y="234"/>
                  </a:lnTo>
                  <a:lnTo>
                    <a:pt x="318" y="234"/>
                  </a:lnTo>
                  <a:lnTo>
                    <a:pt x="318" y="240"/>
                  </a:lnTo>
                  <a:lnTo>
                    <a:pt x="306" y="240"/>
                  </a:lnTo>
                  <a:lnTo>
                    <a:pt x="294" y="240"/>
                  </a:lnTo>
                  <a:lnTo>
                    <a:pt x="294" y="252"/>
                  </a:lnTo>
                  <a:lnTo>
                    <a:pt x="294" y="258"/>
                  </a:lnTo>
                  <a:lnTo>
                    <a:pt x="294" y="264"/>
                  </a:lnTo>
                  <a:lnTo>
                    <a:pt x="300" y="264"/>
                  </a:lnTo>
                  <a:lnTo>
                    <a:pt x="306" y="264"/>
                  </a:lnTo>
                  <a:lnTo>
                    <a:pt x="306" y="270"/>
                  </a:lnTo>
                  <a:lnTo>
                    <a:pt x="318" y="270"/>
                  </a:lnTo>
                  <a:lnTo>
                    <a:pt x="330" y="276"/>
                  </a:lnTo>
                  <a:lnTo>
                    <a:pt x="330" y="282"/>
                  </a:lnTo>
                  <a:lnTo>
                    <a:pt x="336" y="282"/>
                  </a:lnTo>
                  <a:lnTo>
                    <a:pt x="336" y="288"/>
                  </a:lnTo>
                  <a:lnTo>
                    <a:pt x="330" y="288"/>
                  </a:lnTo>
                  <a:lnTo>
                    <a:pt x="330" y="294"/>
                  </a:lnTo>
                  <a:lnTo>
                    <a:pt x="324" y="288"/>
                  </a:lnTo>
                  <a:lnTo>
                    <a:pt x="318" y="300"/>
                  </a:lnTo>
                  <a:lnTo>
                    <a:pt x="318" y="294"/>
                  </a:lnTo>
                  <a:lnTo>
                    <a:pt x="318" y="288"/>
                  </a:lnTo>
                  <a:lnTo>
                    <a:pt x="312" y="282"/>
                  </a:lnTo>
                  <a:lnTo>
                    <a:pt x="300" y="276"/>
                  </a:lnTo>
                  <a:lnTo>
                    <a:pt x="288" y="276"/>
                  </a:lnTo>
                  <a:lnTo>
                    <a:pt x="288" y="270"/>
                  </a:lnTo>
                  <a:lnTo>
                    <a:pt x="282" y="264"/>
                  </a:lnTo>
                  <a:lnTo>
                    <a:pt x="276" y="264"/>
                  </a:lnTo>
                  <a:lnTo>
                    <a:pt x="264" y="258"/>
                  </a:lnTo>
                  <a:lnTo>
                    <a:pt x="270" y="270"/>
                  </a:lnTo>
                  <a:lnTo>
                    <a:pt x="270" y="276"/>
                  </a:lnTo>
                  <a:lnTo>
                    <a:pt x="270" y="270"/>
                  </a:lnTo>
                  <a:lnTo>
                    <a:pt x="264" y="270"/>
                  </a:lnTo>
                  <a:lnTo>
                    <a:pt x="264" y="276"/>
                  </a:lnTo>
                  <a:lnTo>
                    <a:pt x="264" y="282"/>
                  </a:lnTo>
                  <a:lnTo>
                    <a:pt x="270" y="288"/>
                  </a:lnTo>
                  <a:lnTo>
                    <a:pt x="264" y="294"/>
                  </a:lnTo>
                  <a:lnTo>
                    <a:pt x="258" y="294"/>
                  </a:lnTo>
                  <a:lnTo>
                    <a:pt x="258" y="288"/>
                  </a:lnTo>
                  <a:lnTo>
                    <a:pt x="252" y="276"/>
                  </a:lnTo>
                  <a:lnTo>
                    <a:pt x="246" y="276"/>
                  </a:lnTo>
                  <a:lnTo>
                    <a:pt x="240" y="282"/>
                  </a:lnTo>
                  <a:lnTo>
                    <a:pt x="234" y="276"/>
                  </a:lnTo>
                  <a:lnTo>
                    <a:pt x="234" y="282"/>
                  </a:lnTo>
                  <a:lnTo>
                    <a:pt x="228" y="294"/>
                  </a:lnTo>
                  <a:lnTo>
                    <a:pt x="222" y="294"/>
                  </a:lnTo>
                  <a:lnTo>
                    <a:pt x="216" y="294"/>
                  </a:lnTo>
                  <a:lnTo>
                    <a:pt x="216" y="288"/>
                  </a:lnTo>
                  <a:lnTo>
                    <a:pt x="216" y="282"/>
                  </a:lnTo>
                  <a:lnTo>
                    <a:pt x="222" y="282"/>
                  </a:lnTo>
                  <a:lnTo>
                    <a:pt x="210" y="282"/>
                  </a:lnTo>
                  <a:lnTo>
                    <a:pt x="210" y="288"/>
                  </a:lnTo>
                  <a:lnTo>
                    <a:pt x="198" y="288"/>
                  </a:lnTo>
                  <a:lnTo>
                    <a:pt x="204" y="282"/>
                  </a:lnTo>
                  <a:lnTo>
                    <a:pt x="186" y="264"/>
                  </a:lnTo>
                  <a:lnTo>
                    <a:pt x="174" y="264"/>
                  </a:lnTo>
                  <a:lnTo>
                    <a:pt x="168" y="264"/>
                  </a:lnTo>
                  <a:lnTo>
                    <a:pt x="168" y="258"/>
                  </a:lnTo>
                  <a:lnTo>
                    <a:pt x="168" y="252"/>
                  </a:lnTo>
                  <a:lnTo>
                    <a:pt x="162" y="246"/>
                  </a:lnTo>
                  <a:lnTo>
                    <a:pt x="156" y="246"/>
                  </a:lnTo>
                  <a:lnTo>
                    <a:pt x="156" y="252"/>
                  </a:lnTo>
                  <a:lnTo>
                    <a:pt x="150" y="252"/>
                  </a:lnTo>
                  <a:lnTo>
                    <a:pt x="150" y="246"/>
                  </a:lnTo>
                  <a:lnTo>
                    <a:pt x="150" y="240"/>
                  </a:lnTo>
                  <a:lnTo>
                    <a:pt x="144" y="246"/>
                  </a:lnTo>
                  <a:lnTo>
                    <a:pt x="132" y="252"/>
                  </a:lnTo>
                  <a:lnTo>
                    <a:pt x="126" y="252"/>
                  </a:lnTo>
                  <a:lnTo>
                    <a:pt x="138" y="258"/>
                  </a:lnTo>
                  <a:lnTo>
                    <a:pt x="138" y="264"/>
                  </a:lnTo>
                  <a:lnTo>
                    <a:pt x="126" y="270"/>
                  </a:lnTo>
                  <a:lnTo>
                    <a:pt x="108" y="264"/>
                  </a:lnTo>
                  <a:lnTo>
                    <a:pt x="78" y="264"/>
                  </a:lnTo>
                  <a:lnTo>
                    <a:pt x="66" y="252"/>
                  </a:lnTo>
                  <a:lnTo>
                    <a:pt x="54" y="252"/>
                  </a:lnTo>
                  <a:lnTo>
                    <a:pt x="54" y="246"/>
                  </a:lnTo>
                  <a:lnTo>
                    <a:pt x="60" y="240"/>
                  </a:lnTo>
                  <a:lnTo>
                    <a:pt x="54" y="228"/>
                  </a:lnTo>
                  <a:lnTo>
                    <a:pt x="48" y="234"/>
                  </a:lnTo>
                  <a:lnTo>
                    <a:pt x="54" y="240"/>
                  </a:lnTo>
                  <a:lnTo>
                    <a:pt x="48" y="240"/>
                  </a:lnTo>
                  <a:lnTo>
                    <a:pt x="48" y="246"/>
                  </a:lnTo>
                  <a:lnTo>
                    <a:pt x="54" y="246"/>
                  </a:lnTo>
                  <a:lnTo>
                    <a:pt x="48" y="252"/>
                  </a:lnTo>
                  <a:lnTo>
                    <a:pt x="30" y="252"/>
                  </a:lnTo>
                  <a:lnTo>
                    <a:pt x="24" y="258"/>
                  </a:lnTo>
                  <a:lnTo>
                    <a:pt x="18" y="252"/>
                  </a:lnTo>
                  <a:lnTo>
                    <a:pt x="24" y="240"/>
                  </a:lnTo>
                  <a:lnTo>
                    <a:pt x="24" y="234"/>
                  </a:lnTo>
                  <a:lnTo>
                    <a:pt x="30" y="228"/>
                  </a:lnTo>
                  <a:close/>
                </a:path>
              </a:pathLst>
            </a:custGeom>
            <a:solidFill>
              <a:srgbClr val="00A76F"/>
            </a:solidFill>
            <a:ln w="6350">
              <a:solidFill>
                <a:srgbClr val="FFFFFF"/>
              </a:solidFill>
              <a:prstDash val="solid"/>
              <a:round/>
              <a:headEnd/>
              <a:tailEnd/>
            </a:ln>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7" name="Freeform 59">
              <a:extLst>
                <a:ext uri="{FF2B5EF4-FFF2-40B4-BE49-F238E27FC236}">
                  <a16:creationId xmlns:a16="http://schemas.microsoft.com/office/drawing/2014/main" id="{4E9ED551-5FDD-4083-86DF-DE24C2845336}"/>
                </a:ext>
              </a:extLst>
            </p:cNvPr>
            <p:cNvSpPr>
              <a:spLocks/>
            </p:cNvSpPr>
            <p:nvPr/>
          </p:nvSpPr>
          <p:spPr bwMode="auto">
            <a:xfrm>
              <a:off x="4964818" y="2319929"/>
              <a:ext cx="422349" cy="499445"/>
            </a:xfrm>
            <a:custGeom>
              <a:avLst/>
              <a:gdLst>
                <a:gd name="T0" fmla="*/ 120 w 312"/>
                <a:gd name="T1" fmla="*/ 330 h 342"/>
                <a:gd name="T2" fmla="*/ 108 w 312"/>
                <a:gd name="T3" fmla="*/ 324 h 342"/>
                <a:gd name="T4" fmla="*/ 102 w 312"/>
                <a:gd name="T5" fmla="*/ 300 h 342"/>
                <a:gd name="T6" fmla="*/ 102 w 312"/>
                <a:gd name="T7" fmla="*/ 282 h 342"/>
                <a:gd name="T8" fmla="*/ 96 w 312"/>
                <a:gd name="T9" fmla="*/ 264 h 342"/>
                <a:gd name="T10" fmla="*/ 96 w 312"/>
                <a:gd name="T11" fmla="*/ 258 h 342"/>
                <a:gd name="T12" fmla="*/ 54 w 312"/>
                <a:gd name="T13" fmla="*/ 210 h 342"/>
                <a:gd name="T14" fmla="*/ 36 w 312"/>
                <a:gd name="T15" fmla="*/ 192 h 342"/>
                <a:gd name="T16" fmla="*/ 30 w 312"/>
                <a:gd name="T17" fmla="*/ 186 h 342"/>
                <a:gd name="T18" fmla="*/ 24 w 312"/>
                <a:gd name="T19" fmla="*/ 186 h 342"/>
                <a:gd name="T20" fmla="*/ 6 w 312"/>
                <a:gd name="T21" fmla="*/ 174 h 342"/>
                <a:gd name="T22" fmla="*/ 12 w 312"/>
                <a:gd name="T23" fmla="*/ 162 h 342"/>
                <a:gd name="T24" fmla="*/ 6 w 312"/>
                <a:gd name="T25" fmla="*/ 144 h 342"/>
                <a:gd name="T26" fmla="*/ 12 w 312"/>
                <a:gd name="T27" fmla="*/ 120 h 342"/>
                <a:gd name="T28" fmla="*/ 6 w 312"/>
                <a:gd name="T29" fmla="*/ 114 h 342"/>
                <a:gd name="T30" fmla="*/ 0 w 312"/>
                <a:gd name="T31" fmla="*/ 102 h 342"/>
                <a:gd name="T32" fmla="*/ 6 w 312"/>
                <a:gd name="T33" fmla="*/ 90 h 342"/>
                <a:gd name="T34" fmla="*/ 30 w 312"/>
                <a:gd name="T35" fmla="*/ 72 h 342"/>
                <a:gd name="T36" fmla="*/ 30 w 312"/>
                <a:gd name="T37" fmla="*/ 24 h 342"/>
                <a:gd name="T38" fmla="*/ 42 w 312"/>
                <a:gd name="T39" fmla="*/ 18 h 342"/>
                <a:gd name="T40" fmla="*/ 66 w 312"/>
                <a:gd name="T41" fmla="*/ 18 h 342"/>
                <a:gd name="T42" fmla="*/ 72 w 312"/>
                <a:gd name="T43" fmla="*/ 18 h 342"/>
                <a:gd name="T44" fmla="*/ 102 w 312"/>
                <a:gd name="T45" fmla="*/ 0 h 342"/>
                <a:gd name="T46" fmla="*/ 108 w 312"/>
                <a:gd name="T47" fmla="*/ 6 h 342"/>
                <a:gd name="T48" fmla="*/ 102 w 312"/>
                <a:gd name="T49" fmla="*/ 24 h 342"/>
                <a:gd name="T50" fmla="*/ 102 w 312"/>
                <a:gd name="T51" fmla="*/ 30 h 342"/>
                <a:gd name="T52" fmla="*/ 114 w 312"/>
                <a:gd name="T53" fmla="*/ 24 h 342"/>
                <a:gd name="T54" fmla="*/ 126 w 312"/>
                <a:gd name="T55" fmla="*/ 30 h 342"/>
                <a:gd name="T56" fmla="*/ 144 w 312"/>
                <a:gd name="T57" fmla="*/ 42 h 342"/>
                <a:gd name="T58" fmla="*/ 204 w 312"/>
                <a:gd name="T59" fmla="*/ 54 h 342"/>
                <a:gd name="T60" fmla="*/ 246 w 312"/>
                <a:gd name="T61" fmla="*/ 72 h 342"/>
                <a:gd name="T62" fmla="*/ 252 w 312"/>
                <a:gd name="T63" fmla="*/ 78 h 342"/>
                <a:gd name="T64" fmla="*/ 270 w 312"/>
                <a:gd name="T65" fmla="*/ 102 h 342"/>
                <a:gd name="T66" fmla="*/ 264 w 312"/>
                <a:gd name="T67" fmla="*/ 114 h 342"/>
                <a:gd name="T68" fmla="*/ 276 w 312"/>
                <a:gd name="T69" fmla="*/ 120 h 342"/>
                <a:gd name="T70" fmla="*/ 282 w 312"/>
                <a:gd name="T71" fmla="*/ 132 h 342"/>
                <a:gd name="T72" fmla="*/ 276 w 312"/>
                <a:gd name="T73" fmla="*/ 138 h 342"/>
                <a:gd name="T74" fmla="*/ 270 w 312"/>
                <a:gd name="T75" fmla="*/ 156 h 342"/>
                <a:gd name="T76" fmla="*/ 264 w 312"/>
                <a:gd name="T77" fmla="*/ 174 h 342"/>
                <a:gd name="T78" fmla="*/ 276 w 312"/>
                <a:gd name="T79" fmla="*/ 168 h 342"/>
                <a:gd name="T80" fmla="*/ 282 w 312"/>
                <a:gd name="T81" fmla="*/ 156 h 342"/>
                <a:gd name="T82" fmla="*/ 294 w 312"/>
                <a:gd name="T83" fmla="*/ 144 h 342"/>
                <a:gd name="T84" fmla="*/ 300 w 312"/>
                <a:gd name="T85" fmla="*/ 120 h 342"/>
                <a:gd name="T86" fmla="*/ 312 w 312"/>
                <a:gd name="T87" fmla="*/ 114 h 342"/>
                <a:gd name="T88" fmla="*/ 312 w 312"/>
                <a:gd name="T89" fmla="*/ 120 h 342"/>
                <a:gd name="T90" fmla="*/ 312 w 312"/>
                <a:gd name="T91" fmla="*/ 132 h 342"/>
                <a:gd name="T92" fmla="*/ 306 w 312"/>
                <a:gd name="T93" fmla="*/ 144 h 342"/>
                <a:gd name="T94" fmla="*/ 294 w 312"/>
                <a:gd name="T95" fmla="*/ 192 h 342"/>
                <a:gd name="T96" fmla="*/ 288 w 312"/>
                <a:gd name="T97" fmla="*/ 204 h 342"/>
                <a:gd name="T98" fmla="*/ 288 w 312"/>
                <a:gd name="T99" fmla="*/ 240 h 342"/>
                <a:gd name="T100" fmla="*/ 282 w 312"/>
                <a:gd name="T101" fmla="*/ 264 h 342"/>
                <a:gd name="T102" fmla="*/ 288 w 312"/>
                <a:gd name="T103" fmla="*/ 300 h 342"/>
                <a:gd name="T104" fmla="*/ 288 w 312"/>
                <a:gd name="T105" fmla="*/ 324 h 342"/>
                <a:gd name="T106" fmla="*/ 132 w 312"/>
                <a:gd name="T107" fmla="*/ 342 h 3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12" h="342">
                  <a:moveTo>
                    <a:pt x="132" y="336"/>
                  </a:moveTo>
                  <a:lnTo>
                    <a:pt x="126" y="330"/>
                  </a:lnTo>
                  <a:lnTo>
                    <a:pt x="120" y="330"/>
                  </a:lnTo>
                  <a:lnTo>
                    <a:pt x="108" y="324"/>
                  </a:lnTo>
                  <a:lnTo>
                    <a:pt x="108" y="318"/>
                  </a:lnTo>
                  <a:lnTo>
                    <a:pt x="102" y="306"/>
                  </a:lnTo>
                  <a:lnTo>
                    <a:pt x="102" y="300"/>
                  </a:lnTo>
                  <a:lnTo>
                    <a:pt x="102" y="294"/>
                  </a:lnTo>
                  <a:lnTo>
                    <a:pt x="102" y="288"/>
                  </a:lnTo>
                  <a:lnTo>
                    <a:pt x="102" y="282"/>
                  </a:lnTo>
                  <a:lnTo>
                    <a:pt x="102" y="276"/>
                  </a:lnTo>
                  <a:lnTo>
                    <a:pt x="96" y="264"/>
                  </a:lnTo>
                  <a:lnTo>
                    <a:pt x="96" y="258"/>
                  </a:lnTo>
                  <a:lnTo>
                    <a:pt x="90" y="234"/>
                  </a:lnTo>
                  <a:lnTo>
                    <a:pt x="72" y="228"/>
                  </a:lnTo>
                  <a:lnTo>
                    <a:pt x="54" y="210"/>
                  </a:lnTo>
                  <a:lnTo>
                    <a:pt x="54" y="198"/>
                  </a:lnTo>
                  <a:lnTo>
                    <a:pt x="36" y="192"/>
                  </a:lnTo>
                  <a:lnTo>
                    <a:pt x="30" y="186"/>
                  </a:lnTo>
                  <a:lnTo>
                    <a:pt x="24" y="186"/>
                  </a:lnTo>
                  <a:lnTo>
                    <a:pt x="18" y="186"/>
                  </a:lnTo>
                  <a:lnTo>
                    <a:pt x="6" y="174"/>
                  </a:lnTo>
                  <a:lnTo>
                    <a:pt x="6" y="168"/>
                  </a:lnTo>
                  <a:lnTo>
                    <a:pt x="12" y="162"/>
                  </a:lnTo>
                  <a:lnTo>
                    <a:pt x="12" y="156"/>
                  </a:lnTo>
                  <a:lnTo>
                    <a:pt x="6" y="150"/>
                  </a:lnTo>
                  <a:lnTo>
                    <a:pt x="6" y="144"/>
                  </a:lnTo>
                  <a:lnTo>
                    <a:pt x="6" y="138"/>
                  </a:lnTo>
                  <a:lnTo>
                    <a:pt x="12" y="120"/>
                  </a:lnTo>
                  <a:lnTo>
                    <a:pt x="6" y="114"/>
                  </a:lnTo>
                  <a:lnTo>
                    <a:pt x="0" y="114"/>
                  </a:lnTo>
                  <a:lnTo>
                    <a:pt x="0" y="102"/>
                  </a:lnTo>
                  <a:lnTo>
                    <a:pt x="0" y="96"/>
                  </a:lnTo>
                  <a:lnTo>
                    <a:pt x="6" y="90"/>
                  </a:lnTo>
                  <a:lnTo>
                    <a:pt x="24" y="78"/>
                  </a:lnTo>
                  <a:lnTo>
                    <a:pt x="30" y="72"/>
                  </a:lnTo>
                  <a:lnTo>
                    <a:pt x="30" y="30"/>
                  </a:lnTo>
                  <a:lnTo>
                    <a:pt x="24" y="30"/>
                  </a:lnTo>
                  <a:lnTo>
                    <a:pt x="30" y="24"/>
                  </a:lnTo>
                  <a:lnTo>
                    <a:pt x="36" y="18"/>
                  </a:lnTo>
                  <a:lnTo>
                    <a:pt x="42" y="18"/>
                  </a:lnTo>
                  <a:lnTo>
                    <a:pt x="48" y="24"/>
                  </a:lnTo>
                  <a:lnTo>
                    <a:pt x="54" y="24"/>
                  </a:lnTo>
                  <a:lnTo>
                    <a:pt x="66" y="18"/>
                  </a:lnTo>
                  <a:lnTo>
                    <a:pt x="72" y="18"/>
                  </a:lnTo>
                  <a:lnTo>
                    <a:pt x="84" y="12"/>
                  </a:lnTo>
                  <a:lnTo>
                    <a:pt x="96" y="6"/>
                  </a:lnTo>
                  <a:lnTo>
                    <a:pt x="102" y="0"/>
                  </a:lnTo>
                  <a:lnTo>
                    <a:pt x="108" y="6"/>
                  </a:lnTo>
                  <a:lnTo>
                    <a:pt x="102" y="12"/>
                  </a:lnTo>
                  <a:lnTo>
                    <a:pt x="102" y="18"/>
                  </a:lnTo>
                  <a:lnTo>
                    <a:pt x="102" y="24"/>
                  </a:lnTo>
                  <a:lnTo>
                    <a:pt x="102" y="30"/>
                  </a:lnTo>
                  <a:lnTo>
                    <a:pt x="108" y="24"/>
                  </a:lnTo>
                  <a:lnTo>
                    <a:pt x="114" y="24"/>
                  </a:lnTo>
                  <a:lnTo>
                    <a:pt x="126" y="30"/>
                  </a:lnTo>
                  <a:lnTo>
                    <a:pt x="138" y="30"/>
                  </a:lnTo>
                  <a:lnTo>
                    <a:pt x="144" y="42"/>
                  </a:lnTo>
                  <a:lnTo>
                    <a:pt x="144" y="48"/>
                  </a:lnTo>
                  <a:lnTo>
                    <a:pt x="168" y="48"/>
                  </a:lnTo>
                  <a:lnTo>
                    <a:pt x="204" y="54"/>
                  </a:lnTo>
                  <a:lnTo>
                    <a:pt x="210" y="66"/>
                  </a:lnTo>
                  <a:lnTo>
                    <a:pt x="246" y="72"/>
                  </a:lnTo>
                  <a:lnTo>
                    <a:pt x="252" y="72"/>
                  </a:lnTo>
                  <a:lnTo>
                    <a:pt x="252" y="78"/>
                  </a:lnTo>
                  <a:lnTo>
                    <a:pt x="258" y="78"/>
                  </a:lnTo>
                  <a:lnTo>
                    <a:pt x="270" y="84"/>
                  </a:lnTo>
                  <a:lnTo>
                    <a:pt x="270" y="102"/>
                  </a:lnTo>
                  <a:lnTo>
                    <a:pt x="264" y="108"/>
                  </a:lnTo>
                  <a:lnTo>
                    <a:pt x="264" y="114"/>
                  </a:lnTo>
                  <a:lnTo>
                    <a:pt x="276" y="114"/>
                  </a:lnTo>
                  <a:lnTo>
                    <a:pt x="276" y="120"/>
                  </a:lnTo>
                  <a:lnTo>
                    <a:pt x="276" y="132"/>
                  </a:lnTo>
                  <a:lnTo>
                    <a:pt x="282" y="132"/>
                  </a:lnTo>
                  <a:lnTo>
                    <a:pt x="276" y="138"/>
                  </a:lnTo>
                  <a:lnTo>
                    <a:pt x="270" y="144"/>
                  </a:lnTo>
                  <a:lnTo>
                    <a:pt x="270" y="150"/>
                  </a:lnTo>
                  <a:lnTo>
                    <a:pt x="270" y="156"/>
                  </a:lnTo>
                  <a:lnTo>
                    <a:pt x="264" y="162"/>
                  </a:lnTo>
                  <a:lnTo>
                    <a:pt x="264" y="174"/>
                  </a:lnTo>
                  <a:lnTo>
                    <a:pt x="270" y="174"/>
                  </a:lnTo>
                  <a:lnTo>
                    <a:pt x="276" y="168"/>
                  </a:lnTo>
                  <a:lnTo>
                    <a:pt x="282" y="162"/>
                  </a:lnTo>
                  <a:lnTo>
                    <a:pt x="282" y="156"/>
                  </a:lnTo>
                  <a:lnTo>
                    <a:pt x="288" y="144"/>
                  </a:lnTo>
                  <a:lnTo>
                    <a:pt x="294" y="144"/>
                  </a:lnTo>
                  <a:lnTo>
                    <a:pt x="294" y="138"/>
                  </a:lnTo>
                  <a:lnTo>
                    <a:pt x="294" y="132"/>
                  </a:lnTo>
                  <a:lnTo>
                    <a:pt x="300" y="120"/>
                  </a:lnTo>
                  <a:lnTo>
                    <a:pt x="312" y="114"/>
                  </a:lnTo>
                  <a:lnTo>
                    <a:pt x="312" y="120"/>
                  </a:lnTo>
                  <a:lnTo>
                    <a:pt x="312" y="126"/>
                  </a:lnTo>
                  <a:lnTo>
                    <a:pt x="312" y="132"/>
                  </a:lnTo>
                  <a:lnTo>
                    <a:pt x="306" y="138"/>
                  </a:lnTo>
                  <a:lnTo>
                    <a:pt x="306" y="144"/>
                  </a:lnTo>
                  <a:lnTo>
                    <a:pt x="306" y="150"/>
                  </a:lnTo>
                  <a:lnTo>
                    <a:pt x="294" y="174"/>
                  </a:lnTo>
                  <a:lnTo>
                    <a:pt x="294" y="192"/>
                  </a:lnTo>
                  <a:lnTo>
                    <a:pt x="294" y="198"/>
                  </a:lnTo>
                  <a:lnTo>
                    <a:pt x="288" y="204"/>
                  </a:lnTo>
                  <a:lnTo>
                    <a:pt x="282" y="216"/>
                  </a:lnTo>
                  <a:lnTo>
                    <a:pt x="288" y="228"/>
                  </a:lnTo>
                  <a:lnTo>
                    <a:pt x="288" y="240"/>
                  </a:lnTo>
                  <a:lnTo>
                    <a:pt x="282" y="246"/>
                  </a:lnTo>
                  <a:lnTo>
                    <a:pt x="282" y="264"/>
                  </a:lnTo>
                  <a:lnTo>
                    <a:pt x="282" y="288"/>
                  </a:lnTo>
                  <a:lnTo>
                    <a:pt x="288" y="300"/>
                  </a:lnTo>
                  <a:lnTo>
                    <a:pt x="288" y="306"/>
                  </a:lnTo>
                  <a:lnTo>
                    <a:pt x="288" y="312"/>
                  </a:lnTo>
                  <a:lnTo>
                    <a:pt x="288" y="324"/>
                  </a:lnTo>
                  <a:lnTo>
                    <a:pt x="288" y="330"/>
                  </a:lnTo>
                  <a:lnTo>
                    <a:pt x="132" y="342"/>
                  </a:lnTo>
                  <a:lnTo>
                    <a:pt x="132" y="336"/>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8" name="Freeform 60">
              <a:extLst>
                <a:ext uri="{FF2B5EF4-FFF2-40B4-BE49-F238E27FC236}">
                  <a16:creationId xmlns:a16="http://schemas.microsoft.com/office/drawing/2014/main" id="{8EE35135-A769-4F31-AEA7-55B3A16688DF}"/>
                </a:ext>
              </a:extLst>
            </p:cNvPr>
            <p:cNvSpPr>
              <a:spLocks/>
            </p:cNvSpPr>
            <p:nvPr/>
          </p:nvSpPr>
          <p:spPr bwMode="auto">
            <a:xfrm>
              <a:off x="5086650" y="2801849"/>
              <a:ext cx="324883" cy="622115"/>
            </a:xfrm>
            <a:custGeom>
              <a:avLst/>
              <a:gdLst>
                <a:gd name="T0" fmla="*/ 180 w 240"/>
                <a:gd name="T1" fmla="*/ 408 h 426"/>
                <a:gd name="T2" fmla="*/ 198 w 240"/>
                <a:gd name="T3" fmla="*/ 408 h 426"/>
                <a:gd name="T4" fmla="*/ 192 w 240"/>
                <a:gd name="T5" fmla="*/ 390 h 426"/>
                <a:gd name="T6" fmla="*/ 216 w 240"/>
                <a:gd name="T7" fmla="*/ 378 h 426"/>
                <a:gd name="T8" fmla="*/ 210 w 240"/>
                <a:gd name="T9" fmla="*/ 372 h 426"/>
                <a:gd name="T10" fmla="*/ 216 w 240"/>
                <a:gd name="T11" fmla="*/ 360 h 426"/>
                <a:gd name="T12" fmla="*/ 216 w 240"/>
                <a:gd name="T13" fmla="*/ 348 h 426"/>
                <a:gd name="T14" fmla="*/ 222 w 240"/>
                <a:gd name="T15" fmla="*/ 336 h 426"/>
                <a:gd name="T16" fmla="*/ 228 w 240"/>
                <a:gd name="T17" fmla="*/ 318 h 426"/>
                <a:gd name="T18" fmla="*/ 240 w 240"/>
                <a:gd name="T19" fmla="*/ 288 h 426"/>
                <a:gd name="T20" fmla="*/ 240 w 240"/>
                <a:gd name="T21" fmla="*/ 258 h 426"/>
                <a:gd name="T22" fmla="*/ 234 w 240"/>
                <a:gd name="T23" fmla="*/ 240 h 426"/>
                <a:gd name="T24" fmla="*/ 222 w 240"/>
                <a:gd name="T25" fmla="*/ 54 h 426"/>
                <a:gd name="T26" fmla="*/ 210 w 240"/>
                <a:gd name="T27" fmla="*/ 42 h 426"/>
                <a:gd name="T28" fmla="*/ 210 w 240"/>
                <a:gd name="T29" fmla="*/ 30 h 426"/>
                <a:gd name="T30" fmla="*/ 198 w 240"/>
                <a:gd name="T31" fmla="*/ 6 h 426"/>
                <a:gd name="T32" fmla="*/ 42 w 240"/>
                <a:gd name="T33" fmla="*/ 12 h 426"/>
                <a:gd name="T34" fmla="*/ 54 w 240"/>
                <a:gd name="T35" fmla="*/ 24 h 426"/>
                <a:gd name="T36" fmla="*/ 54 w 240"/>
                <a:gd name="T37" fmla="*/ 30 h 426"/>
                <a:gd name="T38" fmla="*/ 72 w 240"/>
                <a:gd name="T39" fmla="*/ 36 h 426"/>
                <a:gd name="T40" fmla="*/ 66 w 240"/>
                <a:gd name="T41" fmla="*/ 66 h 426"/>
                <a:gd name="T42" fmla="*/ 60 w 240"/>
                <a:gd name="T43" fmla="*/ 72 h 426"/>
                <a:gd name="T44" fmla="*/ 48 w 240"/>
                <a:gd name="T45" fmla="*/ 84 h 426"/>
                <a:gd name="T46" fmla="*/ 24 w 240"/>
                <a:gd name="T47" fmla="*/ 96 h 426"/>
                <a:gd name="T48" fmla="*/ 30 w 240"/>
                <a:gd name="T49" fmla="*/ 126 h 426"/>
                <a:gd name="T50" fmla="*/ 24 w 240"/>
                <a:gd name="T51" fmla="*/ 144 h 426"/>
                <a:gd name="T52" fmla="*/ 6 w 240"/>
                <a:gd name="T53" fmla="*/ 156 h 426"/>
                <a:gd name="T54" fmla="*/ 12 w 240"/>
                <a:gd name="T55" fmla="*/ 168 h 426"/>
                <a:gd name="T56" fmla="*/ 6 w 240"/>
                <a:gd name="T57" fmla="*/ 174 h 426"/>
                <a:gd name="T58" fmla="*/ 0 w 240"/>
                <a:gd name="T59" fmla="*/ 186 h 426"/>
                <a:gd name="T60" fmla="*/ 42 w 240"/>
                <a:gd name="T61" fmla="*/ 252 h 426"/>
                <a:gd name="T62" fmla="*/ 66 w 240"/>
                <a:gd name="T63" fmla="*/ 288 h 426"/>
                <a:gd name="T64" fmla="*/ 90 w 240"/>
                <a:gd name="T65" fmla="*/ 288 h 426"/>
                <a:gd name="T66" fmla="*/ 84 w 240"/>
                <a:gd name="T67" fmla="*/ 318 h 426"/>
                <a:gd name="T68" fmla="*/ 78 w 240"/>
                <a:gd name="T69" fmla="*/ 336 h 426"/>
                <a:gd name="T70" fmla="*/ 102 w 240"/>
                <a:gd name="T71" fmla="*/ 354 h 426"/>
                <a:gd name="T72" fmla="*/ 102 w 240"/>
                <a:gd name="T73" fmla="*/ 360 h 426"/>
                <a:gd name="T74" fmla="*/ 120 w 240"/>
                <a:gd name="T75" fmla="*/ 366 h 426"/>
                <a:gd name="T76" fmla="*/ 132 w 240"/>
                <a:gd name="T77" fmla="*/ 372 h 426"/>
                <a:gd name="T78" fmla="*/ 138 w 240"/>
                <a:gd name="T79" fmla="*/ 396 h 426"/>
                <a:gd name="T80" fmla="*/ 132 w 240"/>
                <a:gd name="T81" fmla="*/ 408 h 426"/>
                <a:gd name="T82" fmla="*/ 138 w 240"/>
                <a:gd name="T83" fmla="*/ 414 h 426"/>
                <a:gd name="T84" fmla="*/ 144 w 240"/>
                <a:gd name="T85" fmla="*/ 426 h 426"/>
                <a:gd name="T86" fmla="*/ 144 w 240"/>
                <a:gd name="T87" fmla="*/ 420 h 426"/>
                <a:gd name="T88" fmla="*/ 150 w 240"/>
                <a:gd name="T89" fmla="*/ 420 h 426"/>
                <a:gd name="T90" fmla="*/ 156 w 240"/>
                <a:gd name="T91" fmla="*/ 414 h 4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426">
                  <a:moveTo>
                    <a:pt x="162" y="408"/>
                  </a:moveTo>
                  <a:lnTo>
                    <a:pt x="174" y="408"/>
                  </a:lnTo>
                  <a:lnTo>
                    <a:pt x="180" y="408"/>
                  </a:lnTo>
                  <a:lnTo>
                    <a:pt x="192" y="414"/>
                  </a:lnTo>
                  <a:lnTo>
                    <a:pt x="198" y="414"/>
                  </a:lnTo>
                  <a:lnTo>
                    <a:pt x="198" y="408"/>
                  </a:lnTo>
                  <a:lnTo>
                    <a:pt x="192" y="402"/>
                  </a:lnTo>
                  <a:lnTo>
                    <a:pt x="192" y="390"/>
                  </a:lnTo>
                  <a:lnTo>
                    <a:pt x="204" y="384"/>
                  </a:lnTo>
                  <a:lnTo>
                    <a:pt x="216" y="384"/>
                  </a:lnTo>
                  <a:lnTo>
                    <a:pt x="216" y="378"/>
                  </a:lnTo>
                  <a:lnTo>
                    <a:pt x="210" y="372"/>
                  </a:lnTo>
                  <a:lnTo>
                    <a:pt x="216" y="366"/>
                  </a:lnTo>
                  <a:lnTo>
                    <a:pt x="216" y="360"/>
                  </a:lnTo>
                  <a:lnTo>
                    <a:pt x="216" y="354"/>
                  </a:lnTo>
                  <a:lnTo>
                    <a:pt x="216" y="348"/>
                  </a:lnTo>
                  <a:lnTo>
                    <a:pt x="216" y="342"/>
                  </a:lnTo>
                  <a:lnTo>
                    <a:pt x="222" y="342"/>
                  </a:lnTo>
                  <a:lnTo>
                    <a:pt x="222" y="336"/>
                  </a:lnTo>
                  <a:lnTo>
                    <a:pt x="222" y="324"/>
                  </a:lnTo>
                  <a:lnTo>
                    <a:pt x="228" y="318"/>
                  </a:lnTo>
                  <a:lnTo>
                    <a:pt x="234" y="300"/>
                  </a:lnTo>
                  <a:lnTo>
                    <a:pt x="240" y="294"/>
                  </a:lnTo>
                  <a:lnTo>
                    <a:pt x="240" y="288"/>
                  </a:lnTo>
                  <a:lnTo>
                    <a:pt x="240" y="282"/>
                  </a:lnTo>
                  <a:lnTo>
                    <a:pt x="240" y="270"/>
                  </a:lnTo>
                  <a:lnTo>
                    <a:pt x="240" y="258"/>
                  </a:lnTo>
                  <a:lnTo>
                    <a:pt x="234" y="258"/>
                  </a:lnTo>
                  <a:lnTo>
                    <a:pt x="234" y="252"/>
                  </a:lnTo>
                  <a:lnTo>
                    <a:pt x="234" y="240"/>
                  </a:lnTo>
                  <a:lnTo>
                    <a:pt x="234" y="234"/>
                  </a:lnTo>
                  <a:lnTo>
                    <a:pt x="222" y="54"/>
                  </a:lnTo>
                  <a:lnTo>
                    <a:pt x="216" y="54"/>
                  </a:lnTo>
                  <a:lnTo>
                    <a:pt x="210" y="42"/>
                  </a:lnTo>
                  <a:lnTo>
                    <a:pt x="210" y="36"/>
                  </a:lnTo>
                  <a:lnTo>
                    <a:pt x="210" y="30"/>
                  </a:lnTo>
                  <a:lnTo>
                    <a:pt x="198" y="24"/>
                  </a:lnTo>
                  <a:lnTo>
                    <a:pt x="198" y="12"/>
                  </a:lnTo>
                  <a:lnTo>
                    <a:pt x="198" y="6"/>
                  </a:lnTo>
                  <a:lnTo>
                    <a:pt x="198" y="0"/>
                  </a:lnTo>
                  <a:lnTo>
                    <a:pt x="42" y="12"/>
                  </a:lnTo>
                  <a:lnTo>
                    <a:pt x="48" y="12"/>
                  </a:lnTo>
                  <a:lnTo>
                    <a:pt x="54" y="24"/>
                  </a:lnTo>
                  <a:lnTo>
                    <a:pt x="54" y="30"/>
                  </a:lnTo>
                  <a:lnTo>
                    <a:pt x="60" y="30"/>
                  </a:lnTo>
                  <a:lnTo>
                    <a:pt x="66" y="36"/>
                  </a:lnTo>
                  <a:lnTo>
                    <a:pt x="72" y="36"/>
                  </a:lnTo>
                  <a:lnTo>
                    <a:pt x="72" y="48"/>
                  </a:lnTo>
                  <a:lnTo>
                    <a:pt x="72" y="54"/>
                  </a:lnTo>
                  <a:lnTo>
                    <a:pt x="66" y="66"/>
                  </a:lnTo>
                  <a:lnTo>
                    <a:pt x="60" y="66"/>
                  </a:lnTo>
                  <a:lnTo>
                    <a:pt x="60" y="72"/>
                  </a:lnTo>
                  <a:lnTo>
                    <a:pt x="60" y="78"/>
                  </a:lnTo>
                  <a:lnTo>
                    <a:pt x="60" y="84"/>
                  </a:lnTo>
                  <a:lnTo>
                    <a:pt x="48" y="84"/>
                  </a:lnTo>
                  <a:lnTo>
                    <a:pt x="48" y="90"/>
                  </a:lnTo>
                  <a:lnTo>
                    <a:pt x="36" y="90"/>
                  </a:lnTo>
                  <a:lnTo>
                    <a:pt x="24" y="96"/>
                  </a:lnTo>
                  <a:lnTo>
                    <a:pt x="24" y="108"/>
                  </a:lnTo>
                  <a:lnTo>
                    <a:pt x="24" y="114"/>
                  </a:lnTo>
                  <a:lnTo>
                    <a:pt x="30" y="126"/>
                  </a:lnTo>
                  <a:lnTo>
                    <a:pt x="30" y="132"/>
                  </a:lnTo>
                  <a:lnTo>
                    <a:pt x="24" y="138"/>
                  </a:lnTo>
                  <a:lnTo>
                    <a:pt x="24" y="144"/>
                  </a:lnTo>
                  <a:lnTo>
                    <a:pt x="24" y="150"/>
                  </a:lnTo>
                  <a:lnTo>
                    <a:pt x="18" y="156"/>
                  </a:lnTo>
                  <a:lnTo>
                    <a:pt x="6" y="156"/>
                  </a:lnTo>
                  <a:lnTo>
                    <a:pt x="6" y="168"/>
                  </a:lnTo>
                  <a:lnTo>
                    <a:pt x="12" y="168"/>
                  </a:lnTo>
                  <a:lnTo>
                    <a:pt x="6" y="174"/>
                  </a:lnTo>
                  <a:lnTo>
                    <a:pt x="6" y="180"/>
                  </a:lnTo>
                  <a:lnTo>
                    <a:pt x="0" y="186"/>
                  </a:lnTo>
                  <a:lnTo>
                    <a:pt x="0" y="204"/>
                  </a:lnTo>
                  <a:lnTo>
                    <a:pt x="18" y="234"/>
                  </a:lnTo>
                  <a:lnTo>
                    <a:pt x="42" y="252"/>
                  </a:lnTo>
                  <a:lnTo>
                    <a:pt x="54" y="258"/>
                  </a:lnTo>
                  <a:lnTo>
                    <a:pt x="54" y="288"/>
                  </a:lnTo>
                  <a:lnTo>
                    <a:pt x="66" y="288"/>
                  </a:lnTo>
                  <a:lnTo>
                    <a:pt x="66" y="276"/>
                  </a:lnTo>
                  <a:lnTo>
                    <a:pt x="78" y="282"/>
                  </a:lnTo>
                  <a:lnTo>
                    <a:pt x="90" y="288"/>
                  </a:lnTo>
                  <a:lnTo>
                    <a:pt x="90" y="294"/>
                  </a:lnTo>
                  <a:lnTo>
                    <a:pt x="84" y="306"/>
                  </a:lnTo>
                  <a:lnTo>
                    <a:pt x="84" y="318"/>
                  </a:lnTo>
                  <a:lnTo>
                    <a:pt x="78" y="324"/>
                  </a:lnTo>
                  <a:lnTo>
                    <a:pt x="78" y="336"/>
                  </a:lnTo>
                  <a:lnTo>
                    <a:pt x="84" y="348"/>
                  </a:lnTo>
                  <a:lnTo>
                    <a:pt x="102" y="354"/>
                  </a:lnTo>
                  <a:lnTo>
                    <a:pt x="102" y="360"/>
                  </a:lnTo>
                  <a:lnTo>
                    <a:pt x="114" y="360"/>
                  </a:lnTo>
                  <a:lnTo>
                    <a:pt x="120" y="366"/>
                  </a:lnTo>
                  <a:lnTo>
                    <a:pt x="132" y="372"/>
                  </a:lnTo>
                  <a:lnTo>
                    <a:pt x="132" y="384"/>
                  </a:lnTo>
                  <a:lnTo>
                    <a:pt x="138" y="396"/>
                  </a:lnTo>
                  <a:lnTo>
                    <a:pt x="132" y="402"/>
                  </a:lnTo>
                  <a:lnTo>
                    <a:pt x="132" y="408"/>
                  </a:lnTo>
                  <a:lnTo>
                    <a:pt x="138" y="414"/>
                  </a:lnTo>
                  <a:lnTo>
                    <a:pt x="144" y="420"/>
                  </a:lnTo>
                  <a:lnTo>
                    <a:pt x="144" y="426"/>
                  </a:lnTo>
                  <a:lnTo>
                    <a:pt x="144" y="420"/>
                  </a:lnTo>
                  <a:lnTo>
                    <a:pt x="144" y="414"/>
                  </a:lnTo>
                  <a:lnTo>
                    <a:pt x="150" y="414"/>
                  </a:lnTo>
                  <a:lnTo>
                    <a:pt x="150" y="420"/>
                  </a:lnTo>
                  <a:lnTo>
                    <a:pt x="156" y="414"/>
                  </a:lnTo>
                  <a:lnTo>
                    <a:pt x="162" y="408"/>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39" name="Freeform 61">
              <a:extLst>
                <a:ext uri="{FF2B5EF4-FFF2-40B4-BE49-F238E27FC236}">
                  <a16:creationId xmlns:a16="http://schemas.microsoft.com/office/drawing/2014/main" id="{224B797C-6E30-41C4-AECC-CB553935C2F4}"/>
                </a:ext>
              </a:extLst>
            </p:cNvPr>
            <p:cNvSpPr>
              <a:spLocks/>
            </p:cNvSpPr>
            <p:nvPr/>
          </p:nvSpPr>
          <p:spPr bwMode="auto">
            <a:xfrm>
              <a:off x="5435899" y="2407551"/>
              <a:ext cx="308640" cy="464397"/>
            </a:xfrm>
            <a:custGeom>
              <a:avLst/>
              <a:gdLst>
                <a:gd name="T0" fmla="*/ 198 w 228"/>
                <a:gd name="T1" fmla="*/ 282 h 318"/>
                <a:gd name="T2" fmla="*/ 198 w 228"/>
                <a:gd name="T3" fmla="*/ 270 h 318"/>
                <a:gd name="T4" fmla="*/ 210 w 228"/>
                <a:gd name="T5" fmla="*/ 252 h 318"/>
                <a:gd name="T6" fmla="*/ 216 w 228"/>
                <a:gd name="T7" fmla="*/ 240 h 318"/>
                <a:gd name="T8" fmla="*/ 216 w 228"/>
                <a:gd name="T9" fmla="*/ 228 h 318"/>
                <a:gd name="T10" fmla="*/ 222 w 228"/>
                <a:gd name="T11" fmla="*/ 222 h 318"/>
                <a:gd name="T12" fmla="*/ 228 w 228"/>
                <a:gd name="T13" fmla="*/ 228 h 318"/>
                <a:gd name="T14" fmla="*/ 228 w 228"/>
                <a:gd name="T15" fmla="*/ 198 h 318"/>
                <a:gd name="T16" fmla="*/ 198 w 228"/>
                <a:gd name="T17" fmla="*/ 120 h 318"/>
                <a:gd name="T18" fmla="*/ 180 w 228"/>
                <a:gd name="T19" fmla="*/ 126 h 318"/>
                <a:gd name="T20" fmla="*/ 174 w 228"/>
                <a:gd name="T21" fmla="*/ 138 h 318"/>
                <a:gd name="T22" fmla="*/ 162 w 228"/>
                <a:gd name="T23" fmla="*/ 150 h 318"/>
                <a:gd name="T24" fmla="*/ 162 w 228"/>
                <a:gd name="T25" fmla="*/ 162 h 318"/>
                <a:gd name="T26" fmla="*/ 144 w 228"/>
                <a:gd name="T27" fmla="*/ 156 h 318"/>
                <a:gd name="T28" fmla="*/ 144 w 228"/>
                <a:gd name="T29" fmla="*/ 132 h 318"/>
                <a:gd name="T30" fmla="*/ 156 w 228"/>
                <a:gd name="T31" fmla="*/ 126 h 318"/>
                <a:gd name="T32" fmla="*/ 162 w 228"/>
                <a:gd name="T33" fmla="*/ 108 h 318"/>
                <a:gd name="T34" fmla="*/ 168 w 228"/>
                <a:gd name="T35" fmla="*/ 96 h 318"/>
                <a:gd name="T36" fmla="*/ 162 w 228"/>
                <a:gd name="T37" fmla="*/ 60 h 318"/>
                <a:gd name="T38" fmla="*/ 156 w 228"/>
                <a:gd name="T39" fmla="*/ 48 h 318"/>
                <a:gd name="T40" fmla="*/ 162 w 228"/>
                <a:gd name="T41" fmla="*/ 48 h 318"/>
                <a:gd name="T42" fmla="*/ 150 w 228"/>
                <a:gd name="T43" fmla="*/ 30 h 318"/>
                <a:gd name="T44" fmla="*/ 132 w 228"/>
                <a:gd name="T45" fmla="*/ 24 h 318"/>
                <a:gd name="T46" fmla="*/ 120 w 228"/>
                <a:gd name="T47" fmla="*/ 18 h 318"/>
                <a:gd name="T48" fmla="*/ 108 w 228"/>
                <a:gd name="T49" fmla="*/ 12 h 318"/>
                <a:gd name="T50" fmla="*/ 84 w 228"/>
                <a:gd name="T51" fmla="*/ 0 h 318"/>
                <a:gd name="T52" fmla="*/ 78 w 228"/>
                <a:gd name="T53" fmla="*/ 6 h 318"/>
                <a:gd name="T54" fmla="*/ 72 w 228"/>
                <a:gd name="T55" fmla="*/ 6 h 318"/>
                <a:gd name="T56" fmla="*/ 66 w 228"/>
                <a:gd name="T57" fmla="*/ 12 h 318"/>
                <a:gd name="T58" fmla="*/ 72 w 228"/>
                <a:gd name="T59" fmla="*/ 30 h 318"/>
                <a:gd name="T60" fmla="*/ 72 w 228"/>
                <a:gd name="T61" fmla="*/ 36 h 318"/>
                <a:gd name="T62" fmla="*/ 54 w 228"/>
                <a:gd name="T63" fmla="*/ 54 h 318"/>
                <a:gd name="T64" fmla="*/ 48 w 228"/>
                <a:gd name="T65" fmla="*/ 84 h 318"/>
                <a:gd name="T66" fmla="*/ 42 w 228"/>
                <a:gd name="T67" fmla="*/ 84 h 318"/>
                <a:gd name="T68" fmla="*/ 42 w 228"/>
                <a:gd name="T69" fmla="*/ 60 h 318"/>
                <a:gd name="T70" fmla="*/ 42 w 228"/>
                <a:gd name="T71" fmla="*/ 54 h 318"/>
                <a:gd name="T72" fmla="*/ 30 w 228"/>
                <a:gd name="T73" fmla="*/ 72 h 318"/>
                <a:gd name="T74" fmla="*/ 24 w 228"/>
                <a:gd name="T75" fmla="*/ 72 h 318"/>
                <a:gd name="T76" fmla="*/ 18 w 228"/>
                <a:gd name="T77" fmla="*/ 78 h 318"/>
                <a:gd name="T78" fmla="*/ 18 w 228"/>
                <a:gd name="T79" fmla="*/ 90 h 318"/>
                <a:gd name="T80" fmla="*/ 12 w 228"/>
                <a:gd name="T81" fmla="*/ 102 h 318"/>
                <a:gd name="T82" fmla="*/ 6 w 228"/>
                <a:gd name="T83" fmla="*/ 138 h 318"/>
                <a:gd name="T84" fmla="*/ 6 w 228"/>
                <a:gd name="T85" fmla="*/ 156 h 318"/>
                <a:gd name="T86" fmla="*/ 0 w 228"/>
                <a:gd name="T87" fmla="*/ 168 h 318"/>
                <a:gd name="T88" fmla="*/ 24 w 228"/>
                <a:gd name="T89" fmla="*/ 210 h 318"/>
                <a:gd name="T90" fmla="*/ 24 w 228"/>
                <a:gd name="T91" fmla="*/ 276 h 318"/>
                <a:gd name="T92" fmla="*/ 12 w 228"/>
                <a:gd name="T93" fmla="*/ 306 h 318"/>
                <a:gd name="T94" fmla="*/ 0 w 228"/>
                <a:gd name="T95" fmla="*/ 318 h 318"/>
                <a:gd name="T96" fmla="*/ 114 w 228"/>
                <a:gd name="T97" fmla="*/ 306 h 318"/>
                <a:gd name="T98" fmla="*/ 186 w 228"/>
                <a:gd name="T99" fmla="*/ 306 h 3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28" h="318">
                  <a:moveTo>
                    <a:pt x="186" y="300"/>
                  </a:moveTo>
                  <a:lnTo>
                    <a:pt x="186" y="294"/>
                  </a:lnTo>
                  <a:lnTo>
                    <a:pt x="198" y="282"/>
                  </a:lnTo>
                  <a:lnTo>
                    <a:pt x="198" y="276"/>
                  </a:lnTo>
                  <a:lnTo>
                    <a:pt x="198" y="270"/>
                  </a:lnTo>
                  <a:lnTo>
                    <a:pt x="198" y="258"/>
                  </a:lnTo>
                  <a:lnTo>
                    <a:pt x="204" y="252"/>
                  </a:lnTo>
                  <a:lnTo>
                    <a:pt x="210" y="252"/>
                  </a:lnTo>
                  <a:lnTo>
                    <a:pt x="216" y="246"/>
                  </a:lnTo>
                  <a:lnTo>
                    <a:pt x="216" y="240"/>
                  </a:lnTo>
                  <a:lnTo>
                    <a:pt x="216" y="234"/>
                  </a:lnTo>
                  <a:lnTo>
                    <a:pt x="216" y="228"/>
                  </a:lnTo>
                  <a:lnTo>
                    <a:pt x="216" y="222"/>
                  </a:lnTo>
                  <a:lnTo>
                    <a:pt x="222" y="222"/>
                  </a:lnTo>
                  <a:lnTo>
                    <a:pt x="228" y="228"/>
                  </a:lnTo>
                  <a:lnTo>
                    <a:pt x="228" y="222"/>
                  </a:lnTo>
                  <a:lnTo>
                    <a:pt x="228" y="198"/>
                  </a:lnTo>
                  <a:lnTo>
                    <a:pt x="222" y="150"/>
                  </a:lnTo>
                  <a:lnTo>
                    <a:pt x="204" y="120"/>
                  </a:lnTo>
                  <a:lnTo>
                    <a:pt x="198" y="120"/>
                  </a:lnTo>
                  <a:lnTo>
                    <a:pt x="192" y="120"/>
                  </a:lnTo>
                  <a:lnTo>
                    <a:pt x="186" y="126"/>
                  </a:lnTo>
                  <a:lnTo>
                    <a:pt x="180" y="126"/>
                  </a:lnTo>
                  <a:lnTo>
                    <a:pt x="174" y="132"/>
                  </a:lnTo>
                  <a:lnTo>
                    <a:pt x="174" y="138"/>
                  </a:lnTo>
                  <a:lnTo>
                    <a:pt x="168" y="150"/>
                  </a:lnTo>
                  <a:lnTo>
                    <a:pt x="162" y="150"/>
                  </a:lnTo>
                  <a:lnTo>
                    <a:pt x="162" y="156"/>
                  </a:lnTo>
                  <a:lnTo>
                    <a:pt x="162" y="162"/>
                  </a:lnTo>
                  <a:lnTo>
                    <a:pt x="156" y="162"/>
                  </a:lnTo>
                  <a:lnTo>
                    <a:pt x="150" y="156"/>
                  </a:lnTo>
                  <a:lnTo>
                    <a:pt x="144" y="156"/>
                  </a:lnTo>
                  <a:lnTo>
                    <a:pt x="144" y="144"/>
                  </a:lnTo>
                  <a:lnTo>
                    <a:pt x="144" y="132"/>
                  </a:lnTo>
                  <a:lnTo>
                    <a:pt x="150" y="132"/>
                  </a:lnTo>
                  <a:lnTo>
                    <a:pt x="156" y="126"/>
                  </a:lnTo>
                  <a:lnTo>
                    <a:pt x="162" y="108"/>
                  </a:lnTo>
                  <a:lnTo>
                    <a:pt x="168" y="102"/>
                  </a:lnTo>
                  <a:lnTo>
                    <a:pt x="168" y="96"/>
                  </a:lnTo>
                  <a:lnTo>
                    <a:pt x="168" y="78"/>
                  </a:lnTo>
                  <a:lnTo>
                    <a:pt x="168" y="72"/>
                  </a:lnTo>
                  <a:lnTo>
                    <a:pt x="162" y="60"/>
                  </a:lnTo>
                  <a:lnTo>
                    <a:pt x="156" y="54"/>
                  </a:lnTo>
                  <a:lnTo>
                    <a:pt x="156" y="48"/>
                  </a:lnTo>
                  <a:lnTo>
                    <a:pt x="162" y="48"/>
                  </a:lnTo>
                  <a:lnTo>
                    <a:pt x="168" y="48"/>
                  </a:lnTo>
                  <a:lnTo>
                    <a:pt x="162" y="42"/>
                  </a:lnTo>
                  <a:lnTo>
                    <a:pt x="150" y="30"/>
                  </a:lnTo>
                  <a:lnTo>
                    <a:pt x="144" y="30"/>
                  </a:lnTo>
                  <a:lnTo>
                    <a:pt x="132" y="24"/>
                  </a:lnTo>
                  <a:lnTo>
                    <a:pt x="126" y="18"/>
                  </a:lnTo>
                  <a:lnTo>
                    <a:pt x="120" y="18"/>
                  </a:lnTo>
                  <a:lnTo>
                    <a:pt x="108" y="12"/>
                  </a:lnTo>
                  <a:lnTo>
                    <a:pt x="96" y="6"/>
                  </a:lnTo>
                  <a:lnTo>
                    <a:pt x="84" y="0"/>
                  </a:lnTo>
                  <a:lnTo>
                    <a:pt x="78" y="0"/>
                  </a:lnTo>
                  <a:lnTo>
                    <a:pt x="78" y="6"/>
                  </a:lnTo>
                  <a:lnTo>
                    <a:pt x="72" y="6"/>
                  </a:lnTo>
                  <a:lnTo>
                    <a:pt x="72" y="12"/>
                  </a:lnTo>
                  <a:lnTo>
                    <a:pt x="66" y="12"/>
                  </a:lnTo>
                  <a:lnTo>
                    <a:pt x="66" y="24"/>
                  </a:lnTo>
                  <a:lnTo>
                    <a:pt x="72" y="30"/>
                  </a:lnTo>
                  <a:lnTo>
                    <a:pt x="72" y="36"/>
                  </a:lnTo>
                  <a:lnTo>
                    <a:pt x="66" y="36"/>
                  </a:lnTo>
                  <a:lnTo>
                    <a:pt x="54" y="42"/>
                  </a:lnTo>
                  <a:lnTo>
                    <a:pt x="54" y="54"/>
                  </a:lnTo>
                  <a:lnTo>
                    <a:pt x="54" y="72"/>
                  </a:lnTo>
                  <a:lnTo>
                    <a:pt x="54" y="78"/>
                  </a:lnTo>
                  <a:lnTo>
                    <a:pt x="48" y="84"/>
                  </a:lnTo>
                  <a:lnTo>
                    <a:pt x="42" y="84"/>
                  </a:lnTo>
                  <a:lnTo>
                    <a:pt x="42" y="78"/>
                  </a:lnTo>
                  <a:lnTo>
                    <a:pt x="42" y="60"/>
                  </a:lnTo>
                  <a:lnTo>
                    <a:pt x="42" y="54"/>
                  </a:lnTo>
                  <a:lnTo>
                    <a:pt x="36" y="60"/>
                  </a:lnTo>
                  <a:lnTo>
                    <a:pt x="30" y="72"/>
                  </a:lnTo>
                  <a:lnTo>
                    <a:pt x="24" y="72"/>
                  </a:lnTo>
                  <a:lnTo>
                    <a:pt x="18" y="78"/>
                  </a:lnTo>
                  <a:lnTo>
                    <a:pt x="18" y="90"/>
                  </a:lnTo>
                  <a:lnTo>
                    <a:pt x="12" y="90"/>
                  </a:lnTo>
                  <a:lnTo>
                    <a:pt x="12" y="96"/>
                  </a:lnTo>
                  <a:lnTo>
                    <a:pt x="12" y="102"/>
                  </a:lnTo>
                  <a:lnTo>
                    <a:pt x="12" y="114"/>
                  </a:lnTo>
                  <a:lnTo>
                    <a:pt x="6" y="138"/>
                  </a:lnTo>
                  <a:lnTo>
                    <a:pt x="0" y="144"/>
                  </a:lnTo>
                  <a:lnTo>
                    <a:pt x="6" y="156"/>
                  </a:lnTo>
                  <a:lnTo>
                    <a:pt x="6" y="162"/>
                  </a:lnTo>
                  <a:lnTo>
                    <a:pt x="6" y="168"/>
                  </a:lnTo>
                  <a:lnTo>
                    <a:pt x="0" y="168"/>
                  </a:lnTo>
                  <a:lnTo>
                    <a:pt x="0" y="174"/>
                  </a:lnTo>
                  <a:lnTo>
                    <a:pt x="12" y="204"/>
                  </a:lnTo>
                  <a:lnTo>
                    <a:pt x="24" y="210"/>
                  </a:lnTo>
                  <a:lnTo>
                    <a:pt x="30" y="228"/>
                  </a:lnTo>
                  <a:lnTo>
                    <a:pt x="30" y="258"/>
                  </a:lnTo>
                  <a:lnTo>
                    <a:pt x="24" y="276"/>
                  </a:lnTo>
                  <a:lnTo>
                    <a:pt x="18" y="288"/>
                  </a:lnTo>
                  <a:lnTo>
                    <a:pt x="12" y="300"/>
                  </a:lnTo>
                  <a:lnTo>
                    <a:pt x="12" y="306"/>
                  </a:lnTo>
                  <a:lnTo>
                    <a:pt x="6" y="318"/>
                  </a:lnTo>
                  <a:lnTo>
                    <a:pt x="0" y="318"/>
                  </a:lnTo>
                  <a:lnTo>
                    <a:pt x="114" y="306"/>
                  </a:lnTo>
                  <a:lnTo>
                    <a:pt x="114" y="318"/>
                  </a:lnTo>
                  <a:lnTo>
                    <a:pt x="186" y="306"/>
                  </a:lnTo>
                  <a:lnTo>
                    <a:pt x="186" y="300"/>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0" name="Freeform 62">
              <a:extLst>
                <a:ext uri="{FF2B5EF4-FFF2-40B4-BE49-F238E27FC236}">
                  <a16:creationId xmlns:a16="http://schemas.microsoft.com/office/drawing/2014/main" id="{A2D5B5E6-65DD-429C-91B3-07E8DD43975E}"/>
                </a:ext>
              </a:extLst>
            </p:cNvPr>
            <p:cNvSpPr>
              <a:spLocks/>
            </p:cNvSpPr>
            <p:nvPr/>
          </p:nvSpPr>
          <p:spPr bwMode="auto">
            <a:xfrm>
              <a:off x="5135381" y="2249833"/>
              <a:ext cx="462958" cy="262866"/>
            </a:xfrm>
            <a:custGeom>
              <a:avLst/>
              <a:gdLst>
                <a:gd name="T0" fmla="*/ 18 w 342"/>
                <a:gd name="T1" fmla="*/ 90 h 180"/>
                <a:gd name="T2" fmla="*/ 84 w 342"/>
                <a:gd name="T3" fmla="*/ 114 h 180"/>
                <a:gd name="T4" fmla="*/ 126 w 342"/>
                <a:gd name="T5" fmla="*/ 126 h 180"/>
                <a:gd name="T6" fmla="*/ 144 w 342"/>
                <a:gd name="T7" fmla="*/ 150 h 180"/>
                <a:gd name="T8" fmla="*/ 150 w 342"/>
                <a:gd name="T9" fmla="*/ 162 h 180"/>
                <a:gd name="T10" fmla="*/ 156 w 342"/>
                <a:gd name="T11" fmla="*/ 180 h 180"/>
                <a:gd name="T12" fmla="*/ 162 w 342"/>
                <a:gd name="T13" fmla="*/ 168 h 180"/>
                <a:gd name="T14" fmla="*/ 180 w 342"/>
                <a:gd name="T15" fmla="*/ 132 h 180"/>
                <a:gd name="T16" fmla="*/ 186 w 342"/>
                <a:gd name="T17" fmla="*/ 114 h 180"/>
                <a:gd name="T18" fmla="*/ 186 w 342"/>
                <a:gd name="T19" fmla="*/ 132 h 180"/>
                <a:gd name="T20" fmla="*/ 198 w 342"/>
                <a:gd name="T21" fmla="*/ 120 h 180"/>
                <a:gd name="T22" fmla="*/ 204 w 342"/>
                <a:gd name="T23" fmla="*/ 114 h 180"/>
                <a:gd name="T24" fmla="*/ 204 w 342"/>
                <a:gd name="T25" fmla="*/ 126 h 180"/>
                <a:gd name="T26" fmla="*/ 210 w 342"/>
                <a:gd name="T27" fmla="*/ 126 h 180"/>
                <a:gd name="T28" fmla="*/ 216 w 342"/>
                <a:gd name="T29" fmla="*/ 114 h 180"/>
                <a:gd name="T30" fmla="*/ 240 w 342"/>
                <a:gd name="T31" fmla="*/ 102 h 180"/>
                <a:gd name="T32" fmla="*/ 252 w 342"/>
                <a:gd name="T33" fmla="*/ 102 h 180"/>
                <a:gd name="T34" fmla="*/ 282 w 342"/>
                <a:gd name="T35" fmla="*/ 90 h 180"/>
                <a:gd name="T36" fmla="*/ 300 w 342"/>
                <a:gd name="T37" fmla="*/ 108 h 180"/>
                <a:gd name="T38" fmla="*/ 300 w 342"/>
                <a:gd name="T39" fmla="*/ 96 h 180"/>
                <a:gd name="T40" fmla="*/ 306 w 342"/>
                <a:gd name="T41" fmla="*/ 90 h 180"/>
                <a:gd name="T42" fmla="*/ 324 w 342"/>
                <a:gd name="T43" fmla="*/ 90 h 180"/>
                <a:gd name="T44" fmla="*/ 342 w 342"/>
                <a:gd name="T45" fmla="*/ 84 h 180"/>
                <a:gd name="T46" fmla="*/ 336 w 342"/>
                <a:gd name="T47" fmla="*/ 78 h 180"/>
                <a:gd name="T48" fmla="*/ 324 w 342"/>
                <a:gd name="T49" fmla="*/ 54 h 180"/>
                <a:gd name="T50" fmla="*/ 306 w 342"/>
                <a:gd name="T51" fmla="*/ 60 h 180"/>
                <a:gd name="T52" fmla="*/ 294 w 342"/>
                <a:gd name="T53" fmla="*/ 60 h 180"/>
                <a:gd name="T54" fmla="*/ 282 w 342"/>
                <a:gd name="T55" fmla="*/ 42 h 180"/>
                <a:gd name="T56" fmla="*/ 270 w 342"/>
                <a:gd name="T57" fmla="*/ 42 h 180"/>
                <a:gd name="T58" fmla="*/ 222 w 342"/>
                <a:gd name="T59" fmla="*/ 48 h 180"/>
                <a:gd name="T60" fmla="*/ 198 w 342"/>
                <a:gd name="T61" fmla="*/ 72 h 180"/>
                <a:gd name="T62" fmla="*/ 186 w 342"/>
                <a:gd name="T63" fmla="*/ 72 h 180"/>
                <a:gd name="T64" fmla="*/ 174 w 342"/>
                <a:gd name="T65" fmla="*/ 72 h 180"/>
                <a:gd name="T66" fmla="*/ 156 w 342"/>
                <a:gd name="T67" fmla="*/ 66 h 180"/>
                <a:gd name="T68" fmla="*/ 126 w 342"/>
                <a:gd name="T69" fmla="*/ 42 h 180"/>
                <a:gd name="T70" fmla="*/ 114 w 342"/>
                <a:gd name="T71" fmla="*/ 42 h 180"/>
                <a:gd name="T72" fmla="*/ 102 w 342"/>
                <a:gd name="T73" fmla="*/ 54 h 180"/>
                <a:gd name="T74" fmla="*/ 102 w 342"/>
                <a:gd name="T75" fmla="*/ 42 h 180"/>
                <a:gd name="T76" fmla="*/ 96 w 342"/>
                <a:gd name="T77" fmla="*/ 30 h 180"/>
                <a:gd name="T78" fmla="*/ 102 w 342"/>
                <a:gd name="T79" fmla="*/ 30 h 180"/>
                <a:gd name="T80" fmla="*/ 102 w 342"/>
                <a:gd name="T81" fmla="*/ 36 h 180"/>
                <a:gd name="T82" fmla="*/ 114 w 342"/>
                <a:gd name="T83" fmla="*/ 24 h 180"/>
                <a:gd name="T84" fmla="*/ 126 w 342"/>
                <a:gd name="T85" fmla="*/ 6 h 180"/>
                <a:gd name="T86" fmla="*/ 138 w 342"/>
                <a:gd name="T87" fmla="*/ 0 h 180"/>
                <a:gd name="T88" fmla="*/ 90 w 342"/>
                <a:gd name="T89" fmla="*/ 18 h 180"/>
                <a:gd name="T90" fmla="*/ 72 w 342"/>
                <a:gd name="T91" fmla="*/ 42 h 180"/>
                <a:gd name="T92" fmla="*/ 42 w 342"/>
                <a:gd name="T93" fmla="*/ 54 h 180"/>
                <a:gd name="T94" fmla="*/ 6 w 342"/>
                <a:gd name="T95" fmla="*/ 72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42" h="180">
                  <a:moveTo>
                    <a:pt x="0" y="78"/>
                  </a:moveTo>
                  <a:lnTo>
                    <a:pt x="0" y="78"/>
                  </a:lnTo>
                  <a:lnTo>
                    <a:pt x="12" y="78"/>
                  </a:lnTo>
                  <a:lnTo>
                    <a:pt x="18" y="90"/>
                  </a:lnTo>
                  <a:lnTo>
                    <a:pt x="18" y="96"/>
                  </a:lnTo>
                  <a:lnTo>
                    <a:pt x="42" y="96"/>
                  </a:lnTo>
                  <a:lnTo>
                    <a:pt x="78" y="102"/>
                  </a:lnTo>
                  <a:lnTo>
                    <a:pt x="84" y="114"/>
                  </a:lnTo>
                  <a:lnTo>
                    <a:pt x="120" y="120"/>
                  </a:lnTo>
                  <a:lnTo>
                    <a:pt x="126" y="120"/>
                  </a:lnTo>
                  <a:lnTo>
                    <a:pt x="126" y="126"/>
                  </a:lnTo>
                  <a:lnTo>
                    <a:pt x="132" y="126"/>
                  </a:lnTo>
                  <a:lnTo>
                    <a:pt x="144" y="132"/>
                  </a:lnTo>
                  <a:lnTo>
                    <a:pt x="144" y="150"/>
                  </a:lnTo>
                  <a:lnTo>
                    <a:pt x="138" y="156"/>
                  </a:lnTo>
                  <a:lnTo>
                    <a:pt x="138" y="162"/>
                  </a:lnTo>
                  <a:lnTo>
                    <a:pt x="150" y="162"/>
                  </a:lnTo>
                  <a:lnTo>
                    <a:pt x="150" y="168"/>
                  </a:lnTo>
                  <a:lnTo>
                    <a:pt x="150" y="180"/>
                  </a:lnTo>
                  <a:lnTo>
                    <a:pt x="156" y="180"/>
                  </a:lnTo>
                  <a:lnTo>
                    <a:pt x="162" y="168"/>
                  </a:lnTo>
                  <a:lnTo>
                    <a:pt x="174" y="144"/>
                  </a:lnTo>
                  <a:lnTo>
                    <a:pt x="180" y="132"/>
                  </a:lnTo>
                  <a:lnTo>
                    <a:pt x="180" y="114"/>
                  </a:lnTo>
                  <a:lnTo>
                    <a:pt x="186" y="114"/>
                  </a:lnTo>
                  <a:lnTo>
                    <a:pt x="186" y="120"/>
                  </a:lnTo>
                  <a:lnTo>
                    <a:pt x="186" y="126"/>
                  </a:lnTo>
                  <a:lnTo>
                    <a:pt x="186" y="132"/>
                  </a:lnTo>
                  <a:lnTo>
                    <a:pt x="198" y="120"/>
                  </a:lnTo>
                  <a:lnTo>
                    <a:pt x="204" y="114"/>
                  </a:lnTo>
                  <a:lnTo>
                    <a:pt x="210" y="114"/>
                  </a:lnTo>
                  <a:lnTo>
                    <a:pt x="204" y="120"/>
                  </a:lnTo>
                  <a:lnTo>
                    <a:pt x="204" y="126"/>
                  </a:lnTo>
                  <a:lnTo>
                    <a:pt x="204" y="132"/>
                  </a:lnTo>
                  <a:lnTo>
                    <a:pt x="210" y="126"/>
                  </a:lnTo>
                  <a:lnTo>
                    <a:pt x="216" y="120"/>
                  </a:lnTo>
                  <a:lnTo>
                    <a:pt x="222" y="114"/>
                  </a:lnTo>
                  <a:lnTo>
                    <a:pt x="216" y="114"/>
                  </a:lnTo>
                  <a:lnTo>
                    <a:pt x="216" y="108"/>
                  </a:lnTo>
                  <a:lnTo>
                    <a:pt x="222" y="102"/>
                  </a:lnTo>
                  <a:lnTo>
                    <a:pt x="228" y="102"/>
                  </a:lnTo>
                  <a:lnTo>
                    <a:pt x="240" y="102"/>
                  </a:lnTo>
                  <a:lnTo>
                    <a:pt x="252" y="102"/>
                  </a:lnTo>
                  <a:lnTo>
                    <a:pt x="258" y="90"/>
                  </a:lnTo>
                  <a:lnTo>
                    <a:pt x="282" y="90"/>
                  </a:lnTo>
                  <a:lnTo>
                    <a:pt x="288" y="96"/>
                  </a:lnTo>
                  <a:lnTo>
                    <a:pt x="300" y="102"/>
                  </a:lnTo>
                  <a:lnTo>
                    <a:pt x="300" y="108"/>
                  </a:lnTo>
                  <a:lnTo>
                    <a:pt x="306" y="108"/>
                  </a:lnTo>
                  <a:lnTo>
                    <a:pt x="300" y="96"/>
                  </a:lnTo>
                  <a:lnTo>
                    <a:pt x="306" y="90"/>
                  </a:lnTo>
                  <a:lnTo>
                    <a:pt x="306" y="96"/>
                  </a:lnTo>
                  <a:lnTo>
                    <a:pt x="312" y="96"/>
                  </a:lnTo>
                  <a:lnTo>
                    <a:pt x="318" y="90"/>
                  </a:lnTo>
                  <a:lnTo>
                    <a:pt x="324" y="90"/>
                  </a:lnTo>
                  <a:lnTo>
                    <a:pt x="342" y="90"/>
                  </a:lnTo>
                  <a:lnTo>
                    <a:pt x="342" y="84"/>
                  </a:lnTo>
                  <a:lnTo>
                    <a:pt x="336" y="78"/>
                  </a:lnTo>
                  <a:lnTo>
                    <a:pt x="324" y="78"/>
                  </a:lnTo>
                  <a:lnTo>
                    <a:pt x="324" y="72"/>
                  </a:lnTo>
                  <a:lnTo>
                    <a:pt x="324" y="54"/>
                  </a:lnTo>
                  <a:lnTo>
                    <a:pt x="318" y="54"/>
                  </a:lnTo>
                  <a:lnTo>
                    <a:pt x="312" y="60"/>
                  </a:lnTo>
                  <a:lnTo>
                    <a:pt x="306" y="60"/>
                  </a:lnTo>
                  <a:lnTo>
                    <a:pt x="300" y="60"/>
                  </a:lnTo>
                  <a:lnTo>
                    <a:pt x="294" y="60"/>
                  </a:lnTo>
                  <a:lnTo>
                    <a:pt x="282" y="60"/>
                  </a:lnTo>
                  <a:lnTo>
                    <a:pt x="282" y="54"/>
                  </a:lnTo>
                  <a:lnTo>
                    <a:pt x="282" y="42"/>
                  </a:lnTo>
                  <a:lnTo>
                    <a:pt x="282" y="36"/>
                  </a:lnTo>
                  <a:lnTo>
                    <a:pt x="270" y="42"/>
                  </a:lnTo>
                  <a:lnTo>
                    <a:pt x="258" y="48"/>
                  </a:lnTo>
                  <a:lnTo>
                    <a:pt x="234" y="48"/>
                  </a:lnTo>
                  <a:lnTo>
                    <a:pt x="222" y="48"/>
                  </a:lnTo>
                  <a:lnTo>
                    <a:pt x="198" y="72"/>
                  </a:lnTo>
                  <a:lnTo>
                    <a:pt x="192" y="72"/>
                  </a:lnTo>
                  <a:lnTo>
                    <a:pt x="186" y="72"/>
                  </a:lnTo>
                  <a:lnTo>
                    <a:pt x="186" y="66"/>
                  </a:lnTo>
                  <a:lnTo>
                    <a:pt x="180" y="66"/>
                  </a:lnTo>
                  <a:lnTo>
                    <a:pt x="174" y="66"/>
                  </a:lnTo>
                  <a:lnTo>
                    <a:pt x="174" y="72"/>
                  </a:lnTo>
                  <a:lnTo>
                    <a:pt x="162" y="72"/>
                  </a:lnTo>
                  <a:lnTo>
                    <a:pt x="156" y="66"/>
                  </a:lnTo>
                  <a:lnTo>
                    <a:pt x="156" y="60"/>
                  </a:lnTo>
                  <a:lnTo>
                    <a:pt x="150" y="60"/>
                  </a:lnTo>
                  <a:lnTo>
                    <a:pt x="138" y="42"/>
                  </a:lnTo>
                  <a:lnTo>
                    <a:pt x="126" y="42"/>
                  </a:lnTo>
                  <a:lnTo>
                    <a:pt x="114" y="48"/>
                  </a:lnTo>
                  <a:lnTo>
                    <a:pt x="114" y="42"/>
                  </a:lnTo>
                  <a:lnTo>
                    <a:pt x="108" y="42"/>
                  </a:lnTo>
                  <a:lnTo>
                    <a:pt x="102" y="54"/>
                  </a:lnTo>
                  <a:lnTo>
                    <a:pt x="102" y="36"/>
                  </a:lnTo>
                  <a:lnTo>
                    <a:pt x="102" y="42"/>
                  </a:lnTo>
                  <a:lnTo>
                    <a:pt x="96" y="42"/>
                  </a:lnTo>
                  <a:lnTo>
                    <a:pt x="96" y="36"/>
                  </a:lnTo>
                  <a:lnTo>
                    <a:pt x="96" y="30"/>
                  </a:lnTo>
                  <a:lnTo>
                    <a:pt x="102" y="30"/>
                  </a:lnTo>
                  <a:lnTo>
                    <a:pt x="102" y="36"/>
                  </a:lnTo>
                  <a:lnTo>
                    <a:pt x="108" y="30"/>
                  </a:lnTo>
                  <a:lnTo>
                    <a:pt x="108" y="24"/>
                  </a:lnTo>
                  <a:lnTo>
                    <a:pt x="114" y="24"/>
                  </a:lnTo>
                  <a:lnTo>
                    <a:pt x="126" y="12"/>
                  </a:lnTo>
                  <a:lnTo>
                    <a:pt x="126" y="6"/>
                  </a:lnTo>
                  <a:lnTo>
                    <a:pt x="132" y="6"/>
                  </a:lnTo>
                  <a:lnTo>
                    <a:pt x="138" y="0"/>
                  </a:lnTo>
                  <a:lnTo>
                    <a:pt x="132" y="0"/>
                  </a:lnTo>
                  <a:lnTo>
                    <a:pt x="114" y="0"/>
                  </a:lnTo>
                  <a:lnTo>
                    <a:pt x="96" y="12"/>
                  </a:lnTo>
                  <a:lnTo>
                    <a:pt x="90" y="18"/>
                  </a:lnTo>
                  <a:lnTo>
                    <a:pt x="84" y="18"/>
                  </a:lnTo>
                  <a:lnTo>
                    <a:pt x="72" y="42"/>
                  </a:lnTo>
                  <a:lnTo>
                    <a:pt x="60" y="48"/>
                  </a:lnTo>
                  <a:lnTo>
                    <a:pt x="54" y="54"/>
                  </a:lnTo>
                  <a:lnTo>
                    <a:pt x="48" y="54"/>
                  </a:lnTo>
                  <a:lnTo>
                    <a:pt x="42" y="54"/>
                  </a:lnTo>
                  <a:lnTo>
                    <a:pt x="30" y="60"/>
                  </a:lnTo>
                  <a:lnTo>
                    <a:pt x="24" y="66"/>
                  </a:lnTo>
                  <a:lnTo>
                    <a:pt x="6" y="72"/>
                  </a:lnTo>
                  <a:lnTo>
                    <a:pt x="0" y="78"/>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1" name="Freeform 63">
              <a:extLst>
                <a:ext uri="{FF2B5EF4-FFF2-40B4-BE49-F238E27FC236}">
                  <a16:creationId xmlns:a16="http://schemas.microsoft.com/office/drawing/2014/main" id="{5C999150-8E01-49FC-A8A6-B05D3AEC3974}"/>
                </a:ext>
              </a:extLst>
            </p:cNvPr>
            <p:cNvSpPr>
              <a:spLocks/>
            </p:cNvSpPr>
            <p:nvPr/>
          </p:nvSpPr>
          <p:spPr bwMode="auto">
            <a:xfrm>
              <a:off x="5590219" y="2784326"/>
              <a:ext cx="341128" cy="411824"/>
            </a:xfrm>
            <a:custGeom>
              <a:avLst/>
              <a:gdLst>
                <a:gd name="T0" fmla="*/ 72 w 252"/>
                <a:gd name="T1" fmla="*/ 48 h 282"/>
                <a:gd name="T2" fmla="*/ 78 w 252"/>
                <a:gd name="T3" fmla="*/ 42 h 282"/>
                <a:gd name="T4" fmla="*/ 102 w 252"/>
                <a:gd name="T5" fmla="*/ 54 h 282"/>
                <a:gd name="T6" fmla="*/ 108 w 252"/>
                <a:gd name="T7" fmla="*/ 54 h 282"/>
                <a:gd name="T8" fmla="*/ 114 w 252"/>
                <a:gd name="T9" fmla="*/ 48 h 282"/>
                <a:gd name="T10" fmla="*/ 120 w 252"/>
                <a:gd name="T11" fmla="*/ 54 h 282"/>
                <a:gd name="T12" fmla="*/ 102 w 252"/>
                <a:gd name="T13" fmla="*/ 60 h 282"/>
                <a:gd name="T14" fmla="*/ 108 w 252"/>
                <a:gd name="T15" fmla="*/ 60 h 282"/>
                <a:gd name="T16" fmla="*/ 120 w 252"/>
                <a:gd name="T17" fmla="*/ 54 h 282"/>
                <a:gd name="T18" fmla="*/ 120 w 252"/>
                <a:gd name="T19" fmla="*/ 54 h 282"/>
                <a:gd name="T20" fmla="*/ 132 w 252"/>
                <a:gd name="T21" fmla="*/ 60 h 282"/>
                <a:gd name="T22" fmla="*/ 150 w 252"/>
                <a:gd name="T23" fmla="*/ 54 h 282"/>
                <a:gd name="T24" fmla="*/ 156 w 252"/>
                <a:gd name="T25" fmla="*/ 48 h 282"/>
                <a:gd name="T26" fmla="*/ 168 w 252"/>
                <a:gd name="T27" fmla="*/ 48 h 282"/>
                <a:gd name="T28" fmla="*/ 216 w 252"/>
                <a:gd name="T29" fmla="*/ 6 h 282"/>
                <a:gd name="T30" fmla="*/ 234 w 252"/>
                <a:gd name="T31" fmla="*/ 0 h 282"/>
                <a:gd name="T32" fmla="*/ 252 w 252"/>
                <a:gd name="T33" fmla="*/ 102 h 282"/>
                <a:gd name="T34" fmla="*/ 246 w 252"/>
                <a:gd name="T35" fmla="*/ 102 h 282"/>
                <a:gd name="T36" fmla="*/ 252 w 252"/>
                <a:gd name="T37" fmla="*/ 114 h 282"/>
                <a:gd name="T38" fmla="*/ 246 w 252"/>
                <a:gd name="T39" fmla="*/ 132 h 282"/>
                <a:gd name="T40" fmla="*/ 246 w 252"/>
                <a:gd name="T41" fmla="*/ 162 h 282"/>
                <a:gd name="T42" fmla="*/ 246 w 252"/>
                <a:gd name="T43" fmla="*/ 180 h 282"/>
                <a:gd name="T44" fmla="*/ 228 w 252"/>
                <a:gd name="T45" fmla="*/ 198 h 282"/>
                <a:gd name="T46" fmla="*/ 216 w 252"/>
                <a:gd name="T47" fmla="*/ 204 h 282"/>
                <a:gd name="T48" fmla="*/ 216 w 252"/>
                <a:gd name="T49" fmla="*/ 204 h 282"/>
                <a:gd name="T50" fmla="*/ 204 w 252"/>
                <a:gd name="T51" fmla="*/ 216 h 282"/>
                <a:gd name="T52" fmla="*/ 198 w 252"/>
                <a:gd name="T53" fmla="*/ 234 h 282"/>
                <a:gd name="T54" fmla="*/ 198 w 252"/>
                <a:gd name="T55" fmla="*/ 246 h 282"/>
                <a:gd name="T56" fmla="*/ 192 w 252"/>
                <a:gd name="T57" fmla="*/ 234 h 282"/>
                <a:gd name="T58" fmla="*/ 180 w 252"/>
                <a:gd name="T59" fmla="*/ 246 h 282"/>
                <a:gd name="T60" fmla="*/ 180 w 252"/>
                <a:gd name="T61" fmla="*/ 258 h 282"/>
                <a:gd name="T62" fmla="*/ 180 w 252"/>
                <a:gd name="T63" fmla="*/ 270 h 282"/>
                <a:gd name="T64" fmla="*/ 168 w 252"/>
                <a:gd name="T65" fmla="*/ 282 h 282"/>
                <a:gd name="T66" fmla="*/ 156 w 252"/>
                <a:gd name="T67" fmla="*/ 282 h 282"/>
                <a:gd name="T68" fmla="*/ 144 w 252"/>
                <a:gd name="T69" fmla="*/ 276 h 282"/>
                <a:gd name="T70" fmla="*/ 144 w 252"/>
                <a:gd name="T71" fmla="*/ 276 h 282"/>
                <a:gd name="T72" fmla="*/ 138 w 252"/>
                <a:gd name="T73" fmla="*/ 264 h 282"/>
                <a:gd name="T74" fmla="*/ 126 w 252"/>
                <a:gd name="T75" fmla="*/ 276 h 282"/>
                <a:gd name="T76" fmla="*/ 108 w 252"/>
                <a:gd name="T77" fmla="*/ 276 h 282"/>
                <a:gd name="T78" fmla="*/ 102 w 252"/>
                <a:gd name="T79" fmla="*/ 270 h 282"/>
                <a:gd name="T80" fmla="*/ 96 w 252"/>
                <a:gd name="T81" fmla="*/ 276 h 282"/>
                <a:gd name="T82" fmla="*/ 90 w 252"/>
                <a:gd name="T83" fmla="*/ 276 h 282"/>
                <a:gd name="T84" fmla="*/ 78 w 252"/>
                <a:gd name="T85" fmla="*/ 270 h 282"/>
                <a:gd name="T86" fmla="*/ 60 w 252"/>
                <a:gd name="T87" fmla="*/ 270 h 282"/>
                <a:gd name="T88" fmla="*/ 60 w 252"/>
                <a:gd name="T89" fmla="*/ 264 h 282"/>
                <a:gd name="T90" fmla="*/ 36 w 252"/>
                <a:gd name="T91" fmla="*/ 252 h 282"/>
                <a:gd name="T92" fmla="*/ 24 w 252"/>
                <a:gd name="T93" fmla="*/ 252 h 282"/>
                <a:gd name="T94" fmla="*/ 0 w 252"/>
                <a:gd name="T95" fmla="*/ 60 h 28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2" h="282">
                  <a:moveTo>
                    <a:pt x="72" y="48"/>
                  </a:moveTo>
                  <a:lnTo>
                    <a:pt x="72" y="48"/>
                  </a:lnTo>
                  <a:lnTo>
                    <a:pt x="78" y="48"/>
                  </a:lnTo>
                  <a:lnTo>
                    <a:pt x="78" y="42"/>
                  </a:lnTo>
                  <a:lnTo>
                    <a:pt x="96" y="42"/>
                  </a:lnTo>
                  <a:lnTo>
                    <a:pt x="102" y="54"/>
                  </a:lnTo>
                  <a:lnTo>
                    <a:pt x="108" y="54"/>
                  </a:lnTo>
                  <a:lnTo>
                    <a:pt x="114" y="48"/>
                  </a:lnTo>
                  <a:lnTo>
                    <a:pt x="120" y="54"/>
                  </a:lnTo>
                  <a:lnTo>
                    <a:pt x="108" y="54"/>
                  </a:lnTo>
                  <a:lnTo>
                    <a:pt x="102" y="60"/>
                  </a:lnTo>
                  <a:lnTo>
                    <a:pt x="108" y="60"/>
                  </a:lnTo>
                  <a:lnTo>
                    <a:pt x="114" y="60"/>
                  </a:lnTo>
                  <a:lnTo>
                    <a:pt x="120" y="54"/>
                  </a:lnTo>
                  <a:lnTo>
                    <a:pt x="126" y="60"/>
                  </a:lnTo>
                  <a:lnTo>
                    <a:pt x="132" y="60"/>
                  </a:lnTo>
                  <a:lnTo>
                    <a:pt x="144" y="54"/>
                  </a:lnTo>
                  <a:lnTo>
                    <a:pt x="150" y="54"/>
                  </a:lnTo>
                  <a:lnTo>
                    <a:pt x="156" y="48"/>
                  </a:lnTo>
                  <a:lnTo>
                    <a:pt x="168" y="48"/>
                  </a:lnTo>
                  <a:lnTo>
                    <a:pt x="180" y="36"/>
                  </a:lnTo>
                  <a:lnTo>
                    <a:pt x="216" y="6"/>
                  </a:lnTo>
                  <a:lnTo>
                    <a:pt x="234" y="0"/>
                  </a:lnTo>
                  <a:lnTo>
                    <a:pt x="252" y="102"/>
                  </a:lnTo>
                  <a:lnTo>
                    <a:pt x="246" y="102"/>
                  </a:lnTo>
                  <a:lnTo>
                    <a:pt x="246" y="108"/>
                  </a:lnTo>
                  <a:lnTo>
                    <a:pt x="252" y="114"/>
                  </a:lnTo>
                  <a:lnTo>
                    <a:pt x="252" y="132"/>
                  </a:lnTo>
                  <a:lnTo>
                    <a:pt x="246" y="132"/>
                  </a:lnTo>
                  <a:lnTo>
                    <a:pt x="246" y="162"/>
                  </a:lnTo>
                  <a:lnTo>
                    <a:pt x="246" y="168"/>
                  </a:lnTo>
                  <a:lnTo>
                    <a:pt x="246" y="180"/>
                  </a:lnTo>
                  <a:lnTo>
                    <a:pt x="234" y="192"/>
                  </a:lnTo>
                  <a:lnTo>
                    <a:pt x="228" y="198"/>
                  </a:lnTo>
                  <a:lnTo>
                    <a:pt x="222" y="204"/>
                  </a:lnTo>
                  <a:lnTo>
                    <a:pt x="216" y="204"/>
                  </a:lnTo>
                  <a:lnTo>
                    <a:pt x="204" y="216"/>
                  </a:lnTo>
                  <a:lnTo>
                    <a:pt x="198" y="234"/>
                  </a:lnTo>
                  <a:lnTo>
                    <a:pt x="198" y="246"/>
                  </a:lnTo>
                  <a:lnTo>
                    <a:pt x="192" y="246"/>
                  </a:lnTo>
                  <a:lnTo>
                    <a:pt x="192" y="234"/>
                  </a:lnTo>
                  <a:lnTo>
                    <a:pt x="180" y="234"/>
                  </a:lnTo>
                  <a:lnTo>
                    <a:pt x="180" y="246"/>
                  </a:lnTo>
                  <a:lnTo>
                    <a:pt x="180" y="252"/>
                  </a:lnTo>
                  <a:lnTo>
                    <a:pt x="180" y="258"/>
                  </a:lnTo>
                  <a:lnTo>
                    <a:pt x="180" y="270"/>
                  </a:lnTo>
                  <a:lnTo>
                    <a:pt x="174" y="276"/>
                  </a:lnTo>
                  <a:lnTo>
                    <a:pt x="168" y="282"/>
                  </a:lnTo>
                  <a:lnTo>
                    <a:pt x="162" y="282"/>
                  </a:lnTo>
                  <a:lnTo>
                    <a:pt x="156" y="282"/>
                  </a:lnTo>
                  <a:lnTo>
                    <a:pt x="150" y="276"/>
                  </a:lnTo>
                  <a:lnTo>
                    <a:pt x="144" y="276"/>
                  </a:lnTo>
                  <a:lnTo>
                    <a:pt x="144" y="270"/>
                  </a:lnTo>
                  <a:lnTo>
                    <a:pt x="138" y="264"/>
                  </a:lnTo>
                  <a:lnTo>
                    <a:pt x="132" y="264"/>
                  </a:lnTo>
                  <a:lnTo>
                    <a:pt x="126" y="276"/>
                  </a:lnTo>
                  <a:lnTo>
                    <a:pt x="120" y="276"/>
                  </a:lnTo>
                  <a:lnTo>
                    <a:pt x="108" y="276"/>
                  </a:lnTo>
                  <a:lnTo>
                    <a:pt x="102" y="270"/>
                  </a:lnTo>
                  <a:lnTo>
                    <a:pt x="96" y="270"/>
                  </a:lnTo>
                  <a:lnTo>
                    <a:pt x="96" y="276"/>
                  </a:lnTo>
                  <a:lnTo>
                    <a:pt x="90" y="276"/>
                  </a:lnTo>
                  <a:lnTo>
                    <a:pt x="78" y="270"/>
                  </a:lnTo>
                  <a:lnTo>
                    <a:pt x="60" y="270"/>
                  </a:lnTo>
                  <a:lnTo>
                    <a:pt x="60" y="264"/>
                  </a:lnTo>
                  <a:lnTo>
                    <a:pt x="54" y="252"/>
                  </a:lnTo>
                  <a:lnTo>
                    <a:pt x="36" y="252"/>
                  </a:lnTo>
                  <a:lnTo>
                    <a:pt x="24" y="252"/>
                  </a:lnTo>
                  <a:lnTo>
                    <a:pt x="0" y="60"/>
                  </a:lnTo>
                  <a:lnTo>
                    <a:pt x="72" y="48"/>
                  </a:lnTo>
                  <a:close/>
                </a:path>
              </a:pathLst>
            </a:custGeom>
            <a:solidFill>
              <a:srgbClr val="00A76F"/>
            </a:solidFill>
            <a:ln w="6350">
              <a:solidFill>
                <a:srgbClr val="00A76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2" name="Freeform 64">
              <a:extLst>
                <a:ext uri="{FF2B5EF4-FFF2-40B4-BE49-F238E27FC236}">
                  <a16:creationId xmlns:a16="http://schemas.microsoft.com/office/drawing/2014/main" id="{48803DFE-2631-4A18-BB54-F2B5EFF1DEE5}"/>
                </a:ext>
              </a:extLst>
            </p:cNvPr>
            <p:cNvSpPr>
              <a:spLocks/>
            </p:cNvSpPr>
            <p:nvPr/>
          </p:nvSpPr>
          <p:spPr bwMode="auto">
            <a:xfrm>
              <a:off x="5955712" y="2337454"/>
              <a:ext cx="495447" cy="473158"/>
            </a:xfrm>
            <a:custGeom>
              <a:avLst/>
              <a:gdLst>
                <a:gd name="T0" fmla="*/ 240 w 366"/>
                <a:gd name="T1" fmla="*/ 252 h 324"/>
                <a:gd name="T2" fmla="*/ 252 w 366"/>
                <a:gd name="T3" fmla="*/ 246 h 324"/>
                <a:gd name="T4" fmla="*/ 264 w 366"/>
                <a:gd name="T5" fmla="*/ 258 h 324"/>
                <a:gd name="T6" fmla="*/ 270 w 366"/>
                <a:gd name="T7" fmla="*/ 276 h 324"/>
                <a:gd name="T8" fmla="*/ 282 w 366"/>
                <a:gd name="T9" fmla="*/ 282 h 324"/>
                <a:gd name="T10" fmla="*/ 348 w 366"/>
                <a:gd name="T11" fmla="*/ 306 h 324"/>
                <a:gd name="T12" fmla="*/ 348 w 366"/>
                <a:gd name="T13" fmla="*/ 324 h 324"/>
                <a:gd name="T14" fmla="*/ 354 w 366"/>
                <a:gd name="T15" fmla="*/ 318 h 324"/>
                <a:gd name="T16" fmla="*/ 360 w 366"/>
                <a:gd name="T17" fmla="*/ 300 h 324"/>
                <a:gd name="T18" fmla="*/ 354 w 366"/>
                <a:gd name="T19" fmla="*/ 294 h 324"/>
                <a:gd name="T20" fmla="*/ 366 w 366"/>
                <a:gd name="T21" fmla="*/ 282 h 324"/>
                <a:gd name="T22" fmla="*/ 360 w 366"/>
                <a:gd name="T23" fmla="*/ 276 h 324"/>
                <a:gd name="T24" fmla="*/ 348 w 366"/>
                <a:gd name="T25" fmla="*/ 222 h 324"/>
                <a:gd name="T26" fmla="*/ 348 w 366"/>
                <a:gd name="T27" fmla="*/ 222 h 324"/>
                <a:gd name="T28" fmla="*/ 348 w 366"/>
                <a:gd name="T29" fmla="*/ 168 h 324"/>
                <a:gd name="T30" fmla="*/ 342 w 366"/>
                <a:gd name="T31" fmla="*/ 150 h 324"/>
                <a:gd name="T32" fmla="*/ 336 w 366"/>
                <a:gd name="T33" fmla="*/ 102 h 324"/>
                <a:gd name="T34" fmla="*/ 330 w 366"/>
                <a:gd name="T35" fmla="*/ 108 h 324"/>
                <a:gd name="T36" fmla="*/ 324 w 366"/>
                <a:gd name="T37" fmla="*/ 102 h 324"/>
                <a:gd name="T38" fmla="*/ 318 w 366"/>
                <a:gd name="T39" fmla="*/ 72 h 324"/>
                <a:gd name="T40" fmla="*/ 318 w 366"/>
                <a:gd name="T41" fmla="*/ 54 h 324"/>
                <a:gd name="T42" fmla="*/ 306 w 366"/>
                <a:gd name="T43" fmla="*/ 0 h 324"/>
                <a:gd name="T44" fmla="*/ 240 w 366"/>
                <a:gd name="T45" fmla="*/ 12 h 324"/>
                <a:gd name="T46" fmla="*/ 198 w 366"/>
                <a:gd name="T47" fmla="*/ 54 h 324"/>
                <a:gd name="T48" fmla="*/ 180 w 366"/>
                <a:gd name="T49" fmla="*/ 84 h 324"/>
                <a:gd name="T50" fmla="*/ 162 w 366"/>
                <a:gd name="T51" fmla="*/ 102 h 324"/>
                <a:gd name="T52" fmla="*/ 168 w 366"/>
                <a:gd name="T53" fmla="*/ 102 h 324"/>
                <a:gd name="T54" fmla="*/ 174 w 366"/>
                <a:gd name="T55" fmla="*/ 108 h 324"/>
                <a:gd name="T56" fmla="*/ 174 w 366"/>
                <a:gd name="T57" fmla="*/ 120 h 324"/>
                <a:gd name="T58" fmla="*/ 168 w 366"/>
                <a:gd name="T59" fmla="*/ 120 h 324"/>
                <a:gd name="T60" fmla="*/ 174 w 366"/>
                <a:gd name="T61" fmla="*/ 138 h 324"/>
                <a:gd name="T62" fmla="*/ 174 w 366"/>
                <a:gd name="T63" fmla="*/ 144 h 324"/>
                <a:gd name="T64" fmla="*/ 156 w 366"/>
                <a:gd name="T65" fmla="*/ 156 h 324"/>
                <a:gd name="T66" fmla="*/ 138 w 366"/>
                <a:gd name="T67" fmla="*/ 174 h 324"/>
                <a:gd name="T68" fmla="*/ 132 w 366"/>
                <a:gd name="T69" fmla="*/ 174 h 324"/>
                <a:gd name="T70" fmla="*/ 120 w 366"/>
                <a:gd name="T71" fmla="*/ 174 h 324"/>
                <a:gd name="T72" fmla="*/ 114 w 366"/>
                <a:gd name="T73" fmla="*/ 180 h 324"/>
                <a:gd name="T74" fmla="*/ 102 w 366"/>
                <a:gd name="T75" fmla="*/ 180 h 324"/>
                <a:gd name="T76" fmla="*/ 96 w 366"/>
                <a:gd name="T77" fmla="*/ 174 h 324"/>
                <a:gd name="T78" fmla="*/ 36 w 366"/>
                <a:gd name="T79" fmla="*/ 192 h 324"/>
                <a:gd name="T80" fmla="*/ 30 w 366"/>
                <a:gd name="T81" fmla="*/ 198 h 324"/>
                <a:gd name="T82" fmla="*/ 36 w 366"/>
                <a:gd name="T83" fmla="*/ 210 h 324"/>
                <a:gd name="T84" fmla="*/ 42 w 366"/>
                <a:gd name="T85" fmla="*/ 222 h 324"/>
                <a:gd name="T86" fmla="*/ 42 w 366"/>
                <a:gd name="T87" fmla="*/ 228 h 324"/>
                <a:gd name="T88" fmla="*/ 42 w 366"/>
                <a:gd name="T89" fmla="*/ 234 h 324"/>
                <a:gd name="T90" fmla="*/ 30 w 366"/>
                <a:gd name="T91" fmla="*/ 246 h 324"/>
                <a:gd name="T92" fmla="*/ 24 w 366"/>
                <a:gd name="T93" fmla="*/ 258 h 324"/>
                <a:gd name="T94" fmla="*/ 24 w 366"/>
                <a:gd name="T95" fmla="*/ 258 h 324"/>
                <a:gd name="T96" fmla="*/ 6 w 366"/>
                <a:gd name="T97" fmla="*/ 276 h 324"/>
                <a:gd name="T98" fmla="*/ 0 w 366"/>
                <a:gd name="T99" fmla="*/ 276 h 324"/>
                <a:gd name="T100" fmla="*/ 6 w 366"/>
                <a:gd name="T101" fmla="*/ 294 h 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66" h="324">
                  <a:moveTo>
                    <a:pt x="84" y="282"/>
                  </a:moveTo>
                  <a:lnTo>
                    <a:pt x="240" y="252"/>
                  </a:lnTo>
                  <a:lnTo>
                    <a:pt x="246" y="246"/>
                  </a:lnTo>
                  <a:lnTo>
                    <a:pt x="252" y="246"/>
                  </a:lnTo>
                  <a:lnTo>
                    <a:pt x="258" y="258"/>
                  </a:lnTo>
                  <a:lnTo>
                    <a:pt x="264" y="258"/>
                  </a:lnTo>
                  <a:lnTo>
                    <a:pt x="270" y="264"/>
                  </a:lnTo>
                  <a:lnTo>
                    <a:pt x="270" y="276"/>
                  </a:lnTo>
                  <a:lnTo>
                    <a:pt x="276" y="282"/>
                  </a:lnTo>
                  <a:lnTo>
                    <a:pt x="282" y="282"/>
                  </a:lnTo>
                  <a:lnTo>
                    <a:pt x="294" y="288"/>
                  </a:lnTo>
                  <a:lnTo>
                    <a:pt x="348" y="306"/>
                  </a:lnTo>
                  <a:lnTo>
                    <a:pt x="348" y="324"/>
                  </a:lnTo>
                  <a:lnTo>
                    <a:pt x="354" y="318"/>
                  </a:lnTo>
                  <a:lnTo>
                    <a:pt x="360" y="300"/>
                  </a:lnTo>
                  <a:lnTo>
                    <a:pt x="354" y="294"/>
                  </a:lnTo>
                  <a:lnTo>
                    <a:pt x="366" y="282"/>
                  </a:lnTo>
                  <a:lnTo>
                    <a:pt x="360" y="276"/>
                  </a:lnTo>
                  <a:lnTo>
                    <a:pt x="348" y="222"/>
                  </a:lnTo>
                  <a:lnTo>
                    <a:pt x="348" y="168"/>
                  </a:lnTo>
                  <a:lnTo>
                    <a:pt x="342" y="150"/>
                  </a:lnTo>
                  <a:lnTo>
                    <a:pt x="336" y="114"/>
                  </a:lnTo>
                  <a:lnTo>
                    <a:pt x="336" y="102"/>
                  </a:lnTo>
                  <a:lnTo>
                    <a:pt x="330" y="102"/>
                  </a:lnTo>
                  <a:lnTo>
                    <a:pt x="330" y="108"/>
                  </a:lnTo>
                  <a:lnTo>
                    <a:pt x="324" y="102"/>
                  </a:lnTo>
                  <a:lnTo>
                    <a:pt x="318" y="72"/>
                  </a:lnTo>
                  <a:lnTo>
                    <a:pt x="318" y="54"/>
                  </a:lnTo>
                  <a:lnTo>
                    <a:pt x="312" y="42"/>
                  </a:lnTo>
                  <a:lnTo>
                    <a:pt x="306" y="0"/>
                  </a:lnTo>
                  <a:lnTo>
                    <a:pt x="240" y="12"/>
                  </a:lnTo>
                  <a:lnTo>
                    <a:pt x="222" y="18"/>
                  </a:lnTo>
                  <a:lnTo>
                    <a:pt x="198" y="54"/>
                  </a:lnTo>
                  <a:lnTo>
                    <a:pt x="186" y="72"/>
                  </a:lnTo>
                  <a:lnTo>
                    <a:pt x="180" y="84"/>
                  </a:lnTo>
                  <a:lnTo>
                    <a:pt x="162" y="102"/>
                  </a:lnTo>
                  <a:lnTo>
                    <a:pt x="168" y="102"/>
                  </a:lnTo>
                  <a:lnTo>
                    <a:pt x="174" y="108"/>
                  </a:lnTo>
                  <a:lnTo>
                    <a:pt x="174" y="120"/>
                  </a:lnTo>
                  <a:lnTo>
                    <a:pt x="168" y="120"/>
                  </a:lnTo>
                  <a:lnTo>
                    <a:pt x="174" y="126"/>
                  </a:lnTo>
                  <a:lnTo>
                    <a:pt x="174" y="138"/>
                  </a:lnTo>
                  <a:lnTo>
                    <a:pt x="174" y="144"/>
                  </a:lnTo>
                  <a:lnTo>
                    <a:pt x="168" y="144"/>
                  </a:lnTo>
                  <a:lnTo>
                    <a:pt x="156" y="156"/>
                  </a:lnTo>
                  <a:lnTo>
                    <a:pt x="150" y="168"/>
                  </a:lnTo>
                  <a:lnTo>
                    <a:pt x="138" y="174"/>
                  </a:lnTo>
                  <a:lnTo>
                    <a:pt x="132" y="174"/>
                  </a:lnTo>
                  <a:lnTo>
                    <a:pt x="126" y="174"/>
                  </a:lnTo>
                  <a:lnTo>
                    <a:pt x="120" y="174"/>
                  </a:lnTo>
                  <a:lnTo>
                    <a:pt x="114" y="180"/>
                  </a:lnTo>
                  <a:lnTo>
                    <a:pt x="102" y="180"/>
                  </a:lnTo>
                  <a:lnTo>
                    <a:pt x="96" y="174"/>
                  </a:lnTo>
                  <a:lnTo>
                    <a:pt x="60" y="174"/>
                  </a:lnTo>
                  <a:lnTo>
                    <a:pt x="36" y="192"/>
                  </a:lnTo>
                  <a:lnTo>
                    <a:pt x="30" y="198"/>
                  </a:lnTo>
                  <a:lnTo>
                    <a:pt x="30" y="204"/>
                  </a:lnTo>
                  <a:lnTo>
                    <a:pt x="36" y="210"/>
                  </a:lnTo>
                  <a:lnTo>
                    <a:pt x="42" y="216"/>
                  </a:lnTo>
                  <a:lnTo>
                    <a:pt x="42" y="222"/>
                  </a:lnTo>
                  <a:lnTo>
                    <a:pt x="42" y="228"/>
                  </a:lnTo>
                  <a:lnTo>
                    <a:pt x="42" y="234"/>
                  </a:lnTo>
                  <a:lnTo>
                    <a:pt x="36" y="240"/>
                  </a:lnTo>
                  <a:lnTo>
                    <a:pt x="30" y="246"/>
                  </a:lnTo>
                  <a:lnTo>
                    <a:pt x="24" y="258"/>
                  </a:lnTo>
                  <a:lnTo>
                    <a:pt x="18" y="264"/>
                  </a:lnTo>
                  <a:lnTo>
                    <a:pt x="6" y="276"/>
                  </a:lnTo>
                  <a:lnTo>
                    <a:pt x="0" y="276"/>
                  </a:lnTo>
                  <a:lnTo>
                    <a:pt x="6" y="294"/>
                  </a:lnTo>
                  <a:lnTo>
                    <a:pt x="84" y="28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3" name="Freeform 65">
              <a:extLst>
                <a:ext uri="{FF2B5EF4-FFF2-40B4-BE49-F238E27FC236}">
                  <a16:creationId xmlns:a16="http://schemas.microsoft.com/office/drawing/2014/main" id="{8A971C9F-7A21-4EC4-81B6-35EF3B92C6C5}"/>
                </a:ext>
              </a:extLst>
            </p:cNvPr>
            <p:cNvSpPr>
              <a:spLocks/>
            </p:cNvSpPr>
            <p:nvPr/>
          </p:nvSpPr>
          <p:spPr bwMode="auto">
            <a:xfrm>
              <a:off x="5379044" y="2854423"/>
              <a:ext cx="243662" cy="473158"/>
            </a:xfrm>
            <a:custGeom>
              <a:avLst/>
              <a:gdLst>
                <a:gd name="T0" fmla="*/ 0 w 180"/>
                <a:gd name="T1" fmla="*/ 318 h 324"/>
                <a:gd name="T2" fmla="*/ 0 w 180"/>
                <a:gd name="T3" fmla="*/ 306 h 324"/>
                <a:gd name="T4" fmla="*/ 6 w 180"/>
                <a:gd name="T5" fmla="*/ 300 h 324"/>
                <a:gd name="T6" fmla="*/ 6 w 180"/>
                <a:gd name="T7" fmla="*/ 288 h 324"/>
                <a:gd name="T8" fmla="*/ 18 w 180"/>
                <a:gd name="T9" fmla="*/ 264 h 324"/>
                <a:gd name="T10" fmla="*/ 24 w 180"/>
                <a:gd name="T11" fmla="*/ 252 h 324"/>
                <a:gd name="T12" fmla="*/ 24 w 180"/>
                <a:gd name="T13" fmla="*/ 234 h 324"/>
                <a:gd name="T14" fmla="*/ 18 w 180"/>
                <a:gd name="T15" fmla="*/ 222 h 324"/>
                <a:gd name="T16" fmla="*/ 18 w 180"/>
                <a:gd name="T17" fmla="*/ 204 h 324"/>
                <a:gd name="T18" fmla="*/ 18 w 180"/>
                <a:gd name="T19" fmla="*/ 198 h 324"/>
                <a:gd name="T20" fmla="*/ 6 w 180"/>
                <a:gd name="T21" fmla="*/ 24 h 324"/>
                <a:gd name="T22" fmla="*/ 18 w 180"/>
                <a:gd name="T23" fmla="*/ 24 h 324"/>
                <a:gd name="T24" fmla="*/ 42 w 180"/>
                <a:gd name="T25" fmla="*/ 12 h 324"/>
                <a:gd name="T26" fmla="*/ 156 w 180"/>
                <a:gd name="T27" fmla="*/ 0 h 324"/>
                <a:gd name="T28" fmla="*/ 156 w 180"/>
                <a:gd name="T29" fmla="*/ 12 h 324"/>
                <a:gd name="T30" fmla="*/ 180 w 180"/>
                <a:gd name="T31" fmla="*/ 204 h 324"/>
                <a:gd name="T32" fmla="*/ 174 w 180"/>
                <a:gd name="T33" fmla="*/ 216 h 324"/>
                <a:gd name="T34" fmla="*/ 180 w 180"/>
                <a:gd name="T35" fmla="*/ 228 h 324"/>
                <a:gd name="T36" fmla="*/ 162 w 180"/>
                <a:gd name="T37" fmla="*/ 234 h 324"/>
                <a:gd name="T38" fmla="*/ 144 w 180"/>
                <a:gd name="T39" fmla="*/ 234 h 324"/>
                <a:gd name="T40" fmla="*/ 150 w 180"/>
                <a:gd name="T41" fmla="*/ 246 h 324"/>
                <a:gd name="T42" fmla="*/ 144 w 180"/>
                <a:gd name="T43" fmla="*/ 258 h 324"/>
                <a:gd name="T44" fmla="*/ 132 w 180"/>
                <a:gd name="T45" fmla="*/ 270 h 324"/>
                <a:gd name="T46" fmla="*/ 126 w 180"/>
                <a:gd name="T47" fmla="*/ 288 h 324"/>
                <a:gd name="T48" fmla="*/ 108 w 180"/>
                <a:gd name="T49" fmla="*/ 294 h 324"/>
                <a:gd name="T50" fmla="*/ 102 w 180"/>
                <a:gd name="T51" fmla="*/ 282 h 324"/>
                <a:gd name="T52" fmla="*/ 90 w 180"/>
                <a:gd name="T53" fmla="*/ 300 h 324"/>
                <a:gd name="T54" fmla="*/ 84 w 180"/>
                <a:gd name="T55" fmla="*/ 312 h 324"/>
                <a:gd name="T56" fmla="*/ 78 w 180"/>
                <a:gd name="T57" fmla="*/ 300 h 324"/>
                <a:gd name="T58" fmla="*/ 60 w 180"/>
                <a:gd name="T59" fmla="*/ 312 h 324"/>
                <a:gd name="T60" fmla="*/ 54 w 180"/>
                <a:gd name="T61" fmla="*/ 318 h 324"/>
                <a:gd name="T62" fmla="*/ 36 w 180"/>
                <a:gd name="T63" fmla="*/ 306 h 324"/>
                <a:gd name="T64" fmla="*/ 30 w 180"/>
                <a:gd name="T65" fmla="*/ 312 h 324"/>
                <a:gd name="T66" fmla="*/ 30 w 180"/>
                <a:gd name="T67" fmla="*/ 306 h 324"/>
                <a:gd name="T68" fmla="*/ 30 w 180"/>
                <a:gd name="T69" fmla="*/ 318 h 324"/>
                <a:gd name="T70" fmla="*/ 24 w 180"/>
                <a:gd name="T71" fmla="*/ 318 h 324"/>
                <a:gd name="T72" fmla="*/ 18 w 180"/>
                <a:gd name="T73" fmla="*/ 312 h 324"/>
                <a:gd name="T74" fmla="*/ 6 w 180"/>
                <a:gd name="T75" fmla="*/ 312 h 324"/>
                <a:gd name="T76" fmla="*/ 6 w 180"/>
                <a:gd name="T77" fmla="*/ 312 h 324"/>
                <a:gd name="T78" fmla="*/ 6 w 180"/>
                <a:gd name="T79" fmla="*/ 324 h 324"/>
                <a:gd name="T80" fmla="*/ 6 w 180"/>
                <a:gd name="T81" fmla="*/ 324 h 3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0" h="324">
                  <a:moveTo>
                    <a:pt x="0" y="318"/>
                  </a:moveTo>
                  <a:lnTo>
                    <a:pt x="0" y="318"/>
                  </a:lnTo>
                  <a:lnTo>
                    <a:pt x="0" y="312"/>
                  </a:lnTo>
                  <a:lnTo>
                    <a:pt x="0" y="306"/>
                  </a:lnTo>
                  <a:lnTo>
                    <a:pt x="6" y="306"/>
                  </a:lnTo>
                  <a:lnTo>
                    <a:pt x="6" y="300"/>
                  </a:lnTo>
                  <a:lnTo>
                    <a:pt x="6" y="288"/>
                  </a:lnTo>
                  <a:lnTo>
                    <a:pt x="12" y="282"/>
                  </a:lnTo>
                  <a:lnTo>
                    <a:pt x="18" y="264"/>
                  </a:lnTo>
                  <a:lnTo>
                    <a:pt x="24" y="258"/>
                  </a:lnTo>
                  <a:lnTo>
                    <a:pt x="24" y="252"/>
                  </a:lnTo>
                  <a:lnTo>
                    <a:pt x="24" y="246"/>
                  </a:lnTo>
                  <a:lnTo>
                    <a:pt x="24" y="234"/>
                  </a:lnTo>
                  <a:lnTo>
                    <a:pt x="24" y="222"/>
                  </a:lnTo>
                  <a:lnTo>
                    <a:pt x="18" y="222"/>
                  </a:lnTo>
                  <a:lnTo>
                    <a:pt x="18" y="216"/>
                  </a:lnTo>
                  <a:lnTo>
                    <a:pt x="18" y="204"/>
                  </a:lnTo>
                  <a:lnTo>
                    <a:pt x="18" y="198"/>
                  </a:lnTo>
                  <a:lnTo>
                    <a:pt x="6" y="18"/>
                  </a:lnTo>
                  <a:lnTo>
                    <a:pt x="6" y="24"/>
                  </a:lnTo>
                  <a:lnTo>
                    <a:pt x="6" y="30"/>
                  </a:lnTo>
                  <a:lnTo>
                    <a:pt x="18" y="24"/>
                  </a:lnTo>
                  <a:lnTo>
                    <a:pt x="30" y="24"/>
                  </a:lnTo>
                  <a:lnTo>
                    <a:pt x="42" y="12"/>
                  </a:lnTo>
                  <a:lnTo>
                    <a:pt x="156" y="0"/>
                  </a:lnTo>
                  <a:lnTo>
                    <a:pt x="156" y="12"/>
                  </a:lnTo>
                  <a:lnTo>
                    <a:pt x="180" y="204"/>
                  </a:lnTo>
                  <a:lnTo>
                    <a:pt x="174" y="210"/>
                  </a:lnTo>
                  <a:lnTo>
                    <a:pt x="174" y="216"/>
                  </a:lnTo>
                  <a:lnTo>
                    <a:pt x="180" y="222"/>
                  </a:lnTo>
                  <a:lnTo>
                    <a:pt x="180" y="228"/>
                  </a:lnTo>
                  <a:lnTo>
                    <a:pt x="168" y="228"/>
                  </a:lnTo>
                  <a:lnTo>
                    <a:pt x="162" y="234"/>
                  </a:lnTo>
                  <a:lnTo>
                    <a:pt x="156" y="234"/>
                  </a:lnTo>
                  <a:lnTo>
                    <a:pt x="144" y="234"/>
                  </a:lnTo>
                  <a:lnTo>
                    <a:pt x="144" y="246"/>
                  </a:lnTo>
                  <a:lnTo>
                    <a:pt x="150" y="246"/>
                  </a:lnTo>
                  <a:lnTo>
                    <a:pt x="150" y="252"/>
                  </a:lnTo>
                  <a:lnTo>
                    <a:pt x="144" y="258"/>
                  </a:lnTo>
                  <a:lnTo>
                    <a:pt x="138" y="270"/>
                  </a:lnTo>
                  <a:lnTo>
                    <a:pt x="132" y="270"/>
                  </a:lnTo>
                  <a:lnTo>
                    <a:pt x="126" y="270"/>
                  </a:lnTo>
                  <a:lnTo>
                    <a:pt x="126" y="288"/>
                  </a:lnTo>
                  <a:lnTo>
                    <a:pt x="120" y="294"/>
                  </a:lnTo>
                  <a:lnTo>
                    <a:pt x="108" y="294"/>
                  </a:lnTo>
                  <a:lnTo>
                    <a:pt x="102" y="288"/>
                  </a:lnTo>
                  <a:lnTo>
                    <a:pt x="102" y="282"/>
                  </a:lnTo>
                  <a:lnTo>
                    <a:pt x="96" y="282"/>
                  </a:lnTo>
                  <a:lnTo>
                    <a:pt x="90" y="300"/>
                  </a:lnTo>
                  <a:lnTo>
                    <a:pt x="90" y="312"/>
                  </a:lnTo>
                  <a:lnTo>
                    <a:pt x="84" y="312"/>
                  </a:lnTo>
                  <a:lnTo>
                    <a:pt x="78" y="306"/>
                  </a:lnTo>
                  <a:lnTo>
                    <a:pt x="78" y="300"/>
                  </a:lnTo>
                  <a:lnTo>
                    <a:pt x="72" y="300"/>
                  </a:lnTo>
                  <a:lnTo>
                    <a:pt x="60" y="312"/>
                  </a:lnTo>
                  <a:lnTo>
                    <a:pt x="60" y="318"/>
                  </a:lnTo>
                  <a:lnTo>
                    <a:pt x="54" y="318"/>
                  </a:lnTo>
                  <a:lnTo>
                    <a:pt x="42" y="306"/>
                  </a:lnTo>
                  <a:lnTo>
                    <a:pt x="36" y="306"/>
                  </a:lnTo>
                  <a:lnTo>
                    <a:pt x="30" y="312"/>
                  </a:lnTo>
                  <a:lnTo>
                    <a:pt x="30" y="306"/>
                  </a:lnTo>
                  <a:lnTo>
                    <a:pt x="30" y="312"/>
                  </a:lnTo>
                  <a:lnTo>
                    <a:pt x="30" y="318"/>
                  </a:lnTo>
                  <a:lnTo>
                    <a:pt x="24" y="318"/>
                  </a:lnTo>
                  <a:lnTo>
                    <a:pt x="18" y="312"/>
                  </a:lnTo>
                  <a:lnTo>
                    <a:pt x="12" y="312"/>
                  </a:lnTo>
                  <a:lnTo>
                    <a:pt x="6" y="312"/>
                  </a:lnTo>
                  <a:lnTo>
                    <a:pt x="6" y="318"/>
                  </a:lnTo>
                  <a:lnTo>
                    <a:pt x="6" y="324"/>
                  </a:lnTo>
                  <a:lnTo>
                    <a:pt x="0" y="318"/>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4" name="Freeform 66">
              <a:extLst>
                <a:ext uri="{FF2B5EF4-FFF2-40B4-BE49-F238E27FC236}">
                  <a16:creationId xmlns:a16="http://schemas.microsoft.com/office/drawing/2014/main" id="{C3BD0338-D74F-470B-81CD-A5085E8E35E9}"/>
                </a:ext>
              </a:extLst>
            </p:cNvPr>
            <p:cNvSpPr>
              <a:spLocks/>
            </p:cNvSpPr>
            <p:nvPr/>
          </p:nvSpPr>
          <p:spPr bwMode="auto">
            <a:xfrm>
              <a:off x="5906979" y="2696703"/>
              <a:ext cx="471081" cy="332964"/>
            </a:xfrm>
            <a:custGeom>
              <a:avLst/>
              <a:gdLst>
                <a:gd name="T0" fmla="*/ 90 w 348"/>
                <a:gd name="T1" fmla="*/ 216 h 228"/>
                <a:gd name="T2" fmla="*/ 300 w 348"/>
                <a:gd name="T3" fmla="*/ 180 h 228"/>
                <a:gd name="T4" fmla="*/ 300 w 348"/>
                <a:gd name="T5" fmla="*/ 180 h 228"/>
                <a:gd name="T6" fmla="*/ 300 w 348"/>
                <a:gd name="T7" fmla="*/ 162 h 228"/>
                <a:gd name="T8" fmla="*/ 312 w 348"/>
                <a:gd name="T9" fmla="*/ 162 h 228"/>
                <a:gd name="T10" fmla="*/ 318 w 348"/>
                <a:gd name="T11" fmla="*/ 168 h 228"/>
                <a:gd name="T12" fmla="*/ 318 w 348"/>
                <a:gd name="T13" fmla="*/ 168 h 228"/>
                <a:gd name="T14" fmla="*/ 330 w 348"/>
                <a:gd name="T15" fmla="*/ 156 h 228"/>
                <a:gd name="T16" fmla="*/ 330 w 348"/>
                <a:gd name="T17" fmla="*/ 156 h 228"/>
                <a:gd name="T18" fmla="*/ 330 w 348"/>
                <a:gd name="T19" fmla="*/ 150 h 228"/>
                <a:gd name="T20" fmla="*/ 342 w 348"/>
                <a:gd name="T21" fmla="*/ 138 h 228"/>
                <a:gd name="T22" fmla="*/ 348 w 348"/>
                <a:gd name="T23" fmla="*/ 132 h 228"/>
                <a:gd name="T24" fmla="*/ 348 w 348"/>
                <a:gd name="T25" fmla="*/ 132 h 228"/>
                <a:gd name="T26" fmla="*/ 348 w 348"/>
                <a:gd name="T27" fmla="*/ 126 h 228"/>
                <a:gd name="T28" fmla="*/ 348 w 348"/>
                <a:gd name="T29" fmla="*/ 126 h 228"/>
                <a:gd name="T30" fmla="*/ 324 w 348"/>
                <a:gd name="T31" fmla="*/ 108 h 228"/>
                <a:gd name="T32" fmla="*/ 312 w 348"/>
                <a:gd name="T33" fmla="*/ 102 h 228"/>
                <a:gd name="T34" fmla="*/ 312 w 348"/>
                <a:gd name="T35" fmla="*/ 90 h 228"/>
                <a:gd name="T36" fmla="*/ 318 w 348"/>
                <a:gd name="T37" fmla="*/ 90 h 228"/>
                <a:gd name="T38" fmla="*/ 318 w 348"/>
                <a:gd name="T39" fmla="*/ 84 h 228"/>
                <a:gd name="T40" fmla="*/ 318 w 348"/>
                <a:gd name="T41" fmla="*/ 84 h 228"/>
                <a:gd name="T42" fmla="*/ 312 w 348"/>
                <a:gd name="T43" fmla="*/ 72 h 228"/>
                <a:gd name="T44" fmla="*/ 312 w 348"/>
                <a:gd name="T45" fmla="*/ 72 h 228"/>
                <a:gd name="T46" fmla="*/ 324 w 348"/>
                <a:gd name="T47" fmla="*/ 60 h 228"/>
                <a:gd name="T48" fmla="*/ 324 w 348"/>
                <a:gd name="T49" fmla="*/ 60 h 228"/>
                <a:gd name="T50" fmla="*/ 324 w 348"/>
                <a:gd name="T51" fmla="*/ 48 h 228"/>
                <a:gd name="T52" fmla="*/ 330 w 348"/>
                <a:gd name="T53" fmla="*/ 42 h 228"/>
                <a:gd name="T54" fmla="*/ 330 w 348"/>
                <a:gd name="T55" fmla="*/ 42 h 228"/>
                <a:gd name="T56" fmla="*/ 318 w 348"/>
                <a:gd name="T57" fmla="*/ 36 h 228"/>
                <a:gd name="T58" fmla="*/ 312 w 348"/>
                <a:gd name="T59" fmla="*/ 36 h 228"/>
                <a:gd name="T60" fmla="*/ 306 w 348"/>
                <a:gd name="T61" fmla="*/ 30 h 228"/>
                <a:gd name="T62" fmla="*/ 306 w 348"/>
                <a:gd name="T63" fmla="*/ 18 h 228"/>
                <a:gd name="T64" fmla="*/ 300 w 348"/>
                <a:gd name="T65" fmla="*/ 12 h 228"/>
                <a:gd name="T66" fmla="*/ 294 w 348"/>
                <a:gd name="T67" fmla="*/ 12 h 228"/>
                <a:gd name="T68" fmla="*/ 288 w 348"/>
                <a:gd name="T69" fmla="*/ 0 h 228"/>
                <a:gd name="T70" fmla="*/ 282 w 348"/>
                <a:gd name="T71" fmla="*/ 0 h 228"/>
                <a:gd name="T72" fmla="*/ 246 w 348"/>
                <a:gd name="T73" fmla="*/ 6 h 228"/>
                <a:gd name="T74" fmla="*/ 162 w 348"/>
                <a:gd name="T75" fmla="*/ 24 h 228"/>
                <a:gd name="T76" fmla="*/ 72 w 348"/>
                <a:gd name="T77" fmla="*/ 42 h 228"/>
                <a:gd name="T78" fmla="*/ 42 w 348"/>
                <a:gd name="T79" fmla="*/ 48 h 228"/>
                <a:gd name="T80" fmla="*/ 42 w 348"/>
                <a:gd name="T81" fmla="*/ 48 h 228"/>
                <a:gd name="T82" fmla="*/ 36 w 348"/>
                <a:gd name="T83" fmla="*/ 30 h 228"/>
                <a:gd name="T84" fmla="*/ 36 w 348"/>
                <a:gd name="T85" fmla="*/ 30 h 228"/>
                <a:gd name="T86" fmla="*/ 30 w 348"/>
                <a:gd name="T87" fmla="*/ 36 h 228"/>
                <a:gd name="T88" fmla="*/ 12 w 348"/>
                <a:gd name="T89" fmla="*/ 54 h 228"/>
                <a:gd name="T90" fmla="*/ 0 w 348"/>
                <a:gd name="T91" fmla="*/ 60 h 228"/>
                <a:gd name="T92" fmla="*/ 0 w 348"/>
                <a:gd name="T93" fmla="*/ 60 h 228"/>
                <a:gd name="T94" fmla="*/ 18 w 348"/>
                <a:gd name="T95" fmla="*/ 162 h 228"/>
                <a:gd name="T96" fmla="*/ 30 w 348"/>
                <a:gd name="T97" fmla="*/ 228 h 228"/>
                <a:gd name="T98" fmla="*/ 30 w 348"/>
                <a:gd name="T99" fmla="*/ 228 h 228"/>
                <a:gd name="T100" fmla="*/ 90 w 348"/>
                <a:gd name="T101" fmla="*/ 216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8" h="228">
                  <a:moveTo>
                    <a:pt x="90" y="216"/>
                  </a:moveTo>
                  <a:lnTo>
                    <a:pt x="300" y="180"/>
                  </a:lnTo>
                  <a:lnTo>
                    <a:pt x="300" y="162"/>
                  </a:lnTo>
                  <a:lnTo>
                    <a:pt x="312" y="162"/>
                  </a:lnTo>
                  <a:lnTo>
                    <a:pt x="318" y="168"/>
                  </a:lnTo>
                  <a:lnTo>
                    <a:pt x="330" y="156"/>
                  </a:lnTo>
                  <a:lnTo>
                    <a:pt x="330" y="150"/>
                  </a:lnTo>
                  <a:lnTo>
                    <a:pt x="342" y="138"/>
                  </a:lnTo>
                  <a:lnTo>
                    <a:pt x="348" y="132"/>
                  </a:lnTo>
                  <a:lnTo>
                    <a:pt x="348" y="126"/>
                  </a:lnTo>
                  <a:lnTo>
                    <a:pt x="324" y="108"/>
                  </a:lnTo>
                  <a:lnTo>
                    <a:pt x="312" y="102"/>
                  </a:lnTo>
                  <a:lnTo>
                    <a:pt x="312" y="90"/>
                  </a:lnTo>
                  <a:lnTo>
                    <a:pt x="318" y="90"/>
                  </a:lnTo>
                  <a:lnTo>
                    <a:pt x="318" y="84"/>
                  </a:lnTo>
                  <a:lnTo>
                    <a:pt x="312" y="72"/>
                  </a:lnTo>
                  <a:lnTo>
                    <a:pt x="324" y="60"/>
                  </a:lnTo>
                  <a:lnTo>
                    <a:pt x="324" y="48"/>
                  </a:lnTo>
                  <a:lnTo>
                    <a:pt x="330" y="42"/>
                  </a:lnTo>
                  <a:lnTo>
                    <a:pt x="318" y="36"/>
                  </a:lnTo>
                  <a:lnTo>
                    <a:pt x="312" y="36"/>
                  </a:lnTo>
                  <a:lnTo>
                    <a:pt x="306" y="30"/>
                  </a:lnTo>
                  <a:lnTo>
                    <a:pt x="306" y="18"/>
                  </a:lnTo>
                  <a:lnTo>
                    <a:pt x="300" y="12"/>
                  </a:lnTo>
                  <a:lnTo>
                    <a:pt x="294" y="12"/>
                  </a:lnTo>
                  <a:lnTo>
                    <a:pt x="288" y="0"/>
                  </a:lnTo>
                  <a:lnTo>
                    <a:pt x="282" y="0"/>
                  </a:lnTo>
                  <a:lnTo>
                    <a:pt x="246" y="6"/>
                  </a:lnTo>
                  <a:lnTo>
                    <a:pt x="162" y="24"/>
                  </a:lnTo>
                  <a:lnTo>
                    <a:pt x="72" y="42"/>
                  </a:lnTo>
                  <a:lnTo>
                    <a:pt x="42" y="48"/>
                  </a:lnTo>
                  <a:lnTo>
                    <a:pt x="36" y="30"/>
                  </a:lnTo>
                  <a:lnTo>
                    <a:pt x="30" y="36"/>
                  </a:lnTo>
                  <a:lnTo>
                    <a:pt x="12" y="54"/>
                  </a:lnTo>
                  <a:lnTo>
                    <a:pt x="0" y="60"/>
                  </a:lnTo>
                  <a:lnTo>
                    <a:pt x="18" y="162"/>
                  </a:lnTo>
                  <a:lnTo>
                    <a:pt x="30" y="228"/>
                  </a:lnTo>
                  <a:lnTo>
                    <a:pt x="90" y="216"/>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5" name="Freeform 67">
              <a:extLst>
                <a:ext uri="{FF2B5EF4-FFF2-40B4-BE49-F238E27FC236}">
                  <a16:creationId xmlns:a16="http://schemas.microsoft.com/office/drawing/2014/main" id="{4A6EEAF5-D305-409F-B716-172915446667}"/>
                </a:ext>
              </a:extLst>
            </p:cNvPr>
            <p:cNvSpPr>
              <a:spLocks/>
            </p:cNvSpPr>
            <p:nvPr/>
          </p:nvSpPr>
          <p:spPr bwMode="auto">
            <a:xfrm>
              <a:off x="6369939" y="2302406"/>
              <a:ext cx="129953" cy="280390"/>
            </a:xfrm>
            <a:custGeom>
              <a:avLst/>
              <a:gdLst>
                <a:gd name="T0" fmla="*/ 36 w 96"/>
                <a:gd name="T1" fmla="*/ 174 h 192"/>
                <a:gd name="T2" fmla="*/ 30 w 96"/>
                <a:gd name="T3" fmla="*/ 138 h 192"/>
                <a:gd name="T4" fmla="*/ 30 w 96"/>
                <a:gd name="T5" fmla="*/ 126 h 192"/>
                <a:gd name="T6" fmla="*/ 24 w 96"/>
                <a:gd name="T7" fmla="*/ 126 h 192"/>
                <a:gd name="T8" fmla="*/ 24 w 96"/>
                <a:gd name="T9" fmla="*/ 132 h 192"/>
                <a:gd name="T10" fmla="*/ 24 w 96"/>
                <a:gd name="T11" fmla="*/ 132 h 192"/>
                <a:gd name="T12" fmla="*/ 18 w 96"/>
                <a:gd name="T13" fmla="*/ 126 h 192"/>
                <a:gd name="T14" fmla="*/ 18 w 96"/>
                <a:gd name="T15" fmla="*/ 126 h 192"/>
                <a:gd name="T16" fmla="*/ 12 w 96"/>
                <a:gd name="T17" fmla="*/ 96 h 192"/>
                <a:gd name="T18" fmla="*/ 12 w 96"/>
                <a:gd name="T19" fmla="*/ 78 h 192"/>
                <a:gd name="T20" fmla="*/ 12 w 96"/>
                <a:gd name="T21" fmla="*/ 78 h 192"/>
                <a:gd name="T22" fmla="*/ 6 w 96"/>
                <a:gd name="T23" fmla="*/ 66 h 192"/>
                <a:gd name="T24" fmla="*/ 0 w 96"/>
                <a:gd name="T25" fmla="*/ 24 h 192"/>
                <a:gd name="T26" fmla="*/ 0 w 96"/>
                <a:gd name="T27" fmla="*/ 24 h 192"/>
                <a:gd name="T28" fmla="*/ 96 w 96"/>
                <a:gd name="T29" fmla="*/ 0 h 192"/>
                <a:gd name="T30" fmla="*/ 96 w 96"/>
                <a:gd name="T31" fmla="*/ 0 h 192"/>
                <a:gd name="T32" fmla="*/ 96 w 96"/>
                <a:gd name="T33" fmla="*/ 6 h 192"/>
                <a:gd name="T34" fmla="*/ 96 w 96"/>
                <a:gd name="T35" fmla="*/ 6 h 192"/>
                <a:gd name="T36" fmla="*/ 96 w 96"/>
                <a:gd name="T37" fmla="*/ 12 h 192"/>
                <a:gd name="T38" fmla="*/ 90 w 96"/>
                <a:gd name="T39" fmla="*/ 18 h 192"/>
                <a:gd name="T40" fmla="*/ 90 w 96"/>
                <a:gd name="T41" fmla="*/ 18 h 192"/>
                <a:gd name="T42" fmla="*/ 96 w 96"/>
                <a:gd name="T43" fmla="*/ 24 h 192"/>
                <a:gd name="T44" fmla="*/ 96 w 96"/>
                <a:gd name="T45" fmla="*/ 42 h 192"/>
                <a:gd name="T46" fmla="*/ 96 w 96"/>
                <a:gd name="T47" fmla="*/ 48 h 192"/>
                <a:gd name="T48" fmla="*/ 84 w 96"/>
                <a:gd name="T49" fmla="*/ 54 h 192"/>
                <a:gd name="T50" fmla="*/ 84 w 96"/>
                <a:gd name="T51" fmla="*/ 54 h 192"/>
                <a:gd name="T52" fmla="*/ 84 w 96"/>
                <a:gd name="T53" fmla="*/ 54 h 192"/>
                <a:gd name="T54" fmla="*/ 84 w 96"/>
                <a:gd name="T55" fmla="*/ 54 h 192"/>
                <a:gd name="T56" fmla="*/ 78 w 96"/>
                <a:gd name="T57" fmla="*/ 60 h 192"/>
                <a:gd name="T58" fmla="*/ 78 w 96"/>
                <a:gd name="T59" fmla="*/ 60 h 192"/>
                <a:gd name="T60" fmla="*/ 84 w 96"/>
                <a:gd name="T61" fmla="*/ 66 h 192"/>
                <a:gd name="T62" fmla="*/ 84 w 96"/>
                <a:gd name="T63" fmla="*/ 78 h 192"/>
                <a:gd name="T64" fmla="*/ 84 w 96"/>
                <a:gd name="T65" fmla="*/ 96 h 192"/>
                <a:gd name="T66" fmla="*/ 78 w 96"/>
                <a:gd name="T67" fmla="*/ 102 h 192"/>
                <a:gd name="T68" fmla="*/ 78 w 96"/>
                <a:gd name="T69" fmla="*/ 108 h 192"/>
                <a:gd name="T70" fmla="*/ 78 w 96"/>
                <a:gd name="T71" fmla="*/ 114 h 192"/>
                <a:gd name="T72" fmla="*/ 72 w 96"/>
                <a:gd name="T73" fmla="*/ 120 h 192"/>
                <a:gd name="T74" fmla="*/ 72 w 96"/>
                <a:gd name="T75" fmla="*/ 132 h 192"/>
                <a:gd name="T76" fmla="*/ 78 w 96"/>
                <a:gd name="T77" fmla="*/ 138 h 192"/>
                <a:gd name="T78" fmla="*/ 78 w 96"/>
                <a:gd name="T79" fmla="*/ 144 h 192"/>
                <a:gd name="T80" fmla="*/ 84 w 96"/>
                <a:gd name="T81" fmla="*/ 156 h 192"/>
                <a:gd name="T82" fmla="*/ 84 w 96"/>
                <a:gd name="T83" fmla="*/ 162 h 192"/>
                <a:gd name="T84" fmla="*/ 78 w 96"/>
                <a:gd name="T85" fmla="*/ 168 h 192"/>
                <a:gd name="T86" fmla="*/ 78 w 96"/>
                <a:gd name="T87" fmla="*/ 180 h 192"/>
                <a:gd name="T88" fmla="*/ 84 w 96"/>
                <a:gd name="T89" fmla="*/ 180 h 192"/>
                <a:gd name="T90" fmla="*/ 84 w 96"/>
                <a:gd name="T91" fmla="*/ 180 h 192"/>
                <a:gd name="T92" fmla="*/ 42 w 96"/>
                <a:gd name="T93" fmla="*/ 192 h 192"/>
                <a:gd name="T94" fmla="*/ 42 w 96"/>
                <a:gd name="T95" fmla="*/ 192 h 192"/>
                <a:gd name="T96" fmla="*/ 36 w 96"/>
                <a:gd name="T97" fmla="*/ 174 h 1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96" h="192">
                  <a:moveTo>
                    <a:pt x="36" y="174"/>
                  </a:moveTo>
                  <a:lnTo>
                    <a:pt x="30" y="138"/>
                  </a:lnTo>
                  <a:lnTo>
                    <a:pt x="30" y="126"/>
                  </a:lnTo>
                  <a:lnTo>
                    <a:pt x="24" y="126"/>
                  </a:lnTo>
                  <a:lnTo>
                    <a:pt x="24" y="132"/>
                  </a:lnTo>
                  <a:lnTo>
                    <a:pt x="18" y="126"/>
                  </a:lnTo>
                  <a:lnTo>
                    <a:pt x="12" y="96"/>
                  </a:lnTo>
                  <a:lnTo>
                    <a:pt x="12" y="78"/>
                  </a:lnTo>
                  <a:lnTo>
                    <a:pt x="6" y="66"/>
                  </a:lnTo>
                  <a:lnTo>
                    <a:pt x="0" y="24"/>
                  </a:lnTo>
                  <a:lnTo>
                    <a:pt x="96" y="0"/>
                  </a:lnTo>
                  <a:lnTo>
                    <a:pt x="96" y="6"/>
                  </a:lnTo>
                  <a:lnTo>
                    <a:pt x="96" y="12"/>
                  </a:lnTo>
                  <a:lnTo>
                    <a:pt x="90" y="18"/>
                  </a:lnTo>
                  <a:lnTo>
                    <a:pt x="96" y="24"/>
                  </a:lnTo>
                  <a:lnTo>
                    <a:pt x="96" y="42"/>
                  </a:lnTo>
                  <a:lnTo>
                    <a:pt x="96" y="48"/>
                  </a:lnTo>
                  <a:lnTo>
                    <a:pt x="84" y="54"/>
                  </a:lnTo>
                  <a:lnTo>
                    <a:pt x="78" y="60"/>
                  </a:lnTo>
                  <a:lnTo>
                    <a:pt x="84" y="66"/>
                  </a:lnTo>
                  <a:lnTo>
                    <a:pt x="84" y="78"/>
                  </a:lnTo>
                  <a:lnTo>
                    <a:pt x="84" y="96"/>
                  </a:lnTo>
                  <a:lnTo>
                    <a:pt x="78" y="102"/>
                  </a:lnTo>
                  <a:lnTo>
                    <a:pt x="78" y="108"/>
                  </a:lnTo>
                  <a:lnTo>
                    <a:pt x="78" y="114"/>
                  </a:lnTo>
                  <a:lnTo>
                    <a:pt x="72" y="120"/>
                  </a:lnTo>
                  <a:lnTo>
                    <a:pt x="72" y="132"/>
                  </a:lnTo>
                  <a:lnTo>
                    <a:pt x="78" y="138"/>
                  </a:lnTo>
                  <a:lnTo>
                    <a:pt x="78" y="144"/>
                  </a:lnTo>
                  <a:lnTo>
                    <a:pt x="84" y="156"/>
                  </a:lnTo>
                  <a:lnTo>
                    <a:pt x="84" y="162"/>
                  </a:lnTo>
                  <a:lnTo>
                    <a:pt x="78" y="168"/>
                  </a:lnTo>
                  <a:lnTo>
                    <a:pt x="78" y="180"/>
                  </a:lnTo>
                  <a:lnTo>
                    <a:pt x="84" y="180"/>
                  </a:lnTo>
                  <a:lnTo>
                    <a:pt x="42" y="192"/>
                  </a:lnTo>
                  <a:lnTo>
                    <a:pt x="36" y="17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6" name="Freeform 72">
              <a:extLst>
                <a:ext uri="{FF2B5EF4-FFF2-40B4-BE49-F238E27FC236}">
                  <a16:creationId xmlns:a16="http://schemas.microsoft.com/office/drawing/2014/main" id="{3DEF197F-39A6-45FA-AB5A-A8185956025D}"/>
                </a:ext>
              </a:extLst>
            </p:cNvPr>
            <p:cNvSpPr>
              <a:spLocks/>
            </p:cNvSpPr>
            <p:nvPr/>
          </p:nvSpPr>
          <p:spPr bwMode="auto">
            <a:xfrm>
              <a:off x="5273457" y="3152337"/>
              <a:ext cx="592912" cy="324201"/>
            </a:xfrm>
            <a:custGeom>
              <a:avLst/>
              <a:gdLst>
                <a:gd name="T0" fmla="*/ 378 w 438"/>
                <a:gd name="T1" fmla="*/ 24 h 222"/>
                <a:gd name="T2" fmla="*/ 378 w 438"/>
                <a:gd name="T3" fmla="*/ 18 h 222"/>
                <a:gd name="T4" fmla="*/ 360 w 438"/>
                <a:gd name="T5" fmla="*/ 24 h 222"/>
                <a:gd name="T6" fmla="*/ 342 w 438"/>
                <a:gd name="T7" fmla="*/ 24 h 222"/>
                <a:gd name="T8" fmla="*/ 330 w 438"/>
                <a:gd name="T9" fmla="*/ 24 h 222"/>
                <a:gd name="T10" fmla="*/ 324 w 438"/>
                <a:gd name="T11" fmla="*/ 24 h 222"/>
                <a:gd name="T12" fmla="*/ 294 w 438"/>
                <a:gd name="T13" fmla="*/ 18 h 222"/>
                <a:gd name="T14" fmla="*/ 288 w 438"/>
                <a:gd name="T15" fmla="*/ 0 h 222"/>
                <a:gd name="T16" fmla="*/ 258 w 438"/>
                <a:gd name="T17" fmla="*/ 0 h 222"/>
                <a:gd name="T18" fmla="*/ 258 w 438"/>
                <a:gd name="T19" fmla="*/ 18 h 222"/>
                <a:gd name="T20" fmla="*/ 240 w 438"/>
                <a:gd name="T21" fmla="*/ 30 h 222"/>
                <a:gd name="T22" fmla="*/ 222 w 438"/>
                <a:gd name="T23" fmla="*/ 42 h 222"/>
                <a:gd name="T24" fmla="*/ 222 w 438"/>
                <a:gd name="T25" fmla="*/ 54 h 222"/>
                <a:gd name="T26" fmla="*/ 204 w 438"/>
                <a:gd name="T27" fmla="*/ 66 h 222"/>
                <a:gd name="T28" fmla="*/ 186 w 438"/>
                <a:gd name="T29" fmla="*/ 90 h 222"/>
                <a:gd name="T30" fmla="*/ 174 w 438"/>
                <a:gd name="T31" fmla="*/ 78 h 222"/>
                <a:gd name="T32" fmla="*/ 162 w 438"/>
                <a:gd name="T33" fmla="*/ 108 h 222"/>
                <a:gd name="T34" fmla="*/ 150 w 438"/>
                <a:gd name="T35" fmla="*/ 96 h 222"/>
                <a:gd name="T36" fmla="*/ 132 w 438"/>
                <a:gd name="T37" fmla="*/ 114 h 222"/>
                <a:gd name="T38" fmla="*/ 108 w 438"/>
                <a:gd name="T39" fmla="*/ 108 h 222"/>
                <a:gd name="T40" fmla="*/ 108 w 438"/>
                <a:gd name="T41" fmla="*/ 102 h 222"/>
                <a:gd name="T42" fmla="*/ 102 w 438"/>
                <a:gd name="T43" fmla="*/ 114 h 222"/>
                <a:gd name="T44" fmla="*/ 96 w 438"/>
                <a:gd name="T45" fmla="*/ 108 h 222"/>
                <a:gd name="T46" fmla="*/ 84 w 438"/>
                <a:gd name="T47" fmla="*/ 108 h 222"/>
                <a:gd name="T48" fmla="*/ 84 w 438"/>
                <a:gd name="T49" fmla="*/ 114 h 222"/>
                <a:gd name="T50" fmla="*/ 78 w 438"/>
                <a:gd name="T51" fmla="*/ 120 h 222"/>
                <a:gd name="T52" fmla="*/ 78 w 438"/>
                <a:gd name="T53" fmla="*/ 126 h 222"/>
                <a:gd name="T54" fmla="*/ 78 w 438"/>
                <a:gd name="T55" fmla="*/ 138 h 222"/>
                <a:gd name="T56" fmla="*/ 66 w 438"/>
                <a:gd name="T57" fmla="*/ 144 h 222"/>
                <a:gd name="T58" fmla="*/ 60 w 438"/>
                <a:gd name="T59" fmla="*/ 168 h 222"/>
                <a:gd name="T60" fmla="*/ 54 w 438"/>
                <a:gd name="T61" fmla="*/ 174 h 222"/>
                <a:gd name="T62" fmla="*/ 18 w 438"/>
                <a:gd name="T63" fmla="*/ 174 h 222"/>
                <a:gd name="T64" fmla="*/ 18 w 438"/>
                <a:gd name="T65" fmla="*/ 186 h 222"/>
                <a:gd name="T66" fmla="*/ 24 w 438"/>
                <a:gd name="T67" fmla="*/ 192 h 222"/>
                <a:gd name="T68" fmla="*/ 18 w 438"/>
                <a:gd name="T69" fmla="*/ 216 h 222"/>
                <a:gd name="T70" fmla="*/ 12 w 438"/>
                <a:gd name="T71" fmla="*/ 216 h 222"/>
                <a:gd name="T72" fmla="*/ 90 w 438"/>
                <a:gd name="T73" fmla="*/ 216 h 222"/>
                <a:gd name="T74" fmla="*/ 84 w 438"/>
                <a:gd name="T75" fmla="*/ 204 h 222"/>
                <a:gd name="T76" fmla="*/ 108 w 438"/>
                <a:gd name="T77" fmla="*/ 204 h 222"/>
                <a:gd name="T78" fmla="*/ 372 w 438"/>
                <a:gd name="T79" fmla="*/ 168 h 222"/>
                <a:gd name="T80" fmla="*/ 390 w 438"/>
                <a:gd name="T81" fmla="*/ 156 h 222"/>
                <a:gd name="T82" fmla="*/ 402 w 438"/>
                <a:gd name="T83" fmla="*/ 126 h 222"/>
                <a:gd name="T84" fmla="*/ 426 w 438"/>
                <a:gd name="T85" fmla="*/ 108 h 222"/>
                <a:gd name="T86" fmla="*/ 438 w 438"/>
                <a:gd name="T87" fmla="*/ 96 h 222"/>
                <a:gd name="T88" fmla="*/ 426 w 438"/>
                <a:gd name="T89" fmla="*/ 90 h 222"/>
                <a:gd name="T90" fmla="*/ 414 w 438"/>
                <a:gd name="T91" fmla="*/ 84 h 222"/>
                <a:gd name="T92" fmla="*/ 396 w 438"/>
                <a:gd name="T93" fmla="*/ 54 h 222"/>
                <a:gd name="T94" fmla="*/ 390 w 438"/>
                <a:gd name="T95" fmla="*/ 36 h 222"/>
                <a:gd name="T96" fmla="*/ 390 w 438"/>
                <a:gd name="T97" fmla="*/ 30 h 2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8" h="222">
                  <a:moveTo>
                    <a:pt x="390" y="30"/>
                  </a:moveTo>
                  <a:lnTo>
                    <a:pt x="384" y="24"/>
                  </a:lnTo>
                  <a:lnTo>
                    <a:pt x="378" y="24"/>
                  </a:lnTo>
                  <a:lnTo>
                    <a:pt x="378" y="18"/>
                  </a:lnTo>
                  <a:lnTo>
                    <a:pt x="372" y="12"/>
                  </a:lnTo>
                  <a:lnTo>
                    <a:pt x="366" y="12"/>
                  </a:lnTo>
                  <a:lnTo>
                    <a:pt x="360" y="24"/>
                  </a:lnTo>
                  <a:lnTo>
                    <a:pt x="354" y="24"/>
                  </a:lnTo>
                  <a:lnTo>
                    <a:pt x="342" y="24"/>
                  </a:lnTo>
                  <a:lnTo>
                    <a:pt x="336" y="18"/>
                  </a:lnTo>
                  <a:lnTo>
                    <a:pt x="330" y="18"/>
                  </a:lnTo>
                  <a:lnTo>
                    <a:pt x="330" y="24"/>
                  </a:lnTo>
                  <a:lnTo>
                    <a:pt x="324" y="24"/>
                  </a:lnTo>
                  <a:lnTo>
                    <a:pt x="312" y="18"/>
                  </a:lnTo>
                  <a:lnTo>
                    <a:pt x="294" y="18"/>
                  </a:lnTo>
                  <a:lnTo>
                    <a:pt x="294" y="12"/>
                  </a:lnTo>
                  <a:lnTo>
                    <a:pt x="288" y="0"/>
                  </a:lnTo>
                  <a:lnTo>
                    <a:pt x="270" y="0"/>
                  </a:lnTo>
                  <a:lnTo>
                    <a:pt x="258" y="0"/>
                  </a:lnTo>
                  <a:lnTo>
                    <a:pt x="252" y="6"/>
                  </a:lnTo>
                  <a:lnTo>
                    <a:pt x="252" y="12"/>
                  </a:lnTo>
                  <a:lnTo>
                    <a:pt x="258" y="18"/>
                  </a:lnTo>
                  <a:lnTo>
                    <a:pt x="258" y="24"/>
                  </a:lnTo>
                  <a:lnTo>
                    <a:pt x="246" y="24"/>
                  </a:lnTo>
                  <a:lnTo>
                    <a:pt x="240" y="30"/>
                  </a:lnTo>
                  <a:lnTo>
                    <a:pt x="234" y="30"/>
                  </a:lnTo>
                  <a:lnTo>
                    <a:pt x="222" y="30"/>
                  </a:lnTo>
                  <a:lnTo>
                    <a:pt x="222" y="42"/>
                  </a:lnTo>
                  <a:lnTo>
                    <a:pt x="228" y="42"/>
                  </a:lnTo>
                  <a:lnTo>
                    <a:pt x="228" y="48"/>
                  </a:lnTo>
                  <a:lnTo>
                    <a:pt x="222" y="54"/>
                  </a:lnTo>
                  <a:lnTo>
                    <a:pt x="216" y="66"/>
                  </a:lnTo>
                  <a:lnTo>
                    <a:pt x="210" y="66"/>
                  </a:lnTo>
                  <a:lnTo>
                    <a:pt x="204" y="66"/>
                  </a:lnTo>
                  <a:lnTo>
                    <a:pt x="204" y="84"/>
                  </a:lnTo>
                  <a:lnTo>
                    <a:pt x="198" y="90"/>
                  </a:lnTo>
                  <a:lnTo>
                    <a:pt x="186" y="90"/>
                  </a:lnTo>
                  <a:lnTo>
                    <a:pt x="180" y="84"/>
                  </a:lnTo>
                  <a:lnTo>
                    <a:pt x="180" y="78"/>
                  </a:lnTo>
                  <a:lnTo>
                    <a:pt x="174" y="78"/>
                  </a:lnTo>
                  <a:lnTo>
                    <a:pt x="168" y="96"/>
                  </a:lnTo>
                  <a:lnTo>
                    <a:pt x="168" y="108"/>
                  </a:lnTo>
                  <a:lnTo>
                    <a:pt x="162" y="108"/>
                  </a:lnTo>
                  <a:lnTo>
                    <a:pt x="156" y="102"/>
                  </a:lnTo>
                  <a:lnTo>
                    <a:pt x="156" y="96"/>
                  </a:lnTo>
                  <a:lnTo>
                    <a:pt x="150" y="96"/>
                  </a:lnTo>
                  <a:lnTo>
                    <a:pt x="138" y="108"/>
                  </a:lnTo>
                  <a:lnTo>
                    <a:pt x="138" y="114"/>
                  </a:lnTo>
                  <a:lnTo>
                    <a:pt x="132" y="114"/>
                  </a:lnTo>
                  <a:lnTo>
                    <a:pt x="120" y="102"/>
                  </a:lnTo>
                  <a:lnTo>
                    <a:pt x="114" y="102"/>
                  </a:lnTo>
                  <a:lnTo>
                    <a:pt x="108" y="108"/>
                  </a:lnTo>
                  <a:lnTo>
                    <a:pt x="108" y="102"/>
                  </a:lnTo>
                  <a:lnTo>
                    <a:pt x="108" y="108"/>
                  </a:lnTo>
                  <a:lnTo>
                    <a:pt x="108" y="114"/>
                  </a:lnTo>
                  <a:lnTo>
                    <a:pt x="102" y="114"/>
                  </a:lnTo>
                  <a:lnTo>
                    <a:pt x="96" y="108"/>
                  </a:lnTo>
                  <a:lnTo>
                    <a:pt x="90" y="108"/>
                  </a:lnTo>
                  <a:lnTo>
                    <a:pt x="84" y="108"/>
                  </a:lnTo>
                  <a:lnTo>
                    <a:pt x="84" y="114"/>
                  </a:lnTo>
                  <a:lnTo>
                    <a:pt x="84" y="120"/>
                  </a:lnTo>
                  <a:lnTo>
                    <a:pt x="78" y="120"/>
                  </a:lnTo>
                  <a:lnTo>
                    <a:pt x="84" y="120"/>
                  </a:lnTo>
                  <a:lnTo>
                    <a:pt x="78" y="126"/>
                  </a:lnTo>
                  <a:lnTo>
                    <a:pt x="72" y="132"/>
                  </a:lnTo>
                  <a:lnTo>
                    <a:pt x="78" y="138"/>
                  </a:lnTo>
                  <a:lnTo>
                    <a:pt x="78" y="144"/>
                  </a:lnTo>
                  <a:lnTo>
                    <a:pt x="66" y="144"/>
                  </a:lnTo>
                  <a:lnTo>
                    <a:pt x="54" y="150"/>
                  </a:lnTo>
                  <a:lnTo>
                    <a:pt x="54" y="162"/>
                  </a:lnTo>
                  <a:lnTo>
                    <a:pt x="60" y="168"/>
                  </a:lnTo>
                  <a:lnTo>
                    <a:pt x="60" y="174"/>
                  </a:lnTo>
                  <a:lnTo>
                    <a:pt x="54" y="174"/>
                  </a:lnTo>
                  <a:lnTo>
                    <a:pt x="36" y="168"/>
                  </a:lnTo>
                  <a:lnTo>
                    <a:pt x="24" y="168"/>
                  </a:lnTo>
                  <a:lnTo>
                    <a:pt x="18" y="174"/>
                  </a:lnTo>
                  <a:lnTo>
                    <a:pt x="12" y="180"/>
                  </a:lnTo>
                  <a:lnTo>
                    <a:pt x="18" y="186"/>
                  </a:lnTo>
                  <a:lnTo>
                    <a:pt x="24" y="192"/>
                  </a:lnTo>
                  <a:lnTo>
                    <a:pt x="18" y="192"/>
                  </a:lnTo>
                  <a:lnTo>
                    <a:pt x="18" y="216"/>
                  </a:lnTo>
                  <a:lnTo>
                    <a:pt x="12" y="216"/>
                  </a:lnTo>
                  <a:lnTo>
                    <a:pt x="0" y="222"/>
                  </a:lnTo>
                  <a:lnTo>
                    <a:pt x="90" y="216"/>
                  </a:lnTo>
                  <a:lnTo>
                    <a:pt x="84" y="204"/>
                  </a:lnTo>
                  <a:lnTo>
                    <a:pt x="90" y="204"/>
                  </a:lnTo>
                  <a:lnTo>
                    <a:pt x="102" y="204"/>
                  </a:lnTo>
                  <a:lnTo>
                    <a:pt x="108" y="204"/>
                  </a:lnTo>
                  <a:lnTo>
                    <a:pt x="336" y="186"/>
                  </a:lnTo>
                  <a:lnTo>
                    <a:pt x="348" y="180"/>
                  </a:lnTo>
                  <a:lnTo>
                    <a:pt x="372" y="168"/>
                  </a:lnTo>
                  <a:lnTo>
                    <a:pt x="378" y="162"/>
                  </a:lnTo>
                  <a:lnTo>
                    <a:pt x="378" y="156"/>
                  </a:lnTo>
                  <a:lnTo>
                    <a:pt x="390" y="156"/>
                  </a:lnTo>
                  <a:lnTo>
                    <a:pt x="390" y="144"/>
                  </a:lnTo>
                  <a:lnTo>
                    <a:pt x="402" y="138"/>
                  </a:lnTo>
                  <a:lnTo>
                    <a:pt x="402" y="126"/>
                  </a:lnTo>
                  <a:lnTo>
                    <a:pt x="420" y="120"/>
                  </a:lnTo>
                  <a:lnTo>
                    <a:pt x="426" y="114"/>
                  </a:lnTo>
                  <a:lnTo>
                    <a:pt x="426" y="108"/>
                  </a:lnTo>
                  <a:lnTo>
                    <a:pt x="426" y="114"/>
                  </a:lnTo>
                  <a:lnTo>
                    <a:pt x="438" y="96"/>
                  </a:lnTo>
                  <a:lnTo>
                    <a:pt x="432" y="96"/>
                  </a:lnTo>
                  <a:lnTo>
                    <a:pt x="426" y="90"/>
                  </a:lnTo>
                  <a:lnTo>
                    <a:pt x="420" y="90"/>
                  </a:lnTo>
                  <a:lnTo>
                    <a:pt x="414" y="84"/>
                  </a:lnTo>
                  <a:lnTo>
                    <a:pt x="402" y="66"/>
                  </a:lnTo>
                  <a:lnTo>
                    <a:pt x="396" y="54"/>
                  </a:lnTo>
                  <a:lnTo>
                    <a:pt x="396" y="48"/>
                  </a:lnTo>
                  <a:lnTo>
                    <a:pt x="396" y="42"/>
                  </a:lnTo>
                  <a:lnTo>
                    <a:pt x="390" y="36"/>
                  </a:lnTo>
                  <a:lnTo>
                    <a:pt x="390" y="30"/>
                  </a:lnTo>
                  <a:lnTo>
                    <a:pt x="396" y="30"/>
                  </a:lnTo>
                  <a:lnTo>
                    <a:pt x="390" y="30"/>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7" name="Freeform 73">
              <a:extLst>
                <a:ext uri="{FF2B5EF4-FFF2-40B4-BE49-F238E27FC236}">
                  <a16:creationId xmlns:a16="http://schemas.microsoft.com/office/drawing/2014/main" id="{99DE6255-FE4E-4049-BECC-A195166AA4E8}"/>
                </a:ext>
              </a:extLst>
            </p:cNvPr>
            <p:cNvSpPr>
              <a:spLocks/>
            </p:cNvSpPr>
            <p:nvPr/>
          </p:nvSpPr>
          <p:spPr bwMode="auto">
            <a:xfrm>
              <a:off x="5801393" y="2933282"/>
              <a:ext cx="373616" cy="394298"/>
            </a:xfrm>
            <a:custGeom>
              <a:avLst/>
              <a:gdLst>
                <a:gd name="T0" fmla="*/ 36 w 276"/>
                <a:gd name="T1" fmla="*/ 240 h 270"/>
                <a:gd name="T2" fmla="*/ 24 w 276"/>
                <a:gd name="T3" fmla="*/ 234 h 270"/>
                <a:gd name="T4" fmla="*/ 6 w 276"/>
                <a:gd name="T5" fmla="*/ 204 h 270"/>
                <a:gd name="T6" fmla="*/ 0 w 276"/>
                <a:gd name="T7" fmla="*/ 186 h 270"/>
                <a:gd name="T8" fmla="*/ 0 w 276"/>
                <a:gd name="T9" fmla="*/ 180 h 270"/>
                <a:gd name="T10" fmla="*/ 12 w 276"/>
                <a:gd name="T11" fmla="*/ 180 h 270"/>
                <a:gd name="T12" fmla="*/ 24 w 276"/>
                <a:gd name="T13" fmla="*/ 168 h 270"/>
                <a:gd name="T14" fmla="*/ 24 w 276"/>
                <a:gd name="T15" fmla="*/ 144 h 270"/>
                <a:gd name="T16" fmla="*/ 36 w 276"/>
                <a:gd name="T17" fmla="*/ 144 h 270"/>
                <a:gd name="T18" fmla="*/ 42 w 276"/>
                <a:gd name="T19" fmla="*/ 132 h 270"/>
                <a:gd name="T20" fmla="*/ 60 w 276"/>
                <a:gd name="T21" fmla="*/ 102 h 270"/>
                <a:gd name="T22" fmla="*/ 60 w 276"/>
                <a:gd name="T23" fmla="*/ 102 h 270"/>
                <a:gd name="T24" fmla="*/ 84 w 276"/>
                <a:gd name="T25" fmla="*/ 84 h 270"/>
                <a:gd name="T26" fmla="*/ 90 w 276"/>
                <a:gd name="T27" fmla="*/ 60 h 270"/>
                <a:gd name="T28" fmla="*/ 96 w 276"/>
                <a:gd name="T29" fmla="*/ 30 h 270"/>
                <a:gd name="T30" fmla="*/ 90 w 276"/>
                <a:gd name="T31" fmla="*/ 0 h 270"/>
                <a:gd name="T32" fmla="*/ 96 w 276"/>
                <a:gd name="T33" fmla="*/ 0 h 270"/>
                <a:gd name="T34" fmla="*/ 168 w 276"/>
                <a:gd name="T35" fmla="*/ 54 h 270"/>
                <a:gd name="T36" fmla="*/ 174 w 276"/>
                <a:gd name="T37" fmla="*/ 90 h 270"/>
                <a:gd name="T38" fmla="*/ 192 w 276"/>
                <a:gd name="T39" fmla="*/ 72 h 270"/>
                <a:gd name="T40" fmla="*/ 210 w 276"/>
                <a:gd name="T41" fmla="*/ 60 h 270"/>
                <a:gd name="T42" fmla="*/ 222 w 276"/>
                <a:gd name="T43" fmla="*/ 60 h 270"/>
                <a:gd name="T44" fmla="*/ 234 w 276"/>
                <a:gd name="T45" fmla="*/ 48 h 270"/>
                <a:gd name="T46" fmla="*/ 258 w 276"/>
                <a:gd name="T47" fmla="*/ 48 h 270"/>
                <a:gd name="T48" fmla="*/ 264 w 276"/>
                <a:gd name="T49" fmla="*/ 48 h 270"/>
                <a:gd name="T50" fmla="*/ 276 w 276"/>
                <a:gd name="T51" fmla="*/ 66 h 270"/>
                <a:gd name="T52" fmla="*/ 270 w 276"/>
                <a:gd name="T53" fmla="*/ 78 h 270"/>
                <a:gd name="T54" fmla="*/ 246 w 276"/>
                <a:gd name="T55" fmla="*/ 72 h 270"/>
                <a:gd name="T56" fmla="*/ 234 w 276"/>
                <a:gd name="T57" fmla="*/ 66 h 270"/>
                <a:gd name="T58" fmla="*/ 228 w 276"/>
                <a:gd name="T59" fmla="*/ 90 h 270"/>
                <a:gd name="T60" fmla="*/ 222 w 276"/>
                <a:gd name="T61" fmla="*/ 108 h 270"/>
                <a:gd name="T62" fmla="*/ 216 w 276"/>
                <a:gd name="T63" fmla="*/ 120 h 270"/>
                <a:gd name="T64" fmla="*/ 198 w 276"/>
                <a:gd name="T65" fmla="*/ 120 h 270"/>
                <a:gd name="T66" fmla="*/ 198 w 276"/>
                <a:gd name="T67" fmla="*/ 144 h 270"/>
                <a:gd name="T68" fmla="*/ 174 w 276"/>
                <a:gd name="T69" fmla="*/ 144 h 270"/>
                <a:gd name="T70" fmla="*/ 168 w 276"/>
                <a:gd name="T71" fmla="*/ 156 h 270"/>
                <a:gd name="T72" fmla="*/ 168 w 276"/>
                <a:gd name="T73" fmla="*/ 168 h 270"/>
                <a:gd name="T74" fmla="*/ 162 w 276"/>
                <a:gd name="T75" fmla="*/ 180 h 270"/>
                <a:gd name="T76" fmla="*/ 156 w 276"/>
                <a:gd name="T77" fmla="*/ 198 h 270"/>
                <a:gd name="T78" fmla="*/ 150 w 276"/>
                <a:gd name="T79" fmla="*/ 222 h 270"/>
                <a:gd name="T80" fmla="*/ 144 w 276"/>
                <a:gd name="T81" fmla="*/ 228 h 270"/>
                <a:gd name="T82" fmla="*/ 150 w 276"/>
                <a:gd name="T83" fmla="*/ 234 h 270"/>
                <a:gd name="T84" fmla="*/ 138 w 276"/>
                <a:gd name="T85" fmla="*/ 240 h 270"/>
                <a:gd name="T86" fmla="*/ 126 w 276"/>
                <a:gd name="T87" fmla="*/ 246 h 270"/>
                <a:gd name="T88" fmla="*/ 114 w 276"/>
                <a:gd name="T89" fmla="*/ 252 h 270"/>
                <a:gd name="T90" fmla="*/ 108 w 276"/>
                <a:gd name="T91" fmla="*/ 258 h 270"/>
                <a:gd name="T92" fmla="*/ 90 w 276"/>
                <a:gd name="T93" fmla="*/ 258 h 270"/>
                <a:gd name="T94" fmla="*/ 84 w 276"/>
                <a:gd name="T95" fmla="*/ 258 h 270"/>
                <a:gd name="T96" fmla="*/ 66 w 276"/>
                <a:gd name="T97" fmla="*/ 264 h 270"/>
                <a:gd name="T98" fmla="*/ 48 w 276"/>
                <a:gd name="T99" fmla="*/ 252 h 270"/>
                <a:gd name="T100" fmla="*/ 42 w 276"/>
                <a:gd name="T101" fmla="*/ 246 h 2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70">
                  <a:moveTo>
                    <a:pt x="42" y="246"/>
                  </a:moveTo>
                  <a:lnTo>
                    <a:pt x="42" y="246"/>
                  </a:lnTo>
                  <a:lnTo>
                    <a:pt x="36" y="240"/>
                  </a:lnTo>
                  <a:lnTo>
                    <a:pt x="30" y="240"/>
                  </a:lnTo>
                  <a:lnTo>
                    <a:pt x="24" y="234"/>
                  </a:lnTo>
                  <a:lnTo>
                    <a:pt x="12" y="216"/>
                  </a:lnTo>
                  <a:lnTo>
                    <a:pt x="6" y="204"/>
                  </a:lnTo>
                  <a:lnTo>
                    <a:pt x="6" y="198"/>
                  </a:lnTo>
                  <a:lnTo>
                    <a:pt x="6" y="192"/>
                  </a:lnTo>
                  <a:lnTo>
                    <a:pt x="0" y="186"/>
                  </a:lnTo>
                  <a:lnTo>
                    <a:pt x="0" y="180"/>
                  </a:lnTo>
                  <a:lnTo>
                    <a:pt x="6" y="180"/>
                  </a:lnTo>
                  <a:lnTo>
                    <a:pt x="12" y="180"/>
                  </a:lnTo>
                  <a:lnTo>
                    <a:pt x="18" y="168"/>
                  </a:lnTo>
                  <a:lnTo>
                    <a:pt x="24" y="168"/>
                  </a:lnTo>
                  <a:lnTo>
                    <a:pt x="24" y="156"/>
                  </a:lnTo>
                  <a:lnTo>
                    <a:pt x="24" y="150"/>
                  </a:lnTo>
                  <a:lnTo>
                    <a:pt x="24" y="144"/>
                  </a:lnTo>
                  <a:lnTo>
                    <a:pt x="24" y="132"/>
                  </a:lnTo>
                  <a:lnTo>
                    <a:pt x="36" y="132"/>
                  </a:lnTo>
                  <a:lnTo>
                    <a:pt x="36" y="144"/>
                  </a:lnTo>
                  <a:lnTo>
                    <a:pt x="42" y="144"/>
                  </a:lnTo>
                  <a:lnTo>
                    <a:pt x="42" y="132"/>
                  </a:lnTo>
                  <a:lnTo>
                    <a:pt x="48" y="114"/>
                  </a:lnTo>
                  <a:lnTo>
                    <a:pt x="60" y="102"/>
                  </a:lnTo>
                  <a:lnTo>
                    <a:pt x="66" y="102"/>
                  </a:lnTo>
                  <a:lnTo>
                    <a:pt x="72" y="96"/>
                  </a:lnTo>
                  <a:lnTo>
                    <a:pt x="84" y="84"/>
                  </a:lnTo>
                  <a:lnTo>
                    <a:pt x="90" y="78"/>
                  </a:lnTo>
                  <a:lnTo>
                    <a:pt x="90" y="66"/>
                  </a:lnTo>
                  <a:lnTo>
                    <a:pt x="90" y="60"/>
                  </a:lnTo>
                  <a:lnTo>
                    <a:pt x="90" y="30"/>
                  </a:lnTo>
                  <a:lnTo>
                    <a:pt x="96" y="30"/>
                  </a:lnTo>
                  <a:lnTo>
                    <a:pt x="96" y="18"/>
                  </a:lnTo>
                  <a:lnTo>
                    <a:pt x="90" y="6"/>
                  </a:lnTo>
                  <a:lnTo>
                    <a:pt x="90" y="0"/>
                  </a:lnTo>
                  <a:lnTo>
                    <a:pt x="96" y="0"/>
                  </a:lnTo>
                  <a:lnTo>
                    <a:pt x="108" y="66"/>
                  </a:lnTo>
                  <a:lnTo>
                    <a:pt x="168" y="54"/>
                  </a:lnTo>
                  <a:lnTo>
                    <a:pt x="174" y="90"/>
                  </a:lnTo>
                  <a:lnTo>
                    <a:pt x="192" y="72"/>
                  </a:lnTo>
                  <a:lnTo>
                    <a:pt x="198" y="72"/>
                  </a:lnTo>
                  <a:lnTo>
                    <a:pt x="204" y="66"/>
                  </a:lnTo>
                  <a:lnTo>
                    <a:pt x="210" y="60"/>
                  </a:lnTo>
                  <a:lnTo>
                    <a:pt x="222" y="60"/>
                  </a:lnTo>
                  <a:lnTo>
                    <a:pt x="228" y="60"/>
                  </a:lnTo>
                  <a:lnTo>
                    <a:pt x="234" y="48"/>
                  </a:lnTo>
                  <a:lnTo>
                    <a:pt x="246" y="48"/>
                  </a:lnTo>
                  <a:lnTo>
                    <a:pt x="252" y="48"/>
                  </a:lnTo>
                  <a:lnTo>
                    <a:pt x="258" y="48"/>
                  </a:lnTo>
                  <a:lnTo>
                    <a:pt x="264" y="48"/>
                  </a:lnTo>
                  <a:lnTo>
                    <a:pt x="264" y="54"/>
                  </a:lnTo>
                  <a:lnTo>
                    <a:pt x="276" y="66"/>
                  </a:lnTo>
                  <a:lnTo>
                    <a:pt x="276" y="72"/>
                  </a:lnTo>
                  <a:lnTo>
                    <a:pt x="270" y="72"/>
                  </a:lnTo>
                  <a:lnTo>
                    <a:pt x="270" y="78"/>
                  </a:lnTo>
                  <a:lnTo>
                    <a:pt x="264" y="78"/>
                  </a:lnTo>
                  <a:lnTo>
                    <a:pt x="246" y="72"/>
                  </a:lnTo>
                  <a:lnTo>
                    <a:pt x="240" y="72"/>
                  </a:lnTo>
                  <a:lnTo>
                    <a:pt x="234" y="66"/>
                  </a:lnTo>
                  <a:lnTo>
                    <a:pt x="234" y="84"/>
                  </a:lnTo>
                  <a:lnTo>
                    <a:pt x="228" y="90"/>
                  </a:lnTo>
                  <a:lnTo>
                    <a:pt x="228" y="96"/>
                  </a:lnTo>
                  <a:lnTo>
                    <a:pt x="222" y="108"/>
                  </a:lnTo>
                  <a:lnTo>
                    <a:pt x="216" y="108"/>
                  </a:lnTo>
                  <a:lnTo>
                    <a:pt x="216" y="114"/>
                  </a:lnTo>
                  <a:lnTo>
                    <a:pt x="216" y="120"/>
                  </a:lnTo>
                  <a:lnTo>
                    <a:pt x="210" y="120"/>
                  </a:lnTo>
                  <a:lnTo>
                    <a:pt x="204" y="120"/>
                  </a:lnTo>
                  <a:lnTo>
                    <a:pt x="198" y="120"/>
                  </a:lnTo>
                  <a:lnTo>
                    <a:pt x="198" y="132"/>
                  </a:lnTo>
                  <a:lnTo>
                    <a:pt x="198" y="138"/>
                  </a:lnTo>
                  <a:lnTo>
                    <a:pt x="198" y="144"/>
                  </a:lnTo>
                  <a:lnTo>
                    <a:pt x="198" y="150"/>
                  </a:lnTo>
                  <a:lnTo>
                    <a:pt x="186" y="150"/>
                  </a:lnTo>
                  <a:lnTo>
                    <a:pt x="174" y="144"/>
                  </a:lnTo>
                  <a:lnTo>
                    <a:pt x="168" y="144"/>
                  </a:lnTo>
                  <a:lnTo>
                    <a:pt x="168" y="150"/>
                  </a:lnTo>
                  <a:lnTo>
                    <a:pt x="168" y="156"/>
                  </a:lnTo>
                  <a:lnTo>
                    <a:pt x="168" y="162"/>
                  </a:lnTo>
                  <a:lnTo>
                    <a:pt x="168" y="168"/>
                  </a:lnTo>
                  <a:lnTo>
                    <a:pt x="162" y="174"/>
                  </a:lnTo>
                  <a:lnTo>
                    <a:pt x="162" y="180"/>
                  </a:lnTo>
                  <a:lnTo>
                    <a:pt x="162" y="192"/>
                  </a:lnTo>
                  <a:lnTo>
                    <a:pt x="156" y="198"/>
                  </a:lnTo>
                  <a:lnTo>
                    <a:pt x="150" y="210"/>
                  </a:lnTo>
                  <a:lnTo>
                    <a:pt x="150" y="216"/>
                  </a:lnTo>
                  <a:lnTo>
                    <a:pt x="150" y="222"/>
                  </a:lnTo>
                  <a:lnTo>
                    <a:pt x="144" y="228"/>
                  </a:lnTo>
                  <a:lnTo>
                    <a:pt x="150" y="234"/>
                  </a:lnTo>
                  <a:lnTo>
                    <a:pt x="138" y="240"/>
                  </a:lnTo>
                  <a:lnTo>
                    <a:pt x="126" y="240"/>
                  </a:lnTo>
                  <a:lnTo>
                    <a:pt x="126" y="246"/>
                  </a:lnTo>
                  <a:lnTo>
                    <a:pt x="120" y="246"/>
                  </a:lnTo>
                  <a:lnTo>
                    <a:pt x="114" y="246"/>
                  </a:lnTo>
                  <a:lnTo>
                    <a:pt x="114" y="252"/>
                  </a:lnTo>
                  <a:lnTo>
                    <a:pt x="108" y="258"/>
                  </a:lnTo>
                  <a:lnTo>
                    <a:pt x="102" y="258"/>
                  </a:lnTo>
                  <a:lnTo>
                    <a:pt x="96" y="258"/>
                  </a:lnTo>
                  <a:lnTo>
                    <a:pt x="90" y="258"/>
                  </a:lnTo>
                  <a:lnTo>
                    <a:pt x="84" y="258"/>
                  </a:lnTo>
                  <a:lnTo>
                    <a:pt x="78" y="270"/>
                  </a:lnTo>
                  <a:lnTo>
                    <a:pt x="72" y="270"/>
                  </a:lnTo>
                  <a:lnTo>
                    <a:pt x="66" y="264"/>
                  </a:lnTo>
                  <a:lnTo>
                    <a:pt x="54" y="264"/>
                  </a:lnTo>
                  <a:lnTo>
                    <a:pt x="48" y="252"/>
                  </a:lnTo>
                  <a:lnTo>
                    <a:pt x="48" y="246"/>
                  </a:lnTo>
                  <a:lnTo>
                    <a:pt x="42" y="246"/>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8" name="Freeform 74">
              <a:extLst>
                <a:ext uri="{FF2B5EF4-FFF2-40B4-BE49-F238E27FC236}">
                  <a16:creationId xmlns:a16="http://schemas.microsoft.com/office/drawing/2014/main" id="{279FC0D6-AC3B-41C3-92EB-68956A03414F}"/>
                </a:ext>
              </a:extLst>
            </p:cNvPr>
            <p:cNvSpPr>
              <a:spLocks/>
            </p:cNvSpPr>
            <p:nvPr/>
          </p:nvSpPr>
          <p:spPr bwMode="auto">
            <a:xfrm>
              <a:off x="6467404" y="2267356"/>
              <a:ext cx="138076" cy="297914"/>
            </a:xfrm>
            <a:custGeom>
              <a:avLst/>
              <a:gdLst>
                <a:gd name="T0" fmla="*/ 78 w 102"/>
                <a:gd name="T1" fmla="*/ 180 h 204"/>
                <a:gd name="T2" fmla="*/ 96 w 102"/>
                <a:gd name="T3" fmla="*/ 174 h 204"/>
                <a:gd name="T4" fmla="*/ 96 w 102"/>
                <a:gd name="T5" fmla="*/ 168 h 204"/>
                <a:gd name="T6" fmla="*/ 102 w 102"/>
                <a:gd name="T7" fmla="*/ 162 h 204"/>
                <a:gd name="T8" fmla="*/ 102 w 102"/>
                <a:gd name="T9" fmla="*/ 156 h 204"/>
                <a:gd name="T10" fmla="*/ 96 w 102"/>
                <a:gd name="T11" fmla="*/ 150 h 204"/>
                <a:gd name="T12" fmla="*/ 96 w 102"/>
                <a:gd name="T13" fmla="*/ 144 h 204"/>
                <a:gd name="T14" fmla="*/ 84 w 102"/>
                <a:gd name="T15" fmla="*/ 138 h 204"/>
                <a:gd name="T16" fmla="*/ 42 w 102"/>
                <a:gd name="T17" fmla="*/ 0 h 204"/>
                <a:gd name="T18" fmla="*/ 36 w 102"/>
                <a:gd name="T19" fmla="*/ 0 h 204"/>
                <a:gd name="T20" fmla="*/ 24 w 102"/>
                <a:gd name="T21" fmla="*/ 6 h 204"/>
                <a:gd name="T22" fmla="*/ 24 w 102"/>
                <a:gd name="T23" fmla="*/ 6 h 204"/>
                <a:gd name="T24" fmla="*/ 24 w 102"/>
                <a:gd name="T25" fmla="*/ 12 h 204"/>
                <a:gd name="T26" fmla="*/ 24 w 102"/>
                <a:gd name="T27" fmla="*/ 12 h 204"/>
                <a:gd name="T28" fmla="*/ 24 w 102"/>
                <a:gd name="T29" fmla="*/ 18 h 204"/>
                <a:gd name="T30" fmla="*/ 18 w 102"/>
                <a:gd name="T31" fmla="*/ 24 h 204"/>
                <a:gd name="T32" fmla="*/ 24 w 102"/>
                <a:gd name="T33" fmla="*/ 30 h 204"/>
                <a:gd name="T34" fmla="*/ 24 w 102"/>
                <a:gd name="T35" fmla="*/ 36 h 204"/>
                <a:gd name="T36" fmla="*/ 18 w 102"/>
                <a:gd name="T37" fmla="*/ 42 h 204"/>
                <a:gd name="T38" fmla="*/ 24 w 102"/>
                <a:gd name="T39" fmla="*/ 66 h 204"/>
                <a:gd name="T40" fmla="*/ 12 w 102"/>
                <a:gd name="T41" fmla="*/ 78 h 204"/>
                <a:gd name="T42" fmla="*/ 12 w 102"/>
                <a:gd name="T43" fmla="*/ 78 h 204"/>
                <a:gd name="T44" fmla="*/ 6 w 102"/>
                <a:gd name="T45" fmla="*/ 84 h 204"/>
                <a:gd name="T46" fmla="*/ 12 w 102"/>
                <a:gd name="T47" fmla="*/ 90 h 204"/>
                <a:gd name="T48" fmla="*/ 12 w 102"/>
                <a:gd name="T49" fmla="*/ 120 h 204"/>
                <a:gd name="T50" fmla="*/ 6 w 102"/>
                <a:gd name="T51" fmla="*/ 132 h 204"/>
                <a:gd name="T52" fmla="*/ 0 w 102"/>
                <a:gd name="T53" fmla="*/ 144 h 204"/>
                <a:gd name="T54" fmla="*/ 6 w 102"/>
                <a:gd name="T55" fmla="*/ 162 h 204"/>
                <a:gd name="T56" fmla="*/ 12 w 102"/>
                <a:gd name="T57" fmla="*/ 180 h 204"/>
                <a:gd name="T58" fmla="*/ 6 w 102"/>
                <a:gd name="T59" fmla="*/ 192 h 204"/>
                <a:gd name="T60" fmla="*/ 12 w 102"/>
                <a:gd name="T61" fmla="*/ 204 h 204"/>
                <a:gd name="T62" fmla="*/ 72 w 102"/>
                <a:gd name="T63" fmla="*/ 192 h 204"/>
                <a:gd name="T64" fmla="*/ 78 w 102"/>
                <a:gd name="T65" fmla="*/ 186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 h="204">
                  <a:moveTo>
                    <a:pt x="78" y="186"/>
                  </a:moveTo>
                  <a:lnTo>
                    <a:pt x="78" y="180"/>
                  </a:lnTo>
                  <a:lnTo>
                    <a:pt x="84" y="174"/>
                  </a:lnTo>
                  <a:lnTo>
                    <a:pt x="96" y="174"/>
                  </a:lnTo>
                  <a:lnTo>
                    <a:pt x="96" y="168"/>
                  </a:lnTo>
                  <a:lnTo>
                    <a:pt x="102" y="162"/>
                  </a:lnTo>
                  <a:lnTo>
                    <a:pt x="102" y="156"/>
                  </a:lnTo>
                  <a:lnTo>
                    <a:pt x="96" y="156"/>
                  </a:lnTo>
                  <a:lnTo>
                    <a:pt x="96" y="150"/>
                  </a:lnTo>
                  <a:lnTo>
                    <a:pt x="96" y="144"/>
                  </a:lnTo>
                  <a:lnTo>
                    <a:pt x="90" y="138"/>
                  </a:lnTo>
                  <a:lnTo>
                    <a:pt x="84" y="138"/>
                  </a:lnTo>
                  <a:lnTo>
                    <a:pt x="78" y="132"/>
                  </a:lnTo>
                  <a:lnTo>
                    <a:pt x="42" y="0"/>
                  </a:lnTo>
                  <a:lnTo>
                    <a:pt x="36" y="0"/>
                  </a:lnTo>
                  <a:lnTo>
                    <a:pt x="24" y="0"/>
                  </a:lnTo>
                  <a:lnTo>
                    <a:pt x="24" y="6"/>
                  </a:lnTo>
                  <a:lnTo>
                    <a:pt x="24" y="12"/>
                  </a:lnTo>
                  <a:lnTo>
                    <a:pt x="24" y="18"/>
                  </a:lnTo>
                  <a:lnTo>
                    <a:pt x="18" y="18"/>
                  </a:lnTo>
                  <a:lnTo>
                    <a:pt x="18" y="24"/>
                  </a:lnTo>
                  <a:lnTo>
                    <a:pt x="24" y="24"/>
                  </a:lnTo>
                  <a:lnTo>
                    <a:pt x="24" y="30"/>
                  </a:lnTo>
                  <a:lnTo>
                    <a:pt x="24" y="36"/>
                  </a:lnTo>
                  <a:lnTo>
                    <a:pt x="18" y="42"/>
                  </a:lnTo>
                  <a:lnTo>
                    <a:pt x="24" y="48"/>
                  </a:lnTo>
                  <a:lnTo>
                    <a:pt x="24" y="66"/>
                  </a:lnTo>
                  <a:lnTo>
                    <a:pt x="24" y="72"/>
                  </a:lnTo>
                  <a:lnTo>
                    <a:pt x="12" y="78"/>
                  </a:lnTo>
                  <a:lnTo>
                    <a:pt x="6" y="84"/>
                  </a:lnTo>
                  <a:lnTo>
                    <a:pt x="12" y="90"/>
                  </a:lnTo>
                  <a:lnTo>
                    <a:pt x="12" y="102"/>
                  </a:lnTo>
                  <a:lnTo>
                    <a:pt x="12" y="120"/>
                  </a:lnTo>
                  <a:lnTo>
                    <a:pt x="6" y="126"/>
                  </a:lnTo>
                  <a:lnTo>
                    <a:pt x="6" y="132"/>
                  </a:lnTo>
                  <a:lnTo>
                    <a:pt x="6" y="138"/>
                  </a:lnTo>
                  <a:lnTo>
                    <a:pt x="0" y="144"/>
                  </a:lnTo>
                  <a:lnTo>
                    <a:pt x="0" y="156"/>
                  </a:lnTo>
                  <a:lnTo>
                    <a:pt x="6" y="162"/>
                  </a:lnTo>
                  <a:lnTo>
                    <a:pt x="6" y="168"/>
                  </a:lnTo>
                  <a:lnTo>
                    <a:pt x="12" y="180"/>
                  </a:lnTo>
                  <a:lnTo>
                    <a:pt x="12" y="186"/>
                  </a:lnTo>
                  <a:lnTo>
                    <a:pt x="6" y="192"/>
                  </a:lnTo>
                  <a:lnTo>
                    <a:pt x="6" y="204"/>
                  </a:lnTo>
                  <a:lnTo>
                    <a:pt x="12" y="204"/>
                  </a:lnTo>
                  <a:lnTo>
                    <a:pt x="72" y="192"/>
                  </a:lnTo>
                  <a:lnTo>
                    <a:pt x="78" y="186"/>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9" name="Freeform 75">
              <a:extLst>
                <a:ext uri="{FF2B5EF4-FFF2-40B4-BE49-F238E27FC236}">
                  <a16:creationId xmlns:a16="http://schemas.microsoft.com/office/drawing/2014/main" id="{9731E53B-E01B-499C-BC16-82F1F9C5DC5A}"/>
                </a:ext>
              </a:extLst>
            </p:cNvPr>
            <p:cNvSpPr>
              <a:spLocks/>
            </p:cNvSpPr>
            <p:nvPr/>
          </p:nvSpPr>
          <p:spPr bwMode="auto">
            <a:xfrm>
              <a:off x="6516137" y="1978204"/>
              <a:ext cx="300517" cy="516969"/>
            </a:xfrm>
            <a:custGeom>
              <a:avLst/>
              <a:gdLst>
                <a:gd name="T0" fmla="*/ 60 w 222"/>
                <a:gd name="T1" fmla="*/ 342 h 354"/>
                <a:gd name="T2" fmla="*/ 42 w 222"/>
                <a:gd name="T3" fmla="*/ 330 h 354"/>
                <a:gd name="T4" fmla="*/ 0 w 222"/>
                <a:gd name="T5" fmla="*/ 198 h 354"/>
                <a:gd name="T6" fmla="*/ 12 w 222"/>
                <a:gd name="T7" fmla="*/ 192 h 354"/>
                <a:gd name="T8" fmla="*/ 12 w 222"/>
                <a:gd name="T9" fmla="*/ 192 h 354"/>
                <a:gd name="T10" fmla="*/ 18 w 222"/>
                <a:gd name="T11" fmla="*/ 180 h 354"/>
                <a:gd name="T12" fmla="*/ 18 w 222"/>
                <a:gd name="T13" fmla="*/ 180 h 354"/>
                <a:gd name="T14" fmla="*/ 18 w 222"/>
                <a:gd name="T15" fmla="*/ 162 h 354"/>
                <a:gd name="T16" fmla="*/ 24 w 222"/>
                <a:gd name="T17" fmla="*/ 150 h 354"/>
                <a:gd name="T18" fmla="*/ 30 w 222"/>
                <a:gd name="T19" fmla="*/ 138 h 354"/>
                <a:gd name="T20" fmla="*/ 24 w 222"/>
                <a:gd name="T21" fmla="*/ 102 h 354"/>
                <a:gd name="T22" fmla="*/ 30 w 222"/>
                <a:gd name="T23" fmla="*/ 90 h 354"/>
                <a:gd name="T24" fmla="*/ 36 w 222"/>
                <a:gd name="T25" fmla="*/ 60 h 354"/>
                <a:gd name="T26" fmla="*/ 54 w 222"/>
                <a:gd name="T27" fmla="*/ 6 h 354"/>
                <a:gd name="T28" fmla="*/ 72 w 222"/>
                <a:gd name="T29" fmla="*/ 24 h 354"/>
                <a:gd name="T30" fmla="*/ 90 w 222"/>
                <a:gd name="T31" fmla="*/ 6 h 354"/>
                <a:gd name="T32" fmla="*/ 96 w 222"/>
                <a:gd name="T33" fmla="*/ 0 h 354"/>
                <a:gd name="T34" fmla="*/ 126 w 222"/>
                <a:gd name="T35" fmla="*/ 12 h 354"/>
                <a:gd name="T36" fmla="*/ 156 w 222"/>
                <a:gd name="T37" fmla="*/ 102 h 354"/>
                <a:gd name="T38" fmla="*/ 168 w 222"/>
                <a:gd name="T39" fmla="*/ 120 h 354"/>
                <a:gd name="T40" fmla="*/ 180 w 222"/>
                <a:gd name="T41" fmla="*/ 120 h 354"/>
                <a:gd name="T42" fmla="*/ 186 w 222"/>
                <a:gd name="T43" fmla="*/ 138 h 354"/>
                <a:gd name="T44" fmla="*/ 198 w 222"/>
                <a:gd name="T45" fmla="*/ 150 h 354"/>
                <a:gd name="T46" fmla="*/ 210 w 222"/>
                <a:gd name="T47" fmla="*/ 156 h 354"/>
                <a:gd name="T48" fmla="*/ 210 w 222"/>
                <a:gd name="T49" fmla="*/ 162 h 354"/>
                <a:gd name="T50" fmla="*/ 216 w 222"/>
                <a:gd name="T51" fmla="*/ 168 h 354"/>
                <a:gd name="T52" fmla="*/ 222 w 222"/>
                <a:gd name="T53" fmla="*/ 168 h 354"/>
                <a:gd name="T54" fmla="*/ 210 w 222"/>
                <a:gd name="T55" fmla="*/ 186 h 354"/>
                <a:gd name="T56" fmla="*/ 204 w 222"/>
                <a:gd name="T57" fmla="*/ 180 h 354"/>
                <a:gd name="T58" fmla="*/ 204 w 222"/>
                <a:gd name="T59" fmla="*/ 186 h 354"/>
                <a:gd name="T60" fmla="*/ 198 w 222"/>
                <a:gd name="T61" fmla="*/ 186 h 354"/>
                <a:gd name="T62" fmla="*/ 198 w 222"/>
                <a:gd name="T63" fmla="*/ 192 h 354"/>
                <a:gd name="T64" fmla="*/ 186 w 222"/>
                <a:gd name="T65" fmla="*/ 198 h 354"/>
                <a:gd name="T66" fmla="*/ 186 w 222"/>
                <a:gd name="T67" fmla="*/ 198 h 354"/>
                <a:gd name="T68" fmla="*/ 186 w 222"/>
                <a:gd name="T69" fmla="*/ 210 h 354"/>
                <a:gd name="T70" fmla="*/ 174 w 222"/>
                <a:gd name="T71" fmla="*/ 222 h 354"/>
                <a:gd name="T72" fmla="*/ 174 w 222"/>
                <a:gd name="T73" fmla="*/ 210 h 354"/>
                <a:gd name="T74" fmla="*/ 162 w 222"/>
                <a:gd name="T75" fmla="*/ 204 h 354"/>
                <a:gd name="T76" fmla="*/ 162 w 222"/>
                <a:gd name="T77" fmla="*/ 210 h 354"/>
                <a:gd name="T78" fmla="*/ 150 w 222"/>
                <a:gd name="T79" fmla="*/ 222 h 354"/>
                <a:gd name="T80" fmla="*/ 150 w 222"/>
                <a:gd name="T81" fmla="*/ 228 h 354"/>
                <a:gd name="T82" fmla="*/ 144 w 222"/>
                <a:gd name="T83" fmla="*/ 222 h 354"/>
                <a:gd name="T84" fmla="*/ 138 w 222"/>
                <a:gd name="T85" fmla="*/ 222 h 354"/>
                <a:gd name="T86" fmla="*/ 132 w 222"/>
                <a:gd name="T87" fmla="*/ 216 h 354"/>
                <a:gd name="T88" fmla="*/ 132 w 222"/>
                <a:gd name="T89" fmla="*/ 252 h 354"/>
                <a:gd name="T90" fmla="*/ 126 w 222"/>
                <a:gd name="T91" fmla="*/ 270 h 354"/>
                <a:gd name="T92" fmla="*/ 120 w 222"/>
                <a:gd name="T93" fmla="*/ 264 h 354"/>
                <a:gd name="T94" fmla="*/ 114 w 222"/>
                <a:gd name="T95" fmla="*/ 276 h 354"/>
                <a:gd name="T96" fmla="*/ 108 w 222"/>
                <a:gd name="T97" fmla="*/ 276 h 354"/>
                <a:gd name="T98" fmla="*/ 102 w 222"/>
                <a:gd name="T99" fmla="*/ 276 h 354"/>
                <a:gd name="T100" fmla="*/ 96 w 222"/>
                <a:gd name="T101" fmla="*/ 270 h 354"/>
                <a:gd name="T102" fmla="*/ 96 w 222"/>
                <a:gd name="T103" fmla="*/ 294 h 354"/>
                <a:gd name="T104" fmla="*/ 96 w 222"/>
                <a:gd name="T105" fmla="*/ 282 h 354"/>
                <a:gd name="T106" fmla="*/ 90 w 222"/>
                <a:gd name="T107" fmla="*/ 282 h 354"/>
                <a:gd name="T108" fmla="*/ 78 w 222"/>
                <a:gd name="T109" fmla="*/ 294 h 354"/>
                <a:gd name="T110" fmla="*/ 78 w 222"/>
                <a:gd name="T111" fmla="*/ 306 h 354"/>
                <a:gd name="T112" fmla="*/ 78 w 222"/>
                <a:gd name="T113" fmla="*/ 312 h 354"/>
                <a:gd name="T114" fmla="*/ 78 w 222"/>
                <a:gd name="T115" fmla="*/ 324 h 354"/>
                <a:gd name="T116" fmla="*/ 66 w 222"/>
                <a:gd name="T117" fmla="*/ 330 h 354"/>
                <a:gd name="T118" fmla="*/ 60 w 222"/>
                <a:gd name="T119" fmla="*/ 354 h 3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22" h="354">
                  <a:moveTo>
                    <a:pt x="60" y="348"/>
                  </a:moveTo>
                  <a:lnTo>
                    <a:pt x="60" y="348"/>
                  </a:lnTo>
                  <a:lnTo>
                    <a:pt x="60" y="342"/>
                  </a:lnTo>
                  <a:lnTo>
                    <a:pt x="54" y="336"/>
                  </a:lnTo>
                  <a:lnTo>
                    <a:pt x="48" y="336"/>
                  </a:lnTo>
                  <a:lnTo>
                    <a:pt x="42" y="330"/>
                  </a:lnTo>
                  <a:lnTo>
                    <a:pt x="6" y="198"/>
                  </a:lnTo>
                  <a:lnTo>
                    <a:pt x="0" y="198"/>
                  </a:lnTo>
                  <a:lnTo>
                    <a:pt x="0" y="186"/>
                  </a:lnTo>
                  <a:lnTo>
                    <a:pt x="6" y="186"/>
                  </a:lnTo>
                  <a:lnTo>
                    <a:pt x="12" y="192"/>
                  </a:lnTo>
                  <a:lnTo>
                    <a:pt x="12" y="180"/>
                  </a:lnTo>
                  <a:lnTo>
                    <a:pt x="18" y="180"/>
                  </a:lnTo>
                  <a:lnTo>
                    <a:pt x="18" y="174"/>
                  </a:lnTo>
                  <a:lnTo>
                    <a:pt x="18" y="162"/>
                  </a:lnTo>
                  <a:lnTo>
                    <a:pt x="30" y="150"/>
                  </a:lnTo>
                  <a:lnTo>
                    <a:pt x="24" y="150"/>
                  </a:lnTo>
                  <a:lnTo>
                    <a:pt x="24" y="144"/>
                  </a:lnTo>
                  <a:lnTo>
                    <a:pt x="30" y="138"/>
                  </a:lnTo>
                  <a:lnTo>
                    <a:pt x="30" y="132"/>
                  </a:lnTo>
                  <a:lnTo>
                    <a:pt x="24" y="120"/>
                  </a:lnTo>
                  <a:lnTo>
                    <a:pt x="24" y="102"/>
                  </a:lnTo>
                  <a:lnTo>
                    <a:pt x="30" y="102"/>
                  </a:lnTo>
                  <a:lnTo>
                    <a:pt x="30" y="90"/>
                  </a:lnTo>
                  <a:lnTo>
                    <a:pt x="30" y="66"/>
                  </a:lnTo>
                  <a:lnTo>
                    <a:pt x="36" y="60"/>
                  </a:lnTo>
                  <a:lnTo>
                    <a:pt x="48" y="12"/>
                  </a:lnTo>
                  <a:lnTo>
                    <a:pt x="54" y="6"/>
                  </a:lnTo>
                  <a:lnTo>
                    <a:pt x="60" y="6"/>
                  </a:lnTo>
                  <a:lnTo>
                    <a:pt x="66" y="24"/>
                  </a:lnTo>
                  <a:lnTo>
                    <a:pt x="72" y="24"/>
                  </a:lnTo>
                  <a:lnTo>
                    <a:pt x="78" y="18"/>
                  </a:lnTo>
                  <a:lnTo>
                    <a:pt x="90" y="6"/>
                  </a:lnTo>
                  <a:lnTo>
                    <a:pt x="96" y="6"/>
                  </a:lnTo>
                  <a:lnTo>
                    <a:pt x="96" y="0"/>
                  </a:lnTo>
                  <a:lnTo>
                    <a:pt x="102" y="0"/>
                  </a:lnTo>
                  <a:lnTo>
                    <a:pt x="108" y="6"/>
                  </a:lnTo>
                  <a:lnTo>
                    <a:pt x="126" y="12"/>
                  </a:lnTo>
                  <a:lnTo>
                    <a:pt x="132" y="18"/>
                  </a:lnTo>
                  <a:lnTo>
                    <a:pt x="156" y="102"/>
                  </a:lnTo>
                  <a:lnTo>
                    <a:pt x="156" y="108"/>
                  </a:lnTo>
                  <a:lnTo>
                    <a:pt x="168" y="120"/>
                  </a:lnTo>
                  <a:lnTo>
                    <a:pt x="180" y="120"/>
                  </a:lnTo>
                  <a:lnTo>
                    <a:pt x="180" y="132"/>
                  </a:lnTo>
                  <a:lnTo>
                    <a:pt x="186" y="138"/>
                  </a:lnTo>
                  <a:lnTo>
                    <a:pt x="192" y="150"/>
                  </a:lnTo>
                  <a:lnTo>
                    <a:pt x="198" y="150"/>
                  </a:lnTo>
                  <a:lnTo>
                    <a:pt x="198" y="144"/>
                  </a:lnTo>
                  <a:lnTo>
                    <a:pt x="210" y="156"/>
                  </a:lnTo>
                  <a:lnTo>
                    <a:pt x="216" y="156"/>
                  </a:lnTo>
                  <a:lnTo>
                    <a:pt x="210" y="162"/>
                  </a:lnTo>
                  <a:lnTo>
                    <a:pt x="216" y="168"/>
                  </a:lnTo>
                  <a:lnTo>
                    <a:pt x="222" y="162"/>
                  </a:lnTo>
                  <a:lnTo>
                    <a:pt x="222" y="168"/>
                  </a:lnTo>
                  <a:lnTo>
                    <a:pt x="216" y="180"/>
                  </a:lnTo>
                  <a:lnTo>
                    <a:pt x="210" y="186"/>
                  </a:lnTo>
                  <a:lnTo>
                    <a:pt x="204" y="180"/>
                  </a:lnTo>
                  <a:lnTo>
                    <a:pt x="204" y="186"/>
                  </a:lnTo>
                  <a:lnTo>
                    <a:pt x="204" y="192"/>
                  </a:lnTo>
                  <a:lnTo>
                    <a:pt x="198" y="186"/>
                  </a:lnTo>
                  <a:lnTo>
                    <a:pt x="198" y="192"/>
                  </a:lnTo>
                  <a:lnTo>
                    <a:pt x="198" y="198"/>
                  </a:lnTo>
                  <a:lnTo>
                    <a:pt x="186" y="198"/>
                  </a:lnTo>
                  <a:lnTo>
                    <a:pt x="186" y="204"/>
                  </a:lnTo>
                  <a:lnTo>
                    <a:pt x="186" y="210"/>
                  </a:lnTo>
                  <a:lnTo>
                    <a:pt x="180" y="216"/>
                  </a:lnTo>
                  <a:lnTo>
                    <a:pt x="174" y="222"/>
                  </a:lnTo>
                  <a:lnTo>
                    <a:pt x="174" y="216"/>
                  </a:lnTo>
                  <a:lnTo>
                    <a:pt x="174" y="210"/>
                  </a:lnTo>
                  <a:lnTo>
                    <a:pt x="168" y="204"/>
                  </a:lnTo>
                  <a:lnTo>
                    <a:pt x="162" y="204"/>
                  </a:lnTo>
                  <a:lnTo>
                    <a:pt x="162" y="210"/>
                  </a:lnTo>
                  <a:lnTo>
                    <a:pt x="162" y="216"/>
                  </a:lnTo>
                  <a:lnTo>
                    <a:pt x="156" y="216"/>
                  </a:lnTo>
                  <a:lnTo>
                    <a:pt x="150" y="222"/>
                  </a:lnTo>
                  <a:lnTo>
                    <a:pt x="150" y="228"/>
                  </a:lnTo>
                  <a:lnTo>
                    <a:pt x="138" y="228"/>
                  </a:lnTo>
                  <a:lnTo>
                    <a:pt x="144" y="222"/>
                  </a:lnTo>
                  <a:lnTo>
                    <a:pt x="138" y="222"/>
                  </a:lnTo>
                  <a:lnTo>
                    <a:pt x="132" y="216"/>
                  </a:lnTo>
                  <a:lnTo>
                    <a:pt x="132" y="222"/>
                  </a:lnTo>
                  <a:lnTo>
                    <a:pt x="132" y="234"/>
                  </a:lnTo>
                  <a:lnTo>
                    <a:pt x="132" y="252"/>
                  </a:lnTo>
                  <a:lnTo>
                    <a:pt x="126" y="258"/>
                  </a:lnTo>
                  <a:lnTo>
                    <a:pt x="126" y="270"/>
                  </a:lnTo>
                  <a:lnTo>
                    <a:pt x="120" y="264"/>
                  </a:lnTo>
                  <a:lnTo>
                    <a:pt x="114" y="264"/>
                  </a:lnTo>
                  <a:lnTo>
                    <a:pt x="114" y="276"/>
                  </a:lnTo>
                  <a:lnTo>
                    <a:pt x="108" y="276"/>
                  </a:lnTo>
                  <a:lnTo>
                    <a:pt x="102" y="276"/>
                  </a:lnTo>
                  <a:lnTo>
                    <a:pt x="96" y="270"/>
                  </a:lnTo>
                  <a:lnTo>
                    <a:pt x="96" y="276"/>
                  </a:lnTo>
                  <a:lnTo>
                    <a:pt x="96" y="288"/>
                  </a:lnTo>
                  <a:lnTo>
                    <a:pt x="96" y="294"/>
                  </a:lnTo>
                  <a:lnTo>
                    <a:pt x="96" y="288"/>
                  </a:lnTo>
                  <a:lnTo>
                    <a:pt x="96" y="282"/>
                  </a:lnTo>
                  <a:lnTo>
                    <a:pt x="90" y="282"/>
                  </a:lnTo>
                  <a:lnTo>
                    <a:pt x="84" y="288"/>
                  </a:lnTo>
                  <a:lnTo>
                    <a:pt x="78" y="294"/>
                  </a:lnTo>
                  <a:lnTo>
                    <a:pt x="78" y="306"/>
                  </a:lnTo>
                  <a:lnTo>
                    <a:pt x="78" y="312"/>
                  </a:lnTo>
                  <a:lnTo>
                    <a:pt x="72" y="312"/>
                  </a:lnTo>
                  <a:lnTo>
                    <a:pt x="72" y="318"/>
                  </a:lnTo>
                  <a:lnTo>
                    <a:pt x="78" y="324"/>
                  </a:lnTo>
                  <a:lnTo>
                    <a:pt x="66" y="330"/>
                  </a:lnTo>
                  <a:lnTo>
                    <a:pt x="66" y="348"/>
                  </a:lnTo>
                  <a:lnTo>
                    <a:pt x="60" y="354"/>
                  </a:lnTo>
                  <a:lnTo>
                    <a:pt x="60" y="348"/>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0" name="Freeform 76">
              <a:extLst>
                <a:ext uri="{FF2B5EF4-FFF2-40B4-BE49-F238E27FC236}">
                  <a16:creationId xmlns:a16="http://schemas.microsoft.com/office/drawing/2014/main" id="{B800CBF4-E56F-49AA-95E5-755586072D09}"/>
                </a:ext>
              </a:extLst>
            </p:cNvPr>
            <p:cNvSpPr>
              <a:spLocks/>
            </p:cNvSpPr>
            <p:nvPr/>
          </p:nvSpPr>
          <p:spPr bwMode="auto">
            <a:xfrm>
              <a:off x="6735433" y="2293643"/>
              <a:ext cx="8122" cy="17524"/>
            </a:xfrm>
            <a:custGeom>
              <a:avLst/>
              <a:gdLst>
                <a:gd name="T0" fmla="*/ 6 w 6"/>
                <a:gd name="T1" fmla="*/ 6 h 12"/>
                <a:gd name="T2" fmla="*/ 6 w 6"/>
                <a:gd name="T3" fmla="*/ 12 h 12"/>
                <a:gd name="T4" fmla="*/ 0 w 6"/>
                <a:gd name="T5" fmla="*/ 12 h 12"/>
                <a:gd name="T6" fmla="*/ 0 w 6"/>
                <a:gd name="T7" fmla="*/ 6 h 12"/>
                <a:gd name="T8" fmla="*/ 0 w 6"/>
                <a:gd name="T9" fmla="*/ 0 h 12"/>
                <a:gd name="T10" fmla="*/ 6 w 6"/>
                <a:gd name="T11" fmla="*/ 6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2">
                  <a:moveTo>
                    <a:pt x="6" y="6"/>
                  </a:moveTo>
                  <a:lnTo>
                    <a:pt x="6" y="12"/>
                  </a:lnTo>
                  <a:lnTo>
                    <a:pt x="0" y="12"/>
                  </a:lnTo>
                  <a:lnTo>
                    <a:pt x="0" y="6"/>
                  </a:lnTo>
                  <a:lnTo>
                    <a:pt x="0" y="0"/>
                  </a:lnTo>
                  <a:lnTo>
                    <a:pt x="6" y="6"/>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1" name="Freeform 77">
              <a:extLst>
                <a:ext uri="{FF2B5EF4-FFF2-40B4-BE49-F238E27FC236}">
                  <a16:creationId xmlns:a16="http://schemas.microsoft.com/office/drawing/2014/main" id="{6AE005BF-6638-496C-BBB3-87A9BE754323}"/>
                </a:ext>
              </a:extLst>
            </p:cNvPr>
            <p:cNvSpPr>
              <a:spLocks/>
            </p:cNvSpPr>
            <p:nvPr/>
          </p:nvSpPr>
          <p:spPr bwMode="auto">
            <a:xfrm>
              <a:off x="6426793" y="2521460"/>
              <a:ext cx="268029" cy="148957"/>
            </a:xfrm>
            <a:custGeom>
              <a:avLst/>
              <a:gdLst>
                <a:gd name="T0" fmla="*/ 0 w 198"/>
                <a:gd name="T1" fmla="*/ 96 h 102"/>
                <a:gd name="T2" fmla="*/ 0 w 198"/>
                <a:gd name="T3" fmla="*/ 42 h 102"/>
                <a:gd name="T4" fmla="*/ 102 w 198"/>
                <a:gd name="T5" fmla="*/ 18 h 102"/>
                <a:gd name="T6" fmla="*/ 108 w 198"/>
                <a:gd name="T7" fmla="*/ 12 h 102"/>
                <a:gd name="T8" fmla="*/ 114 w 198"/>
                <a:gd name="T9" fmla="*/ 0 h 102"/>
                <a:gd name="T10" fmla="*/ 126 w 198"/>
                <a:gd name="T11" fmla="*/ 0 h 102"/>
                <a:gd name="T12" fmla="*/ 126 w 198"/>
                <a:gd name="T13" fmla="*/ 6 h 102"/>
                <a:gd name="T14" fmla="*/ 138 w 198"/>
                <a:gd name="T15" fmla="*/ 12 h 102"/>
                <a:gd name="T16" fmla="*/ 138 w 198"/>
                <a:gd name="T17" fmla="*/ 18 h 102"/>
                <a:gd name="T18" fmla="*/ 132 w 198"/>
                <a:gd name="T19" fmla="*/ 24 h 102"/>
                <a:gd name="T20" fmla="*/ 132 w 198"/>
                <a:gd name="T21" fmla="*/ 24 h 102"/>
                <a:gd name="T22" fmla="*/ 132 w 198"/>
                <a:gd name="T23" fmla="*/ 30 h 102"/>
                <a:gd name="T24" fmla="*/ 126 w 198"/>
                <a:gd name="T25" fmla="*/ 42 h 102"/>
                <a:gd name="T26" fmla="*/ 138 w 198"/>
                <a:gd name="T27" fmla="*/ 42 h 102"/>
                <a:gd name="T28" fmla="*/ 150 w 198"/>
                <a:gd name="T29" fmla="*/ 48 h 102"/>
                <a:gd name="T30" fmla="*/ 156 w 198"/>
                <a:gd name="T31" fmla="*/ 48 h 102"/>
                <a:gd name="T32" fmla="*/ 156 w 198"/>
                <a:gd name="T33" fmla="*/ 54 h 102"/>
                <a:gd name="T34" fmla="*/ 162 w 198"/>
                <a:gd name="T35" fmla="*/ 60 h 102"/>
                <a:gd name="T36" fmla="*/ 162 w 198"/>
                <a:gd name="T37" fmla="*/ 66 h 102"/>
                <a:gd name="T38" fmla="*/ 168 w 198"/>
                <a:gd name="T39" fmla="*/ 72 h 102"/>
                <a:gd name="T40" fmla="*/ 192 w 198"/>
                <a:gd name="T41" fmla="*/ 66 h 102"/>
                <a:gd name="T42" fmla="*/ 186 w 198"/>
                <a:gd name="T43" fmla="*/ 54 h 102"/>
                <a:gd name="T44" fmla="*/ 180 w 198"/>
                <a:gd name="T45" fmla="*/ 48 h 102"/>
                <a:gd name="T46" fmla="*/ 174 w 198"/>
                <a:gd name="T47" fmla="*/ 48 h 102"/>
                <a:gd name="T48" fmla="*/ 180 w 198"/>
                <a:gd name="T49" fmla="*/ 42 h 102"/>
                <a:gd name="T50" fmla="*/ 198 w 198"/>
                <a:gd name="T51" fmla="*/ 54 h 102"/>
                <a:gd name="T52" fmla="*/ 198 w 198"/>
                <a:gd name="T53" fmla="*/ 72 h 102"/>
                <a:gd name="T54" fmla="*/ 192 w 198"/>
                <a:gd name="T55" fmla="*/ 72 h 102"/>
                <a:gd name="T56" fmla="*/ 180 w 198"/>
                <a:gd name="T57" fmla="*/ 78 h 102"/>
                <a:gd name="T58" fmla="*/ 174 w 198"/>
                <a:gd name="T59" fmla="*/ 90 h 102"/>
                <a:gd name="T60" fmla="*/ 168 w 198"/>
                <a:gd name="T61" fmla="*/ 96 h 102"/>
                <a:gd name="T62" fmla="*/ 162 w 198"/>
                <a:gd name="T63" fmla="*/ 90 h 102"/>
                <a:gd name="T64" fmla="*/ 162 w 198"/>
                <a:gd name="T65" fmla="*/ 84 h 102"/>
                <a:gd name="T66" fmla="*/ 156 w 198"/>
                <a:gd name="T67" fmla="*/ 78 h 102"/>
                <a:gd name="T68" fmla="*/ 156 w 198"/>
                <a:gd name="T69" fmla="*/ 90 h 102"/>
                <a:gd name="T70" fmla="*/ 156 w 198"/>
                <a:gd name="T71" fmla="*/ 84 h 102"/>
                <a:gd name="T72" fmla="*/ 150 w 198"/>
                <a:gd name="T73" fmla="*/ 90 h 102"/>
                <a:gd name="T74" fmla="*/ 150 w 198"/>
                <a:gd name="T75" fmla="*/ 102 h 102"/>
                <a:gd name="T76" fmla="*/ 138 w 198"/>
                <a:gd name="T77" fmla="*/ 102 h 102"/>
                <a:gd name="T78" fmla="*/ 132 w 198"/>
                <a:gd name="T79" fmla="*/ 90 h 102"/>
                <a:gd name="T80" fmla="*/ 126 w 198"/>
                <a:gd name="T81" fmla="*/ 84 h 102"/>
                <a:gd name="T82" fmla="*/ 120 w 198"/>
                <a:gd name="T83" fmla="*/ 78 h 102"/>
                <a:gd name="T84" fmla="*/ 120 w 198"/>
                <a:gd name="T85" fmla="*/ 78 h 102"/>
                <a:gd name="T86" fmla="*/ 114 w 198"/>
                <a:gd name="T87" fmla="*/ 66 h 102"/>
                <a:gd name="T88" fmla="*/ 96 w 198"/>
                <a:gd name="T89" fmla="*/ 72 h 102"/>
                <a:gd name="T90" fmla="*/ 96 w 198"/>
                <a:gd name="T91" fmla="*/ 72 h 102"/>
                <a:gd name="T92" fmla="*/ 42 w 198"/>
                <a:gd name="T93" fmla="*/ 84 h 102"/>
                <a:gd name="T94" fmla="*/ 42 w 198"/>
                <a:gd name="T95" fmla="*/ 90 h 102"/>
                <a:gd name="T96" fmla="*/ 42 w 198"/>
                <a:gd name="T97" fmla="*/ 84 h 102"/>
                <a:gd name="T98" fmla="*/ 0 w 198"/>
                <a:gd name="T99" fmla="*/ 96 h 1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8" h="102">
                  <a:moveTo>
                    <a:pt x="0" y="96"/>
                  </a:moveTo>
                  <a:lnTo>
                    <a:pt x="0" y="96"/>
                  </a:lnTo>
                  <a:lnTo>
                    <a:pt x="0" y="42"/>
                  </a:lnTo>
                  <a:lnTo>
                    <a:pt x="42" y="30"/>
                  </a:lnTo>
                  <a:lnTo>
                    <a:pt x="102" y="18"/>
                  </a:lnTo>
                  <a:lnTo>
                    <a:pt x="108" y="12"/>
                  </a:lnTo>
                  <a:lnTo>
                    <a:pt x="108" y="6"/>
                  </a:lnTo>
                  <a:lnTo>
                    <a:pt x="114" y="0"/>
                  </a:lnTo>
                  <a:lnTo>
                    <a:pt x="126" y="0"/>
                  </a:lnTo>
                  <a:lnTo>
                    <a:pt x="126" y="6"/>
                  </a:lnTo>
                  <a:lnTo>
                    <a:pt x="138" y="12"/>
                  </a:lnTo>
                  <a:lnTo>
                    <a:pt x="144" y="12"/>
                  </a:lnTo>
                  <a:lnTo>
                    <a:pt x="138" y="18"/>
                  </a:lnTo>
                  <a:lnTo>
                    <a:pt x="132" y="18"/>
                  </a:lnTo>
                  <a:lnTo>
                    <a:pt x="132" y="24"/>
                  </a:lnTo>
                  <a:lnTo>
                    <a:pt x="132" y="30"/>
                  </a:lnTo>
                  <a:lnTo>
                    <a:pt x="126" y="36"/>
                  </a:lnTo>
                  <a:lnTo>
                    <a:pt x="126" y="42"/>
                  </a:lnTo>
                  <a:lnTo>
                    <a:pt x="138" y="42"/>
                  </a:lnTo>
                  <a:lnTo>
                    <a:pt x="144" y="42"/>
                  </a:lnTo>
                  <a:lnTo>
                    <a:pt x="150" y="48"/>
                  </a:lnTo>
                  <a:lnTo>
                    <a:pt x="156" y="48"/>
                  </a:lnTo>
                  <a:lnTo>
                    <a:pt x="156" y="54"/>
                  </a:lnTo>
                  <a:lnTo>
                    <a:pt x="156" y="60"/>
                  </a:lnTo>
                  <a:lnTo>
                    <a:pt x="162" y="60"/>
                  </a:lnTo>
                  <a:lnTo>
                    <a:pt x="162" y="66"/>
                  </a:lnTo>
                  <a:lnTo>
                    <a:pt x="168" y="72"/>
                  </a:lnTo>
                  <a:lnTo>
                    <a:pt x="186" y="72"/>
                  </a:lnTo>
                  <a:lnTo>
                    <a:pt x="192" y="66"/>
                  </a:lnTo>
                  <a:lnTo>
                    <a:pt x="192" y="60"/>
                  </a:lnTo>
                  <a:lnTo>
                    <a:pt x="186" y="54"/>
                  </a:lnTo>
                  <a:lnTo>
                    <a:pt x="186" y="48"/>
                  </a:lnTo>
                  <a:lnTo>
                    <a:pt x="180" y="48"/>
                  </a:lnTo>
                  <a:lnTo>
                    <a:pt x="174" y="48"/>
                  </a:lnTo>
                  <a:lnTo>
                    <a:pt x="180" y="42"/>
                  </a:lnTo>
                  <a:lnTo>
                    <a:pt x="186" y="42"/>
                  </a:lnTo>
                  <a:lnTo>
                    <a:pt x="198" y="54"/>
                  </a:lnTo>
                  <a:lnTo>
                    <a:pt x="198" y="66"/>
                  </a:lnTo>
                  <a:lnTo>
                    <a:pt x="198" y="72"/>
                  </a:lnTo>
                  <a:lnTo>
                    <a:pt x="192" y="72"/>
                  </a:lnTo>
                  <a:lnTo>
                    <a:pt x="186" y="78"/>
                  </a:lnTo>
                  <a:lnTo>
                    <a:pt x="180" y="78"/>
                  </a:lnTo>
                  <a:lnTo>
                    <a:pt x="174" y="84"/>
                  </a:lnTo>
                  <a:lnTo>
                    <a:pt x="174" y="90"/>
                  </a:lnTo>
                  <a:lnTo>
                    <a:pt x="168" y="96"/>
                  </a:lnTo>
                  <a:lnTo>
                    <a:pt x="162" y="90"/>
                  </a:lnTo>
                  <a:lnTo>
                    <a:pt x="162" y="84"/>
                  </a:lnTo>
                  <a:lnTo>
                    <a:pt x="162" y="78"/>
                  </a:lnTo>
                  <a:lnTo>
                    <a:pt x="156" y="78"/>
                  </a:lnTo>
                  <a:lnTo>
                    <a:pt x="156" y="90"/>
                  </a:lnTo>
                  <a:lnTo>
                    <a:pt x="156" y="84"/>
                  </a:lnTo>
                  <a:lnTo>
                    <a:pt x="150" y="90"/>
                  </a:lnTo>
                  <a:lnTo>
                    <a:pt x="150" y="102"/>
                  </a:lnTo>
                  <a:lnTo>
                    <a:pt x="138" y="102"/>
                  </a:lnTo>
                  <a:lnTo>
                    <a:pt x="138" y="90"/>
                  </a:lnTo>
                  <a:lnTo>
                    <a:pt x="132" y="90"/>
                  </a:lnTo>
                  <a:lnTo>
                    <a:pt x="126" y="84"/>
                  </a:lnTo>
                  <a:lnTo>
                    <a:pt x="120" y="78"/>
                  </a:lnTo>
                  <a:lnTo>
                    <a:pt x="114" y="66"/>
                  </a:lnTo>
                  <a:lnTo>
                    <a:pt x="96" y="72"/>
                  </a:lnTo>
                  <a:lnTo>
                    <a:pt x="42" y="84"/>
                  </a:lnTo>
                  <a:lnTo>
                    <a:pt x="42" y="90"/>
                  </a:lnTo>
                  <a:lnTo>
                    <a:pt x="42" y="84"/>
                  </a:lnTo>
                  <a:lnTo>
                    <a:pt x="0" y="96"/>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2" name="Freeform 78">
              <a:extLst>
                <a:ext uri="{FF2B5EF4-FFF2-40B4-BE49-F238E27FC236}">
                  <a16:creationId xmlns:a16="http://schemas.microsoft.com/office/drawing/2014/main" id="{8F84FFAC-96C9-47B5-9462-E9A3F0D8513B}"/>
                </a:ext>
              </a:extLst>
            </p:cNvPr>
            <p:cNvSpPr>
              <a:spLocks/>
            </p:cNvSpPr>
            <p:nvPr/>
          </p:nvSpPr>
          <p:spPr bwMode="auto">
            <a:xfrm>
              <a:off x="6686701" y="2661654"/>
              <a:ext cx="24366" cy="17524"/>
            </a:xfrm>
            <a:custGeom>
              <a:avLst/>
              <a:gdLst>
                <a:gd name="T0" fmla="*/ 6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12 w 18"/>
                <a:gd name="T13" fmla="*/ 6 h 12"/>
                <a:gd name="T14" fmla="*/ 12 w 18"/>
                <a:gd name="T15" fmla="*/ 6 h 12"/>
                <a:gd name="T16" fmla="*/ 0 w 18"/>
                <a:gd name="T17" fmla="*/ 6 h 12"/>
                <a:gd name="T18" fmla="*/ 0 w 18"/>
                <a:gd name="T19" fmla="*/ 12 h 12"/>
                <a:gd name="T20" fmla="*/ 0 w 18"/>
                <a:gd name="T21" fmla="*/ 12 h 12"/>
                <a:gd name="T22" fmla="*/ 6 w 18"/>
                <a:gd name="T23" fmla="*/ 12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12">
                  <a:moveTo>
                    <a:pt x="6" y="12"/>
                  </a:moveTo>
                  <a:lnTo>
                    <a:pt x="18" y="12"/>
                  </a:lnTo>
                  <a:lnTo>
                    <a:pt x="18" y="6"/>
                  </a:lnTo>
                  <a:lnTo>
                    <a:pt x="12" y="0"/>
                  </a:lnTo>
                  <a:lnTo>
                    <a:pt x="12" y="6"/>
                  </a:lnTo>
                  <a:lnTo>
                    <a:pt x="0" y="6"/>
                  </a:lnTo>
                  <a:lnTo>
                    <a:pt x="0" y="12"/>
                  </a:lnTo>
                  <a:lnTo>
                    <a:pt x="6" y="12"/>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3" name="Freeform 79">
              <a:extLst>
                <a:ext uri="{FF2B5EF4-FFF2-40B4-BE49-F238E27FC236}">
                  <a16:creationId xmlns:a16="http://schemas.microsoft.com/office/drawing/2014/main" id="{10E33912-107A-4ACE-85E0-8FC1D1C08EAC}"/>
                </a:ext>
              </a:extLst>
            </p:cNvPr>
            <p:cNvSpPr>
              <a:spLocks/>
            </p:cNvSpPr>
            <p:nvPr/>
          </p:nvSpPr>
          <p:spPr bwMode="auto">
            <a:xfrm>
              <a:off x="6646089" y="2661654"/>
              <a:ext cx="24366" cy="26287"/>
            </a:xfrm>
            <a:custGeom>
              <a:avLst/>
              <a:gdLst>
                <a:gd name="T0" fmla="*/ 0 w 18"/>
                <a:gd name="T1" fmla="*/ 18 h 18"/>
                <a:gd name="T2" fmla="*/ 0 w 18"/>
                <a:gd name="T3" fmla="*/ 18 h 18"/>
                <a:gd name="T4" fmla="*/ 0 w 18"/>
                <a:gd name="T5" fmla="*/ 12 h 18"/>
                <a:gd name="T6" fmla="*/ 12 w 18"/>
                <a:gd name="T7" fmla="*/ 6 h 18"/>
                <a:gd name="T8" fmla="*/ 12 w 18"/>
                <a:gd name="T9" fmla="*/ 6 h 18"/>
                <a:gd name="T10" fmla="*/ 12 w 18"/>
                <a:gd name="T11" fmla="*/ 6 h 18"/>
                <a:gd name="T12" fmla="*/ 12 w 18"/>
                <a:gd name="T13" fmla="*/ 6 h 18"/>
                <a:gd name="T14" fmla="*/ 18 w 18"/>
                <a:gd name="T15" fmla="*/ 6 h 18"/>
                <a:gd name="T16" fmla="*/ 12 w 18"/>
                <a:gd name="T17" fmla="*/ 6 h 18"/>
                <a:gd name="T18" fmla="*/ 12 w 18"/>
                <a:gd name="T19" fmla="*/ 6 h 18"/>
                <a:gd name="T20" fmla="*/ 6 w 18"/>
                <a:gd name="T21" fmla="*/ 0 h 18"/>
                <a:gd name="T22" fmla="*/ 6 w 18"/>
                <a:gd name="T23" fmla="*/ 0 h 18"/>
                <a:gd name="T24" fmla="*/ 6 w 18"/>
                <a:gd name="T25" fmla="*/ 6 h 18"/>
                <a:gd name="T26" fmla="*/ 6 w 18"/>
                <a:gd name="T27" fmla="*/ 6 h 18"/>
                <a:gd name="T28" fmla="*/ 0 w 18"/>
                <a:gd name="T29" fmla="*/ 6 h 18"/>
                <a:gd name="T30" fmla="*/ 0 w 18"/>
                <a:gd name="T31" fmla="*/ 6 h 18"/>
                <a:gd name="T32" fmla="*/ 0 w 18"/>
                <a:gd name="T33" fmla="*/ 12 h 18"/>
                <a:gd name="T34" fmla="*/ 0 w 18"/>
                <a:gd name="T35" fmla="*/ 12 h 18"/>
                <a:gd name="T36" fmla="*/ 0 w 18"/>
                <a:gd name="T37" fmla="*/ 12 h 18"/>
                <a:gd name="T38" fmla="*/ 0 w 18"/>
                <a:gd name="T39" fmla="*/ 18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 h="18">
                  <a:moveTo>
                    <a:pt x="0" y="18"/>
                  </a:moveTo>
                  <a:lnTo>
                    <a:pt x="0" y="18"/>
                  </a:lnTo>
                  <a:lnTo>
                    <a:pt x="0" y="12"/>
                  </a:lnTo>
                  <a:lnTo>
                    <a:pt x="12" y="6"/>
                  </a:lnTo>
                  <a:lnTo>
                    <a:pt x="18" y="6"/>
                  </a:lnTo>
                  <a:lnTo>
                    <a:pt x="12" y="6"/>
                  </a:lnTo>
                  <a:lnTo>
                    <a:pt x="6" y="0"/>
                  </a:lnTo>
                  <a:lnTo>
                    <a:pt x="6" y="6"/>
                  </a:lnTo>
                  <a:lnTo>
                    <a:pt x="0" y="6"/>
                  </a:lnTo>
                  <a:lnTo>
                    <a:pt x="0" y="12"/>
                  </a:lnTo>
                  <a:lnTo>
                    <a:pt x="0" y="18"/>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4" name="Freeform 80">
              <a:extLst>
                <a:ext uri="{FF2B5EF4-FFF2-40B4-BE49-F238E27FC236}">
                  <a16:creationId xmlns:a16="http://schemas.microsoft.com/office/drawing/2014/main" id="{6E9A63F5-9CA5-439E-AA21-A8EE926DA165}"/>
                </a:ext>
              </a:extLst>
            </p:cNvPr>
            <p:cNvSpPr>
              <a:spLocks/>
            </p:cNvSpPr>
            <p:nvPr/>
          </p:nvSpPr>
          <p:spPr bwMode="auto">
            <a:xfrm>
              <a:off x="6556747" y="2617843"/>
              <a:ext cx="56855" cy="87622"/>
            </a:xfrm>
            <a:custGeom>
              <a:avLst/>
              <a:gdLst>
                <a:gd name="T0" fmla="*/ 6 w 42"/>
                <a:gd name="T1" fmla="*/ 54 h 60"/>
                <a:gd name="T2" fmla="*/ 6 w 42"/>
                <a:gd name="T3" fmla="*/ 54 h 60"/>
                <a:gd name="T4" fmla="*/ 6 w 42"/>
                <a:gd name="T5" fmla="*/ 60 h 60"/>
                <a:gd name="T6" fmla="*/ 6 w 42"/>
                <a:gd name="T7" fmla="*/ 60 h 60"/>
                <a:gd name="T8" fmla="*/ 12 w 42"/>
                <a:gd name="T9" fmla="*/ 60 h 60"/>
                <a:gd name="T10" fmla="*/ 12 w 42"/>
                <a:gd name="T11" fmla="*/ 60 h 60"/>
                <a:gd name="T12" fmla="*/ 18 w 42"/>
                <a:gd name="T13" fmla="*/ 54 h 60"/>
                <a:gd name="T14" fmla="*/ 24 w 42"/>
                <a:gd name="T15" fmla="*/ 48 h 60"/>
                <a:gd name="T16" fmla="*/ 24 w 42"/>
                <a:gd name="T17" fmla="*/ 48 h 60"/>
                <a:gd name="T18" fmla="*/ 30 w 42"/>
                <a:gd name="T19" fmla="*/ 48 h 60"/>
                <a:gd name="T20" fmla="*/ 30 w 42"/>
                <a:gd name="T21" fmla="*/ 48 h 60"/>
                <a:gd name="T22" fmla="*/ 30 w 42"/>
                <a:gd name="T23" fmla="*/ 42 h 60"/>
                <a:gd name="T24" fmla="*/ 24 w 42"/>
                <a:gd name="T25" fmla="*/ 18 h 60"/>
                <a:gd name="T26" fmla="*/ 24 w 42"/>
                <a:gd name="T27" fmla="*/ 18 h 60"/>
                <a:gd name="T28" fmla="*/ 24 w 42"/>
                <a:gd name="T29" fmla="*/ 18 h 60"/>
                <a:gd name="T30" fmla="*/ 24 w 42"/>
                <a:gd name="T31" fmla="*/ 18 h 60"/>
                <a:gd name="T32" fmla="*/ 30 w 42"/>
                <a:gd name="T33" fmla="*/ 24 h 60"/>
                <a:gd name="T34" fmla="*/ 30 w 42"/>
                <a:gd name="T35" fmla="*/ 24 h 60"/>
                <a:gd name="T36" fmla="*/ 36 w 42"/>
                <a:gd name="T37" fmla="*/ 24 h 60"/>
                <a:gd name="T38" fmla="*/ 42 w 42"/>
                <a:gd name="T39" fmla="*/ 36 h 60"/>
                <a:gd name="T40" fmla="*/ 42 w 42"/>
                <a:gd name="T41" fmla="*/ 36 h 60"/>
                <a:gd name="T42" fmla="*/ 42 w 42"/>
                <a:gd name="T43" fmla="*/ 36 h 60"/>
                <a:gd name="T44" fmla="*/ 42 w 42"/>
                <a:gd name="T45" fmla="*/ 36 h 60"/>
                <a:gd name="T46" fmla="*/ 42 w 42"/>
                <a:gd name="T47" fmla="*/ 24 h 60"/>
                <a:gd name="T48" fmla="*/ 36 w 42"/>
                <a:gd name="T49" fmla="*/ 24 h 60"/>
                <a:gd name="T50" fmla="*/ 30 w 42"/>
                <a:gd name="T51" fmla="*/ 18 h 60"/>
                <a:gd name="T52" fmla="*/ 30 w 42"/>
                <a:gd name="T53" fmla="*/ 18 h 60"/>
                <a:gd name="T54" fmla="*/ 30 w 42"/>
                <a:gd name="T55" fmla="*/ 18 h 60"/>
                <a:gd name="T56" fmla="*/ 24 w 42"/>
                <a:gd name="T57" fmla="*/ 12 h 60"/>
                <a:gd name="T58" fmla="*/ 24 w 42"/>
                <a:gd name="T59" fmla="*/ 12 h 60"/>
                <a:gd name="T60" fmla="*/ 24 w 42"/>
                <a:gd name="T61" fmla="*/ 12 h 60"/>
                <a:gd name="T62" fmla="*/ 24 w 42"/>
                <a:gd name="T63" fmla="*/ 12 h 60"/>
                <a:gd name="T64" fmla="*/ 18 w 42"/>
                <a:gd name="T65" fmla="*/ 0 h 60"/>
                <a:gd name="T66" fmla="*/ 18 w 42"/>
                <a:gd name="T67" fmla="*/ 0 h 60"/>
                <a:gd name="T68" fmla="*/ 0 w 42"/>
                <a:gd name="T69" fmla="*/ 6 h 60"/>
                <a:gd name="T70" fmla="*/ 0 w 42"/>
                <a:gd name="T71" fmla="*/ 6 h 60"/>
                <a:gd name="T72" fmla="*/ 12 w 42"/>
                <a:gd name="T73" fmla="*/ 48 h 60"/>
                <a:gd name="T74" fmla="*/ 12 w 42"/>
                <a:gd name="T75" fmla="*/ 48 h 60"/>
                <a:gd name="T76" fmla="*/ 6 w 42"/>
                <a:gd name="T77" fmla="*/ 54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2" h="60">
                  <a:moveTo>
                    <a:pt x="6" y="54"/>
                  </a:moveTo>
                  <a:lnTo>
                    <a:pt x="6" y="54"/>
                  </a:lnTo>
                  <a:lnTo>
                    <a:pt x="6" y="60"/>
                  </a:lnTo>
                  <a:lnTo>
                    <a:pt x="12" y="60"/>
                  </a:lnTo>
                  <a:lnTo>
                    <a:pt x="18" y="54"/>
                  </a:lnTo>
                  <a:lnTo>
                    <a:pt x="24" y="48"/>
                  </a:lnTo>
                  <a:lnTo>
                    <a:pt x="30" y="48"/>
                  </a:lnTo>
                  <a:lnTo>
                    <a:pt x="30" y="42"/>
                  </a:lnTo>
                  <a:lnTo>
                    <a:pt x="24" y="18"/>
                  </a:lnTo>
                  <a:lnTo>
                    <a:pt x="30" y="24"/>
                  </a:lnTo>
                  <a:lnTo>
                    <a:pt x="36" y="24"/>
                  </a:lnTo>
                  <a:lnTo>
                    <a:pt x="42" y="36"/>
                  </a:lnTo>
                  <a:lnTo>
                    <a:pt x="42" y="24"/>
                  </a:lnTo>
                  <a:lnTo>
                    <a:pt x="36" y="24"/>
                  </a:lnTo>
                  <a:lnTo>
                    <a:pt x="30" y="18"/>
                  </a:lnTo>
                  <a:lnTo>
                    <a:pt x="24" y="12"/>
                  </a:lnTo>
                  <a:lnTo>
                    <a:pt x="18" y="0"/>
                  </a:lnTo>
                  <a:lnTo>
                    <a:pt x="0" y="6"/>
                  </a:lnTo>
                  <a:lnTo>
                    <a:pt x="12" y="48"/>
                  </a:lnTo>
                  <a:lnTo>
                    <a:pt x="6" y="5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5" name="Freeform 81">
              <a:extLst>
                <a:ext uri="{FF2B5EF4-FFF2-40B4-BE49-F238E27FC236}">
                  <a16:creationId xmlns:a16="http://schemas.microsoft.com/office/drawing/2014/main" id="{9A21B3C0-A4C4-4E09-B119-258A66DE89F0}"/>
                </a:ext>
              </a:extLst>
            </p:cNvPr>
            <p:cNvSpPr>
              <a:spLocks/>
            </p:cNvSpPr>
            <p:nvPr/>
          </p:nvSpPr>
          <p:spPr bwMode="auto">
            <a:xfrm>
              <a:off x="6426793" y="2626606"/>
              <a:ext cx="146198" cy="148957"/>
            </a:xfrm>
            <a:custGeom>
              <a:avLst/>
              <a:gdLst>
                <a:gd name="T0" fmla="*/ 78 w 108"/>
                <a:gd name="T1" fmla="*/ 66 h 102"/>
                <a:gd name="T2" fmla="*/ 66 w 108"/>
                <a:gd name="T3" fmla="*/ 72 h 102"/>
                <a:gd name="T4" fmla="*/ 48 w 108"/>
                <a:gd name="T5" fmla="*/ 72 h 102"/>
                <a:gd name="T6" fmla="*/ 48 w 108"/>
                <a:gd name="T7" fmla="*/ 72 h 102"/>
                <a:gd name="T8" fmla="*/ 30 w 108"/>
                <a:gd name="T9" fmla="*/ 84 h 102"/>
                <a:gd name="T10" fmla="*/ 30 w 108"/>
                <a:gd name="T11" fmla="*/ 84 h 102"/>
                <a:gd name="T12" fmla="*/ 18 w 108"/>
                <a:gd name="T13" fmla="*/ 102 h 102"/>
                <a:gd name="T14" fmla="*/ 12 w 108"/>
                <a:gd name="T15" fmla="*/ 102 h 102"/>
                <a:gd name="T16" fmla="*/ 12 w 108"/>
                <a:gd name="T17" fmla="*/ 102 h 102"/>
                <a:gd name="T18" fmla="*/ 6 w 108"/>
                <a:gd name="T19" fmla="*/ 96 h 102"/>
                <a:gd name="T20" fmla="*/ 6 w 108"/>
                <a:gd name="T21" fmla="*/ 96 h 102"/>
                <a:gd name="T22" fmla="*/ 18 w 108"/>
                <a:gd name="T23" fmla="*/ 84 h 102"/>
                <a:gd name="T24" fmla="*/ 18 w 108"/>
                <a:gd name="T25" fmla="*/ 84 h 102"/>
                <a:gd name="T26" fmla="*/ 12 w 108"/>
                <a:gd name="T27" fmla="*/ 78 h 102"/>
                <a:gd name="T28" fmla="*/ 12 w 108"/>
                <a:gd name="T29" fmla="*/ 78 h 102"/>
                <a:gd name="T30" fmla="*/ 0 w 108"/>
                <a:gd name="T31" fmla="*/ 24 h 102"/>
                <a:gd name="T32" fmla="*/ 0 w 108"/>
                <a:gd name="T33" fmla="*/ 24 h 102"/>
                <a:gd name="T34" fmla="*/ 42 w 108"/>
                <a:gd name="T35" fmla="*/ 12 h 102"/>
                <a:gd name="T36" fmla="*/ 42 w 108"/>
                <a:gd name="T37" fmla="*/ 12 h 102"/>
                <a:gd name="T38" fmla="*/ 42 w 108"/>
                <a:gd name="T39" fmla="*/ 18 h 102"/>
                <a:gd name="T40" fmla="*/ 42 w 108"/>
                <a:gd name="T41" fmla="*/ 18 h 102"/>
                <a:gd name="T42" fmla="*/ 42 w 108"/>
                <a:gd name="T43" fmla="*/ 12 h 102"/>
                <a:gd name="T44" fmla="*/ 42 w 108"/>
                <a:gd name="T45" fmla="*/ 12 h 102"/>
                <a:gd name="T46" fmla="*/ 96 w 108"/>
                <a:gd name="T47" fmla="*/ 0 h 102"/>
                <a:gd name="T48" fmla="*/ 96 w 108"/>
                <a:gd name="T49" fmla="*/ 0 h 102"/>
                <a:gd name="T50" fmla="*/ 96 w 108"/>
                <a:gd name="T51" fmla="*/ 0 h 102"/>
                <a:gd name="T52" fmla="*/ 108 w 108"/>
                <a:gd name="T53" fmla="*/ 42 h 102"/>
                <a:gd name="T54" fmla="*/ 108 w 108"/>
                <a:gd name="T55" fmla="*/ 42 h 102"/>
                <a:gd name="T56" fmla="*/ 102 w 108"/>
                <a:gd name="T57" fmla="*/ 48 h 102"/>
                <a:gd name="T58" fmla="*/ 102 w 108"/>
                <a:gd name="T59" fmla="*/ 48 h 102"/>
                <a:gd name="T60" fmla="*/ 102 w 108"/>
                <a:gd name="T61" fmla="*/ 54 h 102"/>
                <a:gd name="T62" fmla="*/ 102 w 108"/>
                <a:gd name="T63" fmla="*/ 54 h 102"/>
                <a:gd name="T64" fmla="*/ 102 w 108"/>
                <a:gd name="T65" fmla="*/ 54 h 102"/>
                <a:gd name="T66" fmla="*/ 78 w 108"/>
                <a:gd name="T67" fmla="*/ 66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8" h="102">
                  <a:moveTo>
                    <a:pt x="78" y="66"/>
                  </a:moveTo>
                  <a:lnTo>
                    <a:pt x="66" y="72"/>
                  </a:lnTo>
                  <a:lnTo>
                    <a:pt x="48" y="72"/>
                  </a:lnTo>
                  <a:lnTo>
                    <a:pt x="30" y="84"/>
                  </a:lnTo>
                  <a:lnTo>
                    <a:pt x="18" y="102"/>
                  </a:lnTo>
                  <a:lnTo>
                    <a:pt x="12" y="102"/>
                  </a:lnTo>
                  <a:lnTo>
                    <a:pt x="6" y="96"/>
                  </a:lnTo>
                  <a:lnTo>
                    <a:pt x="18" y="84"/>
                  </a:lnTo>
                  <a:lnTo>
                    <a:pt x="12" y="78"/>
                  </a:lnTo>
                  <a:lnTo>
                    <a:pt x="0" y="24"/>
                  </a:lnTo>
                  <a:lnTo>
                    <a:pt x="42" y="12"/>
                  </a:lnTo>
                  <a:lnTo>
                    <a:pt x="42" y="18"/>
                  </a:lnTo>
                  <a:lnTo>
                    <a:pt x="42" y="12"/>
                  </a:lnTo>
                  <a:lnTo>
                    <a:pt x="96" y="0"/>
                  </a:lnTo>
                  <a:lnTo>
                    <a:pt x="108" y="42"/>
                  </a:lnTo>
                  <a:lnTo>
                    <a:pt x="102" y="48"/>
                  </a:lnTo>
                  <a:lnTo>
                    <a:pt x="102" y="54"/>
                  </a:lnTo>
                  <a:lnTo>
                    <a:pt x="78" y="66"/>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6" name="Freeform 82">
              <a:extLst>
                <a:ext uri="{FF2B5EF4-FFF2-40B4-BE49-F238E27FC236}">
                  <a16:creationId xmlns:a16="http://schemas.microsoft.com/office/drawing/2014/main" id="{A9CEDB32-3C9A-452D-B735-C62B9A5AB792}"/>
                </a:ext>
              </a:extLst>
            </p:cNvPr>
            <p:cNvSpPr>
              <a:spLocks/>
            </p:cNvSpPr>
            <p:nvPr/>
          </p:nvSpPr>
          <p:spPr bwMode="auto">
            <a:xfrm>
              <a:off x="6426793" y="2731753"/>
              <a:ext cx="146198" cy="96384"/>
            </a:xfrm>
            <a:custGeom>
              <a:avLst/>
              <a:gdLst>
                <a:gd name="T0" fmla="*/ 0 w 108"/>
                <a:gd name="T1" fmla="*/ 66 h 66"/>
                <a:gd name="T2" fmla="*/ 0 w 108"/>
                <a:gd name="T3" fmla="*/ 60 h 66"/>
                <a:gd name="T4" fmla="*/ 6 w 108"/>
                <a:gd name="T5" fmla="*/ 48 h 66"/>
                <a:gd name="T6" fmla="*/ 12 w 108"/>
                <a:gd name="T7" fmla="*/ 42 h 66"/>
                <a:gd name="T8" fmla="*/ 18 w 108"/>
                <a:gd name="T9" fmla="*/ 36 h 66"/>
                <a:gd name="T10" fmla="*/ 24 w 108"/>
                <a:gd name="T11" fmla="*/ 30 h 66"/>
                <a:gd name="T12" fmla="*/ 36 w 108"/>
                <a:gd name="T13" fmla="*/ 30 h 66"/>
                <a:gd name="T14" fmla="*/ 36 w 108"/>
                <a:gd name="T15" fmla="*/ 30 h 66"/>
                <a:gd name="T16" fmla="*/ 48 w 108"/>
                <a:gd name="T17" fmla="*/ 24 h 66"/>
                <a:gd name="T18" fmla="*/ 66 w 108"/>
                <a:gd name="T19" fmla="*/ 18 h 66"/>
                <a:gd name="T20" fmla="*/ 84 w 108"/>
                <a:gd name="T21" fmla="*/ 0 h 66"/>
                <a:gd name="T22" fmla="*/ 84 w 108"/>
                <a:gd name="T23" fmla="*/ 6 h 66"/>
                <a:gd name="T24" fmla="*/ 78 w 108"/>
                <a:gd name="T25" fmla="*/ 12 h 66"/>
                <a:gd name="T26" fmla="*/ 72 w 108"/>
                <a:gd name="T27" fmla="*/ 18 h 66"/>
                <a:gd name="T28" fmla="*/ 72 w 108"/>
                <a:gd name="T29" fmla="*/ 24 h 66"/>
                <a:gd name="T30" fmla="*/ 72 w 108"/>
                <a:gd name="T31" fmla="*/ 24 h 66"/>
                <a:gd name="T32" fmla="*/ 72 w 108"/>
                <a:gd name="T33" fmla="*/ 24 h 66"/>
                <a:gd name="T34" fmla="*/ 72 w 108"/>
                <a:gd name="T35" fmla="*/ 30 h 66"/>
                <a:gd name="T36" fmla="*/ 72 w 108"/>
                <a:gd name="T37" fmla="*/ 30 h 66"/>
                <a:gd name="T38" fmla="*/ 78 w 108"/>
                <a:gd name="T39" fmla="*/ 24 h 66"/>
                <a:gd name="T40" fmla="*/ 78 w 108"/>
                <a:gd name="T41" fmla="*/ 24 h 66"/>
                <a:gd name="T42" fmla="*/ 84 w 108"/>
                <a:gd name="T43" fmla="*/ 12 h 66"/>
                <a:gd name="T44" fmla="*/ 96 w 108"/>
                <a:gd name="T45" fmla="*/ 6 h 66"/>
                <a:gd name="T46" fmla="*/ 96 w 108"/>
                <a:gd name="T47" fmla="*/ 6 h 66"/>
                <a:gd name="T48" fmla="*/ 102 w 108"/>
                <a:gd name="T49" fmla="*/ 0 h 66"/>
                <a:gd name="T50" fmla="*/ 108 w 108"/>
                <a:gd name="T51" fmla="*/ 0 h 66"/>
                <a:gd name="T52" fmla="*/ 108 w 108"/>
                <a:gd name="T53" fmla="*/ 6 h 66"/>
                <a:gd name="T54" fmla="*/ 72 w 108"/>
                <a:gd name="T55" fmla="*/ 36 h 66"/>
                <a:gd name="T56" fmla="*/ 54 w 108"/>
                <a:gd name="T57" fmla="*/ 48 h 66"/>
                <a:gd name="T58" fmla="*/ 54 w 108"/>
                <a:gd name="T59" fmla="*/ 48 h 66"/>
                <a:gd name="T60" fmla="*/ 60 w 108"/>
                <a:gd name="T61" fmla="*/ 36 h 66"/>
                <a:gd name="T62" fmla="*/ 60 w 108"/>
                <a:gd name="T63" fmla="*/ 36 h 66"/>
                <a:gd name="T64" fmla="*/ 42 w 108"/>
                <a:gd name="T65" fmla="*/ 42 h 66"/>
                <a:gd name="T66" fmla="*/ 24 w 108"/>
                <a:gd name="T67" fmla="*/ 54 h 66"/>
                <a:gd name="T68" fmla="*/ 6 w 108"/>
                <a:gd name="T69" fmla="*/ 66 h 66"/>
                <a:gd name="T70" fmla="*/ 12 w 108"/>
                <a:gd name="T71" fmla="*/ 66 h 66"/>
                <a:gd name="T72" fmla="*/ 12 w 108"/>
                <a:gd name="T73" fmla="*/ 60 h 66"/>
                <a:gd name="T74" fmla="*/ 0 w 108"/>
                <a:gd name="T75" fmla="*/ 66 h 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66">
                  <a:moveTo>
                    <a:pt x="0" y="66"/>
                  </a:moveTo>
                  <a:lnTo>
                    <a:pt x="0" y="66"/>
                  </a:lnTo>
                  <a:lnTo>
                    <a:pt x="0" y="60"/>
                  </a:lnTo>
                  <a:lnTo>
                    <a:pt x="0" y="54"/>
                  </a:lnTo>
                  <a:lnTo>
                    <a:pt x="6" y="48"/>
                  </a:lnTo>
                  <a:lnTo>
                    <a:pt x="12" y="48"/>
                  </a:lnTo>
                  <a:lnTo>
                    <a:pt x="12" y="42"/>
                  </a:lnTo>
                  <a:lnTo>
                    <a:pt x="12" y="36"/>
                  </a:lnTo>
                  <a:lnTo>
                    <a:pt x="18" y="36"/>
                  </a:lnTo>
                  <a:lnTo>
                    <a:pt x="24" y="30"/>
                  </a:lnTo>
                  <a:lnTo>
                    <a:pt x="36" y="30"/>
                  </a:lnTo>
                  <a:lnTo>
                    <a:pt x="36" y="24"/>
                  </a:lnTo>
                  <a:lnTo>
                    <a:pt x="48" y="24"/>
                  </a:lnTo>
                  <a:lnTo>
                    <a:pt x="66" y="18"/>
                  </a:lnTo>
                  <a:lnTo>
                    <a:pt x="78" y="0"/>
                  </a:lnTo>
                  <a:lnTo>
                    <a:pt x="84" y="0"/>
                  </a:lnTo>
                  <a:lnTo>
                    <a:pt x="84" y="6"/>
                  </a:lnTo>
                  <a:lnTo>
                    <a:pt x="78" y="6"/>
                  </a:lnTo>
                  <a:lnTo>
                    <a:pt x="78" y="12"/>
                  </a:lnTo>
                  <a:lnTo>
                    <a:pt x="72" y="18"/>
                  </a:lnTo>
                  <a:lnTo>
                    <a:pt x="72" y="24"/>
                  </a:lnTo>
                  <a:lnTo>
                    <a:pt x="72" y="30"/>
                  </a:lnTo>
                  <a:lnTo>
                    <a:pt x="78" y="24"/>
                  </a:lnTo>
                  <a:lnTo>
                    <a:pt x="78" y="18"/>
                  </a:lnTo>
                  <a:lnTo>
                    <a:pt x="84" y="12"/>
                  </a:lnTo>
                  <a:lnTo>
                    <a:pt x="90" y="6"/>
                  </a:lnTo>
                  <a:lnTo>
                    <a:pt x="96" y="6"/>
                  </a:lnTo>
                  <a:lnTo>
                    <a:pt x="102" y="6"/>
                  </a:lnTo>
                  <a:lnTo>
                    <a:pt x="102" y="0"/>
                  </a:lnTo>
                  <a:lnTo>
                    <a:pt x="108" y="0"/>
                  </a:lnTo>
                  <a:lnTo>
                    <a:pt x="108" y="6"/>
                  </a:lnTo>
                  <a:lnTo>
                    <a:pt x="96" y="12"/>
                  </a:lnTo>
                  <a:lnTo>
                    <a:pt x="72" y="36"/>
                  </a:lnTo>
                  <a:lnTo>
                    <a:pt x="60" y="42"/>
                  </a:lnTo>
                  <a:lnTo>
                    <a:pt x="54" y="48"/>
                  </a:lnTo>
                  <a:lnTo>
                    <a:pt x="60" y="42"/>
                  </a:lnTo>
                  <a:lnTo>
                    <a:pt x="60" y="36"/>
                  </a:lnTo>
                  <a:lnTo>
                    <a:pt x="48" y="42"/>
                  </a:lnTo>
                  <a:lnTo>
                    <a:pt x="42" y="42"/>
                  </a:lnTo>
                  <a:lnTo>
                    <a:pt x="36" y="48"/>
                  </a:lnTo>
                  <a:lnTo>
                    <a:pt x="24" y="54"/>
                  </a:lnTo>
                  <a:lnTo>
                    <a:pt x="12" y="66"/>
                  </a:lnTo>
                  <a:lnTo>
                    <a:pt x="6" y="66"/>
                  </a:lnTo>
                  <a:lnTo>
                    <a:pt x="12" y="66"/>
                  </a:lnTo>
                  <a:lnTo>
                    <a:pt x="12" y="60"/>
                  </a:lnTo>
                  <a:lnTo>
                    <a:pt x="6" y="60"/>
                  </a:lnTo>
                  <a:lnTo>
                    <a:pt x="0" y="66"/>
                  </a:lnTo>
                  <a:close/>
                </a:path>
              </a:pathLst>
            </a:custGeom>
            <a:solidFill>
              <a:srgbClr val="00A76F"/>
            </a:solidFill>
            <a:ln w="6350">
              <a:solidFill>
                <a:srgbClr val="FFFFFF"/>
              </a:solidFill>
              <a:prstDash val="solid"/>
              <a:round/>
              <a:headEnd/>
              <a:tailEnd/>
            </a:ln>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7" name="Freeform 83">
              <a:extLst>
                <a:ext uri="{FF2B5EF4-FFF2-40B4-BE49-F238E27FC236}">
                  <a16:creationId xmlns:a16="http://schemas.microsoft.com/office/drawing/2014/main" id="{22DA4AA6-DBAF-4E08-9774-F82B609A1B67}"/>
                </a:ext>
              </a:extLst>
            </p:cNvPr>
            <p:cNvSpPr>
              <a:spLocks/>
            </p:cNvSpPr>
            <p:nvPr/>
          </p:nvSpPr>
          <p:spPr bwMode="auto">
            <a:xfrm>
              <a:off x="6329328" y="2758039"/>
              <a:ext cx="105587" cy="262866"/>
            </a:xfrm>
            <a:custGeom>
              <a:avLst/>
              <a:gdLst>
                <a:gd name="T0" fmla="*/ 18 w 78"/>
                <a:gd name="T1" fmla="*/ 114 h 180"/>
                <a:gd name="T2" fmla="*/ 30 w 78"/>
                <a:gd name="T3" fmla="*/ 96 h 180"/>
                <a:gd name="T4" fmla="*/ 36 w 78"/>
                <a:gd name="T5" fmla="*/ 90 h 180"/>
                <a:gd name="T6" fmla="*/ 36 w 78"/>
                <a:gd name="T7" fmla="*/ 84 h 180"/>
                <a:gd name="T8" fmla="*/ 0 w 78"/>
                <a:gd name="T9" fmla="*/ 60 h 180"/>
                <a:gd name="T10" fmla="*/ 6 w 78"/>
                <a:gd name="T11" fmla="*/ 48 h 180"/>
                <a:gd name="T12" fmla="*/ 6 w 78"/>
                <a:gd name="T13" fmla="*/ 42 h 180"/>
                <a:gd name="T14" fmla="*/ 0 w 78"/>
                <a:gd name="T15" fmla="*/ 30 h 180"/>
                <a:gd name="T16" fmla="*/ 12 w 78"/>
                <a:gd name="T17" fmla="*/ 18 h 180"/>
                <a:gd name="T18" fmla="*/ 18 w 78"/>
                <a:gd name="T19" fmla="*/ 0 h 180"/>
                <a:gd name="T20" fmla="*/ 72 w 78"/>
                <a:gd name="T21" fmla="*/ 18 h 180"/>
                <a:gd name="T22" fmla="*/ 72 w 78"/>
                <a:gd name="T23" fmla="*/ 36 h 180"/>
                <a:gd name="T24" fmla="*/ 66 w 78"/>
                <a:gd name="T25" fmla="*/ 42 h 180"/>
                <a:gd name="T26" fmla="*/ 66 w 78"/>
                <a:gd name="T27" fmla="*/ 54 h 180"/>
                <a:gd name="T28" fmla="*/ 60 w 78"/>
                <a:gd name="T29" fmla="*/ 60 h 180"/>
                <a:gd name="T30" fmla="*/ 72 w 78"/>
                <a:gd name="T31" fmla="*/ 60 h 180"/>
                <a:gd name="T32" fmla="*/ 72 w 78"/>
                <a:gd name="T33" fmla="*/ 60 h 180"/>
                <a:gd name="T34" fmla="*/ 72 w 78"/>
                <a:gd name="T35" fmla="*/ 60 h 180"/>
                <a:gd name="T36" fmla="*/ 78 w 78"/>
                <a:gd name="T37" fmla="*/ 60 h 180"/>
                <a:gd name="T38" fmla="*/ 78 w 78"/>
                <a:gd name="T39" fmla="*/ 84 h 180"/>
                <a:gd name="T40" fmla="*/ 78 w 78"/>
                <a:gd name="T41" fmla="*/ 96 h 180"/>
                <a:gd name="T42" fmla="*/ 78 w 78"/>
                <a:gd name="T43" fmla="*/ 108 h 180"/>
                <a:gd name="T44" fmla="*/ 78 w 78"/>
                <a:gd name="T45" fmla="*/ 108 h 180"/>
                <a:gd name="T46" fmla="*/ 78 w 78"/>
                <a:gd name="T47" fmla="*/ 90 h 180"/>
                <a:gd name="T48" fmla="*/ 72 w 78"/>
                <a:gd name="T49" fmla="*/ 90 h 180"/>
                <a:gd name="T50" fmla="*/ 72 w 78"/>
                <a:gd name="T51" fmla="*/ 102 h 180"/>
                <a:gd name="T52" fmla="*/ 72 w 78"/>
                <a:gd name="T53" fmla="*/ 114 h 180"/>
                <a:gd name="T54" fmla="*/ 72 w 78"/>
                <a:gd name="T55" fmla="*/ 126 h 180"/>
                <a:gd name="T56" fmla="*/ 66 w 78"/>
                <a:gd name="T57" fmla="*/ 132 h 180"/>
                <a:gd name="T58" fmla="*/ 66 w 78"/>
                <a:gd name="T59" fmla="*/ 138 h 180"/>
                <a:gd name="T60" fmla="*/ 60 w 78"/>
                <a:gd name="T61" fmla="*/ 150 h 180"/>
                <a:gd name="T62" fmla="*/ 60 w 78"/>
                <a:gd name="T63" fmla="*/ 150 h 180"/>
                <a:gd name="T64" fmla="*/ 54 w 78"/>
                <a:gd name="T65" fmla="*/ 168 h 180"/>
                <a:gd name="T66" fmla="*/ 48 w 78"/>
                <a:gd name="T67" fmla="*/ 180 h 180"/>
                <a:gd name="T68" fmla="*/ 42 w 78"/>
                <a:gd name="T69" fmla="*/ 174 h 180"/>
                <a:gd name="T70" fmla="*/ 42 w 78"/>
                <a:gd name="T71" fmla="*/ 162 h 180"/>
                <a:gd name="T72" fmla="*/ 36 w 78"/>
                <a:gd name="T73" fmla="*/ 168 h 180"/>
                <a:gd name="T74" fmla="*/ 30 w 78"/>
                <a:gd name="T75" fmla="*/ 168 h 180"/>
                <a:gd name="T76" fmla="*/ 24 w 78"/>
                <a:gd name="T77" fmla="*/ 162 h 180"/>
                <a:gd name="T78" fmla="*/ 18 w 78"/>
                <a:gd name="T79" fmla="*/ 162 h 180"/>
                <a:gd name="T80" fmla="*/ 6 w 78"/>
                <a:gd name="T81" fmla="*/ 150 h 180"/>
                <a:gd name="T82" fmla="*/ 6 w 78"/>
                <a:gd name="T83" fmla="*/ 144 h 180"/>
                <a:gd name="T84" fmla="*/ 0 w 78"/>
                <a:gd name="T85" fmla="*/ 138 h 180"/>
                <a:gd name="T86" fmla="*/ 6 w 78"/>
                <a:gd name="T87" fmla="*/ 132 h 180"/>
                <a:gd name="T88" fmla="*/ 6 w 78"/>
                <a:gd name="T89" fmla="*/ 126 h 180"/>
                <a:gd name="T90" fmla="*/ 6 w 78"/>
                <a:gd name="T91" fmla="*/ 126 h 180"/>
                <a:gd name="T92" fmla="*/ 6 w 78"/>
                <a:gd name="T93" fmla="*/ 126 h 1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 h="180">
                  <a:moveTo>
                    <a:pt x="18" y="114"/>
                  </a:moveTo>
                  <a:lnTo>
                    <a:pt x="18" y="114"/>
                  </a:lnTo>
                  <a:lnTo>
                    <a:pt x="18" y="108"/>
                  </a:lnTo>
                  <a:lnTo>
                    <a:pt x="30" y="96"/>
                  </a:lnTo>
                  <a:lnTo>
                    <a:pt x="36" y="90"/>
                  </a:lnTo>
                  <a:lnTo>
                    <a:pt x="36" y="84"/>
                  </a:lnTo>
                  <a:lnTo>
                    <a:pt x="12" y="66"/>
                  </a:lnTo>
                  <a:lnTo>
                    <a:pt x="0" y="60"/>
                  </a:lnTo>
                  <a:lnTo>
                    <a:pt x="0" y="48"/>
                  </a:lnTo>
                  <a:lnTo>
                    <a:pt x="6" y="48"/>
                  </a:lnTo>
                  <a:lnTo>
                    <a:pt x="6" y="42"/>
                  </a:lnTo>
                  <a:lnTo>
                    <a:pt x="0" y="30"/>
                  </a:lnTo>
                  <a:lnTo>
                    <a:pt x="12" y="18"/>
                  </a:lnTo>
                  <a:lnTo>
                    <a:pt x="12" y="6"/>
                  </a:lnTo>
                  <a:lnTo>
                    <a:pt x="18" y="0"/>
                  </a:lnTo>
                  <a:lnTo>
                    <a:pt x="72" y="18"/>
                  </a:lnTo>
                  <a:lnTo>
                    <a:pt x="72" y="36"/>
                  </a:lnTo>
                  <a:lnTo>
                    <a:pt x="66" y="42"/>
                  </a:lnTo>
                  <a:lnTo>
                    <a:pt x="66" y="48"/>
                  </a:lnTo>
                  <a:lnTo>
                    <a:pt x="66" y="54"/>
                  </a:lnTo>
                  <a:lnTo>
                    <a:pt x="60" y="60"/>
                  </a:lnTo>
                  <a:lnTo>
                    <a:pt x="72" y="60"/>
                  </a:lnTo>
                  <a:lnTo>
                    <a:pt x="72" y="54"/>
                  </a:lnTo>
                  <a:lnTo>
                    <a:pt x="78" y="60"/>
                  </a:lnTo>
                  <a:lnTo>
                    <a:pt x="78" y="78"/>
                  </a:lnTo>
                  <a:lnTo>
                    <a:pt x="78" y="84"/>
                  </a:lnTo>
                  <a:lnTo>
                    <a:pt x="78" y="90"/>
                  </a:lnTo>
                  <a:lnTo>
                    <a:pt x="78" y="96"/>
                  </a:lnTo>
                  <a:lnTo>
                    <a:pt x="78" y="108"/>
                  </a:lnTo>
                  <a:lnTo>
                    <a:pt x="78" y="96"/>
                  </a:lnTo>
                  <a:lnTo>
                    <a:pt x="78" y="90"/>
                  </a:lnTo>
                  <a:lnTo>
                    <a:pt x="72" y="90"/>
                  </a:lnTo>
                  <a:lnTo>
                    <a:pt x="72" y="96"/>
                  </a:lnTo>
                  <a:lnTo>
                    <a:pt x="72" y="102"/>
                  </a:lnTo>
                  <a:lnTo>
                    <a:pt x="72" y="114"/>
                  </a:lnTo>
                  <a:lnTo>
                    <a:pt x="78" y="120"/>
                  </a:lnTo>
                  <a:lnTo>
                    <a:pt x="72" y="126"/>
                  </a:lnTo>
                  <a:lnTo>
                    <a:pt x="66" y="132"/>
                  </a:lnTo>
                  <a:lnTo>
                    <a:pt x="66" y="138"/>
                  </a:lnTo>
                  <a:lnTo>
                    <a:pt x="60" y="150"/>
                  </a:lnTo>
                  <a:lnTo>
                    <a:pt x="60" y="156"/>
                  </a:lnTo>
                  <a:lnTo>
                    <a:pt x="54" y="168"/>
                  </a:lnTo>
                  <a:lnTo>
                    <a:pt x="54" y="174"/>
                  </a:lnTo>
                  <a:lnTo>
                    <a:pt x="48" y="180"/>
                  </a:lnTo>
                  <a:lnTo>
                    <a:pt x="42" y="180"/>
                  </a:lnTo>
                  <a:lnTo>
                    <a:pt x="42" y="174"/>
                  </a:lnTo>
                  <a:lnTo>
                    <a:pt x="48" y="168"/>
                  </a:lnTo>
                  <a:lnTo>
                    <a:pt x="42" y="162"/>
                  </a:lnTo>
                  <a:lnTo>
                    <a:pt x="36" y="168"/>
                  </a:lnTo>
                  <a:lnTo>
                    <a:pt x="30" y="168"/>
                  </a:lnTo>
                  <a:lnTo>
                    <a:pt x="24" y="162"/>
                  </a:lnTo>
                  <a:lnTo>
                    <a:pt x="18" y="162"/>
                  </a:lnTo>
                  <a:lnTo>
                    <a:pt x="12" y="156"/>
                  </a:lnTo>
                  <a:lnTo>
                    <a:pt x="6" y="150"/>
                  </a:lnTo>
                  <a:lnTo>
                    <a:pt x="6" y="144"/>
                  </a:lnTo>
                  <a:lnTo>
                    <a:pt x="0" y="144"/>
                  </a:lnTo>
                  <a:lnTo>
                    <a:pt x="0" y="138"/>
                  </a:lnTo>
                  <a:lnTo>
                    <a:pt x="0" y="132"/>
                  </a:lnTo>
                  <a:lnTo>
                    <a:pt x="6" y="132"/>
                  </a:lnTo>
                  <a:lnTo>
                    <a:pt x="6" y="126"/>
                  </a:lnTo>
                  <a:lnTo>
                    <a:pt x="18" y="114"/>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8" name="Freeform 84">
              <a:extLst>
                <a:ext uri="{FF2B5EF4-FFF2-40B4-BE49-F238E27FC236}">
                  <a16:creationId xmlns:a16="http://schemas.microsoft.com/office/drawing/2014/main" id="{55414D88-9CEC-4128-B783-48C6CEBF9C00}"/>
                </a:ext>
              </a:extLst>
            </p:cNvPr>
            <p:cNvSpPr>
              <a:spLocks/>
            </p:cNvSpPr>
            <p:nvPr/>
          </p:nvSpPr>
          <p:spPr bwMode="auto">
            <a:xfrm>
              <a:off x="6313084" y="2933282"/>
              <a:ext cx="81220" cy="157720"/>
            </a:xfrm>
            <a:custGeom>
              <a:avLst/>
              <a:gdLst>
                <a:gd name="T0" fmla="*/ 12 w 60"/>
                <a:gd name="T1" fmla="*/ 12 h 108"/>
                <a:gd name="T2" fmla="*/ 12 w 60"/>
                <a:gd name="T3" fmla="*/ 18 h 108"/>
                <a:gd name="T4" fmla="*/ 12 w 60"/>
                <a:gd name="T5" fmla="*/ 18 h 108"/>
                <a:gd name="T6" fmla="*/ 12 w 60"/>
                <a:gd name="T7" fmla="*/ 24 h 108"/>
                <a:gd name="T8" fmla="*/ 12 w 60"/>
                <a:gd name="T9" fmla="*/ 30 h 108"/>
                <a:gd name="T10" fmla="*/ 18 w 60"/>
                <a:gd name="T11" fmla="*/ 42 h 108"/>
                <a:gd name="T12" fmla="*/ 30 w 60"/>
                <a:gd name="T13" fmla="*/ 42 h 108"/>
                <a:gd name="T14" fmla="*/ 30 w 60"/>
                <a:gd name="T15" fmla="*/ 54 h 108"/>
                <a:gd name="T16" fmla="*/ 30 w 60"/>
                <a:gd name="T17" fmla="*/ 54 h 108"/>
                <a:gd name="T18" fmla="*/ 30 w 60"/>
                <a:gd name="T19" fmla="*/ 54 h 108"/>
                <a:gd name="T20" fmla="*/ 30 w 60"/>
                <a:gd name="T21" fmla="*/ 60 h 108"/>
                <a:gd name="T22" fmla="*/ 36 w 60"/>
                <a:gd name="T23" fmla="*/ 66 h 108"/>
                <a:gd name="T24" fmla="*/ 36 w 60"/>
                <a:gd name="T25" fmla="*/ 66 h 108"/>
                <a:gd name="T26" fmla="*/ 36 w 60"/>
                <a:gd name="T27" fmla="*/ 72 h 108"/>
                <a:gd name="T28" fmla="*/ 42 w 60"/>
                <a:gd name="T29" fmla="*/ 72 h 108"/>
                <a:gd name="T30" fmla="*/ 48 w 60"/>
                <a:gd name="T31" fmla="*/ 78 h 108"/>
                <a:gd name="T32" fmla="*/ 54 w 60"/>
                <a:gd name="T33" fmla="*/ 78 h 108"/>
                <a:gd name="T34" fmla="*/ 54 w 60"/>
                <a:gd name="T35" fmla="*/ 78 h 108"/>
                <a:gd name="T36" fmla="*/ 54 w 60"/>
                <a:gd name="T37" fmla="*/ 78 h 108"/>
                <a:gd name="T38" fmla="*/ 54 w 60"/>
                <a:gd name="T39" fmla="*/ 84 h 108"/>
                <a:gd name="T40" fmla="*/ 54 w 60"/>
                <a:gd name="T41" fmla="*/ 84 h 108"/>
                <a:gd name="T42" fmla="*/ 48 w 60"/>
                <a:gd name="T43" fmla="*/ 84 h 108"/>
                <a:gd name="T44" fmla="*/ 48 w 60"/>
                <a:gd name="T45" fmla="*/ 84 h 108"/>
                <a:gd name="T46" fmla="*/ 48 w 60"/>
                <a:gd name="T47" fmla="*/ 90 h 108"/>
                <a:gd name="T48" fmla="*/ 48 w 60"/>
                <a:gd name="T49" fmla="*/ 90 h 108"/>
                <a:gd name="T50" fmla="*/ 48 w 60"/>
                <a:gd name="T51" fmla="*/ 90 h 108"/>
                <a:gd name="T52" fmla="*/ 48 w 60"/>
                <a:gd name="T53" fmla="*/ 90 h 108"/>
                <a:gd name="T54" fmla="*/ 48 w 60"/>
                <a:gd name="T55" fmla="*/ 90 h 108"/>
                <a:gd name="T56" fmla="*/ 48 w 60"/>
                <a:gd name="T57" fmla="*/ 96 h 108"/>
                <a:gd name="T58" fmla="*/ 48 w 60"/>
                <a:gd name="T59" fmla="*/ 96 h 108"/>
                <a:gd name="T60" fmla="*/ 54 w 60"/>
                <a:gd name="T61" fmla="*/ 90 h 108"/>
                <a:gd name="T62" fmla="*/ 54 w 60"/>
                <a:gd name="T63" fmla="*/ 90 h 108"/>
                <a:gd name="T64" fmla="*/ 54 w 60"/>
                <a:gd name="T65" fmla="*/ 90 h 108"/>
                <a:gd name="T66" fmla="*/ 60 w 60"/>
                <a:gd name="T67" fmla="*/ 90 h 108"/>
                <a:gd name="T68" fmla="*/ 60 w 60"/>
                <a:gd name="T69" fmla="*/ 90 h 108"/>
                <a:gd name="T70" fmla="*/ 60 w 60"/>
                <a:gd name="T71" fmla="*/ 96 h 108"/>
                <a:gd name="T72" fmla="*/ 60 w 60"/>
                <a:gd name="T73" fmla="*/ 96 h 108"/>
                <a:gd name="T74" fmla="*/ 60 w 60"/>
                <a:gd name="T75" fmla="*/ 102 h 108"/>
                <a:gd name="T76" fmla="*/ 60 w 60"/>
                <a:gd name="T77" fmla="*/ 102 h 108"/>
                <a:gd name="T78" fmla="*/ 24 w 60"/>
                <a:gd name="T79" fmla="*/ 108 h 108"/>
                <a:gd name="T80" fmla="*/ 24 w 60"/>
                <a:gd name="T81" fmla="*/ 108 h 108"/>
                <a:gd name="T82" fmla="*/ 0 w 60"/>
                <a:gd name="T83" fmla="*/ 12 h 108"/>
                <a:gd name="T84" fmla="*/ 0 w 60"/>
                <a:gd name="T85" fmla="*/ 18 h 108"/>
                <a:gd name="T86" fmla="*/ 0 w 60"/>
                <a:gd name="T87" fmla="*/ 0 h 108"/>
                <a:gd name="T88" fmla="*/ 12 w 60"/>
                <a:gd name="T89" fmla="*/ 0 h 108"/>
                <a:gd name="T90" fmla="*/ 18 w 60"/>
                <a:gd name="T91" fmla="*/ 6 h 108"/>
                <a:gd name="T92" fmla="*/ 18 w 60"/>
                <a:gd name="T93" fmla="*/ 6 h 108"/>
                <a:gd name="T94" fmla="*/ 12 w 60"/>
                <a:gd name="T95" fmla="*/ 6 h 108"/>
                <a:gd name="T96" fmla="*/ 12 w 60"/>
                <a:gd name="T97" fmla="*/ 12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108">
                  <a:moveTo>
                    <a:pt x="12" y="12"/>
                  </a:moveTo>
                  <a:lnTo>
                    <a:pt x="12" y="18"/>
                  </a:lnTo>
                  <a:lnTo>
                    <a:pt x="12" y="24"/>
                  </a:lnTo>
                  <a:lnTo>
                    <a:pt x="12" y="30"/>
                  </a:lnTo>
                  <a:lnTo>
                    <a:pt x="18" y="42"/>
                  </a:lnTo>
                  <a:lnTo>
                    <a:pt x="30" y="42"/>
                  </a:lnTo>
                  <a:lnTo>
                    <a:pt x="30" y="54"/>
                  </a:lnTo>
                  <a:lnTo>
                    <a:pt x="30" y="60"/>
                  </a:lnTo>
                  <a:lnTo>
                    <a:pt x="36" y="66"/>
                  </a:lnTo>
                  <a:lnTo>
                    <a:pt x="36" y="72"/>
                  </a:lnTo>
                  <a:lnTo>
                    <a:pt x="42" y="72"/>
                  </a:lnTo>
                  <a:lnTo>
                    <a:pt x="48" y="78"/>
                  </a:lnTo>
                  <a:lnTo>
                    <a:pt x="54" y="78"/>
                  </a:lnTo>
                  <a:lnTo>
                    <a:pt x="54" y="84"/>
                  </a:lnTo>
                  <a:lnTo>
                    <a:pt x="48" y="84"/>
                  </a:lnTo>
                  <a:lnTo>
                    <a:pt x="48" y="90"/>
                  </a:lnTo>
                  <a:lnTo>
                    <a:pt x="48" y="96"/>
                  </a:lnTo>
                  <a:lnTo>
                    <a:pt x="54" y="90"/>
                  </a:lnTo>
                  <a:lnTo>
                    <a:pt x="60" y="90"/>
                  </a:lnTo>
                  <a:lnTo>
                    <a:pt x="60" y="96"/>
                  </a:lnTo>
                  <a:lnTo>
                    <a:pt x="60" y="102"/>
                  </a:lnTo>
                  <a:lnTo>
                    <a:pt x="24" y="108"/>
                  </a:lnTo>
                  <a:lnTo>
                    <a:pt x="0" y="12"/>
                  </a:lnTo>
                  <a:lnTo>
                    <a:pt x="0" y="18"/>
                  </a:lnTo>
                  <a:lnTo>
                    <a:pt x="0" y="0"/>
                  </a:lnTo>
                  <a:lnTo>
                    <a:pt x="12" y="0"/>
                  </a:lnTo>
                  <a:lnTo>
                    <a:pt x="18" y="6"/>
                  </a:lnTo>
                  <a:lnTo>
                    <a:pt x="12" y="6"/>
                  </a:lnTo>
                  <a:lnTo>
                    <a:pt x="12" y="12"/>
                  </a:lnTo>
                  <a:close/>
                </a:path>
              </a:pathLst>
            </a:custGeom>
            <a:solidFill>
              <a:srgbClr val="5CC7A3"/>
            </a:solidFill>
            <a:ln w="6350">
              <a:solidFill>
                <a:srgbClr val="FFFFFF"/>
              </a:solidFill>
              <a:prstDash val="solid"/>
              <a:round/>
              <a:headEnd/>
              <a:tailEnd/>
            </a:ln>
          </p:spPr>
          <p:txBody>
            <a:bodyPr/>
            <a:lstStyle/>
            <a:p>
              <a:pPr marL="0" marR="0" lvl="0" indent="0" defTabSz="45720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59" name="Freeform 85">
              <a:extLst>
                <a:ext uri="{FF2B5EF4-FFF2-40B4-BE49-F238E27FC236}">
                  <a16:creationId xmlns:a16="http://schemas.microsoft.com/office/drawing/2014/main" id="{39E782BD-E832-45A4-8F39-53E7DA87AE6D}"/>
                </a:ext>
              </a:extLst>
            </p:cNvPr>
            <p:cNvSpPr>
              <a:spLocks/>
            </p:cNvSpPr>
            <p:nvPr/>
          </p:nvSpPr>
          <p:spPr bwMode="auto">
            <a:xfrm>
              <a:off x="5216603" y="3388917"/>
              <a:ext cx="690378" cy="262866"/>
            </a:xfrm>
            <a:custGeom>
              <a:avLst/>
              <a:gdLst>
                <a:gd name="T0" fmla="*/ 498 w 510"/>
                <a:gd name="T1" fmla="*/ 0 h 180"/>
                <a:gd name="T2" fmla="*/ 504 w 510"/>
                <a:gd name="T3" fmla="*/ 0 h 180"/>
                <a:gd name="T4" fmla="*/ 504 w 510"/>
                <a:gd name="T5" fmla="*/ 12 h 180"/>
                <a:gd name="T6" fmla="*/ 504 w 510"/>
                <a:gd name="T7" fmla="*/ 24 h 180"/>
                <a:gd name="T8" fmla="*/ 498 w 510"/>
                <a:gd name="T9" fmla="*/ 24 h 180"/>
                <a:gd name="T10" fmla="*/ 492 w 510"/>
                <a:gd name="T11" fmla="*/ 42 h 180"/>
                <a:gd name="T12" fmla="*/ 486 w 510"/>
                <a:gd name="T13" fmla="*/ 42 h 180"/>
                <a:gd name="T14" fmla="*/ 462 w 510"/>
                <a:gd name="T15" fmla="*/ 60 h 180"/>
                <a:gd name="T16" fmla="*/ 456 w 510"/>
                <a:gd name="T17" fmla="*/ 54 h 180"/>
                <a:gd name="T18" fmla="*/ 438 w 510"/>
                <a:gd name="T19" fmla="*/ 72 h 180"/>
                <a:gd name="T20" fmla="*/ 438 w 510"/>
                <a:gd name="T21" fmla="*/ 78 h 180"/>
                <a:gd name="T22" fmla="*/ 414 w 510"/>
                <a:gd name="T23" fmla="*/ 90 h 180"/>
                <a:gd name="T24" fmla="*/ 408 w 510"/>
                <a:gd name="T25" fmla="*/ 96 h 180"/>
                <a:gd name="T26" fmla="*/ 384 w 510"/>
                <a:gd name="T27" fmla="*/ 108 h 180"/>
                <a:gd name="T28" fmla="*/ 366 w 510"/>
                <a:gd name="T29" fmla="*/ 126 h 180"/>
                <a:gd name="T30" fmla="*/ 366 w 510"/>
                <a:gd name="T31" fmla="*/ 150 h 180"/>
                <a:gd name="T32" fmla="*/ 288 w 510"/>
                <a:gd name="T33" fmla="*/ 156 h 180"/>
                <a:gd name="T34" fmla="*/ 6 w 510"/>
                <a:gd name="T35" fmla="*/ 180 h 180"/>
                <a:gd name="T36" fmla="*/ 0 w 510"/>
                <a:gd name="T37" fmla="*/ 180 h 180"/>
                <a:gd name="T38" fmla="*/ 0 w 510"/>
                <a:gd name="T39" fmla="*/ 180 h 180"/>
                <a:gd name="T40" fmla="*/ 12 w 510"/>
                <a:gd name="T41" fmla="*/ 174 h 180"/>
                <a:gd name="T42" fmla="*/ 12 w 510"/>
                <a:gd name="T43" fmla="*/ 162 h 180"/>
                <a:gd name="T44" fmla="*/ 12 w 510"/>
                <a:gd name="T45" fmla="*/ 156 h 180"/>
                <a:gd name="T46" fmla="*/ 18 w 510"/>
                <a:gd name="T47" fmla="*/ 138 h 180"/>
                <a:gd name="T48" fmla="*/ 24 w 510"/>
                <a:gd name="T49" fmla="*/ 126 h 180"/>
                <a:gd name="T50" fmla="*/ 18 w 510"/>
                <a:gd name="T51" fmla="*/ 126 h 180"/>
                <a:gd name="T52" fmla="*/ 24 w 510"/>
                <a:gd name="T53" fmla="*/ 120 h 180"/>
                <a:gd name="T54" fmla="*/ 36 w 510"/>
                <a:gd name="T55" fmla="*/ 108 h 180"/>
                <a:gd name="T56" fmla="*/ 30 w 510"/>
                <a:gd name="T57" fmla="*/ 102 h 180"/>
                <a:gd name="T58" fmla="*/ 42 w 510"/>
                <a:gd name="T59" fmla="*/ 90 h 180"/>
                <a:gd name="T60" fmla="*/ 36 w 510"/>
                <a:gd name="T61" fmla="*/ 90 h 180"/>
                <a:gd name="T62" fmla="*/ 30 w 510"/>
                <a:gd name="T63" fmla="*/ 84 h 180"/>
                <a:gd name="T64" fmla="*/ 36 w 510"/>
                <a:gd name="T65" fmla="*/ 84 h 180"/>
                <a:gd name="T66" fmla="*/ 36 w 510"/>
                <a:gd name="T67" fmla="*/ 78 h 180"/>
                <a:gd name="T68" fmla="*/ 42 w 510"/>
                <a:gd name="T69" fmla="*/ 60 h 180"/>
                <a:gd name="T70" fmla="*/ 132 w 510"/>
                <a:gd name="T71" fmla="*/ 54 h 180"/>
                <a:gd name="T72" fmla="*/ 126 w 510"/>
                <a:gd name="T73" fmla="*/ 42 h 180"/>
                <a:gd name="T74" fmla="*/ 144 w 510"/>
                <a:gd name="T75" fmla="*/ 42 h 180"/>
                <a:gd name="T76" fmla="*/ 378 w 510"/>
                <a:gd name="T77" fmla="*/ 24 h 180"/>
                <a:gd name="T78" fmla="*/ 498 w 510"/>
                <a:gd name="T79" fmla="*/ 0 h 1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10" h="180">
                  <a:moveTo>
                    <a:pt x="498" y="0"/>
                  </a:moveTo>
                  <a:lnTo>
                    <a:pt x="498" y="0"/>
                  </a:lnTo>
                  <a:lnTo>
                    <a:pt x="504" y="0"/>
                  </a:lnTo>
                  <a:lnTo>
                    <a:pt x="504" y="6"/>
                  </a:lnTo>
                  <a:lnTo>
                    <a:pt x="504" y="12"/>
                  </a:lnTo>
                  <a:lnTo>
                    <a:pt x="510" y="18"/>
                  </a:lnTo>
                  <a:lnTo>
                    <a:pt x="504" y="24"/>
                  </a:lnTo>
                  <a:lnTo>
                    <a:pt x="498" y="24"/>
                  </a:lnTo>
                  <a:lnTo>
                    <a:pt x="492" y="36"/>
                  </a:lnTo>
                  <a:lnTo>
                    <a:pt x="492" y="42"/>
                  </a:lnTo>
                  <a:lnTo>
                    <a:pt x="486" y="42"/>
                  </a:lnTo>
                  <a:lnTo>
                    <a:pt x="480" y="42"/>
                  </a:lnTo>
                  <a:lnTo>
                    <a:pt x="462" y="60"/>
                  </a:lnTo>
                  <a:lnTo>
                    <a:pt x="456" y="54"/>
                  </a:lnTo>
                  <a:lnTo>
                    <a:pt x="450" y="54"/>
                  </a:lnTo>
                  <a:lnTo>
                    <a:pt x="438" y="72"/>
                  </a:lnTo>
                  <a:lnTo>
                    <a:pt x="438" y="78"/>
                  </a:lnTo>
                  <a:lnTo>
                    <a:pt x="426" y="78"/>
                  </a:lnTo>
                  <a:lnTo>
                    <a:pt x="414" y="90"/>
                  </a:lnTo>
                  <a:lnTo>
                    <a:pt x="408" y="96"/>
                  </a:lnTo>
                  <a:lnTo>
                    <a:pt x="390" y="96"/>
                  </a:lnTo>
                  <a:lnTo>
                    <a:pt x="384" y="108"/>
                  </a:lnTo>
                  <a:lnTo>
                    <a:pt x="378" y="126"/>
                  </a:lnTo>
                  <a:lnTo>
                    <a:pt x="366" y="126"/>
                  </a:lnTo>
                  <a:lnTo>
                    <a:pt x="366" y="150"/>
                  </a:lnTo>
                  <a:lnTo>
                    <a:pt x="288" y="156"/>
                  </a:lnTo>
                  <a:lnTo>
                    <a:pt x="132" y="168"/>
                  </a:lnTo>
                  <a:lnTo>
                    <a:pt x="6" y="180"/>
                  </a:lnTo>
                  <a:lnTo>
                    <a:pt x="0" y="180"/>
                  </a:lnTo>
                  <a:lnTo>
                    <a:pt x="6" y="174"/>
                  </a:lnTo>
                  <a:lnTo>
                    <a:pt x="12" y="174"/>
                  </a:lnTo>
                  <a:lnTo>
                    <a:pt x="12" y="168"/>
                  </a:lnTo>
                  <a:lnTo>
                    <a:pt x="12" y="162"/>
                  </a:lnTo>
                  <a:lnTo>
                    <a:pt x="12" y="156"/>
                  </a:lnTo>
                  <a:lnTo>
                    <a:pt x="12" y="150"/>
                  </a:lnTo>
                  <a:lnTo>
                    <a:pt x="18" y="138"/>
                  </a:lnTo>
                  <a:lnTo>
                    <a:pt x="24" y="132"/>
                  </a:lnTo>
                  <a:lnTo>
                    <a:pt x="24" y="126"/>
                  </a:lnTo>
                  <a:lnTo>
                    <a:pt x="18" y="126"/>
                  </a:lnTo>
                  <a:lnTo>
                    <a:pt x="24" y="126"/>
                  </a:lnTo>
                  <a:lnTo>
                    <a:pt x="24" y="120"/>
                  </a:lnTo>
                  <a:lnTo>
                    <a:pt x="36" y="114"/>
                  </a:lnTo>
                  <a:lnTo>
                    <a:pt x="36" y="108"/>
                  </a:lnTo>
                  <a:lnTo>
                    <a:pt x="30" y="102"/>
                  </a:lnTo>
                  <a:lnTo>
                    <a:pt x="36" y="90"/>
                  </a:lnTo>
                  <a:lnTo>
                    <a:pt x="42" y="90"/>
                  </a:lnTo>
                  <a:lnTo>
                    <a:pt x="36" y="90"/>
                  </a:lnTo>
                  <a:lnTo>
                    <a:pt x="36" y="84"/>
                  </a:lnTo>
                  <a:lnTo>
                    <a:pt x="30" y="84"/>
                  </a:lnTo>
                  <a:lnTo>
                    <a:pt x="36" y="84"/>
                  </a:lnTo>
                  <a:lnTo>
                    <a:pt x="36" y="78"/>
                  </a:lnTo>
                  <a:lnTo>
                    <a:pt x="42" y="60"/>
                  </a:lnTo>
                  <a:lnTo>
                    <a:pt x="132" y="54"/>
                  </a:lnTo>
                  <a:lnTo>
                    <a:pt x="126" y="42"/>
                  </a:lnTo>
                  <a:lnTo>
                    <a:pt x="132" y="42"/>
                  </a:lnTo>
                  <a:lnTo>
                    <a:pt x="144" y="42"/>
                  </a:lnTo>
                  <a:lnTo>
                    <a:pt x="150" y="42"/>
                  </a:lnTo>
                  <a:lnTo>
                    <a:pt x="378" y="24"/>
                  </a:lnTo>
                  <a:lnTo>
                    <a:pt x="492" y="6"/>
                  </a:lnTo>
                  <a:lnTo>
                    <a:pt x="498" y="0"/>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0" name="Freeform 86">
              <a:extLst>
                <a:ext uri="{FF2B5EF4-FFF2-40B4-BE49-F238E27FC236}">
                  <a16:creationId xmlns:a16="http://schemas.microsoft.com/office/drawing/2014/main" id="{22034810-36E9-4C67-8156-57EF48B1E9A5}"/>
                </a:ext>
              </a:extLst>
            </p:cNvPr>
            <p:cNvSpPr>
              <a:spLocks/>
            </p:cNvSpPr>
            <p:nvPr/>
          </p:nvSpPr>
          <p:spPr bwMode="auto">
            <a:xfrm>
              <a:off x="5119138" y="3634258"/>
              <a:ext cx="292395" cy="543256"/>
            </a:xfrm>
            <a:custGeom>
              <a:avLst/>
              <a:gdLst>
                <a:gd name="T0" fmla="*/ 156 w 216"/>
                <a:gd name="T1" fmla="*/ 360 h 372"/>
                <a:gd name="T2" fmla="*/ 162 w 216"/>
                <a:gd name="T3" fmla="*/ 366 h 372"/>
                <a:gd name="T4" fmla="*/ 186 w 216"/>
                <a:gd name="T5" fmla="*/ 360 h 372"/>
                <a:gd name="T6" fmla="*/ 180 w 216"/>
                <a:gd name="T7" fmla="*/ 354 h 372"/>
                <a:gd name="T8" fmla="*/ 192 w 216"/>
                <a:gd name="T9" fmla="*/ 360 h 372"/>
                <a:gd name="T10" fmla="*/ 198 w 216"/>
                <a:gd name="T11" fmla="*/ 360 h 372"/>
                <a:gd name="T12" fmla="*/ 204 w 216"/>
                <a:gd name="T13" fmla="*/ 354 h 372"/>
                <a:gd name="T14" fmla="*/ 216 w 216"/>
                <a:gd name="T15" fmla="*/ 354 h 372"/>
                <a:gd name="T16" fmla="*/ 204 w 216"/>
                <a:gd name="T17" fmla="*/ 0 h 372"/>
                <a:gd name="T18" fmla="*/ 78 w 216"/>
                <a:gd name="T19" fmla="*/ 12 h 372"/>
                <a:gd name="T20" fmla="*/ 66 w 216"/>
                <a:gd name="T21" fmla="*/ 30 h 372"/>
                <a:gd name="T22" fmla="*/ 60 w 216"/>
                <a:gd name="T23" fmla="*/ 36 h 372"/>
                <a:gd name="T24" fmla="*/ 54 w 216"/>
                <a:gd name="T25" fmla="*/ 60 h 372"/>
                <a:gd name="T26" fmla="*/ 54 w 216"/>
                <a:gd name="T27" fmla="*/ 60 h 372"/>
                <a:gd name="T28" fmla="*/ 42 w 216"/>
                <a:gd name="T29" fmla="*/ 78 h 372"/>
                <a:gd name="T30" fmla="*/ 36 w 216"/>
                <a:gd name="T31" fmla="*/ 84 h 372"/>
                <a:gd name="T32" fmla="*/ 30 w 216"/>
                <a:gd name="T33" fmla="*/ 90 h 372"/>
                <a:gd name="T34" fmla="*/ 30 w 216"/>
                <a:gd name="T35" fmla="*/ 102 h 372"/>
                <a:gd name="T36" fmla="*/ 24 w 216"/>
                <a:gd name="T37" fmla="*/ 108 h 372"/>
                <a:gd name="T38" fmla="*/ 30 w 216"/>
                <a:gd name="T39" fmla="*/ 114 h 372"/>
                <a:gd name="T40" fmla="*/ 24 w 216"/>
                <a:gd name="T41" fmla="*/ 120 h 372"/>
                <a:gd name="T42" fmla="*/ 18 w 216"/>
                <a:gd name="T43" fmla="*/ 126 h 372"/>
                <a:gd name="T44" fmla="*/ 30 w 216"/>
                <a:gd name="T45" fmla="*/ 150 h 372"/>
                <a:gd name="T46" fmla="*/ 30 w 216"/>
                <a:gd name="T47" fmla="*/ 156 h 372"/>
                <a:gd name="T48" fmla="*/ 24 w 216"/>
                <a:gd name="T49" fmla="*/ 168 h 372"/>
                <a:gd name="T50" fmla="*/ 24 w 216"/>
                <a:gd name="T51" fmla="*/ 174 h 372"/>
                <a:gd name="T52" fmla="*/ 30 w 216"/>
                <a:gd name="T53" fmla="*/ 174 h 372"/>
                <a:gd name="T54" fmla="*/ 30 w 216"/>
                <a:gd name="T55" fmla="*/ 186 h 372"/>
                <a:gd name="T56" fmla="*/ 30 w 216"/>
                <a:gd name="T57" fmla="*/ 192 h 372"/>
                <a:gd name="T58" fmla="*/ 30 w 216"/>
                <a:gd name="T59" fmla="*/ 198 h 372"/>
                <a:gd name="T60" fmla="*/ 36 w 216"/>
                <a:gd name="T61" fmla="*/ 204 h 372"/>
                <a:gd name="T62" fmla="*/ 36 w 216"/>
                <a:gd name="T63" fmla="*/ 210 h 372"/>
                <a:gd name="T64" fmla="*/ 36 w 216"/>
                <a:gd name="T65" fmla="*/ 210 h 372"/>
                <a:gd name="T66" fmla="*/ 42 w 216"/>
                <a:gd name="T67" fmla="*/ 216 h 372"/>
                <a:gd name="T68" fmla="*/ 42 w 216"/>
                <a:gd name="T69" fmla="*/ 228 h 372"/>
                <a:gd name="T70" fmla="*/ 30 w 216"/>
                <a:gd name="T71" fmla="*/ 234 h 372"/>
                <a:gd name="T72" fmla="*/ 30 w 216"/>
                <a:gd name="T73" fmla="*/ 240 h 372"/>
                <a:gd name="T74" fmla="*/ 30 w 216"/>
                <a:gd name="T75" fmla="*/ 258 h 372"/>
                <a:gd name="T76" fmla="*/ 18 w 216"/>
                <a:gd name="T77" fmla="*/ 270 h 372"/>
                <a:gd name="T78" fmla="*/ 12 w 216"/>
                <a:gd name="T79" fmla="*/ 276 h 372"/>
                <a:gd name="T80" fmla="*/ 18 w 216"/>
                <a:gd name="T81" fmla="*/ 276 h 372"/>
                <a:gd name="T82" fmla="*/ 12 w 216"/>
                <a:gd name="T83" fmla="*/ 288 h 372"/>
                <a:gd name="T84" fmla="*/ 12 w 216"/>
                <a:gd name="T85" fmla="*/ 294 h 372"/>
                <a:gd name="T86" fmla="*/ 12 w 216"/>
                <a:gd name="T87" fmla="*/ 300 h 372"/>
                <a:gd name="T88" fmla="*/ 6 w 216"/>
                <a:gd name="T89" fmla="*/ 312 h 372"/>
                <a:gd name="T90" fmla="*/ 6 w 216"/>
                <a:gd name="T91" fmla="*/ 318 h 372"/>
                <a:gd name="T92" fmla="*/ 126 w 216"/>
                <a:gd name="T93" fmla="*/ 312 h 372"/>
                <a:gd name="T94" fmla="*/ 120 w 216"/>
                <a:gd name="T95" fmla="*/ 336 h 372"/>
                <a:gd name="T96" fmla="*/ 138 w 216"/>
                <a:gd name="T97" fmla="*/ 366 h 372"/>
                <a:gd name="T98" fmla="*/ 150 w 216"/>
                <a:gd name="T99" fmla="*/ 372 h 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 h="372">
                  <a:moveTo>
                    <a:pt x="156" y="366"/>
                  </a:moveTo>
                  <a:lnTo>
                    <a:pt x="156" y="366"/>
                  </a:lnTo>
                  <a:lnTo>
                    <a:pt x="156" y="360"/>
                  </a:lnTo>
                  <a:lnTo>
                    <a:pt x="162" y="366"/>
                  </a:lnTo>
                  <a:lnTo>
                    <a:pt x="180" y="360"/>
                  </a:lnTo>
                  <a:lnTo>
                    <a:pt x="186" y="360"/>
                  </a:lnTo>
                  <a:lnTo>
                    <a:pt x="186" y="354"/>
                  </a:lnTo>
                  <a:lnTo>
                    <a:pt x="180" y="354"/>
                  </a:lnTo>
                  <a:lnTo>
                    <a:pt x="186" y="354"/>
                  </a:lnTo>
                  <a:lnTo>
                    <a:pt x="192" y="354"/>
                  </a:lnTo>
                  <a:lnTo>
                    <a:pt x="192" y="360"/>
                  </a:lnTo>
                  <a:lnTo>
                    <a:pt x="198" y="360"/>
                  </a:lnTo>
                  <a:lnTo>
                    <a:pt x="204" y="354"/>
                  </a:lnTo>
                  <a:lnTo>
                    <a:pt x="210" y="360"/>
                  </a:lnTo>
                  <a:lnTo>
                    <a:pt x="216" y="360"/>
                  </a:lnTo>
                  <a:lnTo>
                    <a:pt x="216" y="354"/>
                  </a:lnTo>
                  <a:lnTo>
                    <a:pt x="204" y="240"/>
                  </a:lnTo>
                  <a:lnTo>
                    <a:pt x="204" y="0"/>
                  </a:lnTo>
                  <a:lnTo>
                    <a:pt x="78" y="12"/>
                  </a:lnTo>
                  <a:lnTo>
                    <a:pt x="78" y="18"/>
                  </a:lnTo>
                  <a:lnTo>
                    <a:pt x="72" y="24"/>
                  </a:lnTo>
                  <a:lnTo>
                    <a:pt x="66" y="30"/>
                  </a:lnTo>
                  <a:lnTo>
                    <a:pt x="60" y="36"/>
                  </a:lnTo>
                  <a:lnTo>
                    <a:pt x="60" y="54"/>
                  </a:lnTo>
                  <a:lnTo>
                    <a:pt x="54" y="60"/>
                  </a:lnTo>
                  <a:lnTo>
                    <a:pt x="42" y="72"/>
                  </a:lnTo>
                  <a:lnTo>
                    <a:pt x="42" y="78"/>
                  </a:lnTo>
                  <a:lnTo>
                    <a:pt x="36" y="84"/>
                  </a:lnTo>
                  <a:lnTo>
                    <a:pt x="36" y="90"/>
                  </a:lnTo>
                  <a:lnTo>
                    <a:pt x="30" y="90"/>
                  </a:lnTo>
                  <a:lnTo>
                    <a:pt x="30" y="96"/>
                  </a:lnTo>
                  <a:lnTo>
                    <a:pt x="30" y="102"/>
                  </a:lnTo>
                  <a:lnTo>
                    <a:pt x="30" y="108"/>
                  </a:lnTo>
                  <a:lnTo>
                    <a:pt x="24" y="108"/>
                  </a:lnTo>
                  <a:lnTo>
                    <a:pt x="30" y="114"/>
                  </a:lnTo>
                  <a:lnTo>
                    <a:pt x="24" y="114"/>
                  </a:lnTo>
                  <a:lnTo>
                    <a:pt x="24" y="120"/>
                  </a:lnTo>
                  <a:lnTo>
                    <a:pt x="18" y="126"/>
                  </a:lnTo>
                  <a:lnTo>
                    <a:pt x="24" y="132"/>
                  </a:lnTo>
                  <a:lnTo>
                    <a:pt x="24" y="138"/>
                  </a:lnTo>
                  <a:lnTo>
                    <a:pt x="30" y="150"/>
                  </a:lnTo>
                  <a:lnTo>
                    <a:pt x="30" y="156"/>
                  </a:lnTo>
                  <a:lnTo>
                    <a:pt x="24" y="168"/>
                  </a:lnTo>
                  <a:lnTo>
                    <a:pt x="24" y="174"/>
                  </a:lnTo>
                  <a:lnTo>
                    <a:pt x="30" y="174"/>
                  </a:lnTo>
                  <a:lnTo>
                    <a:pt x="30" y="180"/>
                  </a:lnTo>
                  <a:lnTo>
                    <a:pt x="30" y="186"/>
                  </a:lnTo>
                  <a:lnTo>
                    <a:pt x="36" y="186"/>
                  </a:lnTo>
                  <a:lnTo>
                    <a:pt x="30" y="192"/>
                  </a:lnTo>
                  <a:lnTo>
                    <a:pt x="30" y="198"/>
                  </a:lnTo>
                  <a:lnTo>
                    <a:pt x="36" y="198"/>
                  </a:lnTo>
                  <a:lnTo>
                    <a:pt x="36" y="204"/>
                  </a:lnTo>
                  <a:lnTo>
                    <a:pt x="36" y="210"/>
                  </a:lnTo>
                  <a:lnTo>
                    <a:pt x="36" y="216"/>
                  </a:lnTo>
                  <a:lnTo>
                    <a:pt x="42" y="216"/>
                  </a:lnTo>
                  <a:lnTo>
                    <a:pt x="42" y="222"/>
                  </a:lnTo>
                  <a:lnTo>
                    <a:pt x="42" y="228"/>
                  </a:lnTo>
                  <a:lnTo>
                    <a:pt x="36" y="228"/>
                  </a:lnTo>
                  <a:lnTo>
                    <a:pt x="30" y="228"/>
                  </a:lnTo>
                  <a:lnTo>
                    <a:pt x="30" y="234"/>
                  </a:lnTo>
                  <a:lnTo>
                    <a:pt x="36" y="234"/>
                  </a:lnTo>
                  <a:lnTo>
                    <a:pt x="30" y="240"/>
                  </a:lnTo>
                  <a:lnTo>
                    <a:pt x="30" y="246"/>
                  </a:lnTo>
                  <a:lnTo>
                    <a:pt x="30" y="258"/>
                  </a:lnTo>
                  <a:lnTo>
                    <a:pt x="24" y="252"/>
                  </a:lnTo>
                  <a:lnTo>
                    <a:pt x="18" y="270"/>
                  </a:lnTo>
                  <a:lnTo>
                    <a:pt x="12" y="276"/>
                  </a:lnTo>
                  <a:lnTo>
                    <a:pt x="18" y="276"/>
                  </a:lnTo>
                  <a:lnTo>
                    <a:pt x="12" y="282"/>
                  </a:lnTo>
                  <a:lnTo>
                    <a:pt x="12" y="288"/>
                  </a:lnTo>
                  <a:lnTo>
                    <a:pt x="6" y="294"/>
                  </a:lnTo>
                  <a:lnTo>
                    <a:pt x="12" y="294"/>
                  </a:lnTo>
                  <a:lnTo>
                    <a:pt x="12" y="300"/>
                  </a:lnTo>
                  <a:lnTo>
                    <a:pt x="0" y="306"/>
                  </a:lnTo>
                  <a:lnTo>
                    <a:pt x="0" y="312"/>
                  </a:lnTo>
                  <a:lnTo>
                    <a:pt x="6" y="312"/>
                  </a:lnTo>
                  <a:lnTo>
                    <a:pt x="6" y="318"/>
                  </a:lnTo>
                  <a:lnTo>
                    <a:pt x="6" y="324"/>
                  </a:lnTo>
                  <a:lnTo>
                    <a:pt x="126" y="312"/>
                  </a:lnTo>
                  <a:lnTo>
                    <a:pt x="126" y="330"/>
                  </a:lnTo>
                  <a:lnTo>
                    <a:pt x="120" y="336"/>
                  </a:lnTo>
                  <a:lnTo>
                    <a:pt x="120" y="348"/>
                  </a:lnTo>
                  <a:lnTo>
                    <a:pt x="126" y="348"/>
                  </a:lnTo>
                  <a:lnTo>
                    <a:pt x="138" y="366"/>
                  </a:lnTo>
                  <a:lnTo>
                    <a:pt x="138" y="372"/>
                  </a:lnTo>
                  <a:lnTo>
                    <a:pt x="150" y="372"/>
                  </a:lnTo>
                  <a:lnTo>
                    <a:pt x="156" y="366"/>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1" name="Freeform 87">
              <a:extLst>
                <a:ext uri="{FF2B5EF4-FFF2-40B4-BE49-F238E27FC236}">
                  <a16:creationId xmlns:a16="http://schemas.microsoft.com/office/drawing/2014/main" id="{8512CA5E-5A5A-4CD1-A106-D40727CA4915}"/>
                </a:ext>
              </a:extLst>
            </p:cNvPr>
            <p:cNvSpPr>
              <a:spLocks/>
            </p:cNvSpPr>
            <p:nvPr/>
          </p:nvSpPr>
          <p:spPr bwMode="auto">
            <a:xfrm>
              <a:off x="5395289" y="3616733"/>
              <a:ext cx="308640" cy="552018"/>
            </a:xfrm>
            <a:custGeom>
              <a:avLst/>
              <a:gdLst>
                <a:gd name="T0" fmla="*/ 30 w 228"/>
                <a:gd name="T1" fmla="*/ 372 h 378"/>
                <a:gd name="T2" fmla="*/ 30 w 228"/>
                <a:gd name="T3" fmla="*/ 372 h 378"/>
                <a:gd name="T4" fmla="*/ 36 w 228"/>
                <a:gd name="T5" fmla="*/ 366 h 378"/>
                <a:gd name="T6" fmla="*/ 36 w 228"/>
                <a:gd name="T7" fmla="*/ 366 h 378"/>
                <a:gd name="T8" fmla="*/ 30 w 228"/>
                <a:gd name="T9" fmla="*/ 360 h 378"/>
                <a:gd name="T10" fmla="*/ 30 w 228"/>
                <a:gd name="T11" fmla="*/ 360 h 378"/>
                <a:gd name="T12" fmla="*/ 36 w 228"/>
                <a:gd name="T13" fmla="*/ 336 h 378"/>
                <a:gd name="T14" fmla="*/ 36 w 228"/>
                <a:gd name="T15" fmla="*/ 336 h 378"/>
                <a:gd name="T16" fmla="*/ 42 w 228"/>
                <a:gd name="T17" fmla="*/ 336 h 378"/>
                <a:gd name="T18" fmla="*/ 42 w 228"/>
                <a:gd name="T19" fmla="*/ 336 h 378"/>
                <a:gd name="T20" fmla="*/ 42 w 228"/>
                <a:gd name="T21" fmla="*/ 360 h 378"/>
                <a:gd name="T22" fmla="*/ 42 w 228"/>
                <a:gd name="T23" fmla="*/ 360 h 378"/>
                <a:gd name="T24" fmla="*/ 54 w 228"/>
                <a:gd name="T25" fmla="*/ 372 h 378"/>
                <a:gd name="T26" fmla="*/ 54 w 228"/>
                <a:gd name="T27" fmla="*/ 372 h 378"/>
                <a:gd name="T28" fmla="*/ 42 w 228"/>
                <a:gd name="T29" fmla="*/ 378 h 378"/>
                <a:gd name="T30" fmla="*/ 42 w 228"/>
                <a:gd name="T31" fmla="*/ 378 h 378"/>
                <a:gd name="T32" fmla="*/ 48 w 228"/>
                <a:gd name="T33" fmla="*/ 378 h 378"/>
                <a:gd name="T34" fmla="*/ 60 w 228"/>
                <a:gd name="T35" fmla="*/ 372 h 378"/>
                <a:gd name="T36" fmla="*/ 66 w 228"/>
                <a:gd name="T37" fmla="*/ 372 h 378"/>
                <a:gd name="T38" fmla="*/ 66 w 228"/>
                <a:gd name="T39" fmla="*/ 372 h 378"/>
                <a:gd name="T40" fmla="*/ 66 w 228"/>
                <a:gd name="T41" fmla="*/ 366 h 378"/>
                <a:gd name="T42" fmla="*/ 66 w 228"/>
                <a:gd name="T43" fmla="*/ 366 h 378"/>
                <a:gd name="T44" fmla="*/ 72 w 228"/>
                <a:gd name="T45" fmla="*/ 360 h 378"/>
                <a:gd name="T46" fmla="*/ 72 w 228"/>
                <a:gd name="T47" fmla="*/ 360 h 378"/>
                <a:gd name="T48" fmla="*/ 78 w 228"/>
                <a:gd name="T49" fmla="*/ 354 h 378"/>
                <a:gd name="T50" fmla="*/ 72 w 228"/>
                <a:gd name="T51" fmla="*/ 348 h 378"/>
                <a:gd name="T52" fmla="*/ 72 w 228"/>
                <a:gd name="T53" fmla="*/ 348 h 378"/>
                <a:gd name="T54" fmla="*/ 78 w 228"/>
                <a:gd name="T55" fmla="*/ 348 h 378"/>
                <a:gd name="T56" fmla="*/ 78 w 228"/>
                <a:gd name="T57" fmla="*/ 336 h 378"/>
                <a:gd name="T58" fmla="*/ 66 w 228"/>
                <a:gd name="T59" fmla="*/ 330 h 378"/>
                <a:gd name="T60" fmla="*/ 60 w 228"/>
                <a:gd name="T61" fmla="*/ 330 h 378"/>
                <a:gd name="T62" fmla="*/ 60 w 228"/>
                <a:gd name="T63" fmla="*/ 330 h 378"/>
                <a:gd name="T64" fmla="*/ 60 w 228"/>
                <a:gd name="T65" fmla="*/ 318 h 378"/>
                <a:gd name="T66" fmla="*/ 60 w 228"/>
                <a:gd name="T67" fmla="*/ 318 h 378"/>
                <a:gd name="T68" fmla="*/ 228 w 228"/>
                <a:gd name="T69" fmla="*/ 300 h 378"/>
                <a:gd name="T70" fmla="*/ 228 w 228"/>
                <a:gd name="T71" fmla="*/ 300 h 378"/>
                <a:gd name="T72" fmla="*/ 216 w 228"/>
                <a:gd name="T73" fmla="*/ 276 h 378"/>
                <a:gd name="T74" fmla="*/ 216 w 228"/>
                <a:gd name="T75" fmla="*/ 276 h 378"/>
                <a:gd name="T76" fmla="*/ 216 w 228"/>
                <a:gd name="T77" fmla="*/ 270 h 378"/>
                <a:gd name="T78" fmla="*/ 216 w 228"/>
                <a:gd name="T79" fmla="*/ 258 h 378"/>
                <a:gd name="T80" fmla="*/ 210 w 228"/>
                <a:gd name="T81" fmla="*/ 252 h 378"/>
                <a:gd name="T82" fmla="*/ 210 w 228"/>
                <a:gd name="T83" fmla="*/ 234 h 378"/>
                <a:gd name="T84" fmla="*/ 210 w 228"/>
                <a:gd name="T85" fmla="*/ 228 h 378"/>
                <a:gd name="T86" fmla="*/ 210 w 228"/>
                <a:gd name="T87" fmla="*/ 210 h 378"/>
                <a:gd name="T88" fmla="*/ 222 w 228"/>
                <a:gd name="T89" fmla="*/ 204 h 378"/>
                <a:gd name="T90" fmla="*/ 216 w 228"/>
                <a:gd name="T91" fmla="*/ 198 h 378"/>
                <a:gd name="T92" fmla="*/ 216 w 228"/>
                <a:gd name="T93" fmla="*/ 186 h 378"/>
                <a:gd name="T94" fmla="*/ 210 w 228"/>
                <a:gd name="T95" fmla="*/ 180 h 378"/>
                <a:gd name="T96" fmla="*/ 210 w 228"/>
                <a:gd name="T97" fmla="*/ 180 h 378"/>
                <a:gd name="T98" fmla="*/ 198 w 228"/>
                <a:gd name="T99" fmla="*/ 156 h 378"/>
                <a:gd name="T100" fmla="*/ 156 w 228"/>
                <a:gd name="T101" fmla="*/ 0 h 378"/>
                <a:gd name="T102" fmla="*/ 156 w 228"/>
                <a:gd name="T103" fmla="*/ 0 h 378"/>
                <a:gd name="T104" fmla="*/ 0 w 228"/>
                <a:gd name="T105" fmla="*/ 12 h 378"/>
                <a:gd name="T106" fmla="*/ 0 w 228"/>
                <a:gd name="T107" fmla="*/ 12 h 378"/>
                <a:gd name="T108" fmla="*/ 0 w 228"/>
                <a:gd name="T109" fmla="*/ 252 h 378"/>
                <a:gd name="T110" fmla="*/ 0 w 228"/>
                <a:gd name="T111" fmla="*/ 252 h 378"/>
                <a:gd name="T112" fmla="*/ 12 w 228"/>
                <a:gd name="T113" fmla="*/ 366 h 378"/>
                <a:gd name="T114" fmla="*/ 12 w 228"/>
                <a:gd name="T115" fmla="*/ 366 h 378"/>
                <a:gd name="T116" fmla="*/ 24 w 228"/>
                <a:gd name="T117" fmla="*/ 366 h 378"/>
                <a:gd name="T118" fmla="*/ 24 w 228"/>
                <a:gd name="T119" fmla="*/ 366 h 378"/>
                <a:gd name="T120" fmla="*/ 30 w 228"/>
                <a:gd name="T121" fmla="*/ 372 h 3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8" h="378">
                  <a:moveTo>
                    <a:pt x="30" y="372"/>
                  </a:moveTo>
                  <a:lnTo>
                    <a:pt x="30" y="372"/>
                  </a:lnTo>
                  <a:lnTo>
                    <a:pt x="36" y="366"/>
                  </a:lnTo>
                  <a:lnTo>
                    <a:pt x="30" y="360"/>
                  </a:lnTo>
                  <a:lnTo>
                    <a:pt x="36" y="336"/>
                  </a:lnTo>
                  <a:lnTo>
                    <a:pt x="42" y="336"/>
                  </a:lnTo>
                  <a:lnTo>
                    <a:pt x="42" y="360"/>
                  </a:lnTo>
                  <a:lnTo>
                    <a:pt x="54" y="372"/>
                  </a:lnTo>
                  <a:lnTo>
                    <a:pt x="42" y="378"/>
                  </a:lnTo>
                  <a:lnTo>
                    <a:pt x="48" y="378"/>
                  </a:lnTo>
                  <a:lnTo>
                    <a:pt x="60" y="372"/>
                  </a:lnTo>
                  <a:lnTo>
                    <a:pt x="66" y="372"/>
                  </a:lnTo>
                  <a:lnTo>
                    <a:pt x="66" y="366"/>
                  </a:lnTo>
                  <a:lnTo>
                    <a:pt x="72" y="360"/>
                  </a:lnTo>
                  <a:lnTo>
                    <a:pt x="78" y="354"/>
                  </a:lnTo>
                  <a:lnTo>
                    <a:pt x="72" y="348"/>
                  </a:lnTo>
                  <a:lnTo>
                    <a:pt x="78" y="348"/>
                  </a:lnTo>
                  <a:lnTo>
                    <a:pt x="78" y="336"/>
                  </a:lnTo>
                  <a:lnTo>
                    <a:pt x="66" y="330"/>
                  </a:lnTo>
                  <a:lnTo>
                    <a:pt x="60" y="330"/>
                  </a:lnTo>
                  <a:lnTo>
                    <a:pt x="60" y="318"/>
                  </a:lnTo>
                  <a:lnTo>
                    <a:pt x="228" y="300"/>
                  </a:lnTo>
                  <a:lnTo>
                    <a:pt x="216" y="276"/>
                  </a:lnTo>
                  <a:lnTo>
                    <a:pt x="216" y="270"/>
                  </a:lnTo>
                  <a:lnTo>
                    <a:pt x="216" y="258"/>
                  </a:lnTo>
                  <a:lnTo>
                    <a:pt x="210" y="252"/>
                  </a:lnTo>
                  <a:lnTo>
                    <a:pt x="210" y="234"/>
                  </a:lnTo>
                  <a:lnTo>
                    <a:pt x="210" y="228"/>
                  </a:lnTo>
                  <a:lnTo>
                    <a:pt x="210" y="210"/>
                  </a:lnTo>
                  <a:lnTo>
                    <a:pt x="222" y="204"/>
                  </a:lnTo>
                  <a:lnTo>
                    <a:pt x="216" y="198"/>
                  </a:lnTo>
                  <a:lnTo>
                    <a:pt x="216" y="186"/>
                  </a:lnTo>
                  <a:lnTo>
                    <a:pt x="210" y="180"/>
                  </a:lnTo>
                  <a:lnTo>
                    <a:pt x="198" y="156"/>
                  </a:lnTo>
                  <a:lnTo>
                    <a:pt x="156" y="0"/>
                  </a:lnTo>
                  <a:lnTo>
                    <a:pt x="0" y="12"/>
                  </a:lnTo>
                  <a:lnTo>
                    <a:pt x="0" y="252"/>
                  </a:lnTo>
                  <a:lnTo>
                    <a:pt x="12" y="366"/>
                  </a:lnTo>
                  <a:lnTo>
                    <a:pt x="24" y="366"/>
                  </a:lnTo>
                  <a:lnTo>
                    <a:pt x="30" y="372"/>
                  </a:lnTo>
                  <a:close/>
                </a:path>
              </a:pathLst>
            </a:custGeom>
            <a:solidFill>
              <a:srgbClr val="FFFFFF">
                <a:lumMod val="8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2" name="Freeform 88">
              <a:extLst>
                <a:ext uri="{FF2B5EF4-FFF2-40B4-BE49-F238E27FC236}">
                  <a16:creationId xmlns:a16="http://schemas.microsoft.com/office/drawing/2014/main" id="{4196DD54-A2BD-48E0-B9BF-0621CDD6F972}"/>
                </a:ext>
              </a:extLst>
            </p:cNvPr>
            <p:cNvSpPr>
              <a:spLocks/>
            </p:cNvSpPr>
            <p:nvPr/>
          </p:nvSpPr>
          <p:spPr bwMode="auto">
            <a:xfrm>
              <a:off x="5476510" y="4028556"/>
              <a:ext cx="739109" cy="613353"/>
            </a:xfrm>
            <a:custGeom>
              <a:avLst/>
              <a:gdLst>
                <a:gd name="T0" fmla="*/ 402 w 546"/>
                <a:gd name="T1" fmla="*/ 30 h 420"/>
                <a:gd name="T2" fmla="*/ 390 w 546"/>
                <a:gd name="T3" fmla="*/ 48 h 420"/>
                <a:gd name="T4" fmla="*/ 396 w 546"/>
                <a:gd name="T5" fmla="*/ 30 h 420"/>
                <a:gd name="T6" fmla="*/ 414 w 546"/>
                <a:gd name="T7" fmla="*/ 60 h 420"/>
                <a:gd name="T8" fmla="*/ 426 w 546"/>
                <a:gd name="T9" fmla="*/ 78 h 420"/>
                <a:gd name="T10" fmla="*/ 450 w 546"/>
                <a:gd name="T11" fmla="*/ 120 h 420"/>
                <a:gd name="T12" fmla="*/ 438 w 546"/>
                <a:gd name="T13" fmla="*/ 108 h 420"/>
                <a:gd name="T14" fmla="*/ 462 w 546"/>
                <a:gd name="T15" fmla="*/ 144 h 420"/>
                <a:gd name="T16" fmla="*/ 498 w 546"/>
                <a:gd name="T17" fmla="*/ 222 h 420"/>
                <a:gd name="T18" fmla="*/ 528 w 546"/>
                <a:gd name="T19" fmla="*/ 276 h 420"/>
                <a:gd name="T20" fmla="*/ 540 w 546"/>
                <a:gd name="T21" fmla="*/ 288 h 420"/>
                <a:gd name="T22" fmla="*/ 540 w 546"/>
                <a:gd name="T23" fmla="*/ 354 h 420"/>
                <a:gd name="T24" fmla="*/ 534 w 546"/>
                <a:gd name="T25" fmla="*/ 408 h 420"/>
                <a:gd name="T26" fmla="*/ 504 w 546"/>
                <a:gd name="T27" fmla="*/ 414 h 420"/>
                <a:gd name="T28" fmla="*/ 480 w 546"/>
                <a:gd name="T29" fmla="*/ 408 h 420"/>
                <a:gd name="T30" fmla="*/ 492 w 546"/>
                <a:gd name="T31" fmla="*/ 414 h 420"/>
                <a:gd name="T32" fmla="*/ 492 w 546"/>
                <a:gd name="T33" fmla="*/ 402 h 420"/>
                <a:gd name="T34" fmla="*/ 486 w 546"/>
                <a:gd name="T35" fmla="*/ 390 h 420"/>
                <a:gd name="T36" fmla="*/ 480 w 546"/>
                <a:gd name="T37" fmla="*/ 402 h 420"/>
                <a:gd name="T38" fmla="*/ 438 w 546"/>
                <a:gd name="T39" fmla="*/ 366 h 420"/>
                <a:gd name="T40" fmla="*/ 414 w 546"/>
                <a:gd name="T41" fmla="*/ 330 h 420"/>
                <a:gd name="T42" fmla="*/ 402 w 546"/>
                <a:gd name="T43" fmla="*/ 306 h 420"/>
                <a:gd name="T44" fmla="*/ 396 w 546"/>
                <a:gd name="T45" fmla="*/ 294 h 420"/>
                <a:gd name="T46" fmla="*/ 396 w 546"/>
                <a:gd name="T47" fmla="*/ 306 h 420"/>
                <a:gd name="T48" fmla="*/ 372 w 546"/>
                <a:gd name="T49" fmla="*/ 288 h 420"/>
                <a:gd name="T50" fmla="*/ 360 w 546"/>
                <a:gd name="T51" fmla="*/ 258 h 420"/>
                <a:gd name="T52" fmla="*/ 360 w 546"/>
                <a:gd name="T53" fmla="*/ 234 h 420"/>
                <a:gd name="T54" fmla="*/ 348 w 546"/>
                <a:gd name="T55" fmla="*/ 246 h 420"/>
                <a:gd name="T56" fmla="*/ 342 w 546"/>
                <a:gd name="T57" fmla="*/ 216 h 420"/>
                <a:gd name="T58" fmla="*/ 342 w 546"/>
                <a:gd name="T59" fmla="*/ 162 h 420"/>
                <a:gd name="T60" fmla="*/ 330 w 546"/>
                <a:gd name="T61" fmla="*/ 138 h 420"/>
                <a:gd name="T62" fmla="*/ 306 w 546"/>
                <a:gd name="T63" fmla="*/ 138 h 420"/>
                <a:gd name="T64" fmla="*/ 294 w 546"/>
                <a:gd name="T65" fmla="*/ 120 h 420"/>
                <a:gd name="T66" fmla="*/ 246 w 546"/>
                <a:gd name="T67" fmla="*/ 78 h 420"/>
                <a:gd name="T68" fmla="*/ 216 w 546"/>
                <a:gd name="T69" fmla="*/ 90 h 420"/>
                <a:gd name="T70" fmla="*/ 186 w 546"/>
                <a:gd name="T71" fmla="*/ 108 h 420"/>
                <a:gd name="T72" fmla="*/ 186 w 546"/>
                <a:gd name="T73" fmla="*/ 102 h 420"/>
                <a:gd name="T74" fmla="*/ 156 w 546"/>
                <a:gd name="T75" fmla="*/ 120 h 420"/>
                <a:gd name="T76" fmla="*/ 156 w 546"/>
                <a:gd name="T77" fmla="*/ 114 h 420"/>
                <a:gd name="T78" fmla="*/ 150 w 546"/>
                <a:gd name="T79" fmla="*/ 102 h 420"/>
                <a:gd name="T80" fmla="*/ 144 w 546"/>
                <a:gd name="T81" fmla="*/ 90 h 420"/>
                <a:gd name="T82" fmla="*/ 138 w 546"/>
                <a:gd name="T83" fmla="*/ 72 h 420"/>
                <a:gd name="T84" fmla="*/ 126 w 546"/>
                <a:gd name="T85" fmla="*/ 84 h 420"/>
                <a:gd name="T86" fmla="*/ 78 w 546"/>
                <a:gd name="T87" fmla="*/ 72 h 420"/>
                <a:gd name="T88" fmla="*/ 90 w 546"/>
                <a:gd name="T89" fmla="*/ 66 h 420"/>
                <a:gd name="T90" fmla="*/ 60 w 546"/>
                <a:gd name="T91" fmla="*/ 72 h 420"/>
                <a:gd name="T92" fmla="*/ 36 w 546"/>
                <a:gd name="T93" fmla="*/ 78 h 420"/>
                <a:gd name="T94" fmla="*/ 42 w 546"/>
                <a:gd name="T95" fmla="*/ 66 h 420"/>
                <a:gd name="T96" fmla="*/ 30 w 546"/>
                <a:gd name="T97" fmla="*/ 60 h 420"/>
                <a:gd name="T98" fmla="*/ 24 w 546"/>
                <a:gd name="T99" fmla="*/ 78 h 420"/>
                <a:gd name="T100" fmla="*/ 18 w 546"/>
                <a:gd name="T101" fmla="*/ 78 h 420"/>
                <a:gd name="T102" fmla="*/ 18 w 546"/>
                <a:gd name="T103" fmla="*/ 72 h 420"/>
                <a:gd name="T104" fmla="*/ 6 w 546"/>
                <a:gd name="T105" fmla="*/ 48 h 420"/>
                <a:gd name="T106" fmla="*/ 168 w 546"/>
                <a:gd name="T107" fmla="*/ 18 h 420"/>
                <a:gd name="T108" fmla="*/ 348 w 546"/>
                <a:gd name="T109" fmla="*/ 24 h 420"/>
                <a:gd name="T110" fmla="*/ 366 w 546"/>
                <a:gd name="T111" fmla="*/ 30 h 420"/>
                <a:gd name="T112" fmla="*/ 366 w 546"/>
                <a:gd name="T113" fmla="*/ 0 h 420"/>
                <a:gd name="T114" fmla="*/ 396 w 546"/>
                <a:gd name="T115" fmla="*/ 12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46" h="420">
                  <a:moveTo>
                    <a:pt x="396" y="24"/>
                  </a:moveTo>
                  <a:lnTo>
                    <a:pt x="396" y="24"/>
                  </a:lnTo>
                  <a:lnTo>
                    <a:pt x="402" y="24"/>
                  </a:lnTo>
                  <a:lnTo>
                    <a:pt x="402" y="30"/>
                  </a:lnTo>
                  <a:lnTo>
                    <a:pt x="396" y="30"/>
                  </a:lnTo>
                  <a:lnTo>
                    <a:pt x="390" y="30"/>
                  </a:lnTo>
                  <a:lnTo>
                    <a:pt x="390" y="42"/>
                  </a:lnTo>
                  <a:lnTo>
                    <a:pt x="390" y="48"/>
                  </a:lnTo>
                  <a:lnTo>
                    <a:pt x="390" y="42"/>
                  </a:lnTo>
                  <a:lnTo>
                    <a:pt x="390" y="36"/>
                  </a:lnTo>
                  <a:lnTo>
                    <a:pt x="396" y="30"/>
                  </a:lnTo>
                  <a:lnTo>
                    <a:pt x="402" y="30"/>
                  </a:lnTo>
                  <a:lnTo>
                    <a:pt x="414" y="60"/>
                  </a:lnTo>
                  <a:lnTo>
                    <a:pt x="414" y="72"/>
                  </a:lnTo>
                  <a:lnTo>
                    <a:pt x="420" y="84"/>
                  </a:lnTo>
                  <a:lnTo>
                    <a:pt x="426" y="78"/>
                  </a:lnTo>
                  <a:lnTo>
                    <a:pt x="432" y="84"/>
                  </a:lnTo>
                  <a:lnTo>
                    <a:pt x="438" y="102"/>
                  </a:lnTo>
                  <a:lnTo>
                    <a:pt x="444" y="108"/>
                  </a:lnTo>
                  <a:lnTo>
                    <a:pt x="450" y="120"/>
                  </a:lnTo>
                  <a:lnTo>
                    <a:pt x="450" y="126"/>
                  </a:lnTo>
                  <a:lnTo>
                    <a:pt x="438" y="108"/>
                  </a:lnTo>
                  <a:lnTo>
                    <a:pt x="450" y="126"/>
                  </a:lnTo>
                  <a:lnTo>
                    <a:pt x="456" y="132"/>
                  </a:lnTo>
                  <a:lnTo>
                    <a:pt x="462" y="144"/>
                  </a:lnTo>
                  <a:lnTo>
                    <a:pt x="468" y="168"/>
                  </a:lnTo>
                  <a:lnTo>
                    <a:pt x="498" y="222"/>
                  </a:lnTo>
                  <a:lnTo>
                    <a:pt x="516" y="246"/>
                  </a:lnTo>
                  <a:lnTo>
                    <a:pt x="522" y="258"/>
                  </a:lnTo>
                  <a:lnTo>
                    <a:pt x="528" y="264"/>
                  </a:lnTo>
                  <a:lnTo>
                    <a:pt x="528" y="270"/>
                  </a:lnTo>
                  <a:lnTo>
                    <a:pt x="528" y="276"/>
                  </a:lnTo>
                  <a:lnTo>
                    <a:pt x="540" y="282"/>
                  </a:lnTo>
                  <a:lnTo>
                    <a:pt x="534" y="282"/>
                  </a:lnTo>
                  <a:lnTo>
                    <a:pt x="540" y="288"/>
                  </a:lnTo>
                  <a:lnTo>
                    <a:pt x="540" y="306"/>
                  </a:lnTo>
                  <a:lnTo>
                    <a:pt x="546" y="336"/>
                  </a:lnTo>
                  <a:lnTo>
                    <a:pt x="540" y="354"/>
                  </a:lnTo>
                  <a:lnTo>
                    <a:pt x="540" y="360"/>
                  </a:lnTo>
                  <a:lnTo>
                    <a:pt x="534" y="372"/>
                  </a:lnTo>
                  <a:lnTo>
                    <a:pt x="534" y="384"/>
                  </a:lnTo>
                  <a:lnTo>
                    <a:pt x="534" y="390"/>
                  </a:lnTo>
                  <a:lnTo>
                    <a:pt x="534" y="408"/>
                  </a:lnTo>
                  <a:lnTo>
                    <a:pt x="528" y="408"/>
                  </a:lnTo>
                  <a:lnTo>
                    <a:pt x="522" y="408"/>
                  </a:lnTo>
                  <a:lnTo>
                    <a:pt x="516" y="414"/>
                  </a:lnTo>
                  <a:lnTo>
                    <a:pt x="504" y="414"/>
                  </a:lnTo>
                  <a:lnTo>
                    <a:pt x="498" y="420"/>
                  </a:lnTo>
                  <a:lnTo>
                    <a:pt x="486" y="420"/>
                  </a:lnTo>
                  <a:lnTo>
                    <a:pt x="480" y="408"/>
                  </a:lnTo>
                  <a:lnTo>
                    <a:pt x="486" y="408"/>
                  </a:lnTo>
                  <a:lnTo>
                    <a:pt x="492" y="414"/>
                  </a:lnTo>
                  <a:lnTo>
                    <a:pt x="498" y="408"/>
                  </a:lnTo>
                  <a:lnTo>
                    <a:pt x="492" y="402"/>
                  </a:lnTo>
                  <a:lnTo>
                    <a:pt x="498" y="396"/>
                  </a:lnTo>
                  <a:lnTo>
                    <a:pt x="492" y="384"/>
                  </a:lnTo>
                  <a:lnTo>
                    <a:pt x="486" y="390"/>
                  </a:lnTo>
                  <a:lnTo>
                    <a:pt x="492" y="396"/>
                  </a:lnTo>
                  <a:lnTo>
                    <a:pt x="486" y="402"/>
                  </a:lnTo>
                  <a:lnTo>
                    <a:pt x="480" y="402"/>
                  </a:lnTo>
                  <a:lnTo>
                    <a:pt x="468" y="378"/>
                  </a:lnTo>
                  <a:lnTo>
                    <a:pt x="450" y="366"/>
                  </a:lnTo>
                  <a:lnTo>
                    <a:pt x="438" y="366"/>
                  </a:lnTo>
                  <a:lnTo>
                    <a:pt x="432" y="366"/>
                  </a:lnTo>
                  <a:lnTo>
                    <a:pt x="426" y="360"/>
                  </a:lnTo>
                  <a:lnTo>
                    <a:pt x="426" y="336"/>
                  </a:lnTo>
                  <a:lnTo>
                    <a:pt x="414" y="330"/>
                  </a:lnTo>
                  <a:lnTo>
                    <a:pt x="408" y="324"/>
                  </a:lnTo>
                  <a:lnTo>
                    <a:pt x="402" y="318"/>
                  </a:lnTo>
                  <a:lnTo>
                    <a:pt x="402" y="306"/>
                  </a:lnTo>
                  <a:lnTo>
                    <a:pt x="396" y="300"/>
                  </a:lnTo>
                  <a:lnTo>
                    <a:pt x="402" y="288"/>
                  </a:lnTo>
                  <a:lnTo>
                    <a:pt x="396" y="294"/>
                  </a:lnTo>
                  <a:lnTo>
                    <a:pt x="384" y="288"/>
                  </a:lnTo>
                  <a:lnTo>
                    <a:pt x="396" y="300"/>
                  </a:lnTo>
                  <a:lnTo>
                    <a:pt x="396" y="306"/>
                  </a:lnTo>
                  <a:lnTo>
                    <a:pt x="390" y="306"/>
                  </a:lnTo>
                  <a:lnTo>
                    <a:pt x="378" y="294"/>
                  </a:lnTo>
                  <a:lnTo>
                    <a:pt x="372" y="288"/>
                  </a:lnTo>
                  <a:lnTo>
                    <a:pt x="372" y="282"/>
                  </a:lnTo>
                  <a:lnTo>
                    <a:pt x="354" y="258"/>
                  </a:lnTo>
                  <a:lnTo>
                    <a:pt x="360" y="258"/>
                  </a:lnTo>
                  <a:lnTo>
                    <a:pt x="360" y="246"/>
                  </a:lnTo>
                  <a:lnTo>
                    <a:pt x="360" y="234"/>
                  </a:lnTo>
                  <a:lnTo>
                    <a:pt x="354" y="222"/>
                  </a:lnTo>
                  <a:lnTo>
                    <a:pt x="348" y="234"/>
                  </a:lnTo>
                  <a:lnTo>
                    <a:pt x="348" y="240"/>
                  </a:lnTo>
                  <a:lnTo>
                    <a:pt x="348" y="246"/>
                  </a:lnTo>
                  <a:lnTo>
                    <a:pt x="336" y="234"/>
                  </a:lnTo>
                  <a:lnTo>
                    <a:pt x="342" y="228"/>
                  </a:lnTo>
                  <a:lnTo>
                    <a:pt x="342" y="216"/>
                  </a:lnTo>
                  <a:lnTo>
                    <a:pt x="336" y="204"/>
                  </a:lnTo>
                  <a:lnTo>
                    <a:pt x="342" y="198"/>
                  </a:lnTo>
                  <a:lnTo>
                    <a:pt x="342" y="168"/>
                  </a:lnTo>
                  <a:lnTo>
                    <a:pt x="342" y="162"/>
                  </a:lnTo>
                  <a:lnTo>
                    <a:pt x="336" y="150"/>
                  </a:lnTo>
                  <a:lnTo>
                    <a:pt x="330" y="138"/>
                  </a:lnTo>
                  <a:lnTo>
                    <a:pt x="324" y="138"/>
                  </a:lnTo>
                  <a:lnTo>
                    <a:pt x="312" y="138"/>
                  </a:lnTo>
                  <a:lnTo>
                    <a:pt x="306" y="138"/>
                  </a:lnTo>
                  <a:lnTo>
                    <a:pt x="306" y="132"/>
                  </a:lnTo>
                  <a:lnTo>
                    <a:pt x="312" y="132"/>
                  </a:lnTo>
                  <a:lnTo>
                    <a:pt x="306" y="126"/>
                  </a:lnTo>
                  <a:lnTo>
                    <a:pt x="294" y="120"/>
                  </a:lnTo>
                  <a:lnTo>
                    <a:pt x="282" y="114"/>
                  </a:lnTo>
                  <a:lnTo>
                    <a:pt x="282" y="108"/>
                  </a:lnTo>
                  <a:lnTo>
                    <a:pt x="270" y="96"/>
                  </a:lnTo>
                  <a:lnTo>
                    <a:pt x="264" y="84"/>
                  </a:lnTo>
                  <a:lnTo>
                    <a:pt x="246" y="78"/>
                  </a:lnTo>
                  <a:lnTo>
                    <a:pt x="234" y="78"/>
                  </a:lnTo>
                  <a:lnTo>
                    <a:pt x="222" y="78"/>
                  </a:lnTo>
                  <a:lnTo>
                    <a:pt x="216" y="84"/>
                  </a:lnTo>
                  <a:lnTo>
                    <a:pt x="216" y="90"/>
                  </a:lnTo>
                  <a:lnTo>
                    <a:pt x="204" y="90"/>
                  </a:lnTo>
                  <a:lnTo>
                    <a:pt x="198" y="102"/>
                  </a:lnTo>
                  <a:lnTo>
                    <a:pt x="192" y="108"/>
                  </a:lnTo>
                  <a:lnTo>
                    <a:pt x="186" y="108"/>
                  </a:lnTo>
                  <a:lnTo>
                    <a:pt x="186" y="102"/>
                  </a:lnTo>
                  <a:lnTo>
                    <a:pt x="180" y="114"/>
                  </a:lnTo>
                  <a:lnTo>
                    <a:pt x="174" y="114"/>
                  </a:lnTo>
                  <a:lnTo>
                    <a:pt x="168" y="114"/>
                  </a:lnTo>
                  <a:lnTo>
                    <a:pt x="156" y="120"/>
                  </a:lnTo>
                  <a:lnTo>
                    <a:pt x="150" y="114"/>
                  </a:lnTo>
                  <a:lnTo>
                    <a:pt x="156" y="114"/>
                  </a:lnTo>
                  <a:lnTo>
                    <a:pt x="156" y="108"/>
                  </a:lnTo>
                  <a:lnTo>
                    <a:pt x="150" y="102"/>
                  </a:lnTo>
                  <a:lnTo>
                    <a:pt x="132" y="90"/>
                  </a:lnTo>
                  <a:lnTo>
                    <a:pt x="144" y="90"/>
                  </a:lnTo>
                  <a:lnTo>
                    <a:pt x="138" y="84"/>
                  </a:lnTo>
                  <a:lnTo>
                    <a:pt x="132" y="84"/>
                  </a:lnTo>
                  <a:lnTo>
                    <a:pt x="138" y="72"/>
                  </a:lnTo>
                  <a:lnTo>
                    <a:pt x="126" y="72"/>
                  </a:lnTo>
                  <a:lnTo>
                    <a:pt x="126" y="84"/>
                  </a:lnTo>
                  <a:lnTo>
                    <a:pt x="114" y="78"/>
                  </a:lnTo>
                  <a:lnTo>
                    <a:pt x="90" y="72"/>
                  </a:lnTo>
                  <a:lnTo>
                    <a:pt x="78" y="72"/>
                  </a:lnTo>
                  <a:lnTo>
                    <a:pt x="84" y="72"/>
                  </a:lnTo>
                  <a:lnTo>
                    <a:pt x="96" y="72"/>
                  </a:lnTo>
                  <a:lnTo>
                    <a:pt x="102" y="66"/>
                  </a:lnTo>
                  <a:lnTo>
                    <a:pt x="90" y="66"/>
                  </a:lnTo>
                  <a:lnTo>
                    <a:pt x="66" y="66"/>
                  </a:lnTo>
                  <a:lnTo>
                    <a:pt x="60" y="72"/>
                  </a:lnTo>
                  <a:lnTo>
                    <a:pt x="48" y="72"/>
                  </a:lnTo>
                  <a:lnTo>
                    <a:pt x="42" y="78"/>
                  </a:lnTo>
                  <a:lnTo>
                    <a:pt x="36" y="78"/>
                  </a:lnTo>
                  <a:lnTo>
                    <a:pt x="36" y="72"/>
                  </a:lnTo>
                  <a:lnTo>
                    <a:pt x="42" y="72"/>
                  </a:lnTo>
                  <a:lnTo>
                    <a:pt x="48" y="66"/>
                  </a:lnTo>
                  <a:lnTo>
                    <a:pt x="42" y="66"/>
                  </a:lnTo>
                  <a:lnTo>
                    <a:pt x="36" y="66"/>
                  </a:lnTo>
                  <a:lnTo>
                    <a:pt x="30" y="60"/>
                  </a:lnTo>
                  <a:lnTo>
                    <a:pt x="30" y="66"/>
                  </a:lnTo>
                  <a:lnTo>
                    <a:pt x="30" y="72"/>
                  </a:lnTo>
                  <a:lnTo>
                    <a:pt x="24" y="78"/>
                  </a:lnTo>
                  <a:lnTo>
                    <a:pt x="24" y="84"/>
                  </a:lnTo>
                  <a:lnTo>
                    <a:pt x="12" y="84"/>
                  </a:lnTo>
                  <a:lnTo>
                    <a:pt x="18" y="78"/>
                  </a:lnTo>
                  <a:lnTo>
                    <a:pt x="18" y="72"/>
                  </a:lnTo>
                  <a:lnTo>
                    <a:pt x="12" y="72"/>
                  </a:lnTo>
                  <a:lnTo>
                    <a:pt x="18" y="72"/>
                  </a:lnTo>
                  <a:lnTo>
                    <a:pt x="12" y="66"/>
                  </a:lnTo>
                  <a:lnTo>
                    <a:pt x="18" y="66"/>
                  </a:lnTo>
                  <a:lnTo>
                    <a:pt x="18" y="54"/>
                  </a:lnTo>
                  <a:lnTo>
                    <a:pt x="6" y="48"/>
                  </a:lnTo>
                  <a:lnTo>
                    <a:pt x="0" y="48"/>
                  </a:lnTo>
                  <a:lnTo>
                    <a:pt x="0" y="36"/>
                  </a:lnTo>
                  <a:lnTo>
                    <a:pt x="168" y="18"/>
                  </a:lnTo>
                  <a:lnTo>
                    <a:pt x="180" y="36"/>
                  </a:lnTo>
                  <a:lnTo>
                    <a:pt x="348" y="24"/>
                  </a:lnTo>
                  <a:lnTo>
                    <a:pt x="354" y="36"/>
                  </a:lnTo>
                  <a:lnTo>
                    <a:pt x="366" y="36"/>
                  </a:lnTo>
                  <a:lnTo>
                    <a:pt x="366" y="30"/>
                  </a:lnTo>
                  <a:lnTo>
                    <a:pt x="360" y="24"/>
                  </a:lnTo>
                  <a:lnTo>
                    <a:pt x="360" y="18"/>
                  </a:lnTo>
                  <a:lnTo>
                    <a:pt x="360" y="6"/>
                  </a:lnTo>
                  <a:lnTo>
                    <a:pt x="366" y="0"/>
                  </a:lnTo>
                  <a:lnTo>
                    <a:pt x="372" y="6"/>
                  </a:lnTo>
                  <a:lnTo>
                    <a:pt x="384" y="6"/>
                  </a:lnTo>
                  <a:lnTo>
                    <a:pt x="390" y="6"/>
                  </a:lnTo>
                  <a:lnTo>
                    <a:pt x="396" y="6"/>
                  </a:lnTo>
                  <a:lnTo>
                    <a:pt x="396" y="12"/>
                  </a:lnTo>
                  <a:lnTo>
                    <a:pt x="396" y="24"/>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3" name="Freeform 89">
              <a:extLst>
                <a:ext uri="{FF2B5EF4-FFF2-40B4-BE49-F238E27FC236}">
                  <a16:creationId xmlns:a16="http://schemas.microsoft.com/office/drawing/2014/main" id="{151F9357-E641-41FC-BA59-72212435202E}"/>
                </a:ext>
              </a:extLst>
            </p:cNvPr>
            <p:cNvSpPr>
              <a:spLocks/>
            </p:cNvSpPr>
            <p:nvPr/>
          </p:nvSpPr>
          <p:spPr bwMode="auto">
            <a:xfrm>
              <a:off x="6093788" y="4212562"/>
              <a:ext cx="73098" cy="157720"/>
            </a:xfrm>
            <a:custGeom>
              <a:avLst/>
              <a:gdLst>
                <a:gd name="T0" fmla="*/ 0 w 54"/>
                <a:gd name="T1" fmla="*/ 0 h 108"/>
                <a:gd name="T2" fmla="*/ 0 w 54"/>
                <a:gd name="T3" fmla="*/ 0 h 108"/>
                <a:gd name="T4" fmla="*/ 0 w 54"/>
                <a:gd name="T5" fmla="*/ 6 h 108"/>
                <a:gd name="T6" fmla="*/ 18 w 54"/>
                <a:gd name="T7" fmla="*/ 24 h 108"/>
                <a:gd name="T8" fmla="*/ 18 w 54"/>
                <a:gd name="T9" fmla="*/ 24 h 108"/>
                <a:gd name="T10" fmla="*/ 18 w 54"/>
                <a:gd name="T11" fmla="*/ 24 h 108"/>
                <a:gd name="T12" fmla="*/ 12 w 54"/>
                <a:gd name="T13" fmla="*/ 24 h 108"/>
                <a:gd name="T14" fmla="*/ 6 w 54"/>
                <a:gd name="T15" fmla="*/ 24 h 108"/>
                <a:gd name="T16" fmla="*/ 6 w 54"/>
                <a:gd name="T17" fmla="*/ 24 h 108"/>
                <a:gd name="T18" fmla="*/ 12 w 54"/>
                <a:gd name="T19" fmla="*/ 30 h 108"/>
                <a:gd name="T20" fmla="*/ 12 w 54"/>
                <a:gd name="T21" fmla="*/ 30 h 108"/>
                <a:gd name="T22" fmla="*/ 12 w 54"/>
                <a:gd name="T23" fmla="*/ 30 h 108"/>
                <a:gd name="T24" fmla="*/ 18 w 54"/>
                <a:gd name="T25" fmla="*/ 30 h 108"/>
                <a:gd name="T26" fmla="*/ 18 w 54"/>
                <a:gd name="T27" fmla="*/ 30 h 108"/>
                <a:gd name="T28" fmla="*/ 18 w 54"/>
                <a:gd name="T29" fmla="*/ 30 h 108"/>
                <a:gd name="T30" fmla="*/ 24 w 54"/>
                <a:gd name="T31" fmla="*/ 30 h 108"/>
                <a:gd name="T32" fmla="*/ 24 w 54"/>
                <a:gd name="T33" fmla="*/ 36 h 108"/>
                <a:gd name="T34" fmla="*/ 24 w 54"/>
                <a:gd name="T35" fmla="*/ 54 h 108"/>
                <a:gd name="T36" fmla="*/ 24 w 54"/>
                <a:gd name="T37" fmla="*/ 54 h 108"/>
                <a:gd name="T38" fmla="*/ 30 w 54"/>
                <a:gd name="T39" fmla="*/ 66 h 108"/>
                <a:gd name="T40" fmla="*/ 30 w 54"/>
                <a:gd name="T41" fmla="*/ 66 h 108"/>
                <a:gd name="T42" fmla="*/ 42 w 54"/>
                <a:gd name="T43" fmla="*/ 84 h 108"/>
                <a:gd name="T44" fmla="*/ 54 w 54"/>
                <a:gd name="T45" fmla="*/ 108 h 108"/>
                <a:gd name="T46" fmla="*/ 54 w 54"/>
                <a:gd name="T47" fmla="*/ 108 h 108"/>
                <a:gd name="T48" fmla="*/ 54 w 54"/>
                <a:gd name="T49" fmla="*/ 108 h 108"/>
                <a:gd name="T50" fmla="*/ 54 w 54"/>
                <a:gd name="T51" fmla="*/ 108 h 108"/>
                <a:gd name="T52" fmla="*/ 42 w 54"/>
                <a:gd name="T53" fmla="*/ 84 h 108"/>
                <a:gd name="T54" fmla="*/ 36 w 54"/>
                <a:gd name="T55" fmla="*/ 78 h 108"/>
                <a:gd name="T56" fmla="*/ 30 w 54"/>
                <a:gd name="T57" fmla="*/ 60 h 108"/>
                <a:gd name="T58" fmla="*/ 30 w 54"/>
                <a:gd name="T59" fmla="*/ 42 h 108"/>
                <a:gd name="T60" fmla="*/ 30 w 54"/>
                <a:gd name="T61" fmla="*/ 42 h 108"/>
                <a:gd name="T62" fmla="*/ 30 w 54"/>
                <a:gd name="T63" fmla="*/ 42 h 108"/>
                <a:gd name="T64" fmla="*/ 30 w 54"/>
                <a:gd name="T65" fmla="*/ 36 h 108"/>
                <a:gd name="T66" fmla="*/ 30 w 54"/>
                <a:gd name="T67" fmla="*/ 30 h 108"/>
                <a:gd name="T68" fmla="*/ 24 w 54"/>
                <a:gd name="T69" fmla="*/ 30 h 108"/>
                <a:gd name="T70" fmla="*/ 24 w 54"/>
                <a:gd name="T71" fmla="*/ 24 h 108"/>
                <a:gd name="T72" fmla="*/ 18 w 54"/>
                <a:gd name="T73" fmla="*/ 18 h 108"/>
                <a:gd name="T74" fmla="*/ 0 w 54"/>
                <a:gd name="T75" fmla="*/ 0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4" h="108">
                  <a:moveTo>
                    <a:pt x="0" y="0"/>
                  </a:moveTo>
                  <a:lnTo>
                    <a:pt x="0" y="0"/>
                  </a:lnTo>
                  <a:lnTo>
                    <a:pt x="0" y="6"/>
                  </a:lnTo>
                  <a:lnTo>
                    <a:pt x="18" y="24"/>
                  </a:lnTo>
                  <a:lnTo>
                    <a:pt x="12" y="24"/>
                  </a:lnTo>
                  <a:lnTo>
                    <a:pt x="6" y="24"/>
                  </a:lnTo>
                  <a:lnTo>
                    <a:pt x="12" y="30"/>
                  </a:lnTo>
                  <a:lnTo>
                    <a:pt x="18" y="30"/>
                  </a:lnTo>
                  <a:lnTo>
                    <a:pt x="24" y="30"/>
                  </a:lnTo>
                  <a:lnTo>
                    <a:pt x="24" y="36"/>
                  </a:lnTo>
                  <a:lnTo>
                    <a:pt x="24" y="54"/>
                  </a:lnTo>
                  <a:lnTo>
                    <a:pt x="30" y="66"/>
                  </a:lnTo>
                  <a:lnTo>
                    <a:pt x="42" y="84"/>
                  </a:lnTo>
                  <a:lnTo>
                    <a:pt x="54" y="108"/>
                  </a:lnTo>
                  <a:lnTo>
                    <a:pt x="42" y="84"/>
                  </a:lnTo>
                  <a:lnTo>
                    <a:pt x="36" y="78"/>
                  </a:lnTo>
                  <a:lnTo>
                    <a:pt x="30" y="60"/>
                  </a:lnTo>
                  <a:lnTo>
                    <a:pt x="30" y="42"/>
                  </a:lnTo>
                  <a:lnTo>
                    <a:pt x="30" y="36"/>
                  </a:lnTo>
                  <a:lnTo>
                    <a:pt x="30" y="30"/>
                  </a:lnTo>
                  <a:lnTo>
                    <a:pt x="24" y="30"/>
                  </a:lnTo>
                  <a:lnTo>
                    <a:pt x="24" y="24"/>
                  </a:lnTo>
                  <a:lnTo>
                    <a:pt x="18" y="18"/>
                  </a:lnTo>
                  <a:lnTo>
                    <a:pt x="0" y="0"/>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4" name="Freeform 90">
              <a:extLst>
                <a:ext uri="{FF2B5EF4-FFF2-40B4-BE49-F238E27FC236}">
                  <a16:creationId xmlns:a16="http://schemas.microsoft.com/office/drawing/2014/main" id="{B2D56CDC-DB40-44A3-A6F9-60C175C949A9}"/>
                </a:ext>
              </a:extLst>
            </p:cNvPr>
            <p:cNvSpPr>
              <a:spLocks/>
            </p:cNvSpPr>
            <p:nvPr/>
          </p:nvSpPr>
          <p:spPr bwMode="auto">
            <a:xfrm>
              <a:off x="6118154" y="4256372"/>
              <a:ext cx="8122" cy="35049"/>
            </a:xfrm>
            <a:custGeom>
              <a:avLst/>
              <a:gdLst>
                <a:gd name="T0" fmla="*/ 0 w 6"/>
                <a:gd name="T1" fmla="*/ 0 h 24"/>
                <a:gd name="T2" fmla="*/ 0 w 6"/>
                <a:gd name="T3" fmla="*/ 6 h 24"/>
                <a:gd name="T4" fmla="*/ 0 w 6"/>
                <a:gd name="T5" fmla="*/ 18 h 24"/>
                <a:gd name="T6" fmla="*/ 6 w 6"/>
                <a:gd name="T7" fmla="*/ 24 h 24"/>
                <a:gd name="T8" fmla="*/ 6 w 6"/>
                <a:gd name="T9" fmla="*/ 6 h 24"/>
                <a:gd name="T10" fmla="*/ 0 w 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24">
                  <a:moveTo>
                    <a:pt x="0" y="0"/>
                  </a:moveTo>
                  <a:lnTo>
                    <a:pt x="0" y="6"/>
                  </a:lnTo>
                  <a:lnTo>
                    <a:pt x="0" y="18"/>
                  </a:lnTo>
                  <a:lnTo>
                    <a:pt x="6" y="24"/>
                  </a:lnTo>
                  <a:lnTo>
                    <a:pt x="6" y="6"/>
                  </a:lnTo>
                  <a:lnTo>
                    <a:pt x="0" y="0"/>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5" name="Freeform 91">
              <a:extLst>
                <a:ext uri="{FF2B5EF4-FFF2-40B4-BE49-F238E27FC236}">
                  <a16:creationId xmlns:a16="http://schemas.microsoft.com/office/drawing/2014/main" id="{F16A42E9-A786-4594-8631-261D526DCB7C}"/>
                </a:ext>
              </a:extLst>
            </p:cNvPr>
            <p:cNvSpPr>
              <a:spLocks/>
            </p:cNvSpPr>
            <p:nvPr/>
          </p:nvSpPr>
          <p:spPr bwMode="auto">
            <a:xfrm>
              <a:off x="6175008" y="4606860"/>
              <a:ext cx="32489" cy="52573"/>
            </a:xfrm>
            <a:custGeom>
              <a:avLst/>
              <a:gdLst>
                <a:gd name="T0" fmla="*/ 24 w 24"/>
                <a:gd name="T1" fmla="*/ 12 h 36"/>
                <a:gd name="T2" fmla="*/ 18 w 24"/>
                <a:gd name="T3" fmla="*/ 24 h 36"/>
                <a:gd name="T4" fmla="*/ 6 w 24"/>
                <a:gd name="T5" fmla="*/ 36 h 36"/>
                <a:gd name="T6" fmla="*/ 6 w 24"/>
                <a:gd name="T7" fmla="*/ 36 h 36"/>
                <a:gd name="T8" fmla="*/ 0 w 24"/>
                <a:gd name="T9" fmla="*/ 36 h 36"/>
                <a:gd name="T10" fmla="*/ 0 w 24"/>
                <a:gd name="T11" fmla="*/ 36 h 36"/>
                <a:gd name="T12" fmla="*/ 12 w 24"/>
                <a:gd name="T13" fmla="*/ 18 h 36"/>
                <a:gd name="T14" fmla="*/ 12 w 24"/>
                <a:gd name="T15" fmla="*/ 18 h 36"/>
                <a:gd name="T16" fmla="*/ 12 w 24"/>
                <a:gd name="T17" fmla="*/ 18 h 36"/>
                <a:gd name="T18" fmla="*/ 18 w 24"/>
                <a:gd name="T19" fmla="*/ 12 h 36"/>
                <a:gd name="T20" fmla="*/ 18 w 24"/>
                <a:gd name="T21" fmla="*/ 6 h 36"/>
                <a:gd name="T22" fmla="*/ 24 w 24"/>
                <a:gd name="T23" fmla="*/ 0 h 36"/>
                <a:gd name="T24" fmla="*/ 24 w 24"/>
                <a:gd name="T25" fmla="*/ 0 h 36"/>
                <a:gd name="T26" fmla="*/ 24 w 24"/>
                <a:gd name="T27" fmla="*/ 0 h 36"/>
                <a:gd name="T28" fmla="*/ 24 w 24"/>
                <a:gd name="T29" fmla="*/ 0 h 36"/>
                <a:gd name="T30" fmla="*/ 24 w 24"/>
                <a:gd name="T31" fmla="*/ 12 h 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36">
                  <a:moveTo>
                    <a:pt x="24" y="12"/>
                  </a:moveTo>
                  <a:lnTo>
                    <a:pt x="18" y="24"/>
                  </a:lnTo>
                  <a:lnTo>
                    <a:pt x="6" y="36"/>
                  </a:lnTo>
                  <a:lnTo>
                    <a:pt x="0" y="36"/>
                  </a:lnTo>
                  <a:lnTo>
                    <a:pt x="12" y="18"/>
                  </a:lnTo>
                  <a:lnTo>
                    <a:pt x="18" y="12"/>
                  </a:lnTo>
                  <a:lnTo>
                    <a:pt x="18" y="6"/>
                  </a:lnTo>
                  <a:lnTo>
                    <a:pt x="24" y="0"/>
                  </a:lnTo>
                  <a:lnTo>
                    <a:pt x="24" y="12"/>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6" name="Oval 92">
              <a:extLst>
                <a:ext uri="{FF2B5EF4-FFF2-40B4-BE49-F238E27FC236}">
                  <a16:creationId xmlns:a16="http://schemas.microsoft.com/office/drawing/2014/main" id="{2B90C2E3-5025-495E-B5B4-E73685320E95}"/>
                </a:ext>
              </a:extLst>
            </p:cNvPr>
            <p:cNvSpPr>
              <a:spLocks noChangeArrowheads="1"/>
            </p:cNvSpPr>
            <p:nvPr/>
          </p:nvSpPr>
          <p:spPr bwMode="auto">
            <a:xfrm>
              <a:off x="6211558" y="4584955"/>
              <a:ext cx="8122" cy="17524"/>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7" name="Oval 93">
              <a:extLst>
                <a:ext uri="{FF2B5EF4-FFF2-40B4-BE49-F238E27FC236}">
                  <a16:creationId xmlns:a16="http://schemas.microsoft.com/office/drawing/2014/main" id="{8D8B1CDD-4014-4739-8DF8-9B78710E7757}"/>
                </a:ext>
              </a:extLst>
            </p:cNvPr>
            <p:cNvSpPr>
              <a:spLocks noChangeArrowheads="1"/>
            </p:cNvSpPr>
            <p:nvPr/>
          </p:nvSpPr>
          <p:spPr bwMode="auto">
            <a:xfrm>
              <a:off x="6219680" y="4567430"/>
              <a:ext cx="1353" cy="8762"/>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8" name="Oval 94">
              <a:extLst>
                <a:ext uri="{FF2B5EF4-FFF2-40B4-BE49-F238E27FC236}">
                  <a16:creationId xmlns:a16="http://schemas.microsoft.com/office/drawing/2014/main" id="{FA0A5E66-80C0-4399-9247-19E24F0E1AAA}"/>
                </a:ext>
              </a:extLst>
            </p:cNvPr>
            <p:cNvSpPr>
              <a:spLocks noChangeArrowheads="1"/>
            </p:cNvSpPr>
            <p:nvPr/>
          </p:nvSpPr>
          <p:spPr bwMode="auto">
            <a:xfrm>
              <a:off x="6114093" y="4690102"/>
              <a:ext cx="8122" cy="8762"/>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9" name="Oval 95">
              <a:extLst>
                <a:ext uri="{FF2B5EF4-FFF2-40B4-BE49-F238E27FC236}">
                  <a16:creationId xmlns:a16="http://schemas.microsoft.com/office/drawing/2014/main" id="{21EC31C9-D859-4004-8AC7-EFC29EC4605D}"/>
                </a:ext>
              </a:extLst>
            </p:cNvPr>
            <p:cNvSpPr>
              <a:spLocks noChangeArrowheads="1"/>
            </p:cNvSpPr>
            <p:nvPr/>
          </p:nvSpPr>
          <p:spPr bwMode="auto">
            <a:xfrm>
              <a:off x="6105971" y="4698863"/>
              <a:ext cx="8122" cy="8762"/>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0" name="Oval 96">
              <a:extLst>
                <a:ext uri="{FF2B5EF4-FFF2-40B4-BE49-F238E27FC236}">
                  <a16:creationId xmlns:a16="http://schemas.microsoft.com/office/drawing/2014/main" id="{70536B21-C36C-4BA7-90D3-7958A62E14B8}"/>
                </a:ext>
              </a:extLst>
            </p:cNvPr>
            <p:cNvSpPr>
              <a:spLocks noChangeArrowheads="1"/>
            </p:cNvSpPr>
            <p:nvPr/>
          </p:nvSpPr>
          <p:spPr bwMode="auto">
            <a:xfrm>
              <a:off x="6097849" y="4707625"/>
              <a:ext cx="8122" cy="1460"/>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1" name="Oval 97">
              <a:extLst>
                <a:ext uri="{FF2B5EF4-FFF2-40B4-BE49-F238E27FC236}">
                  <a16:creationId xmlns:a16="http://schemas.microsoft.com/office/drawing/2014/main" id="{190E81F1-96C9-41B6-ACE5-01322BD50115}"/>
                </a:ext>
              </a:extLst>
            </p:cNvPr>
            <p:cNvSpPr>
              <a:spLocks noChangeArrowheads="1"/>
            </p:cNvSpPr>
            <p:nvPr/>
          </p:nvSpPr>
          <p:spPr bwMode="auto">
            <a:xfrm>
              <a:off x="6097849" y="4707625"/>
              <a:ext cx="1353" cy="8762"/>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2" name="Oval 98">
              <a:extLst>
                <a:ext uri="{FF2B5EF4-FFF2-40B4-BE49-F238E27FC236}">
                  <a16:creationId xmlns:a16="http://schemas.microsoft.com/office/drawing/2014/main" id="{574BEF70-0112-423F-AC2C-6283DF0DF670}"/>
                </a:ext>
              </a:extLst>
            </p:cNvPr>
            <p:cNvSpPr>
              <a:spLocks noChangeArrowheads="1"/>
            </p:cNvSpPr>
            <p:nvPr/>
          </p:nvSpPr>
          <p:spPr bwMode="auto">
            <a:xfrm>
              <a:off x="6089727" y="4716388"/>
              <a:ext cx="1353" cy="1460"/>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3" name="Oval 99">
              <a:extLst>
                <a:ext uri="{FF2B5EF4-FFF2-40B4-BE49-F238E27FC236}">
                  <a16:creationId xmlns:a16="http://schemas.microsoft.com/office/drawing/2014/main" id="{5649975C-82BE-4555-BEBF-E8CB9CFC7CD2}"/>
                </a:ext>
              </a:extLst>
            </p:cNvPr>
            <p:cNvSpPr>
              <a:spLocks noChangeArrowheads="1"/>
            </p:cNvSpPr>
            <p:nvPr/>
          </p:nvSpPr>
          <p:spPr bwMode="auto">
            <a:xfrm>
              <a:off x="6179070" y="4663815"/>
              <a:ext cx="1353" cy="8762"/>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4" name="Oval 100">
              <a:extLst>
                <a:ext uri="{FF2B5EF4-FFF2-40B4-BE49-F238E27FC236}">
                  <a16:creationId xmlns:a16="http://schemas.microsoft.com/office/drawing/2014/main" id="{C13AD75B-E722-49BC-87A9-922995AE2721}"/>
                </a:ext>
              </a:extLst>
            </p:cNvPr>
            <p:cNvSpPr>
              <a:spLocks noChangeArrowheads="1"/>
            </p:cNvSpPr>
            <p:nvPr/>
          </p:nvSpPr>
          <p:spPr bwMode="auto">
            <a:xfrm>
              <a:off x="6162825" y="4672576"/>
              <a:ext cx="8122" cy="8762"/>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5" name="Oval 101">
              <a:extLst>
                <a:ext uri="{FF2B5EF4-FFF2-40B4-BE49-F238E27FC236}">
                  <a16:creationId xmlns:a16="http://schemas.microsoft.com/office/drawing/2014/main" id="{6F173705-290B-41DC-8F6F-2B71896056D4}"/>
                </a:ext>
              </a:extLst>
            </p:cNvPr>
            <p:cNvSpPr>
              <a:spLocks noChangeArrowheads="1"/>
            </p:cNvSpPr>
            <p:nvPr/>
          </p:nvSpPr>
          <p:spPr bwMode="auto">
            <a:xfrm>
              <a:off x="6146582" y="4690102"/>
              <a:ext cx="8122" cy="1460"/>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6" name="Freeform 102">
              <a:extLst>
                <a:ext uri="{FF2B5EF4-FFF2-40B4-BE49-F238E27FC236}">
                  <a16:creationId xmlns:a16="http://schemas.microsoft.com/office/drawing/2014/main" id="{A33054FE-6E3D-410A-AFA6-943B5BFECD44}"/>
                </a:ext>
              </a:extLst>
            </p:cNvPr>
            <p:cNvSpPr>
              <a:spLocks/>
            </p:cNvSpPr>
            <p:nvPr/>
          </p:nvSpPr>
          <p:spPr bwMode="auto">
            <a:xfrm>
              <a:off x="5793270" y="3546636"/>
              <a:ext cx="414227" cy="332964"/>
            </a:xfrm>
            <a:custGeom>
              <a:avLst/>
              <a:gdLst>
                <a:gd name="T0" fmla="*/ 168 w 306"/>
                <a:gd name="T1" fmla="*/ 210 h 228"/>
                <a:gd name="T2" fmla="*/ 144 w 306"/>
                <a:gd name="T3" fmla="*/ 186 h 228"/>
                <a:gd name="T4" fmla="*/ 144 w 306"/>
                <a:gd name="T5" fmla="*/ 168 h 228"/>
                <a:gd name="T6" fmla="*/ 120 w 306"/>
                <a:gd name="T7" fmla="*/ 156 h 228"/>
                <a:gd name="T8" fmla="*/ 114 w 306"/>
                <a:gd name="T9" fmla="*/ 150 h 228"/>
                <a:gd name="T10" fmla="*/ 102 w 306"/>
                <a:gd name="T11" fmla="*/ 132 h 228"/>
                <a:gd name="T12" fmla="*/ 90 w 306"/>
                <a:gd name="T13" fmla="*/ 126 h 228"/>
                <a:gd name="T14" fmla="*/ 84 w 306"/>
                <a:gd name="T15" fmla="*/ 120 h 228"/>
                <a:gd name="T16" fmla="*/ 72 w 306"/>
                <a:gd name="T17" fmla="*/ 108 h 228"/>
                <a:gd name="T18" fmla="*/ 60 w 306"/>
                <a:gd name="T19" fmla="*/ 108 h 228"/>
                <a:gd name="T20" fmla="*/ 48 w 306"/>
                <a:gd name="T21" fmla="*/ 90 h 228"/>
                <a:gd name="T22" fmla="*/ 36 w 306"/>
                <a:gd name="T23" fmla="*/ 66 h 228"/>
                <a:gd name="T24" fmla="*/ 30 w 306"/>
                <a:gd name="T25" fmla="*/ 66 h 228"/>
                <a:gd name="T26" fmla="*/ 18 w 306"/>
                <a:gd name="T27" fmla="*/ 60 h 228"/>
                <a:gd name="T28" fmla="*/ 12 w 306"/>
                <a:gd name="T29" fmla="*/ 60 h 228"/>
                <a:gd name="T30" fmla="*/ 0 w 306"/>
                <a:gd name="T31" fmla="*/ 42 h 228"/>
                <a:gd name="T32" fmla="*/ 12 w 306"/>
                <a:gd name="T33" fmla="*/ 30 h 228"/>
                <a:gd name="T34" fmla="*/ 24 w 306"/>
                <a:gd name="T35" fmla="*/ 24 h 228"/>
                <a:gd name="T36" fmla="*/ 72 w 306"/>
                <a:gd name="T37" fmla="*/ 6 h 228"/>
                <a:gd name="T38" fmla="*/ 132 w 306"/>
                <a:gd name="T39" fmla="*/ 0 h 228"/>
                <a:gd name="T40" fmla="*/ 150 w 306"/>
                <a:gd name="T41" fmla="*/ 6 h 228"/>
                <a:gd name="T42" fmla="*/ 156 w 306"/>
                <a:gd name="T43" fmla="*/ 18 h 228"/>
                <a:gd name="T44" fmla="*/ 222 w 306"/>
                <a:gd name="T45" fmla="*/ 12 h 228"/>
                <a:gd name="T46" fmla="*/ 306 w 306"/>
                <a:gd name="T47" fmla="*/ 66 h 228"/>
                <a:gd name="T48" fmla="*/ 300 w 306"/>
                <a:gd name="T49" fmla="*/ 72 h 228"/>
                <a:gd name="T50" fmla="*/ 270 w 306"/>
                <a:gd name="T51" fmla="*/ 114 h 228"/>
                <a:gd name="T52" fmla="*/ 270 w 306"/>
                <a:gd name="T53" fmla="*/ 114 h 228"/>
                <a:gd name="T54" fmla="*/ 264 w 306"/>
                <a:gd name="T55" fmla="*/ 114 h 228"/>
                <a:gd name="T56" fmla="*/ 276 w 306"/>
                <a:gd name="T57" fmla="*/ 126 h 228"/>
                <a:gd name="T58" fmla="*/ 264 w 306"/>
                <a:gd name="T59" fmla="*/ 138 h 228"/>
                <a:gd name="T60" fmla="*/ 246 w 306"/>
                <a:gd name="T61" fmla="*/ 156 h 228"/>
                <a:gd name="T62" fmla="*/ 240 w 306"/>
                <a:gd name="T63" fmla="*/ 162 h 228"/>
                <a:gd name="T64" fmla="*/ 234 w 306"/>
                <a:gd name="T65" fmla="*/ 162 h 228"/>
                <a:gd name="T66" fmla="*/ 234 w 306"/>
                <a:gd name="T67" fmla="*/ 168 h 228"/>
                <a:gd name="T68" fmla="*/ 240 w 306"/>
                <a:gd name="T69" fmla="*/ 168 h 228"/>
                <a:gd name="T70" fmla="*/ 222 w 306"/>
                <a:gd name="T71" fmla="*/ 180 h 228"/>
                <a:gd name="T72" fmla="*/ 222 w 306"/>
                <a:gd name="T73" fmla="*/ 174 h 228"/>
                <a:gd name="T74" fmla="*/ 216 w 306"/>
                <a:gd name="T75" fmla="*/ 180 h 228"/>
                <a:gd name="T76" fmla="*/ 222 w 306"/>
                <a:gd name="T77" fmla="*/ 186 h 228"/>
                <a:gd name="T78" fmla="*/ 216 w 306"/>
                <a:gd name="T79" fmla="*/ 192 h 228"/>
                <a:gd name="T80" fmla="*/ 210 w 306"/>
                <a:gd name="T81" fmla="*/ 192 h 228"/>
                <a:gd name="T82" fmla="*/ 192 w 306"/>
                <a:gd name="T83" fmla="*/ 192 h 228"/>
                <a:gd name="T84" fmla="*/ 186 w 306"/>
                <a:gd name="T85" fmla="*/ 192 h 228"/>
                <a:gd name="T86" fmla="*/ 180 w 306"/>
                <a:gd name="T87" fmla="*/ 204 h 228"/>
                <a:gd name="T88" fmla="*/ 186 w 306"/>
                <a:gd name="T89" fmla="*/ 210 h 228"/>
                <a:gd name="T90" fmla="*/ 180 w 306"/>
                <a:gd name="T91" fmla="*/ 228 h 228"/>
                <a:gd name="T92" fmla="*/ 168 w 306"/>
                <a:gd name="T93" fmla="*/ 228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06" h="228">
                  <a:moveTo>
                    <a:pt x="168" y="222"/>
                  </a:moveTo>
                  <a:lnTo>
                    <a:pt x="168" y="210"/>
                  </a:lnTo>
                  <a:lnTo>
                    <a:pt x="150" y="192"/>
                  </a:lnTo>
                  <a:lnTo>
                    <a:pt x="144" y="186"/>
                  </a:lnTo>
                  <a:lnTo>
                    <a:pt x="144" y="168"/>
                  </a:lnTo>
                  <a:lnTo>
                    <a:pt x="126" y="162"/>
                  </a:lnTo>
                  <a:lnTo>
                    <a:pt x="120" y="156"/>
                  </a:lnTo>
                  <a:lnTo>
                    <a:pt x="114" y="150"/>
                  </a:lnTo>
                  <a:lnTo>
                    <a:pt x="102" y="144"/>
                  </a:lnTo>
                  <a:lnTo>
                    <a:pt x="102" y="132"/>
                  </a:lnTo>
                  <a:lnTo>
                    <a:pt x="96" y="126"/>
                  </a:lnTo>
                  <a:lnTo>
                    <a:pt x="90" y="126"/>
                  </a:lnTo>
                  <a:lnTo>
                    <a:pt x="84" y="120"/>
                  </a:lnTo>
                  <a:lnTo>
                    <a:pt x="78" y="108"/>
                  </a:lnTo>
                  <a:lnTo>
                    <a:pt x="72" y="108"/>
                  </a:lnTo>
                  <a:lnTo>
                    <a:pt x="60" y="108"/>
                  </a:lnTo>
                  <a:lnTo>
                    <a:pt x="54" y="96"/>
                  </a:lnTo>
                  <a:lnTo>
                    <a:pt x="48" y="90"/>
                  </a:lnTo>
                  <a:lnTo>
                    <a:pt x="42" y="72"/>
                  </a:lnTo>
                  <a:lnTo>
                    <a:pt x="36" y="66"/>
                  </a:lnTo>
                  <a:lnTo>
                    <a:pt x="30" y="66"/>
                  </a:lnTo>
                  <a:lnTo>
                    <a:pt x="24" y="66"/>
                  </a:lnTo>
                  <a:lnTo>
                    <a:pt x="18" y="60"/>
                  </a:lnTo>
                  <a:lnTo>
                    <a:pt x="12" y="60"/>
                  </a:lnTo>
                  <a:lnTo>
                    <a:pt x="0" y="60"/>
                  </a:lnTo>
                  <a:lnTo>
                    <a:pt x="0" y="42"/>
                  </a:lnTo>
                  <a:lnTo>
                    <a:pt x="12" y="30"/>
                  </a:lnTo>
                  <a:lnTo>
                    <a:pt x="18" y="30"/>
                  </a:lnTo>
                  <a:lnTo>
                    <a:pt x="24" y="24"/>
                  </a:lnTo>
                  <a:lnTo>
                    <a:pt x="54" y="6"/>
                  </a:lnTo>
                  <a:lnTo>
                    <a:pt x="72" y="6"/>
                  </a:lnTo>
                  <a:lnTo>
                    <a:pt x="132" y="0"/>
                  </a:lnTo>
                  <a:lnTo>
                    <a:pt x="144" y="0"/>
                  </a:lnTo>
                  <a:lnTo>
                    <a:pt x="150" y="6"/>
                  </a:lnTo>
                  <a:lnTo>
                    <a:pt x="156" y="12"/>
                  </a:lnTo>
                  <a:lnTo>
                    <a:pt x="156" y="18"/>
                  </a:lnTo>
                  <a:lnTo>
                    <a:pt x="222" y="12"/>
                  </a:lnTo>
                  <a:lnTo>
                    <a:pt x="306" y="66"/>
                  </a:lnTo>
                  <a:lnTo>
                    <a:pt x="300" y="72"/>
                  </a:lnTo>
                  <a:lnTo>
                    <a:pt x="276" y="90"/>
                  </a:lnTo>
                  <a:lnTo>
                    <a:pt x="270" y="114"/>
                  </a:lnTo>
                  <a:lnTo>
                    <a:pt x="264" y="114"/>
                  </a:lnTo>
                  <a:lnTo>
                    <a:pt x="264" y="120"/>
                  </a:lnTo>
                  <a:lnTo>
                    <a:pt x="276" y="126"/>
                  </a:lnTo>
                  <a:lnTo>
                    <a:pt x="276" y="132"/>
                  </a:lnTo>
                  <a:lnTo>
                    <a:pt x="264" y="138"/>
                  </a:lnTo>
                  <a:lnTo>
                    <a:pt x="252" y="138"/>
                  </a:lnTo>
                  <a:lnTo>
                    <a:pt x="246" y="156"/>
                  </a:lnTo>
                  <a:lnTo>
                    <a:pt x="240" y="162"/>
                  </a:lnTo>
                  <a:lnTo>
                    <a:pt x="234" y="162"/>
                  </a:lnTo>
                  <a:lnTo>
                    <a:pt x="234" y="168"/>
                  </a:lnTo>
                  <a:lnTo>
                    <a:pt x="240" y="168"/>
                  </a:lnTo>
                  <a:lnTo>
                    <a:pt x="222" y="180"/>
                  </a:lnTo>
                  <a:lnTo>
                    <a:pt x="222" y="174"/>
                  </a:lnTo>
                  <a:lnTo>
                    <a:pt x="216" y="180"/>
                  </a:lnTo>
                  <a:lnTo>
                    <a:pt x="222" y="186"/>
                  </a:lnTo>
                  <a:lnTo>
                    <a:pt x="216" y="192"/>
                  </a:lnTo>
                  <a:lnTo>
                    <a:pt x="210" y="192"/>
                  </a:lnTo>
                  <a:lnTo>
                    <a:pt x="198" y="192"/>
                  </a:lnTo>
                  <a:lnTo>
                    <a:pt x="192" y="192"/>
                  </a:lnTo>
                  <a:lnTo>
                    <a:pt x="186" y="192"/>
                  </a:lnTo>
                  <a:lnTo>
                    <a:pt x="180" y="204"/>
                  </a:lnTo>
                  <a:lnTo>
                    <a:pt x="186" y="210"/>
                  </a:lnTo>
                  <a:lnTo>
                    <a:pt x="180" y="228"/>
                  </a:lnTo>
                  <a:lnTo>
                    <a:pt x="174" y="228"/>
                  </a:lnTo>
                  <a:lnTo>
                    <a:pt x="168" y="228"/>
                  </a:lnTo>
                  <a:lnTo>
                    <a:pt x="168" y="22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7" name="Freeform 103">
              <a:extLst>
                <a:ext uri="{FF2B5EF4-FFF2-40B4-BE49-F238E27FC236}">
                  <a16:creationId xmlns:a16="http://schemas.microsoft.com/office/drawing/2014/main" id="{FFA5EF29-DB2D-419A-969F-9E42C886213A}"/>
                </a:ext>
              </a:extLst>
            </p:cNvPr>
            <p:cNvSpPr>
              <a:spLocks/>
            </p:cNvSpPr>
            <p:nvPr/>
          </p:nvSpPr>
          <p:spPr bwMode="auto">
            <a:xfrm>
              <a:off x="6061300" y="3827025"/>
              <a:ext cx="8122" cy="17524"/>
            </a:xfrm>
            <a:custGeom>
              <a:avLst/>
              <a:gdLst>
                <a:gd name="T0" fmla="*/ 0 w 6"/>
                <a:gd name="T1" fmla="*/ 0 h 12"/>
                <a:gd name="T2" fmla="*/ 6 w 6"/>
                <a:gd name="T3" fmla="*/ 0 h 12"/>
                <a:gd name="T4" fmla="*/ 6 w 6"/>
                <a:gd name="T5" fmla="*/ 0 h 12"/>
                <a:gd name="T6" fmla="*/ 6 w 6"/>
                <a:gd name="T7" fmla="*/ 0 h 12"/>
                <a:gd name="T8" fmla="*/ 6 w 6"/>
                <a:gd name="T9" fmla="*/ 6 h 12"/>
                <a:gd name="T10" fmla="*/ 6 w 6"/>
                <a:gd name="T11" fmla="*/ 12 h 12"/>
                <a:gd name="T12" fmla="*/ 0 w 6"/>
                <a:gd name="T13" fmla="*/ 12 h 12"/>
                <a:gd name="T14" fmla="*/ 0 w 6"/>
                <a:gd name="T15" fmla="*/ 6 h 12"/>
                <a:gd name="T16" fmla="*/ 0 w 6"/>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2">
                  <a:moveTo>
                    <a:pt x="0" y="0"/>
                  </a:moveTo>
                  <a:lnTo>
                    <a:pt x="6" y="0"/>
                  </a:lnTo>
                  <a:lnTo>
                    <a:pt x="6" y="6"/>
                  </a:lnTo>
                  <a:lnTo>
                    <a:pt x="6" y="12"/>
                  </a:lnTo>
                  <a:lnTo>
                    <a:pt x="0" y="12"/>
                  </a:lnTo>
                  <a:lnTo>
                    <a:pt x="0" y="6"/>
                  </a:lnTo>
                  <a:lnTo>
                    <a:pt x="0" y="0"/>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8" name="Oval 104">
              <a:extLst>
                <a:ext uri="{FF2B5EF4-FFF2-40B4-BE49-F238E27FC236}">
                  <a16:creationId xmlns:a16="http://schemas.microsoft.com/office/drawing/2014/main" id="{FB8C14C3-D91E-4540-B6F4-11B97A5DCC78}"/>
                </a:ext>
              </a:extLst>
            </p:cNvPr>
            <p:cNvSpPr>
              <a:spLocks noChangeArrowheads="1"/>
            </p:cNvSpPr>
            <p:nvPr/>
          </p:nvSpPr>
          <p:spPr bwMode="auto">
            <a:xfrm>
              <a:off x="6049116" y="3831407"/>
              <a:ext cx="8122" cy="17524"/>
            </a:xfrm>
            <a:prstGeom prst="ellipse">
              <a:avLst/>
            </a:prstGeom>
            <a:solidFill>
              <a:srgbClr val="FFFFFF">
                <a:lumMod val="65000"/>
              </a:srgbClr>
            </a:solidFill>
            <a:ln w="6350">
              <a:solidFill>
                <a:srgbClr val="FFFFFF"/>
              </a:solidFill>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79" name="Freeform 105">
              <a:extLst>
                <a:ext uri="{FF2B5EF4-FFF2-40B4-BE49-F238E27FC236}">
                  <a16:creationId xmlns:a16="http://schemas.microsoft.com/office/drawing/2014/main" id="{45B6227F-CBD8-4033-93CB-6375345A34F1}"/>
                </a:ext>
              </a:extLst>
            </p:cNvPr>
            <p:cNvSpPr>
              <a:spLocks/>
            </p:cNvSpPr>
            <p:nvPr/>
          </p:nvSpPr>
          <p:spPr bwMode="auto">
            <a:xfrm>
              <a:off x="6053178" y="3853312"/>
              <a:ext cx="8122" cy="17524"/>
            </a:xfrm>
            <a:custGeom>
              <a:avLst/>
              <a:gdLst>
                <a:gd name="T0" fmla="*/ 0 w 6"/>
                <a:gd name="T1" fmla="*/ 6 h 12"/>
                <a:gd name="T2" fmla="*/ 0 w 6"/>
                <a:gd name="T3" fmla="*/ 6 h 12"/>
                <a:gd name="T4" fmla="*/ 6 w 6"/>
                <a:gd name="T5" fmla="*/ 0 h 12"/>
                <a:gd name="T6" fmla="*/ 6 w 6"/>
                <a:gd name="T7" fmla="*/ 0 h 12"/>
                <a:gd name="T8" fmla="*/ 6 w 6"/>
                <a:gd name="T9" fmla="*/ 0 h 12"/>
                <a:gd name="T10" fmla="*/ 6 w 6"/>
                <a:gd name="T11" fmla="*/ 0 h 12"/>
                <a:gd name="T12" fmla="*/ 6 w 6"/>
                <a:gd name="T13" fmla="*/ 6 h 12"/>
                <a:gd name="T14" fmla="*/ 6 w 6"/>
                <a:gd name="T15" fmla="*/ 12 h 12"/>
                <a:gd name="T16" fmla="*/ 0 w 6"/>
                <a:gd name="T17" fmla="*/ 12 h 12"/>
                <a:gd name="T18" fmla="*/ 0 w 6"/>
                <a:gd name="T19" fmla="*/ 6 h 12"/>
                <a:gd name="T20" fmla="*/ 0 w 6"/>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 h="12">
                  <a:moveTo>
                    <a:pt x="0" y="6"/>
                  </a:moveTo>
                  <a:lnTo>
                    <a:pt x="0" y="6"/>
                  </a:lnTo>
                  <a:lnTo>
                    <a:pt x="6" y="0"/>
                  </a:lnTo>
                  <a:lnTo>
                    <a:pt x="6" y="6"/>
                  </a:lnTo>
                  <a:lnTo>
                    <a:pt x="6" y="12"/>
                  </a:lnTo>
                  <a:lnTo>
                    <a:pt x="0" y="12"/>
                  </a:lnTo>
                  <a:lnTo>
                    <a:pt x="0" y="6"/>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0" name="Freeform 106">
              <a:extLst>
                <a:ext uri="{FF2B5EF4-FFF2-40B4-BE49-F238E27FC236}">
                  <a16:creationId xmlns:a16="http://schemas.microsoft.com/office/drawing/2014/main" id="{10616047-732A-4696-8320-566CDD33E8C9}"/>
                </a:ext>
              </a:extLst>
            </p:cNvPr>
            <p:cNvSpPr>
              <a:spLocks/>
            </p:cNvSpPr>
            <p:nvPr/>
          </p:nvSpPr>
          <p:spPr bwMode="auto">
            <a:xfrm>
              <a:off x="5712050" y="3310057"/>
              <a:ext cx="690378" cy="332964"/>
            </a:xfrm>
            <a:custGeom>
              <a:avLst/>
              <a:gdLst>
                <a:gd name="T0" fmla="*/ 396 w 510"/>
                <a:gd name="T1" fmla="*/ 222 h 228"/>
                <a:gd name="T2" fmla="*/ 402 w 510"/>
                <a:gd name="T3" fmla="*/ 204 h 228"/>
                <a:gd name="T4" fmla="*/ 402 w 510"/>
                <a:gd name="T5" fmla="*/ 198 h 228"/>
                <a:gd name="T6" fmla="*/ 426 w 510"/>
                <a:gd name="T7" fmla="*/ 162 h 228"/>
                <a:gd name="T8" fmla="*/ 432 w 510"/>
                <a:gd name="T9" fmla="*/ 162 h 228"/>
                <a:gd name="T10" fmla="*/ 462 w 510"/>
                <a:gd name="T11" fmla="*/ 144 h 228"/>
                <a:gd name="T12" fmla="*/ 468 w 510"/>
                <a:gd name="T13" fmla="*/ 138 h 228"/>
                <a:gd name="T14" fmla="*/ 474 w 510"/>
                <a:gd name="T15" fmla="*/ 138 h 228"/>
                <a:gd name="T16" fmla="*/ 486 w 510"/>
                <a:gd name="T17" fmla="*/ 114 h 228"/>
                <a:gd name="T18" fmla="*/ 480 w 510"/>
                <a:gd name="T19" fmla="*/ 120 h 228"/>
                <a:gd name="T20" fmla="*/ 474 w 510"/>
                <a:gd name="T21" fmla="*/ 114 h 228"/>
                <a:gd name="T22" fmla="*/ 456 w 510"/>
                <a:gd name="T23" fmla="*/ 132 h 228"/>
                <a:gd name="T24" fmla="*/ 444 w 510"/>
                <a:gd name="T25" fmla="*/ 120 h 228"/>
                <a:gd name="T26" fmla="*/ 462 w 510"/>
                <a:gd name="T27" fmla="*/ 126 h 228"/>
                <a:gd name="T28" fmla="*/ 462 w 510"/>
                <a:gd name="T29" fmla="*/ 108 h 228"/>
                <a:gd name="T30" fmla="*/ 468 w 510"/>
                <a:gd name="T31" fmla="*/ 108 h 228"/>
                <a:gd name="T32" fmla="*/ 438 w 510"/>
                <a:gd name="T33" fmla="*/ 90 h 228"/>
                <a:gd name="T34" fmla="*/ 456 w 510"/>
                <a:gd name="T35" fmla="*/ 90 h 228"/>
                <a:gd name="T36" fmla="*/ 462 w 510"/>
                <a:gd name="T37" fmla="*/ 84 h 228"/>
                <a:gd name="T38" fmla="*/ 468 w 510"/>
                <a:gd name="T39" fmla="*/ 90 h 228"/>
                <a:gd name="T40" fmla="*/ 474 w 510"/>
                <a:gd name="T41" fmla="*/ 84 h 228"/>
                <a:gd name="T42" fmla="*/ 504 w 510"/>
                <a:gd name="T43" fmla="*/ 66 h 228"/>
                <a:gd name="T44" fmla="*/ 510 w 510"/>
                <a:gd name="T45" fmla="*/ 60 h 228"/>
                <a:gd name="T46" fmla="*/ 504 w 510"/>
                <a:gd name="T47" fmla="*/ 42 h 228"/>
                <a:gd name="T48" fmla="*/ 492 w 510"/>
                <a:gd name="T49" fmla="*/ 54 h 228"/>
                <a:gd name="T50" fmla="*/ 492 w 510"/>
                <a:gd name="T51" fmla="*/ 54 h 228"/>
                <a:gd name="T52" fmla="*/ 474 w 510"/>
                <a:gd name="T53" fmla="*/ 42 h 228"/>
                <a:gd name="T54" fmla="*/ 450 w 510"/>
                <a:gd name="T55" fmla="*/ 54 h 228"/>
                <a:gd name="T56" fmla="*/ 438 w 510"/>
                <a:gd name="T57" fmla="*/ 54 h 228"/>
                <a:gd name="T58" fmla="*/ 444 w 510"/>
                <a:gd name="T59" fmla="*/ 36 h 228"/>
                <a:gd name="T60" fmla="*/ 450 w 510"/>
                <a:gd name="T61" fmla="*/ 42 h 228"/>
                <a:gd name="T62" fmla="*/ 468 w 510"/>
                <a:gd name="T63" fmla="*/ 36 h 228"/>
                <a:gd name="T64" fmla="*/ 456 w 510"/>
                <a:gd name="T65" fmla="*/ 30 h 228"/>
                <a:gd name="T66" fmla="*/ 474 w 510"/>
                <a:gd name="T67" fmla="*/ 36 h 228"/>
                <a:gd name="T68" fmla="*/ 480 w 510"/>
                <a:gd name="T69" fmla="*/ 24 h 228"/>
                <a:gd name="T70" fmla="*/ 480 w 510"/>
                <a:gd name="T71" fmla="*/ 24 h 228"/>
                <a:gd name="T72" fmla="*/ 492 w 510"/>
                <a:gd name="T73" fmla="*/ 24 h 228"/>
                <a:gd name="T74" fmla="*/ 492 w 510"/>
                <a:gd name="T75" fmla="*/ 24 h 228"/>
                <a:gd name="T76" fmla="*/ 480 w 510"/>
                <a:gd name="T77" fmla="*/ 6 h 228"/>
                <a:gd name="T78" fmla="*/ 390 w 510"/>
                <a:gd name="T79" fmla="*/ 18 h 228"/>
                <a:gd name="T80" fmla="*/ 138 w 510"/>
                <a:gd name="T81" fmla="*/ 54 h 228"/>
                <a:gd name="T82" fmla="*/ 138 w 510"/>
                <a:gd name="T83" fmla="*/ 78 h 228"/>
                <a:gd name="T84" fmla="*/ 126 w 510"/>
                <a:gd name="T85" fmla="*/ 96 h 228"/>
                <a:gd name="T86" fmla="*/ 96 w 510"/>
                <a:gd name="T87" fmla="*/ 114 h 228"/>
                <a:gd name="T88" fmla="*/ 72 w 510"/>
                <a:gd name="T89" fmla="*/ 126 h 228"/>
                <a:gd name="T90" fmla="*/ 48 w 510"/>
                <a:gd name="T91" fmla="*/ 144 h 228"/>
                <a:gd name="T92" fmla="*/ 18 w 510"/>
                <a:gd name="T93" fmla="*/ 162 h 228"/>
                <a:gd name="T94" fmla="*/ 0 w 510"/>
                <a:gd name="T95" fmla="*/ 204 h 228"/>
                <a:gd name="T96" fmla="*/ 84 w 510"/>
                <a:gd name="T97" fmla="*/ 186 h 228"/>
                <a:gd name="T98" fmla="*/ 192 w 510"/>
                <a:gd name="T99" fmla="*/ 162 h 228"/>
                <a:gd name="T100" fmla="*/ 216 w 510"/>
                <a:gd name="T101" fmla="*/ 180 h 228"/>
                <a:gd name="T102" fmla="*/ 366 w 510"/>
                <a:gd name="T103" fmla="*/ 228 h 2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0" h="228">
                  <a:moveTo>
                    <a:pt x="372" y="222"/>
                  </a:moveTo>
                  <a:lnTo>
                    <a:pt x="384" y="216"/>
                  </a:lnTo>
                  <a:lnTo>
                    <a:pt x="396" y="216"/>
                  </a:lnTo>
                  <a:lnTo>
                    <a:pt x="396" y="222"/>
                  </a:lnTo>
                  <a:lnTo>
                    <a:pt x="396" y="204"/>
                  </a:lnTo>
                  <a:lnTo>
                    <a:pt x="402" y="204"/>
                  </a:lnTo>
                  <a:lnTo>
                    <a:pt x="402" y="216"/>
                  </a:lnTo>
                  <a:lnTo>
                    <a:pt x="402" y="198"/>
                  </a:lnTo>
                  <a:lnTo>
                    <a:pt x="420" y="174"/>
                  </a:lnTo>
                  <a:lnTo>
                    <a:pt x="426" y="168"/>
                  </a:lnTo>
                  <a:lnTo>
                    <a:pt x="426" y="162"/>
                  </a:lnTo>
                  <a:lnTo>
                    <a:pt x="432" y="162"/>
                  </a:lnTo>
                  <a:lnTo>
                    <a:pt x="438" y="156"/>
                  </a:lnTo>
                  <a:lnTo>
                    <a:pt x="450" y="144"/>
                  </a:lnTo>
                  <a:lnTo>
                    <a:pt x="462" y="144"/>
                  </a:lnTo>
                  <a:lnTo>
                    <a:pt x="462" y="138"/>
                  </a:lnTo>
                  <a:lnTo>
                    <a:pt x="468" y="138"/>
                  </a:lnTo>
                  <a:lnTo>
                    <a:pt x="474" y="138"/>
                  </a:lnTo>
                  <a:lnTo>
                    <a:pt x="486" y="126"/>
                  </a:lnTo>
                  <a:lnTo>
                    <a:pt x="486" y="120"/>
                  </a:lnTo>
                  <a:lnTo>
                    <a:pt x="486" y="114"/>
                  </a:lnTo>
                  <a:lnTo>
                    <a:pt x="480" y="120"/>
                  </a:lnTo>
                  <a:lnTo>
                    <a:pt x="480" y="114"/>
                  </a:lnTo>
                  <a:lnTo>
                    <a:pt x="474" y="114"/>
                  </a:lnTo>
                  <a:lnTo>
                    <a:pt x="474" y="120"/>
                  </a:lnTo>
                  <a:lnTo>
                    <a:pt x="468" y="120"/>
                  </a:lnTo>
                  <a:lnTo>
                    <a:pt x="456" y="132"/>
                  </a:lnTo>
                  <a:lnTo>
                    <a:pt x="450" y="126"/>
                  </a:lnTo>
                  <a:lnTo>
                    <a:pt x="444" y="120"/>
                  </a:lnTo>
                  <a:lnTo>
                    <a:pt x="450" y="120"/>
                  </a:lnTo>
                  <a:lnTo>
                    <a:pt x="450" y="126"/>
                  </a:lnTo>
                  <a:lnTo>
                    <a:pt x="462" y="126"/>
                  </a:lnTo>
                  <a:lnTo>
                    <a:pt x="468" y="114"/>
                  </a:lnTo>
                  <a:lnTo>
                    <a:pt x="462" y="108"/>
                  </a:lnTo>
                  <a:lnTo>
                    <a:pt x="468" y="108"/>
                  </a:lnTo>
                  <a:lnTo>
                    <a:pt x="468" y="102"/>
                  </a:lnTo>
                  <a:lnTo>
                    <a:pt x="468" y="96"/>
                  </a:lnTo>
                  <a:lnTo>
                    <a:pt x="438" y="90"/>
                  </a:lnTo>
                  <a:lnTo>
                    <a:pt x="444" y="90"/>
                  </a:lnTo>
                  <a:lnTo>
                    <a:pt x="450" y="90"/>
                  </a:lnTo>
                  <a:lnTo>
                    <a:pt x="456" y="90"/>
                  </a:lnTo>
                  <a:lnTo>
                    <a:pt x="456" y="84"/>
                  </a:lnTo>
                  <a:lnTo>
                    <a:pt x="462" y="84"/>
                  </a:lnTo>
                  <a:lnTo>
                    <a:pt x="468" y="90"/>
                  </a:lnTo>
                  <a:lnTo>
                    <a:pt x="468" y="84"/>
                  </a:lnTo>
                  <a:lnTo>
                    <a:pt x="474" y="84"/>
                  </a:lnTo>
                  <a:lnTo>
                    <a:pt x="480" y="90"/>
                  </a:lnTo>
                  <a:lnTo>
                    <a:pt x="492" y="90"/>
                  </a:lnTo>
                  <a:lnTo>
                    <a:pt x="498" y="78"/>
                  </a:lnTo>
                  <a:lnTo>
                    <a:pt x="504" y="66"/>
                  </a:lnTo>
                  <a:lnTo>
                    <a:pt x="510" y="60"/>
                  </a:lnTo>
                  <a:lnTo>
                    <a:pt x="510" y="54"/>
                  </a:lnTo>
                  <a:lnTo>
                    <a:pt x="504" y="42"/>
                  </a:lnTo>
                  <a:lnTo>
                    <a:pt x="498" y="42"/>
                  </a:lnTo>
                  <a:lnTo>
                    <a:pt x="492" y="48"/>
                  </a:lnTo>
                  <a:lnTo>
                    <a:pt x="492" y="54"/>
                  </a:lnTo>
                  <a:lnTo>
                    <a:pt x="492" y="60"/>
                  </a:lnTo>
                  <a:lnTo>
                    <a:pt x="492" y="66"/>
                  </a:lnTo>
                  <a:lnTo>
                    <a:pt x="492" y="54"/>
                  </a:lnTo>
                  <a:lnTo>
                    <a:pt x="486" y="48"/>
                  </a:lnTo>
                  <a:lnTo>
                    <a:pt x="486" y="42"/>
                  </a:lnTo>
                  <a:lnTo>
                    <a:pt x="480" y="42"/>
                  </a:lnTo>
                  <a:lnTo>
                    <a:pt x="474" y="42"/>
                  </a:lnTo>
                  <a:lnTo>
                    <a:pt x="474" y="48"/>
                  </a:lnTo>
                  <a:lnTo>
                    <a:pt x="462" y="48"/>
                  </a:lnTo>
                  <a:lnTo>
                    <a:pt x="450" y="54"/>
                  </a:lnTo>
                  <a:lnTo>
                    <a:pt x="444" y="60"/>
                  </a:lnTo>
                  <a:lnTo>
                    <a:pt x="438" y="60"/>
                  </a:lnTo>
                  <a:lnTo>
                    <a:pt x="438" y="54"/>
                  </a:lnTo>
                  <a:lnTo>
                    <a:pt x="444" y="54"/>
                  </a:lnTo>
                  <a:lnTo>
                    <a:pt x="444" y="48"/>
                  </a:lnTo>
                  <a:lnTo>
                    <a:pt x="444" y="36"/>
                  </a:lnTo>
                  <a:lnTo>
                    <a:pt x="450" y="42"/>
                  </a:lnTo>
                  <a:lnTo>
                    <a:pt x="456" y="48"/>
                  </a:lnTo>
                  <a:lnTo>
                    <a:pt x="462" y="42"/>
                  </a:lnTo>
                  <a:lnTo>
                    <a:pt x="468" y="36"/>
                  </a:lnTo>
                  <a:lnTo>
                    <a:pt x="462" y="36"/>
                  </a:lnTo>
                  <a:lnTo>
                    <a:pt x="456" y="30"/>
                  </a:lnTo>
                  <a:lnTo>
                    <a:pt x="462" y="30"/>
                  </a:lnTo>
                  <a:lnTo>
                    <a:pt x="468" y="30"/>
                  </a:lnTo>
                  <a:lnTo>
                    <a:pt x="474" y="36"/>
                  </a:lnTo>
                  <a:lnTo>
                    <a:pt x="480" y="30"/>
                  </a:lnTo>
                  <a:lnTo>
                    <a:pt x="480" y="24"/>
                  </a:lnTo>
                  <a:lnTo>
                    <a:pt x="474" y="24"/>
                  </a:lnTo>
                  <a:lnTo>
                    <a:pt x="474" y="18"/>
                  </a:lnTo>
                  <a:lnTo>
                    <a:pt x="480" y="24"/>
                  </a:lnTo>
                  <a:lnTo>
                    <a:pt x="486" y="24"/>
                  </a:lnTo>
                  <a:lnTo>
                    <a:pt x="492" y="24"/>
                  </a:lnTo>
                  <a:lnTo>
                    <a:pt x="498" y="30"/>
                  </a:lnTo>
                  <a:lnTo>
                    <a:pt x="492" y="24"/>
                  </a:lnTo>
                  <a:lnTo>
                    <a:pt x="492" y="18"/>
                  </a:lnTo>
                  <a:lnTo>
                    <a:pt x="486" y="6"/>
                  </a:lnTo>
                  <a:lnTo>
                    <a:pt x="480" y="6"/>
                  </a:lnTo>
                  <a:lnTo>
                    <a:pt x="474" y="0"/>
                  </a:lnTo>
                  <a:lnTo>
                    <a:pt x="390" y="18"/>
                  </a:lnTo>
                  <a:lnTo>
                    <a:pt x="240" y="48"/>
                  </a:lnTo>
                  <a:lnTo>
                    <a:pt x="144" y="54"/>
                  </a:lnTo>
                  <a:lnTo>
                    <a:pt x="138" y="54"/>
                  </a:lnTo>
                  <a:lnTo>
                    <a:pt x="138" y="60"/>
                  </a:lnTo>
                  <a:lnTo>
                    <a:pt x="138" y="66"/>
                  </a:lnTo>
                  <a:lnTo>
                    <a:pt x="144" y="72"/>
                  </a:lnTo>
                  <a:lnTo>
                    <a:pt x="138" y="78"/>
                  </a:lnTo>
                  <a:lnTo>
                    <a:pt x="132" y="78"/>
                  </a:lnTo>
                  <a:lnTo>
                    <a:pt x="126" y="90"/>
                  </a:lnTo>
                  <a:lnTo>
                    <a:pt x="126" y="96"/>
                  </a:lnTo>
                  <a:lnTo>
                    <a:pt x="120" y="96"/>
                  </a:lnTo>
                  <a:lnTo>
                    <a:pt x="114" y="96"/>
                  </a:lnTo>
                  <a:lnTo>
                    <a:pt x="96" y="114"/>
                  </a:lnTo>
                  <a:lnTo>
                    <a:pt x="90" y="108"/>
                  </a:lnTo>
                  <a:lnTo>
                    <a:pt x="84" y="108"/>
                  </a:lnTo>
                  <a:lnTo>
                    <a:pt x="72" y="126"/>
                  </a:lnTo>
                  <a:lnTo>
                    <a:pt x="72" y="132"/>
                  </a:lnTo>
                  <a:lnTo>
                    <a:pt x="60" y="132"/>
                  </a:lnTo>
                  <a:lnTo>
                    <a:pt x="48" y="144"/>
                  </a:lnTo>
                  <a:lnTo>
                    <a:pt x="42" y="150"/>
                  </a:lnTo>
                  <a:lnTo>
                    <a:pt x="24" y="150"/>
                  </a:lnTo>
                  <a:lnTo>
                    <a:pt x="18" y="162"/>
                  </a:lnTo>
                  <a:lnTo>
                    <a:pt x="12" y="180"/>
                  </a:lnTo>
                  <a:lnTo>
                    <a:pt x="0" y="180"/>
                  </a:lnTo>
                  <a:lnTo>
                    <a:pt x="0" y="204"/>
                  </a:lnTo>
                  <a:lnTo>
                    <a:pt x="72" y="192"/>
                  </a:lnTo>
                  <a:lnTo>
                    <a:pt x="78" y="192"/>
                  </a:lnTo>
                  <a:lnTo>
                    <a:pt x="84" y="186"/>
                  </a:lnTo>
                  <a:lnTo>
                    <a:pt x="114" y="168"/>
                  </a:lnTo>
                  <a:lnTo>
                    <a:pt x="132" y="168"/>
                  </a:lnTo>
                  <a:lnTo>
                    <a:pt x="192" y="162"/>
                  </a:lnTo>
                  <a:lnTo>
                    <a:pt x="204" y="162"/>
                  </a:lnTo>
                  <a:lnTo>
                    <a:pt x="210" y="168"/>
                  </a:lnTo>
                  <a:lnTo>
                    <a:pt x="216" y="174"/>
                  </a:lnTo>
                  <a:lnTo>
                    <a:pt x="216" y="180"/>
                  </a:lnTo>
                  <a:lnTo>
                    <a:pt x="282" y="174"/>
                  </a:lnTo>
                  <a:lnTo>
                    <a:pt x="366" y="228"/>
                  </a:lnTo>
                  <a:lnTo>
                    <a:pt x="372" y="22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1" name="Freeform 107">
              <a:extLst>
                <a:ext uri="{FF2B5EF4-FFF2-40B4-BE49-F238E27FC236}">
                  <a16:creationId xmlns:a16="http://schemas.microsoft.com/office/drawing/2014/main" id="{A7EFF95E-769D-4C81-A29F-CC68485B9BA9}"/>
                </a:ext>
              </a:extLst>
            </p:cNvPr>
            <p:cNvSpPr>
              <a:spLocks/>
            </p:cNvSpPr>
            <p:nvPr/>
          </p:nvSpPr>
          <p:spPr bwMode="auto">
            <a:xfrm>
              <a:off x="6361817" y="3467776"/>
              <a:ext cx="32489" cy="52573"/>
            </a:xfrm>
            <a:custGeom>
              <a:avLst/>
              <a:gdLst>
                <a:gd name="T0" fmla="*/ 0 w 24"/>
                <a:gd name="T1" fmla="*/ 24 h 36"/>
                <a:gd name="T2" fmla="*/ 12 w 24"/>
                <a:gd name="T3" fmla="*/ 6 h 36"/>
                <a:gd name="T4" fmla="*/ 18 w 24"/>
                <a:gd name="T5" fmla="*/ 0 h 36"/>
                <a:gd name="T6" fmla="*/ 18 w 24"/>
                <a:gd name="T7" fmla="*/ 0 h 36"/>
                <a:gd name="T8" fmla="*/ 24 w 24"/>
                <a:gd name="T9" fmla="*/ 0 h 36"/>
                <a:gd name="T10" fmla="*/ 24 w 24"/>
                <a:gd name="T11" fmla="*/ 0 h 36"/>
                <a:gd name="T12" fmla="*/ 18 w 24"/>
                <a:gd name="T13" fmla="*/ 6 h 36"/>
                <a:gd name="T14" fmla="*/ 6 w 24"/>
                <a:gd name="T15" fmla="*/ 18 h 36"/>
                <a:gd name="T16" fmla="*/ 0 w 24"/>
                <a:gd name="T17" fmla="*/ 36 h 36"/>
                <a:gd name="T18" fmla="*/ 0 w 24"/>
                <a:gd name="T19" fmla="*/ 36 h 36"/>
                <a:gd name="T20" fmla="*/ 0 w 24"/>
                <a:gd name="T21" fmla="*/ 36 h 36"/>
                <a:gd name="T22" fmla="*/ 0 w 24"/>
                <a:gd name="T23" fmla="*/ 36 h 36"/>
                <a:gd name="T24" fmla="*/ 0 w 24"/>
                <a:gd name="T25" fmla="*/ 2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 h="36">
                  <a:moveTo>
                    <a:pt x="0" y="24"/>
                  </a:moveTo>
                  <a:lnTo>
                    <a:pt x="12" y="6"/>
                  </a:lnTo>
                  <a:lnTo>
                    <a:pt x="18" y="0"/>
                  </a:lnTo>
                  <a:lnTo>
                    <a:pt x="24" y="0"/>
                  </a:lnTo>
                  <a:lnTo>
                    <a:pt x="18" y="6"/>
                  </a:lnTo>
                  <a:lnTo>
                    <a:pt x="6" y="18"/>
                  </a:lnTo>
                  <a:lnTo>
                    <a:pt x="0" y="36"/>
                  </a:lnTo>
                  <a:lnTo>
                    <a:pt x="0" y="24"/>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2" name="Freeform 108">
              <a:extLst>
                <a:ext uri="{FF2B5EF4-FFF2-40B4-BE49-F238E27FC236}">
                  <a16:creationId xmlns:a16="http://schemas.microsoft.com/office/drawing/2014/main" id="{0878A1C4-B9AD-42A5-912C-5785E97794CA}"/>
                </a:ext>
              </a:extLst>
            </p:cNvPr>
            <p:cNvSpPr>
              <a:spLocks/>
            </p:cNvSpPr>
            <p:nvPr/>
          </p:nvSpPr>
          <p:spPr bwMode="auto">
            <a:xfrm>
              <a:off x="6369939" y="3301294"/>
              <a:ext cx="48732" cy="78860"/>
            </a:xfrm>
            <a:custGeom>
              <a:avLst/>
              <a:gdLst>
                <a:gd name="T0" fmla="*/ 6 w 36"/>
                <a:gd name="T1" fmla="*/ 12 h 54"/>
                <a:gd name="T2" fmla="*/ 18 w 36"/>
                <a:gd name="T3" fmla="*/ 30 h 54"/>
                <a:gd name="T4" fmla="*/ 24 w 36"/>
                <a:gd name="T5" fmla="*/ 42 h 54"/>
                <a:gd name="T6" fmla="*/ 36 w 36"/>
                <a:gd name="T7" fmla="*/ 54 h 54"/>
                <a:gd name="T8" fmla="*/ 36 w 36"/>
                <a:gd name="T9" fmla="*/ 54 h 54"/>
                <a:gd name="T10" fmla="*/ 30 w 36"/>
                <a:gd name="T11" fmla="*/ 54 h 54"/>
                <a:gd name="T12" fmla="*/ 18 w 36"/>
                <a:gd name="T13" fmla="*/ 36 h 54"/>
                <a:gd name="T14" fmla="*/ 0 w 36"/>
                <a:gd name="T15" fmla="*/ 6 h 54"/>
                <a:gd name="T16" fmla="*/ 0 w 36"/>
                <a:gd name="T17" fmla="*/ 6 h 54"/>
                <a:gd name="T18" fmla="*/ 0 w 36"/>
                <a:gd name="T19" fmla="*/ 6 h 54"/>
                <a:gd name="T20" fmla="*/ 6 w 36"/>
                <a:gd name="T21" fmla="*/ 0 h 54"/>
                <a:gd name="T22" fmla="*/ 6 w 36"/>
                <a:gd name="T23" fmla="*/ 0 h 54"/>
                <a:gd name="T24" fmla="*/ 6 w 36"/>
                <a:gd name="T25" fmla="*/ 12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54">
                  <a:moveTo>
                    <a:pt x="6" y="12"/>
                  </a:moveTo>
                  <a:lnTo>
                    <a:pt x="18" y="30"/>
                  </a:lnTo>
                  <a:lnTo>
                    <a:pt x="24" y="42"/>
                  </a:lnTo>
                  <a:lnTo>
                    <a:pt x="36" y="54"/>
                  </a:lnTo>
                  <a:lnTo>
                    <a:pt x="30" y="54"/>
                  </a:lnTo>
                  <a:lnTo>
                    <a:pt x="18" y="36"/>
                  </a:lnTo>
                  <a:lnTo>
                    <a:pt x="0" y="6"/>
                  </a:lnTo>
                  <a:lnTo>
                    <a:pt x="6" y="0"/>
                  </a:lnTo>
                  <a:lnTo>
                    <a:pt x="6" y="12"/>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3" name="Freeform 109">
              <a:extLst>
                <a:ext uri="{FF2B5EF4-FFF2-40B4-BE49-F238E27FC236}">
                  <a16:creationId xmlns:a16="http://schemas.microsoft.com/office/drawing/2014/main" id="{A39BE40D-5FE1-4811-8433-1FBD7E386F31}"/>
                </a:ext>
              </a:extLst>
            </p:cNvPr>
            <p:cNvSpPr>
              <a:spLocks/>
            </p:cNvSpPr>
            <p:nvPr/>
          </p:nvSpPr>
          <p:spPr bwMode="auto">
            <a:xfrm>
              <a:off x="6410550" y="3380154"/>
              <a:ext cx="16244" cy="70098"/>
            </a:xfrm>
            <a:custGeom>
              <a:avLst/>
              <a:gdLst>
                <a:gd name="T0" fmla="*/ 12 w 12"/>
                <a:gd name="T1" fmla="*/ 12 h 48"/>
                <a:gd name="T2" fmla="*/ 12 w 12"/>
                <a:gd name="T3" fmla="*/ 12 h 48"/>
                <a:gd name="T4" fmla="*/ 12 w 12"/>
                <a:gd name="T5" fmla="*/ 42 h 48"/>
                <a:gd name="T6" fmla="*/ 12 w 12"/>
                <a:gd name="T7" fmla="*/ 42 h 48"/>
                <a:gd name="T8" fmla="*/ 6 w 12"/>
                <a:gd name="T9" fmla="*/ 48 h 48"/>
                <a:gd name="T10" fmla="*/ 6 w 12"/>
                <a:gd name="T11" fmla="*/ 48 h 48"/>
                <a:gd name="T12" fmla="*/ 0 w 12"/>
                <a:gd name="T13" fmla="*/ 42 h 48"/>
                <a:gd name="T14" fmla="*/ 0 w 12"/>
                <a:gd name="T15" fmla="*/ 42 h 48"/>
                <a:gd name="T16" fmla="*/ 12 w 12"/>
                <a:gd name="T17" fmla="*/ 36 h 48"/>
                <a:gd name="T18" fmla="*/ 12 w 12"/>
                <a:gd name="T19" fmla="*/ 36 h 48"/>
                <a:gd name="T20" fmla="*/ 12 w 12"/>
                <a:gd name="T21" fmla="*/ 12 h 48"/>
                <a:gd name="T22" fmla="*/ 12 w 12"/>
                <a:gd name="T23" fmla="*/ 12 h 48"/>
                <a:gd name="T24" fmla="*/ 6 w 12"/>
                <a:gd name="T25" fmla="*/ 6 h 48"/>
                <a:gd name="T26" fmla="*/ 6 w 12"/>
                <a:gd name="T27" fmla="*/ 6 h 48"/>
                <a:gd name="T28" fmla="*/ 6 w 12"/>
                <a:gd name="T29" fmla="*/ 0 h 48"/>
                <a:gd name="T30" fmla="*/ 6 w 12"/>
                <a:gd name="T31" fmla="*/ 0 h 48"/>
                <a:gd name="T32" fmla="*/ 12 w 12"/>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 h="48">
                  <a:moveTo>
                    <a:pt x="12" y="12"/>
                  </a:moveTo>
                  <a:lnTo>
                    <a:pt x="12" y="12"/>
                  </a:lnTo>
                  <a:lnTo>
                    <a:pt x="12" y="42"/>
                  </a:lnTo>
                  <a:lnTo>
                    <a:pt x="6" y="48"/>
                  </a:lnTo>
                  <a:lnTo>
                    <a:pt x="0" y="42"/>
                  </a:lnTo>
                  <a:lnTo>
                    <a:pt x="12" y="36"/>
                  </a:lnTo>
                  <a:lnTo>
                    <a:pt x="12" y="12"/>
                  </a:lnTo>
                  <a:lnTo>
                    <a:pt x="6" y="6"/>
                  </a:lnTo>
                  <a:lnTo>
                    <a:pt x="6" y="0"/>
                  </a:lnTo>
                  <a:lnTo>
                    <a:pt x="12" y="12"/>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4" name="Freeform 110">
              <a:extLst>
                <a:ext uri="{FF2B5EF4-FFF2-40B4-BE49-F238E27FC236}">
                  <a16:creationId xmlns:a16="http://schemas.microsoft.com/office/drawing/2014/main" id="{33C26947-A2D7-472B-92C6-6B9DFDAA9EBB}"/>
                </a:ext>
              </a:extLst>
            </p:cNvPr>
            <p:cNvSpPr>
              <a:spLocks/>
            </p:cNvSpPr>
            <p:nvPr/>
          </p:nvSpPr>
          <p:spPr bwMode="auto">
            <a:xfrm>
              <a:off x="6345572" y="3134813"/>
              <a:ext cx="32489" cy="105146"/>
            </a:xfrm>
            <a:custGeom>
              <a:avLst/>
              <a:gdLst>
                <a:gd name="T0" fmla="*/ 6 w 24"/>
                <a:gd name="T1" fmla="*/ 6 h 72"/>
                <a:gd name="T2" fmla="*/ 18 w 24"/>
                <a:gd name="T3" fmla="*/ 0 h 72"/>
                <a:gd name="T4" fmla="*/ 24 w 24"/>
                <a:gd name="T5" fmla="*/ 0 h 72"/>
                <a:gd name="T6" fmla="*/ 24 w 24"/>
                <a:gd name="T7" fmla="*/ 0 h 72"/>
                <a:gd name="T8" fmla="*/ 24 w 24"/>
                <a:gd name="T9" fmla="*/ 12 h 72"/>
                <a:gd name="T10" fmla="*/ 18 w 24"/>
                <a:gd name="T11" fmla="*/ 18 h 72"/>
                <a:gd name="T12" fmla="*/ 18 w 24"/>
                <a:gd name="T13" fmla="*/ 18 h 72"/>
                <a:gd name="T14" fmla="*/ 18 w 24"/>
                <a:gd name="T15" fmla="*/ 24 h 72"/>
                <a:gd name="T16" fmla="*/ 18 w 24"/>
                <a:gd name="T17" fmla="*/ 30 h 72"/>
                <a:gd name="T18" fmla="*/ 12 w 24"/>
                <a:gd name="T19" fmla="*/ 36 h 72"/>
                <a:gd name="T20" fmla="*/ 12 w 24"/>
                <a:gd name="T21" fmla="*/ 42 h 72"/>
                <a:gd name="T22" fmla="*/ 12 w 24"/>
                <a:gd name="T23" fmla="*/ 42 h 72"/>
                <a:gd name="T24" fmla="*/ 6 w 24"/>
                <a:gd name="T25" fmla="*/ 48 h 72"/>
                <a:gd name="T26" fmla="*/ 6 w 24"/>
                <a:gd name="T27" fmla="*/ 48 h 72"/>
                <a:gd name="T28" fmla="*/ 6 w 24"/>
                <a:gd name="T29" fmla="*/ 48 h 72"/>
                <a:gd name="T30" fmla="*/ 6 w 24"/>
                <a:gd name="T31" fmla="*/ 48 h 72"/>
                <a:gd name="T32" fmla="*/ 6 w 24"/>
                <a:gd name="T33" fmla="*/ 60 h 72"/>
                <a:gd name="T34" fmla="*/ 6 w 24"/>
                <a:gd name="T35" fmla="*/ 60 h 72"/>
                <a:gd name="T36" fmla="*/ 6 w 24"/>
                <a:gd name="T37" fmla="*/ 60 h 72"/>
                <a:gd name="T38" fmla="*/ 6 w 24"/>
                <a:gd name="T39" fmla="*/ 66 h 72"/>
                <a:gd name="T40" fmla="*/ 6 w 24"/>
                <a:gd name="T41" fmla="*/ 72 h 72"/>
                <a:gd name="T42" fmla="*/ 0 w 24"/>
                <a:gd name="T43" fmla="*/ 72 h 72"/>
                <a:gd name="T44" fmla="*/ 0 w 24"/>
                <a:gd name="T45" fmla="*/ 72 h 72"/>
                <a:gd name="T46" fmla="*/ 0 w 24"/>
                <a:gd name="T47" fmla="*/ 66 h 72"/>
                <a:gd name="T48" fmla="*/ 0 w 24"/>
                <a:gd name="T49" fmla="*/ 60 h 72"/>
                <a:gd name="T50" fmla="*/ 0 w 24"/>
                <a:gd name="T51" fmla="*/ 54 h 72"/>
                <a:gd name="T52" fmla="*/ 0 w 24"/>
                <a:gd name="T53" fmla="*/ 42 h 72"/>
                <a:gd name="T54" fmla="*/ 0 w 24"/>
                <a:gd name="T55" fmla="*/ 36 h 72"/>
                <a:gd name="T56" fmla="*/ 0 w 24"/>
                <a:gd name="T57" fmla="*/ 36 h 72"/>
                <a:gd name="T58" fmla="*/ 6 w 24"/>
                <a:gd name="T59" fmla="*/ 36 h 72"/>
                <a:gd name="T60" fmla="*/ 6 w 24"/>
                <a:gd name="T61" fmla="*/ 36 h 72"/>
                <a:gd name="T62" fmla="*/ 6 w 24"/>
                <a:gd name="T63" fmla="*/ 24 h 72"/>
                <a:gd name="T64" fmla="*/ 6 w 24"/>
                <a:gd name="T65" fmla="*/ 24 h 72"/>
                <a:gd name="T66" fmla="*/ 6 w 24"/>
                <a:gd name="T67" fmla="*/ 18 h 72"/>
                <a:gd name="T68" fmla="*/ 6 w 24"/>
                <a:gd name="T69" fmla="*/ 18 h 72"/>
                <a:gd name="T70" fmla="*/ 12 w 24"/>
                <a:gd name="T71" fmla="*/ 18 h 72"/>
                <a:gd name="T72" fmla="*/ 12 w 24"/>
                <a:gd name="T73" fmla="*/ 12 h 72"/>
                <a:gd name="T74" fmla="*/ 6 w 24"/>
                <a:gd name="T75" fmla="*/ 12 h 72"/>
                <a:gd name="T76" fmla="*/ 6 w 24"/>
                <a:gd name="T77" fmla="*/ 12 h 72"/>
                <a:gd name="T78" fmla="*/ 6 w 24"/>
                <a:gd name="T79" fmla="*/ 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 h="72">
                  <a:moveTo>
                    <a:pt x="6" y="6"/>
                  </a:moveTo>
                  <a:lnTo>
                    <a:pt x="18" y="0"/>
                  </a:lnTo>
                  <a:lnTo>
                    <a:pt x="24" y="0"/>
                  </a:lnTo>
                  <a:lnTo>
                    <a:pt x="24" y="12"/>
                  </a:lnTo>
                  <a:lnTo>
                    <a:pt x="18" y="18"/>
                  </a:lnTo>
                  <a:lnTo>
                    <a:pt x="18" y="24"/>
                  </a:lnTo>
                  <a:lnTo>
                    <a:pt x="18" y="30"/>
                  </a:lnTo>
                  <a:lnTo>
                    <a:pt x="12" y="36"/>
                  </a:lnTo>
                  <a:lnTo>
                    <a:pt x="12" y="42"/>
                  </a:lnTo>
                  <a:lnTo>
                    <a:pt x="6" y="48"/>
                  </a:lnTo>
                  <a:lnTo>
                    <a:pt x="6" y="60"/>
                  </a:lnTo>
                  <a:lnTo>
                    <a:pt x="6" y="66"/>
                  </a:lnTo>
                  <a:lnTo>
                    <a:pt x="6" y="72"/>
                  </a:lnTo>
                  <a:lnTo>
                    <a:pt x="0" y="72"/>
                  </a:lnTo>
                  <a:lnTo>
                    <a:pt x="0" y="66"/>
                  </a:lnTo>
                  <a:lnTo>
                    <a:pt x="0" y="60"/>
                  </a:lnTo>
                  <a:lnTo>
                    <a:pt x="0" y="54"/>
                  </a:lnTo>
                  <a:lnTo>
                    <a:pt x="0" y="42"/>
                  </a:lnTo>
                  <a:lnTo>
                    <a:pt x="0" y="36"/>
                  </a:lnTo>
                  <a:lnTo>
                    <a:pt x="6" y="36"/>
                  </a:lnTo>
                  <a:lnTo>
                    <a:pt x="6" y="24"/>
                  </a:lnTo>
                  <a:lnTo>
                    <a:pt x="6" y="18"/>
                  </a:lnTo>
                  <a:lnTo>
                    <a:pt x="12" y="18"/>
                  </a:lnTo>
                  <a:lnTo>
                    <a:pt x="12" y="12"/>
                  </a:lnTo>
                  <a:lnTo>
                    <a:pt x="6" y="12"/>
                  </a:lnTo>
                  <a:lnTo>
                    <a:pt x="6" y="6"/>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5" name="Freeform 111">
              <a:extLst>
                <a:ext uri="{FF2B5EF4-FFF2-40B4-BE49-F238E27FC236}">
                  <a16:creationId xmlns:a16="http://schemas.microsoft.com/office/drawing/2014/main" id="{A09264D2-5663-4BEE-8FF5-E224410733EF}"/>
                </a:ext>
              </a:extLst>
            </p:cNvPr>
            <p:cNvSpPr>
              <a:spLocks/>
            </p:cNvSpPr>
            <p:nvPr/>
          </p:nvSpPr>
          <p:spPr bwMode="auto">
            <a:xfrm>
              <a:off x="5728294" y="3029667"/>
              <a:ext cx="641645" cy="394298"/>
            </a:xfrm>
            <a:custGeom>
              <a:avLst/>
              <a:gdLst>
                <a:gd name="T0" fmla="*/ 468 w 474"/>
                <a:gd name="T1" fmla="*/ 180 h 270"/>
                <a:gd name="T2" fmla="*/ 474 w 474"/>
                <a:gd name="T3" fmla="*/ 186 h 270"/>
                <a:gd name="T4" fmla="*/ 456 w 474"/>
                <a:gd name="T5" fmla="*/ 162 h 270"/>
                <a:gd name="T6" fmla="*/ 450 w 474"/>
                <a:gd name="T7" fmla="*/ 162 h 270"/>
                <a:gd name="T8" fmla="*/ 444 w 474"/>
                <a:gd name="T9" fmla="*/ 168 h 270"/>
                <a:gd name="T10" fmla="*/ 432 w 474"/>
                <a:gd name="T11" fmla="*/ 168 h 270"/>
                <a:gd name="T12" fmla="*/ 426 w 474"/>
                <a:gd name="T13" fmla="*/ 162 h 270"/>
                <a:gd name="T14" fmla="*/ 402 w 474"/>
                <a:gd name="T15" fmla="*/ 150 h 270"/>
                <a:gd name="T16" fmla="*/ 420 w 474"/>
                <a:gd name="T17" fmla="*/ 150 h 270"/>
                <a:gd name="T18" fmla="*/ 444 w 474"/>
                <a:gd name="T19" fmla="*/ 156 h 270"/>
                <a:gd name="T20" fmla="*/ 420 w 474"/>
                <a:gd name="T21" fmla="*/ 144 h 270"/>
                <a:gd name="T22" fmla="*/ 420 w 474"/>
                <a:gd name="T23" fmla="*/ 138 h 270"/>
                <a:gd name="T24" fmla="*/ 432 w 474"/>
                <a:gd name="T25" fmla="*/ 138 h 270"/>
                <a:gd name="T26" fmla="*/ 426 w 474"/>
                <a:gd name="T27" fmla="*/ 132 h 270"/>
                <a:gd name="T28" fmla="*/ 438 w 474"/>
                <a:gd name="T29" fmla="*/ 126 h 270"/>
                <a:gd name="T30" fmla="*/ 420 w 474"/>
                <a:gd name="T31" fmla="*/ 114 h 270"/>
                <a:gd name="T32" fmla="*/ 390 w 474"/>
                <a:gd name="T33" fmla="*/ 90 h 270"/>
                <a:gd name="T34" fmla="*/ 420 w 474"/>
                <a:gd name="T35" fmla="*/ 114 h 270"/>
                <a:gd name="T36" fmla="*/ 432 w 474"/>
                <a:gd name="T37" fmla="*/ 102 h 270"/>
                <a:gd name="T38" fmla="*/ 426 w 474"/>
                <a:gd name="T39" fmla="*/ 90 h 270"/>
                <a:gd name="T40" fmla="*/ 390 w 474"/>
                <a:gd name="T41" fmla="*/ 78 h 270"/>
                <a:gd name="T42" fmla="*/ 366 w 474"/>
                <a:gd name="T43" fmla="*/ 72 h 270"/>
                <a:gd name="T44" fmla="*/ 366 w 474"/>
                <a:gd name="T45" fmla="*/ 48 h 270"/>
                <a:gd name="T46" fmla="*/ 342 w 474"/>
                <a:gd name="T47" fmla="*/ 18 h 270"/>
                <a:gd name="T48" fmla="*/ 330 w 474"/>
                <a:gd name="T49" fmla="*/ 0 h 270"/>
                <a:gd name="T50" fmla="*/ 324 w 474"/>
                <a:gd name="T51" fmla="*/ 12 h 270"/>
                <a:gd name="T52" fmla="*/ 294 w 474"/>
                <a:gd name="T53" fmla="*/ 6 h 270"/>
                <a:gd name="T54" fmla="*/ 288 w 474"/>
                <a:gd name="T55" fmla="*/ 18 h 270"/>
                <a:gd name="T56" fmla="*/ 276 w 474"/>
                <a:gd name="T57" fmla="*/ 42 h 270"/>
                <a:gd name="T58" fmla="*/ 264 w 474"/>
                <a:gd name="T59" fmla="*/ 54 h 270"/>
                <a:gd name="T60" fmla="*/ 252 w 474"/>
                <a:gd name="T61" fmla="*/ 72 h 270"/>
                <a:gd name="T62" fmla="*/ 228 w 474"/>
                <a:gd name="T63" fmla="*/ 78 h 270"/>
                <a:gd name="T64" fmla="*/ 222 w 474"/>
                <a:gd name="T65" fmla="*/ 96 h 270"/>
                <a:gd name="T66" fmla="*/ 216 w 474"/>
                <a:gd name="T67" fmla="*/ 108 h 270"/>
                <a:gd name="T68" fmla="*/ 210 w 474"/>
                <a:gd name="T69" fmla="*/ 132 h 270"/>
                <a:gd name="T70" fmla="*/ 204 w 474"/>
                <a:gd name="T71" fmla="*/ 156 h 270"/>
                <a:gd name="T72" fmla="*/ 204 w 474"/>
                <a:gd name="T73" fmla="*/ 168 h 270"/>
                <a:gd name="T74" fmla="*/ 192 w 474"/>
                <a:gd name="T75" fmla="*/ 174 h 270"/>
                <a:gd name="T76" fmla="*/ 174 w 474"/>
                <a:gd name="T77" fmla="*/ 180 h 270"/>
                <a:gd name="T78" fmla="*/ 168 w 474"/>
                <a:gd name="T79" fmla="*/ 186 h 270"/>
                <a:gd name="T80" fmla="*/ 144 w 474"/>
                <a:gd name="T81" fmla="*/ 192 h 270"/>
                <a:gd name="T82" fmla="*/ 132 w 474"/>
                <a:gd name="T83" fmla="*/ 204 h 270"/>
                <a:gd name="T84" fmla="*/ 108 w 474"/>
                <a:gd name="T85" fmla="*/ 198 h 270"/>
                <a:gd name="T86" fmla="*/ 90 w 474"/>
                <a:gd name="T87" fmla="*/ 198 h 270"/>
                <a:gd name="T88" fmla="*/ 66 w 474"/>
                <a:gd name="T89" fmla="*/ 216 h 270"/>
                <a:gd name="T90" fmla="*/ 42 w 474"/>
                <a:gd name="T91" fmla="*/ 240 h 270"/>
                <a:gd name="T92" fmla="*/ 0 w 474"/>
                <a:gd name="T93" fmla="*/ 270 h 270"/>
                <a:gd name="T94" fmla="*/ 120 w 474"/>
                <a:gd name="T95" fmla="*/ 246 h 270"/>
                <a:gd name="T96" fmla="*/ 462 w 474"/>
                <a:gd name="T97" fmla="*/ 192 h 2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74" h="270">
                  <a:moveTo>
                    <a:pt x="468" y="192"/>
                  </a:moveTo>
                  <a:lnTo>
                    <a:pt x="468" y="192"/>
                  </a:lnTo>
                  <a:lnTo>
                    <a:pt x="468" y="180"/>
                  </a:lnTo>
                  <a:lnTo>
                    <a:pt x="474" y="192"/>
                  </a:lnTo>
                  <a:lnTo>
                    <a:pt x="474" y="186"/>
                  </a:lnTo>
                  <a:lnTo>
                    <a:pt x="462" y="162"/>
                  </a:lnTo>
                  <a:lnTo>
                    <a:pt x="456" y="162"/>
                  </a:lnTo>
                  <a:lnTo>
                    <a:pt x="450" y="162"/>
                  </a:lnTo>
                  <a:lnTo>
                    <a:pt x="444" y="162"/>
                  </a:lnTo>
                  <a:lnTo>
                    <a:pt x="444" y="168"/>
                  </a:lnTo>
                  <a:lnTo>
                    <a:pt x="438" y="168"/>
                  </a:lnTo>
                  <a:lnTo>
                    <a:pt x="432" y="168"/>
                  </a:lnTo>
                  <a:lnTo>
                    <a:pt x="432" y="162"/>
                  </a:lnTo>
                  <a:lnTo>
                    <a:pt x="426" y="162"/>
                  </a:lnTo>
                  <a:lnTo>
                    <a:pt x="420" y="156"/>
                  </a:lnTo>
                  <a:lnTo>
                    <a:pt x="408" y="150"/>
                  </a:lnTo>
                  <a:lnTo>
                    <a:pt x="402" y="150"/>
                  </a:lnTo>
                  <a:lnTo>
                    <a:pt x="390" y="150"/>
                  </a:lnTo>
                  <a:lnTo>
                    <a:pt x="396" y="144"/>
                  </a:lnTo>
                  <a:lnTo>
                    <a:pt x="420" y="150"/>
                  </a:lnTo>
                  <a:lnTo>
                    <a:pt x="438" y="162"/>
                  </a:lnTo>
                  <a:lnTo>
                    <a:pt x="444" y="156"/>
                  </a:lnTo>
                  <a:lnTo>
                    <a:pt x="432" y="144"/>
                  </a:lnTo>
                  <a:lnTo>
                    <a:pt x="420" y="144"/>
                  </a:lnTo>
                  <a:lnTo>
                    <a:pt x="408" y="132"/>
                  </a:lnTo>
                  <a:lnTo>
                    <a:pt x="420" y="138"/>
                  </a:lnTo>
                  <a:lnTo>
                    <a:pt x="426" y="144"/>
                  </a:lnTo>
                  <a:lnTo>
                    <a:pt x="432" y="138"/>
                  </a:lnTo>
                  <a:lnTo>
                    <a:pt x="426" y="138"/>
                  </a:lnTo>
                  <a:lnTo>
                    <a:pt x="426" y="132"/>
                  </a:lnTo>
                  <a:lnTo>
                    <a:pt x="438" y="132"/>
                  </a:lnTo>
                  <a:lnTo>
                    <a:pt x="438" y="126"/>
                  </a:lnTo>
                  <a:lnTo>
                    <a:pt x="432" y="120"/>
                  </a:lnTo>
                  <a:lnTo>
                    <a:pt x="432" y="114"/>
                  </a:lnTo>
                  <a:lnTo>
                    <a:pt x="420" y="114"/>
                  </a:lnTo>
                  <a:lnTo>
                    <a:pt x="402" y="102"/>
                  </a:lnTo>
                  <a:lnTo>
                    <a:pt x="390" y="90"/>
                  </a:lnTo>
                  <a:lnTo>
                    <a:pt x="408" y="102"/>
                  </a:lnTo>
                  <a:lnTo>
                    <a:pt x="420" y="114"/>
                  </a:lnTo>
                  <a:lnTo>
                    <a:pt x="426" y="114"/>
                  </a:lnTo>
                  <a:lnTo>
                    <a:pt x="432" y="102"/>
                  </a:lnTo>
                  <a:lnTo>
                    <a:pt x="432" y="96"/>
                  </a:lnTo>
                  <a:lnTo>
                    <a:pt x="432" y="90"/>
                  </a:lnTo>
                  <a:lnTo>
                    <a:pt x="426" y="90"/>
                  </a:lnTo>
                  <a:lnTo>
                    <a:pt x="414" y="84"/>
                  </a:lnTo>
                  <a:lnTo>
                    <a:pt x="402" y="78"/>
                  </a:lnTo>
                  <a:lnTo>
                    <a:pt x="390" y="78"/>
                  </a:lnTo>
                  <a:lnTo>
                    <a:pt x="378" y="72"/>
                  </a:lnTo>
                  <a:lnTo>
                    <a:pt x="378" y="66"/>
                  </a:lnTo>
                  <a:lnTo>
                    <a:pt x="366" y="72"/>
                  </a:lnTo>
                  <a:lnTo>
                    <a:pt x="360" y="72"/>
                  </a:lnTo>
                  <a:lnTo>
                    <a:pt x="360" y="60"/>
                  </a:lnTo>
                  <a:lnTo>
                    <a:pt x="360" y="54"/>
                  </a:lnTo>
                  <a:lnTo>
                    <a:pt x="366" y="48"/>
                  </a:lnTo>
                  <a:lnTo>
                    <a:pt x="372" y="42"/>
                  </a:lnTo>
                  <a:lnTo>
                    <a:pt x="372" y="30"/>
                  </a:lnTo>
                  <a:lnTo>
                    <a:pt x="360" y="18"/>
                  </a:lnTo>
                  <a:lnTo>
                    <a:pt x="342" y="18"/>
                  </a:lnTo>
                  <a:lnTo>
                    <a:pt x="342" y="12"/>
                  </a:lnTo>
                  <a:lnTo>
                    <a:pt x="342" y="6"/>
                  </a:lnTo>
                  <a:lnTo>
                    <a:pt x="342" y="0"/>
                  </a:lnTo>
                  <a:lnTo>
                    <a:pt x="330" y="0"/>
                  </a:lnTo>
                  <a:lnTo>
                    <a:pt x="324" y="6"/>
                  </a:lnTo>
                  <a:lnTo>
                    <a:pt x="324" y="12"/>
                  </a:lnTo>
                  <a:lnTo>
                    <a:pt x="318" y="12"/>
                  </a:lnTo>
                  <a:lnTo>
                    <a:pt x="300" y="6"/>
                  </a:lnTo>
                  <a:lnTo>
                    <a:pt x="294" y="6"/>
                  </a:lnTo>
                  <a:lnTo>
                    <a:pt x="288" y="0"/>
                  </a:lnTo>
                  <a:lnTo>
                    <a:pt x="288" y="18"/>
                  </a:lnTo>
                  <a:lnTo>
                    <a:pt x="282" y="24"/>
                  </a:lnTo>
                  <a:lnTo>
                    <a:pt x="282" y="30"/>
                  </a:lnTo>
                  <a:lnTo>
                    <a:pt x="276" y="42"/>
                  </a:lnTo>
                  <a:lnTo>
                    <a:pt x="270" y="42"/>
                  </a:lnTo>
                  <a:lnTo>
                    <a:pt x="270" y="48"/>
                  </a:lnTo>
                  <a:lnTo>
                    <a:pt x="270" y="54"/>
                  </a:lnTo>
                  <a:lnTo>
                    <a:pt x="264" y="54"/>
                  </a:lnTo>
                  <a:lnTo>
                    <a:pt x="258" y="54"/>
                  </a:lnTo>
                  <a:lnTo>
                    <a:pt x="252" y="54"/>
                  </a:lnTo>
                  <a:lnTo>
                    <a:pt x="252" y="66"/>
                  </a:lnTo>
                  <a:lnTo>
                    <a:pt x="252" y="72"/>
                  </a:lnTo>
                  <a:lnTo>
                    <a:pt x="252" y="78"/>
                  </a:lnTo>
                  <a:lnTo>
                    <a:pt x="252" y="84"/>
                  </a:lnTo>
                  <a:lnTo>
                    <a:pt x="240" y="84"/>
                  </a:lnTo>
                  <a:lnTo>
                    <a:pt x="228" y="78"/>
                  </a:lnTo>
                  <a:lnTo>
                    <a:pt x="222" y="78"/>
                  </a:lnTo>
                  <a:lnTo>
                    <a:pt x="222" y="84"/>
                  </a:lnTo>
                  <a:lnTo>
                    <a:pt x="222" y="90"/>
                  </a:lnTo>
                  <a:lnTo>
                    <a:pt x="222" y="96"/>
                  </a:lnTo>
                  <a:lnTo>
                    <a:pt x="222" y="102"/>
                  </a:lnTo>
                  <a:lnTo>
                    <a:pt x="216" y="108"/>
                  </a:lnTo>
                  <a:lnTo>
                    <a:pt x="216" y="114"/>
                  </a:lnTo>
                  <a:lnTo>
                    <a:pt x="216" y="126"/>
                  </a:lnTo>
                  <a:lnTo>
                    <a:pt x="210" y="132"/>
                  </a:lnTo>
                  <a:lnTo>
                    <a:pt x="204" y="144"/>
                  </a:lnTo>
                  <a:lnTo>
                    <a:pt x="204" y="150"/>
                  </a:lnTo>
                  <a:lnTo>
                    <a:pt x="204" y="156"/>
                  </a:lnTo>
                  <a:lnTo>
                    <a:pt x="198" y="162"/>
                  </a:lnTo>
                  <a:lnTo>
                    <a:pt x="204" y="168"/>
                  </a:lnTo>
                  <a:lnTo>
                    <a:pt x="192" y="174"/>
                  </a:lnTo>
                  <a:lnTo>
                    <a:pt x="180" y="174"/>
                  </a:lnTo>
                  <a:lnTo>
                    <a:pt x="180" y="180"/>
                  </a:lnTo>
                  <a:lnTo>
                    <a:pt x="174" y="180"/>
                  </a:lnTo>
                  <a:lnTo>
                    <a:pt x="168" y="180"/>
                  </a:lnTo>
                  <a:lnTo>
                    <a:pt x="168" y="186"/>
                  </a:lnTo>
                  <a:lnTo>
                    <a:pt x="162" y="192"/>
                  </a:lnTo>
                  <a:lnTo>
                    <a:pt x="156" y="192"/>
                  </a:lnTo>
                  <a:lnTo>
                    <a:pt x="150" y="192"/>
                  </a:lnTo>
                  <a:lnTo>
                    <a:pt x="144" y="192"/>
                  </a:lnTo>
                  <a:lnTo>
                    <a:pt x="138" y="192"/>
                  </a:lnTo>
                  <a:lnTo>
                    <a:pt x="132" y="204"/>
                  </a:lnTo>
                  <a:lnTo>
                    <a:pt x="126" y="204"/>
                  </a:lnTo>
                  <a:lnTo>
                    <a:pt x="120" y="198"/>
                  </a:lnTo>
                  <a:lnTo>
                    <a:pt x="108" y="198"/>
                  </a:lnTo>
                  <a:lnTo>
                    <a:pt x="102" y="186"/>
                  </a:lnTo>
                  <a:lnTo>
                    <a:pt x="102" y="180"/>
                  </a:lnTo>
                  <a:lnTo>
                    <a:pt x="90" y="198"/>
                  </a:lnTo>
                  <a:lnTo>
                    <a:pt x="90" y="192"/>
                  </a:lnTo>
                  <a:lnTo>
                    <a:pt x="90" y="198"/>
                  </a:lnTo>
                  <a:lnTo>
                    <a:pt x="84" y="204"/>
                  </a:lnTo>
                  <a:lnTo>
                    <a:pt x="66" y="216"/>
                  </a:lnTo>
                  <a:lnTo>
                    <a:pt x="66" y="222"/>
                  </a:lnTo>
                  <a:lnTo>
                    <a:pt x="60" y="228"/>
                  </a:lnTo>
                  <a:lnTo>
                    <a:pt x="54" y="240"/>
                  </a:lnTo>
                  <a:lnTo>
                    <a:pt x="42" y="240"/>
                  </a:lnTo>
                  <a:lnTo>
                    <a:pt x="42" y="246"/>
                  </a:lnTo>
                  <a:lnTo>
                    <a:pt x="30" y="258"/>
                  </a:lnTo>
                  <a:lnTo>
                    <a:pt x="12" y="264"/>
                  </a:lnTo>
                  <a:lnTo>
                    <a:pt x="0" y="270"/>
                  </a:lnTo>
                  <a:lnTo>
                    <a:pt x="114" y="252"/>
                  </a:lnTo>
                  <a:lnTo>
                    <a:pt x="120" y="246"/>
                  </a:lnTo>
                  <a:lnTo>
                    <a:pt x="126" y="246"/>
                  </a:lnTo>
                  <a:lnTo>
                    <a:pt x="180" y="246"/>
                  </a:lnTo>
                  <a:lnTo>
                    <a:pt x="336" y="222"/>
                  </a:lnTo>
                  <a:lnTo>
                    <a:pt x="462" y="192"/>
                  </a:lnTo>
                  <a:lnTo>
                    <a:pt x="468" y="192"/>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6" name="Freeform 112">
              <a:extLst>
                <a:ext uri="{FF2B5EF4-FFF2-40B4-BE49-F238E27FC236}">
                  <a16:creationId xmlns:a16="http://schemas.microsoft.com/office/drawing/2014/main" id="{0BDE6615-429B-46A5-8B41-377081D4B716}"/>
                </a:ext>
              </a:extLst>
            </p:cNvPr>
            <p:cNvSpPr>
              <a:spLocks/>
            </p:cNvSpPr>
            <p:nvPr/>
          </p:nvSpPr>
          <p:spPr bwMode="auto">
            <a:xfrm>
              <a:off x="6028812" y="2950807"/>
              <a:ext cx="365494" cy="201531"/>
            </a:xfrm>
            <a:custGeom>
              <a:avLst/>
              <a:gdLst>
                <a:gd name="T0" fmla="*/ 150 w 270"/>
                <a:gd name="T1" fmla="*/ 90 h 138"/>
                <a:gd name="T2" fmla="*/ 150 w 270"/>
                <a:gd name="T3" fmla="*/ 120 h 138"/>
                <a:gd name="T4" fmla="*/ 156 w 270"/>
                <a:gd name="T5" fmla="*/ 114 h 138"/>
                <a:gd name="T6" fmla="*/ 168 w 270"/>
                <a:gd name="T7" fmla="*/ 120 h 138"/>
                <a:gd name="T8" fmla="*/ 174 w 270"/>
                <a:gd name="T9" fmla="*/ 126 h 138"/>
                <a:gd name="T10" fmla="*/ 198 w 270"/>
                <a:gd name="T11" fmla="*/ 132 h 138"/>
                <a:gd name="T12" fmla="*/ 204 w 270"/>
                <a:gd name="T13" fmla="*/ 132 h 138"/>
                <a:gd name="T14" fmla="*/ 186 w 270"/>
                <a:gd name="T15" fmla="*/ 120 h 138"/>
                <a:gd name="T16" fmla="*/ 174 w 270"/>
                <a:gd name="T17" fmla="*/ 102 h 138"/>
                <a:gd name="T18" fmla="*/ 192 w 270"/>
                <a:gd name="T19" fmla="*/ 114 h 138"/>
                <a:gd name="T20" fmla="*/ 180 w 270"/>
                <a:gd name="T21" fmla="*/ 90 h 138"/>
                <a:gd name="T22" fmla="*/ 174 w 270"/>
                <a:gd name="T23" fmla="*/ 48 h 138"/>
                <a:gd name="T24" fmla="*/ 180 w 270"/>
                <a:gd name="T25" fmla="*/ 48 h 138"/>
                <a:gd name="T26" fmla="*/ 180 w 270"/>
                <a:gd name="T27" fmla="*/ 36 h 138"/>
                <a:gd name="T28" fmla="*/ 186 w 270"/>
                <a:gd name="T29" fmla="*/ 36 h 138"/>
                <a:gd name="T30" fmla="*/ 192 w 270"/>
                <a:gd name="T31" fmla="*/ 30 h 138"/>
                <a:gd name="T32" fmla="*/ 198 w 270"/>
                <a:gd name="T33" fmla="*/ 18 h 138"/>
                <a:gd name="T34" fmla="*/ 198 w 270"/>
                <a:gd name="T35" fmla="*/ 24 h 138"/>
                <a:gd name="T36" fmla="*/ 204 w 270"/>
                <a:gd name="T37" fmla="*/ 24 h 138"/>
                <a:gd name="T38" fmla="*/ 192 w 270"/>
                <a:gd name="T39" fmla="*/ 36 h 138"/>
                <a:gd name="T40" fmla="*/ 192 w 270"/>
                <a:gd name="T41" fmla="*/ 60 h 138"/>
                <a:gd name="T42" fmla="*/ 204 w 270"/>
                <a:gd name="T43" fmla="*/ 54 h 138"/>
                <a:gd name="T44" fmla="*/ 198 w 270"/>
                <a:gd name="T45" fmla="*/ 72 h 138"/>
                <a:gd name="T46" fmla="*/ 204 w 270"/>
                <a:gd name="T47" fmla="*/ 90 h 138"/>
                <a:gd name="T48" fmla="*/ 198 w 270"/>
                <a:gd name="T49" fmla="*/ 96 h 138"/>
                <a:gd name="T50" fmla="*/ 204 w 270"/>
                <a:gd name="T51" fmla="*/ 96 h 138"/>
                <a:gd name="T52" fmla="*/ 204 w 270"/>
                <a:gd name="T53" fmla="*/ 114 h 138"/>
                <a:gd name="T54" fmla="*/ 210 w 270"/>
                <a:gd name="T55" fmla="*/ 114 h 138"/>
                <a:gd name="T56" fmla="*/ 216 w 270"/>
                <a:gd name="T57" fmla="*/ 114 h 138"/>
                <a:gd name="T58" fmla="*/ 216 w 270"/>
                <a:gd name="T59" fmla="*/ 108 h 138"/>
                <a:gd name="T60" fmla="*/ 222 w 270"/>
                <a:gd name="T61" fmla="*/ 114 h 138"/>
                <a:gd name="T62" fmla="*/ 222 w 270"/>
                <a:gd name="T63" fmla="*/ 120 h 138"/>
                <a:gd name="T64" fmla="*/ 228 w 270"/>
                <a:gd name="T65" fmla="*/ 120 h 138"/>
                <a:gd name="T66" fmla="*/ 228 w 270"/>
                <a:gd name="T67" fmla="*/ 132 h 138"/>
                <a:gd name="T68" fmla="*/ 240 w 270"/>
                <a:gd name="T69" fmla="*/ 138 h 138"/>
                <a:gd name="T70" fmla="*/ 258 w 270"/>
                <a:gd name="T71" fmla="*/ 126 h 138"/>
                <a:gd name="T72" fmla="*/ 258 w 270"/>
                <a:gd name="T73" fmla="*/ 108 h 138"/>
                <a:gd name="T74" fmla="*/ 270 w 270"/>
                <a:gd name="T75" fmla="*/ 90 h 138"/>
                <a:gd name="T76" fmla="*/ 264 w 270"/>
                <a:gd name="T77" fmla="*/ 132 h 138"/>
                <a:gd name="T78" fmla="*/ 270 w 270"/>
                <a:gd name="T79" fmla="*/ 126 h 138"/>
                <a:gd name="T80" fmla="*/ 234 w 270"/>
                <a:gd name="T81" fmla="*/ 96 h 138"/>
                <a:gd name="T82" fmla="*/ 0 w 270"/>
                <a:gd name="T83" fmla="*/ 42 h 138"/>
                <a:gd name="T84" fmla="*/ 24 w 270"/>
                <a:gd name="T85" fmla="*/ 60 h 138"/>
                <a:gd name="T86" fmla="*/ 36 w 270"/>
                <a:gd name="T87" fmla="*/ 54 h 138"/>
                <a:gd name="T88" fmla="*/ 54 w 270"/>
                <a:gd name="T89" fmla="*/ 48 h 138"/>
                <a:gd name="T90" fmla="*/ 78 w 270"/>
                <a:gd name="T91" fmla="*/ 36 h 138"/>
                <a:gd name="T92" fmla="*/ 96 w 270"/>
                <a:gd name="T93" fmla="*/ 36 h 138"/>
                <a:gd name="T94" fmla="*/ 108 w 270"/>
                <a:gd name="T95" fmla="*/ 48 h 138"/>
                <a:gd name="T96" fmla="*/ 120 w 270"/>
                <a:gd name="T97" fmla="*/ 54 h 138"/>
                <a:gd name="T98" fmla="*/ 120 w 270"/>
                <a:gd name="T99" fmla="*/ 72 h 138"/>
                <a:gd name="T100" fmla="*/ 144 w 270"/>
                <a:gd name="T101" fmla="*/ 78 h 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0" h="138">
                  <a:moveTo>
                    <a:pt x="156" y="78"/>
                  </a:moveTo>
                  <a:lnTo>
                    <a:pt x="156" y="78"/>
                  </a:lnTo>
                  <a:lnTo>
                    <a:pt x="150" y="90"/>
                  </a:lnTo>
                  <a:lnTo>
                    <a:pt x="144" y="114"/>
                  </a:lnTo>
                  <a:lnTo>
                    <a:pt x="144" y="120"/>
                  </a:lnTo>
                  <a:lnTo>
                    <a:pt x="150" y="120"/>
                  </a:lnTo>
                  <a:lnTo>
                    <a:pt x="150" y="114"/>
                  </a:lnTo>
                  <a:lnTo>
                    <a:pt x="156" y="114"/>
                  </a:lnTo>
                  <a:lnTo>
                    <a:pt x="156" y="120"/>
                  </a:lnTo>
                  <a:lnTo>
                    <a:pt x="168" y="126"/>
                  </a:lnTo>
                  <a:lnTo>
                    <a:pt x="168" y="120"/>
                  </a:lnTo>
                  <a:lnTo>
                    <a:pt x="174" y="126"/>
                  </a:lnTo>
                  <a:lnTo>
                    <a:pt x="180" y="126"/>
                  </a:lnTo>
                  <a:lnTo>
                    <a:pt x="186" y="126"/>
                  </a:lnTo>
                  <a:lnTo>
                    <a:pt x="198" y="132"/>
                  </a:lnTo>
                  <a:lnTo>
                    <a:pt x="198" y="138"/>
                  </a:lnTo>
                  <a:lnTo>
                    <a:pt x="204" y="132"/>
                  </a:lnTo>
                  <a:lnTo>
                    <a:pt x="198" y="126"/>
                  </a:lnTo>
                  <a:lnTo>
                    <a:pt x="198" y="120"/>
                  </a:lnTo>
                  <a:lnTo>
                    <a:pt x="186" y="120"/>
                  </a:lnTo>
                  <a:lnTo>
                    <a:pt x="180" y="114"/>
                  </a:lnTo>
                  <a:lnTo>
                    <a:pt x="174" y="108"/>
                  </a:lnTo>
                  <a:lnTo>
                    <a:pt x="174" y="102"/>
                  </a:lnTo>
                  <a:lnTo>
                    <a:pt x="180" y="108"/>
                  </a:lnTo>
                  <a:lnTo>
                    <a:pt x="186" y="114"/>
                  </a:lnTo>
                  <a:lnTo>
                    <a:pt x="192" y="114"/>
                  </a:lnTo>
                  <a:lnTo>
                    <a:pt x="192" y="108"/>
                  </a:lnTo>
                  <a:lnTo>
                    <a:pt x="186" y="102"/>
                  </a:lnTo>
                  <a:lnTo>
                    <a:pt x="180" y="90"/>
                  </a:lnTo>
                  <a:lnTo>
                    <a:pt x="180" y="78"/>
                  </a:lnTo>
                  <a:lnTo>
                    <a:pt x="180" y="72"/>
                  </a:lnTo>
                  <a:lnTo>
                    <a:pt x="180" y="60"/>
                  </a:lnTo>
                  <a:lnTo>
                    <a:pt x="174" y="48"/>
                  </a:lnTo>
                  <a:lnTo>
                    <a:pt x="168" y="48"/>
                  </a:lnTo>
                  <a:lnTo>
                    <a:pt x="180" y="48"/>
                  </a:lnTo>
                  <a:lnTo>
                    <a:pt x="180" y="42"/>
                  </a:lnTo>
                  <a:lnTo>
                    <a:pt x="180" y="36"/>
                  </a:lnTo>
                  <a:lnTo>
                    <a:pt x="186" y="36"/>
                  </a:lnTo>
                  <a:lnTo>
                    <a:pt x="186" y="42"/>
                  </a:lnTo>
                  <a:lnTo>
                    <a:pt x="186" y="36"/>
                  </a:lnTo>
                  <a:lnTo>
                    <a:pt x="192" y="30"/>
                  </a:lnTo>
                  <a:lnTo>
                    <a:pt x="192" y="18"/>
                  </a:lnTo>
                  <a:lnTo>
                    <a:pt x="198" y="18"/>
                  </a:lnTo>
                  <a:lnTo>
                    <a:pt x="198" y="24"/>
                  </a:lnTo>
                  <a:lnTo>
                    <a:pt x="204" y="24"/>
                  </a:lnTo>
                  <a:lnTo>
                    <a:pt x="198" y="30"/>
                  </a:lnTo>
                  <a:lnTo>
                    <a:pt x="192" y="36"/>
                  </a:lnTo>
                  <a:lnTo>
                    <a:pt x="192" y="42"/>
                  </a:lnTo>
                  <a:lnTo>
                    <a:pt x="192" y="54"/>
                  </a:lnTo>
                  <a:lnTo>
                    <a:pt x="192" y="60"/>
                  </a:lnTo>
                  <a:lnTo>
                    <a:pt x="198" y="48"/>
                  </a:lnTo>
                  <a:lnTo>
                    <a:pt x="204" y="54"/>
                  </a:lnTo>
                  <a:lnTo>
                    <a:pt x="198" y="54"/>
                  </a:lnTo>
                  <a:lnTo>
                    <a:pt x="198" y="60"/>
                  </a:lnTo>
                  <a:lnTo>
                    <a:pt x="198" y="72"/>
                  </a:lnTo>
                  <a:lnTo>
                    <a:pt x="192" y="78"/>
                  </a:lnTo>
                  <a:lnTo>
                    <a:pt x="204" y="90"/>
                  </a:lnTo>
                  <a:lnTo>
                    <a:pt x="198" y="90"/>
                  </a:lnTo>
                  <a:lnTo>
                    <a:pt x="198" y="96"/>
                  </a:lnTo>
                  <a:lnTo>
                    <a:pt x="204" y="96"/>
                  </a:lnTo>
                  <a:lnTo>
                    <a:pt x="198" y="102"/>
                  </a:lnTo>
                  <a:lnTo>
                    <a:pt x="204" y="114"/>
                  </a:lnTo>
                  <a:lnTo>
                    <a:pt x="204" y="108"/>
                  </a:lnTo>
                  <a:lnTo>
                    <a:pt x="210" y="114"/>
                  </a:lnTo>
                  <a:lnTo>
                    <a:pt x="216" y="114"/>
                  </a:lnTo>
                  <a:lnTo>
                    <a:pt x="216" y="108"/>
                  </a:lnTo>
                  <a:lnTo>
                    <a:pt x="216" y="114"/>
                  </a:lnTo>
                  <a:lnTo>
                    <a:pt x="222" y="114"/>
                  </a:lnTo>
                  <a:lnTo>
                    <a:pt x="228" y="114"/>
                  </a:lnTo>
                  <a:lnTo>
                    <a:pt x="222" y="120"/>
                  </a:lnTo>
                  <a:lnTo>
                    <a:pt x="222" y="126"/>
                  </a:lnTo>
                  <a:lnTo>
                    <a:pt x="228" y="126"/>
                  </a:lnTo>
                  <a:lnTo>
                    <a:pt x="228" y="120"/>
                  </a:lnTo>
                  <a:lnTo>
                    <a:pt x="228" y="126"/>
                  </a:lnTo>
                  <a:lnTo>
                    <a:pt x="228" y="132"/>
                  </a:lnTo>
                  <a:lnTo>
                    <a:pt x="228" y="138"/>
                  </a:lnTo>
                  <a:lnTo>
                    <a:pt x="234" y="138"/>
                  </a:lnTo>
                  <a:lnTo>
                    <a:pt x="240" y="138"/>
                  </a:lnTo>
                  <a:lnTo>
                    <a:pt x="240" y="132"/>
                  </a:lnTo>
                  <a:lnTo>
                    <a:pt x="252" y="126"/>
                  </a:lnTo>
                  <a:lnTo>
                    <a:pt x="258" y="126"/>
                  </a:lnTo>
                  <a:lnTo>
                    <a:pt x="258" y="108"/>
                  </a:lnTo>
                  <a:lnTo>
                    <a:pt x="264" y="108"/>
                  </a:lnTo>
                  <a:lnTo>
                    <a:pt x="264" y="90"/>
                  </a:lnTo>
                  <a:lnTo>
                    <a:pt x="270" y="90"/>
                  </a:lnTo>
                  <a:lnTo>
                    <a:pt x="264" y="114"/>
                  </a:lnTo>
                  <a:lnTo>
                    <a:pt x="264" y="126"/>
                  </a:lnTo>
                  <a:lnTo>
                    <a:pt x="264" y="132"/>
                  </a:lnTo>
                  <a:lnTo>
                    <a:pt x="264" y="138"/>
                  </a:lnTo>
                  <a:lnTo>
                    <a:pt x="264" y="132"/>
                  </a:lnTo>
                  <a:lnTo>
                    <a:pt x="270" y="126"/>
                  </a:lnTo>
                  <a:lnTo>
                    <a:pt x="270" y="96"/>
                  </a:lnTo>
                  <a:lnTo>
                    <a:pt x="270" y="90"/>
                  </a:lnTo>
                  <a:lnTo>
                    <a:pt x="234" y="96"/>
                  </a:lnTo>
                  <a:lnTo>
                    <a:pt x="210" y="0"/>
                  </a:lnTo>
                  <a:lnTo>
                    <a:pt x="0" y="42"/>
                  </a:lnTo>
                  <a:lnTo>
                    <a:pt x="6" y="78"/>
                  </a:lnTo>
                  <a:lnTo>
                    <a:pt x="24" y="60"/>
                  </a:lnTo>
                  <a:lnTo>
                    <a:pt x="30" y="60"/>
                  </a:lnTo>
                  <a:lnTo>
                    <a:pt x="36" y="54"/>
                  </a:lnTo>
                  <a:lnTo>
                    <a:pt x="42" y="48"/>
                  </a:lnTo>
                  <a:lnTo>
                    <a:pt x="54" y="48"/>
                  </a:lnTo>
                  <a:lnTo>
                    <a:pt x="60" y="48"/>
                  </a:lnTo>
                  <a:lnTo>
                    <a:pt x="66" y="36"/>
                  </a:lnTo>
                  <a:lnTo>
                    <a:pt x="78" y="36"/>
                  </a:lnTo>
                  <a:lnTo>
                    <a:pt x="84" y="36"/>
                  </a:lnTo>
                  <a:lnTo>
                    <a:pt x="90" y="36"/>
                  </a:lnTo>
                  <a:lnTo>
                    <a:pt x="96" y="36"/>
                  </a:lnTo>
                  <a:lnTo>
                    <a:pt x="96" y="42"/>
                  </a:lnTo>
                  <a:lnTo>
                    <a:pt x="108" y="48"/>
                  </a:lnTo>
                  <a:lnTo>
                    <a:pt x="108" y="60"/>
                  </a:lnTo>
                  <a:lnTo>
                    <a:pt x="102" y="60"/>
                  </a:lnTo>
                  <a:lnTo>
                    <a:pt x="108" y="54"/>
                  </a:lnTo>
                  <a:lnTo>
                    <a:pt x="120" y="54"/>
                  </a:lnTo>
                  <a:lnTo>
                    <a:pt x="120" y="60"/>
                  </a:lnTo>
                  <a:lnTo>
                    <a:pt x="120" y="66"/>
                  </a:lnTo>
                  <a:lnTo>
                    <a:pt x="120" y="72"/>
                  </a:lnTo>
                  <a:lnTo>
                    <a:pt x="138" y="72"/>
                  </a:lnTo>
                  <a:lnTo>
                    <a:pt x="144" y="78"/>
                  </a:lnTo>
                  <a:lnTo>
                    <a:pt x="150" y="72"/>
                  </a:lnTo>
                  <a:lnTo>
                    <a:pt x="156" y="78"/>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7" name="Freeform 113">
              <a:extLst>
                <a:ext uri="{FF2B5EF4-FFF2-40B4-BE49-F238E27FC236}">
                  <a16:creationId xmlns:a16="http://schemas.microsoft.com/office/drawing/2014/main" id="{81CAAA0F-8A7B-423E-9615-D86019EA33FB}"/>
                </a:ext>
              </a:extLst>
            </p:cNvPr>
            <p:cNvSpPr>
              <a:spLocks/>
            </p:cNvSpPr>
            <p:nvPr/>
          </p:nvSpPr>
          <p:spPr bwMode="auto">
            <a:xfrm>
              <a:off x="6223741" y="3055953"/>
              <a:ext cx="16244" cy="26287"/>
            </a:xfrm>
            <a:custGeom>
              <a:avLst/>
              <a:gdLst>
                <a:gd name="T0" fmla="*/ 6 w 12"/>
                <a:gd name="T1" fmla="*/ 0 h 18"/>
                <a:gd name="T2" fmla="*/ 6 w 12"/>
                <a:gd name="T3" fmla="*/ 0 h 18"/>
                <a:gd name="T4" fmla="*/ 12 w 12"/>
                <a:gd name="T5" fmla="*/ 6 h 18"/>
                <a:gd name="T6" fmla="*/ 12 w 12"/>
                <a:gd name="T7" fmla="*/ 6 h 18"/>
                <a:gd name="T8" fmla="*/ 6 w 12"/>
                <a:gd name="T9" fmla="*/ 18 h 18"/>
                <a:gd name="T10" fmla="*/ 6 w 12"/>
                <a:gd name="T11" fmla="*/ 12 h 18"/>
                <a:gd name="T12" fmla="*/ 6 w 12"/>
                <a:gd name="T13" fmla="*/ 12 h 18"/>
                <a:gd name="T14" fmla="*/ 0 w 12"/>
                <a:gd name="T15" fmla="*/ 6 h 18"/>
                <a:gd name="T16" fmla="*/ 0 w 12"/>
                <a:gd name="T17" fmla="*/ 6 h 18"/>
                <a:gd name="T18" fmla="*/ 0 w 12"/>
                <a:gd name="T19" fmla="*/ 6 h 18"/>
                <a:gd name="T20" fmla="*/ 6 w 12"/>
                <a:gd name="T21" fmla="*/ 0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8">
                  <a:moveTo>
                    <a:pt x="6" y="0"/>
                  </a:moveTo>
                  <a:lnTo>
                    <a:pt x="6" y="0"/>
                  </a:lnTo>
                  <a:lnTo>
                    <a:pt x="12" y="6"/>
                  </a:lnTo>
                  <a:lnTo>
                    <a:pt x="6" y="18"/>
                  </a:lnTo>
                  <a:lnTo>
                    <a:pt x="6" y="12"/>
                  </a:lnTo>
                  <a:lnTo>
                    <a:pt x="0" y="6"/>
                  </a:lnTo>
                  <a:lnTo>
                    <a:pt x="6" y="0"/>
                  </a:lnTo>
                  <a:close/>
                </a:path>
              </a:pathLst>
            </a:custGeom>
            <a:solidFill>
              <a:srgbClr val="FFFFFF">
                <a:lumMod val="65000"/>
              </a:srgbClr>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88" name="Freeform 114">
              <a:extLst>
                <a:ext uri="{FF2B5EF4-FFF2-40B4-BE49-F238E27FC236}">
                  <a16:creationId xmlns:a16="http://schemas.microsoft.com/office/drawing/2014/main" id="{CBF7D6A5-CA8D-41F4-A9A2-E826CBB2F218}"/>
                </a:ext>
              </a:extLst>
            </p:cNvPr>
            <p:cNvSpPr>
              <a:spLocks/>
            </p:cNvSpPr>
            <p:nvPr/>
          </p:nvSpPr>
          <p:spPr bwMode="auto">
            <a:xfrm>
              <a:off x="5606463" y="3590446"/>
              <a:ext cx="422349" cy="493776"/>
            </a:xfrm>
            <a:custGeom>
              <a:avLst/>
              <a:gdLst>
                <a:gd name="T0" fmla="*/ 294 w 312"/>
                <a:gd name="T1" fmla="*/ 294 h 336"/>
                <a:gd name="T2" fmla="*/ 300 w 312"/>
                <a:gd name="T3" fmla="*/ 294 h 336"/>
                <a:gd name="T4" fmla="*/ 300 w 312"/>
                <a:gd name="T5" fmla="*/ 288 h 336"/>
                <a:gd name="T6" fmla="*/ 294 w 312"/>
                <a:gd name="T7" fmla="*/ 288 h 336"/>
                <a:gd name="T8" fmla="*/ 294 w 312"/>
                <a:gd name="T9" fmla="*/ 282 h 336"/>
                <a:gd name="T10" fmla="*/ 300 w 312"/>
                <a:gd name="T11" fmla="*/ 282 h 336"/>
                <a:gd name="T12" fmla="*/ 294 w 312"/>
                <a:gd name="T13" fmla="*/ 282 h 336"/>
                <a:gd name="T14" fmla="*/ 294 w 312"/>
                <a:gd name="T15" fmla="*/ 276 h 336"/>
                <a:gd name="T16" fmla="*/ 288 w 312"/>
                <a:gd name="T17" fmla="*/ 270 h 336"/>
                <a:gd name="T18" fmla="*/ 294 w 312"/>
                <a:gd name="T19" fmla="*/ 270 h 336"/>
                <a:gd name="T20" fmla="*/ 294 w 312"/>
                <a:gd name="T21" fmla="*/ 276 h 336"/>
                <a:gd name="T22" fmla="*/ 294 w 312"/>
                <a:gd name="T23" fmla="*/ 258 h 336"/>
                <a:gd name="T24" fmla="*/ 300 w 312"/>
                <a:gd name="T25" fmla="*/ 258 h 336"/>
                <a:gd name="T26" fmla="*/ 300 w 312"/>
                <a:gd name="T27" fmla="*/ 258 h 336"/>
                <a:gd name="T28" fmla="*/ 300 w 312"/>
                <a:gd name="T29" fmla="*/ 240 h 336"/>
                <a:gd name="T30" fmla="*/ 306 w 312"/>
                <a:gd name="T31" fmla="*/ 240 h 336"/>
                <a:gd name="T32" fmla="*/ 306 w 312"/>
                <a:gd name="T33" fmla="*/ 234 h 336"/>
                <a:gd name="T34" fmla="*/ 300 w 312"/>
                <a:gd name="T35" fmla="*/ 234 h 336"/>
                <a:gd name="T36" fmla="*/ 306 w 312"/>
                <a:gd name="T37" fmla="*/ 228 h 336"/>
                <a:gd name="T38" fmla="*/ 306 w 312"/>
                <a:gd name="T39" fmla="*/ 222 h 336"/>
                <a:gd name="T40" fmla="*/ 306 w 312"/>
                <a:gd name="T41" fmla="*/ 216 h 336"/>
                <a:gd name="T42" fmla="*/ 306 w 312"/>
                <a:gd name="T43" fmla="*/ 210 h 336"/>
                <a:gd name="T44" fmla="*/ 312 w 312"/>
                <a:gd name="T45" fmla="*/ 204 h 336"/>
                <a:gd name="T46" fmla="*/ 312 w 312"/>
                <a:gd name="T47" fmla="*/ 198 h 336"/>
                <a:gd name="T48" fmla="*/ 306 w 312"/>
                <a:gd name="T49" fmla="*/ 198 h 336"/>
                <a:gd name="T50" fmla="*/ 306 w 312"/>
                <a:gd name="T51" fmla="*/ 192 h 336"/>
                <a:gd name="T52" fmla="*/ 288 w 312"/>
                <a:gd name="T53" fmla="*/ 162 h 336"/>
                <a:gd name="T54" fmla="*/ 282 w 312"/>
                <a:gd name="T55" fmla="*/ 156 h 336"/>
                <a:gd name="T56" fmla="*/ 264 w 312"/>
                <a:gd name="T57" fmla="*/ 132 h 336"/>
                <a:gd name="T58" fmla="*/ 258 w 312"/>
                <a:gd name="T59" fmla="*/ 126 h 336"/>
                <a:gd name="T60" fmla="*/ 240 w 312"/>
                <a:gd name="T61" fmla="*/ 114 h 336"/>
                <a:gd name="T62" fmla="*/ 234 w 312"/>
                <a:gd name="T63" fmla="*/ 96 h 336"/>
                <a:gd name="T64" fmla="*/ 228 w 312"/>
                <a:gd name="T65" fmla="*/ 96 h 336"/>
                <a:gd name="T66" fmla="*/ 216 w 312"/>
                <a:gd name="T67" fmla="*/ 78 h 336"/>
                <a:gd name="T68" fmla="*/ 210 w 312"/>
                <a:gd name="T69" fmla="*/ 78 h 336"/>
                <a:gd name="T70" fmla="*/ 192 w 312"/>
                <a:gd name="T71" fmla="*/ 66 h 336"/>
                <a:gd name="T72" fmla="*/ 180 w 312"/>
                <a:gd name="T73" fmla="*/ 42 h 336"/>
                <a:gd name="T74" fmla="*/ 174 w 312"/>
                <a:gd name="T75" fmla="*/ 36 h 336"/>
                <a:gd name="T76" fmla="*/ 162 w 312"/>
                <a:gd name="T77" fmla="*/ 36 h 336"/>
                <a:gd name="T78" fmla="*/ 150 w 312"/>
                <a:gd name="T79" fmla="*/ 30 h 336"/>
                <a:gd name="T80" fmla="*/ 138 w 312"/>
                <a:gd name="T81" fmla="*/ 30 h 336"/>
                <a:gd name="T82" fmla="*/ 150 w 312"/>
                <a:gd name="T83" fmla="*/ 0 h 336"/>
                <a:gd name="T84" fmla="*/ 150 w 312"/>
                <a:gd name="T85" fmla="*/ 0 h 336"/>
                <a:gd name="T86" fmla="*/ 0 w 312"/>
                <a:gd name="T87" fmla="*/ 18 h 336"/>
                <a:gd name="T88" fmla="*/ 42 w 312"/>
                <a:gd name="T89" fmla="*/ 174 h 336"/>
                <a:gd name="T90" fmla="*/ 54 w 312"/>
                <a:gd name="T91" fmla="*/ 198 h 336"/>
                <a:gd name="T92" fmla="*/ 60 w 312"/>
                <a:gd name="T93" fmla="*/ 216 h 336"/>
                <a:gd name="T94" fmla="*/ 66 w 312"/>
                <a:gd name="T95" fmla="*/ 216 h 336"/>
                <a:gd name="T96" fmla="*/ 54 w 312"/>
                <a:gd name="T97" fmla="*/ 228 h 336"/>
                <a:gd name="T98" fmla="*/ 54 w 312"/>
                <a:gd name="T99" fmla="*/ 252 h 336"/>
                <a:gd name="T100" fmla="*/ 60 w 312"/>
                <a:gd name="T101" fmla="*/ 276 h 336"/>
                <a:gd name="T102" fmla="*/ 60 w 312"/>
                <a:gd name="T103" fmla="*/ 294 h 336"/>
                <a:gd name="T104" fmla="*/ 72 w 312"/>
                <a:gd name="T105" fmla="*/ 318 h 336"/>
                <a:gd name="T106" fmla="*/ 84 w 312"/>
                <a:gd name="T107" fmla="*/ 336 h 336"/>
                <a:gd name="T108" fmla="*/ 252 w 312"/>
                <a:gd name="T109" fmla="*/ 324 h 336"/>
                <a:gd name="T110" fmla="*/ 258 w 312"/>
                <a:gd name="T111" fmla="*/ 336 h 336"/>
                <a:gd name="T112" fmla="*/ 270 w 312"/>
                <a:gd name="T113" fmla="*/ 336 h 336"/>
                <a:gd name="T114" fmla="*/ 264 w 312"/>
                <a:gd name="T115" fmla="*/ 324 h 336"/>
                <a:gd name="T116" fmla="*/ 264 w 312"/>
                <a:gd name="T117" fmla="*/ 306 h 336"/>
                <a:gd name="T118" fmla="*/ 270 w 312"/>
                <a:gd name="T119" fmla="*/ 300 h 336"/>
                <a:gd name="T120" fmla="*/ 288 w 312"/>
                <a:gd name="T121" fmla="*/ 306 h 336"/>
                <a:gd name="T122" fmla="*/ 300 w 312"/>
                <a:gd name="T123" fmla="*/ 306 h 336"/>
                <a:gd name="T124" fmla="*/ 300 w 312"/>
                <a:gd name="T125" fmla="*/ 300 h 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12" h="336">
                  <a:moveTo>
                    <a:pt x="294" y="300"/>
                  </a:moveTo>
                  <a:lnTo>
                    <a:pt x="294" y="294"/>
                  </a:lnTo>
                  <a:lnTo>
                    <a:pt x="300" y="294"/>
                  </a:lnTo>
                  <a:lnTo>
                    <a:pt x="300" y="288"/>
                  </a:lnTo>
                  <a:lnTo>
                    <a:pt x="294" y="288"/>
                  </a:lnTo>
                  <a:lnTo>
                    <a:pt x="294" y="282"/>
                  </a:lnTo>
                  <a:lnTo>
                    <a:pt x="300" y="282"/>
                  </a:lnTo>
                  <a:lnTo>
                    <a:pt x="294" y="282"/>
                  </a:lnTo>
                  <a:lnTo>
                    <a:pt x="294" y="276"/>
                  </a:lnTo>
                  <a:lnTo>
                    <a:pt x="288" y="270"/>
                  </a:lnTo>
                  <a:lnTo>
                    <a:pt x="294" y="270"/>
                  </a:lnTo>
                  <a:lnTo>
                    <a:pt x="294" y="276"/>
                  </a:lnTo>
                  <a:lnTo>
                    <a:pt x="294" y="264"/>
                  </a:lnTo>
                  <a:lnTo>
                    <a:pt x="294" y="258"/>
                  </a:lnTo>
                  <a:lnTo>
                    <a:pt x="300" y="258"/>
                  </a:lnTo>
                  <a:lnTo>
                    <a:pt x="300" y="246"/>
                  </a:lnTo>
                  <a:lnTo>
                    <a:pt x="300" y="240"/>
                  </a:lnTo>
                  <a:lnTo>
                    <a:pt x="306" y="240"/>
                  </a:lnTo>
                  <a:lnTo>
                    <a:pt x="306" y="234"/>
                  </a:lnTo>
                  <a:lnTo>
                    <a:pt x="300" y="234"/>
                  </a:lnTo>
                  <a:lnTo>
                    <a:pt x="300" y="228"/>
                  </a:lnTo>
                  <a:lnTo>
                    <a:pt x="306" y="228"/>
                  </a:lnTo>
                  <a:lnTo>
                    <a:pt x="306" y="222"/>
                  </a:lnTo>
                  <a:lnTo>
                    <a:pt x="306" y="216"/>
                  </a:lnTo>
                  <a:lnTo>
                    <a:pt x="306" y="210"/>
                  </a:lnTo>
                  <a:lnTo>
                    <a:pt x="312" y="204"/>
                  </a:lnTo>
                  <a:lnTo>
                    <a:pt x="312" y="198"/>
                  </a:lnTo>
                  <a:lnTo>
                    <a:pt x="306" y="198"/>
                  </a:lnTo>
                  <a:lnTo>
                    <a:pt x="306" y="192"/>
                  </a:lnTo>
                  <a:lnTo>
                    <a:pt x="306" y="180"/>
                  </a:lnTo>
                  <a:lnTo>
                    <a:pt x="288" y="162"/>
                  </a:lnTo>
                  <a:lnTo>
                    <a:pt x="282" y="156"/>
                  </a:lnTo>
                  <a:lnTo>
                    <a:pt x="282" y="138"/>
                  </a:lnTo>
                  <a:lnTo>
                    <a:pt x="264" y="132"/>
                  </a:lnTo>
                  <a:lnTo>
                    <a:pt x="258" y="126"/>
                  </a:lnTo>
                  <a:lnTo>
                    <a:pt x="252" y="120"/>
                  </a:lnTo>
                  <a:lnTo>
                    <a:pt x="240" y="114"/>
                  </a:lnTo>
                  <a:lnTo>
                    <a:pt x="240" y="102"/>
                  </a:lnTo>
                  <a:lnTo>
                    <a:pt x="234" y="96"/>
                  </a:lnTo>
                  <a:lnTo>
                    <a:pt x="228" y="96"/>
                  </a:lnTo>
                  <a:lnTo>
                    <a:pt x="222" y="90"/>
                  </a:lnTo>
                  <a:lnTo>
                    <a:pt x="216" y="78"/>
                  </a:lnTo>
                  <a:lnTo>
                    <a:pt x="210" y="78"/>
                  </a:lnTo>
                  <a:lnTo>
                    <a:pt x="198" y="78"/>
                  </a:lnTo>
                  <a:lnTo>
                    <a:pt x="192" y="66"/>
                  </a:lnTo>
                  <a:lnTo>
                    <a:pt x="186" y="60"/>
                  </a:lnTo>
                  <a:lnTo>
                    <a:pt x="180" y="42"/>
                  </a:lnTo>
                  <a:lnTo>
                    <a:pt x="174" y="36"/>
                  </a:lnTo>
                  <a:lnTo>
                    <a:pt x="168" y="36"/>
                  </a:lnTo>
                  <a:lnTo>
                    <a:pt x="162" y="36"/>
                  </a:lnTo>
                  <a:lnTo>
                    <a:pt x="156" y="30"/>
                  </a:lnTo>
                  <a:lnTo>
                    <a:pt x="150" y="30"/>
                  </a:lnTo>
                  <a:lnTo>
                    <a:pt x="138" y="30"/>
                  </a:lnTo>
                  <a:lnTo>
                    <a:pt x="138" y="12"/>
                  </a:lnTo>
                  <a:lnTo>
                    <a:pt x="150" y="0"/>
                  </a:lnTo>
                  <a:lnTo>
                    <a:pt x="78" y="12"/>
                  </a:lnTo>
                  <a:lnTo>
                    <a:pt x="0" y="18"/>
                  </a:lnTo>
                  <a:lnTo>
                    <a:pt x="42" y="174"/>
                  </a:lnTo>
                  <a:lnTo>
                    <a:pt x="54" y="198"/>
                  </a:lnTo>
                  <a:lnTo>
                    <a:pt x="60" y="204"/>
                  </a:lnTo>
                  <a:lnTo>
                    <a:pt x="60" y="216"/>
                  </a:lnTo>
                  <a:lnTo>
                    <a:pt x="66" y="216"/>
                  </a:lnTo>
                  <a:lnTo>
                    <a:pt x="66" y="222"/>
                  </a:lnTo>
                  <a:lnTo>
                    <a:pt x="54" y="228"/>
                  </a:lnTo>
                  <a:lnTo>
                    <a:pt x="54" y="234"/>
                  </a:lnTo>
                  <a:lnTo>
                    <a:pt x="54" y="252"/>
                  </a:lnTo>
                  <a:lnTo>
                    <a:pt x="54" y="270"/>
                  </a:lnTo>
                  <a:lnTo>
                    <a:pt x="60" y="276"/>
                  </a:lnTo>
                  <a:lnTo>
                    <a:pt x="60" y="288"/>
                  </a:lnTo>
                  <a:lnTo>
                    <a:pt x="60" y="294"/>
                  </a:lnTo>
                  <a:lnTo>
                    <a:pt x="72" y="318"/>
                  </a:lnTo>
                  <a:lnTo>
                    <a:pt x="84" y="336"/>
                  </a:lnTo>
                  <a:lnTo>
                    <a:pt x="252" y="324"/>
                  </a:lnTo>
                  <a:lnTo>
                    <a:pt x="258" y="336"/>
                  </a:lnTo>
                  <a:lnTo>
                    <a:pt x="270" y="336"/>
                  </a:lnTo>
                  <a:lnTo>
                    <a:pt x="270" y="330"/>
                  </a:lnTo>
                  <a:lnTo>
                    <a:pt x="264" y="324"/>
                  </a:lnTo>
                  <a:lnTo>
                    <a:pt x="264" y="318"/>
                  </a:lnTo>
                  <a:lnTo>
                    <a:pt x="264" y="306"/>
                  </a:lnTo>
                  <a:lnTo>
                    <a:pt x="270" y="300"/>
                  </a:lnTo>
                  <a:lnTo>
                    <a:pt x="276" y="306"/>
                  </a:lnTo>
                  <a:lnTo>
                    <a:pt x="288" y="306"/>
                  </a:lnTo>
                  <a:lnTo>
                    <a:pt x="294" y="306"/>
                  </a:lnTo>
                  <a:lnTo>
                    <a:pt x="300" y="306"/>
                  </a:lnTo>
                  <a:lnTo>
                    <a:pt x="300" y="300"/>
                  </a:lnTo>
                  <a:lnTo>
                    <a:pt x="294" y="300"/>
                  </a:lnTo>
                  <a:close/>
                </a:path>
              </a:pathLst>
            </a:custGeom>
            <a:solidFill>
              <a:srgbClr val="00A76F"/>
            </a:solidFill>
            <a:ln w="6350">
              <a:solidFill>
                <a:srgbClr val="FFFFFF"/>
              </a:solidFill>
              <a:prstDash val="solid"/>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89" name="Straight Connector 188">
              <a:extLst>
                <a:ext uri="{FF2B5EF4-FFF2-40B4-BE49-F238E27FC236}">
                  <a16:creationId xmlns:a16="http://schemas.microsoft.com/office/drawing/2014/main" id="{9AF99AFB-474A-4658-8251-96522B441112}"/>
                </a:ext>
              </a:extLst>
            </p:cNvPr>
            <p:cNvCxnSpPr/>
            <p:nvPr/>
          </p:nvCxnSpPr>
          <p:spPr>
            <a:xfrm>
              <a:off x="6426436" y="2258736"/>
              <a:ext cx="0" cy="58862"/>
            </a:xfrm>
            <a:prstGeom prst="line">
              <a:avLst/>
            </a:prstGeom>
            <a:noFill/>
            <a:ln w="6350" cap="flat" cmpd="sng" algn="ctr">
              <a:solidFill>
                <a:srgbClr val="FFFFFF"/>
              </a:solidFill>
              <a:prstDash val="solid"/>
            </a:ln>
            <a:effectLst/>
          </p:spPr>
        </p:cxnSp>
        <p:cxnSp>
          <p:nvCxnSpPr>
            <p:cNvPr id="190" name="Straight Connector 189">
              <a:extLst>
                <a:ext uri="{FF2B5EF4-FFF2-40B4-BE49-F238E27FC236}">
                  <a16:creationId xmlns:a16="http://schemas.microsoft.com/office/drawing/2014/main" id="{3F23526F-0C09-4E45-A74C-AC7E58DE6CF6}"/>
                </a:ext>
              </a:extLst>
            </p:cNvPr>
            <p:cNvCxnSpPr/>
            <p:nvPr/>
          </p:nvCxnSpPr>
          <p:spPr>
            <a:xfrm flipH="1">
              <a:off x="6614481" y="2498114"/>
              <a:ext cx="80341" cy="0"/>
            </a:xfrm>
            <a:prstGeom prst="line">
              <a:avLst/>
            </a:prstGeom>
            <a:noFill/>
            <a:ln w="6350" cap="flat" cmpd="sng" algn="ctr">
              <a:solidFill>
                <a:srgbClr val="FFFFFF"/>
              </a:solidFill>
              <a:prstDash val="solid"/>
            </a:ln>
            <a:effectLst/>
          </p:spPr>
        </p:cxnSp>
        <p:cxnSp>
          <p:nvCxnSpPr>
            <p:cNvPr id="191" name="Straight Connector 190">
              <a:extLst>
                <a:ext uri="{FF2B5EF4-FFF2-40B4-BE49-F238E27FC236}">
                  <a16:creationId xmlns:a16="http://schemas.microsoft.com/office/drawing/2014/main" id="{85949794-54C7-4098-B633-19691D9CACD7}"/>
                </a:ext>
              </a:extLst>
            </p:cNvPr>
            <p:cNvCxnSpPr/>
            <p:nvPr/>
          </p:nvCxnSpPr>
          <p:spPr>
            <a:xfrm flipH="1">
              <a:off x="6706489" y="2613195"/>
              <a:ext cx="80341" cy="0"/>
            </a:xfrm>
            <a:prstGeom prst="line">
              <a:avLst/>
            </a:prstGeom>
            <a:noFill/>
            <a:ln w="6350" cap="flat" cmpd="sng" algn="ctr">
              <a:solidFill>
                <a:srgbClr val="FFFFFF"/>
              </a:solidFill>
              <a:prstDash val="solid"/>
            </a:ln>
            <a:effectLst/>
          </p:spPr>
        </p:cxnSp>
        <p:cxnSp>
          <p:nvCxnSpPr>
            <p:cNvPr id="192" name="Straight Connector 191">
              <a:extLst>
                <a:ext uri="{FF2B5EF4-FFF2-40B4-BE49-F238E27FC236}">
                  <a16:creationId xmlns:a16="http://schemas.microsoft.com/office/drawing/2014/main" id="{2245FE3C-B1C7-4B34-B734-97F5AE2C1999}"/>
                </a:ext>
              </a:extLst>
            </p:cNvPr>
            <p:cNvCxnSpPr/>
            <p:nvPr/>
          </p:nvCxnSpPr>
          <p:spPr>
            <a:xfrm flipH="1" flipV="1">
              <a:off x="6607428" y="2690957"/>
              <a:ext cx="80341" cy="51924"/>
            </a:xfrm>
            <a:prstGeom prst="line">
              <a:avLst/>
            </a:prstGeom>
            <a:noFill/>
            <a:ln w="6350" cap="flat" cmpd="sng" algn="ctr">
              <a:solidFill>
                <a:srgbClr val="FFFFFF"/>
              </a:solidFill>
              <a:prstDash val="solid"/>
            </a:ln>
            <a:effectLst/>
          </p:spPr>
        </p:cxnSp>
        <p:cxnSp>
          <p:nvCxnSpPr>
            <p:cNvPr id="193" name="Straight Connector 192">
              <a:extLst>
                <a:ext uri="{FF2B5EF4-FFF2-40B4-BE49-F238E27FC236}">
                  <a16:creationId xmlns:a16="http://schemas.microsoft.com/office/drawing/2014/main" id="{C01CEDC4-B975-4DBB-AFB7-BDA408FF5318}"/>
                </a:ext>
              </a:extLst>
            </p:cNvPr>
            <p:cNvCxnSpPr/>
            <p:nvPr/>
          </p:nvCxnSpPr>
          <p:spPr>
            <a:xfrm flipH="1" flipV="1">
              <a:off x="6556747" y="2721879"/>
              <a:ext cx="124639" cy="112285"/>
            </a:xfrm>
            <a:prstGeom prst="line">
              <a:avLst/>
            </a:prstGeom>
            <a:noFill/>
            <a:ln w="6350" cap="flat" cmpd="sng" algn="ctr">
              <a:solidFill>
                <a:srgbClr val="FFFFFF"/>
              </a:solidFill>
              <a:prstDash val="solid"/>
            </a:ln>
            <a:effectLst/>
          </p:spPr>
        </p:cxnSp>
        <p:cxnSp>
          <p:nvCxnSpPr>
            <p:cNvPr id="194" name="Straight Connector 193">
              <a:extLst>
                <a:ext uri="{FF2B5EF4-FFF2-40B4-BE49-F238E27FC236}">
                  <a16:creationId xmlns:a16="http://schemas.microsoft.com/office/drawing/2014/main" id="{E24DC4A7-3B3F-46C0-BD41-CD4DD17D83AF}"/>
                </a:ext>
              </a:extLst>
            </p:cNvPr>
            <p:cNvCxnSpPr/>
            <p:nvPr/>
          </p:nvCxnSpPr>
          <p:spPr>
            <a:xfrm flipH="1" flipV="1">
              <a:off x="6440051" y="2883510"/>
              <a:ext cx="80341" cy="51924"/>
            </a:xfrm>
            <a:prstGeom prst="line">
              <a:avLst/>
            </a:prstGeom>
            <a:noFill/>
            <a:ln w="6350" cap="flat" cmpd="sng" algn="ctr">
              <a:solidFill>
                <a:srgbClr val="FFFFFF"/>
              </a:solidFill>
              <a:prstDash val="solid"/>
            </a:ln>
            <a:effectLst/>
          </p:spPr>
        </p:cxnSp>
        <p:cxnSp>
          <p:nvCxnSpPr>
            <p:cNvPr id="195" name="Straight Connector 194">
              <a:extLst>
                <a:ext uri="{FF2B5EF4-FFF2-40B4-BE49-F238E27FC236}">
                  <a16:creationId xmlns:a16="http://schemas.microsoft.com/office/drawing/2014/main" id="{BC0E4756-C410-401F-BB50-E278DEC0C5A8}"/>
                </a:ext>
              </a:extLst>
            </p:cNvPr>
            <p:cNvCxnSpPr/>
            <p:nvPr/>
          </p:nvCxnSpPr>
          <p:spPr>
            <a:xfrm flipH="1" flipV="1">
              <a:off x="6387063" y="3120048"/>
              <a:ext cx="80341" cy="51924"/>
            </a:xfrm>
            <a:prstGeom prst="line">
              <a:avLst/>
            </a:prstGeom>
            <a:noFill/>
            <a:ln w="6350" cap="flat" cmpd="sng" algn="ctr">
              <a:solidFill>
                <a:srgbClr val="FFFFFF"/>
              </a:solidFill>
              <a:prstDash val="solid"/>
            </a:ln>
            <a:effectLst/>
          </p:spPr>
        </p:cxnSp>
        <p:sp>
          <p:nvSpPr>
            <p:cNvPr id="196" name="5-Point Star 196">
              <a:extLst>
                <a:ext uri="{FF2B5EF4-FFF2-40B4-BE49-F238E27FC236}">
                  <a16:creationId xmlns:a16="http://schemas.microsoft.com/office/drawing/2014/main" id="{7F0E1B79-A4B4-41A8-9932-B1A4CE569D29}"/>
                </a:ext>
              </a:extLst>
            </p:cNvPr>
            <p:cNvSpPr/>
            <p:nvPr/>
          </p:nvSpPr>
          <p:spPr>
            <a:xfrm>
              <a:off x="5614413" y="2818758"/>
              <a:ext cx="252128" cy="263482"/>
            </a:xfrm>
            <a:prstGeom prst="star5">
              <a:avLst/>
            </a:prstGeom>
            <a:solidFill>
              <a:srgbClr val="01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197" name="5-Point Star 197">
              <a:extLst>
                <a:ext uri="{FF2B5EF4-FFF2-40B4-BE49-F238E27FC236}">
                  <a16:creationId xmlns:a16="http://schemas.microsoft.com/office/drawing/2014/main" id="{AC2368E2-28A0-4261-85BB-0C4E260849F7}"/>
                </a:ext>
              </a:extLst>
            </p:cNvPr>
            <p:cNvSpPr/>
            <p:nvPr/>
          </p:nvSpPr>
          <p:spPr>
            <a:xfrm>
              <a:off x="3434748" y="2957294"/>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198" name="5-Point Star 198">
              <a:extLst>
                <a:ext uri="{FF2B5EF4-FFF2-40B4-BE49-F238E27FC236}">
                  <a16:creationId xmlns:a16="http://schemas.microsoft.com/office/drawing/2014/main" id="{885F8421-781E-4833-92FB-E9D249E86D8A}"/>
                </a:ext>
              </a:extLst>
            </p:cNvPr>
            <p:cNvSpPr/>
            <p:nvPr/>
          </p:nvSpPr>
          <p:spPr>
            <a:xfrm>
              <a:off x="2526566" y="2971800"/>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199" name="5-Point Star 199">
              <a:extLst>
                <a:ext uri="{FF2B5EF4-FFF2-40B4-BE49-F238E27FC236}">
                  <a16:creationId xmlns:a16="http://schemas.microsoft.com/office/drawing/2014/main" id="{BB6688E2-A448-401A-B9AF-72C18776B348}"/>
                </a:ext>
              </a:extLst>
            </p:cNvPr>
            <p:cNvSpPr/>
            <p:nvPr/>
          </p:nvSpPr>
          <p:spPr>
            <a:xfrm>
              <a:off x="2796243" y="3470318"/>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00" name="5-Point Star 200">
              <a:extLst>
                <a:ext uri="{FF2B5EF4-FFF2-40B4-BE49-F238E27FC236}">
                  <a16:creationId xmlns:a16="http://schemas.microsoft.com/office/drawing/2014/main" id="{32C46BBB-BA06-4C87-9B39-E8B61CE63B46}"/>
                </a:ext>
              </a:extLst>
            </p:cNvPr>
            <p:cNvSpPr/>
            <p:nvPr/>
          </p:nvSpPr>
          <p:spPr>
            <a:xfrm>
              <a:off x="6499548" y="2449439"/>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01" name="5-Point Star 201">
              <a:extLst>
                <a:ext uri="{FF2B5EF4-FFF2-40B4-BE49-F238E27FC236}">
                  <a16:creationId xmlns:a16="http://schemas.microsoft.com/office/drawing/2014/main" id="{8E7D350A-8219-4DD3-BCB3-CCAFADD2D27D}"/>
                </a:ext>
              </a:extLst>
            </p:cNvPr>
            <p:cNvSpPr/>
            <p:nvPr/>
          </p:nvSpPr>
          <p:spPr>
            <a:xfrm>
              <a:off x="2690119" y="3268063"/>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grpSp>
          <p:nvGrpSpPr>
            <p:cNvPr id="202" name="Group 201">
              <a:extLst>
                <a:ext uri="{FF2B5EF4-FFF2-40B4-BE49-F238E27FC236}">
                  <a16:creationId xmlns:a16="http://schemas.microsoft.com/office/drawing/2014/main" id="{D2D6364F-60B9-4B8D-8CB5-84E24772BB41}"/>
                </a:ext>
              </a:extLst>
            </p:cNvPr>
            <p:cNvGrpSpPr/>
            <p:nvPr/>
          </p:nvGrpSpPr>
          <p:grpSpPr>
            <a:xfrm>
              <a:off x="7446755" y="2171307"/>
              <a:ext cx="706667" cy="671353"/>
              <a:chOff x="5675198" y="3475764"/>
              <a:chExt cx="594505" cy="564795"/>
            </a:xfrm>
          </p:grpSpPr>
          <p:sp>
            <p:nvSpPr>
              <p:cNvPr id="220" name="5-Point Star 203">
                <a:extLst>
                  <a:ext uri="{FF2B5EF4-FFF2-40B4-BE49-F238E27FC236}">
                    <a16:creationId xmlns:a16="http://schemas.microsoft.com/office/drawing/2014/main" id="{92270A06-309C-49C5-AECF-D0B00C675324}"/>
                  </a:ext>
                </a:extLst>
              </p:cNvPr>
              <p:cNvSpPr/>
              <p:nvPr/>
            </p:nvSpPr>
            <p:spPr>
              <a:xfrm>
                <a:off x="5675198" y="3475764"/>
                <a:ext cx="594505" cy="564795"/>
              </a:xfrm>
              <a:prstGeom prst="star5">
                <a:avLst/>
              </a:prstGeom>
              <a:solidFill>
                <a:srgbClr val="01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21" name="Rectangle 220">
                <a:extLst>
                  <a:ext uri="{FF2B5EF4-FFF2-40B4-BE49-F238E27FC236}">
                    <a16:creationId xmlns:a16="http://schemas.microsoft.com/office/drawing/2014/main" id="{3BCE81FC-B1BB-4D06-8F48-F2B3170AB4C1}"/>
                  </a:ext>
                </a:extLst>
              </p:cNvPr>
              <p:cNvSpPr/>
              <p:nvPr/>
            </p:nvSpPr>
            <p:spPr>
              <a:xfrm>
                <a:off x="5808884" y="3652930"/>
                <a:ext cx="330670" cy="284818"/>
              </a:xfrm>
              <a:prstGeom prst="rect">
                <a:avLst/>
              </a:prstGeom>
              <a:noFill/>
              <a:ln>
                <a:noFill/>
              </a:ln>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Calibri Light"/>
                  </a:rPr>
                  <a:t>18</a:t>
                </a:r>
              </a:p>
            </p:txBody>
          </p:sp>
        </p:grpSp>
        <p:sp>
          <p:nvSpPr>
            <p:cNvPr id="203" name="Rectangle 202">
              <a:extLst>
                <a:ext uri="{FF2B5EF4-FFF2-40B4-BE49-F238E27FC236}">
                  <a16:creationId xmlns:a16="http://schemas.microsoft.com/office/drawing/2014/main" id="{FF73C3DF-BEF4-4323-9213-84C60903BDEF}"/>
                </a:ext>
              </a:extLst>
            </p:cNvPr>
            <p:cNvSpPr/>
            <p:nvPr/>
          </p:nvSpPr>
          <p:spPr>
            <a:xfrm>
              <a:off x="7107873" y="2872076"/>
              <a:ext cx="1326024" cy="560125"/>
            </a:xfrm>
            <a:prstGeom prst="rect">
              <a:avLst/>
            </a:prstGeom>
          </p:spPr>
          <p:txBody>
            <a:bodyPr wrap="square">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Launched Outcomes Contracts and Grants</a:t>
              </a:r>
              <a:endParaRPr kumimoji="0" lang="en-US" sz="1200"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endParaRPr>
            </a:p>
          </p:txBody>
        </p:sp>
        <p:sp>
          <p:nvSpPr>
            <p:cNvPr id="204" name="Rectangle 203">
              <a:extLst>
                <a:ext uri="{FF2B5EF4-FFF2-40B4-BE49-F238E27FC236}">
                  <a16:creationId xmlns:a16="http://schemas.microsoft.com/office/drawing/2014/main" id="{D84E87BA-F054-4AE2-B1F5-3CA25744C413}"/>
                </a:ext>
              </a:extLst>
            </p:cNvPr>
            <p:cNvSpPr/>
            <p:nvPr/>
          </p:nvSpPr>
          <p:spPr>
            <a:xfrm>
              <a:off x="7463545" y="3686839"/>
              <a:ext cx="640886" cy="406305"/>
            </a:xfrm>
            <a:prstGeom prst="rect">
              <a:avLst/>
            </a:prstGeom>
            <a:solidFill>
              <a:srgbClr val="00A76F"/>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mn-cs"/>
                </a:rPr>
                <a:t>60+</a:t>
              </a:r>
            </a:p>
          </p:txBody>
        </p:sp>
        <p:sp>
          <p:nvSpPr>
            <p:cNvPr id="205" name="Rectangle 204">
              <a:extLst>
                <a:ext uri="{FF2B5EF4-FFF2-40B4-BE49-F238E27FC236}">
                  <a16:creationId xmlns:a16="http://schemas.microsoft.com/office/drawing/2014/main" id="{5A24C5D9-CAA7-4F5C-8C23-1A9D1E71DB66}"/>
                </a:ext>
              </a:extLst>
            </p:cNvPr>
            <p:cNvSpPr/>
            <p:nvPr/>
          </p:nvSpPr>
          <p:spPr>
            <a:xfrm>
              <a:off x="7151225" y="4094557"/>
              <a:ext cx="1297746" cy="461665"/>
            </a:xfrm>
            <a:prstGeom prst="rect">
              <a:avLst/>
            </a:prstGeom>
          </p:spPr>
          <p:txBody>
            <a:bodyPr wrap="square">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Community</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Engagements</a:t>
              </a:r>
            </a:p>
          </p:txBody>
        </p:sp>
        <p:sp>
          <p:nvSpPr>
            <p:cNvPr id="206" name="5-Point Star 208">
              <a:extLst>
                <a:ext uri="{FF2B5EF4-FFF2-40B4-BE49-F238E27FC236}">
                  <a16:creationId xmlns:a16="http://schemas.microsoft.com/office/drawing/2014/main" id="{AA50A800-38A8-422E-A975-E385033A379A}"/>
                </a:ext>
              </a:extLst>
            </p:cNvPr>
            <p:cNvSpPr/>
            <p:nvPr/>
          </p:nvSpPr>
          <p:spPr>
            <a:xfrm>
              <a:off x="2884038" y="1889335"/>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07" name="5-Point Star 209">
              <a:extLst>
                <a:ext uri="{FF2B5EF4-FFF2-40B4-BE49-F238E27FC236}">
                  <a16:creationId xmlns:a16="http://schemas.microsoft.com/office/drawing/2014/main" id="{4FD8C8CB-BB79-48DA-B56B-46C4E6FB3185}"/>
                </a:ext>
              </a:extLst>
            </p:cNvPr>
            <p:cNvSpPr/>
            <p:nvPr/>
          </p:nvSpPr>
          <p:spPr>
            <a:xfrm>
              <a:off x="6050997" y="3048000"/>
              <a:ext cx="252128" cy="263482"/>
            </a:xfrm>
            <a:prstGeom prst="star5">
              <a:avLst/>
            </a:prstGeom>
            <a:solidFill>
              <a:srgbClr val="01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08" name="5-Point Star 210">
              <a:extLst>
                <a:ext uri="{FF2B5EF4-FFF2-40B4-BE49-F238E27FC236}">
                  <a16:creationId xmlns:a16="http://schemas.microsoft.com/office/drawing/2014/main" id="{153DE32E-64E6-4C28-B224-B94EAFAC2E32}"/>
                </a:ext>
              </a:extLst>
            </p:cNvPr>
            <p:cNvSpPr/>
            <p:nvPr/>
          </p:nvSpPr>
          <p:spPr>
            <a:xfrm>
              <a:off x="3405892" y="2979613"/>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09" name="5-Point Star 211">
              <a:extLst>
                <a:ext uri="{FF2B5EF4-FFF2-40B4-BE49-F238E27FC236}">
                  <a16:creationId xmlns:a16="http://schemas.microsoft.com/office/drawing/2014/main" id="{FA84D0AD-D43D-4916-A7C9-969B7407D68E}"/>
                </a:ext>
              </a:extLst>
            </p:cNvPr>
            <p:cNvSpPr/>
            <p:nvPr/>
          </p:nvSpPr>
          <p:spPr>
            <a:xfrm>
              <a:off x="2477339" y="2954571"/>
              <a:ext cx="252128" cy="263482"/>
            </a:xfrm>
            <a:prstGeom prst="star5">
              <a:avLst>
                <a:gd name="adj" fmla="val 16368"/>
                <a:gd name="hf" fmla="val 105146"/>
                <a:gd name="vf" fmla="val 110557"/>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pic>
          <p:nvPicPr>
            <p:cNvPr id="210" name="Picture 6" descr="https://d30y9cdsu7xlg0.cloudfront.net/png/989285-200.png">
              <a:extLst>
                <a:ext uri="{FF2B5EF4-FFF2-40B4-BE49-F238E27FC236}">
                  <a16:creationId xmlns:a16="http://schemas.microsoft.com/office/drawing/2014/main" id="{58100F9F-DFA8-49BD-98AE-09D7CCBEAB3D}"/>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905000" y="3962466"/>
              <a:ext cx="993508" cy="993508"/>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descr="https://d30y9cdsu7xlg0.cloudfront.net/png/648288-200.png">
              <a:hlinkClick r:id="rId4" tooltip="hawaii"/>
              <a:extLst>
                <a:ext uri="{FF2B5EF4-FFF2-40B4-BE49-F238E27FC236}">
                  <a16:creationId xmlns:a16="http://schemas.microsoft.com/office/drawing/2014/main" id="{5EC800C7-933C-4688-A548-8D50BB23C032}"/>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2827965" y="4235248"/>
              <a:ext cx="780483" cy="780483"/>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
          <p:nvSpPr>
            <p:cNvPr id="212" name="5-Point Star 214">
              <a:extLst>
                <a:ext uri="{FF2B5EF4-FFF2-40B4-BE49-F238E27FC236}">
                  <a16:creationId xmlns:a16="http://schemas.microsoft.com/office/drawing/2014/main" id="{5C860F02-CE0D-4DA9-8DF5-78EF0C712542}"/>
                </a:ext>
              </a:extLst>
            </p:cNvPr>
            <p:cNvSpPr/>
            <p:nvPr/>
          </p:nvSpPr>
          <p:spPr>
            <a:xfrm>
              <a:off x="2653914" y="2319929"/>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3" name="5-Point Star 215">
              <a:extLst>
                <a:ext uri="{FF2B5EF4-FFF2-40B4-BE49-F238E27FC236}">
                  <a16:creationId xmlns:a16="http://schemas.microsoft.com/office/drawing/2014/main" id="{A7A83E68-C97D-4A11-9074-DD1C53CD154E}"/>
                </a:ext>
              </a:extLst>
            </p:cNvPr>
            <p:cNvSpPr/>
            <p:nvPr/>
          </p:nvSpPr>
          <p:spPr>
            <a:xfrm>
              <a:off x="2602766" y="2836281"/>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4" name="5-Point Star 109">
              <a:extLst>
                <a:ext uri="{FF2B5EF4-FFF2-40B4-BE49-F238E27FC236}">
                  <a16:creationId xmlns:a16="http://schemas.microsoft.com/office/drawing/2014/main" id="{F0317660-C79C-4198-ADAA-4C2D60B26146}"/>
                </a:ext>
              </a:extLst>
            </p:cNvPr>
            <p:cNvSpPr/>
            <p:nvPr/>
          </p:nvSpPr>
          <p:spPr>
            <a:xfrm>
              <a:off x="2830994" y="1857593"/>
              <a:ext cx="252128" cy="263482"/>
            </a:xfrm>
            <a:prstGeom prst="star5">
              <a:avLst/>
            </a:prstGeom>
            <a:solidFill>
              <a:srgbClr val="01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5" name="5-Point Star 110">
              <a:extLst>
                <a:ext uri="{FF2B5EF4-FFF2-40B4-BE49-F238E27FC236}">
                  <a16:creationId xmlns:a16="http://schemas.microsoft.com/office/drawing/2014/main" id="{01A6C912-54F7-4031-9CB7-88A9B4863238}"/>
                </a:ext>
              </a:extLst>
            </p:cNvPr>
            <p:cNvSpPr/>
            <p:nvPr/>
          </p:nvSpPr>
          <p:spPr>
            <a:xfrm>
              <a:off x="3856901" y="2900861"/>
              <a:ext cx="252128" cy="263482"/>
            </a:xfrm>
            <a:prstGeom prst="star5">
              <a:avLst/>
            </a:prstGeom>
            <a:solidFill>
              <a:srgbClr val="01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6" name="5-Point Star 111">
              <a:extLst>
                <a:ext uri="{FF2B5EF4-FFF2-40B4-BE49-F238E27FC236}">
                  <a16:creationId xmlns:a16="http://schemas.microsoft.com/office/drawing/2014/main" id="{3B2742AD-6D07-40CE-ACE5-D156588172CB}"/>
                </a:ext>
              </a:extLst>
            </p:cNvPr>
            <p:cNvSpPr/>
            <p:nvPr/>
          </p:nvSpPr>
          <p:spPr>
            <a:xfrm>
              <a:off x="6467450" y="2472960"/>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7" name="5-Point Star 112">
              <a:extLst>
                <a:ext uri="{FF2B5EF4-FFF2-40B4-BE49-F238E27FC236}">
                  <a16:creationId xmlns:a16="http://schemas.microsoft.com/office/drawing/2014/main" id="{1785A623-670D-43DB-A866-5B6DC2D9735D}"/>
                </a:ext>
              </a:extLst>
            </p:cNvPr>
            <p:cNvSpPr/>
            <p:nvPr/>
          </p:nvSpPr>
          <p:spPr>
            <a:xfrm>
              <a:off x="2973208" y="1913363"/>
              <a:ext cx="252128" cy="263482"/>
            </a:xfrm>
            <a:prstGeom prst="star5">
              <a:avLst/>
            </a:prstGeom>
            <a:solidFill>
              <a:srgbClr val="01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8" name="5-Point Star 113">
              <a:extLst>
                <a:ext uri="{FF2B5EF4-FFF2-40B4-BE49-F238E27FC236}">
                  <a16:creationId xmlns:a16="http://schemas.microsoft.com/office/drawing/2014/main" id="{CA6FA784-4A7F-44C5-BD9B-CBF7DD721C34}"/>
                </a:ext>
              </a:extLst>
            </p:cNvPr>
            <p:cNvSpPr/>
            <p:nvPr/>
          </p:nvSpPr>
          <p:spPr>
            <a:xfrm>
              <a:off x="6438289" y="2514541"/>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sp>
          <p:nvSpPr>
            <p:cNvPr id="219" name="5-Point Star 114">
              <a:extLst>
                <a:ext uri="{FF2B5EF4-FFF2-40B4-BE49-F238E27FC236}">
                  <a16:creationId xmlns:a16="http://schemas.microsoft.com/office/drawing/2014/main" id="{B64361E8-21E0-41C9-9ECB-79D20A1CDBB9}"/>
                </a:ext>
              </a:extLst>
            </p:cNvPr>
            <p:cNvSpPr/>
            <p:nvPr/>
          </p:nvSpPr>
          <p:spPr>
            <a:xfrm>
              <a:off x="5126916" y="4063298"/>
              <a:ext cx="252128" cy="263482"/>
            </a:xfrm>
            <a:prstGeom prst="star5">
              <a:avLst/>
            </a:prstGeom>
            <a:solidFill>
              <a:srgbClr val="0086AE"/>
            </a:solidFill>
            <a:ln w="3175"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Calibri"/>
              </a:endParaRPr>
            </a:p>
          </p:txBody>
        </p:sp>
      </p:grpSp>
      <p:sp>
        <p:nvSpPr>
          <p:cNvPr id="3" name="TextBox 2">
            <a:extLst>
              <a:ext uri="{FF2B5EF4-FFF2-40B4-BE49-F238E27FC236}">
                <a16:creationId xmlns:a16="http://schemas.microsoft.com/office/drawing/2014/main" id="{E8E22433-7615-4F25-BB91-7565E59F21E1}"/>
              </a:ext>
            </a:extLst>
          </p:cNvPr>
          <p:cNvSpPr txBox="1"/>
          <p:nvPr/>
        </p:nvSpPr>
        <p:spPr>
          <a:xfrm>
            <a:off x="2907666" y="2199505"/>
            <a:ext cx="6376668" cy="523220"/>
          </a:xfrm>
          <a:prstGeom prst="rect">
            <a:avLst/>
          </a:prstGeom>
          <a:noFill/>
        </p:spPr>
        <p:txBody>
          <a:bodyPr wrap="square" rtlCol="0">
            <a:spAutoFit/>
          </a:bodyPr>
          <a:lstStyle/>
          <a:p>
            <a:pPr algn="ctr"/>
            <a:r>
              <a:rPr lang="en-US" dirty="0">
                <a:solidFill>
                  <a:schemeClr val="tx1"/>
                </a:solidFill>
              </a:rPr>
              <a:t>Third Sector has helped shift $806 million in public funding towards outcomes-oriented contracts and grants that improve community wellness</a:t>
            </a:r>
          </a:p>
        </p:txBody>
      </p:sp>
    </p:spTree>
    <p:extLst>
      <p:ext uri="{BB962C8B-B14F-4D97-AF65-F5344CB8AC3E}">
        <p14:creationId xmlns:p14="http://schemas.microsoft.com/office/powerpoint/2010/main" val="4993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9"/>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Granting Spectrum</a:t>
            </a:r>
            <a:endParaRPr dirty="0"/>
          </a:p>
        </p:txBody>
      </p:sp>
      <p:grpSp>
        <p:nvGrpSpPr>
          <p:cNvPr id="4" name="Group 3" descr="Grant spectrum Diagram &#10;Traditional granting to Outcomes granting ">
            <a:extLst>
              <a:ext uri="{FF2B5EF4-FFF2-40B4-BE49-F238E27FC236}">
                <a16:creationId xmlns:a16="http://schemas.microsoft.com/office/drawing/2014/main" id="{370B6F17-C672-4E26-B8E9-A722D461E2FC}"/>
              </a:ext>
            </a:extLst>
          </p:cNvPr>
          <p:cNvGrpSpPr/>
          <p:nvPr/>
        </p:nvGrpSpPr>
        <p:grpSpPr>
          <a:xfrm>
            <a:off x="1110453" y="2835101"/>
            <a:ext cx="9971095" cy="3625434"/>
            <a:chOff x="799205" y="963550"/>
            <a:chExt cx="7494538" cy="3306900"/>
          </a:xfrm>
        </p:grpSpPr>
        <p:sp>
          <p:nvSpPr>
            <p:cNvPr id="5" name="Google Shape;579;p44">
              <a:extLst>
                <a:ext uri="{FF2B5EF4-FFF2-40B4-BE49-F238E27FC236}">
                  <a16:creationId xmlns:a16="http://schemas.microsoft.com/office/drawing/2014/main" id="{91385578-5021-42D6-9B3A-D333C84E85F0}"/>
                </a:ext>
              </a:extLst>
            </p:cNvPr>
            <p:cNvSpPr/>
            <p:nvPr/>
          </p:nvSpPr>
          <p:spPr>
            <a:xfrm>
              <a:off x="2672894" y="3396120"/>
              <a:ext cx="1975500"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500" b="1" dirty="0">
                  <a:solidFill>
                    <a:schemeClr val="lt1"/>
                  </a:solidFill>
                  <a:latin typeface="+mn-lt"/>
                  <a:ea typeface="Calibri"/>
                  <a:cs typeface="Calibri"/>
                  <a:sym typeface="Calibri"/>
                </a:rPr>
                <a:t>Payments for Outcomes</a:t>
              </a:r>
              <a:endParaRPr dirty="0">
                <a:latin typeface="+mn-lt"/>
              </a:endParaRPr>
            </a:p>
          </p:txBody>
        </p:sp>
        <p:sp>
          <p:nvSpPr>
            <p:cNvPr id="6" name="Google Shape;580;p44">
              <a:extLst>
                <a:ext uri="{FF2B5EF4-FFF2-40B4-BE49-F238E27FC236}">
                  <a16:creationId xmlns:a16="http://schemas.microsoft.com/office/drawing/2014/main" id="{A569CFCC-473F-4E91-8ADB-E9B770537E32}"/>
                </a:ext>
              </a:extLst>
            </p:cNvPr>
            <p:cNvSpPr/>
            <p:nvPr/>
          </p:nvSpPr>
          <p:spPr>
            <a:xfrm>
              <a:off x="5600042" y="1185500"/>
              <a:ext cx="2693700" cy="685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dirty="0">
                  <a:solidFill>
                    <a:schemeClr val="dk1"/>
                  </a:solidFill>
                  <a:latin typeface="+mn-lt"/>
                  <a:ea typeface="Calibri"/>
                  <a:cs typeface="Calibri"/>
                  <a:sym typeface="Calibri"/>
                </a:rPr>
                <a:t>The grant specifies that funds are released based on invoices or a disbursement schedule for costs incurred</a:t>
              </a:r>
              <a:endParaRPr sz="1200" b="1" i="1" dirty="0">
                <a:solidFill>
                  <a:schemeClr val="dk1"/>
                </a:solidFill>
                <a:latin typeface="+mn-lt"/>
                <a:ea typeface="Calibri"/>
                <a:cs typeface="Calibri"/>
                <a:sym typeface="Calibri"/>
              </a:endParaRPr>
            </a:p>
          </p:txBody>
        </p:sp>
        <p:sp>
          <p:nvSpPr>
            <p:cNvPr id="7" name="Google Shape;581;p44">
              <a:extLst>
                <a:ext uri="{FF2B5EF4-FFF2-40B4-BE49-F238E27FC236}">
                  <a16:creationId xmlns:a16="http://schemas.microsoft.com/office/drawing/2014/main" id="{08346F81-04D7-482F-ADF9-C037F4F93A1E}"/>
                </a:ext>
              </a:extLst>
            </p:cNvPr>
            <p:cNvSpPr txBox="1"/>
            <p:nvPr/>
          </p:nvSpPr>
          <p:spPr>
            <a:xfrm>
              <a:off x="5600043" y="3396120"/>
              <a:ext cx="2693700" cy="685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dirty="0">
                  <a:solidFill>
                    <a:schemeClr val="dk1"/>
                  </a:solidFill>
                  <a:latin typeface="+mn-lt"/>
                  <a:ea typeface="Calibri"/>
                  <a:cs typeface="Calibri"/>
                  <a:sym typeface="Calibri"/>
                </a:rPr>
                <a:t>The </a:t>
              </a:r>
              <a:r>
                <a:rPr lang="en-US" sz="1200" dirty="0">
                  <a:solidFill>
                    <a:schemeClr val="dk1"/>
                  </a:solidFill>
                  <a:latin typeface="+mn-lt"/>
                  <a:ea typeface="Calibri"/>
                  <a:cs typeface="Calibri"/>
                  <a:sym typeface="Calibri"/>
                </a:rPr>
                <a:t>grant</a:t>
              </a:r>
              <a:r>
                <a:rPr lang="en" sz="1200" dirty="0">
                  <a:solidFill>
                    <a:schemeClr val="dk1"/>
                  </a:solidFill>
                  <a:latin typeface="+mn-lt"/>
                  <a:ea typeface="Calibri"/>
                  <a:cs typeface="Calibri"/>
                  <a:sym typeface="Calibri"/>
                </a:rPr>
                <a:t> specifies that funds are released based on the reporting of outcomes (e.g. number of youth that secured employment)  </a:t>
              </a:r>
              <a:endParaRPr sz="1200" dirty="0">
                <a:solidFill>
                  <a:schemeClr val="dk1"/>
                </a:solidFill>
                <a:latin typeface="+mn-lt"/>
                <a:ea typeface="Calibri"/>
                <a:cs typeface="Calibri"/>
                <a:sym typeface="Calibri"/>
              </a:endParaRPr>
            </a:p>
          </p:txBody>
        </p:sp>
        <p:sp>
          <p:nvSpPr>
            <p:cNvPr id="8" name="Google Shape;582;p44">
              <a:extLst>
                <a:ext uri="{FF2B5EF4-FFF2-40B4-BE49-F238E27FC236}">
                  <a16:creationId xmlns:a16="http://schemas.microsoft.com/office/drawing/2014/main" id="{E79B5C27-5099-4D9F-8841-9380A96F6929}"/>
                </a:ext>
              </a:extLst>
            </p:cNvPr>
            <p:cNvSpPr/>
            <p:nvPr/>
          </p:nvSpPr>
          <p:spPr>
            <a:xfrm>
              <a:off x="2672895" y="2302496"/>
              <a:ext cx="1975500"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500" b="1" dirty="0">
                  <a:solidFill>
                    <a:schemeClr val="lt1"/>
                  </a:solidFill>
                  <a:latin typeface="+mn-lt"/>
                  <a:ea typeface="Calibri"/>
                  <a:cs typeface="Calibri"/>
                  <a:sym typeface="Calibri"/>
                </a:rPr>
                <a:t>Payments for Outputs</a:t>
              </a:r>
              <a:endParaRPr dirty="0">
                <a:latin typeface="+mn-lt"/>
              </a:endParaRPr>
            </a:p>
          </p:txBody>
        </p:sp>
        <p:sp>
          <p:nvSpPr>
            <p:cNvPr id="9" name="Google Shape;583;p44">
              <a:extLst>
                <a:ext uri="{FF2B5EF4-FFF2-40B4-BE49-F238E27FC236}">
                  <a16:creationId xmlns:a16="http://schemas.microsoft.com/office/drawing/2014/main" id="{0B703FF8-69BE-4382-829C-88CC04E6D14C}"/>
                </a:ext>
              </a:extLst>
            </p:cNvPr>
            <p:cNvSpPr/>
            <p:nvPr/>
          </p:nvSpPr>
          <p:spPr>
            <a:xfrm>
              <a:off x="5600043" y="2302496"/>
              <a:ext cx="2693700" cy="6858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dirty="0">
                  <a:solidFill>
                    <a:schemeClr val="dk1"/>
                  </a:solidFill>
                  <a:latin typeface="+mn-lt"/>
                  <a:ea typeface="Calibri"/>
                  <a:cs typeface="Calibri"/>
                  <a:sym typeface="Calibri"/>
                </a:rPr>
                <a:t>The </a:t>
              </a:r>
              <a:r>
                <a:rPr lang="en-US" sz="1200" dirty="0">
                  <a:solidFill>
                    <a:schemeClr val="dk1"/>
                  </a:solidFill>
                  <a:latin typeface="+mn-lt"/>
                  <a:ea typeface="Calibri"/>
                  <a:cs typeface="Calibri"/>
                  <a:sym typeface="Calibri"/>
                </a:rPr>
                <a:t>grant</a:t>
              </a:r>
              <a:r>
                <a:rPr lang="en" sz="1200" dirty="0">
                  <a:solidFill>
                    <a:schemeClr val="dk1"/>
                  </a:solidFill>
                  <a:latin typeface="+mn-lt"/>
                  <a:ea typeface="Calibri"/>
                  <a:cs typeface="Calibri"/>
                  <a:sym typeface="Calibri"/>
                </a:rPr>
                <a:t> specifies that funds are released based on the reporting of outputs (e.g. number of youth that received a service) </a:t>
              </a:r>
              <a:endParaRPr sz="1200" b="1" i="1" dirty="0">
                <a:solidFill>
                  <a:schemeClr val="dk1"/>
                </a:solidFill>
                <a:latin typeface="+mn-lt"/>
                <a:ea typeface="Calibri"/>
                <a:cs typeface="Calibri"/>
                <a:sym typeface="Calibri"/>
              </a:endParaRPr>
            </a:p>
          </p:txBody>
        </p:sp>
        <p:sp>
          <p:nvSpPr>
            <p:cNvPr id="10" name="Google Shape;584;p44" descr="Images &#10;Cost Reimbursements&#10;Payments for Outputs&#10;Payment for Outcomes">
              <a:extLst>
                <a:ext uri="{FF2B5EF4-FFF2-40B4-BE49-F238E27FC236}">
                  <a16:creationId xmlns:a16="http://schemas.microsoft.com/office/drawing/2014/main" id="{FA3A9161-D7FC-42F6-814C-EB8A9A5596EC}"/>
                </a:ext>
              </a:extLst>
            </p:cNvPr>
            <p:cNvSpPr/>
            <p:nvPr/>
          </p:nvSpPr>
          <p:spPr>
            <a:xfrm>
              <a:off x="2672894" y="1185500"/>
              <a:ext cx="1975500" cy="6858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500" b="1" dirty="0">
                  <a:solidFill>
                    <a:schemeClr val="lt1"/>
                  </a:solidFill>
                  <a:latin typeface="+mn-lt"/>
                  <a:ea typeface="Calibri"/>
                  <a:cs typeface="Calibri"/>
                  <a:sym typeface="Calibri"/>
                </a:rPr>
                <a:t>Cost </a:t>
              </a:r>
              <a:endParaRPr dirty="0">
                <a:latin typeface="+mn-lt"/>
              </a:endParaRPr>
            </a:p>
            <a:p>
              <a:pPr marL="0" marR="0" lvl="0" indent="0" algn="ctr" rtl="0">
                <a:spcBef>
                  <a:spcPts val="0"/>
                </a:spcBef>
                <a:spcAft>
                  <a:spcPts val="0"/>
                </a:spcAft>
                <a:buNone/>
              </a:pPr>
              <a:r>
                <a:rPr lang="en" sz="1500" b="1" dirty="0">
                  <a:solidFill>
                    <a:schemeClr val="lt1"/>
                  </a:solidFill>
                  <a:latin typeface="+mn-lt"/>
                  <a:ea typeface="Calibri"/>
                  <a:cs typeface="Calibri"/>
                  <a:sym typeface="Calibri"/>
                </a:rPr>
                <a:t>Reimbursement</a:t>
              </a:r>
              <a:endParaRPr dirty="0">
                <a:latin typeface="+mn-lt"/>
              </a:endParaRPr>
            </a:p>
          </p:txBody>
        </p:sp>
        <p:sp>
          <p:nvSpPr>
            <p:cNvPr id="11" name="Google Shape;585;p44">
              <a:extLst>
                <a:ext uri="{FF2B5EF4-FFF2-40B4-BE49-F238E27FC236}">
                  <a16:creationId xmlns:a16="http://schemas.microsoft.com/office/drawing/2014/main" id="{FFB7E759-E9AD-4E36-994F-237D29EC25EB}"/>
                </a:ext>
              </a:extLst>
            </p:cNvPr>
            <p:cNvSpPr/>
            <p:nvPr/>
          </p:nvSpPr>
          <p:spPr>
            <a:xfrm>
              <a:off x="1357632" y="963550"/>
              <a:ext cx="255900" cy="3306900"/>
            </a:xfrm>
            <a:prstGeom prst="upDownArrow">
              <a:avLst>
                <a:gd name="adj1" fmla="val 50000"/>
                <a:gd name="adj2" fmla="val 50000"/>
              </a:avLst>
            </a:prstGeom>
            <a:solidFill>
              <a:srgbClr val="8AB4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2" name="Google Shape;586;p44">
              <a:extLst>
                <a:ext uri="{FF2B5EF4-FFF2-40B4-BE49-F238E27FC236}">
                  <a16:creationId xmlns:a16="http://schemas.microsoft.com/office/drawing/2014/main" id="{945AF776-C721-4FA5-BAA1-2F6C969C5FDB}"/>
                </a:ext>
              </a:extLst>
            </p:cNvPr>
            <p:cNvCxnSpPr>
              <a:stCxn id="15" idx="6"/>
              <a:endCxn id="10" idx="1"/>
            </p:cNvCxnSpPr>
            <p:nvPr/>
          </p:nvCxnSpPr>
          <p:spPr>
            <a:xfrm>
              <a:off x="1593427" y="1525624"/>
              <a:ext cx="1079400" cy="2700"/>
            </a:xfrm>
            <a:prstGeom prst="straightConnector1">
              <a:avLst/>
            </a:prstGeom>
            <a:noFill/>
            <a:ln w="19050" cap="flat" cmpd="sng">
              <a:solidFill>
                <a:srgbClr val="7F7F7F"/>
              </a:solidFill>
              <a:prstDash val="dot"/>
              <a:round/>
              <a:headEnd type="none" w="sm" len="sm"/>
              <a:tailEnd type="triangle" w="med" len="med"/>
            </a:ln>
          </p:spPr>
        </p:cxnSp>
        <p:cxnSp>
          <p:nvCxnSpPr>
            <p:cNvPr id="13" name="Google Shape;588;p44">
              <a:extLst>
                <a:ext uri="{FF2B5EF4-FFF2-40B4-BE49-F238E27FC236}">
                  <a16:creationId xmlns:a16="http://schemas.microsoft.com/office/drawing/2014/main" id="{46BC8589-163E-45EF-AA02-60A58E0F7FAE}"/>
                </a:ext>
              </a:extLst>
            </p:cNvPr>
            <p:cNvCxnSpPr>
              <a:stCxn id="16" idx="6"/>
              <a:endCxn id="8" idx="1"/>
            </p:cNvCxnSpPr>
            <p:nvPr/>
          </p:nvCxnSpPr>
          <p:spPr>
            <a:xfrm>
              <a:off x="1591180" y="2645387"/>
              <a:ext cx="1081800" cy="0"/>
            </a:xfrm>
            <a:prstGeom prst="straightConnector1">
              <a:avLst/>
            </a:prstGeom>
            <a:noFill/>
            <a:ln w="19050" cap="flat" cmpd="sng">
              <a:solidFill>
                <a:srgbClr val="7F7F7F"/>
              </a:solidFill>
              <a:prstDash val="dot"/>
              <a:round/>
              <a:headEnd type="none" w="sm" len="sm"/>
              <a:tailEnd type="triangle" w="med" len="med"/>
            </a:ln>
          </p:spPr>
        </p:cxnSp>
        <p:cxnSp>
          <p:nvCxnSpPr>
            <p:cNvPr id="14" name="Google Shape;590;p44">
              <a:extLst>
                <a:ext uri="{FF2B5EF4-FFF2-40B4-BE49-F238E27FC236}">
                  <a16:creationId xmlns:a16="http://schemas.microsoft.com/office/drawing/2014/main" id="{543B0FD3-A1A3-4807-AA5F-E43A9C2ED209}"/>
                </a:ext>
              </a:extLst>
            </p:cNvPr>
            <p:cNvCxnSpPr>
              <a:stCxn id="17" idx="6"/>
              <a:endCxn id="5" idx="1"/>
            </p:cNvCxnSpPr>
            <p:nvPr/>
          </p:nvCxnSpPr>
          <p:spPr>
            <a:xfrm>
              <a:off x="1599604" y="3736318"/>
              <a:ext cx="1073400" cy="2700"/>
            </a:xfrm>
            <a:prstGeom prst="straightConnector1">
              <a:avLst/>
            </a:prstGeom>
            <a:noFill/>
            <a:ln w="19050" cap="flat" cmpd="sng">
              <a:solidFill>
                <a:srgbClr val="7F7F7F"/>
              </a:solidFill>
              <a:prstDash val="dot"/>
              <a:round/>
              <a:headEnd type="none" w="sm" len="sm"/>
              <a:tailEnd type="triangle" w="med" len="med"/>
            </a:ln>
          </p:spPr>
        </p:cxnSp>
        <p:sp>
          <p:nvSpPr>
            <p:cNvPr id="15" name="Google Shape;587;p44">
              <a:extLst>
                <a:ext uri="{FF2B5EF4-FFF2-40B4-BE49-F238E27FC236}">
                  <a16:creationId xmlns:a16="http://schemas.microsoft.com/office/drawing/2014/main" id="{1180E7E6-B734-4F79-AF71-2C175045FF2B}"/>
                </a:ext>
              </a:extLst>
            </p:cNvPr>
            <p:cNvSpPr/>
            <p:nvPr/>
          </p:nvSpPr>
          <p:spPr>
            <a:xfrm>
              <a:off x="1401427" y="1453624"/>
              <a:ext cx="192000" cy="14400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589;p44">
              <a:extLst>
                <a:ext uri="{FF2B5EF4-FFF2-40B4-BE49-F238E27FC236}">
                  <a16:creationId xmlns:a16="http://schemas.microsoft.com/office/drawing/2014/main" id="{EEC2D8E3-7EE0-4A43-B05B-F97E4EDE284A}"/>
                </a:ext>
              </a:extLst>
            </p:cNvPr>
            <p:cNvSpPr/>
            <p:nvPr/>
          </p:nvSpPr>
          <p:spPr>
            <a:xfrm>
              <a:off x="1399180" y="2573387"/>
              <a:ext cx="192000" cy="14400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Google Shape;591;p44">
              <a:extLst>
                <a:ext uri="{FF2B5EF4-FFF2-40B4-BE49-F238E27FC236}">
                  <a16:creationId xmlns:a16="http://schemas.microsoft.com/office/drawing/2014/main" id="{E07C9FAE-29DB-4327-AE6C-FE8A496DF4C5}"/>
                </a:ext>
              </a:extLst>
            </p:cNvPr>
            <p:cNvSpPr/>
            <p:nvPr/>
          </p:nvSpPr>
          <p:spPr>
            <a:xfrm>
              <a:off x="1407604" y="3664318"/>
              <a:ext cx="192000" cy="144000"/>
            </a:xfrm>
            <a:prstGeom prst="ellipse">
              <a:avLst/>
            </a:prstGeom>
            <a:solidFill>
              <a:srgbClr val="F2F2F2"/>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18" name="Google Shape;592;p44">
              <a:extLst>
                <a:ext uri="{FF2B5EF4-FFF2-40B4-BE49-F238E27FC236}">
                  <a16:creationId xmlns:a16="http://schemas.microsoft.com/office/drawing/2014/main" id="{04B7B80D-0969-48B5-9AF8-55E8B04A81DD}"/>
                </a:ext>
              </a:extLst>
            </p:cNvPr>
            <p:cNvCxnSpPr>
              <a:stCxn id="10" idx="3"/>
              <a:endCxn id="6" idx="1"/>
            </p:cNvCxnSpPr>
            <p:nvPr/>
          </p:nvCxnSpPr>
          <p:spPr>
            <a:xfrm>
              <a:off x="4648394" y="1528400"/>
              <a:ext cx="951600" cy="0"/>
            </a:xfrm>
            <a:prstGeom prst="straightConnector1">
              <a:avLst/>
            </a:prstGeom>
            <a:noFill/>
            <a:ln w="19050" cap="flat" cmpd="sng">
              <a:solidFill>
                <a:srgbClr val="7F7F7F"/>
              </a:solidFill>
              <a:prstDash val="dot"/>
              <a:round/>
              <a:headEnd type="none" w="sm" len="sm"/>
              <a:tailEnd type="triangle" w="med" len="med"/>
            </a:ln>
          </p:spPr>
        </p:cxnSp>
        <p:cxnSp>
          <p:nvCxnSpPr>
            <p:cNvPr id="19" name="Google Shape;593;p44">
              <a:extLst>
                <a:ext uri="{FF2B5EF4-FFF2-40B4-BE49-F238E27FC236}">
                  <a16:creationId xmlns:a16="http://schemas.microsoft.com/office/drawing/2014/main" id="{2EC2E001-40A6-419E-8808-293A6ED74694}"/>
                </a:ext>
              </a:extLst>
            </p:cNvPr>
            <p:cNvCxnSpPr>
              <a:stCxn id="8" idx="3"/>
              <a:endCxn id="9" idx="1"/>
            </p:cNvCxnSpPr>
            <p:nvPr/>
          </p:nvCxnSpPr>
          <p:spPr>
            <a:xfrm>
              <a:off x="4648395" y="2645396"/>
              <a:ext cx="951600" cy="0"/>
            </a:xfrm>
            <a:prstGeom prst="straightConnector1">
              <a:avLst/>
            </a:prstGeom>
            <a:noFill/>
            <a:ln w="19050" cap="flat" cmpd="sng">
              <a:solidFill>
                <a:srgbClr val="7F7F7F"/>
              </a:solidFill>
              <a:prstDash val="dot"/>
              <a:round/>
              <a:headEnd type="none" w="sm" len="sm"/>
              <a:tailEnd type="triangle" w="med" len="med"/>
            </a:ln>
          </p:spPr>
        </p:cxnSp>
        <p:cxnSp>
          <p:nvCxnSpPr>
            <p:cNvPr id="20" name="Google Shape;594;p44">
              <a:extLst>
                <a:ext uri="{FF2B5EF4-FFF2-40B4-BE49-F238E27FC236}">
                  <a16:creationId xmlns:a16="http://schemas.microsoft.com/office/drawing/2014/main" id="{08B04397-E0DF-496F-A15C-69E9006EAC9D}"/>
                </a:ext>
              </a:extLst>
            </p:cNvPr>
            <p:cNvCxnSpPr>
              <a:stCxn id="5" idx="3"/>
              <a:endCxn id="7" idx="1"/>
            </p:cNvCxnSpPr>
            <p:nvPr/>
          </p:nvCxnSpPr>
          <p:spPr>
            <a:xfrm>
              <a:off x="4648394" y="3739020"/>
              <a:ext cx="951600" cy="0"/>
            </a:xfrm>
            <a:prstGeom prst="straightConnector1">
              <a:avLst/>
            </a:prstGeom>
            <a:noFill/>
            <a:ln w="19050" cap="flat" cmpd="sng">
              <a:solidFill>
                <a:srgbClr val="7F7F7F"/>
              </a:solidFill>
              <a:prstDash val="dot"/>
              <a:round/>
              <a:headEnd type="none" w="sm" len="sm"/>
              <a:tailEnd type="triangle" w="med" len="med"/>
            </a:ln>
          </p:spPr>
        </p:cxnSp>
        <p:sp>
          <p:nvSpPr>
            <p:cNvPr id="21" name="Google Shape;595;p44">
              <a:extLst>
                <a:ext uri="{FF2B5EF4-FFF2-40B4-BE49-F238E27FC236}">
                  <a16:creationId xmlns:a16="http://schemas.microsoft.com/office/drawing/2014/main" id="{E9A0D365-3AE9-49EB-A243-FCC9407C6BE7}"/>
                </a:ext>
              </a:extLst>
            </p:cNvPr>
            <p:cNvSpPr txBox="1"/>
            <p:nvPr/>
          </p:nvSpPr>
          <p:spPr>
            <a:xfrm rot="16200000">
              <a:off x="455779" y="1331158"/>
              <a:ext cx="1226399"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b="1" cap="small" dirty="0">
                  <a:solidFill>
                    <a:schemeClr val="dk1"/>
                  </a:solidFill>
                  <a:latin typeface="Arial"/>
                  <a:ea typeface="Arial"/>
                  <a:cs typeface="Arial"/>
                  <a:sym typeface="Arial"/>
                </a:rPr>
                <a:t>Traditional </a:t>
              </a:r>
              <a:endParaRPr dirty="0"/>
            </a:p>
            <a:p>
              <a:pPr marL="0" marR="0" lvl="0" indent="0" algn="ctr" rtl="0">
                <a:spcBef>
                  <a:spcPts val="0"/>
                </a:spcBef>
                <a:spcAft>
                  <a:spcPts val="0"/>
                </a:spcAft>
                <a:buNone/>
              </a:pPr>
              <a:r>
                <a:rPr lang="en" sz="1400" b="1" cap="small" dirty="0">
                  <a:solidFill>
                    <a:schemeClr val="dk1"/>
                  </a:solidFill>
                  <a:latin typeface="Arial"/>
                  <a:ea typeface="Arial"/>
                  <a:cs typeface="Arial"/>
                  <a:sym typeface="Arial"/>
                </a:rPr>
                <a:t>granting</a:t>
              </a:r>
              <a:endParaRPr dirty="0"/>
            </a:p>
          </p:txBody>
        </p:sp>
        <p:sp>
          <p:nvSpPr>
            <p:cNvPr id="22" name="Google Shape;596;p44">
              <a:extLst>
                <a:ext uri="{FF2B5EF4-FFF2-40B4-BE49-F238E27FC236}">
                  <a16:creationId xmlns:a16="http://schemas.microsoft.com/office/drawing/2014/main" id="{FD89B5E3-ED9A-437F-9BAB-DB5CC0404722}"/>
                </a:ext>
              </a:extLst>
            </p:cNvPr>
            <p:cNvSpPr txBox="1"/>
            <p:nvPr/>
          </p:nvSpPr>
          <p:spPr>
            <a:xfrm rot="-5400000">
              <a:off x="447605" y="3286591"/>
              <a:ext cx="12264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1400" b="1" cap="small" dirty="0">
                  <a:solidFill>
                    <a:schemeClr val="dk1"/>
                  </a:solidFill>
                  <a:latin typeface="Arial"/>
                  <a:ea typeface="Arial"/>
                  <a:cs typeface="Arial"/>
                  <a:sym typeface="Arial"/>
                </a:rPr>
                <a:t>Outcomes</a:t>
              </a:r>
              <a:endParaRPr dirty="0"/>
            </a:p>
            <a:p>
              <a:pPr marL="0" marR="0" lvl="0" indent="0" algn="ctr" rtl="0">
                <a:spcBef>
                  <a:spcPts val="0"/>
                </a:spcBef>
                <a:spcAft>
                  <a:spcPts val="0"/>
                </a:spcAft>
                <a:buNone/>
              </a:pPr>
              <a:r>
                <a:rPr lang="en-US" sz="1400" b="1" cap="small" dirty="0">
                  <a:solidFill>
                    <a:schemeClr val="dk1"/>
                  </a:solidFill>
                  <a:latin typeface="Arial"/>
                  <a:ea typeface="Arial"/>
                  <a:cs typeface="Arial"/>
                  <a:sym typeface="Arial"/>
                </a:rPr>
                <a:t>grant</a:t>
              </a:r>
              <a:r>
                <a:rPr lang="en" sz="1400" b="1" cap="small" dirty="0">
                  <a:solidFill>
                    <a:schemeClr val="dk1"/>
                  </a:solidFill>
                  <a:latin typeface="Arial"/>
                  <a:ea typeface="Arial"/>
                  <a:cs typeface="Arial"/>
                  <a:sym typeface="Arial"/>
                </a:rPr>
                <a:t>ting</a:t>
              </a:r>
              <a:endParaRPr dirty="0"/>
            </a:p>
          </p:txBody>
        </p:sp>
      </p:grpSp>
      <p:sp>
        <p:nvSpPr>
          <p:cNvPr id="2" name="TextBox 1" descr="Text box with the following: For example, TWC will provide 85% of funds requested through cost reimbursement, 5% as payment for an output, and 10% as payments for outcomes &#10;">
            <a:extLst>
              <a:ext uri="{FF2B5EF4-FFF2-40B4-BE49-F238E27FC236}">
                <a16:creationId xmlns:a16="http://schemas.microsoft.com/office/drawing/2014/main" id="{17C8BB1B-E06B-4E27-91F7-F99CE1E02463}"/>
              </a:ext>
            </a:extLst>
          </p:cNvPr>
          <p:cNvSpPr txBox="1"/>
          <p:nvPr/>
        </p:nvSpPr>
        <p:spPr>
          <a:xfrm>
            <a:off x="2664320" y="2262503"/>
            <a:ext cx="6863360" cy="523220"/>
          </a:xfrm>
          <a:prstGeom prst="rect">
            <a:avLst/>
          </a:prstGeom>
          <a:solidFill>
            <a:schemeClr val="accent5"/>
          </a:solidFill>
        </p:spPr>
        <p:txBody>
          <a:bodyPr wrap="square" rtlCol="0">
            <a:spAutoFit/>
          </a:bodyPr>
          <a:lstStyle/>
          <a:p>
            <a:pPr algn="ctr"/>
            <a:r>
              <a:rPr lang="en-US" dirty="0"/>
              <a:t>For example, TWC will provide 85% of funds requested through cost reimbursement, 5% as payment for an output, and 10% as payments for outcomes </a:t>
            </a:r>
          </a:p>
        </p:txBody>
      </p:sp>
    </p:spTree>
    <p:extLst>
      <p:ext uri="{BB962C8B-B14F-4D97-AF65-F5344CB8AC3E}">
        <p14:creationId xmlns:p14="http://schemas.microsoft.com/office/powerpoint/2010/main" val="1207480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205F-2D81-4810-AE76-2E458628C9A1}"/>
              </a:ext>
            </a:extLst>
          </p:cNvPr>
          <p:cNvSpPr>
            <a:spLocks noGrp="1"/>
          </p:cNvSpPr>
          <p:nvPr>
            <p:ph type="title"/>
          </p:nvPr>
        </p:nvSpPr>
        <p:spPr>
          <a:xfrm>
            <a:off x="190165" y="753228"/>
            <a:ext cx="10113300" cy="1080900"/>
          </a:xfrm>
        </p:spPr>
        <p:txBody>
          <a:bodyPr/>
          <a:lstStyle/>
          <a:p>
            <a:r>
              <a:rPr lang="en-US" dirty="0"/>
              <a:t>Metrics</a:t>
            </a:r>
          </a:p>
        </p:txBody>
      </p:sp>
      <p:grpSp>
        <p:nvGrpSpPr>
          <p:cNvPr id="4" name="Group 3" descr="Empty text box ">
            <a:extLst>
              <a:ext uri="{FF2B5EF4-FFF2-40B4-BE49-F238E27FC236}">
                <a16:creationId xmlns:a16="http://schemas.microsoft.com/office/drawing/2014/main" id="{EDF1B3FD-8061-405D-8AD3-80E3AAD7EDFB}"/>
              </a:ext>
            </a:extLst>
          </p:cNvPr>
          <p:cNvGrpSpPr/>
          <p:nvPr/>
        </p:nvGrpSpPr>
        <p:grpSpPr>
          <a:xfrm>
            <a:off x="1281233" y="5228415"/>
            <a:ext cx="9172821" cy="2072437"/>
            <a:chOff x="608076" y="1070274"/>
            <a:chExt cx="7926300" cy="1049622"/>
          </a:xfrm>
        </p:grpSpPr>
        <p:sp>
          <p:nvSpPr>
            <p:cNvPr id="5" name="Google Shape;606;p45" descr="New output and outcome metrics tied to payments title in text box  (standards)">
              <a:extLst>
                <a:ext uri="{FF2B5EF4-FFF2-40B4-BE49-F238E27FC236}">
                  <a16:creationId xmlns:a16="http://schemas.microsoft.com/office/drawing/2014/main" id="{73A25778-F787-429E-876F-DDEE11B4F31C}"/>
                </a:ext>
              </a:extLst>
            </p:cNvPr>
            <p:cNvSpPr/>
            <p:nvPr/>
          </p:nvSpPr>
          <p:spPr>
            <a:xfrm>
              <a:off x="608076" y="1191098"/>
              <a:ext cx="7926300" cy="654294"/>
            </a:xfrm>
            <a:prstGeom prst="rect">
              <a:avLst/>
            </a:prstGeom>
            <a:no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Number of participants that complete the program compared to the target number of participants to complete the program</a:t>
              </a:r>
            </a:p>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Number of participants that receive industry-recognized certification compared to the target number of participants to receive industry-recognized certification</a:t>
              </a:r>
            </a:p>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Number</a:t>
              </a:r>
              <a:r>
                <a:rPr lang="en-US" sz="1400" dirty="0">
                  <a:solidFill>
                    <a:schemeClr val="dk1"/>
                  </a:solidFill>
                  <a:latin typeface="+mn-lt"/>
                  <a:ea typeface="Calibri"/>
                  <a:cs typeface="Calibri"/>
                  <a:sym typeface="Calibri"/>
                </a:rPr>
                <a:t> of participants employed in </a:t>
              </a:r>
              <a:r>
                <a:rPr lang="en-US" dirty="0">
                  <a:solidFill>
                    <a:schemeClr val="dk1"/>
                  </a:solidFill>
                  <a:latin typeface="+mn-lt"/>
                  <a:ea typeface="Calibri"/>
                  <a:cs typeface="Calibri"/>
                  <a:sym typeface="Calibri"/>
                </a:rPr>
                <a:t>an o</a:t>
              </a:r>
              <a:r>
                <a:rPr lang="en-US" sz="1400" dirty="0">
                  <a:solidFill>
                    <a:schemeClr val="dk1"/>
                  </a:solidFill>
                  <a:latin typeface="+mn-lt"/>
                  <a:ea typeface="Calibri"/>
                  <a:cs typeface="Calibri"/>
                  <a:sym typeface="Calibri"/>
                </a:rPr>
                <a:t>ccupation in the field of training compared to the target number of participants to become employed in field</a:t>
              </a:r>
              <a:endParaRPr sz="1400" dirty="0">
                <a:solidFill>
                  <a:schemeClr val="dk1"/>
                </a:solidFill>
                <a:latin typeface="+mn-lt"/>
                <a:ea typeface="Calibri"/>
                <a:cs typeface="Calibri"/>
                <a:sym typeface="Calibri"/>
              </a:endParaRPr>
            </a:p>
          </p:txBody>
        </p:sp>
        <p:sp>
          <p:nvSpPr>
            <p:cNvPr id="6" name="Google Shape;614;p45" descr="New output and outcome metrics tied to payments title in text box ">
              <a:extLst>
                <a:ext uri="{FF2B5EF4-FFF2-40B4-BE49-F238E27FC236}">
                  <a16:creationId xmlns:a16="http://schemas.microsoft.com/office/drawing/2014/main" id="{61B026B4-ABD6-4C22-B552-212B2EAE9FBC}"/>
                </a:ext>
              </a:extLst>
            </p:cNvPr>
            <p:cNvSpPr txBox="1"/>
            <p:nvPr/>
          </p:nvSpPr>
          <p:spPr>
            <a:xfrm>
              <a:off x="608076" y="1070274"/>
              <a:ext cx="7926300" cy="120824"/>
            </a:xfrm>
            <a:prstGeom prst="rect">
              <a:avLst/>
            </a:prstGeom>
            <a:solidFill>
              <a:schemeClr val="accent2"/>
            </a:solidFill>
            <a:ln>
              <a:solidFill>
                <a:schemeClr val="accent2"/>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bg1"/>
                  </a:solidFill>
                </a:rPr>
                <a:t>New output and outcome metrics tied to payments</a:t>
              </a:r>
              <a:endParaRPr b="1" dirty="0">
                <a:solidFill>
                  <a:schemeClr val="bg1"/>
                </a:solidFill>
              </a:endParaRPr>
            </a:p>
          </p:txBody>
        </p:sp>
        <p:sp>
          <p:nvSpPr>
            <p:cNvPr id="9" name="Google Shape;626;p45">
              <a:extLst>
                <a:ext uri="{FF2B5EF4-FFF2-40B4-BE49-F238E27FC236}">
                  <a16:creationId xmlns:a16="http://schemas.microsoft.com/office/drawing/2014/main" id="{1361C45C-C737-4261-A41B-4537E35E6F14}"/>
                </a:ext>
              </a:extLst>
            </p:cNvPr>
            <p:cNvSpPr/>
            <p:nvPr/>
          </p:nvSpPr>
          <p:spPr>
            <a:xfrm>
              <a:off x="4042064" y="1660687"/>
              <a:ext cx="2037218" cy="459209"/>
            </a:xfrm>
            <a:custGeom>
              <a:avLst/>
              <a:gdLst/>
              <a:ahLst/>
              <a:cxnLst/>
              <a:rect l="l" t="t" r="r" b="b"/>
              <a:pathLst>
                <a:path w="2226468" h="556617" extrusionOk="0">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txBody>
            <a:bodyPr spcFirstLastPara="1" wrap="square" lIns="29000" tIns="29000" rIns="29000" bIns="29000" anchor="ctr" anchorCtr="0">
              <a:noAutofit/>
            </a:bodyPr>
            <a:lstStyle/>
            <a:p>
              <a:pPr marL="91440" marR="0" lvl="0" algn="l" rtl="0">
                <a:spcBef>
                  <a:spcPts val="0"/>
                </a:spcBef>
                <a:spcAft>
                  <a:spcPts val="0"/>
                </a:spcAft>
                <a:buClr>
                  <a:schemeClr val="dk1"/>
                </a:buClr>
                <a:buSzPts val="1400"/>
              </a:pPr>
              <a:endParaRPr sz="1400" dirty="0">
                <a:solidFill>
                  <a:schemeClr val="dk1"/>
                </a:solidFill>
                <a:latin typeface="Calibri"/>
                <a:ea typeface="Calibri"/>
                <a:cs typeface="Calibri"/>
                <a:sym typeface="Calibri"/>
              </a:endParaRPr>
            </a:p>
          </p:txBody>
        </p:sp>
      </p:grpSp>
      <p:sp>
        <p:nvSpPr>
          <p:cNvPr id="10" name="Google Shape;629;p45" descr="Image of plus sign ">
            <a:extLst>
              <a:ext uri="{FF2B5EF4-FFF2-40B4-BE49-F238E27FC236}">
                <a16:creationId xmlns:a16="http://schemas.microsoft.com/office/drawing/2014/main" id="{32370E14-E194-4E67-AA5C-9F2B18283B2F}"/>
              </a:ext>
            </a:extLst>
          </p:cNvPr>
          <p:cNvSpPr/>
          <p:nvPr/>
        </p:nvSpPr>
        <p:spPr>
          <a:xfrm>
            <a:off x="5730240" y="4767600"/>
            <a:ext cx="365760" cy="365760"/>
          </a:xfrm>
          <a:prstGeom prst="mathPlus">
            <a:avLst>
              <a:gd name="adj1" fmla="val 23520"/>
            </a:avLst>
          </a:prstGeom>
          <a:solidFill>
            <a:srgbClr val="FFC50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dirty="0">
              <a:ln>
                <a:noFill/>
              </a:ln>
              <a:solidFill>
                <a:srgbClr val="58585A"/>
              </a:solidFill>
              <a:effectLst/>
              <a:uLnTx/>
              <a:uFillTx/>
              <a:latin typeface="Calibri"/>
              <a:ea typeface="Calibri"/>
              <a:cs typeface="Calibri"/>
              <a:sym typeface="Calibri"/>
            </a:endParaRPr>
          </a:p>
        </p:txBody>
      </p:sp>
      <p:grpSp>
        <p:nvGrpSpPr>
          <p:cNvPr id="11" name="Group 10" descr="New output and outcome metrics tied to payments ">
            <a:extLst>
              <a:ext uri="{FF2B5EF4-FFF2-40B4-BE49-F238E27FC236}">
                <a16:creationId xmlns:a16="http://schemas.microsoft.com/office/drawing/2014/main" id="{237EDC50-1A19-414D-8E14-758571907835}"/>
              </a:ext>
            </a:extLst>
          </p:cNvPr>
          <p:cNvGrpSpPr/>
          <p:nvPr/>
        </p:nvGrpSpPr>
        <p:grpSpPr>
          <a:xfrm>
            <a:off x="1281233" y="2136851"/>
            <a:ext cx="9172822" cy="2575067"/>
            <a:chOff x="608075" y="1004028"/>
            <a:chExt cx="7926301" cy="1320580"/>
          </a:xfrm>
        </p:grpSpPr>
        <p:sp>
          <p:nvSpPr>
            <p:cNvPr id="12" name="Google Shape;606;p45" descr="Existing WIOA performance metrics standards ">
              <a:extLst>
                <a:ext uri="{FF2B5EF4-FFF2-40B4-BE49-F238E27FC236}">
                  <a16:creationId xmlns:a16="http://schemas.microsoft.com/office/drawing/2014/main" id="{7BC884C1-1578-4476-9E59-7D92503E608B}"/>
                </a:ext>
              </a:extLst>
            </p:cNvPr>
            <p:cNvSpPr/>
            <p:nvPr/>
          </p:nvSpPr>
          <p:spPr>
            <a:xfrm>
              <a:off x="608075" y="1191098"/>
              <a:ext cx="7926300" cy="1133510"/>
            </a:xfrm>
            <a:prstGeom prst="rect">
              <a:avLst/>
            </a:prstGeom>
            <a:no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Percentage of program participants who are in unsubsidized employment during the second quarter after exit from the program</a:t>
              </a:r>
            </a:p>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Percentage of program participants who are in unsubsidized employment during the fourth quarter after exit from the program</a:t>
              </a:r>
            </a:p>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Median earnings of program participants who are in unsubsidized employment during the second quarter after exit from the program</a:t>
              </a:r>
            </a:p>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Percentage of program participants who obtain a recognized postsecondary credential during participation or within one year after program exit</a:t>
              </a:r>
            </a:p>
            <a:p>
              <a:pPr marL="285750" marR="0" lvl="0" indent="-285750" rtl="0">
                <a:spcBef>
                  <a:spcPts val="0"/>
                </a:spcBef>
                <a:spcAft>
                  <a:spcPts val="0"/>
                </a:spcAft>
                <a:buFont typeface="Arial" panose="020B0604020202020204" pitchFamily="34" charset="0"/>
                <a:buChar char="•"/>
              </a:pPr>
              <a:r>
                <a:rPr lang="en-US" dirty="0">
                  <a:solidFill>
                    <a:schemeClr val="dk1"/>
                  </a:solidFill>
                  <a:latin typeface="+mn-lt"/>
                  <a:ea typeface="Calibri"/>
                  <a:cs typeface="Calibri"/>
                  <a:sym typeface="Calibri"/>
                </a:rPr>
                <a:t>Percentage of program participants who are in an education or training program that leads to recognized postsecondary  credential or employment</a:t>
              </a:r>
              <a:endParaRPr dirty="0">
                <a:solidFill>
                  <a:schemeClr val="dk1"/>
                </a:solidFill>
                <a:latin typeface="+mn-lt"/>
                <a:ea typeface="Calibri"/>
                <a:cs typeface="Calibri"/>
                <a:sym typeface="Calibri"/>
              </a:endParaRPr>
            </a:p>
          </p:txBody>
        </p:sp>
        <p:sp>
          <p:nvSpPr>
            <p:cNvPr id="13" name="Google Shape;614;p45" descr="Existing WIOA performance metrics title in text box ">
              <a:extLst>
                <a:ext uri="{FF2B5EF4-FFF2-40B4-BE49-F238E27FC236}">
                  <a16:creationId xmlns:a16="http://schemas.microsoft.com/office/drawing/2014/main" id="{760F3AE3-8482-4D0B-931E-6B60DD1573A5}"/>
                </a:ext>
              </a:extLst>
            </p:cNvPr>
            <p:cNvSpPr txBox="1"/>
            <p:nvPr/>
          </p:nvSpPr>
          <p:spPr>
            <a:xfrm>
              <a:off x="608076" y="1004028"/>
              <a:ext cx="7926300" cy="187070"/>
            </a:xfrm>
            <a:prstGeom prst="rect">
              <a:avLst/>
            </a:prstGeom>
            <a:solidFill>
              <a:schemeClr val="accent1"/>
            </a:solidFill>
            <a:ln>
              <a:solidFill>
                <a:schemeClr val="accent1"/>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bg1"/>
                  </a:solidFill>
                </a:rPr>
                <a:t>Existing WIOA performance metrics</a:t>
              </a:r>
              <a:endParaRPr b="1" dirty="0">
                <a:solidFill>
                  <a:schemeClr val="bg1"/>
                </a:solidFill>
              </a:endParaRPr>
            </a:p>
          </p:txBody>
        </p:sp>
        <p:sp>
          <p:nvSpPr>
            <p:cNvPr id="14" name="Google Shape;626;p45">
              <a:extLst>
                <a:ext uri="{FF2B5EF4-FFF2-40B4-BE49-F238E27FC236}">
                  <a16:creationId xmlns:a16="http://schemas.microsoft.com/office/drawing/2014/main" id="{E7E685DA-1F1F-4871-A6CA-E9CA63BACF1D}"/>
                </a:ext>
              </a:extLst>
            </p:cNvPr>
            <p:cNvSpPr/>
            <p:nvPr/>
          </p:nvSpPr>
          <p:spPr>
            <a:xfrm>
              <a:off x="4042064" y="1660687"/>
              <a:ext cx="2037218" cy="459209"/>
            </a:xfrm>
            <a:custGeom>
              <a:avLst/>
              <a:gdLst/>
              <a:ahLst/>
              <a:cxnLst/>
              <a:rect l="l" t="t" r="r" b="b"/>
              <a:pathLst>
                <a:path w="2226468" h="556617" extrusionOk="0">
                  <a:moveTo>
                    <a:pt x="0" y="55662"/>
                  </a:moveTo>
                  <a:cubicBezTo>
                    <a:pt x="0" y="24921"/>
                    <a:pt x="24921" y="0"/>
                    <a:pt x="55662" y="0"/>
                  </a:cubicBezTo>
                  <a:lnTo>
                    <a:pt x="2170806" y="0"/>
                  </a:lnTo>
                  <a:cubicBezTo>
                    <a:pt x="2201547" y="0"/>
                    <a:pt x="2226468" y="24921"/>
                    <a:pt x="2226468" y="55662"/>
                  </a:cubicBezTo>
                  <a:lnTo>
                    <a:pt x="2226468" y="500955"/>
                  </a:lnTo>
                  <a:cubicBezTo>
                    <a:pt x="2226468" y="531696"/>
                    <a:pt x="2201547" y="556617"/>
                    <a:pt x="2170806" y="556617"/>
                  </a:cubicBezTo>
                  <a:lnTo>
                    <a:pt x="55662" y="556617"/>
                  </a:lnTo>
                  <a:cubicBezTo>
                    <a:pt x="24921" y="556617"/>
                    <a:pt x="0" y="531696"/>
                    <a:pt x="0" y="500955"/>
                  </a:cubicBezTo>
                  <a:lnTo>
                    <a:pt x="0" y="55662"/>
                  </a:lnTo>
                  <a:close/>
                </a:path>
              </a:pathLst>
            </a:custGeom>
            <a:noFill/>
            <a:ln>
              <a:noFill/>
            </a:ln>
          </p:spPr>
          <p:txBody>
            <a:bodyPr spcFirstLastPara="1" wrap="square" lIns="29000" tIns="29000" rIns="29000" bIns="29000" anchor="ctr" anchorCtr="0">
              <a:noAutofit/>
            </a:bodyPr>
            <a:lstStyle/>
            <a:p>
              <a:pPr marL="91440" marR="0" lvl="0" algn="l" rtl="0">
                <a:spcBef>
                  <a:spcPts val="0"/>
                </a:spcBef>
                <a:spcAft>
                  <a:spcPts val="0"/>
                </a:spcAft>
                <a:buClr>
                  <a:schemeClr val="dk1"/>
                </a:buClr>
                <a:buSzPts val="1400"/>
              </a:pPr>
              <a:endParaRPr sz="14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165741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
          <p:cNvSpPr txBox="1">
            <a:spLocks noGrp="1"/>
          </p:cNvSpPr>
          <p:nvPr>
            <p:ph type="title"/>
          </p:nvPr>
        </p:nvSpPr>
        <p:spPr>
          <a:xfrm>
            <a:off x="180975" y="753228"/>
            <a:ext cx="10113207" cy="10809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Agenda</a:t>
            </a:r>
            <a:endParaRPr dirty="0"/>
          </a:p>
        </p:txBody>
      </p:sp>
      <p:sp>
        <p:nvSpPr>
          <p:cNvPr id="207" name="Google Shape;207;p3"/>
          <p:cNvSpPr/>
          <p:nvPr/>
        </p:nvSpPr>
        <p:spPr>
          <a:xfrm>
            <a:off x="867905" y="2417736"/>
            <a:ext cx="9426277" cy="353186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Introductions and Quick Recap</a:t>
            </a:r>
            <a:endParaRPr dirty="0">
              <a:latin typeface="+mn-lt"/>
            </a:endParaRPr>
          </a:p>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Quick Review of Evidence Framework </a:t>
            </a:r>
            <a:endParaRPr dirty="0">
              <a:latin typeface="+mn-lt"/>
            </a:endParaRPr>
          </a:p>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Review CLEAR Database </a:t>
            </a:r>
            <a:endParaRPr dirty="0">
              <a:latin typeface="+mn-lt"/>
            </a:endParaRPr>
          </a:p>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Review Decision Tree </a:t>
            </a:r>
            <a:endParaRPr dirty="0">
              <a:latin typeface="+mn-lt"/>
            </a:endParaRPr>
          </a:p>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Understand Performance Based Granting</a:t>
            </a:r>
            <a:endParaRPr dirty="0">
              <a:latin typeface="+mn-lt"/>
            </a:endParaRPr>
          </a:p>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Review Cash Flow Model </a:t>
            </a:r>
            <a:endParaRPr dirty="0">
              <a:latin typeface="+mn-lt"/>
            </a:endParaRPr>
          </a:p>
          <a:p>
            <a:pPr marL="342900" marR="0" lvl="0" indent="-342900" algn="l" rtl="0">
              <a:lnSpc>
                <a:spcPct val="115000"/>
              </a:lnSpc>
              <a:spcBef>
                <a:spcPts val="0"/>
              </a:spcBef>
              <a:spcAft>
                <a:spcPts val="0"/>
              </a:spcAft>
              <a:buClr>
                <a:schemeClr val="dk1"/>
              </a:buClr>
              <a:buSzPts val="2800"/>
              <a:buFont typeface="Noto Sans Symbols"/>
              <a:buChar char="∙"/>
            </a:pPr>
            <a:r>
              <a:rPr lang="en-US" sz="2800" b="0" i="0" u="none" strike="noStrike" cap="none" dirty="0">
                <a:solidFill>
                  <a:schemeClr val="dk1"/>
                </a:solidFill>
                <a:latin typeface="+mn-lt"/>
                <a:ea typeface="Calibri"/>
                <a:cs typeface="Calibri"/>
                <a:sym typeface="Calibri"/>
              </a:rPr>
              <a:t>Questions and Answers</a:t>
            </a:r>
            <a:endParaRPr sz="2800" b="0" i="0" u="none" strike="noStrike" cap="none" dirty="0">
              <a:solidFill>
                <a:schemeClr val="dk1"/>
              </a:solidFill>
              <a:latin typeface="+mn-lt"/>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gb0d200288f_0_10"/>
          <p:cNvSpPr txBox="1">
            <a:spLocks noGrp="1"/>
          </p:cNvSpPr>
          <p:nvPr>
            <p:ph type="title"/>
          </p:nvPr>
        </p:nvSpPr>
        <p:spPr>
          <a:xfrm>
            <a:off x="180975" y="753228"/>
            <a:ext cx="10113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200"/>
              <a:buNone/>
            </a:pPr>
            <a:r>
              <a:rPr lang="en-US" dirty="0"/>
              <a:t>Why Outcomes Granting</a:t>
            </a:r>
            <a:endParaRPr dirty="0"/>
          </a:p>
        </p:txBody>
      </p:sp>
      <p:sp>
        <p:nvSpPr>
          <p:cNvPr id="451" name="Google Shape;451;gb0d200288f_0_10"/>
          <p:cNvSpPr/>
          <p:nvPr/>
        </p:nvSpPr>
        <p:spPr>
          <a:xfrm rot="-513045">
            <a:off x="2528841" y="1945778"/>
            <a:ext cx="5102719" cy="4100916"/>
          </a:xfrm>
          <a:prstGeom prst="rect">
            <a:avLst/>
          </a:prstGeom>
          <a:solidFill>
            <a:srgbClr val="F1F5CD"/>
          </a:solidFill>
          <a:ln w="12700" cap="flat" cmpd="sng">
            <a:solidFill>
              <a:srgbClr val="2F648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000" dirty="0">
                <a:solidFill>
                  <a:srgbClr val="306786"/>
                </a:solidFill>
                <a:latin typeface="Bad Script"/>
                <a:ea typeface="Bad Script"/>
                <a:cs typeface="Bad Script"/>
                <a:sym typeface="Bad Script"/>
              </a:rPr>
              <a:t>Reasons why outcomes granting could be a good fit for us</a:t>
            </a:r>
            <a:endParaRPr sz="2000" dirty="0">
              <a:solidFill>
                <a:srgbClr val="306786"/>
              </a:solidFill>
              <a:latin typeface="Bad Script"/>
              <a:ea typeface="Bad Script"/>
              <a:cs typeface="Bad Script"/>
              <a:sym typeface="Bad Script"/>
            </a:endParaRPr>
          </a:p>
          <a:p>
            <a:pPr marL="114300" marR="0" lvl="0" algn="l" rtl="0">
              <a:lnSpc>
                <a:spcPct val="100000"/>
              </a:lnSpc>
              <a:spcBef>
                <a:spcPts val="0"/>
              </a:spcBef>
              <a:spcAft>
                <a:spcPts val="0"/>
              </a:spcAft>
              <a:buClr>
                <a:srgbClr val="306786"/>
              </a:buClr>
              <a:buSzPts val="1800"/>
            </a:pPr>
            <a:endParaRPr sz="2000" dirty="0">
              <a:solidFill>
                <a:srgbClr val="306786"/>
              </a:solidFill>
              <a:highlight>
                <a:srgbClr val="FFFF00"/>
              </a:highlight>
              <a:latin typeface="Bad Script"/>
              <a:ea typeface="Bad Script"/>
              <a:cs typeface="Bad Script"/>
              <a:sym typeface="Bad Script"/>
            </a:endParaRPr>
          </a:p>
          <a:p>
            <a:pPr marL="457200" marR="0" lvl="0" indent="-342900" algn="l" rtl="0">
              <a:lnSpc>
                <a:spcPct val="100000"/>
              </a:lnSpc>
              <a:spcBef>
                <a:spcPts val="0"/>
              </a:spcBef>
              <a:spcAft>
                <a:spcPts val="0"/>
              </a:spcAft>
              <a:buClr>
                <a:srgbClr val="306786"/>
              </a:buClr>
              <a:buSzPts val="1800"/>
              <a:buFont typeface="Bad Script"/>
              <a:buChar char="●"/>
            </a:pPr>
            <a:r>
              <a:rPr lang="en-US" sz="2000" dirty="0">
                <a:solidFill>
                  <a:srgbClr val="306786"/>
                </a:solidFill>
                <a:latin typeface="Bad Script"/>
                <a:ea typeface="Bad Script"/>
                <a:cs typeface="Bad Script"/>
                <a:sym typeface="Bad Script"/>
              </a:rPr>
              <a:t>Better collaboration with TWC and other grantees</a:t>
            </a:r>
            <a:endParaRPr sz="2000" dirty="0">
              <a:solidFill>
                <a:srgbClr val="306786"/>
              </a:solidFill>
              <a:latin typeface="Bad Script"/>
              <a:ea typeface="Bad Script"/>
              <a:cs typeface="Bad Script"/>
              <a:sym typeface="Bad Script"/>
            </a:endParaRPr>
          </a:p>
          <a:p>
            <a:pPr marL="457200" marR="0" lvl="0" indent="-342900" algn="l" rtl="0">
              <a:lnSpc>
                <a:spcPct val="100000"/>
              </a:lnSpc>
              <a:spcBef>
                <a:spcPts val="0"/>
              </a:spcBef>
              <a:spcAft>
                <a:spcPts val="0"/>
              </a:spcAft>
              <a:buClr>
                <a:srgbClr val="306786"/>
              </a:buClr>
              <a:buSzPts val="1800"/>
              <a:buFont typeface="Bad Script"/>
              <a:buChar char="●"/>
            </a:pPr>
            <a:r>
              <a:rPr lang="en-US" sz="2000" dirty="0">
                <a:solidFill>
                  <a:srgbClr val="306786"/>
                </a:solidFill>
                <a:latin typeface="Bad Script"/>
                <a:ea typeface="Bad Script"/>
                <a:cs typeface="Bad Script"/>
                <a:sym typeface="Bad Script"/>
              </a:rPr>
              <a:t>Build an evidence base</a:t>
            </a:r>
            <a:endParaRPr sz="2000" dirty="0">
              <a:solidFill>
                <a:srgbClr val="306786"/>
              </a:solidFill>
              <a:latin typeface="Bad Script"/>
              <a:ea typeface="Bad Script"/>
              <a:cs typeface="Bad Script"/>
              <a:sym typeface="Bad Script"/>
            </a:endParaRPr>
          </a:p>
          <a:p>
            <a:pPr marL="457200" marR="0" lvl="0" indent="-342900" algn="l" rtl="0">
              <a:lnSpc>
                <a:spcPct val="100000"/>
              </a:lnSpc>
              <a:spcBef>
                <a:spcPts val="0"/>
              </a:spcBef>
              <a:spcAft>
                <a:spcPts val="0"/>
              </a:spcAft>
              <a:buClr>
                <a:srgbClr val="306786"/>
              </a:buClr>
              <a:buSzPts val="1800"/>
              <a:buFont typeface="Bad Script"/>
              <a:buChar char="●"/>
            </a:pPr>
            <a:r>
              <a:rPr lang="en-US" sz="2000" dirty="0">
                <a:solidFill>
                  <a:srgbClr val="306786"/>
                </a:solidFill>
                <a:latin typeface="Bad Script"/>
                <a:ea typeface="Bad Script"/>
                <a:cs typeface="Bad Script"/>
                <a:sym typeface="Bad Script"/>
              </a:rPr>
              <a:t>Focus on equity</a:t>
            </a:r>
            <a:endParaRPr sz="2000" dirty="0">
              <a:solidFill>
                <a:srgbClr val="306786"/>
              </a:solidFill>
              <a:latin typeface="Bad Script"/>
              <a:ea typeface="Bad Script"/>
              <a:cs typeface="Bad Script"/>
              <a:sym typeface="Bad Script"/>
            </a:endParaRPr>
          </a:p>
          <a:p>
            <a:pPr marL="457200" marR="0" lvl="0" indent="-342900" algn="l" rtl="0">
              <a:lnSpc>
                <a:spcPct val="100000"/>
              </a:lnSpc>
              <a:spcBef>
                <a:spcPts val="0"/>
              </a:spcBef>
              <a:spcAft>
                <a:spcPts val="0"/>
              </a:spcAft>
              <a:buClr>
                <a:srgbClr val="306786"/>
              </a:buClr>
              <a:buSzPts val="1800"/>
              <a:buFont typeface="Bad Script"/>
              <a:buChar char="●"/>
            </a:pPr>
            <a:r>
              <a:rPr lang="en-US" sz="2000" dirty="0">
                <a:solidFill>
                  <a:srgbClr val="306786"/>
                </a:solidFill>
                <a:latin typeface="Bad Script"/>
                <a:ea typeface="Bad Script"/>
                <a:cs typeface="Bad Script"/>
                <a:sym typeface="Bad Script"/>
              </a:rPr>
              <a:t>We are all aligned on the same goals</a:t>
            </a:r>
            <a:endParaRPr sz="2000" dirty="0">
              <a:solidFill>
                <a:srgbClr val="306786"/>
              </a:solidFill>
              <a:latin typeface="Bad Script"/>
              <a:ea typeface="Bad Script"/>
              <a:cs typeface="Bad Script"/>
              <a:sym typeface="Bad Script"/>
            </a:endParaRPr>
          </a:p>
          <a:p>
            <a:pPr marL="0" marR="0" lvl="0" indent="0" algn="l" rtl="0">
              <a:lnSpc>
                <a:spcPct val="100000"/>
              </a:lnSpc>
              <a:spcBef>
                <a:spcPts val="0"/>
              </a:spcBef>
              <a:spcAft>
                <a:spcPts val="0"/>
              </a:spcAft>
              <a:buClr>
                <a:srgbClr val="000000"/>
              </a:buClr>
              <a:buSzPts val="1800"/>
              <a:buFont typeface="Arial"/>
              <a:buNone/>
            </a:pPr>
            <a:endParaRPr sz="2000" dirty="0">
              <a:solidFill>
                <a:srgbClr val="306786"/>
              </a:solidFill>
              <a:latin typeface="Bad Script"/>
              <a:ea typeface="Bad Script"/>
              <a:cs typeface="Bad Script"/>
              <a:sym typeface="Bad Script"/>
            </a:endParaRPr>
          </a:p>
          <a:p>
            <a:pPr marL="457200" marR="0" lvl="0" indent="-342900" algn="l" rtl="0">
              <a:lnSpc>
                <a:spcPct val="100000"/>
              </a:lnSpc>
              <a:spcBef>
                <a:spcPts val="0"/>
              </a:spcBef>
              <a:spcAft>
                <a:spcPts val="0"/>
              </a:spcAft>
              <a:buClr>
                <a:srgbClr val="306786"/>
              </a:buClr>
              <a:buSzPts val="1800"/>
              <a:buFont typeface="Bad Script"/>
              <a:buChar char="-"/>
            </a:pPr>
            <a:r>
              <a:rPr lang="en-US" sz="2000" b="0" i="0" u="none" strike="noStrike" cap="none" dirty="0">
                <a:solidFill>
                  <a:srgbClr val="306786"/>
                </a:solidFill>
                <a:latin typeface="Bad Script"/>
                <a:ea typeface="Bad Script"/>
                <a:cs typeface="Bad Script"/>
                <a:sym typeface="Bad Script"/>
              </a:rPr>
              <a:t>Maggie</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b0d200288f_0_1486"/>
          <p:cNvSpPr txBox="1">
            <a:spLocks noGrp="1"/>
          </p:cNvSpPr>
          <p:nvPr>
            <p:ph type="title"/>
          </p:nvPr>
        </p:nvSpPr>
        <p:spPr>
          <a:xfrm>
            <a:off x="180975" y="753228"/>
            <a:ext cx="10113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5200"/>
              <a:buNone/>
            </a:pPr>
            <a:r>
              <a:rPr lang="en-US" dirty="0"/>
              <a:t>Common provider questions</a:t>
            </a:r>
            <a:endParaRPr dirty="0"/>
          </a:p>
        </p:txBody>
      </p:sp>
      <p:sp>
        <p:nvSpPr>
          <p:cNvPr id="458" name="Google Shape;458;gb0d200288f_0_1486"/>
          <p:cNvSpPr txBox="1"/>
          <p:nvPr/>
        </p:nvSpPr>
        <p:spPr>
          <a:xfrm>
            <a:off x="468925" y="2287775"/>
            <a:ext cx="10714200" cy="4490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Clr>
                <a:schemeClr val="dk1"/>
              </a:buClr>
              <a:buSzPts val="2000"/>
              <a:buFont typeface="Calibri"/>
              <a:buChar char="●"/>
            </a:pPr>
            <a:r>
              <a:rPr lang="en-US" sz="2000" b="1" dirty="0">
                <a:solidFill>
                  <a:schemeClr val="dk1"/>
                </a:solidFill>
                <a:latin typeface="+mn-lt"/>
                <a:ea typeface="Calibri"/>
                <a:cs typeface="Calibri"/>
                <a:sym typeface="Calibri"/>
              </a:rPr>
              <a:t>Costs: </a:t>
            </a:r>
            <a:r>
              <a:rPr lang="en-US" sz="2000" dirty="0">
                <a:solidFill>
                  <a:schemeClr val="dk1"/>
                </a:solidFill>
                <a:latin typeface="+mn-lt"/>
                <a:ea typeface="Calibri"/>
                <a:cs typeface="Calibri"/>
                <a:sym typeface="Calibri"/>
              </a:rPr>
              <a:t>What if we need to spend money (i.e. hire more coaches) to improve outcomes for harder to serve populations?</a:t>
            </a:r>
            <a:endParaRPr sz="2000" dirty="0">
              <a:latin typeface="+mn-lt"/>
              <a:ea typeface="Calibri"/>
              <a:cs typeface="Calibri"/>
              <a:sym typeface="Calibri"/>
            </a:endParaRPr>
          </a:p>
          <a:p>
            <a:pPr marL="457200" lvl="0" indent="-355600" algn="l" rtl="0">
              <a:lnSpc>
                <a:spcPct val="115000"/>
              </a:lnSpc>
              <a:spcBef>
                <a:spcPts val="0"/>
              </a:spcBef>
              <a:spcAft>
                <a:spcPts val="0"/>
              </a:spcAft>
              <a:buSzPts val="2000"/>
              <a:buFont typeface="Calibri"/>
              <a:buChar char="●"/>
            </a:pPr>
            <a:r>
              <a:rPr lang="en-US" sz="2000" b="1" dirty="0">
                <a:solidFill>
                  <a:schemeClr val="dk1"/>
                </a:solidFill>
                <a:latin typeface="+mn-lt"/>
                <a:ea typeface="Calibri"/>
                <a:cs typeface="Calibri"/>
                <a:sym typeface="Calibri"/>
              </a:rPr>
              <a:t>New baseline performance: </a:t>
            </a:r>
            <a:r>
              <a:rPr lang="en-US" sz="2000" dirty="0">
                <a:solidFill>
                  <a:schemeClr val="dk1"/>
                </a:solidFill>
                <a:latin typeface="+mn-lt"/>
                <a:ea typeface="Calibri"/>
                <a:cs typeface="Calibri"/>
                <a:sym typeface="Calibri"/>
              </a:rPr>
              <a:t>What if we don’t meet the targets set for the outcomes during this pilot of 2021-2022 because of the lingering effects of COVID-19?</a:t>
            </a:r>
            <a:endParaRPr sz="2000" dirty="0">
              <a:latin typeface="+mn-lt"/>
              <a:ea typeface="Calibri"/>
              <a:cs typeface="Calibri"/>
              <a:sym typeface="Calibri"/>
            </a:endParaRPr>
          </a:p>
          <a:p>
            <a:pPr marL="457200" marR="0" lvl="0" indent="0" algn="l" rtl="0">
              <a:lnSpc>
                <a:spcPct val="115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sp>
        <p:nvSpPr>
          <p:cNvPr id="459" name="Google Shape;459;gb0d200288f_0_1486"/>
          <p:cNvSpPr/>
          <p:nvPr/>
        </p:nvSpPr>
        <p:spPr>
          <a:xfrm rot="-513113">
            <a:off x="8801905" y="3711160"/>
            <a:ext cx="2697289" cy="2694189"/>
          </a:xfrm>
          <a:prstGeom prst="rect">
            <a:avLst/>
          </a:prstGeom>
          <a:solidFill>
            <a:srgbClr val="F1F5CD"/>
          </a:solidFill>
          <a:ln w="12700" cap="flat" cmpd="sng">
            <a:solidFill>
              <a:srgbClr val="2F648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dirty="0">
                <a:solidFill>
                  <a:srgbClr val="306786"/>
                </a:solidFill>
                <a:latin typeface="Bad Script"/>
                <a:ea typeface="Bad Script"/>
                <a:cs typeface="Bad Script"/>
                <a:sym typeface="Bad Script"/>
              </a:rPr>
              <a:t>Questions my boss may have.</a:t>
            </a:r>
            <a:endParaRPr sz="1800" dirty="0">
              <a:solidFill>
                <a:srgbClr val="306786"/>
              </a:solidFill>
              <a:latin typeface="Bad Script"/>
              <a:ea typeface="Bad Script"/>
              <a:cs typeface="Bad Script"/>
              <a:sym typeface="Bad Script"/>
            </a:endParaRPr>
          </a:p>
          <a:p>
            <a:pPr marL="0" marR="0" lvl="0" indent="0" algn="l" rtl="0">
              <a:lnSpc>
                <a:spcPct val="100000"/>
              </a:lnSpc>
              <a:spcBef>
                <a:spcPts val="0"/>
              </a:spcBef>
              <a:spcAft>
                <a:spcPts val="0"/>
              </a:spcAft>
              <a:buClr>
                <a:srgbClr val="000000"/>
              </a:buClr>
              <a:buSzPts val="1800"/>
              <a:buFont typeface="Arial"/>
              <a:buNone/>
            </a:pPr>
            <a:endParaRPr sz="1800" dirty="0">
              <a:solidFill>
                <a:srgbClr val="306786"/>
              </a:solidFill>
              <a:latin typeface="Bad Script"/>
              <a:ea typeface="Bad Script"/>
              <a:cs typeface="Bad Script"/>
              <a:sym typeface="Bad Script"/>
            </a:endParaRPr>
          </a:p>
          <a:p>
            <a:pPr marL="457200" marR="0" lvl="0" indent="-342900" algn="l" rtl="0">
              <a:lnSpc>
                <a:spcPct val="100000"/>
              </a:lnSpc>
              <a:spcBef>
                <a:spcPts val="0"/>
              </a:spcBef>
              <a:spcAft>
                <a:spcPts val="0"/>
              </a:spcAft>
              <a:buClr>
                <a:srgbClr val="306786"/>
              </a:buClr>
              <a:buSzPts val="1800"/>
              <a:buFont typeface="Bad Script"/>
              <a:buChar char="-"/>
            </a:pPr>
            <a:r>
              <a:rPr lang="en-US" sz="1800" b="0" i="0" u="none" strike="noStrike" cap="none" dirty="0">
                <a:solidFill>
                  <a:srgbClr val="306786"/>
                </a:solidFill>
                <a:latin typeface="Bad Script"/>
                <a:ea typeface="Bad Script"/>
                <a:cs typeface="Bad Script"/>
                <a:sym typeface="Bad Script"/>
              </a:rPr>
              <a:t>Maggie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3C98-7EE6-402D-98C8-E7057A44CAED}"/>
              </a:ext>
            </a:extLst>
          </p:cNvPr>
          <p:cNvSpPr>
            <a:spLocks noGrp="1"/>
          </p:cNvSpPr>
          <p:nvPr>
            <p:ph type="title"/>
          </p:nvPr>
        </p:nvSpPr>
        <p:spPr/>
        <p:txBody>
          <a:bodyPr/>
          <a:lstStyle/>
          <a:p>
            <a:r>
              <a:rPr lang="en-US" sz="5400" dirty="0"/>
              <a:t>Outcomes Payments Structure</a:t>
            </a:r>
            <a:endParaRPr lang="en-US" dirty="0"/>
          </a:p>
        </p:txBody>
      </p:sp>
      <p:sp>
        <p:nvSpPr>
          <p:cNvPr id="3" name="Text Placeholder 2">
            <a:extLst>
              <a:ext uri="{FF2B5EF4-FFF2-40B4-BE49-F238E27FC236}">
                <a16:creationId xmlns:a16="http://schemas.microsoft.com/office/drawing/2014/main" id="{DA4FAB7C-097A-4025-8A5A-0BCDB75809DA}"/>
              </a:ext>
            </a:extLst>
          </p:cNvPr>
          <p:cNvSpPr>
            <a:spLocks noGrp="1"/>
          </p:cNvSpPr>
          <p:nvPr>
            <p:ph type="body" idx="1"/>
          </p:nvPr>
        </p:nvSpPr>
        <p:spPr/>
        <p:txBody>
          <a:bodyPr/>
          <a:lstStyle/>
          <a:p>
            <a:pPr marL="114300" indent="0">
              <a:buNone/>
            </a:pPr>
            <a:r>
              <a:rPr lang="en-US" sz="3200" dirty="0">
                <a:latin typeface="+mn-lt"/>
              </a:rPr>
              <a:t>Four payment categories: </a:t>
            </a:r>
          </a:p>
          <a:p>
            <a:r>
              <a:rPr lang="en-US" sz="3200" dirty="0">
                <a:latin typeface="+mn-lt"/>
              </a:rPr>
              <a:t>one is a given based on grant amount for cost reimbursement</a:t>
            </a:r>
          </a:p>
          <a:p>
            <a:r>
              <a:rPr lang="en-US" sz="3200" dirty="0">
                <a:latin typeface="+mn-lt"/>
              </a:rPr>
              <a:t>three are output/outcome payments to be earned for progress to target</a:t>
            </a:r>
          </a:p>
          <a:p>
            <a:endParaRPr lang="en-US" sz="3200" dirty="0">
              <a:latin typeface="+mn-lt"/>
            </a:endParaRPr>
          </a:p>
          <a:p>
            <a:endParaRPr lang="en-US" dirty="0"/>
          </a:p>
          <a:p>
            <a:endParaRPr lang="en-US" dirty="0"/>
          </a:p>
        </p:txBody>
      </p:sp>
    </p:spTree>
    <p:extLst>
      <p:ext uri="{BB962C8B-B14F-4D97-AF65-F5344CB8AC3E}">
        <p14:creationId xmlns:p14="http://schemas.microsoft.com/office/powerpoint/2010/main" val="93960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DEB0961-D5E8-4310-A6D8-A43D925992E9}"/>
              </a:ext>
            </a:extLst>
          </p:cNvPr>
          <p:cNvSpPr>
            <a:spLocks noGrp="1"/>
          </p:cNvSpPr>
          <p:nvPr>
            <p:ph type="title"/>
          </p:nvPr>
        </p:nvSpPr>
        <p:spPr>
          <a:xfrm>
            <a:off x="215033" y="871616"/>
            <a:ext cx="9966459" cy="446827"/>
          </a:xfrm>
        </p:spPr>
        <p:txBody>
          <a:bodyPr/>
          <a:lstStyle/>
          <a:p>
            <a:r>
              <a:rPr lang="en-US" sz="3600" dirty="0"/>
              <a:t>Outcomes Payments Structure - Example</a:t>
            </a:r>
            <a:endParaRPr lang="en-US" dirty="0"/>
          </a:p>
        </p:txBody>
      </p:sp>
      <p:sp>
        <p:nvSpPr>
          <p:cNvPr id="19" name="TextBox 18">
            <a:extLst>
              <a:ext uri="{FF2B5EF4-FFF2-40B4-BE49-F238E27FC236}">
                <a16:creationId xmlns:a16="http://schemas.microsoft.com/office/drawing/2014/main" id="{7C5D3A1E-379E-514C-BC79-7D0FEA258654}"/>
              </a:ext>
            </a:extLst>
          </p:cNvPr>
          <p:cNvSpPr txBox="1"/>
          <p:nvPr/>
        </p:nvSpPr>
        <p:spPr>
          <a:xfrm>
            <a:off x="215033" y="1553103"/>
            <a:ext cx="3817933" cy="307777"/>
          </a:xfrm>
          <a:prstGeom prst="rect">
            <a:avLst/>
          </a:prstGeom>
          <a:noFill/>
          <a:ln>
            <a:solidFill>
              <a:schemeClr val="accent1"/>
            </a:solidFill>
          </a:ln>
        </p:spPr>
        <p:txBody>
          <a:bodyPr wrap="square" rtlCol="0">
            <a:spAutoFit/>
          </a:bodyPr>
          <a:lstStyle/>
          <a:p>
            <a:r>
              <a:rPr lang="en-US" dirty="0">
                <a:solidFill>
                  <a:schemeClr val="bg1"/>
                </a:solidFill>
              </a:rPr>
              <a:t>85% available for cost reimbursement</a:t>
            </a:r>
          </a:p>
        </p:txBody>
      </p:sp>
      <p:sp>
        <p:nvSpPr>
          <p:cNvPr id="20" name="TextBox 19">
            <a:extLst>
              <a:ext uri="{FF2B5EF4-FFF2-40B4-BE49-F238E27FC236}">
                <a16:creationId xmlns:a16="http://schemas.microsoft.com/office/drawing/2014/main" id="{0C330DDE-80AC-A546-8D0D-6EE9B17D491E}"/>
              </a:ext>
            </a:extLst>
          </p:cNvPr>
          <p:cNvSpPr txBox="1"/>
          <p:nvPr/>
        </p:nvSpPr>
        <p:spPr>
          <a:xfrm>
            <a:off x="4202669" y="1548681"/>
            <a:ext cx="7912733" cy="307777"/>
          </a:xfrm>
          <a:prstGeom prst="rect">
            <a:avLst/>
          </a:prstGeom>
          <a:noFill/>
          <a:ln>
            <a:solidFill>
              <a:schemeClr val="accent1"/>
            </a:solidFill>
          </a:ln>
        </p:spPr>
        <p:txBody>
          <a:bodyPr wrap="square" rtlCol="0">
            <a:spAutoFit/>
          </a:bodyPr>
          <a:lstStyle/>
          <a:p>
            <a:r>
              <a:rPr lang="en-US" dirty="0">
                <a:solidFill>
                  <a:schemeClr val="bg1"/>
                </a:solidFill>
              </a:rPr>
              <a:t>Paid during the 18-month grant implementation as benchmarks are achieved</a:t>
            </a:r>
          </a:p>
        </p:txBody>
      </p:sp>
      <p:sp>
        <p:nvSpPr>
          <p:cNvPr id="4" name="Oval 3" descr="Circle 1 - Grant and performance metrics ">
            <a:extLst>
              <a:ext uri="{FF2B5EF4-FFF2-40B4-BE49-F238E27FC236}">
                <a16:creationId xmlns:a16="http://schemas.microsoft.com/office/drawing/2014/main" id="{E369426C-6DA5-A64A-AFF4-FE9CEA2FAB63}"/>
              </a:ext>
            </a:extLst>
          </p:cNvPr>
          <p:cNvSpPr/>
          <p:nvPr/>
        </p:nvSpPr>
        <p:spPr>
          <a:xfrm>
            <a:off x="795049" y="2091118"/>
            <a:ext cx="2085314" cy="21236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AE65F0-8C04-E64F-A6B6-F25E25E5B151}"/>
              </a:ext>
            </a:extLst>
          </p:cNvPr>
          <p:cNvSpPr txBox="1"/>
          <p:nvPr/>
        </p:nvSpPr>
        <p:spPr>
          <a:xfrm>
            <a:off x="1236370" y="2822817"/>
            <a:ext cx="1237839" cy="738664"/>
          </a:xfrm>
          <a:prstGeom prst="rect">
            <a:avLst/>
          </a:prstGeom>
          <a:noFill/>
        </p:spPr>
        <p:txBody>
          <a:bodyPr wrap="none" rtlCol="0">
            <a:spAutoFit/>
          </a:bodyPr>
          <a:lstStyle/>
          <a:p>
            <a:pPr algn="ctr"/>
            <a:r>
              <a:rPr lang="en-US" dirty="0"/>
              <a:t>Grant and</a:t>
            </a:r>
          </a:p>
          <a:p>
            <a:pPr algn="ctr"/>
            <a:r>
              <a:rPr lang="en-US" dirty="0"/>
              <a:t>performance </a:t>
            </a:r>
          </a:p>
          <a:p>
            <a:pPr algn="ctr"/>
            <a:r>
              <a:rPr lang="en-US" dirty="0"/>
              <a:t>metrics</a:t>
            </a:r>
          </a:p>
        </p:txBody>
      </p:sp>
      <p:sp>
        <p:nvSpPr>
          <p:cNvPr id="5" name="Oval 4" descr="Circle 2- Output: completion to target">
            <a:extLst>
              <a:ext uri="{FF2B5EF4-FFF2-40B4-BE49-F238E27FC236}">
                <a16:creationId xmlns:a16="http://schemas.microsoft.com/office/drawing/2014/main" id="{67C6072D-290C-7446-AB60-21A4BE68BE9D}"/>
              </a:ext>
            </a:extLst>
          </p:cNvPr>
          <p:cNvSpPr/>
          <p:nvPr/>
        </p:nvSpPr>
        <p:spPr>
          <a:xfrm>
            <a:off x="3627955" y="2168460"/>
            <a:ext cx="2085314" cy="208725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F6F8A16-2A7D-BD44-A062-C34BAA1573A6}"/>
              </a:ext>
            </a:extLst>
          </p:cNvPr>
          <p:cNvSpPr txBox="1"/>
          <p:nvPr/>
        </p:nvSpPr>
        <p:spPr>
          <a:xfrm>
            <a:off x="4140368" y="2750419"/>
            <a:ext cx="1099980" cy="738664"/>
          </a:xfrm>
          <a:prstGeom prst="rect">
            <a:avLst/>
          </a:prstGeom>
          <a:noFill/>
        </p:spPr>
        <p:txBody>
          <a:bodyPr wrap="none" rtlCol="0">
            <a:spAutoFit/>
          </a:bodyPr>
          <a:lstStyle/>
          <a:p>
            <a:pPr algn="ctr"/>
            <a:r>
              <a:rPr lang="en-US" dirty="0"/>
              <a:t>Output:</a:t>
            </a:r>
          </a:p>
          <a:p>
            <a:pPr algn="ctr"/>
            <a:r>
              <a:rPr lang="en-US" dirty="0"/>
              <a:t>completion </a:t>
            </a:r>
          </a:p>
          <a:p>
            <a:pPr algn="ctr"/>
            <a:r>
              <a:rPr lang="en-US" dirty="0"/>
              <a:t>to target</a:t>
            </a:r>
          </a:p>
        </p:txBody>
      </p:sp>
      <p:sp>
        <p:nvSpPr>
          <p:cNvPr id="6" name="Oval 5" descr="Circle 3: Outcome: IBCs earned to target ">
            <a:extLst>
              <a:ext uri="{FF2B5EF4-FFF2-40B4-BE49-F238E27FC236}">
                <a16:creationId xmlns:a16="http://schemas.microsoft.com/office/drawing/2014/main" id="{BFF9B878-3D92-1C44-B327-9AFFFA1D352C}"/>
              </a:ext>
            </a:extLst>
          </p:cNvPr>
          <p:cNvSpPr/>
          <p:nvPr/>
        </p:nvSpPr>
        <p:spPr>
          <a:xfrm>
            <a:off x="6469796" y="2168460"/>
            <a:ext cx="2085314" cy="208725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BE9692-8461-C248-ACD5-87C97BFD62F8}"/>
              </a:ext>
            </a:extLst>
          </p:cNvPr>
          <p:cNvSpPr txBox="1"/>
          <p:nvPr/>
        </p:nvSpPr>
        <p:spPr>
          <a:xfrm>
            <a:off x="6828612" y="2750419"/>
            <a:ext cx="1367682" cy="923330"/>
          </a:xfrm>
          <a:prstGeom prst="rect">
            <a:avLst/>
          </a:prstGeom>
          <a:noFill/>
        </p:spPr>
        <p:txBody>
          <a:bodyPr wrap="none" rtlCol="0">
            <a:spAutoFit/>
          </a:bodyPr>
          <a:lstStyle/>
          <a:p>
            <a:pPr algn="ctr"/>
            <a:r>
              <a:rPr lang="en-US" dirty="0"/>
              <a:t>Outcome: </a:t>
            </a:r>
          </a:p>
          <a:p>
            <a:pPr algn="ctr"/>
            <a:r>
              <a:rPr lang="en-US" dirty="0"/>
              <a:t>IBCs earned </a:t>
            </a:r>
          </a:p>
          <a:p>
            <a:pPr algn="ctr"/>
            <a:r>
              <a:rPr lang="en-US" dirty="0"/>
              <a:t>to target</a:t>
            </a:r>
          </a:p>
        </p:txBody>
      </p:sp>
      <p:sp>
        <p:nvSpPr>
          <p:cNvPr id="7" name="Oval 6" descr="Circle 4- Outcome: entered employment to target ">
            <a:extLst>
              <a:ext uri="{FF2B5EF4-FFF2-40B4-BE49-F238E27FC236}">
                <a16:creationId xmlns:a16="http://schemas.microsoft.com/office/drawing/2014/main" id="{20F36C97-97ED-D24F-8C8F-5E91D6094D7B}"/>
              </a:ext>
            </a:extLst>
          </p:cNvPr>
          <p:cNvSpPr/>
          <p:nvPr/>
        </p:nvSpPr>
        <p:spPr>
          <a:xfrm>
            <a:off x="9311637" y="2168460"/>
            <a:ext cx="2085314" cy="204631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Outcome entered employment to target">
            <a:extLst>
              <a:ext uri="{FF2B5EF4-FFF2-40B4-BE49-F238E27FC236}">
                <a16:creationId xmlns:a16="http://schemas.microsoft.com/office/drawing/2014/main" id="{823CB968-3908-1B40-832B-C6DEEC744874}"/>
              </a:ext>
            </a:extLst>
          </p:cNvPr>
          <p:cNvSpPr txBox="1"/>
          <p:nvPr/>
        </p:nvSpPr>
        <p:spPr>
          <a:xfrm>
            <a:off x="9597694" y="2595078"/>
            <a:ext cx="1489510" cy="1200329"/>
          </a:xfrm>
          <a:prstGeom prst="rect">
            <a:avLst/>
          </a:prstGeom>
          <a:solidFill>
            <a:srgbClr val="92D050"/>
          </a:solidFill>
        </p:spPr>
        <p:txBody>
          <a:bodyPr wrap="none" rtlCol="0">
            <a:spAutoFit/>
          </a:bodyPr>
          <a:lstStyle/>
          <a:p>
            <a:pPr algn="ctr"/>
            <a:r>
              <a:rPr lang="en-US" dirty="0"/>
              <a:t>Outcome: </a:t>
            </a:r>
          </a:p>
          <a:p>
            <a:pPr algn="ctr"/>
            <a:r>
              <a:rPr lang="en-US" dirty="0"/>
              <a:t>entered </a:t>
            </a:r>
          </a:p>
          <a:p>
            <a:pPr algn="ctr"/>
            <a:r>
              <a:rPr lang="en-US" dirty="0"/>
              <a:t>employment </a:t>
            </a:r>
          </a:p>
          <a:p>
            <a:pPr algn="ctr"/>
            <a:r>
              <a:rPr lang="en-US" dirty="0"/>
              <a:t>to target</a:t>
            </a:r>
          </a:p>
        </p:txBody>
      </p:sp>
      <p:sp>
        <p:nvSpPr>
          <p:cNvPr id="12" name="TextBox 11">
            <a:extLst>
              <a:ext uri="{FF2B5EF4-FFF2-40B4-BE49-F238E27FC236}">
                <a16:creationId xmlns:a16="http://schemas.microsoft.com/office/drawing/2014/main" id="{C1366441-BF15-9544-9936-14FC0BB94133}"/>
              </a:ext>
            </a:extLst>
          </p:cNvPr>
          <p:cNvSpPr txBox="1"/>
          <p:nvPr/>
        </p:nvSpPr>
        <p:spPr>
          <a:xfrm>
            <a:off x="170913" y="4555188"/>
            <a:ext cx="2837071" cy="2308324"/>
          </a:xfrm>
          <a:prstGeom prst="rect">
            <a:avLst/>
          </a:prstGeom>
          <a:noFill/>
        </p:spPr>
        <p:txBody>
          <a:bodyPr wrap="square" rtlCol="0">
            <a:spAutoFit/>
          </a:bodyPr>
          <a:lstStyle/>
          <a:p>
            <a:r>
              <a:rPr lang="en-US" sz="1200" b="1" dirty="0"/>
              <a:t>85 percent of </a:t>
            </a:r>
          </a:p>
          <a:p>
            <a:r>
              <a:rPr lang="en-US" sz="1200" b="1" dirty="0"/>
              <a:t>granted amount</a:t>
            </a:r>
          </a:p>
          <a:p>
            <a:endParaRPr lang="en-US" sz="1200" dirty="0"/>
          </a:p>
          <a:p>
            <a:r>
              <a:rPr lang="en-US" sz="1200" dirty="0"/>
              <a:t>Report on all metrics,</a:t>
            </a:r>
          </a:p>
          <a:p>
            <a:r>
              <a:rPr lang="en-US" sz="1200" dirty="0"/>
              <a:t>including:</a:t>
            </a:r>
          </a:p>
          <a:p>
            <a:r>
              <a:rPr lang="en-US" sz="1200" dirty="0"/>
              <a:t>Completion (# completers/# enrolled)</a:t>
            </a:r>
          </a:p>
          <a:p>
            <a:r>
              <a:rPr lang="en-US" sz="1200" dirty="0"/>
              <a:t>IBCs (# IBCs/# completers)</a:t>
            </a:r>
          </a:p>
          <a:p>
            <a:r>
              <a:rPr lang="en-US" sz="1200" dirty="0"/>
              <a:t>Employment (#employment/# completers)</a:t>
            </a:r>
          </a:p>
          <a:p>
            <a:r>
              <a:rPr lang="en-US" sz="1200" dirty="0"/>
              <a:t>All other metrics…</a:t>
            </a:r>
          </a:p>
          <a:p>
            <a:endParaRPr lang="en-US" sz="1200" dirty="0"/>
          </a:p>
          <a:p>
            <a:r>
              <a:rPr lang="en-US" sz="1200" dirty="0"/>
              <a:t>No further calculation on these metrics.</a:t>
            </a:r>
          </a:p>
        </p:txBody>
      </p:sp>
      <p:sp>
        <p:nvSpPr>
          <p:cNvPr id="13" name="TextBox 12">
            <a:extLst>
              <a:ext uri="{FF2B5EF4-FFF2-40B4-BE49-F238E27FC236}">
                <a16:creationId xmlns:a16="http://schemas.microsoft.com/office/drawing/2014/main" id="{02418F97-5655-F444-AF51-0B740047E23E}"/>
              </a:ext>
            </a:extLst>
          </p:cNvPr>
          <p:cNvSpPr txBox="1"/>
          <p:nvPr/>
        </p:nvSpPr>
        <p:spPr>
          <a:xfrm>
            <a:off x="3297115" y="4577668"/>
            <a:ext cx="2509900" cy="2308324"/>
          </a:xfrm>
          <a:prstGeom prst="rect">
            <a:avLst/>
          </a:prstGeom>
          <a:noFill/>
        </p:spPr>
        <p:txBody>
          <a:bodyPr wrap="square" rtlCol="0">
            <a:spAutoFit/>
          </a:bodyPr>
          <a:lstStyle/>
          <a:p>
            <a:r>
              <a:rPr lang="en-US" sz="1200" b="1" dirty="0"/>
              <a:t>Up to 5 percent of </a:t>
            </a:r>
          </a:p>
          <a:p>
            <a:r>
              <a:rPr lang="en-US" sz="1200" b="1" dirty="0"/>
              <a:t>granted amount</a:t>
            </a:r>
          </a:p>
          <a:p>
            <a:endParaRPr lang="en-US" sz="1200" dirty="0"/>
          </a:p>
          <a:p>
            <a:r>
              <a:rPr lang="en-US" sz="1200" dirty="0"/>
              <a:t>Report only on:</a:t>
            </a:r>
          </a:p>
          <a:p>
            <a:r>
              <a:rPr lang="en-US" sz="1200" dirty="0"/>
              <a:t>Completion (# completers/target # completers)</a:t>
            </a:r>
          </a:p>
          <a:p>
            <a:endParaRPr lang="en-US" sz="1200" dirty="0"/>
          </a:p>
          <a:p>
            <a:r>
              <a:rPr lang="en-US" sz="1200" dirty="0"/>
              <a:t>Further calculation required:</a:t>
            </a:r>
          </a:p>
          <a:p>
            <a:r>
              <a:rPr lang="en-US" sz="1200" dirty="0"/>
              <a:t>Completion ratio multiplied by 5 percent dollar </a:t>
            </a:r>
          </a:p>
          <a:p>
            <a:r>
              <a:rPr lang="en-US" sz="1200" dirty="0"/>
              <a:t>amount to arrive at amount of payment.</a:t>
            </a:r>
          </a:p>
        </p:txBody>
      </p:sp>
      <p:sp>
        <p:nvSpPr>
          <p:cNvPr id="14" name="TextBox 13">
            <a:extLst>
              <a:ext uri="{FF2B5EF4-FFF2-40B4-BE49-F238E27FC236}">
                <a16:creationId xmlns:a16="http://schemas.microsoft.com/office/drawing/2014/main" id="{B5F07A27-B70E-C84E-9CBF-763033143B6B}"/>
              </a:ext>
            </a:extLst>
          </p:cNvPr>
          <p:cNvSpPr txBox="1"/>
          <p:nvPr/>
        </p:nvSpPr>
        <p:spPr>
          <a:xfrm>
            <a:off x="6096146" y="4577668"/>
            <a:ext cx="2696162" cy="2308324"/>
          </a:xfrm>
          <a:prstGeom prst="rect">
            <a:avLst/>
          </a:prstGeom>
          <a:noFill/>
        </p:spPr>
        <p:txBody>
          <a:bodyPr wrap="square" rtlCol="0">
            <a:spAutoFit/>
          </a:bodyPr>
          <a:lstStyle/>
          <a:p>
            <a:r>
              <a:rPr lang="en-US" sz="1200" b="1" dirty="0"/>
              <a:t>Up to 5 percent of </a:t>
            </a:r>
          </a:p>
          <a:p>
            <a:r>
              <a:rPr lang="en-US" sz="1200" b="1" dirty="0"/>
              <a:t>granted amount</a:t>
            </a:r>
          </a:p>
          <a:p>
            <a:endParaRPr lang="en-US" sz="1200" dirty="0"/>
          </a:p>
          <a:p>
            <a:r>
              <a:rPr lang="en-US" sz="1200" dirty="0"/>
              <a:t>Report only on:</a:t>
            </a:r>
          </a:p>
          <a:p>
            <a:r>
              <a:rPr lang="en-US" sz="1200" dirty="0"/>
              <a:t>IBCs (# IBC/target # IBCs)</a:t>
            </a:r>
          </a:p>
          <a:p>
            <a:endParaRPr lang="en-US" sz="1200" dirty="0"/>
          </a:p>
          <a:p>
            <a:r>
              <a:rPr lang="en-US" sz="1200" dirty="0"/>
              <a:t>Further calculation required:</a:t>
            </a:r>
          </a:p>
          <a:p>
            <a:r>
              <a:rPr lang="en-US" sz="1200" dirty="0"/>
              <a:t>IBC earned ratio multiplied by 5 percent dollar </a:t>
            </a:r>
          </a:p>
          <a:p>
            <a:r>
              <a:rPr lang="en-US" sz="1200" dirty="0"/>
              <a:t>amount to arrive at amount of payment.</a:t>
            </a:r>
          </a:p>
          <a:p>
            <a:endParaRPr lang="en-US" sz="1200" dirty="0"/>
          </a:p>
        </p:txBody>
      </p:sp>
      <p:sp>
        <p:nvSpPr>
          <p:cNvPr id="15" name="TextBox 14">
            <a:extLst>
              <a:ext uri="{FF2B5EF4-FFF2-40B4-BE49-F238E27FC236}">
                <a16:creationId xmlns:a16="http://schemas.microsoft.com/office/drawing/2014/main" id="{519B3266-55DE-774A-8FD6-6803A894AE2D}"/>
              </a:ext>
            </a:extLst>
          </p:cNvPr>
          <p:cNvSpPr txBox="1"/>
          <p:nvPr/>
        </p:nvSpPr>
        <p:spPr>
          <a:xfrm>
            <a:off x="9081439" y="4577668"/>
            <a:ext cx="2955071" cy="2308324"/>
          </a:xfrm>
          <a:prstGeom prst="rect">
            <a:avLst/>
          </a:prstGeom>
          <a:noFill/>
        </p:spPr>
        <p:txBody>
          <a:bodyPr wrap="square" rtlCol="0">
            <a:spAutoFit/>
          </a:bodyPr>
          <a:lstStyle/>
          <a:p>
            <a:r>
              <a:rPr lang="en-US" sz="1200" b="1" dirty="0"/>
              <a:t>Up to 5 percent of </a:t>
            </a:r>
          </a:p>
          <a:p>
            <a:r>
              <a:rPr lang="en-US" sz="1200" b="1" dirty="0"/>
              <a:t>granted amount </a:t>
            </a:r>
          </a:p>
          <a:p>
            <a:endParaRPr lang="en-US" sz="1200" dirty="0"/>
          </a:p>
          <a:p>
            <a:r>
              <a:rPr lang="en-US" sz="1200" dirty="0"/>
              <a:t>Report only on:</a:t>
            </a:r>
          </a:p>
          <a:p>
            <a:r>
              <a:rPr lang="en-US" sz="1200" dirty="0"/>
              <a:t>Employment (# employed/target # employed)</a:t>
            </a:r>
          </a:p>
          <a:p>
            <a:endParaRPr lang="en-US" sz="1200" dirty="0"/>
          </a:p>
          <a:p>
            <a:r>
              <a:rPr lang="en-US" sz="1200" dirty="0"/>
              <a:t>Further calculation is required:</a:t>
            </a:r>
          </a:p>
          <a:p>
            <a:r>
              <a:rPr lang="en-US" sz="1200" dirty="0"/>
              <a:t>Entered employment ratio multiplied by 5</a:t>
            </a:r>
          </a:p>
          <a:p>
            <a:r>
              <a:rPr lang="en-US" sz="1200" dirty="0"/>
              <a:t>percent dollar amount to arrive at amount of </a:t>
            </a:r>
          </a:p>
          <a:p>
            <a:r>
              <a:rPr lang="en-US" sz="1200" dirty="0"/>
              <a:t>payment.</a:t>
            </a:r>
          </a:p>
        </p:txBody>
      </p:sp>
      <p:sp>
        <p:nvSpPr>
          <p:cNvPr id="25" name="Text Placeholder 24">
            <a:extLst>
              <a:ext uri="{FF2B5EF4-FFF2-40B4-BE49-F238E27FC236}">
                <a16:creationId xmlns:a16="http://schemas.microsoft.com/office/drawing/2014/main" id="{6B1690CD-15CB-4045-B6E8-9821FFC31055}"/>
              </a:ext>
              <a:ext uri="{C183D7F6-B498-43B3-948B-1728B52AA6E4}">
                <adec:decorative xmlns:adec="http://schemas.microsoft.com/office/drawing/2017/decorative" val="1"/>
              </a:ext>
            </a:extLst>
          </p:cNvPr>
          <p:cNvSpPr>
            <a:spLocks noGrp="1"/>
          </p:cNvSpPr>
          <p:nvPr>
            <p:ph type="body" idx="1"/>
          </p:nvPr>
        </p:nvSpPr>
        <p:spPr>
          <a:xfrm>
            <a:off x="155490" y="2091118"/>
            <a:ext cx="12036509" cy="4766881"/>
          </a:xfrm>
        </p:spPr>
        <p:txBody>
          <a:bodyPr/>
          <a:lstStyle/>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595342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b0d200288f_0_5"/>
          <p:cNvSpPr txBox="1">
            <a:spLocks noGrp="1"/>
          </p:cNvSpPr>
          <p:nvPr>
            <p:ph type="title"/>
          </p:nvPr>
        </p:nvSpPr>
        <p:spPr>
          <a:xfrm>
            <a:off x="180975" y="753228"/>
            <a:ext cx="101133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Hypothetical Cash Flow</a:t>
            </a:r>
            <a:endParaRPr dirty="0"/>
          </a:p>
        </p:txBody>
      </p:sp>
      <p:sp>
        <p:nvSpPr>
          <p:cNvPr id="9" name="TextBox 8">
            <a:extLst>
              <a:ext uri="{FF2B5EF4-FFF2-40B4-BE49-F238E27FC236}">
                <a16:creationId xmlns:a16="http://schemas.microsoft.com/office/drawing/2014/main" id="{BCD37C8E-DFB2-4113-ACF0-509CD42B58DE}"/>
              </a:ext>
            </a:extLst>
          </p:cNvPr>
          <p:cNvSpPr txBox="1"/>
          <p:nvPr/>
        </p:nvSpPr>
        <p:spPr>
          <a:xfrm>
            <a:off x="1969089" y="2289028"/>
            <a:ext cx="8253822" cy="307777"/>
          </a:xfrm>
          <a:prstGeom prst="rect">
            <a:avLst/>
          </a:prstGeom>
          <a:solidFill>
            <a:schemeClr val="accent1"/>
          </a:solidFill>
        </p:spPr>
        <p:txBody>
          <a:bodyPr wrap="square" rtlCol="0">
            <a:spAutoFit/>
          </a:bodyPr>
          <a:lstStyle/>
          <a:p>
            <a:pPr algn="ctr"/>
            <a:r>
              <a:rPr lang="en-US" b="1" dirty="0">
                <a:solidFill>
                  <a:schemeClr val="bg1"/>
                </a:solidFill>
              </a:rPr>
              <a:t>This shows the cash flow for a hypothetical grantee with the following assumptions and targets</a:t>
            </a:r>
          </a:p>
        </p:txBody>
      </p:sp>
      <p:pic>
        <p:nvPicPr>
          <p:cNvPr id="4" name="Picture 3" descr="Cash Flow Example&#10;Chart: Inputs, actual numbers and target ">
            <a:extLst>
              <a:ext uri="{FF2B5EF4-FFF2-40B4-BE49-F238E27FC236}">
                <a16:creationId xmlns:a16="http://schemas.microsoft.com/office/drawing/2014/main" id="{EB42B523-B65B-4AE9-905F-312C4F608199}"/>
              </a:ext>
            </a:extLst>
          </p:cNvPr>
          <p:cNvPicPr>
            <a:picLocks noChangeAspect="1"/>
          </p:cNvPicPr>
          <p:nvPr/>
        </p:nvPicPr>
        <p:blipFill>
          <a:blip r:embed="rId3"/>
          <a:stretch>
            <a:fillRect/>
          </a:stretch>
        </p:blipFill>
        <p:spPr>
          <a:xfrm>
            <a:off x="961846" y="3051705"/>
            <a:ext cx="9441832" cy="1519231"/>
          </a:xfrm>
          <a:prstGeom prst="rect">
            <a:avLst/>
          </a:prstGeom>
        </p:spPr>
      </p:pic>
      <p:pic>
        <p:nvPicPr>
          <p:cNvPr id="5" name="Picture 4" descr="Example Chart &#10;Total funds requested, received and the new cash flow with percentage calculations ">
            <a:extLst>
              <a:ext uri="{FF2B5EF4-FFF2-40B4-BE49-F238E27FC236}">
                <a16:creationId xmlns:a16="http://schemas.microsoft.com/office/drawing/2014/main" id="{A20BFF86-5CD7-4C9B-8A52-606EAF51CF20}"/>
              </a:ext>
            </a:extLst>
          </p:cNvPr>
          <p:cNvPicPr>
            <a:picLocks noChangeAspect="1"/>
          </p:cNvPicPr>
          <p:nvPr/>
        </p:nvPicPr>
        <p:blipFill>
          <a:blip r:embed="rId4"/>
          <a:stretch>
            <a:fillRect/>
          </a:stretch>
        </p:blipFill>
        <p:spPr>
          <a:xfrm>
            <a:off x="3368314" y="4939199"/>
            <a:ext cx="5455373" cy="1517904"/>
          </a:xfrm>
          <a:prstGeom prst="rect">
            <a:avLst/>
          </a:prstGeom>
        </p:spPr>
      </p:pic>
    </p:spTree>
    <p:extLst>
      <p:ext uri="{BB962C8B-B14F-4D97-AF65-F5344CB8AC3E}">
        <p14:creationId xmlns:p14="http://schemas.microsoft.com/office/powerpoint/2010/main" val="1478711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b0d200288f_0_5"/>
          <p:cNvSpPr txBox="1">
            <a:spLocks noGrp="1"/>
          </p:cNvSpPr>
          <p:nvPr>
            <p:ph type="title"/>
          </p:nvPr>
        </p:nvSpPr>
        <p:spPr>
          <a:xfrm>
            <a:off x="180975" y="753228"/>
            <a:ext cx="101133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Hypothetical Cash Flow Cont.</a:t>
            </a:r>
            <a:endParaRPr dirty="0"/>
          </a:p>
        </p:txBody>
      </p:sp>
      <p:pic>
        <p:nvPicPr>
          <p:cNvPr id="2" name="Picture 1" descr="Hypothetical Cas Flow example chart &#10;Cost reimbursement &#10;Output payments for participants completing the program &#10;Outcomes payments for number of participants that receive certificate&#10;Outcomes payments for number of participants hat become employed in field ">
            <a:extLst>
              <a:ext uri="{FF2B5EF4-FFF2-40B4-BE49-F238E27FC236}">
                <a16:creationId xmlns:a16="http://schemas.microsoft.com/office/drawing/2014/main" id="{3B1613F4-3F43-4036-B300-EE5184AF9F2E}"/>
              </a:ext>
            </a:extLst>
          </p:cNvPr>
          <p:cNvPicPr>
            <a:picLocks noChangeAspect="1"/>
          </p:cNvPicPr>
          <p:nvPr/>
        </p:nvPicPr>
        <p:blipFill>
          <a:blip r:embed="rId3"/>
          <a:stretch>
            <a:fillRect/>
          </a:stretch>
        </p:blipFill>
        <p:spPr>
          <a:xfrm>
            <a:off x="428016" y="2683378"/>
            <a:ext cx="11335968" cy="3336615"/>
          </a:xfrm>
          <a:prstGeom prst="rect">
            <a:avLst/>
          </a:prstGeom>
        </p:spPr>
      </p:pic>
    </p:spTree>
    <p:extLst>
      <p:ext uri="{BB962C8B-B14F-4D97-AF65-F5344CB8AC3E}">
        <p14:creationId xmlns:p14="http://schemas.microsoft.com/office/powerpoint/2010/main" val="2768872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b0d200288f_0_5"/>
          <p:cNvSpPr txBox="1">
            <a:spLocks noGrp="1"/>
          </p:cNvSpPr>
          <p:nvPr>
            <p:ph type="title"/>
          </p:nvPr>
        </p:nvSpPr>
        <p:spPr>
          <a:xfrm>
            <a:off x="180975" y="753228"/>
            <a:ext cx="101133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Polling Question #4 </a:t>
            </a:r>
            <a:endParaRPr dirty="0"/>
          </a:p>
        </p:txBody>
      </p:sp>
      <p:sp>
        <p:nvSpPr>
          <p:cNvPr id="2" name="TextBox 1">
            <a:extLst>
              <a:ext uri="{FF2B5EF4-FFF2-40B4-BE49-F238E27FC236}">
                <a16:creationId xmlns:a16="http://schemas.microsoft.com/office/drawing/2014/main" id="{35415A45-46AF-429B-805B-1764AECEE7BA}"/>
              </a:ext>
            </a:extLst>
          </p:cNvPr>
          <p:cNvSpPr txBox="1"/>
          <p:nvPr/>
        </p:nvSpPr>
        <p:spPr>
          <a:xfrm>
            <a:off x="809482" y="2334247"/>
            <a:ext cx="10573037" cy="4585871"/>
          </a:xfrm>
          <a:prstGeom prst="rect">
            <a:avLst/>
          </a:prstGeom>
          <a:noFill/>
        </p:spPr>
        <p:txBody>
          <a:bodyPr wrap="square" rtlCol="0">
            <a:spAutoFit/>
          </a:bodyPr>
          <a:lstStyle/>
          <a:p>
            <a:r>
              <a:rPr lang="en-US" sz="4400" dirty="0">
                <a:latin typeface="+mn-lt"/>
                <a:cs typeface="Calibri" panose="020F0502020204030204" pitchFamily="34" charset="0"/>
              </a:rPr>
              <a:t>Do you already collect data for these three new metrics (Participant completion,  Certifications, and employment)?</a:t>
            </a:r>
          </a:p>
          <a:p>
            <a:r>
              <a:rPr lang="en-US" sz="4400" dirty="0">
                <a:latin typeface="+mn-lt"/>
                <a:cs typeface="Calibri" panose="020F0502020204030204" pitchFamily="34" charset="0"/>
              </a:rPr>
              <a:t>Yes</a:t>
            </a:r>
          </a:p>
          <a:p>
            <a:r>
              <a:rPr lang="en-US" sz="4400" dirty="0">
                <a:latin typeface="+mn-lt"/>
                <a:cs typeface="Calibri" panose="020F0502020204030204" pitchFamily="34" charset="0"/>
              </a:rPr>
              <a:t>No</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5440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b0d200288f_0_5"/>
          <p:cNvSpPr txBox="1">
            <a:spLocks noGrp="1"/>
          </p:cNvSpPr>
          <p:nvPr>
            <p:ph type="title"/>
          </p:nvPr>
        </p:nvSpPr>
        <p:spPr>
          <a:xfrm>
            <a:off x="180975" y="753228"/>
            <a:ext cx="10113300" cy="1080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Polling Question #5</a:t>
            </a:r>
            <a:endParaRPr dirty="0"/>
          </a:p>
        </p:txBody>
      </p:sp>
      <p:sp>
        <p:nvSpPr>
          <p:cNvPr id="2" name="TextBox 1">
            <a:extLst>
              <a:ext uri="{FF2B5EF4-FFF2-40B4-BE49-F238E27FC236}">
                <a16:creationId xmlns:a16="http://schemas.microsoft.com/office/drawing/2014/main" id="{35415A45-46AF-429B-805B-1764AECEE7BA}"/>
              </a:ext>
            </a:extLst>
          </p:cNvPr>
          <p:cNvSpPr txBox="1"/>
          <p:nvPr/>
        </p:nvSpPr>
        <p:spPr>
          <a:xfrm>
            <a:off x="809482" y="2334247"/>
            <a:ext cx="10573037" cy="3908762"/>
          </a:xfrm>
          <a:prstGeom prst="rect">
            <a:avLst/>
          </a:prstGeom>
          <a:noFill/>
        </p:spPr>
        <p:txBody>
          <a:bodyPr wrap="square" rtlCol="0">
            <a:spAutoFit/>
          </a:bodyPr>
          <a:lstStyle/>
          <a:p>
            <a:r>
              <a:rPr lang="en-US" sz="4400" dirty="0">
                <a:latin typeface="+mn-lt"/>
                <a:cs typeface="Calibri" panose="020F0502020204030204" pitchFamily="34" charset="0"/>
              </a:rPr>
              <a:t>Do you collect documentation verifying these metrics (such as industry based certifications and pay stubs)?</a:t>
            </a:r>
          </a:p>
          <a:p>
            <a:r>
              <a:rPr lang="en-US" sz="4400" dirty="0">
                <a:latin typeface="+mn-lt"/>
                <a:cs typeface="Calibri" panose="020F0502020204030204" pitchFamily="34" charset="0"/>
              </a:rPr>
              <a:t>Yes</a:t>
            </a:r>
          </a:p>
          <a:p>
            <a:r>
              <a:rPr lang="en-US" sz="4400" dirty="0">
                <a:latin typeface="+mn-lt"/>
                <a:cs typeface="Calibri" panose="020F0502020204030204" pitchFamily="34" charset="0"/>
              </a:rPr>
              <a:t>No</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766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b0d200288f_0_15"/>
          <p:cNvSpPr txBox="1">
            <a:spLocks noGrp="1"/>
          </p:cNvSpPr>
          <p:nvPr>
            <p:ph type="title"/>
          </p:nvPr>
        </p:nvSpPr>
        <p:spPr>
          <a:xfrm>
            <a:off x="180975" y="753228"/>
            <a:ext cx="101133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5200"/>
              <a:buFont typeface="Verdana"/>
              <a:buNone/>
            </a:pPr>
            <a:r>
              <a:rPr lang="en-US" dirty="0"/>
              <a:t>Next steps</a:t>
            </a:r>
            <a:endParaRPr dirty="0"/>
          </a:p>
        </p:txBody>
      </p:sp>
      <p:sp>
        <p:nvSpPr>
          <p:cNvPr id="4" name="Google Shape;412;gb0d200288f_0_1486">
            <a:extLst>
              <a:ext uri="{FF2B5EF4-FFF2-40B4-BE49-F238E27FC236}">
                <a16:creationId xmlns:a16="http://schemas.microsoft.com/office/drawing/2014/main" id="{12B53454-1E07-4AF9-B966-1A7A7A33BCFF}"/>
              </a:ext>
            </a:extLst>
          </p:cNvPr>
          <p:cNvSpPr txBox="1"/>
          <p:nvPr/>
        </p:nvSpPr>
        <p:spPr>
          <a:xfrm>
            <a:off x="460132" y="2322944"/>
            <a:ext cx="10714200" cy="2870151"/>
          </a:xfrm>
          <a:prstGeom prst="rect">
            <a:avLst/>
          </a:prstGeom>
          <a:noFill/>
          <a:ln>
            <a:noFill/>
          </a:ln>
        </p:spPr>
        <p:txBody>
          <a:bodyPr spcFirstLastPara="1" wrap="square" lIns="68575" tIns="68575" rIns="68575" bIns="68575" anchor="t" anchorCtr="0">
            <a:noAutofit/>
          </a:bodyPr>
          <a:lstStyle/>
          <a:p>
            <a:pPr marL="342900" lvl="0" indent="-279400" algn="l" rtl="0">
              <a:lnSpc>
                <a:spcPct val="115000"/>
              </a:lnSpc>
              <a:spcBef>
                <a:spcPts val="0"/>
              </a:spcBef>
              <a:spcAft>
                <a:spcPts val="0"/>
              </a:spcAft>
              <a:buSzPts val="1800"/>
              <a:buFont typeface="Calibri"/>
              <a:buChar char="●"/>
            </a:pPr>
            <a:r>
              <a:rPr lang="en-US" sz="3600" b="1" dirty="0">
                <a:latin typeface="+mn-lt"/>
                <a:ea typeface="Calibri"/>
                <a:cs typeface="Calibri"/>
                <a:sym typeface="Calibri"/>
              </a:rPr>
              <a:t>Release of RFA: </a:t>
            </a:r>
            <a:r>
              <a:rPr lang="en-US" sz="3600" dirty="0">
                <a:latin typeface="+mn-lt"/>
                <a:ea typeface="Calibri"/>
                <a:cs typeface="Calibri"/>
                <a:sym typeface="Calibri"/>
              </a:rPr>
              <a:t>January 2021</a:t>
            </a:r>
          </a:p>
          <a:p>
            <a:pPr marL="342900" lvl="0" indent="-279400" algn="l" rtl="0">
              <a:lnSpc>
                <a:spcPct val="115000"/>
              </a:lnSpc>
              <a:spcBef>
                <a:spcPts val="0"/>
              </a:spcBef>
              <a:spcAft>
                <a:spcPts val="0"/>
              </a:spcAft>
              <a:buSzPts val="1800"/>
              <a:buFont typeface="Calibri"/>
              <a:buChar char="●"/>
            </a:pPr>
            <a:r>
              <a:rPr lang="en-US" sz="3600" b="1" dirty="0">
                <a:solidFill>
                  <a:schemeClr val="dk1"/>
                </a:solidFill>
                <a:latin typeface="+mn-lt"/>
                <a:ea typeface="Calibri"/>
                <a:cs typeface="Calibri"/>
                <a:sym typeface="Calibri"/>
              </a:rPr>
              <a:t>Evaluator Announced: </a:t>
            </a:r>
            <a:r>
              <a:rPr lang="en-US" sz="3600" dirty="0">
                <a:solidFill>
                  <a:schemeClr val="dk1"/>
                </a:solidFill>
                <a:latin typeface="+mn-lt"/>
                <a:ea typeface="Calibri"/>
                <a:cs typeface="Calibri"/>
                <a:sym typeface="Calibri"/>
              </a:rPr>
              <a:t>Spring 2021</a:t>
            </a:r>
          </a:p>
          <a:p>
            <a:pPr marL="342900" lvl="0" indent="-279400" algn="l" rtl="0">
              <a:lnSpc>
                <a:spcPct val="115000"/>
              </a:lnSpc>
              <a:spcBef>
                <a:spcPts val="0"/>
              </a:spcBef>
              <a:spcAft>
                <a:spcPts val="0"/>
              </a:spcAft>
              <a:buSzPts val="1800"/>
              <a:buFont typeface="Calibri"/>
              <a:buChar char="●"/>
            </a:pPr>
            <a:r>
              <a:rPr lang="en-US" sz="3600" b="1" dirty="0">
                <a:solidFill>
                  <a:schemeClr val="dk1"/>
                </a:solidFill>
                <a:latin typeface="+mn-lt"/>
                <a:ea typeface="Calibri"/>
                <a:cs typeface="Calibri"/>
                <a:sym typeface="Calibri"/>
              </a:rPr>
              <a:t>Grantees announced: </a:t>
            </a:r>
            <a:r>
              <a:rPr lang="en-US" sz="3600" dirty="0">
                <a:solidFill>
                  <a:schemeClr val="dk1"/>
                </a:solidFill>
                <a:latin typeface="+mn-lt"/>
                <a:ea typeface="Calibri"/>
                <a:cs typeface="Calibri"/>
                <a:sym typeface="Calibri"/>
              </a:rPr>
              <a:t>Spring 2021</a:t>
            </a:r>
          </a:p>
          <a:p>
            <a:pPr marL="0" lvl="0" indent="0" algn="l" rtl="0">
              <a:lnSpc>
                <a:spcPct val="115000"/>
              </a:lnSpc>
              <a:spcBef>
                <a:spcPts val="0"/>
              </a:spcBef>
              <a:spcAft>
                <a:spcPts val="0"/>
              </a:spcAft>
              <a:buNone/>
            </a:pPr>
            <a:endParaRPr sz="3600" dirty="0">
              <a:latin typeface="+mn-lt"/>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1"/>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Q+A</a:t>
            </a:r>
            <a:endParaRPr dirty="0"/>
          </a:p>
        </p:txBody>
      </p:sp>
      <p:sp>
        <p:nvSpPr>
          <p:cNvPr id="437" name="Google Shape;437;p31"/>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42900" lvl="0" indent="-342900" algn="l" rtl="0">
              <a:lnSpc>
                <a:spcPct val="125000"/>
              </a:lnSpc>
              <a:spcBef>
                <a:spcPts val="0"/>
              </a:spcBef>
              <a:spcAft>
                <a:spcPts val="0"/>
              </a:spcAft>
              <a:buClr>
                <a:schemeClr val="dk1"/>
              </a:buClr>
              <a:buSzPts val="4400"/>
              <a:buChar char="•"/>
            </a:pPr>
            <a:r>
              <a:rPr lang="en-US" dirty="0">
                <a:latin typeface="+mn-lt"/>
              </a:rPr>
              <a:t>What are your questions?</a:t>
            </a:r>
          </a:p>
          <a:p>
            <a:pPr marL="342900" lvl="0" indent="-342900" algn="l" rtl="0">
              <a:lnSpc>
                <a:spcPct val="125000"/>
              </a:lnSpc>
              <a:spcBef>
                <a:spcPts val="0"/>
              </a:spcBef>
              <a:spcAft>
                <a:spcPts val="0"/>
              </a:spcAft>
              <a:buClr>
                <a:schemeClr val="dk1"/>
              </a:buClr>
              <a:buSzPts val="4400"/>
              <a:buChar char="•"/>
            </a:pPr>
            <a:r>
              <a:rPr lang="en-US" dirty="0">
                <a:latin typeface="+mn-lt"/>
              </a:rPr>
              <a:t>What other topics would you like to explore?</a:t>
            </a:r>
            <a:endParaRPr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Welcome!</a:t>
            </a:r>
            <a:endParaRPr dirty="0"/>
          </a:p>
        </p:txBody>
      </p:sp>
      <p:sp>
        <p:nvSpPr>
          <p:cNvPr id="214" name="Google Shape;214;p4"/>
          <p:cNvSpPr txBox="1">
            <a:spLocks noGrp="1"/>
          </p:cNvSpPr>
          <p:nvPr>
            <p:ph type="body" idx="1"/>
          </p:nvPr>
        </p:nvSpPr>
        <p:spPr>
          <a:xfrm>
            <a:off x="200025" y="2270995"/>
            <a:ext cx="11312037" cy="4352544"/>
          </a:xfrm>
          <a:prstGeom prst="rect">
            <a:avLst/>
          </a:prstGeom>
          <a:noFill/>
          <a:ln>
            <a:noFill/>
          </a:ln>
        </p:spPr>
        <p:txBody>
          <a:bodyPr spcFirstLastPara="1" wrap="square" lIns="91425" tIns="45700" rIns="91425" bIns="45700" anchor="t" anchorCtr="0">
            <a:noAutofit/>
          </a:bodyPr>
          <a:lstStyle/>
          <a:p>
            <a:pPr marL="800100" lvl="1" indent="-342900" algn="l" rtl="0">
              <a:lnSpc>
                <a:spcPct val="125000"/>
              </a:lnSpc>
              <a:spcBef>
                <a:spcPts val="0"/>
              </a:spcBef>
              <a:spcAft>
                <a:spcPts val="0"/>
              </a:spcAft>
              <a:buClr>
                <a:schemeClr val="dk1"/>
              </a:buClr>
              <a:buSzPts val="2400"/>
              <a:buChar char="•"/>
            </a:pPr>
            <a:r>
              <a:rPr lang="en-US" sz="2200" b="1" dirty="0">
                <a:latin typeface="+mn-lt"/>
              </a:rPr>
              <a:t>Jen Troke</a:t>
            </a:r>
            <a:r>
              <a:rPr lang="en-US" sz="2200" dirty="0">
                <a:latin typeface="+mn-lt"/>
              </a:rPr>
              <a:t>, Director, Workforce Grants and Initiatives, Texas Workforce Commission</a:t>
            </a:r>
            <a:endParaRPr sz="2200" dirty="0">
              <a:latin typeface="+mn-lt"/>
            </a:endParaRPr>
          </a:p>
          <a:p>
            <a:pPr marL="800100" lvl="1" indent="-342900" algn="l" rtl="0">
              <a:lnSpc>
                <a:spcPct val="125000"/>
              </a:lnSpc>
              <a:spcBef>
                <a:spcPts val="500"/>
              </a:spcBef>
              <a:spcAft>
                <a:spcPts val="0"/>
              </a:spcAft>
              <a:buClr>
                <a:schemeClr val="dk1"/>
              </a:buClr>
              <a:buSzPts val="2400"/>
              <a:buChar char="•"/>
            </a:pPr>
            <a:r>
              <a:rPr lang="en-US" sz="2200" b="1" dirty="0">
                <a:latin typeface="+mn-lt"/>
              </a:rPr>
              <a:t>Kaki Leyens</a:t>
            </a:r>
            <a:r>
              <a:rPr lang="en-US" sz="2200" dirty="0">
                <a:latin typeface="+mn-lt"/>
              </a:rPr>
              <a:t>, Program Specialist, Texas Workforce Investment Council</a:t>
            </a:r>
            <a:endParaRPr sz="2200" dirty="0">
              <a:latin typeface="+mn-lt"/>
            </a:endParaRPr>
          </a:p>
          <a:p>
            <a:pPr marL="800100" lvl="1" indent="-342900" algn="l" rtl="0">
              <a:lnSpc>
                <a:spcPct val="125000"/>
              </a:lnSpc>
              <a:spcBef>
                <a:spcPts val="500"/>
              </a:spcBef>
              <a:spcAft>
                <a:spcPts val="0"/>
              </a:spcAft>
              <a:buClr>
                <a:schemeClr val="dk1"/>
              </a:buClr>
              <a:buSzPts val="2400"/>
              <a:buChar char="•"/>
            </a:pPr>
            <a:r>
              <a:rPr lang="en-US" sz="2200" b="1" dirty="0">
                <a:latin typeface="+mn-lt"/>
              </a:rPr>
              <a:t>Ben Holquist</a:t>
            </a:r>
            <a:r>
              <a:rPr lang="en-US" sz="2200" dirty="0">
                <a:latin typeface="+mn-lt"/>
              </a:rPr>
              <a:t>, Manager, Strategic Workforce Initiatives, Texas Workforce Commission</a:t>
            </a:r>
          </a:p>
          <a:p>
            <a:pPr marL="800100" lvl="1" indent="-342900" algn="l" rtl="0">
              <a:lnSpc>
                <a:spcPct val="125000"/>
              </a:lnSpc>
              <a:spcBef>
                <a:spcPts val="500"/>
              </a:spcBef>
              <a:spcAft>
                <a:spcPts val="0"/>
              </a:spcAft>
              <a:buClr>
                <a:schemeClr val="dk1"/>
              </a:buClr>
              <a:buSzPts val="2400"/>
              <a:buChar char="•"/>
            </a:pPr>
            <a:r>
              <a:rPr lang="en-US" sz="2200" b="1" dirty="0">
                <a:latin typeface="+mn-lt"/>
              </a:rPr>
              <a:t>Emily Fabiaschi</a:t>
            </a:r>
            <a:r>
              <a:rPr lang="en-US" sz="2200" dirty="0">
                <a:latin typeface="+mn-lt"/>
              </a:rPr>
              <a:t>, Director, Third Sector </a:t>
            </a:r>
          </a:p>
          <a:p>
            <a:pPr marL="800100" lvl="1" indent="-342900" algn="l" rtl="0">
              <a:lnSpc>
                <a:spcPct val="125000"/>
              </a:lnSpc>
              <a:spcBef>
                <a:spcPts val="500"/>
              </a:spcBef>
              <a:spcAft>
                <a:spcPts val="0"/>
              </a:spcAft>
              <a:buClr>
                <a:schemeClr val="dk1"/>
              </a:buClr>
              <a:buSzPts val="2400"/>
              <a:buChar char="•"/>
            </a:pPr>
            <a:r>
              <a:rPr lang="en-US" sz="2200" b="1" dirty="0">
                <a:latin typeface="+mn-lt"/>
              </a:rPr>
              <a:t>Temi Oyowe-Carrington</a:t>
            </a:r>
            <a:r>
              <a:rPr lang="en-US" sz="2200" dirty="0">
                <a:latin typeface="+mn-lt"/>
              </a:rPr>
              <a:t>, Manager, Third Sector </a:t>
            </a:r>
          </a:p>
          <a:p>
            <a:pPr marL="800100" lvl="1" indent="-342900" algn="l" rtl="0">
              <a:lnSpc>
                <a:spcPct val="125000"/>
              </a:lnSpc>
              <a:spcBef>
                <a:spcPts val="500"/>
              </a:spcBef>
              <a:spcAft>
                <a:spcPts val="0"/>
              </a:spcAft>
              <a:buClr>
                <a:schemeClr val="dk1"/>
              </a:buClr>
              <a:buSzPts val="2400"/>
              <a:buChar char="•"/>
            </a:pPr>
            <a:r>
              <a:rPr lang="en-US" sz="2200" b="1" dirty="0">
                <a:latin typeface="+mn-lt"/>
              </a:rPr>
              <a:t>Chelsea Haley</a:t>
            </a:r>
            <a:r>
              <a:rPr lang="en-US" sz="2200" dirty="0">
                <a:latin typeface="+mn-lt"/>
              </a:rPr>
              <a:t>, Senior Associate, Third Sector </a:t>
            </a:r>
          </a:p>
          <a:p>
            <a:pPr marL="457200" lvl="1" indent="0" algn="l" rtl="0">
              <a:lnSpc>
                <a:spcPct val="125000"/>
              </a:lnSpc>
              <a:spcBef>
                <a:spcPts val="500"/>
              </a:spcBef>
              <a:spcAft>
                <a:spcPts val="0"/>
              </a:spcAft>
              <a:buClr>
                <a:schemeClr val="dk1"/>
              </a:buClr>
              <a:buSzPts val="2400"/>
              <a:buNone/>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2"/>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Contact Us</a:t>
            </a:r>
            <a:endParaRPr dirty="0"/>
          </a:p>
        </p:txBody>
      </p:sp>
      <p:sp>
        <p:nvSpPr>
          <p:cNvPr id="444" name="Google Shape;444;p32"/>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4400"/>
              <a:buNone/>
            </a:pPr>
            <a:r>
              <a:rPr lang="en-US" dirty="0"/>
              <a:t>Email us at evidence@twc.texas.gov</a:t>
            </a:r>
            <a:endParaRPr dirty="0"/>
          </a:p>
          <a:p>
            <a:pPr marL="0" lvl="0" indent="0" algn="l" rtl="0">
              <a:lnSpc>
                <a:spcPct val="115000"/>
              </a:lnSpc>
              <a:spcBef>
                <a:spcPts val="1000"/>
              </a:spcBef>
              <a:spcAft>
                <a:spcPts val="0"/>
              </a:spcAft>
              <a:buClr>
                <a:schemeClr val="dk1"/>
              </a:buClr>
              <a:buSzPts val="4400"/>
              <a:buNone/>
            </a:pPr>
            <a:endParaRPr dirty="0"/>
          </a:p>
          <a:p>
            <a:pPr marL="0" lvl="0" indent="0" algn="l" rtl="0">
              <a:lnSpc>
                <a:spcPct val="115000"/>
              </a:lnSpc>
              <a:spcBef>
                <a:spcPts val="1000"/>
              </a:spcBef>
              <a:spcAft>
                <a:spcPts val="0"/>
              </a:spcAft>
              <a:buClr>
                <a:schemeClr val="dk1"/>
              </a:buClr>
              <a:buSzPts val="4400"/>
              <a:buNone/>
            </a:pPr>
            <a:r>
              <a:rPr lang="en-US" dirty="0"/>
              <a:t>Thank you for </a:t>
            </a:r>
            <a:r>
              <a:rPr lang="en-US" dirty="0">
                <a:latin typeface="+mn-lt"/>
              </a:rPr>
              <a:t>joining</a:t>
            </a:r>
            <a:r>
              <a:rPr lang="en-US" dirty="0"/>
              <a:t> us!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Polling Question #1</a:t>
            </a:r>
            <a:endParaRPr dirty="0"/>
          </a:p>
        </p:txBody>
      </p:sp>
      <p:sp>
        <p:nvSpPr>
          <p:cNvPr id="221" name="Google Shape;221;p5"/>
          <p:cNvSpPr txBox="1">
            <a:spLocks noGrp="1"/>
          </p:cNvSpPr>
          <p:nvPr>
            <p:ph type="body" idx="1"/>
          </p:nvPr>
        </p:nvSpPr>
        <p:spPr>
          <a:xfrm>
            <a:off x="680321" y="2336873"/>
            <a:ext cx="10364668" cy="4087990"/>
          </a:xfrm>
          <a:prstGeom prst="rect">
            <a:avLst/>
          </a:prstGeom>
          <a:noFill/>
          <a:ln>
            <a:noFill/>
          </a:ln>
        </p:spPr>
        <p:txBody>
          <a:bodyPr spcFirstLastPara="1" wrap="square" lIns="91425" tIns="45700" rIns="91425" bIns="45700" anchor="t" anchorCtr="0">
            <a:normAutofit/>
          </a:bodyPr>
          <a:lstStyle/>
          <a:p>
            <a:pPr marL="0" lvl="0" indent="0" algn="l" rtl="0">
              <a:lnSpc>
                <a:spcPct val="125000"/>
              </a:lnSpc>
              <a:spcBef>
                <a:spcPts val="0"/>
              </a:spcBef>
              <a:spcAft>
                <a:spcPts val="0"/>
              </a:spcAft>
              <a:buClr>
                <a:schemeClr val="dk1"/>
              </a:buClr>
              <a:buSzPts val="4400"/>
              <a:buNone/>
            </a:pPr>
            <a:r>
              <a:rPr lang="en-US" dirty="0">
                <a:latin typeface="+mn-lt"/>
                <a:ea typeface="Calibri"/>
                <a:cs typeface="Calibri"/>
                <a:sym typeface="Calibri"/>
              </a:rPr>
              <a:t>Were you able to attend the first webinar in November? </a:t>
            </a:r>
            <a:endParaRPr dirty="0">
              <a:latin typeface="+mn-lt"/>
            </a:endParaRPr>
          </a:p>
          <a:p>
            <a:pPr marL="0" lvl="0" indent="0" algn="l" rtl="0">
              <a:lnSpc>
                <a:spcPct val="125000"/>
              </a:lnSpc>
              <a:spcBef>
                <a:spcPts val="1000"/>
              </a:spcBef>
              <a:spcAft>
                <a:spcPts val="0"/>
              </a:spcAft>
              <a:buClr>
                <a:schemeClr val="dk1"/>
              </a:buClr>
              <a:buSzPts val="4400"/>
              <a:buNone/>
            </a:pPr>
            <a:r>
              <a:rPr lang="en-US" dirty="0">
                <a:latin typeface="+mn-lt"/>
              </a:rPr>
              <a:t>Yes</a:t>
            </a:r>
            <a:endParaRPr dirty="0">
              <a:latin typeface="+mn-lt"/>
            </a:endParaRPr>
          </a:p>
          <a:p>
            <a:pPr marL="0" lvl="0" indent="0" algn="l" rtl="0">
              <a:lnSpc>
                <a:spcPct val="125000"/>
              </a:lnSpc>
              <a:spcBef>
                <a:spcPts val="1000"/>
              </a:spcBef>
              <a:spcAft>
                <a:spcPts val="0"/>
              </a:spcAft>
              <a:buClr>
                <a:schemeClr val="dk1"/>
              </a:buClr>
              <a:buSzPts val="4400"/>
              <a:buNone/>
            </a:pPr>
            <a:r>
              <a:rPr lang="en-US" dirty="0">
                <a:latin typeface="+mn-lt"/>
              </a:rPr>
              <a:t>No</a:t>
            </a:r>
            <a:endParaRPr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6"/>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Polling Question #2</a:t>
            </a:r>
            <a:endParaRPr dirty="0"/>
          </a:p>
        </p:txBody>
      </p:sp>
      <p:sp>
        <p:nvSpPr>
          <p:cNvPr id="228" name="Google Shape;228;p6"/>
          <p:cNvSpPr txBox="1">
            <a:spLocks noGrp="1"/>
          </p:cNvSpPr>
          <p:nvPr>
            <p:ph type="body" idx="1"/>
          </p:nvPr>
        </p:nvSpPr>
        <p:spPr>
          <a:xfrm>
            <a:off x="1127813" y="2253746"/>
            <a:ext cx="9936373" cy="345432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ts val="4440"/>
              <a:buNone/>
            </a:pPr>
            <a:r>
              <a:rPr lang="en-US" sz="4440" dirty="0">
                <a:latin typeface="+mn-lt"/>
                <a:ea typeface="Calibri"/>
                <a:cs typeface="Calibri"/>
                <a:sym typeface="Calibri"/>
              </a:rPr>
              <a:t>On a scale of 1-5, what’s your comfort level with evidence based grantmaking?</a:t>
            </a:r>
            <a:endParaRPr dirty="0">
              <a:latin typeface="+mn-lt"/>
            </a:endParaRPr>
          </a:p>
          <a:p>
            <a:pPr marL="457200" lvl="1" indent="0">
              <a:lnSpc>
                <a:spcPct val="115000"/>
              </a:lnSpc>
              <a:buSzPts val="4070"/>
              <a:buNone/>
            </a:pPr>
            <a:r>
              <a:rPr lang="en-US" sz="3200" dirty="0">
                <a:latin typeface="+mn-lt"/>
              </a:rPr>
              <a:t>5 = extremely comfortable</a:t>
            </a:r>
            <a:endParaRPr sz="3200" dirty="0">
              <a:latin typeface="+mn-lt"/>
            </a:endParaRPr>
          </a:p>
          <a:p>
            <a:pPr marL="457200" lvl="1" indent="0">
              <a:lnSpc>
                <a:spcPct val="115000"/>
              </a:lnSpc>
              <a:buSzPts val="4070"/>
              <a:buNone/>
            </a:pPr>
            <a:r>
              <a:rPr lang="en-US" sz="3200" dirty="0">
                <a:latin typeface="+mn-lt"/>
              </a:rPr>
              <a:t>1 = not sure what this is about!</a:t>
            </a:r>
            <a:endParaRPr sz="3200" dirty="0">
              <a:latin typeface="+mn-lt"/>
            </a:endParaRPr>
          </a:p>
          <a:p>
            <a:pPr marL="0" lvl="0" indent="0" algn="l" rtl="0">
              <a:lnSpc>
                <a:spcPct val="115000"/>
              </a:lnSpc>
              <a:spcBef>
                <a:spcPts val="1000"/>
              </a:spcBef>
              <a:spcAft>
                <a:spcPts val="0"/>
              </a:spcAft>
              <a:buClr>
                <a:schemeClr val="dk1"/>
              </a:buClr>
              <a:buSzPts val="4070"/>
              <a:buNone/>
            </a:pPr>
            <a:endParaRPr sz="407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7"/>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Quick Recap of 1</a:t>
            </a:r>
            <a:r>
              <a:rPr lang="en-US" baseline="30000" dirty="0"/>
              <a:t>st</a:t>
            </a:r>
            <a:r>
              <a:rPr lang="en-US" dirty="0"/>
              <a:t> Webinar</a:t>
            </a:r>
            <a:endParaRPr dirty="0"/>
          </a:p>
        </p:txBody>
      </p:sp>
      <p:sp>
        <p:nvSpPr>
          <p:cNvPr id="235" name="Google Shape;235;p7"/>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342900" lvl="0" indent="-342900" algn="l" rtl="0">
              <a:lnSpc>
                <a:spcPct val="105000"/>
              </a:lnSpc>
              <a:spcBef>
                <a:spcPts val="0"/>
              </a:spcBef>
              <a:spcAft>
                <a:spcPts val="0"/>
              </a:spcAft>
              <a:buClr>
                <a:schemeClr val="dk1"/>
              </a:buClr>
              <a:buSzPts val="2750"/>
              <a:buChar char="•"/>
            </a:pPr>
            <a:r>
              <a:rPr lang="en-US" sz="2750" dirty="0">
                <a:latin typeface="+mn-lt"/>
              </a:rPr>
              <a:t>Evidence Framework completed!</a:t>
            </a:r>
            <a:endParaRPr dirty="0">
              <a:latin typeface="+mn-lt"/>
            </a:endParaRPr>
          </a:p>
          <a:p>
            <a:pPr marL="342900" lvl="0" indent="-342900" algn="l" rtl="0">
              <a:lnSpc>
                <a:spcPct val="105000"/>
              </a:lnSpc>
              <a:spcBef>
                <a:spcPts val="1000"/>
              </a:spcBef>
              <a:spcAft>
                <a:spcPts val="0"/>
              </a:spcAft>
              <a:buClr>
                <a:schemeClr val="dk1"/>
              </a:buClr>
              <a:buSzPts val="2750"/>
              <a:buChar char="•"/>
            </a:pPr>
            <a:r>
              <a:rPr lang="en-US" sz="2750" dirty="0">
                <a:latin typeface="+mn-lt"/>
              </a:rPr>
              <a:t>Grant Application for Building Construction Trades to be Released January 2021 including evidence tiers and performance outcomes </a:t>
            </a:r>
            <a:r>
              <a:rPr lang="en-US" sz="2750" b="1" dirty="0">
                <a:solidFill>
                  <a:schemeClr val="tx1"/>
                </a:solidFill>
                <a:latin typeface="+mn-lt"/>
              </a:rPr>
              <a:t>NEW!</a:t>
            </a:r>
            <a:endParaRPr dirty="0">
              <a:solidFill>
                <a:schemeClr val="tx1"/>
              </a:solidFill>
              <a:latin typeface="+mn-lt"/>
            </a:endParaRPr>
          </a:p>
          <a:p>
            <a:pPr marL="342900" lvl="0" indent="-342900" algn="l" rtl="0">
              <a:lnSpc>
                <a:spcPct val="105000"/>
              </a:lnSpc>
              <a:spcBef>
                <a:spcPts val="1000"/>
              </a:spcBef>
              <a:spcAft>
                <a:spcPts val="0"/>
              </a:spcAft>
              <a:buClr>
                <a:schemeClr val="dk1"/>
              </a:buClr>
              <a:buSzPts val="2750"/>
              <a:buChar char="•"/>
            </a:pPr>
            <a:r>
              <a:rPr lang="en-US" sz="2750" dirty="0">
                <a:latin typeface="+mn-lt"/>
              </a:rPr>
              <a:t>TWC Webpage for Evidence Resources at https://twc.texas.gov/agency/texas-workforce-commission-evidence-based-grantmaking</a:t>
            </a:r>
            <a:endParaRPr dirty="0">
              <a:latin typeface="+mn-lt"/>
            </a:endParaRPr>
          </a:p>
          <a:p>
            <a:pPr marL="342900" lvl="0" indent="-168275" algn="l" rtl="0">
              <a:lnSpc>
                <a:spcPct val="105000"/>
              </a:lnSpc>
              <a:spcBef>
                <a:spcPts val="1000"/>
              </a:spcBef>
              <a:spcAft>
                <a:spcPts val="0"/>
              </a:spcAft>
              <a:buClr>
                <a:schemeClr val="dk1"/>
              </a:buClr>
              <a:buSzPts val="2750"/>
              <a:buNone/>
            </a:pPr>
            <a:endParaRPr sz="2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0"/>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Verdana"/>
              <a:buNone/>
            </a:pPr>
            <a:r>
              <a:rPr lang="en-US" sz="4400" dirty="0"/>
              <a:t>Using the Evidence Framework</a:t>
            </a:r>
            <a:endParaRPr dirty="0"/>
          </a:p>
        </p:txBody>
      </p:sp>
      <p:sp>
        <p:nvSpPr>
          <p:cNvPr id="256" name="Google Shape;256;p10"/>
          <p:cNvSpPr txBox="1">
            <a:spLocks noGrp="1"/>
          </p:cNvSpPr>
          <p:nvPr>
            <p:ph type="body" idx="1"/>
          </p:nvPr>
        </p:nvSpPr>
        <p:spPr>
          <a:xfrm>
            <a:off x="659423" y="2149303"/>
            <a:ext cx="9634759" cy="4400965"/>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Clr>
                <a:schemeClr val="dk1"/>
              </a:buClr>
              <a:buSzPts val="3200"/>
              <a:buNone/>
            </a:pPr>
            <a:r>
              <a:rPr lang="en-US" sz="3200" dirty="0">
                <a:latin typeface="+mn-lt"/>
              </a:rPr>
              <a:t>Five levels:</a:t>
            </a:r>
            <a:endParaRPr dirty="0">
              <a:latin typeface="+mn-lt"/>
            </a:endParaRPr>
          </a:p>
          <a:p>
            <a:pPr marL="342900" lvl="0" indent="-342900" algn="l" rtl="0">
              <a:lnSpc>
                <a:spcPct val="125000"/>
              </a:lnSpc>
              <a:spcBef>
                <a:spcPts val="1000"/>
              </a:spcBef>
              <a:spcAft>
                <a:spcPts val="0"/>
              </a:spcAft>
              <a:buClr>
                <a:schemeClr val="dk1"/>
              </a:buClr>
              <a:buSzPts val="3200"/>
              <a:buChar char="•"/>
            </a:pPr>
            <a:r>
              <a:rPr lang="en-US" sz="3200" dirty="0">
                <a:latin typeface="+mn-lt"/>
              </a:rPr>
              <a:t>New Program Tier</a:t>
            </a:r>
            <a:endParaRPr dirty="0">
              <a:latin typeface="+mn-lt"/>
            </a:endParaRPr>
          </a:p>
          <a:p>
            <a:pPr marL="342900" lvl="0" indent="-342900" algn="l" rtl="0">
              <a:lnSpc>
                <a:spcPct val="125000"/>
              </a:lnSpc>
              <a:spcBef>
                <a:spcPts val="1000"/>
              </a:spcBef>
              <a:spcAft>
                <a:spcPts val="0"/>
              </a:spcAft>
              <a:buClr>
                <a:schemeClr val="dk1"/>
              </a:buClr>
              <a:buSzPts val="3200"/>
              <a:buChar char="•"/>
            </a:pPr>
            <a:r>
              <a:rPr lang="en-US" sz="3200" dirty="0">
                <a:latin typeface="+mn-lt"/>
              </a:rPr>
              <a:t>Experience Program Tier</a:t>
            </a:r>
            <a:endParaRPr dirty="0">
              <a:latin typeface="+mn-lt"/>
            </a:endParaRPr>
          </a:p>
          <a:p>
            <a:pPr marL="342900" lvl="0" indent="-342900" algn="l" rtl="0">
              <a:lnSpc>
                <a:spcPct val="125000"/>
              </a:lnSpc>
              <a:spcBef>
                <a:spcPts val="1000"/>
              </a:spcBef>
              <a:spcAft>
                <a:spcPts val="0"/>
              </a:spcAft>
              <a:buClr>
                <a:schemeClr val="dk1"/>
              </a:buClr>
              <a:buSzPts val="3200"/>
              <a:buChar char="•"/>
            </a:pPr>
            <a:r>
              <a:rPr lang="en-US" sz="3200" dirty="0">
                <a:latin typeface="+mn-lt"/>
              </a:rPr>
              <a:t>Performance Program Tier</a:t>
            </a:r>
            <a:endParaRPr dirty="0">
              <a:latin typeface="+mn-lt"/>
            </a:endParaRPr>
          </a:p>
          <a:p>
            <a:pPr marL="342900" lvl="0" indent="-342900" algn="l" rtl="0">
              <a:lnSpc>
                <a:spcPct val="125000"/>
              </a:lnSpc>
              <a:spcBef>
                <a:spcPts val="1000"/>
              </a:spcBef>
              <a:spcAft>
                <a:spcPts val="0"/>
              </a:spcAft>
              <a:buClr>
                <a:schemeClr val="dk1"/>
              </a:buClr>
              <a:buSzPts val="3200"/>
              <a:buChar char="•"/>
            </a:pPr>
            <a:r>
              <a:rPr lang="en-US" sz="3200" dirty="0">
                <a:latin typeface="+mn-lt"/>
              </a:rPr>
              <a:t>Moderate Evidence Program Tier</a:t>
            </a:r>
            <a:endParaRPr dirty="0">
              <a:latin typeface="+mn-lt"/>
            </a:endParaRPr>
          </a:p>
          <a:p>
            <a:pPr marL="342900" lvl="0" indent="-342900" algn="l" rtl="0">
              <a:lnSpc>
                <a:spcPct val="125000"/>
              </a:lnSpc>
              <a:spcBef>
                <a:spcPts val="1000"/>
              </a:spcBef>
              <a:spcAft>
                <a:spcPts val="0"/>
              </a:spcAft>
              <a:buClr>
                <a:schemeClr val="dk1"/>
              </a:buClr>
              <a:buSzPts val="3200"/>
              <a:buChar char="•"/>
            </a:pPr>
            <a:r>
              <a:rPr lang="en-US" sz="3200" dirty="0">
                <a:latin typeface="+mn-lt"/>
              </a:rPr>
              <a:t>High Evidence Program Tier</a:t>
            </a:r>
            <a:endParaRPr dirty="0">
              <a:latin typeface="+mn-lt"/>
            </a:endParaRPr>
          </a:p>
          <a:p>
            <a:pPr marL="342900" lvl="0" indent="-139700" algn="l" rtl="0">
              <a:lnSpc>
                <a:spcPct val="125000"/>
              </a:lnSpc>
              <a:spcBef>
                <a:spcPts val="1000"/>
              </a:spcBef>
              <a:spcAft>
                <a:spcPts val="0"/>
              </a:spcAft>
              <a:buClr>
                <a:schemeClr val="dk1"/>
              </a:buClr>
              <a:buSzPts val="3200"/>
              <a:buNone/>
            </a:pPr>
            <a:endParaRPr sz="3200" dirty="0"/>
          </a:p>
          <a:p>
            <a:pPr marL="342900" lvl="0" indent="-139700" algn="l" rtl="0">
              <a:lnSpc>
                <a:spcPct val="125000"/>
              </a:lnSpc>
              <a:spcBef>
                <a:spcPts val="1000"/>
              </a:spcBef>
              <a:spcAft>
                <a:spcPts val="0"/>
              </a:spcAft>
              <a:buClr>
                <a:schemeClr val="dk1"/>
              </a:buClr>
              <a:buSzPts val="3200"/>
              <a:buNone/>
            </a:pPr>
            <a:endParaRP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title"/>
          </p:nvPr>
        </p:nvSpPr>
        <p:spPr>
          <a:xfrm>
            <a:off x="200025" y="753228"/>
            <a:ext cx="100941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200"/>
              <a:buFont typeface="Verdana"/>
              <a:buNone/>
            </a:pPr>
            <a:r>
              <a:rPr lang="en-US" dirty="0"/>
              <a:t>Using Clearinghouses</a:t>
            </a:r>
            <a:endParaRPr dirty="0"/>
          </a:p>
        </p:txBody>
      </p:sp>
      <p:sp>
        <p:nvSpPr>
          <p:cNvPr id="263" name="Google Shape;263;p11"/>
          <p:cNvSpPr txBox="1">
            <a:spLocks noGrp="1"/>
          </p:cNvSpPr>
          <p:nvPr>
            <p:ph type="body" idx="1"/>
          </p:nvPr>
        </p:nvSpPr>
        <p:spPr>
          <a:xfrm>
            <a:off x="618066" y="2175507"/>
            <a:ext cx="10955867" cy="4521127"/>
          </a:xfrm>
          <a:prstGeom prst="rect">
            <a:avLst/>
          </a:prstGeom>
          <a:noFill/>
          <a:ln>
            <a:noFill/>
          </a:ln>
        </p:spPr>
        <p:txBody>
          <a:bodyPr spcFirstLastPara="1" wrap="square" lIns="91425" tIns="45700" rIns="91425" bIns="45700" anchor="t" anchorCtr="0">
            <a:normAutofit/>
          </a:bodyPr>
          <a:lstStyle/>
          <a:p>
            <a:pPr marL="342900" lvl="0" indent="-342900" algn="l" rtl="0">
              <a:lnSpc>
                <a:spcPct val="105000"/>
              </a:lnSpc>
              <a:spcBef>
                <a:spcPts val="0"/>
              </a:spcBef>
              <a:spcAft>
                <a:spcPts val="0"/>
              </a:spcAft>
              <a:buClr>
                <a:schemeClr val="dk1"/>
              </a:buClr>
              <a:buSzPts val="2755"/>
              <a:buChar char="•"/>
            </a:pPr>
            <a:r>
              <a:rPr lang="en-US" sz="2755" dirty="0">
                <a:latin typeface="+mn-lt"/>
              </a:rPr>
              <a:t>Clearinghouse for Labor Evaluation and Research (CLEAR) https://clear.dol.gov/study_database</a:t>
            </a:r>
            <a:endParaRPr dirty="0">
              <a:latin typeface="+mn-lt"/>
            </a:endParaRPr>
          </a:p>
          <a:p>
            <a:pPr marL="0" lvl="0" indent="0" algn="l" rtl="0">
              <a:lnSpc>
                <a:spcPct val="105000"/>
              </a:lnSpc>
              <a:spcBef>
                <a:spcPts val="1000"/>
              </a:spcBef>
              <a:spcAft>
                <a:spcPts val="0"/>
              </a:spcAft>
              <a:buClr>
                <a:schemeClr val="dk1"/>
              </a:buClr>
              <a:buSzPts val="2755"/>
              <a:buNone/>
            </a:pPr>
            <a:endParaRPr sz="2755" dirty="0">
              <a:latin typeface="+mn-lt"/>
            </a:endParaRPr>
          </a:p>
          <a:p>
            <a:pPr marL="342900" lvl="0" indent="-342900" algn="l" rtl="0">
              <a:lnSpc>
                <a:spcPct val="105000"/>
              </a:lnSpc>
              <a:spcBef>
                <a:spcPts val="1000"/>
              </a:spcBef>
              <a:spcAft>
                <a:spcPts val="0"/>
              </a:spcAft>
              <a:buClr>
                <a:schemeClr val="dk1"/>
              </a:buClr>
              <a:buSzPts val="2755"/>
              <a:buChar char="•"/>
            </a:pPr>
            <a:r>
              <a:rPr lang="en-US" sz="2755" dirty="0">
                <a:latin typeface="+mn-lt"/>
              </a:rPr>
              <a:t>Pathways to Work Evidence Clearinghouse https://pathwaystowork.ach.hhs.gov/studies</a:t>
            </a:r>
            <a:endParaRPr dirty="0">
              <a:latin typeface="+mn-lt"/>
            </a:endParaRPr>
          </a:p>
          <a:p>
            <a:pPr marL="342900" lvl="0" indent="-167957" algn="l" rtl="0">
              <a:lnSpc>
                <a:spcPct val="105000"/>
              </a:lnSpc>
              <a:spcBef>
                <a:spcPts val="1000"/>
              </a:spcBef>
              <a:spcAft>
                <a:spcPts val="0"/>
              </a:spcAft>
              <a:buClr>
                <a:schemeClr val="dk1"/>
              </a:buClr>
              <a:buSzPts val="2755"/>
              <a:buNone/>
            </a:pPr>
            <a:endParaRPr sz="2755" dirty="0">
              <a:latin typeface="+mn-lt"/>
            </a:endParaRPr>
          </a:p>
          <a:p>
            <a:pPr marL="342900" lvl="0" indent="-342900" algn="l" rtl="0">
              <a:lnSpc>
                <a:spcPct val="105000"/>
              </a:lnSpc>
              <a:spcBef>
                <a:spcPts val="1000"/>
              </a:spcBef>
              <a:spcAft>
                <a:spcPts val="0"/>
              </a:spcAft>
              <a:buClr>
                <a:schemeClr val="dk1"/>
              </a:buClr>
              <a:buSzPts val="2755"/>
              <a:buChar char="•"/>
            </a:pPr>
            <a:r>
              <a:rPr lang="en-US" sz="2755" dirty="0">
                <a:latin typeface="+mn-lt"/>
              </a:rPr>
              <a:t>CrimeSolutions https://www.crimesolutions.gov/asvsearch.aspx</a:t>
            </a:r>
            <a:endParaRPr dirty="0">
              <a:latin typeface="+mn-lt"/>
            </a:endParaRPr>
          </a:p>
          <a:p>
            <a:pPr marL="342900" lvl="0" indent="-246380" algn="l" rtl="0">
              <a:lnSpc>
                <a:spcPct val="105000"/>
              </a:lnSpc>
              <a:spcBef>
                <a:spcPts val="1000"/>
              </a:spcBef>
              <a:spcAft>
                <a:spcPts val="0"/>
              </a:spcAft>
              <a:buClr>
                <a:schemeClr val="dk1"/>
              </a:buClr>
              <a:buSzPts val="1520"/>
              <a:buNone/>
            </a:pPr>
            <a:endParaRPr sz="1520" dirty="0"/>
          </a:p>
        </p:txBody>
      </p:sp>
    </p:spTree>
  </p:cSld>
  <p:clrMapOvr>
    <a:masterClrMapping/>
  </p:clrMapOvr>
</p:sld>
</file>

<file path=ppt/theme/theme1.xml><?xml version="1.0" encoding="utf-8"?>
<a:theme xmlns:a="http://schemas.openxmlformats.org/drawingml/2006/main" name="Berlin">
  <a:themeElements>
    <a:clrScheme name="Marquee">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69502D61B6DB45A7C8675F09FAC535" ma:contentTypeVersion="4" ma:contentTypeDescription="Create a new document." ma:contentTypeScope="" ma:versionID="df2ea5ac1871e75b72a60c80e2c48a2b">
  <xsd:schema xmlns:xsd="http://www.w3.org/2001/XMLSchema" xmlns:xs="http://www.w3.org/2001/XMLSchema" xmlns:p="http://schemas.microsoft.com/office/2006/metadata/properties" xmlns:ns2="e5b15bf7-0119-4e42-b3de-0a47de1a4e1c" xmlns:ns3="6aa59d50-dacc-45a1-8c79-5bdfd2f48623" targetNamespace="http://schemas.microsoft.com/office/2006/metadata/properties" ma:root="true" ma:fieldsID="1952c7880debc3f043543bfd19e18dd6" ns2:_="" ns3:_="">
    <xsd:import namespace="e5b15bf7-0119-4e42-b3de-0a47de1a4e1c"/>
    <xsd:import namespace="6aa59d50-dacc-45a1-8c79-5bdfd2f4862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15bf7-0119-4e42-b3de-0a47de1a4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a59d50-dacc-45a1-8c79-5bdfd2f486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CF9B80-69E0-47B3-9BF8-C7F030173AD1}">
  <ds:schemaRefs>
    <ds:schemaRef ds:uri="http://schemas.microsoft.com/sharepoint/v3/contenttype/forms"/>
  </ds:schemaRefs>
</ds:datastoreItem>
</file>

<file path=customXml/itemProps2.xml><?xml version="1.0" encoding="utf-8"?>
<ds:datastoreItem xmlns:ds="http://schemas.openxmlformats.org/officeDocument/2006/customXml" ds:itemID="{708A3793-95E4-4A26-8058-1576CA5742A7}">
  <ds:schemaRefs>
    <ds:schemaRef ds:uri="http://purl.org/dc/dcmitype/"/>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 ds:uri="6aa59d50-dacc-45a1-8c79-5bdfd2f48623"/>
    <ds:schemaRef ds:uri="e5b15bf7-0119-4e42-b3de-0a47de1a4e1c"/>
  </ds:schemaRefs>
</ds:datastoreItem>
</file>

<file path=customXml/itemProps3.xml><?xml version="1.0" encoding="utf-8"?>
<ds:datastoreItem xmlns:ds="http://schemas.openxmlformats.org/officeDocument/2006/customXml" ds:itemID="{1C857491-7A52-459D-8C30-0C8232693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b15bf7-0119-4e42-b3de-0a47de1a4e1c"/>
    <ds:schemaRef ds:uri="6aa59d50-dacc-45a1-8c79-5bdfd2f486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8679</TotalTime>
  <Words>9086</Words>
  <Application>Microsoft Office PowerPoint</Application>
  <PresentationFormat>Widescreen</PresentationFormat>
  <Paragraphs>550</Paragraphs>
  <Slides>40</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Bad Script</vt:lpstr>
      <vt:lpstr>Trebuchet MS</vt:lpstr>
      <vt:lpstr>Cavolini</vt:lpstr>
      <vt:lpstr>Verdana</vt:lpstr>
      <vt:lpstr>Calibri</vt:lpstr>
      <vt:lpstr>Noto Sans Symbols</vt:lpstr>
      <vt:lpstr>Berlin</vt:lpstr>
      <vt:lpstr>Evidence-Based Grant-Making, Part Two</vt:lpstr>
      <vt:lpstr>Goals</vt:lpstr>
      <vt:lpstr>Agenda</vt:lpstr>
      <vt:lpstr>Welcome!</vt:lpstr>
      <vt:lpstr>Polling Question #1</vt:lpstr>
      <vt:lpstr>Polling Question #2</vt:lpstr>
      <vt:lpstr>Quick Recap of 1st Webinar</vt:lpstr>
      <vt:lpstr>Using the Evidence Framework</vt:lpstr>
      <vt:lpstr>Using Clearinghouses</vt:lpstr>
      <vt:lpstr>CLEAR</vt:lpstr>
      <vt:lpstr>Topic Areas</vt:lpstr>
      <vt:lpstr>Low-Income Adults</vt:lpstr>
      <vt:lpstr>Evaluation</vt:lpstr>
      <vt:lpstr>Scenario</vt:lpstr>
      <vt:lpstr>News Flash!</vt:lpstr>
      <vt:lpstr>Evaluation</vt:lpstr>
      <vt:lpstr>Using the Decision Tree</vt:lpstr>
      <vt:lpstr>Decision Tree – Question #3</vt:lpstr>
      <vt:lpstr>Decision Tree – Question #4</vt:lpstr>
      <vt:lpstr>Performance Chart</vt:lpstr>
      <vt:lpstr>Evaluation Table</vt:lpstr>
      <vt:lpstr>Decision Tree - Question #5</vt:lpstr>
      <vt:lpstr>Decision Tree - Question #6</vt:lpstr>
      <vt:lpstr>Decision Tree - Question #7</vt:lpstr>
      <vt:lpstr>Scoring by Tier</vt:lpstr>
      <vt:lpstr>Polling Question #3</vt:lpstr>
      <vt:lpstr>Who is Third Sector?</vt:lpstr>
      <vt:lpstr>Granting Spectrum</vt:lpstr>
      <vt:lpstr>Metrics</vt:lpstr>
      <vt:lpstr>Why Outcomes Granting</vt:lpstr>
      <vt:lpstr>Common provider questions</vt:lpstr>
      <vt:lpstr>Outcomes Payments Structure</vt:lpstr>
      <vt:lpstr>Outcomes Payments Structure - Example</vt:lpstr>
      <vt:lpstr>Hypothetical Cash Flow</vt:lpstr>
      <vt:lpstr>Hypothetical Cash Flow Cont.</vt:lpstr>
      <vt:lpstr>Polling Question #4 </vt:lpstr>
      <vt:lpstr>Polling Question #5</vt:lpstr>
      <vt:lpstr>Next steps</vt:lpstr>
      <vt:lpstr>Q+A</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Grant-Making, Part Two</dc:title>
  <dc:creator>Holquist,Benjamin</dc:creator>
  <cp:lastModifiedBy>Aker,Brady</cp:lastModifiedBy>
  <cp:revision>120</cp:revision>
  <dcterms:created xsi:type="dcterms:W3CDTF">2020-09-16T15:48:21Z</dcterms:created>
  <dcterms:modified xsi:type="dcterms:W3CDTF">2023-08-24T15:18:27Z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0x010100CB69502D61B6DB45A7C8675F09FAC535</vt:lpwstr>
  </property>
</Properties>
</file>