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6" r:id="rId14"/>
    <p:sldId id="267"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766BB2-BE27-4195-B55C-A9278C64A892}" v="20" dt="2023-03-31T20:24:44.9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5D442-B410-B99E-2649-EF528BF239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AF122A-ECDF-5FDB-44B8-49EB640551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2F60E4-7405-BED9-0D40-E963BE9D31B7}"/>
              </a:ext>
            </a:extLst>
          </p:cNvPr>
          <p:cNvSpPr>
            <a:spLocks noGrp="1"/>
          </p:cNvSpPr>
          <p:nvPr>
            <p:ph type="dt" sz="half" idx="10"/>
          </p:nvPr>
        </p:nvSpPr>
        <p:spPr/>
        <p:txBody>
          <a:bodyPr/>
          <a:lstStyle/>
          <a:p>
            <a:fld id="{61B68328-A0C2-4256-BB24-5E8DB996E372}" type="datetimeFigureOut">
              <a:rPr lang="en-US" smtClean="0"/>
              <a:t>5/10/2023</a:t>
            </a:fld>
            <a:endParaRPr lang="en-US"/>
          </a:p>
        </p:txBody>
      </p:sp>
      <p:sp>
        <p:nvSpPr>
          <p:cNvPr id="5" name="Footer Placeholder 4">
            <a:extLst>
              <a:ext uri="{FF2B5EF4-FFF2-40B4-BE49-F238E27FC236}">
                <a16:creationId xmlns:a16="http://schemas.microsoft.com/office/drawing/2014/main" id="{920A039E-6D23-B318-CFC4-48E3505DBA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46116-D058-0F89-DE3F-E638C272F3E1}"/>
              </a:ext>
            </a:extLst>
          </p:cNvPr>
          <p:cNvSpPr>
            <a:spLocks noGrp="1"/>
          </p:cNvSpPr>
          <p:nvPr>
            <p:ph type="sldNum" sz="quarter" idx="12"/>
          </p:nvPr>
        </p:nvSpPr>
        <p:spPr/>
        <p:txBody>
          <a:bodyPr/>
          <a:lstStyle/>
          <a:p>
            <a:fld id="{99FF1393-520E-464E-A40B-1EB0A331DECD}" type="slidenum">
              <a:rPr lang="en-US" smtClean="0"/>
              <a:t>‹#›</a:t>
            </a:fld>
            <a:endParaRPr lang="en-US"/>
          </a:p>
        </p:txBody>
      </p:sp>
    </p:spTree>
    <p:extLst>
      <p:ext uri="{BB962C8B-B14F-4D97-AF65-F5344CB8AC3E}">
        <p14:creationId xmlns:p14="http://schemas.microsoft.com/office/powerpoint/2010/main" val="2757662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D8D15-B143-4671-0E64-2EBC58DC29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86D273-9FDA-BDE5-9884-6838AB4051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D130DA-450E-D161-5B02-5C84C4ECF945}"/>
              </a:ext>
            </a:extLst>
          </p:cNvPr>
          <p:cNvSpPr>
            <a:spLocks noGrp="1"/>
          </p:cNvSpPr>
          <p:nvPr>
            <p:ph type="dt" sz="half" idx="10"/>
          </p:nvPr>
        </p:nvSpPr>
        <p:spPr/>
        <p:txBody>
          <a:bodyPr/>
          <a:lstStyle/>
          <a:p>
            <a:fld id="{61B68328-A0C2-4256-BB24-5E8DB996E372}" type="datetimeFigureOut">
              <a:rPr lang="en-US" smtClean="0"/>
              <a:t>5/10/2023</a:t>
            </a:fld>
            <a:endParaRPr lang="en-US"/>
          </a:p>
        </p:txBody>
      </p:sp>
      <p:sp>
        <p:nvSpPr>
          <p:cNvPr id="5" name="Footer Placeholder 4">
            <a:extLst>
              <a:ext uri="{FF2B5EF4-FFF2-40B4-BE49-F238E27FC236}">
                <a16:creationId xmlns:a16="http://schemas.microsoft.com/office/drawing/2014/main" id="{B7E4B65C-6D0D-DA51-04FD-21FB455951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4AEFAB-7D3B-5CB4-B789-23D179C94831}"/>
              </a:ext>
            </a:extLst>
          </p:cNvPr>
          <p:cNvSpPr>
            <a:spLocks noGrp="1"/>
          </p:cNvSpPr>
          <p:nvPr>
            <p:ph type="sldNum" sz="quarter" idx="12"/>
          </p:nvPr>
        </p:nvSpPr>
        <p:spPr/>
        <p:txBody>
          <a:bodyPr/>
          <a:lstStyle/>
          <a:p>
            <a:fld id="{99FF1393-520E-464E-A40B-1EB0A331DECD}" type="slidenum">
              <a:rPr lang="en-US" smtClean="0"/>
              <a:t>‹#›</a:t>
            </a:fld>
            <a:endParaRPr lang="en-US"/>
          </a:p>
        </p:txBody>
      </p:sp>
    </p:spTree>
    <p:extLst>
      <p:ext uri="{BB962C8B-B14F-4D97-AF65-F5344CB8AC3E}">
        <p14:creationId xmlns:p14="http://schemas.microsoft.com/office/powerpoint/2010/main" val="2038073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EF45FF-4AF1-5FED-E0D4-EA12311F22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AE247C-DA80-F98B-60B6-78D7E24D33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2283B8-9AFC-54AB-D525-395AD4A998A3}"/>
              </a:ext>
            </a:extLst>
          </p:cNvPr>
          <p:cNvSpPr>
            <a:spLocks noGrp="1"/>
          </p:cNvSpPr>
          <p:nvPr>
            <p:ph type="dt" sz="half" idx="10"/>
          </p:nvPr>
        </p:nvSpPr>
        <p:spPr/>
        <p:txBody>
          <a:bodyPr/>
          <a:lstStyle/>
          <a:p>
            <a:fld id="{61B68328-A0C2-4256-BB24-5E8DB996E372}" type="datetimeFigureOut">
              <a:rPr lang="en-US" smtClean="0"/>
              <a:t>5/10/2023</a:t>
            </a:fld>
            <a:endParaRPr lang="en-US"/>
          </a:p>
        </p:txBody>
      </p:sp>
      <p:sp>
        <p:nvSpPr>
          <p:cNvPr id="5" name="Footer Placeholder 4">
            <a:extLst>
              <a:ext uri="{FF2B5EF4-FFF2-40B4-BE49-F238E27FC236}">
                <a16:creationId xmlns:a16="http://schemas.microsoft.com/office/drawing/2014/main" id="{DFCB2855-1E25-D29E-8B77-680D02C451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B2B067-9B12-1159-C10D-DE43CBB57CD8}"/>
              </a:ext>
            </a:extLst>
          </p:cNvPr>
          <p:cNvSpPr>
            <a:spLocks noGrp="1"/>
          </p:cNvSpPr>
          <p:nvPr>
            <p:ph type="sldNum" sz="quarter" idx="12"/>
          </p:nvPr>
        </p:nvSpPr>
        <p:spPr/>
        <p:txBody>
          <a:bodyPr/>
          <a:lstStyle/>
          <a:p>
            <a:fld id="{99FF1393-520E-464E-A40B-1EB0A331DECD}" type="slidenum">
              <a:rPr lang="en-US" smtClean="0"/>
              <a:t>‹#›</a:t>
            </a:fld>
            <a:endParaRPr lang="en-US"/>
          </a:p>
        </p:txBody>
      </p:sp>
    </p:spTree>
    <p:extLst>
      <p:ext uri="{BB962C8B-B14F-4D97-AF65-F5344CB8AC3E}">
        <p14:creationId xmlns:p14="http://schemas.microsoft.com/office/powerpoint/2010/main" val="195971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3E5F0-4DC4-041D-4795-76985144FA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C15E70-6AB7-D7D5-62C3-87FB4D3723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37FADE-D517-8944-333C-591EE8D93B63}"/>
              </a:ext>
            </a:extLst>
          </p:cNvPr>
          <p:cNvSpPr>
            <a:spLocks noGrp="1"/>
          </p:cNvSpPr>
          <p:nvPr>
            <p:ph type="dt" sz="half" idx="10"/>
          </p:nvPr>
        </p:nvSpPr>
        <p:spPr/>
        <p:txBody>
          <a:bodyPr/>
          <a:lstStyle/>
          <a:p>
            <a:fld id="{61B68328-A0C2-4256-BB24-5E8DB996E372}" type="datetimeFigureOut">
              <a:rPr lang="en-US" smtClean="0"/>
              <a:t>5/10/2023</a:t>
            </a:fld>
            <a:endParaRPr lang="en-US"/>
          </a:p>
        </p:txBody>
      </p:sp>
      <p:sp>
        <p:nvSpPr>
          <p:cNvPr id="5" name="Footer Placeholder 4">
            <a:extLst>
              <a:ext uri="{FF2B5EF4-FFF2-40B4-BE49-F238E27FC236}">
                <a16:creationId xmlns:a16="http://schemas.microsoft.com/office/drawing/2014/main" id="{25468A7A-9A09-7F64-9BF2-2E676AA7C7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CEB0B9-1C41-6E66-CF2B-FB510A9FEDCB}"/>
              </a:ext>
            </a:extLst>
          </p:cNvPr>
          <p:cNvSpPr>
            <a:spLocks noGrp="1"/>
          </p:cNvSpPr>
          <p:nvPr>
            <p:ph type="sldNum" sz="quarter" idx="12"/>
          </p:nvPr>
        </p:nvSpPr>
        <p:spPr/>
        <p:txBody>
          <a:bodyPr/>
          <a:lstStyle/>
          <a:p>
            <a:fld id="{99FF1393-520E-464E-A40B-1EB0A331DECD}" type="slidenum">
              <a:rPr lang="en-US" smtClean="0"/>
              <a:t>‹#›</a:t>
            </a:fld>
            <a:endParaRPr lang="en-US"/>
          </a:p>
        </p:txBody>
      </p:sp>
    </p:spTree>
    <p:extLst>
      <p:ext uri="{BB962C8B-B14F-4D97-AF65-F5344CB8AC3E}">
        <p14:creationId xmlns:p14="http://schemas.microsoft.com/office/powerpoint/2010/main" val="3086198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FED1C-69CD-58C7-701B-11F83ECEB3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DF453B-00DB-E91C-E9CB-1038EBA2CE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802FC6-4B06-797E-A663-55DC0B9D9DA3}"/>
              </a:ext>
            </a:extLst>
          </p:cNvPr>
          <p:cNvSpPr>
            <a:spLocks noGrp="1"/>
          </p:cNvSpPr>
          <p:nvPr>
            <p:ph type="dt" sz="half" idx="10"/>
          </p:nvPr>
        </p:nvSpPr>
        <p:spPr/>
        <p:txBody>
          <a:bodyPr/>
          <a:lstStyle/>
          <a:p>
            <a:fld id="{61B68328-A0C2-4256-BB24-5E8DB996E372}" type="datetimeFigureOut">
              <a:rPr lang="en-US" smtClean="0"/>
              <a:t>5/10/2023</a:t>
            </a:fld>
            <a:endParaRPr lang="en-US"/>
          </a:p>
        </p:txBody>
      </p:sp>
      <p:sp>
        <p:nvSpPr>
          <p:cNvPr id="5" name="Footer Placeholder 4">
            <a:extLst>
              <a:ext uri="{FF2B5EF4-FFF2-40B4-BE49-F238E27FC236}">
                <a16:creationId xmlns:a16="http://schemas.microsoft.com/office/drawing/2014/main" id="{3E896AF4-FEF7-66F1-6D12-F03FD7909E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9CC6A5-B54E-C944-A98E-FF4DF6C62204}"/>
              </a:ext>
            </a:extLst>
          </p:cNvPr>
          <p:cNvSpPr>
            <a:spLocks noGrp="1"/>
          </p:cNvSpPr>
          <p:nvPr>
            <p:ph type="sldNum" sz="quarter" idx="12"/>
          </p:nvPr>
        </p:nvSpPr>
        <p:spPr/>
        <p:txBody>
          <a:bodyPr/>
          <a:lstStyle/>
          <a:p>
            <a:fld id="{99FF1393-520E-464E-A40B-1EB0A331DECD}" type="slidenum">
              <a:rPr lang="en-US" smtClean="0"/>
              <a:t>‹#›</a:t>
            </a:fld>
            <a:endParaRPr lang="en-US"/>
          </a:p>
        </p:txBody>
      </p:sp>
    </p:spTree>
    <p:extLst>
      <p:ext uri="{BB962C8B-B14F-4D97-AF65-F5344CB8AC3E}">
        <p14:creationId xmlns:p14="http://schemas.microsoft.com/office/powerpoint/2010/main" val="2365100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574B-4522-7210-EC84-03DA7C8558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F5C296-B995-D1DB-D2CD-67AE2037EB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578921-AA5E-AC64-59AD-943D66C7E9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B14AA3-0B87-C5A5-2A4D-F7CD98842A4A}"/>
              </a:ext>
            </a:extLst>
          </p:cNvPr>
          <p:cNvSpPr>
            <a:spLocks noGrp="1"/>
          </p:cNvSpPr>
          <p:nvPr>
            <p:ph type="dt" sz="half" idx="10"/>
          </p:nvPr>
        </p:nvSpPr>
        <p:spPr/>
        <p:txBody>
          <a:bodyPr/>
          <a:lstStyle/>
          <a:p>
            <a:fld id="{61B68328-A0C2-4256-BB24-5E8DB996E372}" type="datetimeFigureOut">
              <a:rPr lang="en-US" smtClean="0"/>
              <a:t>5/10/2023</a:t>
            </a:fld>
            <a:endParaRPr lang="en-US"/>
          </a:p>
        </p:txBody>
      </p:sp>
      <p:sp>
        <p:nvSpPr>
          <p:cNvPr id="6" name="Footer Placeholder 5">
            <a:extLst>
              <a:ext uri="{FF2B5EF4-FFF2-40B4-BE49-F238E27FC236}">
                <a16:creationId xmlns:a16="http://schemas.microsoft.com/office/drawing/2014/main" id="{FA90D654-FAB1-A3DD-B2D4-9DC3D3D5E1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939348-B9A3-5644-4263-DBACEBA8819D}"/>
              </a:ext>
            </a:extLst>
          </p:cNvPr>
          <p:cNvSpPr>
            <a:spLocks noGrp="1"/>
          </p:cNvSpPr>
          <p:nvPr>
            <p:ph type="sldNum" sz="quarter" idx="12"/>
          </p:nvPr>
        </p:nvSpPr>
        <p:spPr/>
        <p:txBody>
          <a:bodyPr/>
          <a:lstStyle/>
          <a:p>
            <a:fld id="{99FF1393-520E-464E-A40B-1EB0A331DECD}" type="slidenum">
              <a:rPr lang="en-US" smtClean="0"/>
              <a:t>‹#›</a:t>
            </a:fld>
            <a:endParaRPr lang="en-US"/>
          </a:p>
        </p:txBody>
      </p:sp>
    </p:spTree>
    <p:extLst>
      <p:ext uri="{BB962C8B-B14F-4D97-AF65-F5344CB8AC3E}">
        <p14:creationId xmlns:p14="http://schemas.microsoft.com/office/powerpoint/2010/main" val="684356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A8FC-E14B-133E-ECC3-F7345E4C0B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3DF17F-CD5A-6620-DAC4-998BC26FF5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A6925C-2F4F-39A4-C4B9-24B7074200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B4E68D-9FEE-1F32-2C5D-E92979B44E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2D2E9A-600C-0730-FFFE-582B536415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D36170-61E9-7A8F-E1EF-598ABA7C2FE2}"/>
              </a:ext>
            </a:extLst>
          </p:cNvPr>
          <p:cNvSpPr>
            <a:spLocks noGrp="1"/>
          </p:cNvSpPr>
          <p:nvPr>
            <p:ph type="dt" sz="half" idx="10"/>
          </p:nvPr>
        </p:nvSpPr>
        <p:spPr/>
        <p:txBody>
          <a:bodyPr/>
          <a:lstStyle/>
          <a:p>
            <a:fld id="{61B68328-A0C2-4256-BB24-5E8DB996E372}" type="datetimeFigureOut">
              <a:rPr lang="en-US" smtClean="0"/>
              <a:t>5/10/2023</a:t>
            </a:fld>
            <a:endParaRPr lang="en-US"/>
          </a:p>
        </p:txBody>
      </p:sp>
      <p:sp>
        <p:nvSpPr>
          <p:cNvPr id="8" name="Footer Placeholder 7">
            <a:extLst>
              <a:ext uri="{FF2B5EF4-FFF2-40B4-BE49-F238E27FC236}">
                <a16:creationId xmlns:a16="http://schemas.microsoft.com/office/drawing/2014/main" id="{137BB466-E6C5-DC98-F471-C64712922F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BEEB65-D2DD-F311-5C1C-B3EE8A5179E2}"/>
              </a:ext>
            </a:extLst>
          </p:cNvPr>
          <p:cNvSpPr>
            <a:spLocks noGrp="1"/>
          </p:cNvSpPr>
          <p:nvPr>
            <p:ph type="sldNum" sz="quarter" idx="12"/>
          </p:nvPr>
        </p:nvSpPr>
        <p:spPr/>
        <p:txBody>
          <a:bodyPr/>
          <a:lstStyle/>
          <a:p>
            <a:fld id="{99FF1393-520E-464E-A40B-1EB0A331DECD}" type="slidenum">
              <a:rPr lang="en-US" smtClean="0"/>
              <a:t>‹#›</a:t>
            </a:fld>
            <a:endParaRPr lang="en-US"/>
          </a:p>
        </p:txBody>
      </p:sp>
    </p:spTree>
    <p:extLst>
      <p:ext uri="{BB962C8B-B14F-4D97-AF65-F5344CB8AC3E}">
        <p14:creationId xmlns:p14="http://schemas.microsoft.com/office/powerpoint/2010/main" val="3016096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12A72-2210-BD08-CD20-0389D9BFA1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DEC044-D894-6B92-FF93-87D9B475E82E}"/>
              </a:ext>
            </a:extLst>
          </p:cNvPr>
          <p:cNvSpPr>
            <a:spLocks noGrp="1"/>
          </p:cNvSpPr>
          <p:nvPr>
            <p:ph type="dt" sz="half" idx="10"/>
          </p:nvPr>
        </p:nvSpPr>
        <p:spPr/>
        <p:txBody>
          <a:bodyPr/>
          <a:lstStyle/>
          <a:p>
            <a:fld id="{61B68328-A0C2-4256-BB24-5E8DB996E372}" type="datetimeFigureOut">
              <a:rPr lang="en-US" smtClean="0"/>
              <a:t>5/10/2023</a:t>
            </a:fld>
            <a:endParaRPr lang="en-US"/>
          </a:p>
        </p:txBody>
      </p:sp>
      <p:sp>
        <p:nvSpPr>
          <p:cNvPr id="4" name="Footer Placeholder 3">
            <a:extLst>
              <a:ext uri="{FF2B5EF4-FFF2-40B4-BE49-F238E27FC236}">
                <a16:creationId xmlns:a16="http://schemas.microsoft.com/office/drawing/2014/main" id="{411B810E-2EC1-5D0C-34F1-B4A0C185F1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C0B789-EDB9-2496-E4A7-DE63593E3451}"/>
              </a:ext>
            </a:extLst>
          </p:cNvPr>
          <p:cNvSpPr>
            <a:spLocks noGrp="1"/>
          </p:cNvSpPr>
          <p:nvPr>
            <p:ph type="sldNum" sz="quarter" idx="12"/>
          </p:nvPr>
        </p:nvSpPr>
        <p:spPr/>
        <p:txBody>
          <a:bodyPr/>
          <a:lstStyle/>
          <a:p>
            <a:fld id="{99FF1393-520E-464E-A40B-1EB0A331DECD}" type="slidenum">
              <a:rPr lang="en-US" smtClean="0"/>
              <a:t>‹#›</a:t>
            </a:fld>
            <a:endParaRPr lang="en-US"/>
          </a:p>
        </p:txBody>
      </p:sp>
    </p:spTree>
    <p:extLst>
      <p:ext uri="{BB962C8B-B14F-4D97-AF65-F5344CB8AC3E}">
        <p14:creationId xmlns:p14="http://schemas.microsoft.com/office/powerpoint/2010/main" val="1150533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26A678-1875-3EB0-3898-5AEC704BEBCD}"/>
              </a:ext>
            </a:extLst>
          </p:cNvPr>
          <p:cNvSpPr>
            <a:spLocks noGrp="1"/>
          </p:cNvSpPr>
          <p:nvPr>
            <p:ph type="dt" sz="half" idx="10"/>
          </p:nvPr>
        </p:nvSpPr>
        <p:spPr/>
        <p:txBody>
          <a:bodyPr/>
          <a:lstStyle/>
          <a:p>
            <a:fld id="{61B68328-A0C2-4256-BB24-5E8DB996E372}" type="datetimeFigureOut">
              <a:rPr lang="en-US" smtClean="0"/>
              <a:t>5/10/2023</a:t>
            </a:fld>
            <a:endParaRPr lang="en-US"/>
          </a:p>
        </p:txBody>
      </p:sp>
      <p:sp>
        <p:nvSpPr>
          <p:cNvPr id="3" name="Footer Placeholder 2">
            <a:extLst>
              <a:ext uri="{FF2B5EF4-FFF2-40B4-BE49-F238E27FC236}">
                <a16:creationId xmlns:a16="http://schemas.microsoft.com/office/drawing/2014/main" id="{B5192C6A-A782-A1B9-D0CF-B7C98BABA5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EE2F2D-F138-F7C8-1447-1C5AF3140242}"/>
              </a:ext>
            </a:extLst>
          </p:cNvPr>
          <p:cNvSpPr>
            <a:spLocks noGrp="1"/>
          </p:cNvSpPr>
          <p:nvPr>
            <p:ph type="sldNum" sz="quarter" idx="12"/>
          </p:nvPr>
        </p:nvSpPr>
        <p:spPr/>
        <p:txBody>
          <a:bodyPr/>
          <a:lstStyle/>
          <a:p>
            <a:fld id="{99FF1393-520E-464E-A40B-1EB0A331DECD}" type="slidenum">
              <a:rPr lang="en-US" smtClean="0"/>
              <a:t>‹#›</a:t>
            </a:fld>
            <a:endParaRPr lang="en-US"/>
          </a:p>
        </p:txBody>
      </p:sp>
    </p:spTree>
    <p:extLst>
      <p:ext uri="{BB962C8B-B14F-4D97-AF65-F5344CB8AC3E}">
        <p14:creationId xmlns:p14="http://schemas.microsoft.com/office/powerpoint/2010/main" val="385681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515B5-7D0B-EE1E-ED1B-C698BE8755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F5241B-762E-7062-2ECE-E61FCD7CDA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2C113D-0F1C-3083-9DA6-E58DD37948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E0C145-D85C-AAA8-1770-77583F212EC6}"/>
              </a:ext>
            </a:extLst>
          </p:cNvPr>
          <p:cNvSpPr>
            <a:spLocks noGrp="1"/>
          </p:cNvSpPr>
          <p:nvPr>
            <p:ph type="dt" sz="half" idx="10"/>
          </p:nvPr>
        </p:nvSpPr>
        <p:spPr/>
        <p:txBody>
          <a:bodyPr/>
          <a:lstStyle/>
          <a:p>
            <a:fld id="{61B68328-A0C2-4256-BB24-5E8DB996E372}" type="datetimeFigureOut">
              <a:rPr lang="en-US" smtClean="0"/>
              <a:t>5/10/2023</a:t>
            </a:fld>
            <a:endParaRPr lang="en-US"/>
          </a:p>
        </p:txBody>
      </p:sp>
      <p:sp>
        <p:nvSpPr>
          <p:cNvPr id="6" name="Footer Placeholder 5">
            <a:extLst>
              <a:ext uri="{FF2B5EF4-FFF2-40B4-BE49-F238E27FC236}">
                <a16:creationId xmlns:a16="http://schemas.microsoft.com/office/drawing/2014/main" id="{B01F934D-6FD5-2FE2-A991-46F9A29477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EC39E1-D8A6-334F-BD29-D8A2E8DAB036}"/>
              </a:ext>
            </a:extLst>
          </p:cNvPr>
          <p:cNvSpPr>
            <a:spLocks noGrp="1"/>
          </p:cNvSpPr>
          <p:nvPr>
            <p:ph type="sldNum" sz="quarter" idx="12"/>
          </p:nvPr>
        </p:nvSpPr>
        <p:spPr/>
        <p:txBody>
          <a:bodyPr/>
          <a:lstStyle/>
          <a:p>
            <a:fld id="{99FF1393-520E-464E-A40B-1EB0A331DECD}" type="slidenum">
              <a:rPr lang="en-US" smtClean="0"/>
              <a:t>‹#›</a:t>
            </a:fld>
            <a:endParaRPr lang="en-US"/>
          </a:p>
        </p:txBody>
      </p:sp>
    </p:spTree>
    <p:extLst>
      <p:ext uri="{BB962C8B-B14F-4D97-AF65-F5344CB8AC3E}">
        <p14:creationId xmlns:p14="http://schemas.microsoft.com/office/powerpoint/2010/main" val="2234650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25412-EF24-9972-097E-8681DAFA6E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C8676F-46BB-C46E-29B3-18B77B1E5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0AD941-DBC2-F93D-5FB8-FE8529C041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2F6F33-8FC9-2F45-F495-90D29173E03E}"/>
              </a:ext>
            </a:extLst>
          </p:cNvPr>
          <p:cNvSpPr>
            <a:spLocks noGrp="1"/>
          </p:cNvSpPr>
          <p:nvPr>
            <p:ph type="dt" sz="half" idx="10"/>
          </p:nvPr>
        </p:nvSpPr>
        <p:spPr/>
        <p:txBody>
          <a:bodyPr/>
          <a:lstStyle/>
          <a:p>
            <a:fld id="{61B68328-A0C2-4256-BB24-5E8DB996E372}" type="datetimeFigureOut">
              <a:rPr lang="en-US" smtClean="0"/>
              <a:t>5/10/2023</a:t>
            </a:fld>
            <a:endParaRPr lang="en-US"/>
          </a:p>
        </p:txBody>
      </p:sp>
      <p:sp>
        <p:nvSpPr>
          <p:cNvPr id="6" name="Footer Placeholder 5">
            <a:extLst>
              <a:ext uri="{FF2B5EF4-FFF2-40B4-BE49-F238E27FC236}">
                <a16:creationId xmlns:a16="http://schemas.microsoft.com/office/drawing/2014/main" id="{21D2BD44-2542-B207-1C25-E94D0830F9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66CD31-CECC-21B6-2914-595546BCC6EC}"/>
              </a:ext>
            </a:extLst>
          </p:cNvPr>
          <p:cNvSpPr>
            <a:spLocks noGrp="1"/>
          </p:cNvSpPr>
          <p:nvPr>
            <p:ph type="sldNum" sz="quarter" idx="12"/>
          </p:nvPr>
        </p:nvSpPr>
        <p:spPr/>
        <p:txBody>
          <a:bodyPr/>
          <a:lstStyle/>
          <a:p>
            <a:fld id="{99FF1393-520E-464E-A40B-1EB0A331DECD}" type="slidenum">
              <a:rPr lang="en-US" smtClean="0"/>
              <a:t>‹#›</a:t>
            </a:fld>
            <a:endParaRPr lang="en-US"/>
          </a:p>
        </p:txBody>
      </p:sp>
    </p:spTree>
    <p:extLst>
      <p:ext uri="{BB962C8B-B14F-4D97-AF65-F5344CB8AC3E}">
        <p14:creationId xmlns:p14="http://schemas.microsoft.com/office/powerpoint/2010/main" val="1644927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CBB47E-2C5F-9593-FC01-79CAB30983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03D880-9B49-BD94-3783-FFCAF753D3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6F9AB9-9195-2E88-2E92-3EC7121A94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B68328-A0C2-4256-BB24-5E8DB996E372}" type="datetimeFigureOut">
              <a:rPr lang="en-US" smtClean="0"/>
              <a:t>5/10/2023</a:t>
            </a:fld>
            <a:endParaRPr lang="en-US"/>
          </a:p>
        </p:txBody>
      </p:sp>
      <p:sp>
        <p:nvSpPr>
          <p:cNvPr id="5" name="Footer Placeholder 4">
            <a:extLst>
              <a:ext uri="{FF2B5EF4-FFF2-40B4-BE49-F238E27FC236}">
                <a16:creationId xmlns:a16="http://schemas.microsoft.com/office/drawing/2014/main" id="{7442AB1B-6F5E-CEA9-A7D7-CFFF8B9E0C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62BAAB-9526-15AF-6E64-17A54925DB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FF1393-520E-464E-A40B-1EB0A331DECD}" type="slidenum">
              <a:rPr lang="en-US" smtClean="0"/>
              <a:t>‹#›</a:t>
            </a:fld>
            <a:endParaRPr lang="en-US"/>
          </a:p>
        </p:txBody>
      </p:sp>
    </p:spTree>
    <p:extLst>
      <p:ext uri="{BB962C8B-B14F-4D97-AF65-F5344CB8AC3E}">
        <p14:creationId xmlns:p14="http://schemas.microsoft.com/office/powerpoint/2010/main" val="198544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D59716-EBE7-6AE7-6D11-CD8E0EC5EEE1}"/>
              </a:ext>
            </a:extLst>
          </p:cNvPr>
          <p:cNvSpPr>
            <a:spLocks noGrp="1"/>
          </p:cNvSpPr>
          <p:nvPr>
            <p:ph type="ctrTitle"/>
          </p:nvPr>
        </p:nvSpPr>
        <p:spPr>
          <a:xfrm>
            <a:off x="6746628" y="1783959"/>
            <a:ext cx="4645250" cy="2889114"/>
          </a:xfrm>
        </p:spPr>
        <p:txBody>
          <a:bodyPr anchor="b">
            <a:normAutofit/>
          </a:bodyPr>
          <a:lstStyle/>
          <a:p>
            <a:pPr algn="l"/>
            <a:r>
              <a:rPr lang="en-US">
                <a:solidFill>
                  <a:schemeClr val="bg1"/>
                </a:solidFill>
              </a:rPr>
              <a:t>Foster Care in the Gulf Coast Region</a:t>
            </a:r>
          </a:p>
        </p:txBody>
      </p:sp>
      <p:sp>
        <p:nvSpPr>
          <p:cNvPr id="3" name="Subtitle 2">
            <a:extLst>
              <a:ext uri="{FF2B5EF4-FFF2-40B4-BE49-F238E27FC236}">
                <a16:creationId xmlns:a16="http://schemas.microsoft.com/office/drawing/2014/main" id="{D1B31F4A-DEE1-6FC6-D19F-4B5C11848B92}"/>
              </a:ext>
            </a:extLst>
          </p:cNvPr>
          <p:cNvSpPr>
            <a:spLocks noGrp="1"/>
          </p:cNvSpPr>
          <p:nvPr>
            <p:ph type="subTitle" idx="1"/>
          </p:nvPr>
        </p:nvSpPr>
        <p:spPr>
          <a:xfrm>
            <a:off x="6746627" y="4750893"/>
            <a:ext cx="4645250" cy="1147863"/>
          </a:xfrm>
        </p:spPr>
        <p:txBody>
          <a:bodyPr anchor="t">
            <a:normAutofit/>
          </a:bodyPr>
          <a:lstStyle/>
          <a:p>
            <a:pPr algn="l"/>
            <a:r>
              <a:rPr lang="en-US" sz="2000" dirty="0">
                <a:solidFill>
                  <a:schemeClr val="bg1"/>
                </a:solidFill>
              </a:rPr>
              <a:t>Panel</a:t>
            </a:r>
          </a:p>
          <a:p>
            <a:pPr algn="l"/>
            <a:r>
              <a:rPr lang="en-US" sz="2000" dirty="0">
                <a:solidFill>
                  <a:schemeClr val="bg1"/>
                </a:solidFill>
              </a:rPr>
              <a:t>Texas Workforce Solutions- Vocational Rehabilitation, Region 5, Gulf Coast</a:t>
            </a:r>
          </a:p>
        </p:txBody>
      </p:sp>
      <p:sp>
        <p:nvSpPr>
          <p:cNvPr id="30" name="Freeform: Shape 29">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Freeform: Shape 31">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Family">
            <a:extLst>
              <a:ext uri="{FF2B5EF4-FFF2-40B4-BE49-F238E27FC236}">
                <a16:creationId xmlns:a16="http://schemas.microsoft.com/office/drawing/2014/main" id="{9E2AEE96-8FFE-9EAE-7FF9-17D39A0A253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382" y="720993"/>
            <a:ext cx="4047843" cy="4047843"/>
          </a:xfrm>
          <a:prstGeom prst="rect">
            <a:avLst/>
          </a:prstGeom>
        </p:spPr>
      </p:pic>
    </p:spTree>
    <p:extLst>
      <p:ext uri="{BB962C8B-B14F-4D97-AF65-F5344CB8AC3E}">
        <p14:creationId xmlns:p14="http://schemas.microsoft.com/office/powerpoint/2010/main" val="4044301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A70F4F6-8761-4016-931A-4535464E4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79F3E9-7C01-7256-D621-FC74AB99963F}"/>
              </a:ext>
            </a:extLst>
          </p:cNvPr>
          <p:cNvSpPr>
            <a:spLocks noGrp="1"/>
          </p:cNvSpPr>
          <p:nvPr>
            <p:ph type="title"/>
          </p:nvPr>
        </p:nvSpPr>
        <p:spPr>
          <a:xfrm>
            <a:off x="1033272" y="954284"/>
            <a:ext cx="10513106" cy="2943432"/>
          </a:xfrm>
        </p:spPr>
        <p:txBody>
          <a:bodyPr vert="horz" lIns="91440" tIns="45720" rIns="91440" bIns="45720" rtlCol="0" anchor="b">
            <a:normAutofit/>
          </a:bodyPr>
          <a:lstStyle/>
          <a:p>
            <a:r>
              <a:rPr lang="en-US" sz="5600" kern="1200" dirty="0">
                <a:solidFill>
                  <a:schemeClr val="tx1"/>
                </a:solidFill>
                <a:latin typeface="+mj-lt"/>
                <a:ea typeface="+mj-ea"/>
                <a:cs typeface="+mj-cs"/>
              </a:rPr>
              <a:t>7. Have any of your first impressions or thoughts about the Foster Care Initiative changed?</a:t>
            </a:r>
          </a:p>
        </p:txBody>
      </p:sp>
      <p:sp>
        <p:nvSpPr>
          <p:cNvPr id="9" name="Rectangle 8">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B4C49FD3-CD95-4BA4-8BD3-B4A4C6844FC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2" name="Rectangle 64">
              <a:extLst>
                <a:ext uri="{FF2B5EF4-FFF2-40B4-BE49-F238E27FC236}">
                  <a16:creationId xmlns:a16="http://schemas.microsoft.com/office/drawing/2014/main" id="{194125EE-68A0-44AF-9565-81EF0F3118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6">
              <a:extLst>
                <a:ext uri="{FF2B5EF4-FFF2-40B4-BE49-F238E27FC236}">
                  <a16:creationId xmlns:a16="http://schemas.microsoft.com/office/drawing/2014/main" id="{47D98E13-5DFC-4FC3-B217-18D7503F2D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64">
              <a:extLst>
                <a:ext uri="{FF2B5EF4-FFF2-40B4-BE49-F238E27FC236}">
                  <a16:creationId xmlns:a16="http://schemas.microsoft.com/office/drawing/2014/main" id="{1208B249-52C1-45B2-94CA-7FCF767BD5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66">
              <a:extLst>
                <a:ext uri="{FF2B5EF4-FFF2-40B4-BE49-F238E27FC236}">
                  <a16:creationId xmlns:a16="http://schemas.microsoft.com/office/drawing/2014/main" id="{8E8EC538-BB99-4192-A555-FD23D92C5C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4">
              <a:extLst>
                <a:ext uri="{FF2B5EF4-FFF2-40B4-BE49-F238E27FC236}">
                  <a16:creationId xmlns:a16="http://schemas.microsoft.com/office/drawing/2014/main" id="{C818F7CD-D8C3-4B0E-8332-5F5D23675C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6">
              <a:extLst>
                <a:ext uri="{FF2B5EF4-FFF2-40B4-BE49-F238E27FC236}">
                  <a16:creationId xmlns:a16="http://schemas.microsoft.com/office/drawing/2014/main" id="{BA3A1026-C945-44C7-95BC-3BF4551EF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4">
              <a:extLst>
                <a:ext uri="{FF2B5EF4-FFF2-40B4-BE49-F238E27FC236}">
                  <a16:creationId xmlns:a16="http://schemas.microsoft.com/office/drawing/2014/main" id="{E7A2271E-1BF0-4DBF-BDC5-8205DFE2B7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6">
              <a:extLst>
                <a:ext uri="{FF2B5EF4-FFF2-40B4-BE49-F238E27FC236}">
                  <a16:creationId xmlns:a16="http://schemas.microsoft.com/office/drawing/2014/main" id="{FC359C9B-D7DB-4D67-BC20-0ED526C67E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4">
              <a:extLst>
                <a:ext uri="{FF2B5EF4-FFF2-40B4-BE49-F238E27FC236}">
                  <a16:creationId xmlns:a16="http://schemas.microsoft.com/office/drawing/2014/main" id="{5DA7CDCF-326D-40F3-9FA1-F6B696E8FF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6">
              <a:extLst>
                <a:ext uri="{FF2B5EF4-FFF2-40B4-BE49-F238E27FC236}">
                  <a16:creationId xmlns:a16="http://schemas.microsoft.com/office/drawing/2014/main" id="{42EAB6A2-C79F-4E11-BA2B-823945037E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4">
              <a:extLst>
                <a:ext uri="{FF2B5EF4-FFF2-40B4-BE49-F238E27FC236}">
                  <a16:creationId xmlns:a16="http://schemas.microsoft.com/office/drawing/2014/main" id="{0409AE1C-32E7-42F0-8174-D8EC28D1DD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6">
              <a:extLst>
                <a:ext uri="{FF2B5EF4-FFF2-40B4-BE49-F238E27FC236}">
                  <a16:creationId xmlns:a16="http://schemas.microsoft.com/office/drawing/2014/main" id="{6D094018-4CC4-4507-BD21-223B12217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id="{4971B5B3-87D2-49C1-9AD0-984AF7579C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id="{7F8CC77F-5D16-46D1-9E76-844D3D54B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4">
              <a:extLst>
                <a:ext uri="{FF2B5EF4-FFF2-40B4-BE49-F238E27FC236}">
                  <a16:creationId xmlns:a16="http://schemas.microsoft.com/office/drawing/2014/main" id="{3136B198-9314-404B-9B2A-B12F1C81E8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3AD2B785-CD5F-4846-8278-FD202F83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3C6BD3BE-D8A5-4561-9641-5F579267C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883722C6-0687-4FBC-924C-022C334B35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50E3342E-EFDF-4EE7-A275-A46FE15FD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02A591D3-77C5-427A-84E7-5040F9C17B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238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9" name="Straight Connector 8">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843625"/>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968282"/>
            <a:ext cx="12188824" cy="4946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4870B7-ED5A-0DC2-79B9-67A9E17ECAD7}"/>
              </a:ext>
            </a:extLst>
          </p:cNvPr>
          <p:cNvSpPr>
            <a:spLocks noGrp="1"/>
          </p:cNvSpPr>
          <p:nvPr>
            <p:ph type="title"/>
          </p:nvPr>
        </p:nvSpPr>
        <p:spPr>
          <a:xfrm>
            <a:off x="795338" y="1566473"/>
            <a:ext cx="10601325" cy="2166723"/>
          </a:xfrm>
        </p:spPr>
        <p:txBody>
          <a:bodyPr vert="horz" lIns="91440" tIns="45720" rIns="91440" bIns="45720" rtlCol="0" anchor="b">
            <a:normAutofit/>
          </a:bodyPr>
          <a:lstStyle/>
          <a:p>
            <a:pPr algn="ctr"/>
            <a:r>
              <a:rPr lang="en-US" sz="4600" dirty="0"/>
              <a:t>8</a:t>
            </a:r>
            <a:r>
              <a:rPr lang="en-US" sz="4600" kern="1200" dirty="0">
                <a:solidFill>
                  <a:schemeClr val="tx1"/>
                </a:solidFill>
                <a:latin typeface="+mj-lt"/>
                <a:ea typeface="+mj-ea"/>
                <a:cs typeface="+mj-cs"/>
              </a:rPr>
              <a:t>. What is some advice you </a:t>
            </a:r>
            <a:r>
              <a:rPr lang="en-US" sz="4600" dirty="0"/>
              <a:t>would</a:t>
            </a:r>
            <a:r>
              <a:rPr lang="en-US" sz="4600" kern="1200" dirty="0">
                <a:solidFill>
                  <a:schemeClr val="tx1"/>
                </a:solidFill>
                <a:latin typeface="+mj-lt"/>
                <a:ea typeface="+mj-ea"/>
                <a:cs typeface="+mj-cs"/>
              </a:rPr>
              <a:t> give to other staff just starting to work with Foster Care Youth?</a:t>
            </a:r>
          </a:p>
        </p:txBody>
      </p:sp>
      <p:cxnSp>
        <p:nvCxnSpPr>
          <p:cNvPr id="13" name="Straight Connector 12">
            <a:extLst>
              <a:ext uri="{FF2B5EF4-FFF2-40B4-BE49-F238E27FC236}">
                <a16:creationId xmlns:a16="http://schemas.microsoft.com/office/drawing/2014/main" id="{42CDBECE-872A-4C73-9DC1-BB4E805E2C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3894594"/>
            <a:ext cx="27432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6028863"/>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6645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6BBE8B-D460-DF46-91B8-0ABECA2C68AA}"/>
              </a:ext>
            </a:extLst>
          </p:cNvPr>
          <p:cNvSpPr>
            <a:spLocks noGrp="1"/>
          </p:cNvSpPr>
          <p:nvPr>
            <p:ph type="title"/>
          </p:nvPr>
        </p:nvSpPr>
        <p:spPr>
          <a:xfrm>
            <a:off x="466722" y="586855"/>
            <a:ext cx="3201366" cy="3387497"/>
          </a:xfrm>
        </p:spPr>
        <p:txBody>
          <a:bodyPr vert="horz" lIns="91440" tIns="45720" rIns="91440" bIns="45720" rtlCol="0" anchor="b">
            <a:normAutofit/>
          </a:bodyPr>
          <a:lstStyle/>
          <a:p>
            <a:pPr algn="r"/>
            <a:r>
              <a:rPr lang="en-US" sz="4000" kern="1200">
                <a:solidFill>
                  <a:srgbClr val="FFFFFF"/>
                </a:solidFill>
                <a:latin typeface="+mj-lt"/>
                <a:ea typeface="+mj-ea"/>
                <a:cs typeface="+mj-cs"/>
              </a:rPr>
              <a:t>Foster Care Initiative Points of Contact</a:t>
            </a:r>
          </a:p>
        </p:txBody>
      </p:sp>
      <p:sp>
        <p:nvSpPr>
          <p:cNvPr id="5" name="TextBox 4">
            <a:extLst>
              <a:ext uri="{FF2B5EF4-FFF2-40B4-BE49-F238E27FC236}">
                <a16:creationId xmlns:a16="http://schemas.microsoft.com/office/drawing/2014/main" id="{9C629CEC-E07F-F434-2A04-F8FDC79D70A1}"/>
              </a:ext>
            </a:extLst>
          </p:cNvPr>
          <p:cNvSpPr txBox="1"/>
          <p:nvPr/>
        </p:nvSpPr>
        <p:spPr>
          <a:xfrm>
            <a:off x="4367695" y="649480"/>
            <a:ext cx="6997911" cy="5546047"/>
          </a:xfrm>
          <a:prstGeom prst="rect">
            <a:avLst/>
          </a:prstGeom>
        </p:spPr>
        <p:txBody>
          <a:bodyPr vert="horz" lIns="91440" tIns="45720" rIns="91440" bIns="45720" rtlCol="0" anchor="ctr">
            <a:normAutofit/>
          </a:bodyPr>
          <a:lstStyle/>
          <a:p>
            <a:pPr marL="342900" marR="0" lvl="0" indent="-228600">
              <a:lnSpc>
                <a:spcPct val="90000"/>
              </a:lnSpc>
              <a:spcBef>
                <a:spcPts val="0"/>
              </a:spcBef>
              <a:spcAft>
                <a:spcPts val="600"/>
              </a:spcAft>
              <a:buFont typeface="Arial" panose="020B0604020202020204" pitchFamily="34" charset="0"/>
              <a:buChar char="•"/>
              <a:tabLst>
                <a:tab pos="457200" algn="l"/>
              </a:tabLst>
            </a:pPr>
            <a:r>
              <a:rPr lang="en-US" sz="2400" dirty="0">
                <a:effectLst/>
              </a:rPr>
              <a:t>Lana Arthu</a:t>
            </a:r>
            <a:r>
              <a:rPr lang="en-US" sz="2400" dirty="0"/>
              <a:t>r: </a:t>
            </a:r>
            <a:r>
              <a:rPr lang="en-US" sz="2400" dirty="0">
                <a:effectLst/>
              </a:rPr>
              <a:t> lana.arthur@twc.texas.gov;</a:t>
            </a:r>
          </a:p>
          <a:p>
            <a:pPr marL="342900" marR="0" lvl="0" indent="-228600">
              <a:lnSpc>
                <a:spcPct val="90000"/>
              </a:lnSpc>
              <a:spcBef>
                <a:spcPts val="0"/>
              </a:spcBef>
              <a:spcAft>
                <a:spcPts val="600"/>
              </a:spcAft>
              <a:buFont typeface="Arial" panose="020B0604020202020204" pitchFamily="34" charset="0"/>
              <a:buChar char="•"/>
              <a:tabLst>
                <a:tab pos="457200" algn="l"/>
              </a:tabLst>
            </a:pPr>
            <a:r>
              <a:rPr lang="en-US" sz="2400" dirty="0">
                <a:effectLst/>
              </a:rPr>
              <a:t>Reginald Williams</a:t>
            </a:r>
            <a:r>
              <a:rPr lang="en-US" sz="2400" dirty="0"/>
              <a:t>: </a:t>
            </a:r>
            <a:r>
              <a:rPr lang="en-US" sz="2400" dirty="0">
                <a:effectLst/>
              </a:rPr>
              <a:t>reginald.williams@twc.texas.gov;</a:t>
            </a:r>
          </a:p>
          <a:p>
            <a:pPr marL="342900" marR="0" lvl="0" indent="-228600">
              <a:lnSpc>
                <a:spcPct val="90000"/>
              </a:lnSpc>
              <a:spcBef>
                <a:spcPts val="0"/>
              </a:spcBef>
              <a:spcAft>
                <a:spcPts val="600"/>
              </a:spcAft>
              <a:buFont typeface="Arial" panose="020B0604020202020204" pitchFamily="34" charset="0"/>
              <a:buChar char="•"/>
              <a:tabLst>
                <a:tab pos="457200" algn="l"/>
              </a:tabLst>
            </a:pPr>
            <a:r>
              <a:rPr lang="en-US" sz="2400">
                <a:effectLst/>
              </a:rPr>
              <a:t>Tonya Clay: </a:t>
            </a:r>
            <a:r>
              <a:rPr lang="en-US" sz="2400" dirty="0">
                <a:effectLst/>
              </a:rPr>
              <a:t>tonya.clay@twc.texas.gov;  </a:t>
            </a:r>
          </a:p>
          <a:p>
            <a:pPr marL="342900" marR="0" lvl="0" indent="-228600">
              <a:lnSpc>
                <a:spcPct val="90000"/>
              </a:lnSpc>
              <a:spcBef>
                <a:spcPts val="0"/>
              </a:spcBef>
              <a:spcAft>
                <a:spcPts val="600"/>
              </a:spcAft>
              <a:buFont typeface="Arial" panose="020B0604020202020204" pitchFamily="34" charset="0"/>
              <a:buChar char="•"/>
              <a:tabLst>
                <a:tab pos="457200" algn="l"/>
              </a:tabLst>
            </a:pPr>
            <a:r>
              <a:rPr lang="en-US" sz="2400" dirty="0">
                <a:effectLst/>
              </a:rPr>
              <a:t>Tasha Sanchez: tasha.sanchez@twc.texas.gov; </a:t>
            </a:r>
          </a:p>
          <a:p>
            <a:pPr marL="342900" marR="0" lvl="0" indent="-228600">
              <a:lnSpc>
                <a:spcPct val="90000"/>
              </a:lnSpc>
              <a:spcBef>
                <a:spcPts val="0"/>
              </a:spcBef>
              <a:spcAft>
                <a:spcPts val="600"/>
              </a:spcAft>
              <a:buFont typeface="Arial" panose="020B0604020202020204" pitchFamily="34" charset="0"/>
              <a:buChar char="•"/>
              <a:tabLst>
                <a:tab pos="457200" algn="l"/>
              </a:tabLst>
            </a:pPr>
            <a:r>
              <a:rPr lang="en-US" sz="2400" dirty="0">
                <a:effectLst/>
              </a:rPr>
              <a:t>Dr. Wanda Ward: wanda.ward@twc.texas.gov; </a:t>
            </a:r>
          </a:p>
          <a:p>
            <a:pPr marL="342900" marR="0" lvl="0" indent="-228600">
              <a:lnSpc>
                <a:spcPct val="90000"/>
              </a:lnSpc>
              <a:spcBef>
                <a:spcPts val="0"/>
              </a:spcBef>
              <a:spcAft>
                <a:spcPts val="600"/>
              </a:spcAft>
              <a:buFont typeface="Arial" panose="020B0604020202020204" pitchFamily="34" charset="0"/>
              <a:buChar char="•"/>
              <a:tabLst>
                <a:tab pos="457200" algn="l"/>
              </a:tabLst>
            </a:pPr>
            <a:r>
              <a:rPr lang="en-US" sz="2400" dirty="0"/>
              <a:t>Janeen Gordon: janeen.gordon@twc.texas.gov;</a:t>
            </a:r>
            <a:endParaRPr lang="en-US" sz="2400" dirty="0">
              <a:effectLst/>
            </a:endParaRPr>
          </a:p>
          <a:p>
            <a:pPr marL="342900" marR="0" lvl="0" indent="-228600">
              <a:lnSpc>
                <a:spcPct val="90000"/>
              </a:lnSpc>
              <a:spcBef>
                <a:spcPts val="0"/>
              </a:spcBef>
              <a:spcAft>
                <a:spcPts val="600"/>
              </a:spcAft>
              <a:buFont typeface="Arial" panose="020B0604020202020204" pitchFamily="34" charset="0"/>
              <a:buChar char="•"/>
              <a:tabLst>
                <a:tab pos="457200" algn="l"/>
              </a:tabLst>
            </a:pPr>
            <a:r>
              <a:rPr lang="en-US" sz="2400" dirty="0"/>
              <a:t>Kristen Davis: kristen.davis@twc.texas.gov</a:t>
            </a:r>
          </a:p>
        </p:txBody>
      </p:sp>
    </p:spTree>
    <p:extLst>
      <p:ext uri="{BB962C8B-B14F-4D97-AF65-F5344CB8AC3E}">
        <p14:creationId xmlns:p14="http://schemas.microsoft.com/office/powerpoint/2010/main" val="3284905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F2167203-725F-1651-00DA-3810EB08ADB8}"/>
              </a:ext>
            </a:extLst>
          </p:cNvPr>
          <p:cNvSpPr>
            <a:spLocks noGrp="1"/>
          </p:cNvSpPr>
          <p:nvPr>
            <p:ph type="title"/>
          </p:nvPr>
        </p:nvSpPr>
        <p:spPr>
          <a:xfrm>
            <a:off x="777240" y="731519"/>
            <a:ext cx="2845191" cy="3237579"/>
          </a:xfrm>
        </p:spPr>
        <p:txBody>
          <a:bodyPr>
            <a:normAutofit/>
          </a:bodyPr>
          <a:lstStyle/>
          <a:p>
            <a:r>
              <a:rPr lang="en-US" sz="3800">
                <a:solidFill>
                  <a:srgbClr val="FFFFFF"/>
                </a:solidFill>
              </a:rPr>
              <a:t>Foster Care Initiative Overview</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C37583B-7281-078F-6790-8315BA9BED80}"/>
              </a:ext>
            </a:extLst>
          </p:cNvPr>
          <p:cNvSpPr>
            <a:spLocks noGrp="1"/>
          </p:cNvSpPr>
          <p:nvPr>
            <p:ph idx="1"/>
          </p:nvPr>
        </p:nvSpPr>
        <p:spPr>
          <a:xfrm>
            <a:off x="4379709" y="686862"/>
            <a:ext cx="7037591" cy="5475129"/>
          </a:xfrm>
        </p:spPr>
        <p:txBody>
          <a:bodyPr anchor="ctr">
            <a:normAutofit/>
          </a:bodyPr>
          <a:lstStyle/>
          <a:p>
            <a:r>
              <a:rPr lang="en-US" sz="2200" dirty="0">
                <a:effectLst/>
                <a:ea typeface="Calibri" panose="020F0502020204030204" pitchFamily="34" charset="0"/>
                <a:cs typeface="Times New Roman" panose="02020603050405020304" pitchFamily="18" charset="0"/>
              </a:rPr>
              <a:t>Through the networking efforts to increase the Vocational Rehabilitation (VR) Division’s connections with Foster Youth in Texas, VR staff began participating in the annual Foster Care conference organized by the Texas Workforce Commission’s Strategic Initiatives Department.  However, with VR’s more recent efforts to increase referrals and successful VR outcomes for students with disabilities, the timing is right to invest in this activity and others targeted to help connect with Foster Youth. </a:t>
            </a:r>
          </a:p>
          <a:p>
            <a:r>
              <a:rPr lang="en-US" sz="2200" dirty="0"/>
              <a:t>The initiative has been piloting in the Gulf Coast Region with a group of counselors who established a referral process with the Harris County Foster Youth Court System, as well as the Department of Family and Protective Services.</a:t>
            </a:r>
          </a:p>
        </p:txBody>
      </p:sp>
    </p:spTree>
    <p:extLst>
      <p:ext uri="{BB962C8B-B14F-4D97-AF65-F5344CB8AC3E}">
        <p14:creationId xmlns:p14="http://schemas.microsoft.com/office/powerpoint/2010/main" val="430050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73C994B4-9721-4148-9EEC-6793CECDE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3" y="-1"/>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1" name="Rectangle 50">
            <a:extLst>
              <a:ext uri="{FF2B5EF4-FFF2-40B4-BE49-F238E27FC236}">
                <a16:creationId xmlns:a16="http://schemas.microsoft.com/office/drawing/2014/main" id="{F9D95E49-763A-4886-B038-82F7347405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3" name="Rectangle 52">
            <a:extLst>
              <a:ext uri="{FF2B5EF4-FFF2-40B4-BE49-F238E27FC236}">
                <a16:creationId xmlns:a16="http://schemas.microsoft.com/office/drawing/2014/main" id="{541CEA24-8518-4C08-A11E-B7E64FB31F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699899"/>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A299F00-258C-5526-FCD8-BE0303C498A4}"/>
              </a:ext>
            </a:extLst>
          </p:cNvPr>
          <p:cNvSpPr>
            <a:spLocks noGrp="1"/>
          </p:cNvSpPr>
          <p:nvPr>
            <p:ph type="title"/>
          </p:nvPr>
        </p:nvSpPr>
        <p:spPr>
          <a:xfrm>
            <a:off x="4787370" y="1025967"/>
            <a:ext cx="5246415" cy="2012414"/>
          </a:xfrm>
        </p:spPr>
        <p:txBody>
          <a:bodyPr vert="horz" lIns="91440" tIns="45720" rIns="91440" bIns="45720" rtlCol="0" anchor="b">
            <a:normAutofit fontScale="90000"/>
          </a:bodyPr>
          <a:lstStyle/>
          <a:p>
            <a:r>
              <a:rPr lang="en-US" sz="7200" b="1" kern="1200" dirty="0">
                <a:solidFill>
                  <a:schemeClr val="tx1"/>
                </a:solidFill>
                <a:latin typeface="+mj-lt"/>
                <a:ea typeface="+mj-ea"/>
                <a:cs typeface="+mj-cs"/>
              </a:rPr>
              <a:t>MEET YOUR PANELISTS</a:t>
            </a:r>
            <a:br>
              <a:rPr lang="en-US" sz="4800" kern="1200" dirty="0">
                <a:solidFill>
                  <a:schemeClr val="tx1"/>
                </a:solidFill>
                <a:latin typeface="+mj-lt"/>
                <a:ea typeface="+mj-ea"/>
                <a:cs typeface="+mj-cs"/>
              </a:rPr>
            </a:br>
            <a:endParaRPr lang="en-US" sz="4800" kern="1200" dirty="0">
              <a:solidFill>
                <a:schemeClr val="tx1"/>
              </a:solidFill>
              <a:latin typeface="+mj-lt"/>
              <a:ea typeface="+mj-ea"/>
              <a:cs typeface="+mj-cs"/>
            </a:endParaRPr>
          </a:p>
        </p:txBody>
      </p:sp>
      <p:cxnSp>
        <p:nvCxnSpPr>
          <p:cNvPr id="55" name="Straight Connector 54">
            <a:extLst>
              <a:ext uri="{FF2B5EF4-FFF2-40B4-BE49-F238E27FC236}">
                <a16:creationId xmlns:a16="http://schemas.microsoft.com/office/drawing/2014/main" id="{5D28AB17-F6FA-4C53-B3E3-D0A39D4A33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EFADC67-92A1-44FB-8691-D8CD71A21E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a16="http://schemas.microsoft.com/office/drawing/2014/main" id="{4AA74EAB-FD76-4F40-A962-CEADC3054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1425172"/>
            <a:ext cx="1469410" cy="4695345"/>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8" name="Graphic 7" descr="Meeting">
            <a:extLst>
              <a:ext uri="{FF2B5EF4-FFF2-40B4-BE49-F238E27FC236}">
                <a16:creationId xmlns:a16="http://schemas.microsoft.com/office/drawing/2014/main" id="{1AAFF408-CE3A-6274-D503-2B055C68443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899" y="2355650"/>
            <a:ext cx="3756276" cy="3756276"/>
          </a:xfrm>
          <a:prstGeom prst="rect">
            <a:avLst/>
          </a:prstGeom>
        </p:spPr>
      </p:pic>
      <p:sp>
        <p:nvSpPr>
          <p:cNvPr id="2" name="TextBox 1">
            <a:extLst>
              <a:ext uri="{FF2B5EF4-FFF2-40B4-BE49-F238E27FC236}">
                <a16:creationId xmlns:a16="http://schemas.microsoft.com/office/drawing/2014/main" id="{C7371449-4B13-D05B-0ADA-9C925798E8D9}"/>
              </a:ext>
            </a:extLst>
          </p:cNvPr>
          <p:cNvSpPr txBox="1"/>
          <p:nvPr/>
        </p:nvSpPr>
        <p:spPr>
          <a:xfrm>
            <a:off x="4224851" y="2649925"/>
            <a:ext cx="7095463" cy="3416320"/>
          </a:xfrm>
          <a:prstGeom prst="rect">
            <a:avLst/>
          </a:prstGeom>
          <a:noFill/>
        </p:spPr>
        <p:txBody>
          <a:bodyPr wrap="square" rtlCol="0">
            <a:spAutoFit/>
          </a:bodyPr>
          <a:lstStyle/>
          <a:p>
            <a:pPr marL="342900" marR="0" lvl="0" indent="-342900">
              <a:spcBef>
                <a:spcPts val="0"/>
              </a:spcBef>
              <a:spcAft>
                <a:spcPts val="0"/>
              </a:spcAft>
              <a:buFont typeface="+mj-lt"/>
              <a:buAutoNum type="arabicPeriod"/>
              <a:tabLst>
                <a:tab pos="457200" algn="l"/>
              </a:tabLst>
            </a:pPr>
            <a:r>
              <a:rPr lang="en-US" sz="1800" dirty="0">
                <a:effectLst/>
                <a:latin typeface="Calibri" panose="020F0502020204030204" pitchFamily="34" charset="0"/>
                <a:ea typeface="Times New Roman" panose="02020603050405020304" pitchFamily="18" charset="0"/>
              </a:rPr>
              <a:t>Lana Arthur, Vocational Rehabilitation Counselor, Texas Workforce Solutions- Vocational Rehabilitation Services</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1800" dirty="0">
                <a:effectLst/>
                <a:latin typeface="Calibri" panose="020F0502020204030204" pitchFamily="34" charset="0"/>
                <a:ea typeface="Times New Roman" panose="02020603050405020304" pitchFamily="18" charset="0"/>
              </a:rPr>
              <a:t>Reginald Williams, Transition Rehabilitation Counselor, Texas Workforce Solutions- Vocational Rehabilitation Services</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1800" dirty="0">
                <a:effectLst/>
                <a:latin typeface="Calibri" panose="020F0502020204030204" pitchFamily="34" charset="0"/>
                <a:ea typeface="Times New Roman" panose="02020603050405020304" pitchFamily="18" charset="0"/>
              </a:rPr>
              <a:t>Tonya Clay, Vocational Rehabilitation Counselor, Texas Workforce Solutions- Vocational Rehabilitation Services</a:t>
            </a:r>
          </a:p>
          <a:p>
            <a:pPr marL="342900" marR="0" lvl="0" indent="-342900">
              <a:spcBef>
                <a:spcPts val="0"/>
              </a:spcBef>
              <a:spcAft>
                <a:spcPts val="0"/>
              </a:spcAft>
              <a:buFont typeface="+mj-lt"/>
              <a:buAutoNum type="arabicPeriod" startAt="4"/>
              <a:tabLst>
                <a:tab pos="457200" algn="l"/>
              </a:tabLst>
            </a:pPr>
            <a:r>
              <a:rPr lang="en-US" sz="1800" dirty="0">
                <a:effectLst/>
                <a:latin typeface="Calibri" panose="020F0502020204030204" pitchFamily="34" charset="0"/>
                <a:ea typeface="Times New Roman" panose="02020603050405020304" pitchFamily="18" charset="0"/>
              </a:rPr>
              <a:t>Tasha Sanchez, Vocational Rehabilitation Counselor, Texas Workforce Solutions- Vocational Rehabilitation Services</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startAt="4"/>
              <a:tabLst>
                <a:tab pos="457200" algn="l"/>
              </a:tabLst>
            </a:pPr>
            <a:r>
              <a:rPr lang="en-US" sz="1800" dirty="0">
                <a:effectLst/>
                <a:latin typeface="Calibri" panose="020F0502020204030204" pitchFamily="34" charset="0"/>
                <a:ea typeface="Times New Roman" panose="02020603050405020304" pitchFamily="18" charset="0"/>
              </a:rPr>
              <a:t>Dr. Wanda Ward, Vocational Rehabilitation Counselor, Texas Workforce Solutions- Vocational Rehabilitation Services</a:t>
            </a:r>
          </a:p>
          <a:p>
            <a:pPr marL="342900" marR="0" lvl="0" indent="-342900">
              <a:spcBef>
                <a:spcPts val="0"/>
              </a:spcBef>
              <a:spcAft>
                <a:spcPts val="0"/>
              </a:spcAft>
              <a:buFont typeface="+mj-lt"/>
              <a:buAutoNum type="arabicPeriod" startAt="4"/>
              <a:tabLst>
                <a:tab pos="457200" algn="l"/>
              </a:tabLst>
            </a:pPr>
            <a:r>
              <a:rPr lang="en-US" dirty="0">
                <a:latin typeface="Calibri" panose="020F0502020204030204" pitchFamily="34" charset="0"/>
                <a:ea typeface="Calibri" panose="020F0502020204030204" pitchFamily="34" charset="0"/>
              </a:rPr>
              <a:t>Janeen Gordon, Regional Transition Specialist, Texas Rehabilitation Services. </a:t>
            </a: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7796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29A82E6-6A29-25BA-82DB-91243E16D5DF}"/>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dirty="0">
                <a:solidFill>
                  <a:schemeClr val="bg1">
                    <a:lumMod val="95000"/>
                    <a:lumOff val="5000"/>
                  </a:schemeClr>
                </a:solidFill>
              </a:rPr>
              <a:t>1. Describe how you came to be involved in the initiative?</a:t>
            </a:r>
          </a:p>
        </p:txBody>
      </p:sp>
    </p:spTree>
    <p:extLst>
      <p:ext uri="{BB962C8B-B14F-4D97-AF65-F5344CB8AC3E}">
        <p14:creationId xmlns:p14="http://schemas.microsoft.com/office/powerpoint/2010/main" val="101304640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19">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43" name="Straight Connector 21">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843625"/>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968282"/>
            <a:ext cx="12188824" cy="4946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5D406B-34F8-0E81-1EE5-43C87304C853}"/>
              </a:ext>
            </a:extLst>
          </p:cNvPr>
          <p:cNvSpPr>
            <a:spLocks noGrp="1"/>
          </p:cNvSpPr>
          <p:nvPr>
            <p:ph type="title"/>
          </p:nvPr>
        </p:nvSpPr>
        <p:spPr>
          <a:xfrm>
            <a:off x="795338" y="1566473"/>
            <a:ext cx="10601325" cy="2166723"/>
          </a:xfrm>
        </p:spPr>
        <p:txBody>
          <a:bodyPr vert="horz" lIns="91440" tIns="45720" rIns="91440" bIns="45720" rtlCol="0" anchor="b">
            <a:normAutofit/>
          </a:bodyPr>
          <a:lstStyle/>
          <a:p>
            <a:pPr algn="ctr"/>
            <a:r>
              <a:rPr lang="en-US" sz="6600" kern="1200" dirty="0">
                <a:solidFill>
                  <a:schemeClr val="tx1"/>
                </a:solidFill>
                <a:latin typeface="+mj-lt"/>
                <a:ea typeface="+mj-ea"/>
                <a:cs typeface="+mj-cs"/>
              </a:rPr>
              <a:t>2. Describe the process of sitting in on the court docket. </a:t>
            </a:r>
          </a:p>
        </p:txBody>
      </p:sp>
      <p:cxnSp>
        <p:nvCxnSpPr>
          <p:cNvPr id="26" name="Straight Connector 25">
            <a:extLst>
              <a:ext uri="{FF2B5EF4-FFF2-40B4-BE49-F238E27FC236}">
                <a16:creationId xmlns:a16="http://schemas.microsoft.com/office/drawing/2014/main" id="{42CDBECE-872A-4C73-9DC1-BB4E805E2C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3894594"/>
            <a:ext cx="27432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6028863"/>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7090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B61906-0D21-53CC-A8E9-CFF1EA23D2BF}"/>
              </a:ext>
            </a:extLst>
          </p:cNvPr>
          <p:cNvSpPr>
            <a:spLocks noGrp="1"/>
          </p:cNvSpPr>
          <p:nvPr>
            <p:ph type="title"/>
          </p:nvPr>
        </p:nvSpPr>
        <p:spPr>
          <a:xfrm>
            <a:off x="1524000" y="1376363"/>
            <a:ext cx="9144000" cy="2521594"/>
          </a:xfrm>
        </p:spPr>
        <p:txBody>
          <a:bodyPr vert="horz" lIns="91440" tIns="45720" rIns="91440" bIns="45720" rtlCol="0" anchor="b">
            <a:normAutofit/>
          </a:bodyPr>
          <a:lstStyle/>
          <a:p>
            <a:pPr algn="ctr"/>
            <a:r>
              <a:rPr lang="en-US" sz="5400" kern="1200" dirty="0">
                <a:solidFill>
                  <a:schemeClr val="tx1"/>
                </a:solidFill>
                <a:latin typeface="+mj-lt"/>
                <a:ea typeface="+mj-ea"/>
                <a:cs typeface="+mj-cs"/>
              </a:rPr>
              <a:t>3. Once you receive a referral, what are your next steps in working with Foster Youth?</a:t>
            </a:r>
          </a:p>
        </p:txBody>
      </p:sp>
      <p:cxnSp>
        <p:nvCxnSpPr>
          <p:cNvPr id="20" name="Straight Connector 19">
            <a:extLst>
              <a:ext uri="{FF2B5EF4-FFF2-40B4-BE49-F238E27FC236}">
                <a16:creationId xmlns:a16="http://schemas.microsoft.com/office/drawing/2014/main" id="{AFA75EE9-0DE4-4982-A870-290AD61EAA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52800" y="4479276"/>
            <a:ext cx="5486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3116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B270761-CC40-4F3F-A916-7E3BC3989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820855C-9FA4-417A-BE67-63C022F81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7E6A49B-1B06-403E-8CC5-ACB38A6BD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B91241-A8AA-4F1A-79E5-81E5878B0F0A}"/>
              </a:ext>
            </a:extLst>
          </p:cNvPr>
          <p:cNvSpPr>
            <a:spLocks noGrp="1"/>
          </p:cNvSpPr>
          <p:nvPr>
            <p:ph type="title"/>
          </p:nvPr>
        </p:nvSpPr>
        <p:spPr>
          <a:xfrm>
            <a:off x="1366160" y="1660121"/>
            <a:ext cx="9623404" cy="3305493"/>
          </a:xfrm>
        </p:spPr>
        <p:txBody>
          <a:bodyPr vert="horz" lIns="91440" tIns="45720" rIns="91440" bIns="45720" rtlCol="0" anchor="b">
            <a:normAutofit/>
          </a:bodyPr>
          <a:lstStyle/>
          <a:p>
            <a:r>
              <a:rPr lang="en-US" sz="4200" kern="1200" dirty="0">
                <a:solidFill>
                  <a:schemeClr val="tx1"/>
                </a:solidFill>
                <a:latin typeface="+mj-lt"/>
                <a:ea typeface="+mj-ea"/>
                <a:cs typeface="+mj-cs"/>
              </a:rPr>
              <a:t>4. What types of services have your customer participated in? Describe some of the programs and activities  that you have referred your customers to?</a:t>
            </a:r>
          </a:p>
        </p:txBody>
      </p:sp>
    </p:spTree>
    <p:extLst>
      <p:ext uri="{BB962C8B-B14F-4D97-AF65-F5344CB8AC3E}">
        <p14:creationId xmlns:p14="http://schemas.microsoft.com/office/powerpoint/2010/main" val="70763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0" name="Straight Connector 19">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843625"/>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968282"/>
            <a:ext cx="12188824" cy="4946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C84B75-4F90-0786-34CC-85DF4EDDE928}"/>
              </a:ext>
            </a:extLst>
          </p:cNvPr>
          <p:cNvSpPr>
            <a:spLocks noGrp="1"/>
          </p:cNvSpPr>
          <p:nvPr>
            <p:ph type="title"/>
          </p:nvPr>
        </p:nvSpPr>
        <p:spPr>
          <a:xfrm>
            <a:off x="795338" y="1566473"/>
            <a:ext cx="10601325" cy="2166723"/>
          </a:xfrm>
        </p:spPr>
        <p:txBody>
          <a:bodyPr vert="horz" lIns="91440" tIns="45720" rIns="91440" bIns="45720" rtlCol="0" anchor="b">
            <a:normAutofit/>
          </a:bodyPr>
          <a:lstStyle/>
          <a:p>
            <a:pPr algn="ctr"/>
            <a:r>
              <a:rPr lang="en-US" sz="4100" kern="1200" dirty="0">
                <a:solidFill>
                  <a:schemeClr val="tx1"/>
                </a:solidFill>
                <a:latin typeface="+mj-lt"/>
                <a:ea typeface="+mj-ea"/>
                <a:cs typeface="+mj-cs"/>
              </a:rPr>
              <a:t>5. Foster Youth can be a transient population. How have you dealt with the reality of the youth not always being stationary?</a:t>
            </a:r>
          </a:p>
        </p:txBody>
      </p:sp>
      <p:cxnSp>
        <p:nvCxnSpPr>
          <p:cNvPr id="24" name="Straight Connector 23">
            <a:extLst>
              <a:ext uri="{FF2B5EF4-FFF2-40B4-BE49-F238E27FC236}">
                <a16:creationId xmlns:a16="http://schemas.microsoft.com/office/drawing/2014/main" id="{42CDBECE-872A-4C73-9DC1-BB4E805E2C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3894594"/>
            <a:ext cx="27432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6028863"/>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4526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9" name="Straight Connector 8">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843625"/>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968282"/>
            <a:ext cx="12188824" cy="4946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F8576C-C7E9-C4A3-E12A-AC1BB2A78C81}"/>
              </a:ext>
            </a:extLst>
          </p:cNvPr>
          <p:cNvSpPr>
            <a:spLocks noGrp="1"/>
          </p:cNvSpPr>
          <p:nvPr>
            <p:ph type="title"/>
          </p:nvPr>
        </p:nvSpPr>
        <p:spPr>
          <a:xfrm>
            <a:off x="795338" y="1566473"/>
            <a:ext cx="10601325" cy="2166723"/>
          </a:xfrm>
        </p:spPr>
        <p:txBody>
          <a:bodyPr vert="horz" lIns="91440" tIns="45720" rIns="91440" bIns="45720" rtlCol="0" anchor="b">
            <a:normAutofit/>
          </a:bodyPr>
          <a:lstStyle/>
          <a:p>
            <a:pPr algn="ctr"/>
            <a:r>
              <a:rPr lang="en-US" sz="5100" kern="1200" dirty="0">
                <a:solidFill>
                  <a:schemeClr val="tx1"/>
                </a:solidFill>
                <a:latin typeface="+mj-lt"/>
                <a:ea typeface="+mj-ea"/>
                <a:cs typeface="+mj-cs"/>
              </a:rPr>
              <a:t>6. What challenges have you seen so far in working with this population, if any?</a:t>
            </a:r>
          </a:p>
        </p:txBody>
      </p:sp>
      <p:cxnSp>
        <p:nvCxnSpPr>
          <p:cNvPr id="13" name="Straight Connector 12">
            <a:extLst>
              <a:ext uri="{FF2B5EF4-FFF2-40B4-BE49-F238E27FC236}">
                <a16:creationId xmlns:a16="http://schemas.microsoft.com/office/drawing/2014/main" id="{42CDBECE-872A-4C73-9DC1-BB4E805E2C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3894594"/>
            <a:ext cx="27432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6028863"/>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314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2F21F61ACE0F047898D2F62A655084E" ma:contentTypeVersion="6" ma:contentTypeDescription="Create a new document." ma:contentTypeScope="" ma:versionID="95c93fc70b31316446f38b1a984b1a38">
  <xsd:schema xmlns:xsd="http://www.w3.org/2001/XMLSchema" xmlns:xs="http://www.w3.org/2001/XMLSchema" xmlns:p="http://schemas.microsoft.com/office/2006/metadata/properties" xmlns:ns2="4eb1ecbf-8e12-41fa-b577-5f4aa3424baa" xmlns:ns3="8503bc2d-68ca-4668-bd1b-fa8e8f33b2bd" targetNamespace="http://schemas.microsoft.com/office/2006/metadata/properties" ma:root="true" ma:fieldsID="ba4afcfba344dab19d0c5e85c2c803d0" ns2:_="" ns3:_="">
    <xsd:import namespace="4eb1ecbf-8e12-41fa-b577-5f4aa3424baa"/>
    <xsd:import namespace="8503bc2d-68ca-4668-bd1b-fa8e8f33b2b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b1ecbf-8e12-41fa-b577-5f4aa3424ba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503bc2d-68ca-4668-bd1b-fa8e8f33b2b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eb1ecbf-8e12-41fa-b577-5f4aa3424baa">
      <UserInfo>
        <DisplayName/>
        <AccountId xsi:nil="true"/>
        <AccountType/>
      </UserInfo>
    </SharedWithUsers>
    <MediaLengthInSeconds xmlns="8503bc2d-68ca-4668-bd1b-fa8e8f33b2bd" xsi:nil="true"/>
  </documentManagement>
</p:properties>
</file>

<file path=customXml/itemProps1.xml><?xml version="1.0" encoding="utf-8"?>
<ds:datastoreItem xmlns:ds="http://schemas.openxmlformats.org/officeDocument/2006/customXml" ds:itemID="{6AAD5B05-3A3F-44FC-9129-96A8BBE75A5B}">
  <ds:schemaRefs>
    <ds:schemaRef ds:uri="http://schemas.microsoft.com/sharepoint/v3/contenttype/forms"/>
  </ds:schemaRefs>
</ds:datastoreItem>
</file>

<file path=customXml/itemProps2.xml><?xml version="1.0" encoding="utf-8"?>
<ds:datastoreItem xmlns:ds="http://schemas.openxmlformats.org/officeDocument/2006/customXml" ds:itemID="{859AC3BD-587E-4BE3-8F1C-A431BAC39F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b1ecbf-8e12-41fa-b577-5f4aa3424baa"/>
    <ds:schemaRef ds:uri="8503bc2d-68ca-4668-bd1b-fa8e8f33b2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091ABC-FFB3-4B62-B3D9-FE02617CCB5D}">
  <ds:schemaRefs>
    <ds:schemaRef ds:uri="http://schemas.microsoft.com/office/infopath/2007/PartnerControls"/>
    <ds:schemaRef ds:uri="8503bc2d-68ca-4668-bd1b-fa8e8f33b2bd"/>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4eb1ecbf-8e12-41fa-b577-5f4aa3424ba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5887</TotalTime>
  <Words>474</Words>
  <Application>Microsoft Office PowerPoint</Application>
  <PresentationFormat>Widescreen</PresentationFormat>
  <Paragraphs>29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Helvetica Neue Medium</vt:lpstr>
      <vt:lpstr>Office Theme</vt:lpstr>
      <vt:lpstr>Foster Care in the Gulf Coast Region</vt:lpstr>
      <vt:lpstr>Foster Care Initiative Overview</vt:lpstr>
      <vt:lpstr>MEET YOUR PANELISTS </vt:lpstr>
      <vt:lpstr>1. Describe how you came to be involved in the initiative?</vt:lpstr>
      <vt:lpstr>2. Describe the process of sitting in on the court docket. </vt:lpstr>
      <vt:lpstr>3. Once you receive a referral, what are your next steps in working with Foster Youth?</vt:lpstr>
      <vt:lpstr>4. What types of services have your customer participated in? Describe some of the programs and activities  that you have referred your customers to?</vt:lpstr>
      <vt:lpstr>5. Foster Youth can be a transient population. How have you dealt with the reality of the youth not always being stationary?</vt:lpstr>
      <vt:lpstr>6. What challenges have you seen so far in working with this population, if any?</vt:lpstr>
      <vt:lpstr>7. Have any of your first impressions or thoughts about the Foster Care Initiative changed?</vt:lpstr>
      <vt:lpstr>8. What is some advice you would give to other staff just starting to work with Foster Care Youth?</vt:lpstr>
      <vt:lpstr>Foster Care Initiative Points of Contact</vt:lpstr>
    </vt:vector>
  </TitlesOfParts>
  <Company>Texas Workforce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Foster Care in the Gulf Coast Region</dc:title>
  <dc:creator>Davis,Kristen (R5)</dc:creator>
  <cp:lastModifiedBy>Geske,Jeremy</cp:lastModifiedBy>
  <cp:revision>5</cp:revision>
  <dcterms:created xsi:type="dcterms:W3CDTF">2023-03-27T01:24:29Z</dcterms:created>
  <dcterms:modified xsi:type="dcterms:W3CDTF">2023-05-10T15:35:52Z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0x010100A2F21F61ACE0F047898D2F62A655084E</vt:lpwstr>
  </property>
  <property fmtid="{D5CDD505-2E9C-101B-9397-08002B2CF9AE}" pid="3" name="Order">
    <vt:r8>43500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_ColorTag">
    <vt:lpwstr/>
  </property>
  <property fmtid="{D5CDD505-2E9C-101B-9397-08002B2CF9AE}" pid="8" name="TriggerFlowInfo">
    <vt:lpwstr/>
  </property>
  <property fmtid="{D5CDD505-2E9C-101B-9397-08002B2CF9AE}" pid="9" name="_ColorHex">
    <vt:lpwstr/>
  </property>
  <property fmtid="{D5CDD505-2E9C-101B-9397-08002B2CF9AE}" pid="10" name="_Emoji">
    <vt:lpwstr/>
  </property>
  <property fmtid="{D5CDD505-2E9C-101B-9397-08002B2CF9AE}" pid="11" name="ComplianceAssetId">
    <vt:lpwstr/>
  </property>
  <property fmtid="{D5CDD505-2E9C-101B-9397-08002B2CF9AE}" pid="12" name="TemplateUrl">
    <vt:lpwstr/>
  </property>
</Properties>
</file>