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3" r:id="rId5"/>
  </p:sldMasterIdLst>
  <p:notesMasterIdLst>
    <p:notesMasterId r:id="rId29"/>
  </p:notesMasterIdLst>
  <p:sldIdLst>
    <p:sldId id="257" r:id="rId6"/>
    <p:sldId id="313" r:id="rId7"/>
    <p:sldId id="267" r:id="rId8"/>
    <p:sldId id="340" r:id="rId9"/>
    <p:sldId id="341" r:id="rId10"/>
    <p:sldId id="342" r:id="rId11"/>
    <p:sldId id="343" r:id="rId12"/>
    <p:sldId id="344" r:id="rId13"/>
    <p:sldId id="345" r:id="rId14"/>
    <p:sldId id="346" r:id="rId15"/>
    <p:sldId id="347" r:id="rId16"/>
    <p:sldId id="348" r:id="rId17"/>
    <p:sldId id="349" r:id="rId18"/>
    <p:sldId id="350" r:id="rId19"/>
    <p:sldId id="351" r:id="rId20"/>
    <p:sldId id="352" r:id="rId21"/>
    <p:sldId id="353" r:id="rId22"/>
    <p:sldId id="354" r:id="rId23"/>
    <p:sldId id="355" r:id="rId24"/>
    <p:sldId id="356" r:id="rId25"/>
    <p:sldId id="357" r:id="rId26"/>
    <p:sldId id="334" r:id="rId27"/>
    <p:sldId id="33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317319B-46A3-7F28-4312-A0CF62A8949B}" name="Guerra,Gabrielle" initials="G" userId="S::gabrielle.guerra@twc.texas.gov::95fbaa0c-e6fe-4544-bf09-489b3961797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385B"/>
    <a:srgbClr val="7ECC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192" autoAdjust="0"/>
    <p:restoredTop sz="64717" autoAdjust="0"/>
  </p:normalViewPr>
  <p:slideViewPr>
    <p:cSldViewPr snapToGrid="0">
      <p:cViewPr varScale="1">
        <p:scale>
          <a:sx n="50" d="100"/>
          <a:sy n="50" d="100"/>
        </p:scale>
        <p:origin x="1003" y="3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linas-McCord,Danylle" userId="62e20026-2996-482f-812f-ae37d44a271b" providerId="ADAL" clId="{42575272-E95A-4808-9BB5-81AF76DAA02E}"/>
    <pc:docChg chg="modSld">
      <pc:chgData name="Salinas-McCord,Danylle" userId="62e20026-2996-482f-812f-ae37d44a271b" providerId="ADAL" clId="{42575272-E95A-4808-9BB5-81AF76DAA02E}" dt="2026-06-02T13:24:57.926" v="39"/>
      <pc:docMkLst>
        <pc:docMk/>
      </pc:docMkLst>
      <pc:sldChg chg="modSp mod">
        <pc:chgData name="Salinas-McCord,Danylle" userId="62e20026-2996-482f-812f-ae37d44a271b" providerId="ADAL" clId="{42575272-E95A-4808-9BB5-81AF76DAA02E}" dt="2026-06-01T22:01:02.505" v="1"/>
        <pc:sldMkLst>
          <pc:docMk/>
          <pc:sldMk cId="2642465697" sldId="257"/>
        </pc:sldMkLst>
        <pc:grpChg chg="ord">
          <ac:chgData name="Salinas-McCord,Danylle" userId="62e20026-2996-482f-812f-ae37d44a271b" providerId="ADAL" clId="{42575272-E95A-4808-9BB5-81AF76DAA02E}" dt="2026-06-01T22:01:02.505" v="1"/>
          <ac:grpSpMkLst>
            <pc:docMk/>
            <pc:sldMk cId="2642465697" sldId="257"/>
            <ac:grpSpMk id="4" creationId="{EA8801EE-7558-B6CD-DC0C-A37F3C9DF92B}"/>
          </ac:grpSpMkLst>
        </pc:grpChg>
      </pc:sldChg>
      <pc:sldChg chg="modSp mod">
        <pc:chgData name="Salinas-McCord,Danylle" userId="62e20026-2996-482f-812f-ae37d44a271b" providerId="ADAL" clId="{42575272-E95A-4808-9BB5-81AF76DAA02E}" dt="2026-06-02T13:21:55.919" v="3"/>
        <pc:sldMkLst>
          <pc:docMk/>
          <pc:sldMk cId="2429128679" sldId="267"/>
        </pc:sldMkLst>
        <pc:spChg chg="ord">
          <ac:chgData name="Salinas-McCord,Danylle" userId="62e20026-2996-482f-812f-ae37d44a271b" providerId="ADAL" clId="{42575272-E95A-4808-9BB5-81AF76DAA02E}" dt="2026-06-02T13:21:55.919" v="3"/>
          <ac:spMkLst>
            <pc:docMk/>
            <pc:sldMk cId="2429128679" sldId="267"/>
            <ac:spMk id="2" creationId="{A62A72D2-EBEC-4F45-8BC8-1D4720D747F3}"/>
          </ac:spMkLst>
        </pc:spChg>
      </pc:sldChg>
      <pc:sldChg chg="modSp mod">
        <pc:chgData name="Salinas-McCord,Danylle" userId="62e20026-2996-482f-812f-ae37d44a271b" providerId="ADAL" clId="{42575272-E95A-4808-9BB5-81AF76DAA02E}" dt="2026-06-02T13:21:27.438" v="2"/>
        <pc:sldMkLst>
          <pc:docMk/>
          <pc:sldMk cId="2629484527" sldId="313"/>
        </pc:sldMkLst>
        <pc:spChg chg="ord">
          <ac:chgData name="Salinas-McCord,Danylle" userId="62e20026-2996-482f-812f-ae37d44a271b" providerId="ADAL" clId="{42575272-E95A-4808-9BB5-81AF76DAA02E}" dt="2026-06-02T13:21:27.438" v="2"/>
          <ac:spMkLst>
            <pc:docMk/>
            <pc:sldMk cId="2629484527" sldId="313"/>
            <ac:spMk id="6" creationId="{1A6BB631-8EB1-DE6E-8E5A-EF934584D394}"/>
          </ac:spMkLst>
        </pc:spChg>
      </pc:sldChg>
      <pc:sldChg chg="modSp mod">
        <pc:chgData name="Salinas-McCord,Danylle" userId="62e20026-2996-482f-812f-ae37d44a271b" providerId="ADAL" clId="{42575272-E95A-4808-9BB5-81AF76DAA02E}" dt="2026-06-02T13:24:57.926" v="39"/>
        <pc:sldMkLst>
          <pc:docMk/>
          <pc:sldMk cId="616609575" sldId="334"/>
        </pc:sldMkLst>
        <pc:spChg chg="ord">
          <ac:chgData name="Salinas-McCord,Danylle" userId="62e20026-2996-482f-812f-ae37d44a271b" providerId="ADAL" clId="{42575272-E95A-4808-9BB5-81AF76DAA02E}" dt="2026-06-02T13:24:57.926" v="39"/>
          <ac:spMkLst>
            <pc:docMk/>
            <pc:sldMk cId="616609575" sldId="334"/>
            <ac:spMk id="4" creationId="{8C246497-A3A3-7CB3-0134-F91C09B1BBE6}"/>
          </ac:spMkLst>
        </pc:spChg>
      </pc:sldChg>
      <pc:sldChg chg="modSp mod">
        <pc:chgData name="Salinas-McCord,Danylle" userId="62e20026-2996-482f-812f-ae37d44a271b" providerId="ADAL" clId="{42575272-E95A-4808-9BB5-81AF76DAA02E}" dt="2026-06-02T13:22:02.056" v="5"/>
        <pc:sldMkLst>
          <pc:docMk/>
          <pc:sldMk cId="1991720935" sldId="340"/>
        </pc:sldMkLst>
        <pc:spChg chg="ord">
          <ac:chgData name="Salinas-McCord,Danylle" userId="62e20026-2996-482f-812f-ae37d44a271b" providerId="ADAL" clId="{42575272-E95A-4808-9BB5-81AF76DAA02E}" dt="2026-06-02T13:22:02.056" v="5"/>
          <ac:spMkLst>
            <pc:docMk/>
            <pc:sldMk cId="1991720935" sldId="340"/>
            <ac:spMk id="6" creationId="{CC8277E4-0880-207C-42E2-C18D6BCB2426}"/>
          </ac:spMkLst>
        </pc:spChg>
      </pc:sldChg>
      <pc:sldChg chg="modSp mod">
        <pc:chgData name="Salinas-McCord,Danylle" userId="62e20026-2996-482f-812f-ae37d44a271b" providerId="ADAL" clId="{42575272-E95A-4808-9BB5-81AF76DAA02E}" dt="2026-06-02T13:22:19.205" v="6"/>
        <pc:sldMkLst>
          <pc:docMk/>
          <pc:sldMk cId="1419507112" sldId="341"/>
        </pc:sldMkLst>
        <pc:spChg chg="ord">
          <ac:chgData name="Salinas-McCord,Danylle" userId="62e20026-2996-482f-812f-ae37d44a271b" providerId="ADAL" clId="{42575272-E95A-4808-9BB5-81AF76DAA02E}" dt="2026-06-02T13:22:19.205" v="6"/>
          <ac:spMkLst>
            <pc:docMk/>
            <pc:sldMk cId="1419507112" sldId="341"/>
            <ac:spMk id="2" creationId="{9107699B-E0E3-7EA1-9834-DC51B27E2867}"/>
          </ac:spMkLst>
        </pc:spChg>
      </pc:sldChg>
      <pc:sldChg chg="modSp mod">
        <pc:chgData name="Salinas-McCord,Danylle" userId="62e20026-2996-482f-812f-ae37d44a271b" providerId="ADAL" clId="{42575272-E95A-4808-9BB5-81AF76DAA02E}" dt="2026-06-02T13:22:23.869" v="8"/>
        <pc:sldMkLst>
          <pc:docMk/>
          <pc:sldMk cId="760161631" sldId="342"/>
        </pc:sldMkLst>
        <pc:spChg chg="ord">
          <ac:chgData name="Salinas-McCord,Danylle" userId="62e20026-2996-482f-812f-ae37d44a271b" providerId="ADAL" clId="{42575272-E95A-4808-9BB5-81AF76DAA02E}" dt="2026-06-02T13:22:23.869" v="8"/>
          <ac:spMkLst>
            <pc:docMk/>
            <pc:sldMk cId="760161631" sldId="342"/>
            <ac:spMk id="4" creationId="{58C273C9-E204-3E7A-AC14-E5FB8A9B6BA6}"/>
          </ac:spMkLst>
        </pc:spChg>
      </pc:sldChg>
      <pc:sldChg chg="modSp mod">
        <pc:chgData name="Salinas-McCord,Danylle" userId="62e20026-2996-482f-812f-ae37d44a271b" providerId="ADAL" clId="{42575272-E95A-4808-9BB5-81AF76DAA02E}" dt="2026-06-02T13:22:41.957" v="9"/>
        <pc:sldMkLst>
          <pc:docMk/>
          <pc:sldMk cId="3625319638" sldId="343"/>
        </pc:sldMkLst>
        <pc:spChg chg="ord">
          <ac:chgData name="Salinas-McCord,Danylle" userId="62e20026-2996-482f-812f-ae37d44a271b" providerId="ADAL" clId="{42575272-E95A-4808-9BB5-81AF76DAA02E}" dt="2026-06-02T13:22:41.957" v="9"/>
          <ac:spMkLst>
            <pc:docMk/>
            <pc:sldMk cId="3625319638" sldId="343"/>
            <ac:spMk id="3" creationId="{949F7176-C8DA-A92F-AAD4-EC661785365D}"/>
          </ac:spMkLst>
        </pc:spChg>
      </pc:sldChg>
      <pc:sldChg chg="modSp mod">
        <pc:chgData name="Salinas-McCord,Danylle" userId="62e20026-2996-482f-812f-ae37d44a271b" providerId="ADAL" clId="{42575272-E95A-4808-9BB5-81AF76DAA02E}" dt="2026-06-02T13:23:02.182" v="13" actId="167"/>
        <pc:sldMkLst>
          <pc:docMk/>
          <pc:sldMk cId="1485260997" sldId="344"/>
        </pc:sldMkLst>
        <pc:spChg chg="ord">
          <ac:chgData name="Salinas-McCord,Danylle" userId="62e20026-2996-482f-812f-ae37d44a271b" providerId="ADAL" clId="{42575272-E95A-4808-9BB5-81AF76DAA02E}" dt="2026-06-02T13:23:02.182" v="13" actId="167"/>
          <ac:spMkLst>
            <pc:docMk/>
            <pc:sldMk cId="1485260997" sldId="344"/>
            <ac:spMk id="3" creationId="{5A500235-7A01-6E66-21EB-02A56465CE5A}"/>
          </ac:spMkLst>
        </pc:spChg>
        <pc:spChg chg="ord">
          <ac:chgData name="Salinas-McCord,Danylle" userId="62e20026-2996-482f-812f-ae37d44a271b" providerId="ADAL" clId="{42575272-E95A-4808-9BB5-81AF76DAA02E}" dt="2026-06-02T13:22:52.126" v="11"/>
          <ac:spMkLst>
            <pc:docMk/>
            <pc:sldMk cId="1485260997" sldId="344"/>
            <ac:spMk id="6" creationId="{8B9E9935-1E2E-AEA4-A309-0C6D4B934A73}"/>
          </ac:spMkLst>
        </pc:spChg>
      </pc:sldChg>
      <pc:sldChg chg="modSp mod">
        <pc:chgData name="Salinas-McCord,Danylle" userId="62e20026-2996-482f-812f-ae37d44a271b" providerId="ADAL" clId="{42575272-E95A-4808-9BB5-81AF76DAA02E}" dt="2026-06-02T13:23:14.626" v="14"/>
        <pc:sldMkLst>
          <pc:docMk/>
          <pc:sldMk cId="2412282309" sldId="345"/>
        </pc:sldMkLst>
        <pc:spChg chg="ord">
          <ac:chgData name="Salinas-McCord,Danylle" userId="62e20026-2996-482f-812f-ae37d44a271b" providerId="ADAL" clId="{42575272-E95A-4808-9BB5-81AF76DAA02E}" dt="2026-06-02T13:23:14.626" v="14"/>
          <ac:spMkLst>
            <pc:docMk/>
            <pc:sldMk cId="2412282309" sldId="345"/>
            <ac:spMk id="2" creationId="{64EB7E08-4E43-FC40-0FD0-382E7CDD7950}"/>
          </ac:spMkLst>
        </pc:spChg>
      </pc:sldChg>
      <pc:sldChg chg="modSp mod">
        <pc:chgData name="Salinas-McCord,Danylle" userId="62e20026-2996-482f-812f-ae37d44a271b" providerId="ADAL" clId="{42575272-E95A-4808-9BB5-81AF76DAA02E}" dt="2026-06-02T13:23:18.961" v="16"/>
        <pc:sldMkLst>
          <pc:docMk/>
          <pc:sldMk cId="2046122283" sldId="346"/>
        </pc:sldMkLst>
        <pc:spChg chg="ord">
          <ac:chgData name="Salinas-McCord,Danylle" userId="62e20026-2996-482f-812f-ae37d44a271b" providerId="ADAL" clId="{42575272-E95A-4808-9BB5-81AF76DAA02E}" dt="2026-06-02T13:23:18.961" v="16"/>
          <ac:spMkLst>
            <pc:docMk/>
            <pc:sldMk cId="2046122283" sldId="346"/>
            <ac:spMk id="4" creationId="{73CCB53D-0630-DFD9-2F28-21A3AC70A4DA}"/>
          </ac:spMkLst>
        </pc:spChg>
      </pc:sldChg>
      <pc:sldChg chg="modSp mod">
        <pc:chgData name="Salinas-McCord,Danylle" userId="62e20026-2996-482f-812f-ae37d44a271b" providerId="ADAL" clId="{42575272-E95A-4808-9BB5-81AF76DAA02E}" dt="2026-06-02T13:23:34.186" v="17"/>
        <pc:sldMkLst>
          <pc:docMk/>
          <pc:sldMk cId="4098472297" sldId="347"/>
        </pc:sldMkLst>
        <pc:spChg chg="ord">
          <ac:chgData name="Salinas-McCord,Danylle" userId="62e20026-2996-482f-812f-ae37d44a271b" providerId="ADAL" clId="{42575272-E95A-4808-9BB5-81AF76DAA02E}" dt="2026-06-02T13:23:34.186" v="17"/>
          <ac:spMkLst>
            <pc:docMk/>
            <pc:sldMk cId="4098472297" sldId="347"/>
            <ac:spMk id="2" creationId="{C32E2CF1-C419-9BCA-7008-64A648D46CE7}"/>
          </ac:spMkLst>
        </pc:spChg>
      </pc:sldChg>
      <pc:sldChg chg="modSp mod">
        <pc:chgData name="Salinas-McCord,Danylle" userId="62e20026-2996-482f-812f-ae37d44a271b" providerId="ADAL" clId="{42575272-E95A-4808-9BB5-81AF76DAA02E}" dt="2026-06-02T13:23:38.299" v="19"/>
        <pc:sldMkLst>
          <pc:docMk/>
          <pc:sldMk cId="1488343256" sldId="348"/>
        </pc:sldMkLst>
        <pc:spChg chg="ord">
          <ac:chgData name="Salinas-McCord,Danylle" userId="62e20026-2996-482f-812f-ae37d44a271b" providerId="ADAL" clId="{42575272-E95A-4808-9BB5-81AF76DAA02E}" dt="2026-06-02T13:23:38.299" v="19"/>
          <ac:spMkLst>
            <pc:docMk/>
            <pc:sldMk cId="1488343256" sldId="348"/>
            <ac:spMk id="4" creationId="{8CBA25DA-098A-C2B4-6719-4AF7CC69A7D2}"/>
          </ac:spMkLst>
        </pc:spChg>
      </pc:sldChg>
      <pc:sldChg chg="modSp mod">
        <pc:chgData name="Salinas-McCord,Danylle" userId="62e20026-2996-482f-812f-ae37d44a271b" providerId="ADAL" clId="{42575272-E95A-4808-9BB5-81AF76DAA02E}" dt="2026-06-02T13:23:45.682" v="20"/>
        <pc:sldMkLst>
          <pc:docMk/>
          <pc:sldMk cId="3388892696" sldId="349"/>
        </pc:sldMkLst>
        <pc:spChg chg="ord">
          <ac:chgData name="Salinas-McCord,Danylle" userId="62e20026-2996-482f-812f-ae37d44a271b" providerId="ADAL" clId="{42575272-E95A-4808-9BB5-81AF76DAA02E}" dt="2026-06-02T13:23:45.682" v="20"/>
          <ac:spMkLst>
            <pc:docMk/>
            <pc:sldMk cId="3388892696" sldId="349"/>
            <ac:spMk id="2" creationId="{D7266968-0205-3F57-9531-6D4BD81FD14D}"/>
          </ac:spMkLst>
        </pc:spChg>
      </pc:sldChg>
      <pc:sldChg chg="modSp mod">
        <pc:chgData name="Salinas-McCord,Danylle" userId="62e20026-2996-482f-812f-ae37d44a271b" providerId="ADAL" clId="{42575272-E95A-4808-9BB5-81AF76DAA02E}" dt="2026-06-02T13:23:49.434" v="22"/>
        <pc:sldMkLst>
          <pc:docMk/>
          <pc:sldMk cId="3512524173" sldId="350"/>
        </pc:sldMkLst>
        <pc:spChg chg="ord">
          <ac:chgData name="Salinas-McCord,Danylle" userId="62e20026-2996-482f-812f-ae37d44a271b" providerId="ADAL" clId="{42575272-E95A-4808-9BB5-81AF76DAA02E}" dt="2026-06-02T13:23:49.434" v="22"/>
          <ac:spMkLst>
            <pc:docMk/>
            <pc:sldMk cId="3512524173" sldId="350"/>
            <ac:spMk id="4" creationId="{7C0C06A4-FEA1-AC6C-2A2B-7F61152E7F64}"/>
          </ac:spMkLst>
        </pc:spChg>
      </pc:sldChg>
      <pc:sldChg chg="modSp mod">
        <pc:chgData name="Salinas-McCord,Danylle" userId="62e20026-2996-482f-812f-ae37d44a271b" providerId="ADAL" clId="{42575272-E95A-4808-9BB5-81AF76DAA02E}" dt="2026-06-02T13:23:59.212" v="23"/>
        <pc:sldMkLst>
          <pc:docMk/>
          <pc:sldMk cId="2444869366" sldId="351"/>
        </pc:sldMkLst>
        <pc:spChg chg="ord">
          <ac:chgData name="Salinas-McCord,Danylle" userId="62e20026-2996-482f-812f-ae37d44a271b" providerId="ADAL" clId="{42575272-E95A-4808-9BB5-81AF76DAA02E}" dt="2026-06-02T13:23:59.212" v="23"/>
          <ac:spMkLst>
            <pc:docMk/>
            <pc:sldMk cId="2444869366" sldId="351"/>
            <ac:spMk id="3" creationId="{7FBE260C-AFED-2C79-4F79-DA9649BD495B}"/>
          </ac:spMkLst>
        </pc:spChg>
      </pc:sldChg>
      <pc:sldChg chg="modSp mod">
        <pc:chgData name="Salinas-McCord,Danylle" userId="62e20026-2996-482f-812f-ae37d44a271b" providerId="ADAL" clId="{42575272-E95A-4808-9BB5-81AF76DAA02E}" dt="2026-06-02T13:24:02.839" v="25"/>
        <pc:sldMkLst>
          <pc:docMk/>
          <pc:sldMk cId="3120240205" sldId="352"/>
        </pc:sldMkLst>
        <pc:spChg chg="ord">
          <ac:chgData name="Salinas-McCord,Danylle" userId="62e20026-2996-482f-812f-ae37d44a271b" providerId="ADAL" clId="{42575272-E95A-4808-9BB5-81AF76DAA02E}" dt="2026-06-02T13:24:02.839" v="25"/>
          <ac:spMkLst>
            <pc:docMk/>
            <pc:sldMk cId="3120240205" sldId="352"/>
            <ac:spMk id="4" creationId="{DA0D047F-4283-A39F-66A4-49F0F4A3EE36}"/>
          </ac:spMkLst>
        </pc:spChg>
      </pc:sldChg>
      <pc:sldChg chg="modSp mod">
        <pc:chgData name="Salinas-McCord,Danylle" userId="62e20026-2996-482f-812f-ae37d44a271b" providerId="ADAL" clId="{42575272-E95A-4808-9BB5-81AF76DAA02E}" dt="2026-06-02T13:24:07.942" v="26"/>
        <pc:sldMkLst>
          <pc:docMk/>
          <pc:sldMk cId="1221323389" sldId="353"/>
        </pc:sldMkLst>
        <pc:spChg chg="ord">
          <ac:chgData name="Salinas-McCord,Danylle" userId="62e20026-2996-482f-812f-ae37d44a271b" providerId="ADAL" clId="{42575272-E95A-4808-9BB5-81AF76DAA02E}" dt="2026-06-02T13:24:07.942" v="26"/>
          <ac:spMkLst>
            <pc:docMk/>
            <pc:sldMk cId="1221323389" sldId="353"/>
            <ac:spMk id="2" creationId="{E814D442-AD38-C954-96A0-2C700D8EC6FB}"/>
          </ac:spMkLst>
        </pc:spChg>
      </pc:sldChg>
      <pc:sldChg chg="modSp mod">
        <pc:chgData name="Salinas-McCord,Danylle" userId="62e20026-2996-482f-812f-ae37d44a271b" providerId="ADAL" clId="{42575272-E95A-4808-9BB5-81AF76DAA02E}" dt="2026-06-02T13:24:28.189" v="33" actId="167"/>
        <pc:sldMkLst>
          <pc:docMk/>
          <pc:sldMk cId="965089104" sldId="354"/>
        </pc:sldMkLst>
        <pc:spChg chg="ord">
          <ac:chgData name="Salinas-McCord,Danylle" userId="62e20026-2996-482f-812f-ae37d44a271b" providerId="ADAL" clId="{42575272-E95A-4808-9BB5-81AF76DAA02E}" dt="2026-06-02T13:24:28.189" v="33" actId="167"/>
          <ac:spMkLst>
            <pc:docMk/>
            <pc:sldMk cId="965089104" sldId="354"/>
            <ac:spMk id="3" creationId="{BF85A744-E613-B274-EB97-3A52CB70EBF7}"/>
          </ac:spMkLst>
        </pc:spChg>
        <pc:spChg chg="ord">
          <ac:chgData name="Salinas-McCord,Danylle" userId="62e20026-2996-482f-812f-ae37d44a271b" providerId="ADAL" clId="{42575272-E95A-4808-9BB5-81AF76DAA02E}" dt="2026-06-02T13:24:22.023" v="31"/>
          <ac:spMkLst>
            <pc:docMk/>
            <pc:sldMk cId="965089104" sldId="354"/>
            <ac:spMk id="6" creationId="{4F34594C-7198-E7E2-B61B-3AE9731C8576}"/>
          </ac:spMkLst>
        </pc:spChg>
      </pc:sldChg>
      <pc:sldChg chg="modSp mod">
        <pc:chgData name="Salinas-McCord,Danylle" userId="62e20026-2996-482f-812f-ae37d44a271b" providerId="ADAL" clId="{42575272-E95A-4808-9BB5-81AF76DAA02E}" dt="2026-06-02T13:24:38.995" v="34"/>
        <pc:sldMkLst>
          <pc:docMk/>
          <pc:sldMk cId="2296195521" sldId="355"/>
        </pc:sldMkLst>
        <pc:spChg chg="ord">
          <ac:chgData name="Salinas-McCord,Danylle" userId="62e20026-2996-482f-812f-ae37d44a271b" providerId="ADAL" clId="{42575272-E95A-4808-9BB5-81AF76DAA02E}" dt="2026-06-02T13:24:38.995" v="34"/>
          <ac:spMkLst>
            <pc:docMk/>
            <pc:sldMk cId="2296195521" sldId="355"/>
            <ac:spMk id="2" creationId="{EF3AFB81-622F-268D-FDF7-FD64CA35AA3A}"/>
          </ac:spMkLst>
        </pc:spChg>
      </pc:sldChg>
      <pc:sldChg chg="modSp mod">
        <pc:chgData name="Salinas-McCord,Danylle" userId="62e20026-2996-482f-812f-ae37d44a271b" providerId="ADAL" clId="{42575272-E95A-4808-9BB5-81AF76DAA02E}" dt="2026-06-02T13:24:45.621" v="36"/>
        <pc:sldMkLst>
          <pc:docMk/>
          <pc:sldMk cId="75606144" sldId="356"/>
        </pc:sldMkLst>
        <pc:spChg chg="ord">
          <ac:chgData name="Salinas-McCord,Danylle" userId="62e20026-2996-482f-812f-ae37d44a271b" providerId="ADAL" clId="{42575272-E95A-4808-9BB5-81AF76DAA02E}" dt="2026-06-02T13:24:45.621" v="36"/>
          <ac:spMkLst>
            <pc:docMk/>
            <pc:sldMk cId="75606144" sldId="356"/>
            <ac:spMk id="4" creationId="{BEA14DC6-FEE4-4154-F827-BDDE7ACE53B4}"/>
          </ac:spMkLst>
        </pc:spChg>
      </pc:sldChg>
      <pc:sldChg chg="modSp mod">
        <pc:chgData name="Salinas-McCord,Danylle" userId="62e20026-2996-482f-812f-ae37d44a271b" providerId="ADAL" clId="{42575272-E95A-4808-9BB5-81AF76DAA02E}" dt="2026-06-02T13:24:52.950" v="37"/>
        <pc:sldMkLst>
          <pc:docMk/>
          <pc:sldMk cId="1346387928" sldId="357"/>
        </pc:sldMkLst>
        <pc:spChg chg="ord">
          <ac:chgData name="Salinas-McCord,Danylle" userId="62e20026-2996-482f-812f-ae37d44a271b" providerId="ADAL" clId="{42575272-E95A-4808-9BB5-81AF76DAA02E}" dt="2026-06-02T13:24:52.950" v="37"/>
          <ac:spMkLst>
            <pc:docMk/>
            <pc:sldMk cId="1346387928" sldId="357"/>
            <ac:spMk id="2" creationId="{6F568FE5-A16C-BE0D-52E5-1E27B00B6CF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35" tIns="45718" rIns="91435" bIns="45718"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35" tIns="45718" rIns="91435" bIns="45718" rtlCol="0"/>
          <a:lstStyle>
            <a:lvl1pPr algn="r">
              <a:defRPr sz="1200"/>
            </a:lvl1pPr>
          </a:lstStyle>
          <a:p>
            <a:fld id="{485FE6AD-5702-42B7-A97E-DA55761558B2}" type="datetimeFigureOut">
              <a:rPr lang="en-US" smtClean="0"/>
              <a:t>6/1/2026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35" tIns="45718" rIns="91435" bIns="45718"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35" tIns="45718" rIns="91435" bIns="4571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4"/>
            <a:ext cx="2971800" cy="458787"/>
          </a:xfrm>
          <a:prstGeom prst="rect">
            <a:avLst/>
          </a:prstGeom>
        </p:spPr>
        <p:txBody>
          <a:bodyPr vert="horz" lIns="91435" tIns="45718" rIns="91435" bIns="4571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4"/>
            <a:ext cx="2971800" cy="458787"/>
          </a:xfrm>
          <a:prstGeom prst="rect">
            <a:avLst/>
          </a:prstGeom>
        </p:spPr>
        <p:txBody>
          <a:bodyPr vert="horz" lIns="91435" tIns="45718" rIns="91435" bIns="45718" rtlCol="0" anchor="b"/>
          <a:lstStyle>
            <a:lvl1pPr algn="r">
              <a:defRPr sz="1200"/>
            </a:lvl1pPr>
          </a:lstStyle>
          <a:p>
            <a:fld id="{090CC732-E3D1-4662-B464-3B1F034D479A}" type="slidenum">
              <a:rPr lang="en-US" smtClean="0"/>
              <a:t>‹#›</a:t>
            </a:fld>
            <a:endParaRPr lang="en-US" dirty="0"/>
          </a:p>
        </p:txBody>
      </p:sp>
    </p:spTree>
    <p:extLst>
      <p:ext uri="{BB962C8B-B14F-4D97-AF65-F5344CB8AC3E}">
        <p14:creationId xmlns:p14="http://schemas.microsoft.com/office/powerpoint/2010/main" val="36563824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"Good morning/afternoon, everyone, and welcome! Thank you for joining me today. I'm [Your Name], and I'm excited to dive into a topic that offers significant benefits for both businesses and a particularly deserving segment of our workforce: foster youth.</a:t>
            </a:r>
          </a:p>
          <a:p>
            <a:endParaRPr lang="en-US" dirty="0"/>
          </a:p>
          <a:p>
            <a:r>
              <a:rPr lang="en-US" dirty="0"/>
              <a:t>• "Today, we'll be exploring the Work Opportunity Tax Credit, or WOTC, and specifically how it applies to foster youth. This isn't just about tax savings; it's about strategic hiring and making a tangible difference in the lives of young people transitioning out of foster care.“</a:t>
            </a:r>
          </a:p>
          <a:p>
            <a:endParaRPr lang="en-US" dirty="0"/>
          </a:p>
          <a:p>
            <a:r>
              <a:rPr lang="en-US" dirty="0"/>
              <a:t>• "By the end, my goal is for you to walk away with a clear understanding of WOTC, the pathways for foster youth to qualify, and actionable steps you can take to implement this program effectively within your organizations."</a:t>
            </a:r>
          </a:p>
          <a:p>
            <a:endParaRPr lang="en-US" dirty="0"/>
          </a:p>
        </p:txBody>
      </p:sp>
      <p:sp>
        <p:nvSpPr>
          <p:cNvPr id="4" name="Slide Number Placeholder 3"/>
          <p:cNvSpPr>
            <a:spLocks noGrp="1"/>
          </p:cNvSpPr>
          <p:nvPr>
            <p:ph type="sldNum" sz="quarter" idx="5"/>
          </p:nvPr>
        </p:nvSpPr>
        <p:spPr/>
        <p:txBody>
          <a:bodyPr/>
          <a:lstStyle/>
          <a:p>
            <a:fld id="{090CC732-E3D1-4662-B464-3B1F034D479A}" type="slidenum">
              <a:rPr lang="en-US" smtClean="0"/>
              <a:t>1</a:t>
            </a:fld>
            <a:endParaRPr lang="en-US" dirty="0"/>
          </a:p>
        </p:txBody>
      </p:sp>
    </p:spTree>
    <p:extLst>
      <p:ext uri="{BB962C8B-B14F-4D97-AF65-F5344CB8AC3E}">
        <p14:creationId xmlns:p14="http://schemas.microsoft.com/office/powerpoint/2010/main" val="3557526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6739D-603E-95BA-C55E-AE2CD8850C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603CB2-65DB-BED9-5B58-6406F67103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E0447E-CCDB-6738-0E6C-95BA805B2C99}"/>
              </a:ext>
            </a:extLst>
          </p:cNvPr>
          <p:cNvSpPr>
            <a:spLocks noGrp="1"/>
          </p:cNvSpPr>
          <p:nvPr>
            <p:ph type="body" idx="1"/>
          </p:nvPr>
        </p:nvSpPr>
        <p:spPr/>
        <p:txBody>
          <a:bodyPr/>
          <a:lstStyle/>
          <a:p>
            <a:r>
              <a:rPr lang="en-US" dirty="0"/>
              <a:t>• "Beyond vocational rehab, two other common avenues for foster youth are through the SNAP Recipient and Qualified Long-Term Unemployment Recipient categories."</a:t>
            </a:r>
          </a:p>
          <a:p>
            <a:endParaRPr lang="en-US" dirty="0"/>
          </a:p>
          <a:p>
            <a:r>
              <a:rPr lang="en-US" dirty="0"/>
              <a:t>• "SNAP Recipients: This is a very straightforward category. Many foster youth, particularly as they transition to independent living, face economic challenges that lead them to qualify for SNAP benefits. If they are between 18-39 and have received SNAP for at least 3 months in the last 5, they qualify. This is a very common and easy-to-document pathway." (Credit up to $2,400)</a:t>
            </a:r>
          </a:p>
          <a:p>
            <a:endParaRPr lang="en-US" dirty="0"/>
          </a:p>
        </p:txBody>
      </p:sp>
      <p:sp>
        <p:nvSpPr>
          <p:cNvPr id="4" name="Slide Number Placeholder 3">
            <a:extLst>
              <a:ext uri="{FF2B5EF4-FFF2-40B4-BE49-F238E27FC236}">
                <a16:creationId xmlns:a16="http://schemas.microsoft.com/office/drawing/2014/main" id="{E15AB525-D47B-DAD7-5C9D-524BD9B7E92F}"/>
              </a:ext>
            </a:extLst>
          </p:cNvPr>
          <p:cNvSpPr>
            <a:spLocks noGrp="1"/>
          </p:cNvSpPr>
          <p:nvPr>
            <p:ph type="sldNum" sz="quarter" idx="5"/>
          </p:nvPr>
        </p:nvSpPr>
        <p:spPr/>
        <p:txBody>
          <a:bodyPr/>
          <a:lstStyle/>
          <a:p>
            <a:fld id="{090CC732-E3D1-4662-B464-3B1F034D479A}" type="slidenum">
              <a:rPr lang="en-US" smtClean="0"/>
              <a:t>10</a:t>
            </a:fld>
            <a:endParaRPr lang="en-US" dirty="0"/>
          </a:p>
        </p:txBody>
      </p:sp>
    </p:spTree>
    <p:extLst>
      <p:ext uri="{BB962C8B-B14F-4D97-AF65-F5344CB8AC3E}">
        <p14:creationId xmlns:p14="http://schemas.microsoft.com/office/powerpoint/2010/main" val="9028777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3A324-1B07-17C3-575A-8EA8E829F2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BF41D9-FE69-0D83-C6CD-73748BFEBC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882587-EC0C-1777-52CD-8782F5610C27}"/>
              </a:ext>
            </a:extLst>
          </p:cNvPr>
          <p:cNvSpPr>
            <a:spLocks noGrp="1"/>
          </p:cNvSpPr>
          <p:nvPr>
            <p:ph type="body" idx="1"/>
          </p:nvPr>
        </p:nvSpPr>
        <p:spPr/>
        <p:txBody>
          <a:bodyPr/>
          <a:lstStyle/>
          <a:p>
            <a:r>
              <a:rPr lang="en-US" dirty="0"/>
              <a:t>• "Qualified Long-Term Unemployment Recipients: For older foster youth who might have struggled to find stable employment post-care, this can be a significant category. If they've been unemployed for 27 consecutive weeks or more and received unemployment compensation during that period, they can qualify for a credit of up to $9,600."</a:t>
            </a:r>
          </a:p>
        </p:txBody>
      </p:sp>
      <p:sp>
        <p:nvSpPr>
          <p:cNvPr id="4" name="Slide Number Placeholder 3">
            <a:extLst>
              <a:ext uri="{FF2B5EF4-FFF2-40B4-BE49-F238E27FC236}">
                <a16:creationId xmlns:a16="http://schemas.microsoft.com/office/drawing/2014/main" id="{760517DD-2DFB-84EC-ADCC-1E7E223EA460}"/>
              </a:ext>
            </a:extLst>
          </p:cNvPr>
          <p:cNvSpPr>
            <a:spLocks noGrp="1"/>
          </p:cNvSpPr>
          <p:nvPr>
            <p:ph type="sldNum" sz="quarter" idx="5"/>
          </p:nvPr>
        </p:nvSpPr>
        <p:spPr/>
        <p:txBody>
          <a:bodyPr/>
          <a:lstStyle/>
          <a:p>
            <a:fld id="{090CC732-E3D1-4662-B464-3B1F034D479A}" type="slidenum">
              <a:rPr lang="en-US" smtClean="0"/>
              <a:t>11</a:t>
            </a:fld>
            <a:endParaRPr lang="en-US" dirty="0"/>
          </a:p>
        </p:txBody>
      </p:sp>
    </p:spTree>
    <p:extLst>
      <p:ext uri="{BB962C8B-B14F-4D97-AF65-F5344CB8AC3E}">
        <p14:creationId xmlns:p14="http://schemas.microsoft.com/office/powerpoint/2010/main" val="35680125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EE96A-56EB-8EA4-A814-98833C8F59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7AFA64-EA40-21F4-F4F3-BA02970EA9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7F5E00-E2F0-F13E-58C6-D90FF724D75B}"/>
              </a:ext>
            </a:extLst>
          </p:cNvPr>
          <p:cNvSpPr>
            <a:spLocks noGrp="1"/>
          </p:cNvSpPr>
          <p:nvPr>
            <p:ph type="body" idx="1"/>
          </p:nvPr>
        </p:nvSpPr>
        <p:spPr/>
        <p:txBody>
          <a:bodyPr/>
          <a:lstStyle/>
          <a:p>
            <a:r>
              <a:rPr lang="en-US" dirty="0"/>
              <a:t>• "And a couple more to consider: Designated Community Residents, or DCRs. This applies to youth aged 18-39 who live within specific economically distressed geographic zones designated by the federal government. While not every foster youth will live in such an area, it's worth checking, as residency is easily verifiable."</a:t>
            </a:r>
          </a:p>
          <a:p>
            <a:endParaRPr lang="en-US" dirty="0"/>
          </a:p>
          <a:p>
            <a:r>
              <a:rPr lang="en-US" dirty="0"/>
              <a:t>• "Another less common category SSI Recipients if they have a qualifying disability leading to Supplemental Security Income."</a:t>
            </a:r>
          </a:p>
          <a:p>
            <a:endParaRPr lang="en-US" dirty="0"/>
          </a:p>
          <a:p>
            <a:r>
              <a:rPr lang="en-US" dirty="0"/>
              <a:t>• "The key takeaway here is the power of a comprehensive pre-screening process. You don't need to guess which category an applicant might fit into. By providing the opportunity for them to self-identify on the WOTC pre-screening form, you cast a wide net and allow them to disclose potential eligibility across all relevant categories."</a:t>
            </a:r>
          </a:p>
          <a:p>
            <a:endParaRPr lang="en-US" dirty="0"/>
          </a:p>
        </p:txBody>
      </p:sp>
      <p:sp>
        <p:nvSpPr>
          <p:cNvPr id="4" name="Slide Number Placeholder 3">
            <a:extLst>
              <a:ext uri="{FF2B5EF4-FFF2-40B4-BE49-F238E27FC236}">
                <a16:creationId xmlns:a16="http://schemas.microsoft.com/office/drawing/2014/main" id="{B21ED014-92AE-0934-4598-2DEF72808ED2}"/>
              </a:ext>
            </a:extLst>
          </p:cNvPr>
          <p:cNvSpPr>
            <a:spLocks noGrp="1"/>
          </p:cNvSpPr>
          <p:nvPr>
            <p:ph type="sldNum" sz="quarter" idx="5"/>
          </p:nvPr>
        </p:nvSpPr>
        <p:spPr/>
        <p:txBody>
          <a:bodyPr/>
          <a:lstStyle/>
          <a:p>
            <a:fld id="{090CC732-E3D1-4662-B464-3B1F034D479A}" type="slidenum">
              <a:rPr lang="en-US" smtClean="0"/>
              <a:t>12</a:t>
            </a:fld>
            <a:endParaRPr lang="en-US" dirty="0"/>
          </a:p>
        </p:txBody>
      </p:sp>
    </p:spTree>
    <p:extLst>
      <p:ext uri="{BB962C8B-B14F-4D97-AF65-F5344CB8AC3E}">
        <p14:creationId xmlns:p14="http://schemas.microsoft.com/office/powerpoint/2010/main" val="7955251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375B2-F626-27FB-D44A-6560BA27D9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0AE258-BD7F-3DE5-3775-71B7D30C11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34A274-E9D2-F706-1574-3A8AA5541DC3}"/>
              </a:ext>
            </a:extLst>
          </p:cNvPr>
          <p:cNvSpPr>
            <a:spLocks noGrp="1"/>
          </p:cNvSpPr>
          <p:nvPr>
            <p:ph type="body" idx="1"/>
          </p:nvPr>
        </p:nvSpPr>
        <p:spPr/>
        <p:txBody>
          <a:bodyPr/>
          <a:lstStyle/>
          <a:p>
            <a:r>
              <a:rPr lang="en-US" dirty="0"/>
              <a:t>• "Now, let's transition to the practical steps for employers. The WOTC process is highly time-sensitive, and the first step is absolutely critical: Pre-Screening."</a:t>
            </a:r>
          </a:p>
          <a:p>
            <a:endParaRPr lang="en-US" dirty="0"/>
          </a:p>
          <a:p>
            <a:r>
              <a:rPr lang="en-US" dirty="0"/>
              <a:t>• "When you extend a conditional job offer to an applicant, you must present them with IRS Form 8850. This is the 'Pre-Screening Notice and Certification Request.' The applicant reviews the questions and checks the boxes that apply to their situation."</a:t>
            </a:r>
          </a:p>
          <a:p>
            <a:endParaRPr lang="en-US" dirty="0"/>
          </a:p>
          <a:p>
            <a:r>
              <a:rPr lang="en-US" dirty="0"/>
              <a:t>• "I cannot stress enough the importance of timing here. Form 8850 MUST be completed and signed by both the employer and the employee on or before the job offer date or the day the job offer is made. If you miss this window, even by a day, you generally lose the opportunity to claim the credit. This is the most common reason for denied WOTC claims."</a:t>
            </a:r>
          </a:p>
          <a:p>
            <a:endParaRPr lang="en-US" dirty="0"/>
          </a:p>
          <a:p>
            <a:r>
              <a:rPr lang="en-US" dirty="0"/>
              <a:t>• "If the applicant checks a box indicating potential eligibility, that's your cue to begin collecting the necessary supporting documentation, such as letters from social service agencies, proof of benefits, or vocational rehab referrals."</a:t>
            </a:r>
          </a:p>
          <a:p>
            <a:endParaRPr lang="en-US" dirty="0"/>
          </a:p>
        </p:txBody>
      </p:sp>
      <p:sp>
        <p:nvSpPr>
          <p:cNvPr id="4" name="Slide Number Placeholder 3">
            <a:extLst>
              <a:ext uri="{FF2B5EF4-FFF2-40B4-BE49-F238E27FC236}">
                <a16:creationId xmlns:a16="http://schemas.microsoft.com/office/drawing/2014/main" id="{4D76AE4B-5E2C-DC87-0EE7-A0AD97938321}"/>
              </a:ext>
            </a:extLst>
          </p:cNvPr>
          <p:cNvSpPr>
            <a:spLocks noGrp="1"/>
          </p:cNvSpPr>
          <p:nvPr>
            <p:ph type="sldNum" sz="quarter" idx="5"/>
          </p:nvPr>
        </p:nvSpPr>
        <p:spPr/>
        <p:txBody>
          <a:bodyPr/>
          <a:lstStyle/>
          <a:p>
            <a:fld id="{090CC732-E3D1-4662-B464-3B1F034D479A}" type="slidenum">
              <a:rPr lang="en-US" smtClean="0"/>
              <a:t>13</a:t>
            </a:fld>
            <a:endParaRPr lang="en-US" dirty="0"/>
          </a:p>
        </p:txBody>
      </p:sp>
    </p:spTree>
    <p:extLst>
      <p:ext uri="{BB962C8B-B14F-4D97-AF65-F5344CB8AC3E}">
        <p14:creationId xmlns:p14="http://schemas.microsoft.com/office/powerpoint/2010/main" val="31982465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00349-1863-FDAA-3699-2C6D13580A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709A16-FB63-9385-7634-9404406D4A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80BD76-4CE9-C34E-61ED-672007D584C5}"/>
              </a:ext>
            </a:extLst>
          </p:cNvPr>
          <p:cNvSpPr>
            <a:spLocks noGrp="1"/>
          </p:cNvSpPr>
          <p:nvPr>
            <p:ph type="body" idx="1"/>
          </p:nvPr>
        </p:nvSpPr>
        <p:spPr/>
        <p:txBody>
          <a:bodyPr/>
          <a:lstStyle/>
          <a:p>
            <a:r>
              <a:rPr lang="en-US" dirty="0"/>
              <a:t>• "Once you have the completed Form 8850 and supporting documents, you move to Step 2: Certification Request."</a:t>
            </a:r>
          </a:p>
          <a:p>
            <a:endParaRPr lang="en-US" dirty="0"/>
          </a:p>
          <a:p>
            <a:r>
              <a:rPr lang="en-US" dirty="0"/>
              <a:t>• "You'll complete either ETA Form 9061 or ETA Form 9062 if you're using a third-party consultant to help manage your WOTC program. These forms, along with Form 8850 and all the supporting documentation, must be submitted to your State Workforce Agency – or SWA – within 28 days of the employee's start date. This is another absolutely critical deadline. Missing it means losing the credit."</a:t>
            </a:r>
          </a:p>
          <a:p>
            <a:endParaRPr lang="en-US" dirty="0"/>
          </a:p>
          <a:p>
            <a:r>
              <a:rPr lang="en-US" dirty="0"/>
              <a:t>• "The SWA then reviews everything to determine eligibility. If approved, they'll issue a certification letter, which is your official proof that the employee qualifies."</a:t>
            </a:r>
          </a:p>
          <a:p>
            <a:endParaRPr lang="en-US" dirty="0"/>
          </a:p>
        </p:txBody>
      </p:sp>
      <p:sp>
        <p:nvSpPr>
          <p:cNvPr id="4" name="Slide Number Placeholder 3">
            <a:extLst>
              <a:ext uri="{FF2B5EF4-FFF2-40B4-BE49-F238E27FC236}">
                <a16:creationId xmlns:a16="http://schemas.microsoft.com/office/drawing/2014/main" id="{D9B95E5F-0BCF-F727-CB87-1C35E14A6532}"/>
              </a:ext>
            </a:extLst>
          </p:cNvPr>
          <p:cNvSpPr>
            <a:spLocks noGrp="1"/>
          </p:cNvSpPr>
          <p:nvPr>
            <p:ph type="sldNum" sz="quarter" idx="5"/>
          </p:nvPr>
        </p:nvSpPr>
        <p:spPr/>
        <p:txBody>
          <a:bodyPr/>
          <a:lstStyle/>
          <a:p>
            <a:fld id="{090CC732-E3D1-4662-B464-3B1F034D479A}" type="slidenum">
              <a:rPr lang="en-US" smtClean="0"/>
              <a:t>14</a:t>
            </a:fld>
            <a:endParaRPr lang="en-US" dirty="0"/>
          </a:p>
        </p:txBody>
      </p:sp>
    </p:spTree>
    <p:extLst>
      <p:ext uri="{BB962C8B-B14F-4D97-AF65-F5344CB8AC3E}">
        <p14:creationId xmlns:p14="http://schemas.microsoft.com/office/powerpoint/2010/main" val="30313243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C43E9-8953-B7D1-6DBB-0EC01E07F8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5A02CC-7D72-6718-4059-F724083816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3960CD-AAB6-CB3C-1614-C3695540A464}"/>
              </a:ext>
            </a:extLst>
          </p:cNvPr>
          <p:cNvSpPr>
            <a:spLocks noGrp="1"/>
          </p:cNvSpPr>
          <p:nvPr>
            <p:ph type="body" idx="1"/>
          </p:nvPr>
        </p:nvSpPr>
        <p:spPr/>
        <p:txBody>
          <a:bodyPr/>
          <a:lstStyle/>
          <a:p>
            <a:r>
              <a:rPr lang="en-US" dirty="0"/>
              <a:t>• "Step 3 is the hiring and credit calculation. Once certified, you hire the employee and track their wages and hours. Then, when it's time to file your taxes, you'll use IRS Form 5884 to calculate the credit and claim it on your federal income tax return."</a:t>
            </a:r>
          </a:p>
        </p:txBody>
      </p:sp>
      <p:sp>
        <p:nvSpPr>
          <p:cNvPr id="4" name="Slide Number Placeholder 3">
            <a:extLst>
              <a:ext uri="{FF2B5EF4-FFF2-40B4-BE49-F238E27FC236}">
                <a16:creationId xmlns:a16="http://schemas.microsoft.com/office/drawing/2014/main" id="{5D11E4E5-1CE0-E634-1C92-879FC08BF099}"/>
              </a:ext>
            </a:extLst>
          </p:cNvPr>
          <p:cNvSpPr>
            <a:spLocks noGrp="1"/>
          </p:cNvSpPr>
          <p:nvPr>
            <p:ph type="sldNum" sz="quarter" idx="5"/>
          </p:nvPr>
        </p:nvSpPr>
        <p:spPr/>
        <p:txBody>
          <a:bodyPr/>
          <a:lstStyle/>
          <a:p>
            <a:fld id="{090CC732-E3D1-4662-B464-3B1F034D479A}" type="slidenum">
              <a:rPr lang="en-US" smtClean="0"/>
              <a:t>15</a:t>
            </a:fld>
            <a:endParaRPr lang="en-US" dirty="0"/>
          </a:p>
        </p:txBody>
      </p:sp>
    </p:spTree>
    <p:extLst>
      <p:ext uri="{BB962C8B-B14F-4D97-AF65-F5344CB8AC3E}">
        <p14:creationId xmlns:p14="http://schemas.microsoft.com/office/powerpoint/2010/main" val="7188754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21457-9A7E-F7FA-4E1C-D67C51A451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E4F5AE-CA40-A0DF-2239-5A603339E2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628C32-3662-75A8-DFD8-F9552CE5DB10}"/>
              </a:ext>
            </a:extLst>
          </p:cNvPr>
          <p:cNvSpPr>
            <a:spLocks noGrp="1"/>
          </p:cNvSpPr>
          <p:nvPr>
            <p:ph type="body" idx="1"/>
          </p:nvPr>
        </p:nvSpPr>
        <p:spPr/>
        <p:txBody>
          <a:bodyPr/>
          <a:lstStyle/>
          <a:p>
            <a:r>
              <a:rPr lang="en-US" dirty="0"/>
              <a:t>• "Let's reiterate those critical timelines, as they are truly the backbone of a successful WOTC program. Form 8850 at the point of job offer, and the full submission to the SWA within 28 days of the start date."</a:t>
            </a:r>
          </a:p>
        </p:txBody>
      </p:sp>
      <p:sp>
        <p:nvSpPr>
          <p:cNvPr id="4" name="Slide Number Placeholder 3">
            <a:extLst>
              <a:ext uri="{FF2B5EF4-FFF2-40B4-BE49-F238E27FC236}">
                <a16:creationId xmlns:a16="http://schemas.microsoft.com/office/drawing/2014/main" id="{2CB50EFF-7792-A2BD-C0FD-10A6BF85D8A7}"/>
              </a:ext>
            </a:extLst>
          </p:cNvPr>
          <p:cNvSpPr>
            <a:spLocks noGrp="1"/>
          </p:cNvSpPr>
          <p:nvPr>
            <p:ph type="sldNum" sz="quarter" idx="5"/>
          </p:nvPr>
        </p:nvSpPr>
        <p:spPr/>
        <p:txBody>
          <a:bodyPr/>
          <a:lstStyle/>
          <a:p>
            <a:fld id="{090CC732-E3D1-4662-B464-3B1F034D479A}" type="slidenum">
              <a:rPr lang="en-US" smtClean="0"/>
              <a:t>16</a:t>
            </a:fld>
            <a:endParaRPr lang="en-US" dirty="0"/>
          </a:p>
        </p:txBody>
      </p:sp>
    </p:spTree>
    <p:extLst>
      <p:ext uri="{BB962C8B-B14F-4D97-AF65-F5344CB8AC3E}">
        <p14:creationId xmlns:p14="http://schemas.microsoft.com/office/powerpoint/2010/main" val="8724963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A986E-AA5F-E675-DF63-F8E18E97CC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4EA58B-3726-83E3-5DF5-EDE2872357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32C05B-21B2-C42F-2AE0-B13089A50DAA}"/>
              </a:ext>
            </a:extLst>
          </p:cNvPr>
          <p:cNvSpPr>
            <a:spLocks noGrp="1"/>
          </p:cNvSpPr>
          <p:nvPr>
            <p:ph type="body" idx="1"/>
          </p:nvPr>
        </p:nvSpPr>
        <p:spPr/>
        <p:txBody>
          <a:bodyPr/>
          <a:lstStyle/>
          <a:p>
            <a:r>
              <a:rPr lang="en-US" dirty="0"/>
              <a:t>• "The deadlines are non-negotiable, and they lead directly to the most common pitfalls: missing these deadlines. It's frustrating to leave money on the table because a form was a day late."</a:t>
            </a:r>
          </a:p>
          <a:p>
            <a:endParaRPr lang="en-US" dirty="0"/>
          </a:p>
          <a:p>
            <a:r>
              <a:rPr lang="en-US" dirty="0"/>
              <a:t>• "Other common issues include incomplete documentation, not consistently asking all new hires to complete Form 8850 (which can lead to missed opportunities and even appear discriminatory if not applied broadly) and trying to apply retroactively for employees hired months ago."</a:t>
            </a:r>
          </a:p>
          <a:p>
            <a:endParaRPr lang="en-US" dirty="0"/>
          </a:p>
        </p:txBody>
      </p:sp>
      <p:sp>
        <p:nvSpPr>
          <p:cNvPr id="4" name="Slide Number Placeholder 3">
            <a:extLst>
              <a:ext uri="{FF2B5EF4-FFF2-40B4-BE49-F238E27FC236}">
                <a16:creationId xmlns:a16="http://schemas.microsoft.com/office/drawing/2014/main" id="{7E137DDD-D176-E766-14E6-FEE4047A1496}"/>
              </a:ext>
            </a:extLst>
          </p:cNvPr>
          <p:cNvSpPr>
            <a:spLocks noGrp="1"/>
          </p:cNvSpPr>
          <p:nvPr>
            <p:ph type="sldNum" sz="quarter" idx="5"/>
          </p:nvPr>
        </p:nvSpPr>
        <p:spPr/>
        <p:txBody>
          <a:bodyPr/>
          <a:lstStyle/>
          <a:p>
            <a:fld id="{090CC732-E3D1-4662-B464-3B1F034D479A}" type="slidenum">
              <a:rPr lang="en-US" smtClean="0"/>
              <a:t>17</a:t>
            </a:fld>
            <a:endParaRPr lang="en-US" dirty="0"/>
          </a:p>
        </p:txBody>
      </p:sp>
    </p:spTree>
    <p:extLst>
      <p:ext uri="{BB962C8B-B14F-4D97-AF65-F5344CB8AC3E}">
        <p14:creationId xmlns:p14="http://schemas.microsoft.com/office/powerpoint/2010/main" val="36560737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0CF9F-DAAE-6392-7291-852C51F186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EE799F-04F3-E27C-5410-77C87CC415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731ACD-3B40-451F-8A80-C2715A5E11AF}"/>
              </a:ext>
            </a:extLst>
          </p:cNvPr>
          <p:cNvSpPr>
            <a:spLocks noGrp="1"/>
          </p:cNvSpPr>
          <p:nvPr>
            <p:ph type="body" idx="1"/>
          </p:nvPr>
        </p:nvSpPr>
        <p:spPr/>
        <p:txBody>
          <a:bodyPr/>
          <a:lstStyle/>
          <a:p>
            <a:r>
              <a:rPr lang="en-US" dirty="0"/>
              <a:t>• "Now, let's talk about best practices, especially when focusing on foster youth. The financial benefits are clear, but how do we ensure we're doing this effectively and ethically?"</a:t>
            </a:r>
          </a:p>
          <a:p>
            <a:endParaRPr lang="en-US" dirty="0"/>
          </a:p>
          <a:p>
            <a:r>
              <a:rPr lang="en-US" dirty="0"/>
              <a:t>• "First, cultivate strong partnerships. This is key for foster youth. Reach out to your local foster care agencies, independent living programs, and workforce development boards. Educate them on WOTC and how they can proactively help provide the necessary documentation or referrals for vocational rehabilitation. They are often eager to help their clients find employment."</a:t>
            </a:r>
          </a:p>
          <a:p>
            <a:endParaRPr lang="en-US" dirty="0"/>
          </a:p>
          <a:p>
            <a:r>
              <a:rPr lang="en-US" dirty="0"/>
              <a:t>• "Second, standardize your WOTC process. Don't make it an afterthought. It should be a standard part of your onboarding for all new hires. Designate someone internally, or hire a consultant, to manage this process diligently."</a:t>
            </a:r>
          </a:p>
          <a:p>
            <a:endParaRPr lang="en-US" dirty="0"/>
          </a:p>
        </p:txBody>
      </p:sp>
      <p:sp>
        <p:nvSpPr>
          <p:cNvPr id="4" name="Slide Number Placeholder 3">
            <a:extLst>
              <a:ext uri="{FF2B5EF4-FFF2-40B4-BE49-F238E27FC236}">
                <a16:creationId xmlns:a16="http://schemas.microsoft.com/office/drawing/2014/main" id="{80A091C5-DD58-2FFC-5ED2-D7EF620D5639}"/>
              </a:ext>
            </a:extLst>
          </p:cNvPr>
          <p:cNvSpPr>
            <a:spLocks noGrp="1"/>
          </p:cNvSpPr>
          <p:nvPr>
            <p:ph type="sldNum" sz="quarter" idx="5"/>
          </p:nvPr>
        </p:nvSpPr>
        <p:spPr/>
        <p:txBody>
          <a:bodyPr/>
          <a:lstStyle/>
          <a:p>
            <a:fld id="{090CC732-E3D1-4662-B464-3B1F034D479A}" type="slidenum">
              <a:rPr lang="en-US" smtClean="0"/>
              <a:t>18</a:t>
            </a:fld>
            <a:endParaRPr lang="en-US" dirty="0"/>
          </a:p>
        </p:txBody>
      </p:sp>
    </p:spTree>
    <p:extLst>
      <p:ext uri="{BB962C8B-B14F-4D97-AF65-F5344CB8AC3E}">
        <p14:creationId xmlns:p14="http://schemas.microsoft.com/office/powerpoint/2010/main" val="37455339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19116-6089-A202-9C1E-2182CDB844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C2D426-9FB9-09B1-C06C-5F045B6A5B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D1231A-987B-7876-6A46-F9535851AC3A}"/>
              </a:ext>
            </a:extLst>
          </p:cNvPr>
          <p:cNvSpPr>
            <a:spLocks noGrp="1"/>
          </p:cNvSpPr>
          <p:nvPr>
            <p:ph type="body" idx="1"/>
          </p:nvPr>
        </p:nvSpPr>
        <p:spPr/>
        <p:txBody>
          <a:bodyPr/>
          <a:lstStyle/>
          <a:p>
            <a:r>
              <a:rPr lang="en-US" dirty="0"/>
              <a:t>• "Third, educate your hiring managers. They need to understand the program's value and the timing requirements. Crucially, emphasize that WOTC eligibility should never be a factor in the hiring decision itself, but the process of screening for WOTC must happen consistently with every new hire."</a:t>
            </a:r>
          </a:p>
          <a:p>
            <a:endParaRPr lang="en-US" dirty="0"/>
          </a:p>
          <a:p>
            <a:r>
              <a:rPr lang="en-US" dirty="0"/>
              <a:t>• "Finally, and this is perhaps the most important point for foster youth, think beyond the credit. The credit helps you hire them, but retention ensures their long-term success and your long-term benefit. Implement mentorship programs, create a supportive work environment, offer access to EAPs, and provide clear career pathways. These youth often need a little extra support, and providing it creates fiercely loyal and productive employees."</a:t>
            </a:r>
          </a:p>
          <a:p>
            <a:endParaRPr lang="en-US" dirty="0"/>
          </a:p>
        </p:txBody>
      </p:sp>
      <p:sp>
        <p:nvSpPr>
          <p:cNvPr id="4" name="Slide Number Placeholder 3">
            <a:extLst>
              <a:ext uri="{FF2B5EF4-FFF2-40B4-BE49-F238E27FC236}">
                <a16:creationId xmlns:a16="http://schemas.microsoft.com/office/drawing/2014/main" id="{C75B035E-75C8-06FF-12B4-C2D03937F72F}"/>
              </a:ext>
            </a:extLst>
          </p:cNvPr>
          <p:cNvSpPr>
            <a:spLocks noGrp="1"/>
          </p:cNvSpPr>
          <p:nvPr>
            <p:ph type="sldNum" sz="quarter" idx="5"/>
          </p:nvPr>
        </p:nvSpPr>
        <p:spPr/>
        <p:txBody>
          <a:bodyPr/>
          <a:lstStyle/>
          <a:p>
            <a:fld id="{090CC732-E3D1-4662-B464-3B1F034D479A}" type="slidenum">
              <a:rPr lang="en-US" smtClean="0"/>
              <a:t>19</a:t>
            </a:fld>
            <a:endParaRPr lang="en-US" dirty="0"/>
          </a:p>
        </p:txBody>
      </p:sp>
    </p:spTree>
    <p:extLst>
      <p:ext uri="{BB962C8B-B14F-4D97-AF65-F5344CB8AC3E}">
        <p14:creationId xmlns:p14="http://schemas.microsoft.com/office/powerpoint/2010/main" val="3865743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"Here's a quick look at what we'll cover today. Our objectives are designed to give you a comprehensive understanding, from the foundational 'what is WOTC' to the practical 'how do I implement it' questions, especially regarding foster youth."</a:t>
            </a:r>
          </a:p>
        </p:txBody>
      </p:sp>
      <p:sp>
        <p:nvSpPr>
          <p:cNvPr id="4" name="Slide Number Placeholder 3"/>
          <p:cNvSpPr>
            <a:spLocks noGrp="1"/>
          </p:cNvSpPr>
          <p:nvPr>
            <p:ph type="sldNum" sz="quarter" idx="5"/>
          </p:nvPr>
        </p:nvSpPr>
        <p:spPr/>
        <p:txBody>
          <a:bodyPr/>
          <a:lstStyle/>
          <a:p>
            <a:fld id="{090CC732-E3D1-4662-B464-3B1F034D479A}" type="slidenum">
              <a:rPr lang="en-US" smtClean="0"/>
              <a:t>2</a:t>
            </a:fld>
            <a:endParaRPr lang="en-US" dirty="0"/>
          </a:p>
        </p:txBody>
      </p:sp>
    </p:spTree>
    <p:extLst>
      <p:ext uri="{BB962C8B-B14F-4D97-AF65-F5344CB8AC3E}">
        <p14:creationId xmlns:p14="http://schemas.microsoft.com/office/powerpoint/2010/main" val="31922766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A09B6-8CD1-317A-A0FE-7C68622E15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EAF89F-C606-3DE3-6AE1-4245AABD60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03DD1D-E9C4-4B75-A6A5-BBBEB948B91B}"/>
              </a:ext>
            </a:extLst>
          </p:cNvPr>
          <p:cNvSpPr>
            <a:spLocks noGrp="1"/>
          </p:cNvSpPr>
          <p:nvPr>
            <p:ph type="body" idx="1"/>
          </p:nvPr>
        </p:nvSpPr>
        <p:spPr/>
        <p:txBody>
          <a:bodyPr/>
          <a:lstStyle/>
          <a:p>
            <a:r>
              <a:rPr lang="en-US" dirty="0"/>
              <a:t>• "To wrap up this section, here are some actionable steps you can take starting today to leverage WOTC and specifically support foster youth."</a:t>
            </a:r>
          </a:p>
          <a:p>
            <a:endParaRPr lang="en-US" dirty="0"/>
          </a:p>
          <a:p>
            <a:r>
              <a:rPr lang="en-US" dirty="0"/>
              <a:t>• "Review your current hiring and onboarding processes. Can you integrate Form 8850 completion as a standard step for every new hire? Make it as seamless as possible."</a:t>
            </a:r>
          </a:p>
          <a:p>
            <a:endParaRPr lang="en-US" dirty="0"/>
          </a:p>
          <a:p>
            <a:r>
              <a:rPr lang="en-US" dirty="0"/>
              <a:t>• "Identify and reach out to potential community partners. Building those relationships will be invaluable for identifying qualified foster youth and obtaining the necessary documentation."</a:t>
            </a:r>
          </a:p>
          <a:p>
            <a:endParaRPr lang="en-US" dirty="0"/>
          </a:p>
          <a:p>
            <a:r>
              <a:rPr lang="en-US" dirty="0"/>
              <a:t>• "Train your HR and onboarding teams. They are on the front lines and need to understand the 'why' and the 'how' of WOTC, especially the strict timelines."</a:t>
            </a:r>
          </a:p>
          <a:p>
            <a:endParaRPr lang="en-US" dirty="0"/>
          </a:p>
        </p:txBody>
      </p:sp>
      <p:sp>
        <p:nvSpPr>
          <p:cNvPr id="4" name="Slide Number Placeholder 3">
            <a:extLst>
              <a:ext uri="{FF2B5EF4-FFF2-40B4-BE49-F238E27FC236}">
                <a16:creationId xmlns:a16="http://schemas.microsoft.com/office/drawing/2014/main" id="{A460EB48-45AE-788C-FDB8-113A24BE46C0}"/>
              </a:ext>
            </a:extLst>
          </p:cNvPr>
          <p:cNvSpPr>
            <a:spLocks noGrp="1"/>
          </p:cNvSpPr>
          <p:nvPr>
            <p:ph type="sldNum" sz="quarter" idx="5"/>
          </p:nvPr>
        </p:nvSpPr>
        <p:spPr/>
        <p:txBody>
          <a:bodyPr/>
          <a:lstStyle/>
          <a:p>
            <a:fld id="{090CC732-E3D1-4662-B464-3B1F034D479A}" type="slidenum">
              <a:rPr lang="en-US" smtClean="0"/>
              <a:t>20</a:t>
            </a:fld>
            <a:endParaRPr lang="en-US" dirty="0"/>
          </a:p>
        </p:txBody>
      </p:sp>
    </p:spTree>
    <p:extLst>
      <p:ext uri="{BB962C8B-B14F-4D97-AF65-F5344CB8AC3E}">
        <p14:creationId xmlns:p14="http://schemas.microsoft.com/office/powerpoint/2010/main" val="35038227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8EF17-B201-0CEC-3668-2A6B35C87C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6C071E-1709-B073-6ACC-D68D21FDC6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9553B4-2957-C6FF-2A0F-82B4721E8404}"/>
              </a:ext>
            </a:extLst>
          </p:cNvPr>
          <p:cNvSpPr>
            <a:spLocks noGrp="1"/>
          </p:cNvSpPr>
          <p:nvPr>
            <p:ph type="body" idx="1"/>
          </p:nvPr>
        </p:nvSpPr>
        <p:spPr/>
        <p:txBody>
          <a:bodyPr/>
          <a:lstStyle/>
          <a:p>
            <a:r>
              <a:rPr lang="en-US" dirty="0"/>
              <a:t>• "We've covered a lot of ground today. To quickly recap: WOTC is a powerful federal tax credit that rewards employers for hiring from specific target groups, and while there's no direct 'foster youth' category, many foster youth will qualify through avenues like Vocational Rehabilitation Referrals or as SNAP recipients."</a:t>
            </a:r>
          </a:p>
          <a:p>
            <a:endParaRPr lang="en-US" dirty="0"/>
          </a:p>
          <a:p>
            <a:r>
              <a:rPr lang="en-US" dirty="0"/>
              <a:t>• "Remember those critical timelines: Form 8850 at the point of job offer, and the full package to your State Workforce Agency within 28 days of the start date. Failure to meet these deadlines is the biggest reason claims are denied."</a:t>
            </a:r>
          </a:p>
          <a:p>
            <a:endParaRPr lang="en-US" dirty="0"/>
          </a:p>
          <a:p>
            <a:r>
              <a:rPr lang="en-US" dirty="0"/>
              <a:t>• "Successful WOTC implementation, especially for foster youth, relies on strong partnerships with community agencies and a robust, consistent internal process. And beyond the financial incentive, remember the immense social impact and the dedicated talent you gain by empowering these young individuals."</a:t>
            </a:r>
          </a:p>
          <a:p>
            <a:endParaRPr lang="en-US" dirty="0"/>
          </a:p>
          <a:p>
            <a:r>
              <a:rPr lang="en-US" dirty="0"/>
              <a:t>• "Now, I'd like to open it up for any questions you might have.“</a:t>
            </a:r>
          </a:p>
        </p:txBody>
      </p:sp>
      <p:sp>
        <p:nvSpPr>
          <p:cNvPr id="4" name="Slide Number Placeholder 3">
            <a:extLst>
              <a:ext uri="{FF2B5EF4-FFF2-40B4-BE49-F238E27FC236}">
                <a16:creationId xmlns:a16="http://schemas.microsoft.com/office/drawing/2014/main" id="{EF76A3E9-93F9-2471-08DB-7EFFD2DDBFBE}"/>
              </a:ext>
            </a:extLst>
          </p:cNvPr>
          <p:cNvSpPr>
            <a:spLocks noGrp="1"/>
          </p:cNvSpPr>
          <p:nvPr>
            <p:ph type="sldNum" sz="quarter" idx="5"/>
          </p:nvPr>
        </p:nvSpPr>
        <p:spPr/>
        <p:txBody>
          <a:bodyPr/>
          <a:lstStyle/>
          <a:p>
            <a:fld id="{090CC732-E3D1-4662-B464-3B1F034D479A}" type="slidenum">
              <a:rPr lang="en-US" smtClean="0"/>
              <a:t>21</a:t>
            </a:fld>
            <a:endParaRPr lang="en-US" dirty="0"/>
          </a:p>
        </p:txBody>
      </p:sp>
    </p:spTree>
    <p:extLst>
      <p:ext uri="{BB962C8B-B14F-4D97-AF65-F5344CB8AC3E}">
        <p14:creationId xmlns:p14="http://schemas.microsoft.com/office/powerpoint/2010/main" val="31887975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If you’d like to dive deeper into the WOTC Program, here are key websites for </a:t>
            </a:r>
            <a:r>
              <a:rPr lang="en-US" sz="1200" b="1" kern="1200" dirty="0">
                <a:solidFill>
                  <a:schemeClr val="tx1"/>
                </a:solidFill>
                <a:effectLst/>
                <a:latin typeface="+mn-lt"/>
                <a:ea typeface="+mn-ea"/>
                <a:cs typeface="+mn-cs"/>
              </a:rPr>
              <a:t>TWC</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DOL</a:t>
            </a:r>
            <a:r>
              <a:rPr lang="en-US" sz="1200" kern="1200" dirty="0">
                <a:solidFill>
                  <a:schemeClr val="tx1"/>
                </a:solidFill>
                <a:effectLst/>
                <a:latin typeface="+mn-lt"/>
                <a:ea typeface="+mn-ea"/>
                <a:cs typeface="+mn-cs"/>
              </a:rPr>
              <a:t>, and </a:t>
            </a:r>
            <a:r>
              <a:rPr lang="en-US" sz="1200" b="1" kern="1200" dirty="0">
                <a:solidFill>
                  <a:schemeClr val="tx1"/>
                </a:solidFill>
                <a:effectLst/>
                <a:latin typeface="+mn-lt"/>
                <a:ea typeface="+mn-ea"/>
                <a:cs typeface="+mn-cs"/>
              </a:rPr>
              <a:t>IRS</a:t>
            </a:r>
            <a:r>
              <a:rPr lang="en-US" sz="1200" kern="1200" dirty="0">
                <a:solidFill>
                  <a:schemeClr val="tx1"/>
                </a:solidFill>
                <a:effectLst/>
                <a:latin typeface="+mn-lt"/>
                <a:ea typeface="+mn-ea"/>
                <a:cs typeface="+mn-cs"/>
              </a:rPr>
              <a:t> resources. These include brochures, quick guides, and helpful information to guide you through the process.</a:t>
            </a:r>
            <a:endParaRPr lang="en-US" dirty="0"/>
          </a:p>
        </p:txBody>
      </p:sp>
      <p:sp>
        <p:nvSpPr>
          <p:cNvPr id="4" name="Slide Number Placeholder 3"/>
          <p:cNvSpPr>
            <a:spLocks noGrp="1"/>
          </p:cNvSpPr>
          <p:nvPr>
            <p:ph type="sldNum" sz="quarter" idx="5"/>
          </p:nvPr>
        </p:nvSpPr>
        <p:spPr/>
        <p:txBody>
          <a:bodyPr/>
          <a:lstStyle/>
          <a:p>
            <a:fld id="{090CC732-E3D1-4662-B464-3B1F034D479A}" type="slidenum">
              <a:rPr lang="en-US" smtClean="0"/>
              <a:t>22</a:t>
            </a:fld>
            <a:endParaRPr lang="en-US" dirty="0"/>
          </a:p>
        </p:txBody>
      </p:sp>
    </p:spTree>
    <p:extLst>
      <p:ext uri="{BB962C8B-B14F-4D97-AF65-F5344CB8AC3E}">
        <p14:creationId xmlns:p14="http://schemas.microsoft.com/office/powerpoint/2010/main" val="25269612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Need help? Reach out to our </a:t>
            </a:r>
            <a:r>
              <a:rPr lang="en-US" sz="1200" b="1" kern="1200" dirty="0">
                <a:solidFill>
                  <a:schemeClr val="tx1"/>
                </a:solidFill>
                <a:effectLst/>
                <a:latin typeface="+mn-lt"/>
                <a:ea typeface="+mn-ea"/>
                <a:cs typeface="+mn-cs"/>
              </a:rPr>
              <a:t>WOTC customer service</a:t>
            </a:r>
            <a:r>
              <a:rPr lang="en-US" sz="1200" kern="1200" dirty="0">
                <a:solidFill>
                  <a:schemeClr val="tx1"/>
                </a:solidFill>
                <a:effectLst/>
                <a:latin typeface="+mn-lt"/>
                <a:ea typeface="+mn-ea"/>
                <a:cs typeface="+mn-cs"/>
              </a:rPr>
              <a:t>. We’re here to support your success with the WOTC program.</a:t>
            </a:r>
            <a:endParaRPr lang="en-US" altLang="en-US" dirty="0"/>
          </a:p>
          <a:p>
            <a:endParaRPr lang="en-US" dirty="0"/>
          </a:p>
          <a:p>
            <a:r>
              <a:rPr lang="en-US" dirty="0"/>
              <a:t>• "Thank you again for your time and attention today. I hope this presentation has provided you with valuable insights and actionable strategies to leverage the Work Opportunity Tax Credit and make a positive impact on the lives of foster youth."</a:t>
            </a:r>
          </a:p>
        </p:txBody>
      </p:sp>
      <p:sp>
        <p:nvSpPr>
          <p:cNvPr id="4" name="Slide Number Placeholder 3"/>
          <p:cNvSpPr>
            <a:spLocks noGrp="1"/>
          </p:cNvSpPr>
          <p:nvPr>
            <p:ph type="sldNum" sz="quarter" idx="5"/>
          </p:nvPr>
        </p:nvSpPr>
        <p:spPr/>
        <p:txBody>
          <a:bodyPr/>
          <a:lstStyle/>
          <a:p>
            <a:fld id="{090CC732-E3D1-4662-B464-3B1F034D479A}" type="slidenum">
              <a:rPr lang="en-US" smtClean="0"/>
              <a:t>23</a:t>
            </a:fld>
            <a:endParaRPr lang="en-US" dirty="0"/>
          </a:p>
        </p:txBody>
      </p:sp>
    </p:spTree>
    <p:extLst>
      <p:ext uri="{BB962C8B-B14F-4D97-AF65-F5344CB8AC3E}">
        <p14:creationId xmlns:p14="http://schemas.microsoft.com/office/powerpoint/2010/main" val="35908444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"We'll start with the basics, then make the critical connection to foster youth, walk through the steps employers need to take, and finally, discuss strategies for success."</a:t>
            </a:r>
          </a:p>
        </p:txBody>
      </p:sp>
      <p:sp>
        <p:nvSpPr>
          <p:cNvPr id="4" name="Slide Number Placeholder 3"/>
          <p:cNvSpPr>
            <a:spLocks noGrp="1"/>
          </p:cNvSpPr>
          <p:nvPr>
            <p:ph type="sldNum" sz="quarter" idx="5"/>
          </p:nvPr>
        </p:nvSpPr>
        <p:spPr/>
        <p:txBody>
          <a:bodyPr/>
          <a:lstStyle/>
          <a:p>
            <a:fld id="{090CC732-E3D1-4662-B464-3B1F034D479A}" type="slidenum">
              <a:rPr lang="en-US" smtClean="0"/>
              <a:t>3</a:t>
            </a:fld>
            <a:endParaRPr lang="en-US" dirty="0"/>
          </a:p>
        </p:txBody>
      </p:sp>
    </p:spTree>
    <p:extLst>
      <p:ext uri="{BB962C8B-B14F-4D97-AF65-F5344CB8AC3E}">
        <p14:creationId xmlns:p14="http://schemas.microsoft.com/office/powerpoint/2010/main" val="3465517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40D62-EBEE-81B5-4BE6-1F1D2CF5AC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CDFB8C-FBDF-01B2-49EE-57454A76C3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89F4E8-03E5-96EA-F8F3-5F8C1FFB1A9A}"/>
              </a:ext>
            </a:extLst>
          </p:cNvPr>
          <p:cNvSpPr>
            <a:spLocks noGrp="1"/>
          </p:cNvSpPr>
          <p:nvPr>
            <p:ph type="body" idx="1"/>
          </p:nvPr>
        </p:nvSpPr>
        <p:spPr/>
        <p:txBody>
          <a:bodyPr/>
          <a:lstStyle/>
          <a:p>
            <a:r>
              <a:rPr lang="en-US" dirty="0"/>
              <a:t>• "Let's start with the basics: What exactly is the Work Opportunity Tax Credit? At its core, WOTC is a federal tax credit. It's not a grant, it's not a deduction; it's a direct reduction of your federal tax liability, dollar for dollar.“</a:t>
            </a:r>
          </a:p>
          <a:p>
            <a:endParaRPr lang="en-US" dirty="0"/>
          </a:p>
          <a:p>
            <a:r>
              <a:rPr lang="en-US" dirty="0"/>
              <a:t>• "The government created WOTC to incentivize businesses to hire individuals from specific populations that often face significant challenges in securing employment. The idea is to promote economic opportunity for these groups, help them become self-sufficient, and reduce their reliance on public assistance programs.“</a:t>
            </a:r>
          </a:p>
          <a:p>
            <a:endParaRPr lang="en-US" dirty="0"/>
          </a:p>
          <a:p>
            <a:r>
              <a:rPr lang="en-US" dirty="0"/>
              <a:t>• "It's a powerful tool administered jointly by the U.S. Department of Labor, which certifies eligible individuals, and the IRS, which is where you claim the credit on your tax returns."</a:t>
            </a:r>
          </a:p>
          <a:p>
            <a:endParaRPr lang="en-US" dirty="0"/>
          </a:p>
        </p:txBody>
      </p:sp>
      <p:sp>
        <p:nvSpPr>
          <p:cNvPr id="4" name="Slide Number Placeholder 3">
            <a:extLst>
              <a:ext uri="{FF2B5EF4-FFF2-40B4-BE49-F238E27FC236}">
                <a16:creationId xmlns:a16="http://schemas.microsoft.com/office/drawing/2014/main" id="{46FB733F-1E6F-A6A8-BD09-3228845CF872}"/>
              </a:ext>
            </a:extLst>
          </p:cNvPr>
          <p:cNvSpPr>
            <a:spLocks noGrp="1"/>
          </p:cNvSpPr>
          <p:nvPr>
            <p:ph type="sldNum" sz="quarter" idx="5"/>
          </p:nvPr>
        </p:nvSpPr>
        <p:spPr/>
        <p:txBody>
          <a:bodyPr/>
          <a:lstStyle/>
          <a:p>
            <a:fld id="{090CC732-E3D1-4662-B464-3B1F034D479A}" type="slidenum">
              <a:rPr lang="en-US" smtClean="0"/>
              <a:t>4</a:t>
            </a:fld>
            <a:endParaRPr lang="en-US" dirty="0"/>
          </a:p>
        </p:txBody>
      </p:sp>
    </p:spTree>
    <p:extLst>
      <p:ext uri="{BB962C8B-B14F-4D97-AF65-F5344CB8AC3E}">
        <p14:creationId xmlns:p14="http://schemas.microsoft.com/office/powerpoint/2010/main" val="2041272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CCB3E-931D-5B3F-513F-9C2B925514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0A4710-AE0A-88D2-3F41-16BFB5EEBB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B6B389-550E-C62E-0000-33C349EB6515}"/>
              </a:ext>
            </a:extLst>
          </p:cNvPr>
          <p:cNvSpPr>
            <a:spLocks noGrp="1"/>
          </p:cNvSpPr>
          <p:nvPr>
            <p:ph type="body" idx="1"/>
          </p:nvPr>
        </p:nvSpPr>
        <p:spPr/>
        <p:txBody>
          <a:bodyPr/>
          <a:lstStyle/>
          <a:p>
            <a:r>
              <a:rPr lang="en-US" dirty="0"/>
              <a:t>• "So, why should employers care about WOTC? Beyond the altruistic reasons of helping underserved populations, there are very compelling business benefits.“</a:t>
            </a:r>
          </a:p>
          <a:p>
            <a:endParaRPr lang="en-US" dirty="0"/>
          </a:p>
          <a:p>
            <a:r>
              <a:rPr lang="en-US" dirty="0"/>
              <a:t>• "First and foremost, it's about tax savings. We're talking substantial credits here – ranging from $2,400 for some hires up to $9,600 for others, like certain veterans. These credits directly reduce your federal tax liability, which can be a significant boost to your bottom line.“</a:t>
            </a:r>
          </a:p>
          <a:p>
            <a:endParaRPr lang="en-US" dirty="0"/>
          </a:p>
          <a:p>
            <a:r>
              <a:rPr lang="en-US" dirty="0"/>
              <a:t>• "Beyond the financial: WOTC allows companies to enhance their Corporate Social Responsibility initiatives. By intentionally hiring from these groups, you're not just saving money; you're building a more diverse workforce, strengthening your community, and demonstrating a commitment to social impact – which can be great for your brand and employee morale.“</a:t>
            </a:r>
          </a:p>
          <a:p>
            <a:endParaRPr lang="en-US" dirty="0"/>
          </a:p>
          <a:p>
            <a:r>
              <a:rPr lang="en-US" dirty="0"/>
              <a:t>• "And critically, you gain access to a motivated talent pool. Many individuals from WOTC target groups, including foster youth, are incredibly eager to prove themselves and build a career.“</a:t>
            </a:r>
          </a:p>
          <a:p>
            <a:endParaRPr lang="en-US" dirty="0"/>
          </a:p>
          <a:p>
            <a:r>
              <a:rPr lang="en-US" dirty="0"/>
              <a:t>• "The best part? The cost to implement is relatively low. It primarily involves setting up robust pre-screening processes, which we'll discuss, rather than direct financial investment."</a:t>
            </a:r>
          </a:p>
          <a:p>
            <a:endParaRPr lang="en-US" dirty="0"/>
          </a:p>
        </p:txBody>
      </p:sp>
      <p:sp>
        <p:nvSpPr>
          <p:cNvPr id="4" name="Slide Number Placeholder 3">
            <a:extLst>
              <a:ext uri="{FF2B5EF4-FFF2-40B4-BE49-F238E27FC236}">
                <a16:creationId xmlns:a16="http://schemas.microsoft.com/office/drawing/2014/main" id="{66165BFB-7E53-C0E6-86FA-81E6099FA7E0}"/>
              </a:ext>
            </a:extLst>
          </p:cNvPr>
          <p:cNvSpPr>
            <a:spLocks noGrp="1"/>
          </p:cNvSpPr>
          <p:nvPr>
            <p:ph type="sldNum" sz="quarter" idx="5"/>
          </p:nvPr>
        </p:nvSpPr>
        <p:spPr/>
        <p:txBody>
          <a:bodyPr/>
          <a:lstStyle/>
          <a:p>
            <a:fld id="{090CC732-E3D1-4662-B464-3B1F034D479A}" type="slidenum">
              <a:rPr lang="en-US" smtClean="0"/>
              <a:t>5</a:t>
            </a:fld>
            <a:endParaRPr lang="en-US" dirty="0"/>
          </a:p>
        </p:txBody>
      </p:sp>
    </p:spTree>
    <p:extLst>
      <p:ext uri="{BB962C8B-B14F-4D97-AF65-F5344CB8AC3E}">
        <p14:creationId xmlns:p14="http://schemas.microsoft.com/office/powerpoint/2010/main" val="37788476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2FBC6-224E-0296-86A8-74F3E52177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2D3D95-47D3-194F-5264-782FCABA54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00F530-35ED-BA3F-9470-E9B9605EE312}"/>
              </a:ext>
            </a:extLst>
          </p:cNvPr>
          <p:cNvSpPr>
            <a:spLocks noGrp="1"/>
          </p:cNvSpPr>
          <p:nvPr>
            <p:ph type="body" idx="1"/>
          </p:nvPr>
        </p:nvSpPr>
        <p:spPr/>
        <p:txBody>
          <a:bodyPr/>
          <a:lstStyle/>
          <a:p>
            <a:r>
              <a:rPr lang="en-US" dirty="0"/>
              <a:t>• "The WOTC program identifies ten specific target groups. To qualify for the credit, an individual must fall into one of these categories at the time of hire. It’s important to understand these broad categories before we zero in on how foster youth connect."</a:t>
            </a:r>
          </a:p>
          <a:p>
            <a:endParaRPr lang="en-US" dirty="0"/>
          </a:p>
          <a:p>
            <a:r>
              <a:rPr lang="en-US" dirty="0"/>
              <a:t>• "As you can see, the groups cover a wide range of individuals facing employment barriers, from those receiving public assistance to veterans, ex-felons, and those who have experienced prolonged unemployment."</a:t>
            </a:r>
          </a:p>
          <a:p>
            <a:endParaRPr lang="en-US" dirty="0"/>
          </a:p>
          <a:p>
            <a:r>
              <a:rPr lang="en-US" dirty="0"/>
              <a:t>• "Not every hire will qualify, but for those who do, the credit is substantial."</a:t>
            </a:r>
          </a:p>
          <a:p>
            <a:endParaRPr lang="en-US" dirty="0"/>
          </a:p>
        </p:txBody>
      </p:sp>
      <p:sp>
        <p:nvSpPr>
          <p:cNvPr id="4" name="Slide Number Placeholder 3">
            <a:extLst>
              <a:ext uri="{FF2B5EF4-FFF2-40B4-BE49-F238E27FC236}">
                <a16:creationId xmlns:a16="http://schemas.microsoft.com/office/drawing/2014/main" id="{94071CC2-D52F-1BB5-50B1-5D3FA0341F64}"/>
              </a:ext>
            </a:extLst>
          </p:cNvPr>
          <p:cNvSpPr>
            <a:spLocks noGrp="1"/>
          </p:cNvSpPr>
          <p:nvPr>
            <p:ph type="sldNum" sz="quarter" idx="5"/>
          </p:nvPr>
        </p:nvSpPr>
        <p:spPr/>
        <p:txBody>
          <a:bodyPr/>
          <a:lstStyle/>
          <a:p>
            <a:fld id="{090CC732-E3D1-4662-B464-3B1F034D479A}" type="slidenum">
              <a:rPr lang="en-US" smtClean="0"/>
              <a:t>6</a:t>
            </a:fld>
            <a:endParaRPr lang="en-US" dirty="0"/>
          </a:p>
        </p:txBody>
      </p:sp>
    </p:spTree>
    <p:extLst>
      <p:ext uri="{BB962C8B-B14F-4D97-AF65-F5344CB8AC3E}">
        <p14:creationId xmlns:p14="http://schemas.microsoft.com/office/powerpoint/2010/main" val="4074183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93B40-E949-1FC4-E40C-D7E3D09423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4EAE8A-7E6E-4B19-BDD4-56924DC392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2C3E2C-9F4E-F9C2-954A-07B2EEF8E359}"/>
              </a:ext>
            </a:extLst>
          </p:cNvPr>
          <p:cNvSpPr>
            <a:spLocks noGrp="1"/>
          </p:cNvSpPr>
          <p:nvPr>
            <p:ph type="body" idx="1"/>
          </p:nvPr>
        </p:nvSpPr>
        <p:spPr/>
        <p:txBody>
          <a:bodyPr/>
          <a:lstStyle/>
          <a:p>
            <a:r>
              <a:rPr lang="en-US" dirty="0"/>
              <a:t>• "A few key characteristics of these groups are important to remember. Firstly, each group is designed to address a specific form of disadvantage that makes it harder for individuals to find and maintain employment."</a:t>
            </a:r>
          </a:p>
          <a:p>
            <a:endParaRPr lang="en-US" dirty="0"/>
          </a:p>
          <a:p>
            <a:r>
              <a:rPr lang="en-US" dirty="0"/>
              <a:t>• "Secondly, and this is crucial for employers, eligibility must be documented. You can't just take an applicant's word for it. There will be specific forms or letters from federal or state agencies required to certify their status. This is where collaboration with support agencies becomes vital."</a:t>
            </a:r>
          </a:p>
          <a:p>
            <a:endParaRPr lang="en-US" dirty="0"/>
          </a:p>
          <a:p>
            <a:r>
              <a:rPr lang="en-US" dirty="0"/>
              <a:t>• "Thirdly, the credit amounts can vary. While many are $2,400, some, like the Long-Term Unemployment Recipient, can go up to $9,600, depending on hours worked and wages earned."</a:t>
            </a:r>
          </a:p>
          <a:p>
            <a:endParaRPr lang="en-US" dirty="0"/>
          </a:p>
          <a:p>
            <a:r>
              <a:rPr lang="en-US" dirty="0"/>
              <a:t>• "And finally, the process starts with the employee. The employer relies on the applicant to self-identify their status, typically through a pre-screening questionnaire given at the time of job offer or before their first day of work."</a:t>
            </a:r>
          </a:p>
          <a:p>
            <a:endParaRPr lang="en-US" dirty="0"/>
          </a:p>
        </p:txBody>
      </p:sp>
      <p:sp>
        <p:nvSpPr>
          <p:cNvPr id="4" name="Slide Number Placeholder 3">
            <a:extLst>
              <a:ext uri="{FF2B5EF4-FFF2-40B4-BE49-F238E27FC236}">
                <a16:creationId xmlns:a16="http://schemas.microsoft.com/office/drawing/2014/main" id="{6B6939B3-14A5-E9B7-FC91-A1670A9C8F54}"/>
              </a:ext>
            </a:extLst>
          </p:cNvPr>
          <p:cNvSpPr>
            <a:spLocks noGrp="1"/>
          </p:cNvSpPr>
          <p:nvPr>
            <p:ph type="sldNum" sz="quarter" idx="5"/>
          </p:nvPr>
        </p:nvSpPr>
        <p:spPr/>
        <p:txBody>
          <a:bodyPr/>
          <a:lstStyle/>
          <a:p>
            <a:fld id="{090CC732-E3D1-4662-B464-3B1F034D479A}" type="slidenum">
              <a:rPr lang="en-US" smtClean="0"/>
              <a:t>7</a:t>
            </a:fld>
            <a:endParaRPr lang="en-US" dirty="0"/>
          </a:p>
        </p:txBody>
      </p:sp>
    </p:spTree>
    <p:extLst>
      <p:ext uri="{BB962C8B-B14F-4D97-AF65-F5344CB8AC3E}">
        <p14:creationId xmlns:p14="http://schemas.microsoft.com/office/powerpoint/2010/main" val="41516853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1068B-4228-BB70-5E31-C0DC4BB7EE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EA2C09-79CC-6C40-6189-869267BE82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1D6F2C-1F52-84F4-78B4-1C00DE99196F}"/>
              </a:ext>
            </a:extLst>
          </p:cNvPr>
          <p:cNvSpPr>
            <a:spLocks noGrp="1"/>
          </p:cNvSpPr>
          <p:nvPr>
            <p:ph type="body" idx="1"/>
          </p:nvPr>
        </p:nvSpPr>
        <p:spPr/>
        <p:txBody>
          <a:bodyPr/>
          <a:lstStyle/>
          <a:p>
            <a:r>
              <a:rPr lang="en-US" dirty="0"/>
              <a:t>• "Now, let's get to the heart of our discussion today: how WOTC applies to foster youth. This is where it gets a little nuanced. It's important to clarify upfront: there isn't a WOTC category specifically labeled 'Foster Youth.’ “</a:t>
            </a:r>
          </a:p>
          <a:p>
            <a:endParaRPr lang="en-US" dirty="0"/>
          </a:p>
          <a:p>
            <a:r>
              <a:rPr lang="en-US" dirty="0"/>
              <a:t>• "However, that absolutely does not mean they don't qualify. On the contrary, due to the unique challenges and support systems involved in the foster care system, many, if not most, foster youth transitioning into the workforce will meet the criteria for existing WOTC target groups."</a:t>
            </a:r>
          </a:p>
          <a:p>
            <a:endParaRPr lang="en-US" dirty="0"/>
          </a:p>
          <a:p>
            <a:r>
              <a:rPr lang="en-US" dirty="0"/>
              <a:t>• "Our goal is to help you understand which of those existing categories they are most likely to fall into, and how you can work with them and support agencies to identify and document that eligibility."</a:t>
            </a:r>
          </a:p>
          <a:p>
            <a:endParaRPr lang="en-US" dirty="0"/>
          </a:p>
        </p:txBody>
      </p:sp>
      <p:sp>
        <p:nvSpPr>
          <p:cNvPr id="4" name="Slide Number Placeholder 3">
            <a:extLst>
              <a:ext uri="{FF2B5EF4-FFF2-40B4-BE49-F238E27FC236}">
                <a16:creationId xmlns:a16="http://schemas.microsoft.com/office/drawing/2014/main" id="{F1C6153C-4F90-1E1D-702A-535498BF7931}"/>
              </a:ext>
            </a:extLst>
          </p:cNvPr>
          <p:cNvSpPr>
            <a:spLocks noGrp="1"/>
          </p:cNvSpPr>
          <p:nvPr>
            <p:ph type="sldNum" sz="quarter" idx="5"/>
          </p:nvPr>
        </p:nvSpPr>
        <p:spPr/>
        <p:txBody>
          <a:bodyPr/>
          <a:lstStyle/>
          <a:p>
            <a:fld id="{090CC732-E3D1-4662-B464-3B1F034D479A}" type="slidenum">
              <a:rPr lang="en-US" smtClean="0"/>
              <a:t>8</a:t>
            </a:fld>
            <a:endParaRPr lang="en-US" dirty="0"/>
          </a:p>
        </p:txBody>
      </p:sp>
    </p:spTree>
    <p:extLst>
      <p:ext uri="{BB962C8B-B14F-4D97-AF65-F5344CB8AC3E}">
        <p14:creationId xmlns:p14="http://schemas.microsoft.com/office/powerpoint/2010/main" val="35107634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AE500-E390-F819-9FE6-765E45DA5C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1B2D4F-715A-3C1D-AC9E-B2D59F7C62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71B666-1965-5D5F-F470-68E65450E145}"/>
              </a:ext>
            </a:extLst>
          </p:cNvPr>
          <p:cNvSpPr>
            <a:spLocks noGrp="1"/>
          </p:cNvSpPr>
          <p:nvPr>
            <p:ph type="body" idx="1"/>
          </p:nvPr>
        </p:nvSpPr>
        <p:spPr/>
        <p:txBody>
          <a:bodyPr/>
          <a:lstStyle/>
          <a:p>
            <a:r>
              <a:rPr lang="en-US" dirty="0"/>
              <a:t>• "The most common and arguably strongest pathway for foster youth to qualify for WOTC is under the Vocational Rehabilitation Referral category."</a:t>
            </a:r>
          </a:p>
          <a:p>
            <a:endParaRPr lang="en-US" dirty="0"/>
          </a:p>
          <a:p>
            <a:r>
              <a:rPr lang="en-US" dirty="0"/>
              <a:t>• "Let's break down why. This category is for individuals referred by a state vocational rehabilitation agency, the VA, or an employment network under the Ticket to Work program, who also have a physical or mental disability that is a substantial barrier to employment."</a:t>
            </a:r>
          </a:p>
          <a:p>
            <a:endParaRPr lang="en-US" dirty="0"/>
          </a:p>
          <a:p>
            <a:r>
              <a:rPr lang="en-US" dirty="0"/>
              <a:t>• "While the term 'disability' might seem daunting, it's important to remember it's broadly defined. Many foster youth have experienced trauma, which can lead to mental health challenges, or they may have diagnosed learning disabilities or other conditions that qualify as a 'substantial barrier to employment’.”</a:t>
            </a:r>
          </a:p>
          <a:p>
            <a:endParaRPr lang="en-US" dirty="0"/>
          </a:p>
          <a:p>
            <a:r>
              <a:rPr lang="en-US" dirty="0"/>
              <a:t>• "Crucially, state foster care systems and associated agencies often provide job readiness, career counseling, or other support services that, when properly documented, can be categorized as a vocational rehabilitation referral. This is where knowing your local foster care and workforce development agencies comes into play. They are often equipped to provide the necessary referral documentation."</a:t>
            </a:r>
          </a:p>
          <a:p>
            <a:endParaRPr lang="en-US" dirty="0"/>
          </a:p>
          <a:p>
            <a:r>
              <a:rPr lang="en-US" dirty="0"/>
              <a:t>• "This category offers a potential credit of up to $2,400 for eligible hires."</a:t>
            </a:r>
          </a:p>
          <a:p>
            <a:endParaRPr lang="en-US" dirty="0"/>
          </a:p>
        </p:txBody>
      </p:sp>
      <p:sp>
        <p:nvSpPr>
          <p:cNvPr id="4" name="Slide Number Placeholder 3">
            <a:extLst>
              <a:ext uri="{FF2B5EF4-FFF2-40B4-BE49-F238E27FC236}">
                <a16:creationId xmlns:a16="http://schemas.microsoft.com/office/drawing/2014/main" id="{83CC9BFD-7B17-FFAC-D3D3-F0E0DB5EDFBE}"/>
              </a:ext>
            </a:extLst>
          </p:cNvPr>
          <p:cNvSpPr>
            <a:spLocks noGrp="1"/>
          </p:cNvSpPr>
          <p:nvPr>
            <p:ph type="sldNum" sz="quarter" idx="5"/>
          </p:nvPr>
        </p:nvSpPr>
        <p:spPr/>
        <p:txBody>
          <a:bodyPr/>
          <a:lstStyle/>
          <a:p>
            <a:fld id="{090CC732-E3D1-4662-B464-3B1F034D479A}" type="slidenum">
              <a:rPr lang="en-US" smtClean="0"/>
              <a:t>9</a:t>
            </a:fld>
            <a:endParaRPr lang="en-US" dirty="0"/>
          </a:p>
        </p:txBody>
      </p:sp>
    </p:spTree>
    <p:extLst>
      <p:ext uri="{BB962C8B-B14F-4D97-AF65-F5344CB8AC3E}">
        <p14:creationId xmlns:p14="http://schemas.microsoft.com/office/powerpoint/2010/main" val="1042360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B99F8-E862-3973-7682-3A036EFB460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94FC7BA-C300-D331-BFE1-F409264F19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E37CE1-82CC-9274-E3D5-1B5C86EA4121}"/>
              </a:ext>
            </a:extLst>
          </p:cNvPr>
          <p:cNvSpPr>
            <a:spLocks noGrp="1"/>
          </p:cNvSpPr>
          <p:nvPr>
            <p:ph type="dt" sz="half" idx="10"/>
          </p:nvPr>
        </p:nvSpPr>
        <p:spPr/>
        <p:txBody>
          <a:bodyPr/>
          <a:lstStyle/>
          <a:p>
            <a:fld id="{F2FFD845-B9BB-41AB-B12D-2254BEDE9237}" type="datetimeFigureOut">
              <a:rPr lang="en-US" smtClean="0"/>
              <a:t>6/1/2026</a:t>
            </a:fld>
            <a:endParaRPr lang="en-US" dirty="0"/>
          </a:p>
        </p:txBody>
      </p:sp>
      <p:sp>
        <p:nvSpPr>
          <p:cNvPr id="5" name="Footer Placeholder 4">
            <a:extLst>
              <a:ext uri="{FF2B5EF4-FFF2-40B4-BE49-F238E27FC236}">
                <a16:creationId xmlns:a16="http://schemas.microsoft.com/office/drawing/2014/main" id="{D3548A07-058B-521F-F28B-23803B6FA51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1FBB5E8-9B43-614F-9F38-EF75B5D20429}"/>
              </a:ext>
            </a:extLst>
          </p:cNvPr>
          <p:cNvSpPr>
            <a:spLocks noGrp="1"/>
          </p:cNvSpPr>
          <p:nvPr>
            <p:ph type="sldNum" sz="quarter" idx="12"/>
          </p:nvPr>
        </p:nvSpPr>
        <p:spPr/>
        <p:txBody>
          <a:bodyPr/>
          <a:lstStyle/>
          <a:p>
            <a:fld id="{691BD169-F079-4FA4-ABB9-A976D557222E}" type="slidenum">
              <a:rPr lang="en-US" smtClean="0"/>
              <a:t>‹#›</a:t>
            </a:fld>
            <a:endParaRPr lang="en-US" dirty="0"/>
          </a:p>
        </p:txBody>
      </p:sp>
    </p:spTree>
    <p:extLst>
      <p:ext uri="{BB962C8B-B14F-4D97-AF65-F5344CB8AC3E}">
        <p14:creationId xmlns:p14="http://schemas.microsoft.com/office/powerpoint/2010/main" val="3904888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C292B-32ED-135C-AEFE-5C59E4B664C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21ACE51-879C-23AA-DB9C-07B043BEA14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8B56BB-F561-DAB4-4E2D-914C18133FB4}"/>
              </a:ext>
            </a:extLst>
          </p:cNvPr>
          <p:cNvSpPr>
            <a:spLocks noGrp="1"/>
          </p:cNvSpPr>
          <p:nvPr>
            <p:ph type="dt" sz="half" idx="10"/>
          </p:nvPr>
        </p:nvSpPr>
        <p:spPr/>
        <p:txBody>
          <a:bodyPr/>
          <a:lstStyle/>
          <a:p>
            <a:fld id="{F2FFD845-B9BB-41AB-B12D-2254BEDE9237}" type="datetimeFigureOut">
              <a:rPr lang="en-US" smtClean="0"/>
              <a:t>6/1/2026</a:t>
            </a:fld>
            <a:endParaRPr lang="en-US" dirty="0"/>
          </a:p>
        </p:txBody>
      </p:sp>
      <p:sp>
        <p:nvSpPr>
          <p:cNvPr id="5" name="Footer Placeholder 4">
            <a:extLst>
              <a:ext uri="{FF2B5EF4-FFF2-40B4-BE49-F238E27FC236}">
                <a16:creationId xmlns:a16="http://schemas.microsoft.com/office/drawing/2014/main" id="{F382665F-054B-8FDE-7112-1E7110A3102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6287676-4979-95FE-CDF4-C22066E8CD14}"/>
              </a:ext>
            </a:extLst>
          </p:cNvPr>
          <p:cNvSpPr>
            <a:spLocks noGrp="1"/>
          </p:cNvSpPr>
          <p:nvPr>
            <p:ph type="sldNum" sz="quarter" idx="12"/>
          </p:nvPr>
        </p:nvSpPr>
        <p:spPr/>
        <p:txBody>
          <a:bodyPr/>
          <a:lstStyle/>
          <a:p>
            <a:fld id="{691BD169-F079-4FA4-ABB9-A976D557222E}" type="slidenum">
              <a:rPr lang="en-US" smtClean="0"/>
              <a:t>‹#›</a:t>
            </a:fld>
            <a:endParaRPr lang="en-US" dirty="0"/>
          </a:p>
        </p:txBody>
      </p:sp>
    </p:spTree>
    <p:extLst>
      <p:ext uri="{BB962C8B-B14F-4D97-AF65-F5344CB8AC3E}">
        <p14:creationId xmlns:p14="http://schemas.microsoft.com/office/powerpoint/2010/main" val="3768599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D3EB90D-71D6-F668-EE9C-7A33E36D243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0755E7-7773-F0D0-1C3F-1FEA03A243F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9BF7B2-045B-12B2-B947-C08794831A89}"/>
              </a:ext>
            </a:extLst>
          </p:cNvPr>
          <p:cNvSpPr>
            <a:spLocks noGrp="1"/>
          </p:cNvSpPr>
          <p:nvPr>
            <p:ph type="dt" sz="half" idx="10"/>
          </p:nvPr>
        </p:nvSpPr>
        <p:spPr/>
        <p:txBody>
          <a:bodyPr/>
          <a:lstStyle/>
          <a:p>
            <a:fld id="{F2FFD845-B9BB-41AB-B12D-2254BEDE9237}" type="datetimeFigureOut">
              <a:rPr lang="en-US" smtClean="0"/>
              <a:t>6/1/2026</a:t>
            </a:fld>
            <a:endParaRPr lang="en-US" dirty="0"/>
          </a:p>
        </p:txBody>
      </p:sp>
      <p:sp>
        <p:nvSpPr>
          <p:cNvPr id="5" name="Footer Placeholder 4">
            <a:extLst>
              <a:ext uri="{FF2B5EF4-FFF2-40B4-BE49-F238E27FC236}">
                <a16:creationId xmlns:a16="http://schemas.microsoft.com/office/drawing/2014/main" id="{0929FE5F-7639-B0E2-EDDF-D97245F965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26B387E-6521-D0F3-D646-80BEA599663E}"/>
              </a:ext>
            </a:extLst>
          </p:cNvPr>
          <p:cNvSpPr>
            <a:spLocks noGrp="1"/>
          </p:cNvSpPr>
          <p:nvPr>
            <p:ph type="sldNum" sz="quarter" idx="12"/>
          </p:nvPr>
        </p:nvSpPr>
        <p:spPr/>
        <p:txBody>
          <a:bodyPr/>
          <a:lstStyle/>
          <a:p>
            <a:fld id="{691BD169-F079-4FA4-ABB9-A976D557222E}" type="slidenum">
              <a:rPr lang="en-US" smtClean="0"/>
              <a:t>‹#›</a:t>
            </a:fld>
            <a:endParaRPr lang="en-US" dirty="0"/>
          </a:p>
        </p:txBody>
      </p:sp>
    </p:spTree>
    <p:extLst>
      <p:ext uri="{BB962C8B-B14F-4D97-AF65-F5344CB8AC3E}">
        <p14:creationId xmlns:p14="http://schemas.microsoft.com/office/powerpoint/2010/main" val="24592462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2824190-C746-450B-8E55-8EF04038BFEF}"/>
              </a:ext>
            </a:extLst>
          </p:cNvPr>
          <p:cNvSpPr/>
          <p:nvPr userDrawn="1"/>
        </p:nvSpPr>
        <p:spPr>
          <a:xfrm>
            <a:off x="0" y="0"/>
            <a:ext cx="12192000" cy="6858000"/>
          </a:xfrm>
          <a:prstGeom prst="rect">
            <a:avLst/>
          </a:prstGeom>
          <a:solidFill>
            <a:srgbClr val="1D37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01347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2824190-C746-450B-8E55-8EF04038BFEF}"/>
              </a:ext>
            </a:extLst>
          </p:cNvPr>
          <p:cNvSpPr/>
          <p:nvPr userDrawn="1"/>
        </p:nvSpPr>
        <p:spPr>
          <a:xfrm>
            <a:off x="0" y="0"/>
            <a:ext cx="12192000" cy="6858000"/>
          </a:xfrm>
          <a:prstGeom prst="rect">
            <a:avLst/>
          </a:prstGeom>
          <a:solidFill>
            <a:srgbClr val="1D37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64848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3B9C206-37B8-4028-B32D-8C58944FC1C9}"/>
              </a:ext>
            </a:extLst>
          </p:cNvPr>
          <p:cNvSpPr/>
          <p:nvPr userDrawn="1"/>
        </p:nvSpPr>
        <p:spPr>
          <a:xfrm>
            <a:off x="0" y="0"/>
            <a:ext cx="12192000" cy="6858000"/>
          </a:xfrm>
          <a:prstGeom prst="rect">
            <a:avLst/>
          </a:prstGeom>
          <a:solidFill>
            <a:srgbClr val="1D37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itle 3">
            <a:extLst>
              <a:ext uri="{FF2B5EF4-FFF2-40B4-BE49-F238E27FC236}">
                <a16:creationId xmlns:a16="http://schemas.microsoft.com/office/drawing/2014/main" id="{7BE4182A-83D4-4092-8745-AD14777D0B18}"/>
              </a:ext>
            </a:extLst>
          </p:cNvPr>
          <p:cNvSpPr>
            <a:spLocks noGrp="1"/>
          </p:cNvSpPr>
          <p:nvPr>
            <p:ph type="title" hasCustomPrompt="1"/>
          </p:nvPr>
        </p:nvSpPr>
        <p:spPr>
          <a:xfrm>
            <a:off x="838200" y="3172408"/>
            <a:ext cx="10515600" cy="513184"/>
          </a:xfrm>
          <a:prstGeom prst="rect">
            <a:avLst/>
          </a:prstGeom>
        </p:spPr>
        <p:txBody>
          <a:bodyPr>
            <a:normAutofit fontScale="90000"/>
          </a:bodyPr>
          <a:lstStyle>
            <a:lvl1pPr algn="ctr">
              <a:defRPr>
                <a:solidFill>
                  <a:schemeClr val="bg1"/>
                </a:solidFill>
                <a:latin typeface="Montserrat Medium" panose="00000600000000000000" pitchFamily="50" charset="0"/>
              </a:defRPr>
            </a:lvl1pPr>
          </a:lstStyle>
          <a:p>
            <a:r>
              <a:rPr lang="en-US"/>
              <a:t>Title</a:t>
            </a:r>
          </a:p>
        </p:txBody>
      </p:sp>
    </p:spTree>
    <p:extLst>
      <p:ext uri="{BB962C8B-B14F-4D97-AF65-F5344CB8AC3E}">
        <p14:creationId xmlns:p14="http://schemas.microsoft.com/office/powerpoint/2010/main" val="8217557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7BE4182A-83D4-4092-8745-AD14777D0B18}"/>
              </a:ext>
            </a:extLst>
          </p:cNvPr>
          <p:cNvSpPr>
            <a:spLocks noGrp="1"/>
          </p:cNvSpPr>
          <p:nvPr>
            <p:ph type="title" hasCustomPrompt="1"/>
          </p:nvPr>
        </p:nvSpPr>
        <p:spPr>
          <a:xfrm>
            <a:off x="838200" y="3172408"/>
            <a:ext cx="10515600" cy="513184"/>
          </a:xfrm>
          <a:prstGeom prst="rect">
            <a:avLst/>
          </a:prstGeom>
        </p:spPr>
        <p:txBody>
          <a:bodyPr>
            <a:normAutofit fontScale="90000"/>
          </a:bodyPr>
          <a:lstStyle>
            <a:lvl1pPr algn="ctr">
              <a:defRPr>
                <a:solidFill>
                  <a:srgbClr val="1D3767"/>
                </a:solidFill>
                <a:latin typeface="Montserrat Medium" panose="00000600000000000000" pitchFamily="50" charset="0"/>
              </a:defRPr>
            </a:lvl1pPr>
          </a:lstStyle>
          <a:p>
            <a:r>
              <a:rPr lang="en-US"/>
              <a:t>Title</a:t>
            </a:r>
          </a:p>
        </p:txBody>
      </p:sp>
    </p:spTree>
    <p:extLst>
      <p:ext uri="{BB962C8B-B14F-4D97-AF65-F5344CB8AC3E}">
        <p14:creationId xmlns:p14="http://schemas.microsoft.com/office/powerpoint/2010/main" val="42290625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Bann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755FE66-59B3-40B7-893C-5B4A7E1BC08B}"/>
              </a:ext>
            </a:extLst>
          </p:cNvPr>
          <p:cNvSpPr/>
          <p:nvPr userDrawn="1"/>
        </p:nvSpPr>
        <p:spPr>
          <a:xfrm>
            <a:off x="0" y="0"/>
            <a:ext cx="12192000" cy="6857999"/>
          </a:xfrm>
          <a:prstGeom prst="rect">
            <a:avLst/>
          </a:prstGeom>
          <a:solidFill>
            <a:srgbClr val="1D37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9F8AFB97-7F7E-4F0F-878E-6C913FD9CBAC}"/>
              </a:ext>
            </a:extLst>
          </p:cNvPr>
          <p:cNvSpPr>
            <a:spLocks noGrp="1"/>
          </p:cNvSpPr>
          <p:nvPr>
            <p:ph type="title"/>
          </p:nvPr>
        </p:nvSpPr>
        <p:spPr>
          <a:xfrm>
            <a:off x="278363" y="238270"/>
            <a:ext cx="10515600" cy="513184"/>
          </a:xfrm>
          <a:prstGeom prst="rect">
            <a:avLst/>
          </a:prstGeom>
        </p:spPr>
        <p:txBody>
          <a:bodyPr/>
          <a:lstStyle>
            <a:lvl1pPr>
              <a:defRPr sz="4000">
                <a:solidFill>
                  <a:schemeClr val="bg1"/>
                </a:solidFill>
                <a:latin typeface="Montserrat" panose="00000800000000000000" pitchFamily="2" charset="0"/>
              </a:defRPr>
            </a:lvl1pPr>
          </a:lstStyle>
          <a:p>
            <a:r>
              <a:rPr lang="en-US"/>
              <a:t>Click to edit Master title style</a:t>
            </a:r>
          </a:p>
        </p:txBody>
      </p:sp>
    </p:spTree>
    <p:extLst>
      <p:ext uri="{BB962C8B-B14F-4D97-AF65-F5344CB8AC3E}">
        <p14:creationId xmlns:p14="http://schemas.microsoft.com/office/powerpoint/2010/main" val="19508814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Banner">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F8AFB97-7F7E-4F0F-878E-6C913FD9CBAC}"/>
              </a:ext>
            </a:extLst>
          </p:cNvPr>
          <p:cNvSpPr>
            <a:spLocks noGrp="1"/>
          </p:cNvSpPr>
          <p:nvPr>
            <p:ph type="title"/>
          </p:nvPr>
        </p:nvSpPr>
        <p:spPr>
          <a:xfrm>
            <a:off x="278363" y="238270"/>
            <a:ext cx="10515600" cy="513184"/>
          </a:xfrm>
          <a:prstGeom prst="rect">
            <a:avLst/>
          </a:prstGeom>
        </p:spPr>
        <p:txBody>
          <a:bodyPr/>
          <a:lstStyle>
            <a:lvl1pPr>
              <a:defRPr sz="4000">
                <a:solidFill>
                  <a:srgbClr val="1D3767"/>
                </a:solidFill>
                <a:latin typeface="Montserrat" panose="00000800000000000000" pitchFamily="2" charset="0"/>
              </a:defRPr>
            </a:lvl1pPr>
          </a:lstStyle>
          <a:p>
            <a:r>
              <a:rPr lang="en-US"/>
              <a:t>Click to edit Master title style</a:t>
            </a:r>
          </a:p>
        </p:txBody>
      </p:sp>
    </p:spTree>
    <p:extLst>
      <p:ext uri="{BB962C8B-B14F-4D97-AF65-F5344CB8AC3E}">
        <p14:creationId xmlns:p14="http://schemas.microsoft.com/office/powerpoint/2010/main" val="16590564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Bann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26039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69CF89A-8BF3-4B77-BA1F-5E2800F91F51}"/>
              </a:ext>
            </a:extLst>
          </p:cNvPr>
          <p:cNvSpPr/>
          <p:nvPr userDrawn="1"/>
        </p:nvSpPr>
        <p:spPr>
          <a:xfrm>
            <a:off x="0" y="0"/>
            <a:ext cx="12192000" cy="6858000"/>
          </a:xfrm>
          <a:prstGeom prst="rect">
            <a:avLst/>
          </a:prstGeom>
          <a:solidFill>
            <a:srgbClr val="1D37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86DC74F8-2DBE-4099-91CB-AA07A29A40D2}"/>
              </a:ext>
            </a:extLst>
          </p:cNvPr>
          <p:cNvSpPr>
            <a:spLocks noGrp="1"/>
          </p:cNvSpPr>
          <p:nvPr>
            <p:ph type="title"/>
          </p:nvPr>
        </p:nvSpPr>
        <p:spPr>
          <a:xfrm>
            <a:off x="6792687" y="2142477"/>
            <a:ext cx="4869024" cy="2071396"/>
          </a:xfrm>
          <a:prstGeom prst="rect">
            <a:avLst/>
          </a:prstGeom>
        </p:spPr>
        <p:txBody>
          <a:bodyPr/>
          <a:lstStyle>
            <a:lvl1pPr algn="ctr">
              <a:defRPr sz="4000">
                <a:solidFill>
                  <a:schemeClr val="bg1"/>
                </a:solidFill>
                <a:latin typeface="Montserrat" panose="00000800000000000000" pitchFamily="2" charset="0"/>
              </a:defRPr>
            </a:lvl1pPr>
          </a:lstStyle>
          <a:p>
            <a:r>
              <a:rPr lang="en-US"/>
              <a:t>Click to edit Master title style</a:t>
            </a:r>
          </a:p>
        </p:txBody>
      </p:sp>
    </p:spTree>
    <p:extLst>
      <p:ext uri="{BB962C8B-B14F-4D97-AF65-F5344CB8AC3E}">
        <p14:creationId xmlns:p14="http://schemas.microsoft.com/office/powerpoint/2010/main" val="3720618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8FDC0-0263-2998-64BB-98317D54296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592BB1-0A97-B70C-3CF5-D71443C03A0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DB23D5-90A6-EC49-3C4D-08EA75EB8087}"/>
              </a:ext>
            </a:extLst>
          </p:cNvPr>
          <p:cNvSpPr>
            <a:spLocks noGrp="1"/>
          </p:cNvSpPr>
          <p:nvPr>
            <p:ph type="dt" sz="half" idx="10"/>
          </p:nvPr>
        </p:nvSpPr>
        <p:spPr/>
        <p:txBody>
          <a:bodyPr/>
          <a:lstStyle/>
          <a:p>
            <a:fld id="{F2FFD845-B9BB-41AB-B12D-2254BEDE9237}" type="datetimeFigureOut">
              <a:rPr lang="en-US" smtClean="0"/>
              <a:t>6/1/2026</a:t>
            </a:fld>
            <a:endParaRPr lang="en-US" dirty="0"/>
          </a:p>
        </p:txBody>
      </p:sp>
      <p:sp>
        <p:nvSpPr>
          <p:cNvPr id="5" name="Footer Placeholder 4">
            <a:extLst>
              <a:ext uri="{FF2B5EF4-FFF2-40B4-BE49-F238E27FC236}">
                <a16:creationId xmlns:a16="http://schemas.microsoft.com/office/drawing/2014/main" id="{E382711D-4AB4-E029-58D8-DB8A051AE87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44A0648-35E4-80FC-FC72-63E8431C939B}"/>
              </a:ext>
            </a:extLst>
          </p:cNvPr>
          <p:cNvSpPr>
            <a:spLocks noGrp="1"/>
          </p:cNvSpPr>
          <p:nvPr>
            <p:ph type="sldNum" sz="quarter" idx="12"/>
          </p:nvPr>
        </p:nvSpPr>
        <p:spPr/>
        <p:txBody>
          <a:bodyPr/>
          <a:lstStyle/>
          <a:p>
            <a:fld id="{691BD169-F079-4FA4-ABB9-A976D557222E}" type="slidenum">
              <a:rPr lang="en-US" smtClean="0"/>
              <a:t>‹#›</a:t>
            </a:fld>
            <a:endParaRPr lang="en-US" dirty="0"/>
          </a:p>
        </p:txBody>
      </p:sp>
    </p:spTree>
    <p:extLst>
      <p:ext uri="{BB962C8B-B14F-4D97-AF65-F5344CB8AC3E}">
        <p14:creationId xmlns:p14="http://schemas.microsoft.com/office/powerpoint/2010/main" val="19783792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ECEE9B3-4CDB-4188-AFF5-11236FEACD99}"/>
              </a:ext>
            </a:extLst>
          </p:cNvPr>
          <p:cNvSpPr>
            <a:spLocks noGrp="1"/>
          </p:cNvSpPr>
          <p:nvPr>
            <p:ph type="title"/>
          </p:nvPr>
        </p:nvSpPr>
        <p:spPr>
          <a:xfrm>
            <a:off x="584913" y="2393302"/>
            <a:ext cx="4869024" cy="2071396"/>
          </a:xfrm>
          <a:prstGeom prst="rect">
            <a:avLst/>
          </a:prstGeom>
        </p:spPr>
        <p:txBody>
          <a:bodyPr/>
          <a:lstStyle>
            <a:lvl1pPr algn="ctr">
              <a:defRPr sz="4000">
                <a:solidFill>
                  <a:srgbClr val="1D3767"/>
                </a:solidFill>
                <a:latin typeface="Montserrat" panose="00000800000000000000" pitchFamily="2" charset="0"/>
              </a:defRPr>
            </a:lvl1pPr>
          </a:lstStyle>
          <a:p>
            <a:r>
              <a:rPr lang="en-US"/>
              <a:t>Click to edit Master title style</a:t>
            </a:r>
          </a:p>
        </p:txBody>
      </p:sp>
    </p:spTree>
    <p:extLst>
      <p:ext uri="{BB962C8B-B14F-4D97-AF65-F5344CB8AC3E}">
        <p14:creationId xmlns:p14="http://schemas.microsoft.com/office/powerpoint/2010/main" val="944796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C3ECD2F-CD1D-4762-967A-1753F3F11CAA}"/>
              </a:ext>
            </a:extLst>
          </p:cNvPr>
          <p:cNvSpPr/>
          <p:nvPr userDrawn="1"/>
        </p:nvSpPr>
        <p:spPr>
          <a:xfrm>
            <a:off x="6090363" y="0"/>
            <a:ext cx="6096000" cy="3429000"/>
          </a:xfrm>
          <a:prstGeom prst="rect">
            <a:avLst/>
          </a:prstGeom>
          <a:solidFill>
            <a:srgbClr val="1D37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7E28367D-2E71-4A7C-9433-A73EBE2C2DF3}"/>
              </a:ext>
            </a:extLst>
          </p:cNvPr>
          <p:cNvSpPr/>
          <p:nvPr userDrawn="1"/>
        </p:nvSpPr>
        <p:spPr>
          <a:xfrm>
            <a:off x="0" y="3429000"/>
            <a:ext cx="6096000" cy="3429000"/>
          </a:xfrm>
          <a:prstGeom prst="rect">
            <a:avLst/>
          </a:prstGeom>
          <a:solidFill>
            <a:srgbClr val="1D37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1325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E8DFF-E22D-1E59-27DD-FDFA22225C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70F749A-5064-25F8-5E20-B575510652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F573BF-4351-5077-5833-87FB44A51B26}"/>
              </a:ext>
            </a:extLst>
          </p:cNvPr>
          <p:cNvSpPr>
            <a:spLocks noGrp="1"/>
          </p:cNvSpPr>
          <p:nvPr>
            <p:ph type="dt" sz="half" idx="10"/>
          </p:nvPr>
        </p:nvSpPr>
        <p:spPr/>
        <p:txBody>
          <a:bodyPr/>
          <a:lstStyle/>
          <a:p>
            <a:fld id="{F2FFD845-B9BB-41AB-B12D-2254BEDE9237}" type="datetimeFigureOut">
              <a:rPr lang="en-US" smtClean="0"/>
              <a:t>6/1/2026</a:t>
            </a:fld>
            <a:endParaRPr lang="en-US" dirty="0"/>
          </a:p>
        </p:txBody>
      </p:sp>
      <p:sp>
        <p:nvSpPr>
          <p:cNvPr id="5" name="Footer Placeholder 4">
            <a:extLst>
              <a:ext uri="{FF2B5EF4-FFF2-40B4-BE49-F238E27FC236}">
                <a16:creationId xmlns:a16="http://schemas.microsoft.com/office/drawing/2014/main" id="{3AADEAC7-9A20-8D36-F9F3-5C0B5176756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FDCAC91-AEC7-9742-370A-EA874C55B932}"/>
              </a:ext>
            </a:extLst>
          </p:cNvPr>
          <p:cNvSpPr>
            <a:spLocks noGrp="1"/>
          </p:cNvSpPr>
          <p:nvPr>
            <p:ph type="sldNum" sz="quarter" idx="12"/>
          </p:nvPr>
        </p:nvSpPr>
        <p:spPr/>
        <p:txBody>
          <a:bodyPr/>
          <a:lstStyle/>
          <a:p>
            <a:fld id="{691BD169-F079-4FA4-ABB9-A976D557222E}" type="slidenum">
              <a:rPr lang="en-US" smtClean="0"/>
              <a:t>‹#›</a:t>
            </a:fld>
            <a:endParaRPr lang="en-US" dirty="0"/>
          </a:p>
        </p:txBody>
      </p:sp>
    </p:spTree>
    <p:extLst>
      <p:ext uri="{BB962C8B-B14F-4D97-AF65-F5344CB8AC3E}">
        <p14:creationId xmlns:p14="http://schemas.microsoft.com/office/powerpoint/2010/main" val="2038720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04E36-B004-BD10-82C0-13F3732AD46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B2D8F3-52B0-7A36-597C-014DC859C3C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BFD6F2C-8D2F-AAA7-DED6-2A1A07DDDCB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6F3B645-61A4-517B-3F73-9FC4B0C9C506}"/>
              </a:ext>
            </a:extLst>
          </p:cNvPr>
          <p:cNvSpPr>
            <a:spLocks noGrp="1"/>
          </p:cNvSpPr>
          <p:nvPr>
            <p:ph type="dt" sz="half" idx="10"/>
          </p:nvPr>
        </p:nvSpPr>
        <p:spPr/>
        <p:txBody>
          <a:bodyPr/>
          <a:lstStyle/>
          <a:p>
            <a:fld id="{F2FFD845-B9BB-41AB-B12D-2254BEDE9237}" type="datetimeFigureOut">
              <a:rPr lang="en-US" smtClean="0"/>
              <a:t>6/1/2026</a:t>
            </a:fld>
            <a:endParaRPr lang="en-US" dirty="0"/>
          </a:p>
        </p:txBody>
      </p:sp>
      <p:sp>
        <p:nvSpPr>
          <p:cNvPr id="6" name="Footer Placeholder 5">
            <a:extLst>
              <a:ext uri="{FF2B5EF4-FFF2-40B4-BE49-F238E27FC236}">
                <a16:creationId xmlns:a16="http://schemas.microsoft.com/office/drawing/2014/main" id="{F5AA912E-8C92-673C-E9EF-E64D55A66D7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EB6A8EE-EDDB-0EA5-5263-FA5633EFBF54}"/>
              </a:ext>
            </a:extLst>
          </p:cNvPr>
          <p:cNvSpPr>
            <a:spLocks noGrp="1"/>
          </p:cNvSpPr>
          <p:nvPr>
            <p:ph type="sldNum" sz="quarter" idx="12"/>
          </p:nvPr>
        </p:nvSpPr>
        <p:spPr/>
        <p:txBody>
          <a:bodyPr/>
          <a:lstStyle/>
          <a:p>
            <a:fld id="{691BD169-F079-4FA4-ABB9-A976D557222E}" type="slidenum">
              <a:rPr lang="en-US" smtClean="0"/>
              <a:t>‹#›</a:t>
            </a:fld>
            <a:endParaRPr lang="en-US" dirty="0"/>
          </a:p>
        </p:txBody>
      </p:sp>
    </p:spTree>
    <p:extLst>
      <p:ext uri="{BB962C8B-B14F-4D97-AF65-F5344CB8AC3E}">
        <p14:creationId xmlns:p14="http://schemas.microsoft.com/office/powerpoint/2010/main" val="843608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A3D5C-41DB-7A20-70E0-EBC16A32886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6FA59A-14CA-240F-34D4-86328F6D96F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215A305-FA44-8DEE-74AB-42569DB4C0E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10D6D3E-7E62-B6F2-CB1F-21DDD5B9B0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5E52906-C6D9-37D6-9A76-5EB3FD4666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F22A250-1E69-E4CA-1ECC-BD89E5AD7028}"/>
              </a:ext>
            </a:extLst>
          </p:cNvPr>
          <p:cNvSpPr>
            <a:spLocks noGrp="1"/>
          </p:cNvSpPr>
          <p:nvPr>
            <p:ph type="dt" sz="half" idx="10"/>
          </p:nvPr>
        </p:nvSpPr>
        <p:spPr/>
        <p:txBody>
          <a:bodyPr/>
          <a:lstStyle/>
          <a:p>
            <a:fld id="{F2FFD845-B9BB-41AB-B12D-2254BEDE9237}" type="datetimeFigureOut">
              <a:rPr lang="en-US" smtClean="0"/>
              <a:t>6/1/2026</a:t>
            </a:fld>
            <a:endParaRPr lang="en-US" dirty="0"/>
          </a:p>
        </p:txBody>
      </p:sp>
      <p:sp>
        <p:nvSpPr>
          <p:cNvPr id="8" name="Footer Placeholder 7">
            <a:extLst>
              <a:ext uri="{FF2B5EF4-FFF2-40B4-BE49-F238E27FC236}">
                <a16:creationId xmlns:a16="http://schemas.microsoft.com/office/drawing/2014/main" id="{3FF7D876-C57A-6584-274C-3388E629604A}"/>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A96AF0A-9478-30DF-8CF4-645A03793A0A}"/>
              </a:ext>
            </a:extLst>
          </p:cNvPr>
          <p:cNvSpPr>
            <a:spLocks noGrp="1"/>
          </p:cNvSpPr>
          <p:nvPr>
            <p:ph type="sldNum" sz="quarter" idx="12"/>
          </p:nvPr>
        </p:nvSpPr>
        <p:spPr/>
        <p:txBody>
          <a:bodyPr/>
          <a:lstStyle/>
          <a:p>
            <a:fld id="{691BD169-F079-4FA4-ABB9-A976D557222E}" type="slidenum">
              <a:rPr lang="en-US" smtClean="0"/>
              <a:t>‹#›</a:t>
            </a:fld>
            <a:endParaRPr lang="en-US" dirty="0"/>
          </a:p>
        </p:txBody>
      </p:sp>
    </p:spTree>
    <p:extLst>
      <p:ext uri="{BB962C8B-B14F-4D97-AF65-F5344CB8AC3E}">
        <p14:creationId xmlns:p14="http://schemas.microsoft.com/office/powerpoint/2010/main" val="2928785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76324-E713-85A1-5EC9-EF4791A5F6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E167284-C27B-74A3-FEFB-E8495DADC2E4}"/>
              </a:ext>
            </a:extLst>
          </p:cNvPr>
          <p:cNvSpPr>
            <a:spLocks noGrp="1"/>
          </p:cNvSpPr>
          <p:nvPr>
            <p:ph type="dt" sz="half" idx="10"/>
          </p:nvPr>
        </p:nvSpPr>
        <p:spPr/>
        <p:txBody>
          <a:bodyPr/>
          <a:lstStyle/>
          <a:p>
            <a:fld id="{F2FFD845-B9BB-41AB-B12D-2254BEDE9237}" type="datetimeFigureOut">
              <a:rPr lang="en-US" smtClean="0"/>
              <a:t>6/1/2026</a:t>
            </a:fld>
            <a:endParaRPr lang="en-US" dirty="0"/>
          </a:p>
        </p:txBody>
      </p:sp>
      <p:sp>
        <p:nvSpPr>
          <p:cNvPr id="4" name="Footer Placeholder 3">
            <a:extLst>
              <a:ext uri="{FF2B5EF4-FFF2-40B4-BE49-F238E27FC236}">
                <a16:creationId xmlns:a16="http://schemas.microsoft.com/office/drawing/2014/main" id="{123BC612-A644-E590-66BC-78E780B7849E}"/>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761F27A-C385-1CE8-CD79-86E2F562258F}"/>
              </a:ext>
            </a:extLst>
          </p:cNvPr>
          <p:cNvSpPr>
            <a:spLocks noGrp="1"/>
          </p:cNvSpPr>
          <p:nvPr>
            <p:ph type="sldNum" sz="quarter" idx="12"/>
          </p:nvPr>
        </p:nvSpPr>
        <p:spPr/>
        <p:txBody>
          <a:bodyPr/>
          <a:lstStyle/>
          <a:p>
            <a:fld id="{691BD169-F079-4FA4-ABB9-A976D557222E}" type="slidenum">
              <a:rPr lang="en-US" smtClean="0"/>
              <a:t>‹#›</a:t>
            </a:fld>
            <a:endParaRPr lang="en-US" dirty="0"/>
          </a:p>
        </p:txBody>
      </p:sp>
    </p:spTree>
    <p:extLst>
      <p:ext uri="{BB962C8B-B14F-4D97-AF65-F5344CB8AC3E}">
        <p14:creationId xmlns:p14="http://schemas.microsoft.com/office/powerpoint/2010/main" val="1447807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B5841C-7D50-DC04-D66A-593CA16FFC1F}"/>
              </a:ext>
            </a:extLst>
          </p:cNvPr>
          <p:cNvSpPr>
            <a:spLocks noGrp="1"/>
          </p:cNvSpPr>
          <p:nvPr>
            <p:ph type="dt" sz="half" idx="10"/>
          </p:nvPr>
        </p:nvSpPr>
        <p:spPr/>
        <p:txBody>
          <a:bodyPr/>
          <a:lstStyle/>
          <a:p>
            <a:fld id="{F2FFD845-B9BB-41AB-B12D-2254BEDE9237}" type="datetimeFigureOut">
              <a:rPr lang="en-US" smtClean="0"/>
              <a:t>6/1/2026</a:t>
            </a:fld>
            <a:endParaRPr lang="en-US" dirty="0"/>
          </a:p>
        </p:txBody>
      </p:sp>
      <p:sp>
        <p:nvSpPr>
          <p:cNvPr id="3" name="Footer Placeholder 2">
            <a:extLst>
              <a:ext uri="{FF2B5EF4-FFF2-40B4-BE49-F238E27FC236}">
                <a16:creationId xmlns:a16="http://schemas.microsoft.com/office/drawing/2014/main" id="{E2ABD737-E413-BEE5-862D-25D6FBD1A9E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B4AEB6B-510A-8983-4B16-BB5390D3E7F7}"/>
              </a:ext>
            </a:extLst>
          </p:cNvPr>
          <p:cNvSpPr>
            <a:spLocks noGrp="1"/>
          </p:cNvSpPr>
          <p:nvPr>
            <p:ph type="sldNum" sz="quarter" idx="12"/>
          </p:nvPr>
        </p:nvSpPr>
        <p:spPr/>
        <p:txBody>
          <a:bodyPr/>
          <a:lstStyle/>
          <a:p>
            <a:fld id="{691BD169-F079-4FA4-ABB9-A976D557222E}" type="slidenum">
              <a:rPr lang="en-US" smtClean="0"/>
              <a:t>‹#›</a:t>
            </a:fld>
            <a:endParaRPr lang="en-US" dirty="0"/>
          </a:p>
        </p:txBody>
      </p:sp>
    </p:spTree>
    <p:extLst>
      <p:ext uri="{BB962C8B-B14F-4D97-AF65-F5344CB8AC3E}">
        <p14:creationId xmlns:p14="http://schemas.microsoft.com/office/powerpoint/2010/main" val="2137831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C45FA-E8E7-11F6-54B2-CA14321B3D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AAF6E1B-E41F-776D-1753-C6DAA40F1D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166A89-3633-3121-8622-D72CF05985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75B13D-2BCE-E112-5CEB-B85E43FA657A}"/>
              </a:ext>
            </a:extLst>
          </p:cNvPr>
          <p:cNvSpPr>
            <a:spLocks noGrp="1"/>
          </p:cNvSpPr>
          <p:nvPr>
            <p:ph type="dt" sz="half" idx="10"/>
          </p:nvPr>
        </p:nvSpPr>
        <p:spPr/>
        <p:txBody>
          <a:bodyPr/>
          <a:lstStyle/>
          <a:p>
            <a:fld id="{F2FFD845-B9BB-41AB-B12D-2254BEDE9237}" type="datetimeFigureOut">
              <a:rPr lang="en-US" smtClean="0"/>
              <a:t>6/1/2026</a:t>
            </a:fld>
            <a:endParaRPr lang="en-US" dirty="0"/>
          </a:p>
        </p:txBody>
      </p:sp>
      <p:sp>
        <p:nvSpPr>
          <p:cNvPr id="6" name="Footer Placeholder 5">
            <a:extLst>
              <a:ext uri="{FF2B5EF4-FFF2-40B4-BE49-F238E27FC236}">
                <a16:creationId xmlns:a16="http://schemas.microsoft.com/office/drawing/2014/main" id="{869D6B57-8C0D-4066-F95D-10C50FC01BB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1E15786-30D7-428C-32A5-B79C5AA1581A}"/>
              </a:ext>
            </a:extLst>
          </p:cNvPr>
          <p:cNvSpPr>
            <a:spLocks noGrp="1"/>
          </p:cNvSpPr>
          <p:nvPr>
            <p:ph type="sldNum" sz="quarter" idx="12"/>
          </p:nvPr>
        </p:nvSpPr>
        <p:spPr/>
        <p:txBody>
          <a:bodyPr/>
          <a:lstStyle/>
          <a:p>
            <a:fld id="{691BD169-F079-4FA4-ABB9-A976D557222E}" type="slidenum">
              <a:rPr lang="en-US" smtClean="0"/>
              <a:t>‹#›</a:t>
            </a:fld>
            <a:endParaRPr lang="en-US" dirty="0"/>
          </a:p>
        </p:txBody>
      </p:sp>
    </p:spTree>
    <p:extLst>
      <p:ext uri="{BB962C8B-B14F-4D97-AF65-F5344CB8AC3E}">
        <p14:creationId xmlns:p14="http://schemas.microsoft.com/office/powerpoint/2010/main" val="1311921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06F5B-5E64-158D-14DC-89E84D51AE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7A3CDBC-36AD-A4F3-5D87-398FE87F19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BFD257A-E98D-9E05-425D-FC540265A3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C07628-2406-3C25-E6CA-C7F969168B33}"/>
              </a:ext>
            </a:extLst>
          </p:cNvPr>
          <p:cNvSpPr>
            <a:spLocks noGrp="1"/>
          </p:cNvSpPr>
          <p:nvPr>
            <p:ph type="dt" sz="half" idx="10"/>
          </p:nvPr>
        </p:nvSpPr>
        <p:spPr/>
        <p:txBody>
          <a:bodyPr/>
          <a:lstStyle/>
          <a:p>
            <a:fld id="{F2FFD845-B9BB-41AB-B12D-2254BEDE9237}" type="datetimeFigureOut">
              <a:rPr lang="en-US" smtClean="0"/>
              <a:t>6/1/2026</a:t>
            </a:fld>
            <a:endParaRPr lang="en-US" dirty="0"/>
          </a:p>
        </p:txBody>
      </p:sp>
      <p:sp>
        <p:nvSpPr>
          <p:cNvPr id="6" name="Footer Placeholder 5">
            <a:extLst>
              <a:ext uri="{FF2B5EF4-FFF2-40B4-BE49-F238E27FC236}">
                <a16:creationId xmlns:a16="http://schemas.microsoft.com/office/drawing/2014/main" id="{9ECA3273-EB48-E629-316B-35CFA6E27F9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049729B-4193-569B-22C0-96C0C29D154A}"/>
              </a:ext>
            </a:extLst>
          </p:cNvPr>
          <p:cNvSpPr>
            <a:spLocks noGrp="1"/>
          </p:cNvSpPr>
          <p:nvPr>
            <p:ph type="sldNum" sz="quarter" idx="12"/>
          </p:nvPr>
        </p:nvSpPr>
        <p:spPr/>
        <p:txBody>
          <a:bodyPr/>
          <a:lstStyle/>
          <a:p>
            <a:fld id="{691BD169-F079-4FA4-ABB9-A976D557222E}" type="slidenum">
              <a:rPr lang="en-US" smtClean="0"/>
              <a:t>‹#›</a:t>
            </a:fld>
            <a:endParaRPr lang="en-US" dirty="0"/>
          </a:p>
        </p:txBody>
      </p:sp>
    </p:spTree>
    <p:extLst>
      <p:ext uri="{BB962C8B-B14F-4D97-AF65-F5344CB8AC3E}">
        <p14:creationId xmlns:p14="http://schemas.microsoft.com/office/powerpoint/2010/main" val="2612773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10"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6FA09C-D12D-87E2-5E84-765EB1CA00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81917E-AFA2-39BF-4F1F-9D8B6CD325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1A15B4-B99C-9E0D-45C4-E7D6E144C3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FFD845-B9BB-41AB-B12D-2254BEDE9237}" type="datetimeFigureOut">
              <a:rPr lang="en-US" smtClean="0"/>
              <a:t>6/1/2026</a:t>
            </a:fld>
            <a:endParaRPr lang="en-US" dirty="0"/>
          </a:p>
        </p:txBody>
      </p:sp>
      <p:sp>
        <p:nvSpPr>
          <p:cNvPr id="5" name="Footer Placeholder 4">
            <a:extLst>
              <a:ext uri="{FF2B5EF4-FFF2-40B4-BE49-F238E27FC236}">
                <a16:creationId xmlns:a16="http://schemas.microsoft.com/office/drawing/2014/main" id="{E867C33C-F41B-B3B0-B430-4395BB71DA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2FFCA5A-ADF7-1104-6835-5463FF5413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1BD169-F079-4FA4-ABB9-A976D557222E}" type="slidenum">
              <a:rPr lang="en-US" smtClean="0"/>
              <a:t>‹#›</a:t>
            </a:fld>
            <a:endParaRPr lang="en-US" dirty="0"/>
          </a:p>
        </p:txBody>
      </p:sp>
    </p:spTree>
    <p:extLst>
      <p:ext uri="{BB962C8B-B14F-4D97-AF65-F5344CB8AC3E}">
        <p14:creationId xmlns:p14="http://schemas.microsoft.com/office/powerpoint/2010/main" val="40278825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341117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hyperlink" Target="https://www.twc.texas.gov/programs/work-opportunity-tax-credit/employers" TargetMode="External"/><Relationship Id="rId7" Type="http://schemas.openxmlformats.org/officeDocument/2006/relationships/hyperlink" Target="https://www.twc.texas.gov/sites/default/files/wf/docs/ten-09-21-flyer-twc.pdf" TargetMode="External"/><Relationship Id="rId2" Type="http://schemas.openxmlformats.org/officeDocument/2006/relationships/notesSlide" Target="../notesSlides/notesSlide22.xml"/><Relationship Id="rId1" Type="http://schemas.openxmlformats.org/officeDocument/2006/relationships/slideLayout" Target="../slideLayouts/slideLayout18.xml"/><Relationship Id="rId6" Type="http://schemas.openxmlformats.org/officeDocument/2006/relationships/hyperlink" Target="https://www.twc.texas.gov/sites/default/files/wf/docs/wotc-brochure-081823-twc.pdf" TargetMode="External"/><Relationship Id="rId5" Type="http://schemas.openxmlformats.org/officeDocument/2006/relationships/hyperlink" Target="https://www.irs.gov/businesses/small-businesses-self-employed/work-opportunity-tax-credit" TargetMode="External"/><Relationship Id="rId4" Type="http://schemas.openxmlformats.org/officeDocument/2006/relationships/hyperlink" Target="https://www.dol.gov/agencies/eta/wotc"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mailto:wotc@twc.texas.gov" TargetMode="External"/><Relationship Id="rId2" Type="http://schemas.openxmlformats.org/officeDocument/2006/relationships/notesSlide" Target="../notesSlides/notesSlide23.xml"/><Relationship Id="rId1" Type="http://schemas.openxmlformats.org/officeDocument/2006/relationships/slideLayout" Target="../slideLayouts/slideLayout16.xml"/><Relationship Id="rId4" Type="http://schemas.openxmlformats.org/officeDocument/2006/relationships/hyperlink" Target="https://www.twc.texas.gov/programs/work-opportunity-tax-credit"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10385B"/>
        </a:solidFill>
        <a:effectLst/>
      </p:bgPr>
    </p:bg>
    <p:spTree>
      <p:nvGrpSpPr>
        <p:cNvPr id="1" name=""/>
        <p:cNvGrpSpPr/>
        <p:nvPr/>
      </p:nvGrpSpPr>
      <p:grpSpPr>
        <a:xfrm>
          <a:off x="0" y="0"/>
          <a:ext cx="0" cy="0"/>
          <a:chOff x="0" y="0"/>
          <a:chExt cx="0" cy="0"/>
        </a:xfrm>
      </p:grpSpPr>
      <p:grpSp>
        <p:nvGrpSpPr>
          <p:cNvPr id="5" name="Group 4" descr="Texas Workforce Logo with decorative line bar wrap.">
            <a:extLst>
              <a:ext uri="{FF2B5EF4-FFF2-40B4-BE49-F238E27FC236}">
                <a16:creationId xmlns:a16="http://schemas.microsoft.com/office/drawing/2014/main" id="{56C644BC-34BC-CEDE-1635-B8B22C46A507}"/>
              </a:ext>
            </a:extLst>
          </p:cNvPr>
          <p:cNvGrpSpPr/>
          <p:nvPr/>
        </p:nvGrpSpPr>
        <p:grpSpPr>
          <a:xfrm>
            <a:off x="642160" y="978955"/>
            <a:ext cx="3299317" cy="4433459"/>
            <a:chOff x="642160" y="978955"/>
            <a:chExt cx="3299317" cy="4433459"/>
          </a:xfrm>
        </p:grpSpPr>
        <p:sp>
          <p:nvSpPr>
            <p:cNvPr id="18" name="Rectangle 12">
              <a:extLst>
                <a:ext uri="{FF2B5EF4-FFF2-40B4-BE49-F238E27FC236}">
                  <a16:creationId xmlns:a16="http://schemas.microsoft.com/office/drawing/2014/main" id="{542245D5-B1E2-8577-38BB-8E242B5EB57B}"/>
                </a:ext>
              </a:extLst>
            </p:cNvPr>
            <p:cNvSpPr/>
            <p:nvPr/>
          </p:nvSpPr>
          <p:spPr>
            <a:xfrm>
              <a:off x="2689037" y="1600504"/>
              <a:ext cx="1231364" cy="289270"/>
            </a:xfrm>
            <a:custGeom>
              <a:avLst/>
              <a:gdLst>
                <a:gd name="connsiteX0" fmla="*/ 0 w 3032718"/>
                <a:gd name="connsiteY0" fmla="*/ 0 h 242454"/>
                <a:gd name="connsiteX1" fmla="*/ 3032718 w 3032718"/>
                <a:gd name="connsiteY1" fmla="*/ 0 h 242454"/>
                <a:gd name="connsiteX2" fmla="*/ 3032718 w 3032718"/>
                <a:gd name="connsiteY2" fmla="*/ 242454 h 242454"/>
                <a:gd name="connsiteX3" fmla="*/ 0 w 3032718"/>
                <a:gd name="connsiteY3" fmla="*/ 242454 h 242454"/>
                <a:gd name="connsiteX4" fmla="*/ 0 w 3032718"/>
                <a:gd name="connsiteY4" fmla="*/ 0 h 242454"/>
                <a:gd name="connsiteX0" fmla="*/ 32084 w 3032718"/>
                <a:gd name="connsiteY0" fmla="*/ 48127 h 242454"/>
                <a:gd name="connsiteX1" fmla="*/ 3032718 w 3032718"/>
                <a:gd name="connsiteY1" fmla="*/ 0 h 242454"/>
                <a:gd name="connsiteX2" fmla="*/ 3032718 w 3032718"/>
                <a:gd name="connsiteY2" fmla="*/ 242454 h 242454"/>
                <a:gd name="connsiteX3" fmla="*/ 0 w 3032718"/>
                <a:gd name="connsiteY3" fmla="*/ 242454 h 242454"/>
                <a:gd name="connsiteX4" fmla="*/ 32084 w 3032718"/>
                <a:gd name="connsiteY4" fmla="*/ 48127 h 242454"/>
                <a:gd name="connsiteX0" fmla="*/ 5347 w 3032718"/>
                <a:gd name="connsiteY0" fmla="*/ 1 h 242454"/>
                <a:gd name="connsiteX1" fmla="*/ 3032718 w 3032718"/>
                <a:gd name="connsiteY1" fmla="*/ 0 h 242454"/>
                <a:gd name="connsiteX2" fmla="*/ 3032718 w 3032718"/>
                <a:gd name="connsiteY2" fmla="*/ 242454 h 242454"/>
                <a:gd name="connsiteX3" fmla="*/ 0 w 3032718"/>
                <a:gd name="connsiteY3" fmla="*/ 242454 h 242454"/>
                <a:gd name="connsiteX4" fmla="*/ 5347 w 3032718"/>
                <a:gd name="connsiteY4" fmla="*/ 1 h 242454"/>
                <a:gd name="connsiteX0" fmla="*/ 5347 w 3032718"/>
                <a:gd name="connsiteY0" fmla="*/ 1 h 242454"/>
                <a:gd name="connsiteX1" fmla="*/ 3032718 w 3032718"/>
                <a:gd name="connsiteY1" fmla="*/ 0 h 242454"/>
                <a:gd name="connsiteX2" fmla="*/ 3032718 w 3032718"/>
                <a:gd name="connsiteY2" fmla="*/ 242454 h 242454"/>
                <a:gd name="connsiteX3" fmla="*/ 0 w 3032718"/>
                <a:gd name="connsiteY3" fmla="*/ 242454 h 242454"/>
                <a:gd name="connsiteX4" fmla="*/ 5347 w 3032718"/>
                <a:gd name="connsiteY4" fmla="*/ 1 h 242454"/>
                <a:gd name="connsiteX0" fmla="*/ 0 w 3066269"/>
                <a:gd name="connsiteY0" fmla="*/ 0 h 259398"/>
                <a:gd name="connsiteX1" fmla="*/ 3066269 w 3066269"/>
                <a:gd name="connsiteY1" fmla="*/ 16944 h 259398"/>
                <a:gd name="connsiteX2" fmla="*/ 3066269 w 3066269"/>
                <a:gd name="connsiteY2" fmla="*/ 259398 h 259398"/>
                <a:gd name="connsiteX3" fmla="*/ 33551 w 3066269"/>
                <a:gd name="connsiteY3" fmla="*/ 259398 h 259398"/>
                <a:gd name="connsiteX4" fmla="*/ 0 w 3066269"/>
                <a:gd name="connsiteY4" fmla="*/ 0 h 259398"/>
                <a:gd name="connsiteX0" fmla="*/ 0 w 3066269"/>
                <a:gd name="connsiteY0" fmla="*/ 0 h 259398"/>
                <a:gd name="connsiteX1" fmla="*/ 3066269 w 3066269"/>
                <a:gd name="connsiteY1" fmla="*/ 16944 h 259398"/>
                <a:gd name="connsiteX2" fmla="*/ 3066269 w 3066269"/>
                <a:gd name="connsiteY2" fmla="*/ 259398 h 259398"/>
                <a:gd name="connsiteX3" fmla="*/ 33551 w 3066269"/>
                <a:gd name="connsiteY3" fmla="*/ 259398 h 259398"/>
                <a:gd name="connsiteX4" fmla="*/ 0 w 3066269"/>
                <a:gd name="connsiteY4" fmla="*/ 0 h 259398"/>
                <a:gd name="connsiteX0" fmla="*/ 0 w 3066269"/>
                <a:gd name="connsiteY0" fmla="*/ 0 h 259398"/>
                <a:gd name="connsiteX1" fmla="*/ 3066269 w 3066269"/>
                <a:gd name="connsiteY1" fmla="*/ 16944 h 259398"/>
                <a:gd name="connsiteX2" fmla="*/ 3066269 w 3066269"/>
                <a:gd name="connsiteY2" fmla="*/ 259398 h 259398"/>
                <a:gd name="connsiteX3" fmla="*/ 33551 w 3066269"/>
                <a:gd name="connsiteY3" fmla="*/ 259398 h 259398"/>
                <a:gd name="connsiteX4" fmla="*/ 0 w 3066269"/>
                <a:gd name="connsiteY4" fmla="*/ 0 h 259398"/>
                <a:gd name="connsiteX0" fmla="*/ 0 w 3066269"/>
                <a:gd name="connsiteY0" fmla="*/ 0 h 259398"/>
                <a:gd name="connsiteX1" fmla="*/ 3066269 w 3066269"/>
                <a:gd name="connsiteY1" fmla="*/ 16944 h 259398"/>
                <a:gd name="connsiteX2" fmla="*/ 3066269 w 3066269"/>
                <a:gd name="connsiteY2" fmla="*/ 259398 h 259398"/>
                <a:gd name="connsiteX3" fmla="*/ 33551 w 3066269"/>
                <a:gd name="connsiteY3" fmla="*/ 259398 h 259398"/>
                <a:gd name="connsiteX4" fmla="*/ 0 w 3066269"/>
                <a:gd name="connsiteY4" fmla="*/ 0 h 259398"/>
                <a:gd name="connsiteX0" fmla="*/ 0 w 3066269"/>
                <a:gd name="connsiteY0" fmla="*/ 4462 h 246916"/>
                <a:gd name="connsiteX1" fmla="*/ 3066269 w 3066269"/>
                <a:gd name="connsiteY1" fmla="*/ 4462 h 246916"/>
                <a:gd name="connsiteX2" fmla="*/ 3066269 w 3066269"/>
                <a:gd name="connsiteY2" fmla="*/ 246916 h 246916"/>
                <a:gd name="connsiteX3" fmla="*/ 33551 w 3066269"/>
                <a:gd name="connsiteY3" fmla="*/ 246916 h 246916"/>
                <a:gd name="connsiteX4" fmla="*/ 0 w 3066269"/>
                <a:gd name="connsiteY4" fmla="*/ 4462 h 246916"/>
                <a:gd name="connsiteX0" fmla="*/ 0 w 3066269"/>
                <a:gd name="connsiteY0" fmla="*/ 0 h 242454"/>
                <a:gd name="connsiteX1" fmla="*/ 3066269 w 3066269"/>
                <a:gd name="connsiteY1" fmla="*/ 0 h 242454"/>
                <a:gd name="connsiteX2" fmla="*/ 3066269 w 3066269"/>
                <a:gd name="connsiteY2" fmla="*/ 242454 h 242454"/>
                <a:gd name="connsiteX3" fmla="*/ 33551 w 3066269"/>
                <a:gd name="connsiteY3" fmla="*/ 242454 h 242454"/>
                <a:gd name="connsiteX4" fmla="*/ 0 w 3066269"/>
                <a:gd name="connsiteY4" fmla="*/ 0 h 2424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6269" h="242454">
                  <a:moveTo>
                    <a:pt x="0" y="0"/>
                  </a:moveTo>
                  <a:lnTo>
                    <a:pt x="3066269" y="0"/>
                  </a:lnTo>
                  <a:lnTo>
                    <a:pt x="3066269" y="242454"/>
                  </a:lnTo>
                  <a:lnTo>
                    <a:pt x="33551" y="242454"/>
                  </a:lnTo>
                  <a:cubicBezTo>
                    <a:pt x="35333" y="161636"/>
                    <a:pt x="59642" y="105442"/>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a:extLst>
                <a:ext uri="{FF2B5EF4-FFF2-40B4-BE49-F238E27FC236}">
                  <a16:creationId xmlns:a16="http://schemas.microsoft.com/office/drawing/2014/main" id="{9C6C561C-A77D-DF42-94EC-45DEE069EB3F}"/>
                </a:ext>
              </a:extLst>
            </p:cNvPr>
            <p:cNvGrpSpPr/>
            <p:nvPr/>
          </p:nvGrpSpPr>
          <p:grpSpPr>
            <a:xfrm>
              <a:off x="1442937" y="2968397"/>
              <a:ext cx="2498540" cy="2444017"/>
              <a:chOff x="1187741" y="2730732"/>
              <a:chExt cx="2577515" cy="2590145"/>
            </a:xfrm>
            <a:solidFill>
              <a:schemeClr val="bg1"/>
            </a:solidFill>
          </p:grpSpPr>
          <p:sp>
            <p:nvSpPr>
              <p:cNvPr id="21" name="Rectangle: Single Corner Snipped 2">
                <a:extLst>
                  <a:ext uri="{FF2B5EF4-FFF2-40B4-BE49-F238E27FC236}">
                    <a16:creationId xmlns:a16="http://schemas.microsoft.com/office/drawing/2014/main" id="{A074157B-B639-CA01-541C-78030ECBD024}"/>
                  </a:ext>
                </a:extLst>
              </p:cNvPr>
              <p:cNvSpPr/>
              <p:nvPr/>
            </p:nvSpPr>
            <p:spPr>
              <a:xfrm rot="16200000">
                <a:off x="43400" y="3875073"/>
                <a:ext cx="2590145" cy="301464"/>
              </a:xfrm>
              <a:custGeom>
                <a:avLst/>
                <a:gdLst>
                  <a:gd name="connsiteX0" fmla="*/ 0 w 3080552"/>
                  <a:gd name="connsiteY0" fmla="*/ 0 h 390618"/>
                  <a:gd name="connsiteX1" fmla="*/ 3015448 w 3080552"/>
                  <a:gd name="connsiteY1" fmla="*/ 0 h 390618"/>
                  <a:gd name="connsiteX2" fmla="*/ 3080552 w 3080552"/>
                  <a:gd name="connsiteY2" fmla="*/ 65104 h 390618"/>
                  <a:gd name="connsiteX3" fmla="*/ 3080552 w 3080552"/>
                  <a:gd name="connsiteY3" fmla="*/ 390618 h 390618"/>
                  <a:gd name="connsiteX4" fmla="*/ 0 w 3080552"/>
                  <a:gd name="connsiteY4" fmla="*/ 390618 h 390618"/>
                  <a:gd name="connsiteX5" fmla="*/ 0 w 3080552"/>
                  <a:gd name="connsiteY5" fmla="*/ 0 h 390618"/>
                  <a:gd name="connsiteX0" fmla="*/ 0 w 3080552"/>
                  <a:gd name="connsiteY0" fmla="*/ 0 h 390618"/>
                  <a:gd name="connsiteX1" fmla="*/ 3015448 w 3080552"/>
                  <a:gd name="connsiteY1" fmla="*/ 0 h 390618"/>
                  <a:gd name="connsiteX2" fmla="*/ 2982898 w 3080552"/>
                  <a:gd name="connsiteY2" fmla="*/ 251536 h 390618"/>
                  <a:gd name="connsiteX3" fmla="*/ 3080552 w 3080552"/>
                  <a:gd name="connsiteY3" fmla="*/ 390618 h 390618"/>
                  <a:gd name="connsiteX4" fmla="*/ 0 w 3080552"/>
                  <a:gd name="connsiteY4" fmla="*/ 390618 h 390618"/>
                  <a:gd name="connsiteX5" fmla="*/ 0 w 3080552"/>
                  <a:gd name="connsiteY5" fmla="*/ 0 h 390618"/>
                  <a:gd name="connsiteX0" fmla="*/ 0 w 3082058"/>
                  <a:gd name="connsiteY0" fmla="*/ 0 h 390618"/>
                  <a:gd name="connsiteX1" fmla="*/ 3015448 w 3082058"/>
                  <a:gd name="connsiteY1" fmla="*/ 0 h 390618"/>
                  <a:gd name="connsiteX2" fmla="*/ 3082058 w 3082058"/>
                  <a:gd name="connsiteY2" fmla="*/ 251536 h 390618"/>
                  <a:gd name="connsiteX3" fmla="*/ 3080552 w 3082058"/>
                  <a:gd name="connsiteY3" fmla="*/ 390618 h 390618"/>
                  <a:gd name="connsiteX4" fmla="*/ 0 w 3082058"/>
                  <a:gd name="connsiteY4" fmla="*/ 390618 h 390618"/>
                  <a:gd name="connsiteX5" fmla="*/ 0 w 3082058"/>
                  <a:gd name="connsiteY5" fmla="*/ 0 h 390618"/>
                  <a:gd name="connsiteX0" fmla="*/ 0 w 3104593"/>
                  <a:gd name="connsiteY0" fmla="*/ 0 h 390618"/>
                  <a:gd name="connsiteX1" fmla="*/ 3104593 w 3104593"/>
                  <a:gd name="connsiteY1" fmla="*/ 0 h 390618"/>
                  <a:gd name="connsiteX2" fmla="*/ 3082058 w 3104593"/>
                  <a:gd name="connsiteY2" fmla="*/ 251536 h 390618"/>
                  <a:gd name="connsiteX3" fmla="*/ 3080552 w 3104593"/>
                  <a:gd name="connsiteY3" fmla="*/ 390618 h 390618"/>
                  <a:gd name="connsiteX4" fmla="*/ 0 w 3104593"/>
                  <a:gd name="connsiteY4" fmla="*/ 390618 h 390618"/>
                  <a:gd name="connsiteX5" fmla="*/ 0 w 3104593"/>
                  <a:gd name="connsiteY5" fmla="*/ 0 h 390618"/>
                  <a:gd name="connsiteX0" fmla="*/ 0 w 3104593"/>
                  <a:gd name="connsiteY0" fmla="*/ 0 h 390618"/>
                  <a:gd name="connsiteX1" fmla="*/ 3104593 w 3104593"/>
                  <a:gd name="connsiteY1" fmla="*/ 0 h 390618"/>
                  <a:gd name="connsiteX2" fmla="*/ 3082058 w 3104593"/>
                  <a:gd name="connsiteY2" fmla="*/ 251536 h 390618"/>
                  <a:gd name="connsiteX3" fmla="*/ 3102857 w 3104593"/>
                  <a:gd name="connsiteY3" fmla="*/ 390618 h 390618"/>
                  <a:gd name="connsiteX4" fmla="*/ 0 w 3104593"/>
                  <a:gd name="connsiteY4" fmla="*/ 390618 h 390618"/>
                  <a:gd name="connsiteX5" fmla="*/ 0 w 3104593"/>
                  <a:gd name="connsiteY5" fmla="*/ 0 h 390618"/>
                  <a:gd name="connsiteX0" fmla="*/ 0 w 3104593"/>
                  <a:gd name="connsiteY0" fmla="*/ 0 h 390618"/>
                  <a:gd name="connsiteX1" fmla="*/ 3104593 w 3104593"/>
                  <a:gd name="connsiteY1" fmla="*/ 0 h 390618"/>
                  <a:gd name="connsiteX2" fmla="*/ 3104363 w 3104593"/>
                  <a:gd name="connsiteY2" fmla="*/ 205821 h 390618"/>
                  <a:gd name="connsiteX3" fmla="*/ 3102857 w 3104593"/>
                  <a:gd name="connsiteY3" fmla="*/ 390618 h 390618"/>
                  <a:gd name="connsiteX4" fmla="*/ 0 w 3104593"/>
                  <a:gd name="connsiteY4" fmla="*/ 390618 h 390618"/>
                  <a:gd name="connsiteX5" fmla="*/ 0 w 3104593"/>
                  <a:gd name="connsiteY5" fmla="*/ 0 h 390618"/>
                  <a:gd name="connsiteX0" fmla="*/ 0 w 3104593"/>
                  <a:gd name="connsiteY0" fmla="*/ 0 h 390618"/>
                  <a:gd name="connsiteX1" fmla="*/ 3104593 w 3104593"/>
                  <a:gd name="connsiteY1" fmla="*/ 0 h 390618"/>
                  <a:gd name="connsiteX2" fmla="*/ 3078341 w 3104593"/>
                  <a:gd name="connsiteY2" fmla="*/ 195662 h 390618"/>
                  <a:gd name="connsiteX3" fmla="*/ 3102857 w 3104593"/>
                  <a:gd name="connsiteY3" fmla="*/ 390618 h 390618"/>
                  <a:gd name="connsiteX4" fmla="*/ 0 w 3104593"/>
                  <a:gd name="connsiteY4" fmla="*/ 390618 h 390618"/>
                  <a:gd name="connsiteX5" fmla="*/ 0 w 3104593"/>
                  <a:gd name="connsiteY5" fmla="*/ 0 h 390618"/>
                  <a:gd name="connsiteX0" fmla="*/ 0 w 3104593"/>
                  <a:gd name="connsiteY0" fmla="*/ 0 h 390618"/>
                  <a:gd name="connsiteX1" fmla="*/ 3104593 w 3104593"/>
                  <a:gd name="connsiteY1" fmla="*/ 0 h 390618"/>
                  <a:gd name="connsiteX2" fmla="*/ 3078341 w 3104593"/>
                  <a:gd name="connsiteY2" fmla="*/ 195662 h 390618"/>
                  <a:gd name="connsiteX3" fmla="*/ 3102857 w 3104593"/>
                  <a:gd name="connsiteY3" fmla="*/ 390618 h 390618"/>
                  <a:gd name="connsiteX4" fmla="*/ 0 w 3104593"/>
                  <a:gd name="connsiteY4" fmla="*/ 390618 h 390618"/>
                  <a:gd name="connsiteX5" fmla="*/ 0 w 3104593"/>
                  <a:gd name="connsiteY5" fmla="*/ 0 h 390618"/>
                  <a:gd name="connsiteX0" fmla="*/ 0 w 3104593"/>
                  <a:gd name="connsiteY0" fmla="*/ 0 h 390618"/>
                  <a:gd name="connsiteX1" fmla="*/ 3104593 w 3104593"/>
                  <a:gd name="connsiteY1" fmla="*/ 0 h 390618"/>
                  <a:gd name="connsiteX2" fmla="*/ 3078341 w 3104593"/>
                  <a:gd name="connsiteY2" fmla="*/ 195662 h 390618"/>
                  <a:gd name="connsiteX3" fmla="*/ 3102857 w 3104593"/>
                  <a:gd name="connsiteY3" fmla="*/ 390618 h 390618"/>
                  <a:gd name="connsiteX4" fmla="*/ 0 w 3104593"/>
                  <a:gd name="connsiteY4" fmla="*/ 390618 h 390618"/>
                  <a:gd name="connsiteX5" fmla="*/ 0 w 3104593"/>
                  <a:gd name="connsiteY5" fmla="*/ 0 h 390618"/>
                  <a:gd name="connsiteX0" fmla="*/ 0 w 3104593"/>
                  <a:gd name="connsiteY0" fmla="*/ 0 h 390618"/>
                  <a:gd name="connsiteX1" fmla="*/ 3104593 w 3104593"/>
                  <a:gd name="connsiteY1" fmla="*/ 0 h 390618"/>
                  <a:gd name="connsiteX2" fmla="*/ 3093151 w 3104593"/>
                  <a:gd name="connsiteY2" fmla="*/ 195662 h 390618"/>
                  <a:gd name="connsiteX3" fmla="*/ 3102857 w 3104593"/>
                  <a:gd name="connsiteY3" fmla="*/ 390618 h 390618"/>
                  <a:gd name="connsiteX4" fmla="*/ 0 w 3104593"/>
                  <a:gd name="connsiteY4" fmla="*/ 390618 h 390618"/>
                  <a:gd name="connsiteX5" fmla="*/ 0 w 3104593"/>
                  <a:gd name="connsiteY5" fmla="*/ 0 h 390618"/>
                  <a:gd name="connsiteX0" fmla="*/ 0 w 3104593"/>
                  <a:gd name="connsiteY0" fmla="*/ 0 h 390618"/>
                  <a:gd name="connsiteX1" fmla="*/ 3104593 w 3104593"/>
                  <a:gd name="connsiteY1" fmla="*/ 0 h 390618"/>
                  <a:gd name="connsiteX2" fmla="*/ 3074638 w 3104593"/>
                  <a:gd name="connsiteY2" fmla="*/ 185544 h 390618"/>
                  <a:gd name="connsiteX3" fmla="*/ 3102857 w 3104593"/>
                  <a:gd name="connsiteY3" fmla="*/ 390618 h 390618"/>
                  <a:gd name="connsiteX4" fmla="*/ 0 w 3104593"/>
                  <a:gd name="connsiteY4" fmla="*/ 390618 h 390618"/>
                  <a:gd name="connsiteX5" fmla="*/ 0 w 3104593"/>
                  <a:gd name="connsiteY5" fmla="*/ 0 h 390618"/>
                  <a:gd name="connsiteX0" fmla="*/ 0 w 3104593"/>
                  <a:gd name="connsiteY0" fmla="*/ 0 h 390618"/>
                  <a:gd name="connsiteX1" fmla="*/ 3104593 w 3104593"/>
                  <a:gd name="connsiteY1" fmla="*/ 0 h 390618"/>
                  <a:gd name="connsiteX2" fmla="*/ 3074638 w 3104593"/>
                  <a:gd name="connsiteY2" fmla="*/ 185544 h 390618"/>
                  <a:gd name="connsiteX3" fmla="*/ 3102857 w 3104593"/>
                  <a:gd name="connsiteY3" fmla="*/ 390618 h 390618"/>
                  <a:gd name="connsiteX4" fmla="*/ 0 w 3104593"/>
                  <a:gd name="connsiteY4" fmla="*/ 390618 h 390618"/>
                  <a:gd name="connsiteX5" fmla="*/ 0 w 3104593"/>
                  <a:gd name="connsiteY5" fmla="*/ 0 h 390618"/>
                  <a:gd name="connsiteX0" fmla="*/ 0 w 3108128"/>
                  <a:gd name="connsiteY0" fmla="*/ 0 h 390618"/>
                  <a:gd name="connsiteX1" fmla="*/ 3104593 w 3108128"/>
                  <a:gd name="connsiteY1" fmla="*/ 0 h 390618"/>
                  <a:gd name="connsiteX2" fmla="*/ 3089448 w 3108128"/>
                  <a:gd name="connsiteY2" fmla="*/ 185544 h 390618"/>
                  <a:gd name="connsiteX3" fmla="*/ 3102857 w 3108128"/>
                  <a:gd name="connsiteY3" fmla="*/ 390618 h 390618"/>
                  <a:gd name="connsiteX4" fmla="*/ 0 w 3108128"/>
                  <a:gd name="connsiteY4" fmla="*/ 390618 h 390618"/>
                  <a:gd name="connsiteX5" fmla="*/ 0 w 3108128"/>
                  <a:gd name="connsiteY5" fmla="*/ 0 h 390618"/>
                  <a:gd name="connsiteX0" fmla="*/ 0 w 3104593"/>
                  <a:gd name="connsiteY0" fmla="*/ 0 h 390618"/>
                  <a:gd name="connsiteX1" fmla="*/ 3104593 w 3104593"/>
                  <a:gd name="connsiteY1" fmla="*/ 0 h 390618"/>
                  <a:gd name="connsiteX2" fmla="*/ 3089448 w 3104593"/>
                  <a:gd name="connsiteY2" fmla="*/ 185544 h 390618"/>
                  <a:gd name="connsiteX3" fmla="*/ 3102857 w 3104593"/>
                  <a:gd name="connsiteY3" fmla="*/ 390618 h 390618"/>
                  <a:gd name="connsiteX4" fmla="*/ 0 w 3104593"/>
                  <a:gd name="connsiteY4" fmla="*/ 390618 h 390618"/>
                  <a:gd name="connsiteX5" fmla="*/ 0 w 3104593"/>
                  <a:gd name="connsiteY5" fmla="*/ 0 h 390618"/>
                  <a:gd name="connsiteX0" fmla="*/ 0 w 3104593"/>
                  <a:gd name="connsiteY0" fmla="*/ 0 h 390618"/>
                  <a:gd name="connsiteX1" fmla="*/ 3104593 w 3104593"/>
                  <a:gd name="connsiteY1" fmla="*/ 0 h 390618"/>
                  <a:gd name="connsiteX2" fmla="*/ 3089448 w 3104593"/>
                  <a:gd name="connsiteY2" fmla="*/ 185544 h 390618"/>
                  <a:gd name="connsiteX3" fmla="*/ 3102857 w 3104593"/>
                  <a:gd name="connsiteY3" fmla="*/ 390618 h 390618"/>
                  <a:gd name="connsiteX4" fmla="*/ 0 w 3104593"/>
                  <a:gd name="connsiteY4" fmla="*/ 390618 h 390618"/>
                  <a:gd name="connsiteX5" fmla="*/ 0 w 3104593"/>
                  <a:gd name="connsiteY5" fmla="*/ 0 h 390618"/>
                  <a:gd name="connsiteX0" fmla="*/ 0 w 3102857"/>
                  <a:gd name="connsiteY0" fmla="*/ 0 h 390618"/>
                  <a:gd name="connsiteX1" fmla="*/ 3097187 w 3102857"/>
                  <a:gd name="connsiteY1" fmla="*/ 0 h 390618"/>
                  <a:gd name="connsiteX2" fmla="*/ 3089448 w 3102857"/>
                  <a:gd name="connsiteY2" fmla="*/ 185544 h 390618"/>
                  <a:gd name="connsiteX3" fmla="*/ 3102857 w 3102857"/>
                  <a:gd name="connsiteY3" fmla="*/ 390618 h 390618"/>
                  <a:gd name="connsiteX4" fmla="*/ 0 w 3102857"/>
                  <a:gd name="connsiteY4" fmla="*/ 390618 h 390618"/>
                  <a:gd name="connsiteX5" fmla="*/ 0 w 3102857"/>
                  <a:gd name="connsiteY5" fmla="*/ 0 h 390618"/>
                  <a:gd name="connsiteX0" fmla="*/ 0 w 3099152"/>
                  <a:gd name="connsiteY0" fmla="*/ 0 h 395676"/>
                  <a:gd name="connsiteX1" fmla="*/ 3097187 w 3099152"/>
                  <a:gd name="connsiteY1" fmla="*/ 0 h 395676"/>
                  <a:gd name="connsiteX2" fmla="*/ 3089448 w 3099152"/>
                  <a:gd name="connsiteY2" fmla="*/ 185544 h 395676"/>
                  <a:gd name="connsiteX3" fmla="*/ 3099152 w 3099152"/>
                  <a:gd name="connsiteY3" fmla="*/ 395676 h 395676"/>
                  <a:gd name="connsiteX4" fmla="*/ 0 w 3099152"/>
                  <a:gd name="connsiteY4" fmla="*/ 390618 h 395676"/>
                  <a:gd name="connsiteX5" fmla="*/ 0 w 3099152"/>
                  <a:gd name="connsiteY5" fmla="*/ 0 h 3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99152" h="395676">
                    <a:moveTo>
                      <a:pt x="0" y="0"/>
                    </a:moveTo>
                    <a:lnTo>
                      <a:pt x="3097187" y="0"/>
                    </a:lnTo>
                    <a:cubicBezTo>
                      <a:pt x="3097110" y="68607"/>
                      <a:pt x="3089524" y="101761"/>
                      <a:pt x="3089448" y="185544"/>
                    </a:cubicBezTo>
                    <a:cubicBezTo>
                      <a:pt x="3090215" y="260647"/>
                      <a:pt x="3090980" y="330691"/>
                      <a:pt x="3099152" y="395676"/>
                    </a:cubicBezTo>
                    <a:lnTo>
                      <a:pt x="0" y="390618"/>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Single Corner Snipped 2">
                <a:extLst>
                  <a:ext uri="{FF2B5EF4-FFF2-40B4-BE49-F238E27FC236}">
                    <a16:creationId xmlns:a16="http://schemas.microsoft.com/office/drawing/2014/main" id="{4671EE1B-E67A-0AC5-794C-5340B49E2405}"/>
                  </a:ext>
                </a:extLst>
              </p:cNvPr>
              <p:cNvSpPr/>
              <p:nvPr/>
            </p:nvSpPr>
            <p:spPr>
              <a:xfrm rot="10800000">
                <a:off x="1265897" y="5023849"/>
                <a:ext cx="2499359" cy="297028"/>
              </a:xfrm>
              <a:custGeom>
                <a:avLst/>
                <a:gdLst>
                  <a:gd name="connsiteX0" fmla="*/ 0 w 3080552"/>
                  <a:gd name="connsiteY0" fmla="*/ 0 h 390618"/>
                  <a:gd name="connsiteX1" fmla="*/ 3015448 w 3080552"/>
                  <a:gd name="connsiteY1" fmla="*/ 0 h 390618"/>
                  <a:gd name="connsiteX2" fmla="*/ 3080552 w 3080552"/>
                  <a:gd name="connsiteY2" fmla="*/ 65104 h 390618"/>
                  <a:gd name="connsiteX3" fmla="*/ 3080552 w 3080552"/>
                  <a:gd name="connsiteY3" fmla="*/ 390618 h 390618"/>
                  <a:gd name="connsiteX4" fmla="*/ 0 w 3080552"/>
                  <a:gd name="connsiteY4" fmla="*/ 390618 h 390618"/>
                  <a:gd name="connsiteX5" fmla="*/ 0 w 3080552"/>
                  <a:gd name="connsiteY5" fmla="*/ 0 h 390618"/>
                  <a:gd name="connsiteX0" fmla="*/ 0 w 3080552"/>
                  <a:gd name="connsiteY0" fmla="*/ 0 h 390618"/>
                  <a:gd name="connsiteX1" fmla="*/ 3015448 w 3080552"/>
                  <a:gd name="connsiteY1" fmla="*/ 0 h 390618"/>
                  <a:gd name="connsiteX2" fmla="*/ 2982898 w 3080552"/>
                  <a:gd name="connsiteY2" fmla="*/ 251536 h 390618"/>
                  <a:gd name="connsiteX3" fmla="*/ 3080552 w 3080552"/>
                  <a:gd name="connsiteY3" fmla="*/ 390618 h 390618"/>
                  <a:gd name="connsiteX4" fmla="*/ 0 w 3080552"/>
                  <a:gd name="connsiteY4" fmla="*/ 390618 h 390618"/>
                  <a:gd name="connsiteX5" fmla="*/ 0 w 3080552"/>
                  <a:gd name="connsiteY5" fmla="*/ 0 h 390618"/>
                  <a:gd name="connsiteX0" fmla="*/ 0 w 3082058"/>
                  <a:gd name="connsiteY0" fmla="*/ 0 h 390618"/>
                  <a:gd name="connsiteX1" fmla="*/ 3015448 w 3082058"/>
                  <a:gd name="connsiteY1" fmla="*/ 0 h 390618"/>
                  <a:gd name="connsiteX2" fmla="*/ 3082058 w 3082058"/>
                  <a:gd name="connsiteY2" fmla="*/ 251536 h 390618"/>
                  <a:gd name="connsiteX3" fmla="*/ 3080552 w 3082058"/>
                  <a:gd name="connsiteY3" fmla="*/ 390618 h 390618"/>
                  <a:gd name="connsiteX4" fmla="*/ 0 w 3082058"/>
                  <a:gd name="connsiteY4" fmla="*/ 390618 h 390618"/>
                  <a:gd name="connsiteX5" fmla="*/ 0 w 3082058"/>
                  <a:gd name="connsiteY5" fmla="*/ 0 h 390618"/>
                  <a:gd name="connsiteX0" fmla="*/ 0 w 3104593"/>
                  <a:gd name="connsiteY0" fmla="*/ 0 h 390618"/>
                  <a:gd name="connsiteX1" fmla="*/ 3104593 w 3104593"/>
                  <a:gd name="connsiteY1" fmla="*/ 0 h 390618"/>
                  <a:gd name="connsiteX2" fmla="*/ 3082058 w 3104593"/>
                  <a:gd name="connsiteY2" fmla="*/ 251536 h 390618"/>
                  <a:gd name="connsiteX3" fmla="*/ 3080552 w 3104593"/>
                  <a:gd name="connsiteY3" fmla="*/ 390618 h 390618"/>
                  <a:gd name="connsiteX4" fmla="*/ 0 w 3104593"/>
                  <a:gd name="connsiteY4" fmla="*/ 390618 h 390618"/>
                  <a:gd name="connsiteX5" fmla="*/ 0 w 3104593"/>
                  <a:gd name="connsiteY5" fmla="*/ 0 h 390618"/>
                  <a:gd name="connsiteX0" fmla="*/ 0 w 3104593"/>
                  <a:gd name="connsiteY0" fmla="*/ 0 h 390618"/>
                  <a:gd name="connsiteX1" fmla="*/ 3104593 w 3104593"/>
                  <a:gd name="connsiteY1" fmla="*/ 0 h 390618"/>
                  <a:gd name="connsiteX2" fmla="*/ 3100944 w 3104593"/>
                  <a:gd name="connsiteY2" fmla="*/ 178349 h 390618"/>
                  <a:gd name="connsiteX3" fmla="*/ 3080552 w 3104593"/>
                  <a:gd name="connsiteY3" fmla="*/ 390618 h 390618"/>
                  <a:gd name="connsiteX4" fmla="*/ 0 w 3104593"/>
                  <a:gd name="connsiteY4" fmla="*/ 390618 h 390618"/>
                  <a:gd name="connsiteX5" fmla="*/ 0 w 3104593"/>
                  <a:gd name="connsiteY5" fmla="*/ 0 h 390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04593" h="390618">
                    <a:moveTo>
                      <a:pt x="0" y="0"/>
                    </a:moveTo>
                    <a:lnTo>
                      <a:pt x="3104593" y="0"/>
                    </a:lnTo>
                    <a:cubicBezTo>
                      <a:pt x="3103377" y="59450"/>
                      <a:pt x="3102160" y="118899"/>
                      <a:pt x="3100944" y="178349"/>
                    </a:cubicBezTo>
                    <a:lnTo>
                      <a:pt x="3080552" y="390618"/>
                    </a:lnTo>
                    <a:lnTo>
                      <a:pt x="0" y="390618"/>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3" name="Picture 22" descr="Logo&#10;&#10;Description automatically generated">
              <a:extLst>
                <a:ext uri="{FF2B5EF4-FFF2-40B4-BE49-F238E27FC236}">
                  <a16:creationId xmlns:a16="http://schemas.microsoft.com/office/drawing/2014/main" id="{CD120628-CE63-2B9F-2DC8-7021A25362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160" y="978955"/>
              <a:ext cx="1893782" cy="1821638"/>
            </a:xfrm>
            <a:prstGeom prst="rect">
              <a:avLst/>
            </a:prstGeom>
          </p:spPr>
        </p:pic>
      </p:grpSp>
      <p:sp>
        <p:nvSpPr>
          <p:cNvPr id="2" name="Title 1" descr="Presentation Title holder.">
            <a:extLst>
              <a:ext uri="{FF2B5EF4-FFF2-40B4-BE49-F238E27FC236}">
                <a16:creationId xmlns:a16="http://schemas.microsoft.com/office/drawing/2014/main" id="{CD208817-DDED-48FA-B850-A76FD104B71C}"/>
              </a:ext>
            </a:extLst>
          </p:cNvPr>
          <p:cNvSpPr>
            <a:spLocks noGrp="1"/>
          </p:cNvSpPr>
          <p:nvPr>
            <p:ph type="title" idx="4294967295"/>
          </p:nvPr>
        </p:nvSpPr>
        <p:spPr>
          <a:xfrm>
            <a:off x="2210587" y="2622885"/>
            <a:ext cx="7122154" cy="1430636"/>
          </a:xfrm>
          <a:prstGeom prst="rect">
            <a:avLst/>
          </a:prstGeom>
        </p:spPr>
        <p:txBody>
          <a:bodyPr>
            <a:noAutofit/>
          </a:bodyPr>
          <a:lstStyle/>
          <a:p>
            <a:pPr algn="ctr"/>
            <a:r>
              <a:rPr lang="en-US" sz="5200" dirty="0">
                <a:solidFill>
                  <a:schemeClr val="bg1"/>
                </a:solidFill>
                <a:latin typeface="Montserrat"/>
              </a:rPr>
              <a:t>Work Opportunity Tax Credit</a:t>
            </a:r>
          </a:p>
        </p:txBody>
      </p:sp>
      <p:grpSp>
        <p:nvGrpSpPr>
          <p:cNvPr id="4" name="Group 3" descr="Texas Workforce Solutions logo paired with the American Job Center network logo.&#10;">
            <a:extLst>
              <a:ext uri="{FF2B5EF4-FFF2-40B4-BE49-F238E27FC236}">
                <a16:creationId xmlns:a16="http://schemas.microsoft.com/office/drawing/2014/main" id="{EA8801EE-7558-B6CD-DC0C-A37F3C9DF92B}"/>
              </a:ext>
            </a:extLst>
          </p:cNvPr>
          <p:cNvGrpSpPr/>
          <p:nvPr/>
        </p:nvGrpSpPr>
        <p:grpSpPr>
          <a:xfrm>
            <a:off x="8461186" y="5522977"/>
            <a:ext cx="3590606" cy="1207008"/>
            <a:chOff x="8461186" y="5522977"/>
            <a:chExt cx="3590606" cy="1207008"/>
          </a:xfrm>
        </p:grpSpPr>
        <p:grpSp>
          <p:nvGrpSpPr>
            <p:cNvPr id="3" name="Group 2">
              <a:extLst>
                <a:ext uri="{FF2B5EF4-FFF2-40B4-BE49-F238E27FC236}">
                  <a16:creationId xmlns:a16="http://schemas.microsoft.com/office/drawing/2014/main" id="{C1A7CCF0-958A-CC25-B1DC-D07F68819F4A}"/>
                </a:ext>
              </a:extLst>
            </p:cNvPr>
            <p:cNvGrpSpPr/>
            <p:nvPr/>
          </p:nvGrpSpPr>
          <p:grpSpPr>
            <a:xfrm>
              <a:off x="8461186" y="5522977"/>
              <a:ext cx="3590606" cy="1207008"/>
              <a:chOff x="8461186" y="5522977"/>
              <a:chExt cx="3590606" cy="1207008"/>
            </a:xfrm>
          </p:grpSpPr>
          <p:sp>
            <p:nvSpPr>
              <p:cNvPr id="26" name="Rectangle 17">
                <a:extLst>
                  <a:ext uri="{FF2B5EF4-FFF2-40B4-BE49-F238E27FC236}">
                    <a16:creationId xmlns:a16="http://schemas.microsoft.com/office/drawing/2014/main" id="{A5A1B7A7-CDC7-45A0-A51E-ACEC6F48490E}"/>
                  </a:ext>
                </a:extLst>
              </p:cNvPr>
              <p:cNvSpPr/>
              <p:nvPr/>
            </p:nvSpPr>
            <p:spPr>
              <a:xfrm>
                <a:off x="8524632" y="5680083"/>
                <a:ext cx="3527160" cy="943119"/>
              </a:xfrm>
              <a:custGeom>
                <a:avLst/>
                <a:gdLst>
                  <a:gd name="connsiteX0" fmla="*/ 0 w 3008376"/>
                  <a:gd name="connsiteY0" fmla="*/ 0 h 932688"/>
                  <a:gd name="connsiteX1" fmla="*/ 3008376 w 3008376"/>
                  <a:gd name="connsiteY1" fmla="*/ 0 h 932688"/>
                  <a:gd name="connsiteX2" fmla="*/ 3008376 w 3008376"/>
                  <a:gd name="connsiteY2" fmla="*/ 932688 h 932688"/>
                  <a:gd name="connsiteX3" fmla="*/ 0 w 3008376"/>
                  <a:gd name="connsiteY3" fmla="*/ 932688 h 932688"/>
                  <a:gd name="connsiteX4" fmla="*/ 0 w 3008376"/>
                  <a:gd name="connsiteY4" fmla="*/ 0 h 932688"/>
                  <a:gd name="connsiteX0" fmla="*/ 566928 w 3008376"/>
                  <a:gd name="connsiteY0" fmla="*/ 54864 h 932688"/>
                  <a:gd name="connsiteX1" fmla="*/ 3008376 w 3008376"/>
                  <a:gd name="connsiteY1" fmla="*/ 0 h 932688"/>
                  <a:gd name="connsiteX2" fmla="*/ 3008376 w 3008376"/>
                  <a:gd name="connsiteY2" fmla="*/ 932688 h 932688"/>
                  <a:gd name="connsiteX3" fmla="*/ 0 w 3008376"/>
                  <a:gd name="connsiteY3" fmla="*/ 932688 h 932688"/>
                  <a:gd name="connsiteX4" fmla="*/ 566928 w 3008376"/>
                  <a:gd name="connsiteY4" fmla="*/ 54864 h 932688"/>
                  <a:gd name="connsiteX0" fmla="*/ 566928 w 3008376"/>
                  <a:gd name="connsiteY0" fmla="*/ 18288 h 932688"/>
                  <a:gd name="connsiteX1" fmla="*/ 3008376 w 3008376"/>
                  <a:gd name="connsiteY1" fmla="*/ 0 h 932688"/>
                  <a:gd name="connsiteX2" fmla="*/ 3008376 w 3008376"/>
                  <a:gd name="connsiteY2" fmla="*/ 932688 h 932688"/>
                  <a:gd name="connsiteX3" fmla="*/ 0 w 3008376"/>
                  <a:gd name="connsiteY3" fmla="*/ 932688 h 932688"/>
                  <a:gd name="connsiteX4" fmla="*/ 566928 w 3008376"/>
                  <a:gd name="connsiteY4" fmla="*/ 18288 h 932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8376" h="932688">
                    <a:moveTo>
                      <a:pt x="566928" y="18288"/>
                    </a:moveTo>
                    <a:lnTo>
                      <a:pt x="3008376" y="0"/>
                    </a:lnTo>
                    <a:lnTo>
                      <a:pt x="3008376" y="932688"/>
                    </a:lnTo>
                    <a:lnTo>
                      <a:pt x="0" y="932688"/>
                    </a:lnTo>
                    <a:lnTo>
                      <a:pt x="566928" y="18288"/>
                    </a:ln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3" name="Group 32">
                <a:extLst>
                  <a:ext uri="{FF2B5EF4-FFF2-40B4-BE49-F238E27FC236}">
                    <a16:creationId xmlns:a16="http://schemas.microsoft.com/office/drawing/2014/main" id="{227D45D5-BFF9-C3D0-0EC3-DE24CA4D82B6}"/>
                  </a:ext>
                </a:extLst>
              </p:cNvPr>
              <p:cNvGrpSpPr/>
              <p:nvPr/>
            </p:nvGrpSpPr>
            <p:grpSpPr>
              <a:xfrm>
                <a:off x="8461186" y="5522977"/>
                <a:ext cx="3391023" cy="1207008"/>
                <a:chOff x="7747954" y="4848679"/>
                <a:chExt cx="3261487" cy="1076633"/>
              </a:xfrm>
            </p:grpSpPr>
            <p:pic>
              <p:nvPicPr>
                <p:cNvPr id="25" name="Picture 24" descr="Text&#10;&#10;Description automatically generated">
                  <a:extLst>
                    <a:ext uri="{FF2B5EF4-FFF2-40B4-BE49-F238E27FC236}">
                      <a16:creationId xmlns:a16="http://schemas.microsoft.com/office/drawing/2014/main" id="{CDA3099A-D90B-85EB-6436-B47EB2624B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47238" y="5038540"/>
                  <a:ext cx="2362203" cy="642353"/>
                </a:xfrm>
                <a:prstGeom prst="rect">
                  <a:avLst/>
                </a:prstGeom>
              </p:spPr>
            </p:pic>
            <p:cxnSp>
              <p:nvCxnSpPr>
                <p:cNvPr id="29" name="Straight Connector 28">
                  <a:extLst>
                    <a:ext uri="{FF2B5EF4-FFF2-40B4-BE49-F238E27FC236}">
                      <a16:creationId xmlns:a16="http://schemas.microsoft.com/office/drawing/2014/main" id="{94284047-4E5E-CDBB-8910-1E252055C26C}"/>
                    </a:ext>
                  </a:extLst>
                </p:cNvPr>
                <p:cNvCxnSpPr>
                  <a:cxnSpLocks/>
                </p:cNvCxnSpPr>
                <p:nvPr/>
              </p:nvCxnSpPr>
              <p:spPr>
                <a:xfrm flipH="1">
                  <a:off x="7747954" y="4848679"/>
                  <a:ext cx="838262" cy="1076633"/>
                </a:xfrm>
                <a:prstGeom prst="line">
                  <a:avLst/>
                </a:prstGeom>
                <a:ln>
                  <a:solidFill>
                    <a:schemeClr val="bg1"/>
                  </a:solidFill>
                </a:ln>
              </p:spPr>
              <p:style>
                <a:lnRef idx="1">
                  <a:schemeClr val="accent4"/>
                </a:lnRef>
                <a:fillRef idx="0">
                  <a:schemeClr val="accent4"/>
                </a:fillRef>
                <a:effectRef idx="0">
                  <a:schemeClr val="accent4"/>
                </a:effectRef>
                <a:fontRef idx="minor">
                  <a:schemeClr val="tx1"/>
                </a:fontRef>
              </p:style>
            </p:cxnSp>
          </p:grpSp>
        </p:grpSp>
        <p:pic>
          <p:nvPicPr>
            <p:cNvPr id="37" name="Picture 36">
              <a:extLst>
                <a:ext uri="{FF2B5EF4-FFF2-40B4-BE49-F238E27FC236}">
                  <a16:creationId xmlns:a16="http://schemas.microsoft.com/office/drawing/2014/main" id="{5D9224D9-938A-9301-D522-5DFA4FD7FA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649" y="6433094"/>
              <a:ext cx="2203097" cy="140136"/>
            </a:xfrm>
            <a:prstGeom prst="rect">
              <a:avLst/>
            </a:prstGeom>
          </p:spPr>
        </p:pic>
      </p:grpSp>
    </p:spTree>
    <p:extLst>
      <p:ext uri="{BB962C8B-B14F-4D97-AF65-F5344CB8AC3E}">
        <p14:creationId xmlns:p14="http://schemas.microsoft.com/office/powerpoint/2010/main" val="26424656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EABFB-913C-08DD-220C-CB33476C831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A845749-5A35-6A18-495B-3D8A781029E5}"/>
              </a:ext>
              <a:ext uri="{C183D7F6-B498-43B3-948B-1728B52AA6E4}">
                <adec:decorative xmlns:adec="http://schemas.microsoft.com/office/drawing/2017/decorative" val="1"/>
              </a:ext>
            </a:extLst>
          </p:cNvPr>
          <p:cNvSpPr/>
          <p:nvPr/>
        </p:nvSpPr>
        <p:spPr>
          <a:xfrm>
            <a:off x="0" y="133349"/>
            <a:ext cx="12192000" cy="732987"/>
          </a:xfrm>
          <a:prstGeom prst="rect">
            <a:avLst/>
          </a:prstGeom>
          <a:solidFill>
            <a:srgbClr val="1038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a:extLst>
              <a:ext uri="{FF2B5EF4-FFF2-40B4-BE49-F238E27FC236}">
                <a16:creationId xmlns:a16="http://schemas.microsoft.com/office/drawing/2014/main" id="{17329C94-AFE4-0601-C3A5-4D8202A8040F}"/>
              </a:ext>
            </a:extLst>
          </p:cNvPr>
          <p:cNvSpPr>
            <a:spLocks noGrp="1"/>
          </p:cNvSpPr>
          <p:nvPr>
            <p:ph type="title" idx="4294967295"/>
          </p:nvPr>
        </p:nvSpPr>
        <p:spPr>
          <a:xfrm>
            <a:off x="-1" y="177475"/>
            <a:ext cx="12191999" cy="611112"/>
          </a:xfrm>
          <a:prstGeom prst="rect">
            <a:avLst/>
          </a:prstGeom>
        </p:spPr>
        <p:txBody>
          <a:bodyPr/>
          <a:lstStyle/>
          <a:p>
            <a:pPr algn="ctr"/>
            <a:r>
              <a:rPr lang="en-US" sz="4000" dirty="0">
                <a:solidFill>
                  <a:schemeClr val="bg1"/>
                </a:solidFill>
                <a:latin typeface="Montserrat" panose="00000800000000000000" pitchFamily="2" charset="0"/>
              </a:rPr>
              <a:t>Common WOTC Avenues for Foster Youth (1)</a:t>
            </a:r>
          </a:p>
        </p:txBody>
      </p:sp>
      <p:sp>
        <p:nvSpPr>
          <p:cNvPr id="4" name="TextBox 3">
            <a:extLst>
              <a:ext uri="{FF2B5EF4-FFF2-40B4-BE49-F238E27FC236}">
                <a16:creationId xmlns:a16="http://schemas.microsoft.com/office/drawing/2014/main" id="{73CCB53D-0630-DFD9-2F28-21A3AC70A4DA}"/>
              </a:ext>
            </a:extLst>
          </p:cNvPr>
          <p:cNvSpPr txBox="1"/>
          <p:nvPr/>
        </p:nvSpPr>
        <p:spPr>
          <a:xfrm>
            <a:off x="568712" y="960120"/>
            <a:ext cx="11105424" cy="4461862"/>
          </a:xfrm>
          <a:prstGeom prst="rect">
            <a:avLst/>
          </a:prstGeom>
          <a:noFill/>
        </p:spPr>
        <p:txBody>
          <a:bodyPr wrap="square" lIns="91440" tIns="45720" rIns="91440" bIns="45720" rtlCol="0" anchor="t">
            <a:spAutoFit/>
          </a:bodyPr>
          <a:lstStyle/>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400" dirty="0">
                <a:solidFill>
                  <a:srgbClr val="1D3767"/>
                </a:solidFill>
                <a:highlight>
                  <a:srgbClr val="FFFFFF"/>
                </a:highlight>
                <a:latin typeface="Montserrat Medium" panose="00000600000000000000" pitchFamily="2" charset="0"/>
                <a:ea typeface="+mn-lt"/>
                <a:cs typeface="Arial"/>
              </a:rPr>
              <a:t>Supplemental Nutrition Assistance Program (SNAP) Recipients</a:t>
            </a:r>
          </a:p>
          <a:p>
            <a:pPr marL="800100" lvl="1" indent="-342900">
              <a:lnSpc>
                <a:spcPct val="150000"/>
              </a:lnSpc>
              <a:buFont typeface="Arial" panose="020B0604020202020204" pitchFamily="34" charset="0"/>
              <a:buChar char="•"/>
              <a:defRPr/>
            </a:pPr>
            <a:r>
              <a:rPr lang="en-US" sz="2400" dirty="0">
                <a:solidFill>
                  <a:srgbClr val="1D3767"/>
                </a:solidFill>
                <a:highlight>
                  <a:srgbClr val="FFFFFF"/>
                </a:highlight>
                <a:latin typeface="Montserrat Medium" panose="00000600000000000000" pitchFamily="2" charset="0"/>
                <a:ea typeface="+mn-lt"/>
                <a:cs typeface="Arial"/>
              </a:rPr>
              <a:t>Definition: Individuals ages 18-39 who are members of a family that received SNAP (Food Stamps) benefits for at least 3 months during the 5-month period ending on the hiring date.</a:t>
            </a:r>
          </a:p>
          <a:p>
            <a:pPr marL="800100" lvl="1" indent="-342900">
              <a:lnSpc>
                <a:spcPct val="150000"/>
              </a:lnSpc>
              <a:buFont typeface="Arial" panose="020B0604020202020204" pitchFamily="34" charset="0"/>
              <a:buChar char="•"/>
              <a:defRPr/>
            </a:pPr>
            <a:r>
              <a:rPr lang="en-US" sz="2400" dirty="0">
                <a:solidFill>
                  <a:srgbClr val="1D3767"/>
                </a:solidFill>
                <a:highlight>
                  <a:srgbClr val="FFFFFF"/>
                </a:highlight>
                <a:latin typeface="Montserrat Medium" panose="00000600000000000000" pitchFamily="2" charset="0"/>
                <a:ea typeface="+mn-lt"/>
                <a:cs typeface="Arial"/>
              </a:rPr>
              <a:t>Why it applies: Many foster youth, especially those aging out of care, face economic hardship and qualify for SNAP benefits. This is a very common qualifying category.</a:t>
            </a:r>
          </a:p>
          <a:p>
            <a:pPr marL="800100" lvl="1" indent="-342900">
              <a:lnSpc>
                <a:spcPct val="150000"/>
              </a:lnSpc>
              <a:buFont typeface="Arial" panose="020B0604020202020204" pitchFamily="34" charset="0"/>
              <a:buChar char="•"/>
              <a:defRPr/>
            </a:pPr>
            <a:endParaRPr lang="en-US" sz="2400" dirty="0">
              <a:solidFill>
                <a:srgbClr val="1D3767"/>
              </a:solidFill>
              <a:highlight>
                <a:srgbClr val="FFFFFF"/>
              </a:highlight>
              <a:latin typeface="Montserrat Medium" panose="00000600000000000000" pitchFamily="2" charset="0"/>
              <a:ea typeface="+mn-lt"/>
              <a:cs typeface="Arial"/>
            </a:endParaRPr>
          </a:p>
        </p:txBody>
      </p:sp>
    </p:spTree>
    <p:extLst>
      <p:ext uri="{BB962C8B-B14F-4D97-AF65-F5344CB8AC3E}">
        <p14:creationId xmlns:p14="http://schemas.microsoft.com/office/powerpoint/2010/main" val="20461222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10385B"/>
        </a:solidFill>
        <a:effectLst/>
      </p:bgPr>
    </p:bg>
    <p:spTree>
      <p:nvGrpSpPr>
        <p:cNvPr id="1" name="">
          <a:extLst>
            <a:ext uri="{FF2B5EF4-FFF2-40B4-BE49-F238E27FC236}">
              <a16:creationId xmlns:a16="http://schemas.microsoft.com/office/drawing/2014/main" id="{06D6E81D-0717-8025-33ED-1473C1E09F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2E2CF1-C419-9BCA-7008-64A648D46CE7}"/>
              </a:ext>
            </a:extLst>
          </p:cNvPr>
          <p:cNvSpPr>
            <a:spLocks noGrp="1"/>
          </p:cNvSpPr>
          <p:nvPr>
            <p:ph type="title"/>
          </p:nvPr>
        </p:nvSpPr>
        <p:spPr>
          <a:xfrm>
            <a:off x="0" y="173736"/>
            <a:ext cx="12192000" cy="612648"/>
          </a:xfrm>
        </p:spPr>
        <p:txBody>
          <a:bodyPr/>
          <a:lstStyle/>
          <a:p>
            <a:pPr algn="ctr"/>
            <a:r>
              <a:rPr lang="en-US" dirty="0"/>
              <a:t>Common WOTC Avenues for Foster Youth (2)</a:t>
            </a:r>
            <a:endParaRPr lang="en-US" dirty="0">
              <a:latin typeface="Montserrat" panose="02000505000000020004" pitchFamily="2" charset="0"/>
            </a:endParaRPr>
          </a:p>
        </p:txBody>
      </p:sp>
      <p:sp>
        <p:nvSpPr>
          <p:cNvPr id="3" name="TextBox 2">
            <a:extLst>
              <a:ext uri="{FF2B5EF4-FFF2-40B4-BE49-F238E27FC236}">
                <a16:creationId xmlns:a16="http://schemas.microsoft.com/office/drawing/2014/main" id="{6BCDC9FD-F60A-008A-8B18-918E074FD08E}"/>
              </a:ext>
            </a:extLst>
          </p:cNvPr>
          <p:cNvSpPr txBox="1"/>
          <p:nvPr/>
        </p:nvSpPr>
        <p:spPr>
          <a:xfrm>
            <a:off x="568712" y="958704"/>
            <a:ext cx="11105424" cy="5246693"/>
          </a:xfrm>
          <a:prstGeom prst="rect">
            <a:avLst/>
          </a:prstGeom>
          <a:noFill/>
        </p:spPr>
        <p:txBody>
          <a:bodyPr wrap="square" lIns="91440" tIns="45720" rIns="91440" bIns="45720" rtlCol="0" anchor="t">
            <a:spAutoFit/>
          </a:bodyPr>
          <a:lstStyle/>
          <a:p>
            <a:pPr marL="342900" marR="0" lvl="0" indent="-3429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Qualified Long-Term Unemployment Recipients</a:t>
            </a:r>
          </a:p>
          <a:p>
            <a:pPr marL="800100" lvl="1" indent="-342900">
              <a:lnSpc>
                <a:spcPct val="150000"/>
              </a:lnSpc>
              <a:spcAft>
                <a:spcPts val="600"/>
              </a:spcAft>
              <a:buFont typeface="Arial" panose="020B0604020202020204" pitchFamily="34" charset="0"/>
              <a:buChar char="•"/>
              <a:defRPr/>
            </a:pPr>
            <a:r>
              <a:rPr kumimoji="0" lang="en-US" sz="24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Definition: An individual who has been unemployed for 27 or more consecutive weeks AND received unemployment compensation during some portion of the unemployment period.</a:t>
            </a:r>
          </a:p>
          <a:p>
            <a:pPr marL="800100" lvl="1" indent="-342900">
              <a:lnSpc>
                <a:spcPct val="150000"/>
              </a:lnSpc>
              <a:spcAft>
                <a:spcPts val="600"/>
              </a:spcAft>
              <a:buFont typeface="Arial" panose="020B0604020202020204" pitchFamily="34" charset="0"/>
              <a:buChar char="•"/>
              <a:defRPr/>
            </a:pPr>
            <a:r>
              <a:rPr kumimoji="0" lang="en-US" sz="24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Why it applies: Older foster youth (18+) who have struggled to find stable employment after aging out of care may fit this. The credit here is higher – up to $9,600.</a:t>
            </a:r>
          </a:p>
          <a:p>
            <a:pPr marL="800100" lvl="1" indent="-342900">
              <a:lnSpc>
                <a:spcPct val="150000"/>
              </a:lnSpc>
              <a:spcAft>
                <a:spcPts val="600"/>
              </a:spcAft>
              <a:buFont typeface="Arial" panose="020B0604020202020204" pitchFamily="34" charset="0"/>
              <a:buChar char="•"/>
              <a:defRPr/>
            </a:pPr>
            <a:endParaRPr kumimoji="0" lang="en-US" sz="24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984722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BD396-47CD-7F8C-7A37-9163BF07A1E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D2D1C1A-E35E-2444-63BA-ABE02180C43B}"/>
              </a:ext>
              <a:ext uri="{C183D7F6-B498-43B3-948B-1728B52AA6E4}">
                <adec:decorative xmlns:adec="http://schemas.microsoft.com/office/drawing/2017/decorative" val="1"/>
              </a:ext>
            </a:extLst>
          </p:cNvPr>
          <p:cNvSpPr/>
          <p:nvPr/>
        </p:nvSpPr>
        <p:spPr>
          <a:xfrm>
            <a:off x="0" y="133349"/>
            <a:ext cx="12192000" cy="732987"/>
          </a:xfrm>
          <a:prstGeom prst="rect">
            <a:avLst/>
          </a:prstGeom>
          <a:solidFill>
            <a:srgbClr val="1038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a:extLst>
              <a:ext uri="{FF2B5EF4-FFF2-40B4-BE49-F238E27FC236}">
                <a16:creationId xmlns:a16="http://schemas.microsoft.com/office/drawing/2014/main" id="{D693F81A-9E27-8512-2177-AAA0AF995977}"/>
              </a:ext>
            </a:extLst>
          </p:cNvPr>
          <p:cNvSpPr>
            <a:spLocks noGrp="1"/>
          </p:cNvSpPr>
          <p:nvPr>
            <p:ph type="title" idx="4294967295"/>
          </p:nvPr>
        </p:nvSpPr>
        <p:spPr>
          <a:xfrm>
            <a:off x="-1" y="177475"/>
            <a:ext cx="12191999" cy="611112"/>
          </a:xfrm>
          <a:prstGeom prst="rect">
            <a:avLst/>
          </a:prstGeom>
        </p:spPr>
        <p:txBody>
          <a:bodyPr/>
          <a:lstStyle/>
          <a:p>
            <a:pPr algn="ctr"/>
            <a:r>
              <a:rPr lang="en-US" sz="4000" dirty="0">
                <a:solidFill>
                  <a:schemeClr val="bg1"/>
                </a:solidFill>
                <a:latin typeface="Montserrat" panose="00000800000000000000" pitchFamily="2" charset="0"/>
              </a:rPr>
              <a:t>Secondary WOTC Avenues for Foster Youth</a:t>
            </a:r>
          </a:p>
        </p:txBody>
      </p:sp>
      <p:sp>
        <p:nvSpPr>
          <p:cNvPr id="4" name="TextBox 3">
            <a:extLst>
              <a:ext uri="{FF2B5EF4-FFF2-40B4-BE49-F238E27FC236}">
                <a16:creationId xmlns:a16="http://schemas.microsoft.com/office/drawing/2014/main" id="{8CBA25DA-098A-C2B4-6719-4AF7CC69A7D2}"/>
              </a:ext>
            </a:extLst>
          </p:cNvPr>
          <p:cNvSpPr txBox="1"/>
          <p:nvPr/>
        </p:nvSpPr>
        <p:spPr>
          <a:xfrm>
            <a:off x="568712" y="960120"/>
            <a:ext cx="11105424" cy="5857244"/>
          </a:xfrm>
          <a:prstGeom prst="rect">
            <a:avLst/>
          </a:prstGeom>
          <a:noFill/>
        </p:spPr>
        <p:txBody>
          <a:bodyPr wrap="square" lIns="91440" tIns="45720" rIns="91440" bIns="45720" rtlCol="0" anchor="t">
            <a:spAutoFit/>
          </a:bodyPr>
          <a:lstStyle/>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400" dirty="0">
                <a:solidFill>
                  <a:srgbClr val="1D3767"/>
                </a:solidFill>
                <a:highlight>
                  <a:srgbClr val="FFFFFF"/>
                </a:highlight>
                <a:latin typeface="Montserrat Medium" panose="00000600000000000000" pitchFamily="2" charset="0"/>
                <a:ea typeface="+mn-lt"/>
                <a:cs typeface="Arial"/>
              </a:rPr>
              <a:t>Designated Community Residents (DCRs)</a:t>
            </a:r>
          </a:p>
          <a:p>
            <a:pPr marL="800100" lvl="1" indent="-342900">
              <a:lnSpc>
                <a:spcPct val="150000"/>
              </a:lnSpc>
              <a:buFont typeface="Arial" panose="020B0604020202020204" pitchFamily="34" charset="0"/>
              <a:buChar char="•"/>
              <a:defRPr/>
            </a:pPr>
            <a:r>
              <a:rPr lang="en-US" sz="2000" dirty="0">
                <a:solidFill>
                  <a:srgbClr val="1D3767"/>
                </a:solidFill>
                <a:highlight>
                  <a:srgbClr val="FFFFFF"/>
                </a:highlight>
                <a:latin typeface="Montserrat Medium" panose="00000600000000000000" pitchFamily="2" charset="0"/>
                <a:ea typeface="+mn-lt"/>
                <a:cs typeface="Arial"/>
              </a:rPr>
              <a:t>Definition: Individuals ages 18-39 who live within an Empowerment Zone, Enterprise Community, or Renewal Community.</a:t>
            </a:r>
          </a:p>
          <a:p>
            <a:pPr marL="800100" lvl="1" indent="-342900">
              <a:lnSpc>
                <a:spcPct val="150000"/>
              </a:lnSpc>
              <a:buFont typeface="Arial" panose="020B0604020202020204" pitchFamily="34" charset="0"/>
              <a:buChar char="•"/>
              <a:defRPr/>
            </a:pPr>
            <a:r>
              <a:rPr lang="en-US" sz="2000" dirty="0">
                <a:solidFill>
                  <a:srgbClr val="1D3767"/>
                </a:solidFill>
                <a:highlight>
                  <a:srgbClr val="FFFFFF"/>
                </a:highlight>
                <a:latin typeface="Montserrat Medium" panose="00000600000000000000" pitchFamily="2" charset="0"/>
                <a:ea typeface="+mn-lt"/>
                <a:cs typeface="Arial"/>
              </a:rPr>
              <a:t>Why it applies: While not universal, some foster youth may reside in these specific geographic areas designated by the government. Requires verification of address.</a:t>
            </a:r>
          </a:p>
          <a:p>
            <a:pPr marL="342900" indent="-342900">
              <a:lnSpc>
                <a:spcPct val="150000"/>
              </a:lnSpc>
              <a:buFont typeface="Arial" panose="020B0604020202020204" pitchFamily="34" charset="0"/>
              <a:buChar char="•"/>
              <a:defRPr/>
            </a:pPr>
            <a:r>
              <a:rPr lang="en-US" sz="2400" dirty="0">
                <a:solidFill>
                  <a:srgbClr val="1D3767"/>
                </a:solidFill>
                <a:highlight>
                  <a:srgbClr val="FFFFFF"/>
                </a:highlight>
                <a:latin typeface="Montserrat Medium" panose="00000600000000000000" pitchFamily="2" charset="0"/>
                <a:ea typeface="+mn-lt"/>
                <a:cs typeface="Arial"/>
              </a:rPr>
              <a:t>Other Potential Avenue</a:t>
            </a:r>
          </a:p>
          <a:p>
            <a:pPr marL="800100" lvl="1" indent="-342900">
              <a:lnSpc>
                <a:spcPct val="150000"/>
              </a:lnSpc>
              <a:buFont typeface="Arial" panose="020B0604020202020204" pitchFamily="34" charset="0"/>
              <a:buChar char="•"/>
              <a:defRPr/>
            </a:pPr>
            <a:r>
              <a:rPr lang="en-US" sz="2000" dirty="0">
                <a:solidFill>
                  <a:srgbClr val="1D3767"/>
                </a:solidFill>
                <a:highlight>
                  <a:srgbClr val="FFFFFF"/>
                </a:highlight>
                <a:latin typeface="Montserrat Medium" panose="00000600000000000000" pitchFamily="2" charset="0"/>
                <a:ea typeface="+mn-lt"/>
                <a:cs typeface="Arial"/>
              </a:rPr>
              <a:t>SSI Recipients: If they have a qualifying disability leading to Supplemental Security Income.</a:t>
            </a:r>
          </a:p>
          <a:p>
            <a:pPr marL="342900" indent="-342900">
              <a:lnSpc>
                <a:spcPct val="150000"/>
              </a:lnSpc>
              <a:buFont typeface="Arial" panose="020B0604020202020204" pitchFamily="34" charset="0"/>
              <a:buChar char="•"/>
              <a:defRPr/>
            </a:pPr>
            <a:r>
              <a:rPr lang="en-US" sz="2400" dirty="0">
                <a:solidFill>
                  <a:srgbClr val="1D3767"/>
                </a:solidFill>
                <a:highlight>
                  <a:srgbClr val="FFFFFF"/>
                </a:highlight>
                <a:latin typeface="Montserrat Medium" panose="00000600000000000000" pitchFamily="2" charset="0"/>
                <a:ea typeface="+mn-lt"/>
                <a:cs typeface="Arial"/>
              </a:rPr>
              <a:t>The Power of Asking:</a:t>
            </a:r>
          </a:p>
          <a:p>
            <a:pPr marL="800100" lvl="1" indent="-342900">
              <a:lnSpc>
                <a:spcPct val="150000"/>
              </a:lnSpc>
              <a:buFont typeface="Arial" panose="020B0604020202020204" pitchFamily="34" charset="0"/>
              <a:buChar char="•"/>
              <a:defRPr/>
            </a:pPr>
            <a:r>
              <a:rPr lang="en-US" sz="2000" dirty="0">
                <a:solidFill>
                  <a:srgbClr val="1D3767"/>
                </a:solidFill>
                <a:highlight>
                  <a:srgbClr val="FFFFFF"/>
                </a:highlight>
                <a:latin typeface="Montserrat Medium" panose="00000600000000000000" pitchFamily="2" charset="0"/>
                <a:ea typeface="+mn-lt"/>
                <a:cs typeface="Arial"/>
              </a:rPr>
              <a:t>A comprehensive pre-screening process allows individuals to self-identify potential eligibility across ALL categories.</a:t>
            </a:r>
          </a:p>
        </p:txBody>
      </p:sp>
    </p:spTree>
    <p:extLst>
      <p:ext uri="{BB962C8B-B14F-4D97-AF65-F5344CB8AC3E}">
        <p14:creationId xmlns:p14="http://schemas.microsoft.com/office/powerpoint/2010/main" val="1488343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rgbClr val="10385B"/>
        </a:solidFill>
        <a:effectLst/>
      </p:bgPr>
    </p:bg>
    <p:spTree>
      <p:nvGrpSpPr>
        <p:cNvPr id="1" name="">
          <a:extLst>
            <a:ext uri="{FF2B5EF4-FFF2-40B4-BE49-F238E27FC236}">
              <a16:creationId xmlns:a16="http://schemas.microsoft.com/office/drawing/2014/main" id="{8550ACB9-32F7-C860-B336-759A376CF8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266968-0205-3F57-9531-6D4BD81FD14D}"/>
              </a:ext>
            </a:extLst>
          </p:cNvPr>
          <p:cNvSpPr>
            <a:spLocks noGrp="1"/>
          </p:cNvSpPr>
          <p:nvPr>
            <p:ph type="title"/>
          </p:nvPr>
        </p:nvSpPr>
        <p:spPr>
          <a:xfrm>
            <a:off x="0" y="173736"/>
            <a:ext cx="12192000" cy="612648"/>
          </a:xfrm>
        </p:spPr>
        <p:txBody>
          <a:bodyPr/>
          <a:lstStyle/>
          <a:p>
            <a:pPr algn="ctr"/>
            <a:r>
              <a:rPr lang="en-US" dirty="0"/>
              <a:t>Employers - Step 1: Pre-Screening</a:t>
            </a:r>
            <a:endParaRPr lang="en-US" dirty="0">
              <a:latin typeface="Montserrat" panose="02000505000000020004" pitchFamily="2" charset="0"/>
            </a:endParaRPr>
          </a:p>
        </p:txBody>
      </p:sp>
      <p:sp>
        <p:nvSpPr>
          <p:cNvPr id="3" name="TextBox 2">
            <a:extLst>
              <a:ext uri="{FF2B5EF4-FFF2-40B4-BE49-F238E27FC236}">
                <a16:creationId xmlns:a16="http://schemas.microsoft.com/office/drawing/2014/main" id="{3371B2E9-BD68-32E9-D22D-2141B5803FD0}"/>
              </a:ext>
            </a:extLst>
          </p:cNvPr>
          <p:cNvSpPr txBox="1"/>
          <p:nvPr/>
        </p:nvSpPr>
        <p:spPr>
          <a:xfrm>
            <a:off x="568712" y="958704"/>
            <a:ext cx="11105424" cy="5369803"/>
          </a:xfrm>
          <a:prstGeom prst="rect">
            <a:avLst/>
          </a:prstGeom>
          <a:noFill/>
        </p:spPr>
        <p:txBody>
          <a:bodyPr wrap="square" lIns="91440" tIns="45720" rIns="91440" bIns="45720" rtlCol="0" anchor="t">
            <a:spAutoFit/>
          </a:bodyPr>
          <a:lstStyle/>
          <a:p>
            <a:pPr marL="457200" marR="0" lvl="0" indent="-457200" algn="l" defTabSz="914400" rtl="0" eaLnBrk="1" fontAlgn="auto" latinLnBrk="0" hangingPunct="1">
              <a:lnSpc>
                <a:spcPct val="150000"/>
              </a:lnSpc>
              <a:spcBef>
                <a:spcPts val="0"/>
              </a:spcBef>
              <a:spcAft>
                <a:spcPts val="600"/>
              </a:spcAft>
              <a:buClrTx/>
              <a:buSzTx/>
              <a:buFont typeface="+mj-lt"/>
              <a:buAutoNum type="arabicPeriod"/>
              <a:tabLst/>
              <a:defRPr/>
            </a:pPr>
            <a:r>
              <a:rPr kumimoji="0" lang="en-US" sz="22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Job Offer: Extend a conditional job offer to the applicant.</a:t>
            </a:r>
          </a:p>
          <a:p>
            <a:pPr marL="457200" marR="0" lvl="0" indent="-457200" algn="l" defTabSz="914400" rtl="0" eaLnBrk="1" fontAlgn="auto" latinLnBrk="0" hangingPunct="1">
              <a:lnSpc>
                <a:spcPct val="150000"/>
              </a:lnSpc>
              <a:spcBef>
                <a:spcPts val="0"/>
              </a:spcBef>
              <a:spcAft>
                <a:spcPts val="600"/>
              </a:spcAft>
              <a:buClrTx/>
              <a:buSzTx/>
              <a:buFont typeface="+mj-lt"/>
              <a:buAutoNum type="arabicPeriod"/>
              <a:tabLst/>
              <a:defRPr/>
            </a:pPr>
            <a:r>
              <a:rPr kumimoji="0" lang="en-US" sz="22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Form 8850: Present the applicant with IRS Form 8850, "Pre-Screening Notice and Certification Request for the Work Opportunity Credit."</a:t>
            </a:r>
          </a:p>
          <a:p>
            <a:pPr marL="914400" lvl="1" indent="-457200">
              <a:lnSpc>
                <a:spcPct val="150000"/>
              </a:lnSpc>
              <a:spcAft>
                <a:spcPts val="600"/>
              </a:spcAft>
              <a:buFont typeface="Arial" panose="020B0604020202020204" pitchFamily="34" charset="0"/>
              <a:buChar char="•"/>
              <a:defRPr/>
            </a:pPr>
            <a:r>
              <a:rPr kumimoji="0" lang="en-US" sz="20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Timing is CRITICAL: Must be completed and signed by both employer and employee on or before the job offer date OR the day the job offer is made. (Technically, the earlier of the job offer date or the day the job offer is made.)</a:t>
            </a:r>
          </a:p>
          <a:p>
            <a:pPr marL="914400" lvl="1" indent="-457200">
              <a:lnSpc>
                <a:spcPct val="150000"/>
              </a:lnSpc>
              <a:spcAft>
                <a:spcPts val="600"/>
              </a:spcAft>
              <a:buFont typeface="Arial" panose="020B0604020202020204" pitchFamily="34" charset="0"/>
              <a:buChar char="•"/>
              <a:defRPr/>
            </a:pPr>
            <a:r>
              <a:rPr kumimoji="0" lang="en-US" sz="20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Applicant self-identifies potential eligibility by checking boxes.</a:t>
            </a:r>
          </a:p>
          <a:p>
            <a:pPr marL="457200" marR="0" lvl="0" indent="-457200" algn="l" defTabSz="914400" rtl="0" eaLnBrk="1" fontAlgn="auto" latinLnBrk="0" hangingPunct="1">
              <a:lnSpc>
                <a:spcPct val="150000"/>
              </a:lnSpc>
              <a:spcBef>
                <a:spcPts val="0"/>
              </a:spcBef>
              <a:spcAft>
                <a:spcPts val="600"/>
              </a:spcAft>
              <a:buClrTx/>
              <a:buSzTx/>
              <a:buFont typeface="+mj-lt"/>
              <a:buAutoNum type="arabicPeriod"/>
              <a:tabLst/>
              <a:defRPr/>
            </a:pPr>
            <a:r>
              <a:rPr kumimoji="0" lang="en-US" sz="22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Collection of Supporting Documentation: If the applicant indicates potential eligibility, begin collecting the necessary proof (e.g., SNAP benefit letters, vocational rehab referral, proof of unemployment).</a:t>
            </a:r>
          </a:p>
        </p:txBody>
      </p:sp>
    </p:spTree>
    <p:extLst>
      <p:ext uri="{BB962C8B-B14F-4D97-AF65-F5344CB8AC3E}">
        <p14:creationId xmlns:p14="http://schemas.microsoft.com/office/powerpoint/2010/main" val="3388892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BDD32-52DE-DD4D-BAE9-9C7A533FCDF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6F2C3B9-0969-5E23-5D49-2A0878422F1E}"/>
              </a:ext>
              <a:ext uri="{C183D7F6-B498-43B3-948B-1728B52AA6E4}">
                <adec:decorative xmlns:adec="http://schemas.microsoft.com/office/drawing/2017/decorative" val="1"/>
              </a:ext>
            </a:extLst>
          </p:cNvPr>
          <p:cNvSpPr/>
          <p:nvPr/>
        </p:nvSpPr>
        <p:spPr>
          <a:xfrm>
            <a:off x="0" y="133349"/>
            <a:ext cx="12192000" cy="732987"/>
          </a:xfrm>
          <a:prstGeom prst="rect">
            <a:avLst/>
          </a:prstGeom>
          <a:solidFill>
            <a:srgbClr val="1038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a:extLst>
              <a:ext uri="{FF2B5EF4-FFF2-40B4-BE49-F238E27FC236}">
                <a16:creationId xmlns:a16="http://schemas.microsoft.com/office/drawing/2014/main" id="{3103C5FC-015D-DB59-D76C-10C44F2E8D42}"/>
              </a:ext>
            </a:extLst>
          </p:cNvPr>
          <p:cNvSpPr>
            <a:spLocks noGrp="1"/>
          </p:cNvSpPr>
          <p:nvPr>
            <p:ph type="title" idx="4294967295"/>
          </p:nvPr>
        </p:nvSpPr>
        <p:spPr>
          <a:xfrm>
            <a:off x="-1" y="177475"/>
            <a:ext cx="12191999" cy="611112"/>
          </a:xfrm>
          <a:prstGeom prst="rect">
            <a:avLst/>
          </a:prstGeom>
        </p:spPr>
        <p:txBody>
          <a:bodyPr/>
          <a:lstStyle/>
          <a:p>
            <a:pPr algn="ctr"/>
            <a:r>
              <a:rPr lang="en-US" sz="4000" dirty="0">
                <a:solidFill>
                  <a:schemeClr val="bg1"/>
                </a:solidFill>
                <a:latin typeface="Montserrat" panose="00000800000000000000" pitchFamily="2" charset="0"/>
              </a:rPr>
              <a:t>Employers - Step 2: Certification Request</a:t>
            </a:r>
          </a:p>
        </p:txBody>
      </p:sp>
      <p:sp>
        <p:nvSpPr>
          <p:cNvPr id="4" name="TextBox 3">
            <a:extLst>
              <a:ext uri="{FF2B5EF4-FFF2-40B4-BE49-F238E27FC236}">
                <a16:creationId xmlns:a16="http://schemas.microsoft.com/office/drawing/2014/main" id="{7C0C06A4-FEA1-AC6C-2A2B-7F61152E7F64}"/>
              </a:ext>
            </a:extLst>
          </p:cNvPr>
          <p:cNvSpPr txBox="1"/>
          <p:nvPr/>
        </p:nvSpPr>
        <p:spPr>
          <a:xfrm>
            <a:off x="568712" y="960120"/>
            <a:ext cx="11105424" cy="5210914"/>
          </a:xfrm>
          <a:prstGeom prst="rect">
            <a:avLst/>
          </a:prstGeom>
          <a:noFill/>
        </p:spPr>
        <p:txBody>
          <a:bodyPr wrap="square" lIns="91440" tIns="45720" rIns="91440" bIns="45720" rtlCol="0" anchor="t">
            <a:spAutoFit/>
          </a:bodyPr>
          <a:lstStyle/>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400" dirty="0">
                <a:solidFill>
                  <a:srgbClr val="1D3767"/>
                </a:solidFill>
                <a:highlight>
                  <a:srgbClr val="FFFFFF"/>
                </a:highlight>
                <a:latin typeface="Montserrat Medium" panose="00000600000000000000" pitchFamily="2" charset="0"/>
                <a:ea typeface="+mn-lt"/>
                <a:cs typeface="Arial"/>
              </a:rPr>
              <a:t>Certification Request to State Workforce Agency (SWA)</a:t>
            </a:r>
          </a:p>
          <a:p>
            <a:pPr marL="914400" lvl="1" indent="-457200">
              <a:lnSpc>
                <a:spcPct val="150000"/>
              </a:lnSpc>
              <a:buFont typeface="+mj-lt"/>
              <a:buAutoNum type="arabicPeriod"/>
              <a:defRPr/>
            </a:pPr>
            <a:r>
              <a:rPr lang="en-US" sz="2000" dirty="0">
                <a:solidFill>
                  <a:srgbClr val="1D3767"/>
                </a:solidFill>
                <a:highlight>
                  <a:srgbClr val="FFFFFF"/>
                </a:highlight>
                <a:latin typeface="Montserrat Medium" panose="00000600000000000000" pitchFamily="2" charset="0"/>
                <a:ea typeface="+mn-lt"/>
                <a:cs typeface="Arial"/>
              </a:rPr>
              <a:t>ETA Forms: Complete ETA Form 9061 or ETA Form 9062 (if using a third-party designated agent).</a:t>
            </a:r>
          </a:p>
          <a:p>
            <a:pPr marL="914400" lvl="1" indent="-457200">
              <a:lnSpc>
                <a:spcPct val="150000"/>
              </a:lnSpc>
              <a:buFont typeface="+mj-lt"/>
              <a:buAutoNum type="arabicPeriod"/>
              <a:defRPr/>
            </a:pPr>
            <a:r>
              <a:rPr lang="en-US" sz="2000" dirty="0">
                <a:solidFill>
                  <a:srgbClr val="1D3767"/>
                </a:solidFill>
                <a:highlight>
                  <a:srgbClr val="FFFFFF"/>
                </a:highlight>
                <a:latin typeface="Montserrat Medium" panose="00000600000000000000" pitchFamily="2" charset="0"/>
                <a:ea typeface="+mn-lt"/>
                <a:cs typeface="Arial"/>
              </a:rPr>
              <a:t>Submit to SWA: Send Form 8850, ETA 9061/9062, and all supporting documentation to your state's Workforce Agency (SWA) within 28 days of the employee's start date.</a:t>
            </a:r>
          </a:p>
          <a:p>
            <a:pPr marL="914400" lvl="1" indent="-457200">
              <a:lnSpc>
                <a:spcPct val="150000"/>
              </a:lnSpc>
              <a:buFont typeface="+mj-lt"/>
              <a:buAutoNum type="arabicPeriod"/>
              <a:defRPr/>
            </a:pPr>
            <a:r>
              <a:rPr lang="en-US" sz="2000" dirty="0">
                <a:solidFill>
                  <a:srgbClr val="1D3767"/>
                </a:solidFill>
                <a:highlight>
                  <a:srgbClr val="FFFFFF"/>
                </a:highlight>
                <a:latin typeface="Montserrat Medium" panose="00000600000000000000" pitchFamily="2" charset="0"/>
                <a:ea typeface="+mn-lt"/>
                <a:cs typeface="Arial"/>
              </a:rPr>
              <a:t>SWA Review: The SWA reviews the application and documentation to determine if the individual meets WOTC eligibility criteria.</a:t>
            </a:r>
          </a:p>
          <a:p>
            <a:pPr marL="914400" lvl="1" indent="-457200">
              <a:lnSpc>
                <a:spcPct val="150000"/>
              </a:lnSpc>
              <a:buFont typeface="+mj-lt"/>
              <a:buAutoNum type="arabicPeriod"/>
              <a:defRPr/>
            </a:pPr>
            <a:r>
              <a:rPr lang="en-US" sz="2000" dirty="0">
                <a:solidFill>
                  <a:srgbClr val="1D3767"/>
                </a:solidFill>
                <a:highlight>
                  <a:srgbClr val="FFFFFF"/>
                </a:highlight>
                <a:latin typeface="Montserrat Medium" panose="00000600000000000000" pitchFamily="2" charset="0"/>
                <a:ea typeface="+mn-lt"/>
                <a:cs typeface="Arial"/>
              </a:rPr>
              <a:t>Certification: If approved, the SWA issues a certification letter to the employer.</a:t>
            </a:r>
          </a:p>
          <a:p>
            <a:pPr marL="914400" lvl="1" indent="-457200">
              <a:lnSpc>
                <a:spcPct val="150000"/>
              </a:lnSpc>
              <a:buFont typeface="+mj-lt"/>
              <a:buAutoNum type="arabicPeriod"/>
              <a:defRPr/>
            </a:pPr>
            <a:endParaRPr lang="en-US" sz="2000" dirty="0">
              <a:solidFill>
                <a:srgbClr val="1D3767"/>
              </a:solidFill>
              <a:highlight>
                <a:srgbClr val="FFFFFF"/>
              </a:highlight>
              <a:latin typeface="Montserrat Medium" panose="00000600000000000000" pitchFamily="2" charset="0"/>
              <a:ea typeface="+mn-lt"/>
              <a:cs typeface="Arial"/>
            </a:endParaRPr>
          </a:p>
        </p:txBody>
      </p:sp>
    </p:spTree>
    <p:extLst>
      <p:ext uri="{BB962C8B-B14F-4D97-AF65-F5344CB8AC3E}">
        <p14:creationId xmlns:p14="http://schemas.microsoft.com/office/powerpoint/2010/main" val="35125241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rgbClr val="10385B"/>
        </a:solidFill>
        <a:effectLst/>
      </p:bgPr>
    </p:bg>
    <p:spTree>
      <p:nvGrpSpPr>
        <p:cNvPr id="1" name="">
          <a:extLst>
            <a:ext uri="{FF2B5EF4-FFF2-40B4-BE49-F238E27FC236}">
              <a16:creationId xmlns:a16="http://schemas.microsoft.com/office/drawing/2014/main" id="{D268D1D6-C6F2-DD23-2F1D-7CECEC7FBF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F587DC-F6F1-5DF1-CF7F-C66AD7016F6B}"/>
              </a:ext>
            </a:extLst>
          </p:cNvPr>
          <p:cNvSpPr>
            <a:spLocks noGrp="1"/>
          </p:cNvSpPr>
          <p:nvPr>
            <p:ph type="title"/>
          </p:nvPr>
        </p:nvSpPr>
        <p:spPr>
          <a:xfrm>
            <a:off x="0" y="173736"/>
            <a:ext cx="12192000" cy="612648"/>
          </a:xfrm>
        </p:spPr>
        <p:txBody>
          <a:bodyPr/>
          <a:lstStyle/>
          <a:p>
            <a:pPr algn="ctr"/>
            <a:r>
              <a:rPr lang="en-US" dirty="0"/>
              <a:t>Employers - Step 3: Hiring</a:t>
            </a:r>
            <a:endParaRPr lang="en-US" dirty="0">
              <a:latin typeface="Montserrat" panose="02000505000000020004" pitchFamily="2" charset="0"/>
            </a:endParaRPr>
          </a:p>
        </p:txBody>
      </p:sp>
      <p:sp>
        <p:nvSpPr>
          <p:cNvPr id="3" name="TextBox 2">
            <a:extLst>
              <a:ext uri="{FF2B5EF4-FFF2-40B4-BE49-F238E27FC236}">
                <a16:creationId xmlns:a16="http://schemas.microsoft.com/office/drawing/2014/main" id="{7FBE260C-AFED-2C79-4F79-DA9649BD495B}"/>
              </a:ext>
            </a:extLst>
          </p:cNvPr>
          <p:cNvSpPr txBox="1"/>
          <p:nvPr/>
        </p:nvSpPr>
        <p:spPr>
          <a:xfrm>
            <a:off x="568712" y="958704"/>
            <a:ext cx="11105424" cy="4133696"/>
          </a:xfrm>
          <a:prstGeom prst="rect">
            <a:avLst/>
          </a:prstGeom>
          <a:noFill/>
        </p:spPr>
        <p:txBody>
          <a:bodyPr wrap="square" lIns="91440" tIns="45720" rIns="91440" bIns="45720" rtlCol="0" anchor="t">
            <a:spAutoFit/>
          </a:bodyPr>
          <a:lstStyle/>
          <a:p>
            <a:pPr marL="457200" marR="0" lvl="0" indent="-4572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Hiring &amp; Credit Calculation</a:t>
            </a:r>
          </a:p>
          <a:p>
            <a:pPr marL="914400" lvl="1" indent="-457200">
              <a:lnSpc>
                <a:spcPct val="150000"/>
              </a:lnSpc>
              <a:spcAft>
                <a:spcPts val="600"/>
              </a:spcAft>
              <a:buFont typeface="+mj-lt"/>
              <a:buAutoNum type="arabicPeriod"/>
              <a:defRPr/>
            </a:pPr>
            <a:r>
              <a:rPr kumimoji="0" lang="en-US" sz="20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Hire the Employee: The individual begins employment.</a:t>
            </a:r>
          </a:p>
          <a:p>
            <a:pPr marL="914400" lvl="1" indent="-457200">
              <a:lnSpc>
                <a:spcPct val="150000"/>
              </a:lnSpc>
              <a:spcAft>
                <a:spcPts val="600"/>
              </a:spcAft>
              <a:buFont typeface="+mj-lt"/>
              <a:buAutoNum type="arabicPeriod"/>
              <a:defRPr/>
            </a:pPr>
            <a:r>
              <a:rPr kumimoji="0" lang="en-US" sz="20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Track Wages &amp; Hours: Keep accurate records of wages paid and hours worked for the certified employee.</a:t>
            </a:r>
          </a:p>
          <a:p>
            <a:pPr marL="914400" lvl="1" indent="-457200">
              <a:lnSpc>
                <a:spcPct val="150000"/>
              </a:lnSpc>
              <a:spcAft>
                <a:spcPts val="600"/>
              </a:spcAft>
              <a:buFont typeface="+mj-lt"/>
              <a:buAutoNum type="arabicPeriod"/>
              <a:defRPr/>
            </a:pPr>
            <a:r>
              <a:rPr kumimoji="0" lang="en-US" sz="20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Claim Credit (Form 5884): Use IRS Form 5884, "Work Opportunity Credit," to calculate and claim the credit on your federal income tax return (e.g., Form 1120 for corporations, Form 1040 Schedule C for sole proprietors).</a:t>
            </a:r>
          </a:p>
          <a:p>
            <a:pPr marL="914400" lvl="1" indent="-457200">
              <a:lnSpc>
                <a:spcPct val="150000"/>
              </a:lnSpc>
              <a:spcAft>
                <a:spcPts val="600"/>
              </a:spcAft>
              <a:buFont typeface="+mj-lt"/>
              <a:buAutoNum type="arabicPeriod"/>
              <a:defRPr/>
            </a:pPr>
            <a:endParaRPr kumimoji="0" lang="en-US" sz="20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44869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50F0B-6A4E-E4C1-ADBA-4607F0E26CC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74D16F1-5084-50C4-EBBB-D917E87E9A32}"/>
              </a:ext>
              <a:ext uri="{C183D7F6-B498-43B3-948B-1728B52AA6E4}">
                <adec:decorative xmlns:adec="http://schemas.microsoft.com/office/drawing/2017/decorative" val="1"/>
              </a:ext>
            </a:extLst>
          </p:cNvPr>
          <p:cNvSpPr/>
          <p:nvPr/>
        </p:nvSpPr>
        <p:spPr>
          <a:xfrm>
            <a:off x="0" y="133349"/>
            <a:ext cx="12192000" cy="732987"/>
          </a:xfrm>
          <a:prstGeom prst="rect">
            <a:avLst/>
          </a:prstGeom>
          <a:solidFill>
            <a:srgbClr val="1038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a:extLst>
              <a:ext uri="{FF2B5EF4-FFF2-40B4-BE49-F238E27FC236}">
                <a16:creationId xmlns:a16="http://schemas.microsoft.com/office/drawing/2014/main" id="{D556B175-F6AD-1FA0-3D1C-00B9D88F5762}"/>
              </a:ext>
            </a:extLst>
          </p:cNvPr>
          <p:cNvSpPr>
            <a:spLocks noGrp="1"/>
          </p:cNvSpPr>
          <p:nvPr>
            <p:ph type="title" idx="4294967295"/>
          </p:nvPr>
        </p:nvSpPr>
        <p:spPr>
          <a:xfrm>
            <a:off x="-1" y="177475"/>
            <a:ext cx="12191999" cy="611112"/>
          </a:xfrm>
          <a:prstGeom prst="rect">
            <a:avLst/>
          </a:prstGeom>
        </p:spPr>
        <p:txBody>
          <a:bodyPr/>
          <a:lstStyle/>
          <a:p>
            <a:pPr algn="ctr"/>
            <a:r>
              <a:rPr lang="en-US" sz="4000" dirty="0">
                <a:solidFill>
                  <a:schemeClr val="bg1"/>
                </a:solidFill>
                <a:latin typeface="Montserrat" panose="00000800000000000000" pitchFamily="2" charset="0"/>
              </a:rPr>
              <a:t>Critical Timelines</a:t>
            </a:r>
          </a:p>
        </p:txBody>
      </p:sp>
      <p:sp>
        <p:nvSpPr>
          <p:cNvPr id="4" name="TextBox 3">
            <a:extLst>
              <a:ext uri="{FF2B5EF4-FFF2-40B4-BE49-F238E27FC236}">
                <a16:creationId xmlns:a16="http://schemas.microsoft.com/office/drawing/2014/main" id="{DA0D047F-4283-A39F-66A4-49F0F4A3EE36}"/>
              </a:ext>
            </a:extLst>
          </p:cNvPr>
          <p:cNvSpPr txBox="1"/>
          <p:nvPr/>
        </p:nvSpPr>
        <p:spPr>
          <a:xfrm>
            <a:off x="568712" y="960120"/>
            <a:ext cx="11105424" cy="4287584"/>
          </a:xfrm>
          <a:prstGeom prst="rect">
            <a:avLst/>
          </a:prstGeom>
          <a:noFill/>
        </p:spPr>
        <p:txBody>
          <a:bodyPr wrap="square" lIns="91440" tIns="45720" rIns="91440" bIns="45720" rtlCol="0" anchor="t">
            <a:spAutoFit/>
          </a:bodyPr>
          <a:lstStyle/>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400" dirty="0">
                <a:solidFill>
                  <a:srgbClr val="1D3767"/>
                </a:solidFill>
                <a:highlight>
                  <a:srgbClr val="FFFFFF"/>
                </a:highlight>
                <a:latin typeface="Montserrat Medium" panose="00000600000000000000" pitchFamily="2" charset="0"/>
                <a:ea typeface="+mn-lt"/>
                <a:cs typeface="Arial"/>
              </a:rPr>
              <a:t>Key Timelines:</a:t>
            </a:r>
          </a:p>
          <a:p>
            <a:pPr marL="800100" lvl="1" indent="-342900">
              <a:lnSpc>
                <a:spcPct val="150000"/>
              </a:lnSpc>
              <a:buFont typeface="Arial" panose="020B0604020202020204" pitchFamily="34" charset="0"/>
              <a:buChar char="•"/>
              <a:defRPr/>
            </a:pPr>
            <a:r>
              <a:rPr lang="en-US" sz="2400" dirty="0">
                <a:solidFill>
                  <a:srgbClr val="1D3767"/>
                </a:solidFill>
                <a:highlight>
                  <a:srgbClr val="FFFFFF"/>
                </a:highlight>
                <a:latin typeface="Montserrat Medium" panose="00000600000000000000" pitchFamily="2" charset="0"/>
                <a:ea typeface="+mn-lt"/>
                <a:cs typeface="Arial"/>
              </a:rPr>
              <a:t>Form 8850: Must be signed by the earlier of the job offer date or the day the job offer is made.</a:t>
            </a:r>
          </a:p>
          <a:p>
            <a:pPr marL="800100" lvl="1" indent="-342900">
              <a:lnSpc>
                <a:spcPct val="150000"/>
              </a:lnSpc>
              <a:buFont typeface="Arial" panose="020B0604020202020204" pitchFamily="34" charset="0"/>
              <a:buChar char="•"/>
              <a:defRPr/>
            </a:pPr>
            <a:r>
              <a:rPr lang="en-US" sz="2400" dirty="0">
                <a:solidFill>
                  <a:srgbClr val="1D3767"/>
                </a:solidFill>
                <a:highlight>
                  <a:srgbClr val="FFFFFF"/>
                </a:highlight>
                <a:latin typeface="Montserrat Medium" panose="00000600000000000000" pitchFamily="2" charset="0"/>
                <a:ea typeface="+mn-lt"/>
                <a:cs typeface="Arial"/>
              </a:rPr>
              <a:t>SWA Submission: All forms and documentation must be submitted to the SWA within 28 days of the employee's first day of work.</a:t>
            </a:r>
          </a:p>
          <a:p>
            <a:pPr marL="342900" indent="-342900">
              <a:lnSpc>
                <a:spcPct val="150000"/>
              </a:lnSpc>
              <a:buFont typeface="Arial" panose="020B0604020202020204" pitchFamily="34" charset="0"/>
              <a:buChar char="•"/>
              <a:defRPr/>
            </a:pPr>
            <a:endParaRPr lang="en-US" sz="2000" dirty="0">
              <a:solidFill>
                <a:srgbClr val="1D3767"/>
              </a:solidFill>
              <a:highlight>
                <a:srgbClr val="FFFFFF"/>
              </a:highlight>
              <a:latin typeface="Montserrat Medium" panose="00000600000000000000" pitchFamily="2" charset="0"/>
              <a:ea typeface="+mn-lt"/>
              <a:cs typeface="Arial"/>
            </a:endParaRPr>
          </a:p>
          <a:p>
            <a:pPr marL="800100" lvl="1" indent="-342900">
              <a:lnSpc>
                <a:spcPct val="150000"/>
              </a:lnSpc>
              <a:buFont typeface="Arial" panose="020B0604020202020204" pitchFamily="34" charset="0"/>
              <a:buChar char="•"/>
              <a:defRPr/>
            </a:pPr>
            <a:endParaRPr lang="en-US" sz="2000" dirty="0">
              <a:solidFill>
                <a:srgbClr val="1D3767"/>
              </a:solidFill>
              <a:highlight>
                <a:srgbClr val="FFFFFF"/>
              </a:highlight>
              <a:latin typeface="Montserrat Medium" panose="00000600000000000000" pitchFamily="2" charset="0"/>
              <a:ea typeface="+mn-lt"/>
              <a:cs typeface="Arial"/>
            </a:endParaRPr>
          </a:p>
        </p:txBody>
      </p:sp>
    </p:spTree>
    <p:extLst>
      <p:ext uri="{BB962C8B-B14F-4D97-AF65-F5344CB8AC3E}">
        <p14:creationId xmlns:p14="http://schemas.microsoft.com/office/powerpoint/2010/main" val="31202402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rgbClr val="10385B"/>
        </a:solidFill>
        <a:effectLst/>
      </p:bgPr>
    </p:bg>
    <p:spTree>
      <p:nvGrpSpPr>
        <p:cNvPr id="1" name="">
          <a:extLst>
            <a:ext uri="{FF2B5EF4-FFF2-40B4-BE49-F238E27FC236}">
              <a16:creationId xmlns:a16="http://schemas.microsoft.com/office/drawing/2014/main" id="{B1D67228-708F-CA26-938F-ADCF040191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14D442-AD38-C954-96A0-2C700D8EC6FB}"/>
              </a:ext>
            </a:extLst>
          </p:cNvPr>
          <p:cNvSpPr>
            <a:spLocks noGrp="1"/>
          </p:cNvSpPr>
          <p:nvPr>
            <p:ph type="title"/>
          </p:nvPr>
        </p:nvSpPr>
        <p:spPr>
          <a:xfrm>
            <a:off x="0" y="173736"/>
            <a:ext cx="12192000" cy="612648"/>
          </a:xfrm>
        </p:spPr>
        <p:txBody>
          <a:bodyPr/>
          <a:lstStyle/>
          <a:p>
            <a:pPr algn="ctr"/>
            <a:r>
              <a:rPr lang="en-US" dirty="0"/>
              <a:t>Common Pitfalls</a:t>
            </a:r>
            <a:endParaRPr lang="en-US" dirty="0">
              <a:latin typeface="Montserrat" panose="02000505000000020004" pitchFamily="2" charset="0"/>
            </a:endParaRPr>
          </a:p>
        </p:txBody>
      </p:sp>
      <p:sp>
        <p:nvSpPr>
          <p:cNvPr id="3" name="TextBox 2">
            <a:extLst>
              <a:ext uri="{FF2B5EF4-FFF2-40B4-BE49-F238E27FC236}">
                <a16:creationId xmlns:a16="http://schemas.microsoft.com/office/drawing/2014/main" id="{F8E02759-C529-47BC-94FB-C655E5AB2521}"/>
              </a:ext>
            </a:extLst>
          </p:cNvPr>
          <p:cNvSpPr txBox="1"/>
          <p:nvPr/>
        </p:nvSpPr>
        <p:spPr>
          <a:xfrm>
            <a:off x="568712" y="958704"/>
            <a:ext cx="11105424" cy="5133970"/>
          </a:xfrm>
          <a:prstGeom prst="rect">
            <a:avLst/>
          </a:prstGeom>
          <a:noFill/>
        </p:spPr>
        <p:txBody>
          <a:bodyPr wrap="square" lIns="91440" tIns="45720" rIns="91440" bIns="45720" rtlCol="0" anchor="t">
            <a:spAutoFit/>
          </a:bodyPr>
          <a:lstStyle/>
          <a:p>
            <a:pPr marL="457200" marR="0" lvl="0" indent="-4572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Common Pitfalls to Avoid:</a:t>
            </a:r>
            <a:endParaRPr lang="en-US" sz="2000" dirty="0">
              <a:solidFill>
                <a:prstClr val="white"/>
              </a:solidFill>
              <a:latin typeface="Montserrat Medium" panose="00000600000000000000" pitchFamily="2" charset="0"/>
              <a:ea typeface="Calibri" panose="020F0502020204030204" pitchFamily="34" charset="0"/>
              <a:cs typeface="Calibri" panose="020F0502020204030204" pitchFamily="34" charset="0"/>
            </a:endParaRPr>
          </a:p>
          <a:p>
            <a:pPr marL="914400" lvl="1" indent="-457200">
              <a:lnSpc>
                <a:spcPct val="150000"/>
              </a:lnSpc>
              <a:spcAft>
                <a:spcPts val="600"/>
              </a:spcAft>
              <a:buFont typeface="Arial" panose="020B0604020202020204" pitchFamily="34" charset="0"/>
              <a:buChar char="•"/>
              <a:defRPr/>
            </a:pPr>
            <a:r>
              <a:rPr kumimoji="0" lang="en-US" sz="20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Missing Deadlines: The #1 reason for WOTC denials.</a:t>
            </a:r>
          </a:p>
          <a:p>
            <a:pPr marL="914400" lvl="1" indent="-457200">
              <a:lnSpc>
                <a:spcPct val="150000"/>
              </a:lnSpc>
              <a:spcAft>
                <a:spcPts val="600"/>
              </a:spcAft>
              <a:buFont typeface="Arial" panose="020B0604020202020204" pitchFamily="34" charset="0"/>
              <a:buChar char="•"/>
              <a:defRPr/>
            </a:pPr>
            <a:r>
              <a:rPr kumimoji="0" lang="en-US" sz="20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Incomplete Documentation: Ensure all required proofs are attached and legible.</a:t>
            </a:r>
          </a:p>
          <a:p>
            <a:pPr marL="914400" lvl="1" indent="-457200">
              <a:lnSpc>
                <a:spcPct val="150000"/>
              </a:lnSpc>
              <a:spcAft>
                <a:spcPts val="600"/>
              </a:spcAft>
              <a:buFont typeface="Arial" panose="020B0604020202020204" pitchFamily="34" charset="0"/>
              <a:buChar char="•"/>
              <a:defRPr/>
            </a:pPr>
            <a:r>
              <a:rPr kumimoji="0" lang="en-US" sz="20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Lack of Applicant Disclosure: Not consistently presenting Form 8850 to all new hires.</a:t>
            </a:r>
          </a:p>
          <a:p>
            <a:pPr marL="914400" lvl="1" indent="-457200">
              <a:lnSpc>
                <a:spcPct val="150000"/>
              </a:lnSpc>
              <a:spcAft>
                <a:spcPts val="600"/>
              </a:spcAft>
              <a:buFont typeface="Arial" panose="020B0604020202020204" pitchFamily="34" charset="0"/>
              <a:buChar char="•"/>
              <a:defRPr/>
            </a:pPr>
            <a:r>
              <a:rPr kumimoji="0" lang="en-US" sz="20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Retroactive Applications: You cannot apply for WOTC for an employee already on your payroll beyond the 28-day window.</a:t>
            </a:r>
          </a:p>
          <a:p>
            <a:pPr marL="914400" lvl="1" indent="-457200">
              <a:lnSpc>
                <a:spcPct val="150000"/>
              </a:lnSpc>
              <a:spcAft>
                <a:spcPts val="600"/>
              </a:spcAft>
              <a:buFont typeface="Arial" panose="020B0604020202020204" pitchFamily="34" charset="0"/>
              <a:buChar char="•"/>
              <a:defRPr/>
            </a:pPr>
            <a:r>
              <a:rPr kumimoji="0" lang="en-US" sz="20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Misunderstanding Eligibility: Assuming an individual qualifies without proper documentation.</a:t>
            </a:r>
          </a:p>
        </p:txBody>
      </p:sp>
    </p:spTree>
    <p:extLst>
      <p:ext uri="{BB962C8B-B14F-4D97-AF65-F5344CB8AC3E}">
        <p14:creationId xmlns:p14="http://schemas.microsoft.com/office/powerpoint/2010/main" val="12213233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084DD-D0C9-BFC8-4BCF-F5532640305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F85A744-E613-B274-EB97-3A52CB70EBF7}"/>
              </a:ext>
              <a:ext uri="{C183D7F6-B498-43B3-948B-1728B52AA6E4}">
                <adec:decorative xmlns:adec="http://schemas.microsoft.com/office/drawing/2017/decorative" val="1"/>
              </a:ext>
            </a:extLst>
          </p:cNvPr>
          <p:cNvSpPr/>
          <p:nvPr/>
        </p:nvSpPr>
        <p:spPr>
          <a:xfrm>
            <a:off x="0" y="133349"/>
            <a:ext cx="12192000" cy="732987"/>
          </a:xfrm>
          <a:prstGeom prst="rect">
            <a:avLst/>
          </a:prstGeom>
          <a:solidFill>
            <a:srgbClr val="1038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a:extLst>
              <a:ext uri="{FF2B5EF4-FFF2-40B4-BE49-F238E27FC236}">
                <a16:creationId xmlns:a16="http://schemas.microsoft.com/office/drawing/2014/main" id="{4F34594C-7198-E7E2-B61B-3AE9731C8576}"/>
              </a:ext>
            </a:extLst>
          </p:cNvPr>
          <p:cNvSpPr>
            <a:spLocks noGrp="1"/>
          </p:cNvSpPr>
          <p:nvPr>
            <p:ph type="title" idx="4294967295"/>
          </p:nvPr>
        </p:nvSpPr>
        <p:spPr>
          <a:xfrm>
            <a:off x="-1" y="177475"/>
            <a:ext cx="12191999" cy="611112"/>
          </a:xfrm>
          <a:prstGeom prst="rect">
            <a:avLst/>
          </a:prstGeom>
        </p:spPr>
        <p:txBody>
          <a:bodyPr/>
          <a:lstStyle/>
          <a:p>
            <a:pPr algn="ctr"/>
            <a:r>
              <a:rPr lang="en-US" sz="4000" dirty="0">
                <a:solidFill>
                  <a:schemeClr val="bg1"/>
                </a:solidFill>
                <a:latin typeface="Montserrat" panose="00000800000000000000" pitchFamily="2" charset="0"/>
              </a:rPr>
              <a:t>Maximizing WOTC for Foster Youth</a:t>
            </a:r>
          </a:p>
        </p:txBody>
      </p:sp>
      <p:sp>
        <p:nvSpPr>
          <p:cNvPr id="4" name="TextBox 3">
            <a:extLst>
              <a:ext uri="{FF2B5EF4-FFF2-40B4-BE49-F238E27FC236}">
                <a16:creationId xmlns:a16="http://schemas.microsoft.com/office/drawing/2014/main" id="{52B69473-1ECC-44EF-E586-60A4FA854151}"/>
              </a:ext>
            </a:extLst>
          </p:cNvPr>
          <p:cNvSpPr txBox="1"/>
          <p:nvPr/>
        </p:nvSpPr>
        <p:spPr>
          <a:xfrm>
            <a:off x="568712" y="960120"/>
            <a:ext cx="11105424" cy="5764911"/>
          </a:xfrm>
          <a:prstGeom prst="rect">
            <a:avLst/>
          </a:prstGeom>
          <a:noFill/>
        </p:spPr>
        <p:txBody>
          <a:bodyPr wrap="square" lIns="91440" tIns="45720" rIns="91440" bIns="45720" rtlCol="0" anchor="t">
            <a:spAutoFit/>
          </a:bodyPr>
          <a:lstStyle/>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400" dirty="0">
                <a:solidFill>
                  <a:srgbClr val="1D3767"/>
                </a:solidFill>
                <a:highlight>
                  <a:srgbClr val="FFFFFF"/>
                </a:highlight>
                <a:latin typeface="Montserrat Medium" panose="00000600000000000000" pitchFamily="2" charset="0"/>
                <a:ea typeface="+mn-lt"/>
                <a:cs typeface="Arial"/>
              </a:rPr>
              <a:t>Cultivate Strong Partnerships:</a:t>
            </a:r>
          </a:p>
          <a:p>
            <a:pPr marL="800100" lvl="1" indent="-342900">
              <a:lnSpc>
                <a:spcPct val="150000"/>
              </a:lnSpc>
              <a:buFont typeface="Arial" panose="020B0604020202020204" pitchFamily="34" charset="0"/>
              <a:buChar char="•"/>
              <a:defRPr/>
            </a:pPr>
            <a:r>
              <a:rPr lang="en-US" sz="2200" dirty="0">
                <a:solidFill>
                  <a:srgbClr val="1D3767"/>
                </a:solidFill>
                <a:highlight>
                  <a:srgbClr val="FFFFFF"/>
                </a:highlight>
                <a:latin typeface="Montserrat Medium" panose="00000600000000000000" pitchFamily="2" charset="0"/>
                <a:ea typeface="+mn-lt"/>
                <a:cs typeface="Arial"/>
              </a:rPr>
              <a:t>Connect with local foster care agencies, independent living programs, and workforce development boards.</a:t>
            </a:r>
          </a:p>
          <a:p>
            <a:pPr marL="800100" lvl="1" indent="-342900">
              <a:lnSpc>
                <a:spcPct val="150000"/>
              </a:lnSpc>
              <a:buFont typeface="Arial" panose="020B0604020202020204" pitchFamily="34" charset="0"/>
              <a:buChar char="•"/>
              <a:defRPr/>
            </a:pPr>
            <a:r>
              <a:rPr lang="en-US" sz="2200" dirty="0">
                <a:solidFill>
                  <a:srgbClr val="1D3767"/>
                </a:solidFill>
                <a:highlight>
                  <a:srgbClr val="FFFFFF"/>
                </a:highlight>
                <a:latin typeface="Montserrat Medium" panose="00000600000000000000" pitchFamily="2" charset="0"/>
                <a:ea typeface="+mn-lt"/>
                <a:cs typeface="Arial"/>
              </a:rPr>
              <a:t>Educate them on WOTC and how they can help provide documentation/referrals.</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400" dirty="0">
                <a:solidFill>
                  <a:srgbClr val="1D3767"/>
                </a:solidFill>
                <a:highlight>
                  <a:srgbClr val="FFFFFF"/>
                </a:highlight>
                <a:latin typeface="Montserrat Medium" panose="00000600000000000000" pitchFamily="2" charset="0"/>
                <a:ea typeface="+mn-lt"/>
                <a:cs typeface="Arial"/>
              </a:rPr>
              <a:t>Standardize Your WOTC Process:</a:t>
            </a:r>
          </a:p>
          <a:p>
            <a:pPr marL="800100" lvl="1" indent="-342900">
              <a:lnSpc>
                <a:spcPct val="150000"/>
              </a:lnSpc>
              <a:buFont typeface="Arial" panose="020B0604020202020204" pitchFamily="34" charset="0"/>
              <a:buChar char="•"/>
              <a:defRPr/>
            </a:pPr>
            <a:r>
              <a:rPr lang="en-US" sz="2200" dirty="0">
                <a:solidFill>
                  <a:srgbClr val="1D3767"/>
                </a:solidFill>
                <a:highlight>
                  <a:srgbClr val="FFFFFF"/>
                </a:highlight>
                <a:latin typeface="Montserrat Medium" panose="00000600000000000000" pitchFamily="2" charset="0"/>
                <a:ea typeface="+mn-lt"/>
                <a:cs typeface="Arial"/>
              </a:rPr>
              <a:t>Implement a routine for presenting Form 8850 to all new hires.</a:t>
            </a:r>
          </a:p>
          <a:p>
            <a:pPr marL="800100" lvl="1" indent="-342900">
              <a:lnSpc>
                <a:spcPct val="150000"/>
              </a:lnSpc>
              <a:buFont typeface="Arial" panose="020B0604020202020204" pitchFamily="34" charset="0"/>
              <a:buChar char="•"/>
              <a:defRPr/>
            </a:pPr>
            <a:r>
              <a:rPr lang="en-US" sz="2200" dirty="0">
                <a:solidFill>
                  <a:srgbClr val="1D3767"/>
                </a:solidFill>
                <a:highlight>
                  <a:srgbClr val="FFFFFF"/>
                </a:highlight>
                <a:latin typeface="Montserrat Medium" panose="00000600000000000000" pitchFamily="2" charset="0"/>
                <a:ea typeface="+mn-lt"/>
                <a:cs typeface="Arial"/>
              </a:rPr>
              <a:t>Designate an internal WOTC champion or partner with a third-party WOTC consultant.</a:t>
            </a:r>
          </a:p>
          <a:p>
            <a:pPr marL="342900" indent="-342900">
              <a:lnSpc>
                <a:spcPct val="150000"/>
              </a:lnSpc>
              <a:buFont typeface="Arial" panose="020B0604020202020204" pitchFamily="34" charset="0"/>
              <a:buChar char="•"/>
              <a:defRPr/>
            </a:pPr>
            <a:endParaRPr lang="en-US" sz="2000" dirty="0">
              <a:solidFill>
                <a:srgbClr val="1D3767"/>
              </a:solidFill>
              <a:highlight>
                <a:srgbClr val="FFFFFF"/>
              </a:highlight>
              <a:latin typeface="Montserrat Medium" panose="00000600000000000000" pitchFamily="2" charset="0"/>
              <a:ea typeface="+mn-lt"/>
              <a:cs typeface="Arial"/>
            </a:endParaRPr>
          </a:p>
          <a:p>
            <a:pPr marL="800100" lvl="1" indent="-342900">
              <a:lnSpc>
                <a:spcPct val="150000"/>
              </a:lnSpc>
              <a:buFont typeface="Arial" panose="020B0604020202020204" pitchFamily="34" charset="0"/>
              <a:buChar char="•"/>
              <a:defRPr/>
            </a:pPr>
            <a:endParaRPr lang="en-US" sz="2000" dirty="0">
              <a:solidFill>
                <a:srgbClr val="1D3767"/>
              </a:solidFill>
              <a:highlight>
                <a:srgbClr val="FFFFFF"/>
              </a:highlight>
              <a:latin typeface="Montserrat Medium" panose="00000600000000000000" pitchFamily="2" charset="0"/>
              <a:ea typeface="+mn-lt"/>
              <a:cs typeface="Arial"/>
            </a:endParaRPr>
          </a:p>
        </p:txBody>
      </p:sp>
    </p:spTree>
    <p:extLst>
      <p:ext uri="{BB962C8B-B14F-4D97-AF65-F5344CB8AC3E}">
        <p14:creationId xmlns:p14="http://schemas.microsoft.com/office/powerpoint/2010/main" val="9650891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rgbClr val="10385B"/>
        </a:solidFill>
        <a:effectLst/>
      </p:bgPr>
    </p:bg>
    <p:spTree>
      <p:nvGrpSpPr>
        <p:cNvPr id="1" name="">
          <a:extLst>
            <a:ext uri="{FF2B5EF4-FFF2-40B4-BE49-F238E27FC236}">
              <a16:creationId xmlns:a16="http://schemas.microsoft.com/office/drawing/2014/main" id="{56219ABE-9965-3163-D5C2-F6E56ED348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3AFB81-622F-268D-FDF7-FD64CA35AA3A}"/>
              </a:ext>
            </a:extLst>
          </p:cNvPr>
          <p:cNvSpPr>
            <a:spLocks noGrp="1"/>
          </p:cNvSpPr>
          <p:nvPr>
            <p:ph type="title"/>
          </p:nvPr>
        </p:nvSpPr>
        <p:spPr>
          <a:xfrm>
            <a:off x="0" y="173736"/>
            <a:ext cx="12192000" cy="612648"/>
          </a:xfrm>
        </p:spPr>
        <p:txBody>
          <a:bodyPr/>
          <a:lstStyle/>
          <a:p>
            <a:pPr algn="ctr"/>
            <a:r>
              <a:rPr lang="en-US" dirty="0"/>
              <a:t>Maximizing WOTC for Foster Youth (cont.)</a:t>
            </a:r>
            <a:endParaRPr lang="en-US" dirty="0">
              <a:latin typeface="Montserrat" panose="02000505000000020004" pitchFamily="2" charset="0"/>
            </a:endParaRPr>
          </a:p>
        </p:txBody>
      </p:sp>
      <p:sp>
        <p:nvSpPr>
          <p:cNvPr id="3" name="TextBox 2">
            <a:extLst>
              <a:ext uri="{FF2B5EF4-FFF2-40B4-BE49-F238E27FC236}">
                <a16:creationId xmlns:a16="http://schemas.microsoft.com/office/drawing/2014/main" id="{6EE99303-80FE-B5BE-4009-87B477F82AB0}"/>
              </a:ext>
            </a:extLst>
          </p:cNvPr>
          <p:cNvSpPr txBox="1"/>
          <p:nvPr/>
        </p:nvSpPr>
        <p:spPr>
          <a:xfrm>
            <a:off x="568712" y="958704"/>
            <a:ext cx="11105424" cy="4918526"/>
          </a:xfrm>
          <a:prstGeom prst="rect">
            <a:avLst/>
          </a:prstGeom>
          <a:noFill/>
        </p:spPr>
        <p:txBody>
          <a:bodyPr wrap="square" lIns="91440" tIns="45720" rIns="91440" bIns="45720" rtlCol="0" anchor="t">
            <a:spAutoFit/>
          </a:bodyPr>
          <a:lstStyle/>
          <a:p>
            <a:pPr marL="457200" marR="0" lvl="0" indent="-4572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Educate Your Hiring Managers:</a:t>
            </a:r>
          </a:p>
          <a:p>
            <a:pPr marL="914400" lvl="1" indent="-457200">
              <a:lnSpc>
                <a:spcPct val="150000"/>
              </a:lnSpc>
              <a:spcAft>
                <a:spcPts val="600"/>
              </a:spcAft>
              <a:buFont typeface="Arial" panose="020B0604020202020204" pitchFamily="34" charset="0"/>
              <a:buChar char="•"/>
              <a:defRPr/>
            </a:pPr>
            <a:r>
              <a:rPr kumimoji="0" lang="en-US" sz="20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Train them on the importance of WOTC and the initial pre-screening step.</a:t>
            </a:r>
          </a:p>
          <a:p>
            <a:pPr marL="914400" lvl="1" indent="-457200">
              <a:lnSpc>
                <a:spcPct val="150000"/>
              </a:lnSpc>
              <a:spcAft>
                <a:spcPts val="600"/>
              </a:spcAft>
              <a:buFont typeface="Arial" panose="020B0604020202020204" pitchFamily="34" charset="0"/>
              <a:buChar char="•"/>
              <a:defRPr/>
            </a:pPr>
            <a:r>
              <a:rPr kumimoji="0" lang="en-US" sz="20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Emphasize that the hiring decision should not be based on WOTC eligibility, but the process must happen concurrently.</a:t>
            </a:r>
          </a:p>
          <a:p>
            <a:pPr marL="457200" marR="0" lvl="0" indent="-4572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Beyond the Credit: Retention Strategies for Foster Youth:</a:t>
            </a:r>
          </a:p>
          <a:p>
            <a:pPr marL="914400" lvl="1" indent="-457200">
              <a:lnSpc>
                <a:spcPct val="150000"/>
              </a:lnSpc>
              <a:spcAft>
                <a:spcPts val="600"/>
              </a:spcAft>
              <a:buFont typeface="Arial" panose="020B0604020202020204" pitchFamily="34" charset="0"/>
              <a:buChar char="•"/>
              <a:defRPr/>
            </a:pPr>
            <a:r>
              <a:rPr kumimoji="0" lang="en-US" sz="20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Mentorship programs</a:t>
            </a:r>
          </a:p>
          <a:p>
            <a:pPr marL="914400" lvl="1" indent="-457200">
              <a:lnSpc>
                <a:spcPct val="150000"/>
              </a:lnSpc>
              <a:spcAft>
                <a:spcPts val="600"/>
              </a:spcAft>
              <a:buFont typeface="Arial" panose="020B0604020202020204" pitchFamily="34" charset="0"/>
              <a:buChar char="•"/>
              <a:defRPr/>
            </a:pPr>
            <a:r>
              <a:rPr kumimoji="0" lang="en-US" sz="20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Supportive work environment</a:t>
            </a:r>
          </a:p>
          <a:p>
            <a:pPr marL="914400" lvl="1" indent="-457200">
              <a:lnSpc>
                <a:spcPct val="150000"/>
              </a:lnSpc>
              <a:spcAft>
                <a:spcPts val="600"/>
              </a:spcAft>
              <a:buFont typeface="Arial" panose="020B0604020202020204" pitchFamily="34" charset="0"/>
              <a:buChar char="•"/>
              <a:defRPr/>
            </a:pPr>
            <a:r>
              <a:rPr kumimoji="0" lang="en-US" sz="20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Access to employee assistance programs (EAPs)</a:t>
            </a:r>
          </a:p>
          <a:p>
            <a:pPr marL="914400" lvl="1" indent="-457200">
              <a:lnSpc>
                <a:spcPct val="150000"/>
              </a:lnSpc>
              <a:spcAft>
                <a:spcPts val="600"/>
              </a:spcAft>
              <a:buFont typeface="Arial" panose="020B0604020202020204" pitchFamily="34" charset="0"/>
              <a:buChar char="•"/>
              <a:defRPr/>
            </a:pPr>
            <a:r>
              <a:rPr kumimoji="0" lang="en-US" sz="20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Clear career pathways and training opportunities</a:t>
            </a:r>
          </a:p>
        </p:txBody>
      </p:sp>
    </p:spTree>
    <p:extLst>
      <p:ext uri="{BB962C8B-B14F-4D97-AF65-F5344CB8AC3E}">
        <p14:creationId xmlns:p14="http://schemas.microsoft.com/office/powerpoint/2010/main" val="2296195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7D71CC1-54FA-B125-CE4A-65E02DAD6761}"/>
              </a:ext>
              <a:ext uri="{C183D7F6-B498-43B3-948B-1728B52AA6E4}">
                <adec:decorative xmlns:adec="http://schemas.microsoft.com/office/drawing/2017/decorative" val="1"/>
              </a:ext>
            </a:extLst>
          </p:cNvPr>
          <p:cNvSpPr/>
          <p:nvPr/>
        </p:nvSpPr>
        <p:spPr>
          <a:xfrm>
            <a:off x="0" y="133349"/>
            <a:ext cx="12192000" cy="732987"/>
          </a:xfrm>
          <a:prstGeom prst="rect">
            <a:avLst/>
          </a:prstGeom>
          <a:solidFill>
            <a:srgbClr val="1038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a:extLst>
              <a:ext uri="{FF2B5EF4-FFF2-40B4-BE49-F238E27FC236}">
                <a16:creationId xmlns:a16="http://schemas.microsoft.com/office/drawing/2014/main" id="{1A6BB631-8EB1-DE6E-8E5A-EF934584D394}"/>
              </a:ext>
            </a:extLst>
          </p:cNvPr>
          <p:cNvSpPr>
            <a:spLocks noGrp="1"/>
          </p:cNvSpPr>
          <p:nvPr>
            <p:ph type="title" idx="4294967295"/>
          </p:nvPr>
        </p:nvSpPr>
        <p:spPr>
          <a:xfrm>
            <a:off x="0" y="177475"/>
            <a:ext cx="12192000" cy="611112"/>
          </a:xfrm>
          <a:prstGeom prst="rect">
            <a:avLst/>
          </a:prstGeom>
        </p:spPr>
        <p:txBody>
          <a:bodyPr/>
          <a:lstStyle/>
          <a:p>
            <a:pPr algn="ctr"/>
            <a:r>
              <a:rPr lang="en-US" sz="4000" dirty="0">
                <a:solidFill>
                  <a:schemeClr val="bg1"/>
                </a:solidFill>
                <a:latin typeface="Montserrat" panose="00000800000000000000" pitchFamily="2" charset="0"/>
              </a:rPr>
              <a:t>Learning Objectives</a:t>
            </a:r>
          </a:p>
        </p:txBody>
      </p:sp>
      <p:sp>
        <p:nvSpPr>
          <p:cNvPr id="4" name="TextBox 3">
            <a:extLst>
              <a:ext uri="{FF2B5EF4-FFF2-40B4-BE49-F238E27FC236}">
                <a16:creationId xmlns:a16="http://schemas.microsoft.com/office/drawing/2014/main" id="{9503D41F-9FB3-1BB6-B775-CE1953472AC1}"/>
              </a:ext>
            </a:extLst>
          </p:cNvPr>
          <p:cNvSpPr txBox="1"/>
          <p:nvPr/>
        </p:nvSpPr>
        <p:spPr>
          <a:xfrm>
            <a:off x="568712" y="960120"/>
            <a:ext cx="11105424" cy="3907865"/>
          </a:xfrm>
          <a:prstGeom prst="rect">
            <a:avLst/>
          </a:prstGeom>
          <a:noFill/>
        </p:spPr>
        <p:txBody>
          <a:bodyPr wrap="square" lIns="91440" tIns="45720" rIns="91440" bIns="45720" rtlCol="0" anchor="t">
            <a:spAutoFit/>
          </a:bodyPr>
          <a:lstStyle/>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1D3767"/>
                </a:solidFill>
                <a:effectLst/>
                <a:highlight>
                  <a:srgbClr val="FFFFFF"/>
                </a:highlight>
                <a:uLnTx/>
                <a:uFillTx/>
                <a:latin typeface="Montserrat Medium" panose="00000600000000000000" pitchFamily="2" charset="0"/>
                <a:ea typeface="+mn-lt"/>
                <a:cs typeface="Arial"/>
              </a:rPr>
              <a:t>Define the Work Opportunity Tax Credit (WOTC) and its purpose.</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1D3767"/>
                </a:solidFill>
                <a:effectLst/>
                <a:highlight>
                  <a:srgbClr val="FFFFFF"/>
                </a:highlight>
                <a:uLnTx/>
                <a:uFillTx/>
                <a:latin typeface="Montserrat Medium" panose="00000600000000000000" pitchFamily="2" charset="0"/>
                <a:ea typeface="+mn-lt"/>
                <a:cs typeface="Arial"/>
              </a:rPr>
              <a:t>Identify key WOTC target groups relevant to foster youth.</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1D3767"/>
                </a:solidFill>
                <a:effectLst/>
                <a:highlight>
                  <a:srgbClr val="FFFFFF"/>
                </a:highlight>
                <a:uLnTx/>
                <a:uFillTx/>
                <a:latin typeface="Montserrat Medium" panose="00000600000000000000" pitchFamily="2" charset="0"/>
                <a:ea typeface="+mn-lt"/>
                <a:cs typeface="Arial"/>
              </a:rPr>
              <a:t>Understand the specific eligibility criteria that enable foster youth to qualify for WOTC.</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1D3767"/>
                </a:solidFill>
                <a:effectLst/>
                <a:highlight>
                  <a:srgbClr val="FFFFFF"/>
                </a:highlight>
                <a:uLnTx/>
                <a:uFillTx/>
                <a:latin typeface="Montserrat Medium" panose="00000600000000000000" pitchFamily="2" charset="0"/>
                <a:ea typeface="+mn-lt"/>
                <a:cs typeface="Arial"/>
              </a:rPr>
              <a:t>Outline the employer's process for applying for and claiming WOTC.</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1D3767"/>
                </a:solidFill>
                <a:effectLst/>
                <a:highlight>
                  <a:srgbClr val="FFFFFF"/>
                </a:highlight>
                <a:uLnTx/>
                <a:uFillTx/>
                <a:latin typeface="Montserrat Medium" panose="00000600000000000000" pitchFamily="2" charset="0"/>
                <a:ea typeface="+mn-lt"/>
                <a:cs typeface="Arial"/>
              </a:rPr>
              <a:t>Learn best practices for integrating WOTC into hiring strategies for foster youth.</a:t>
            </a:r>
          </a:p>
        </p:txBody>
      </p:sp>
    </p:spTree>
    <p:extLst>
      <p:ext uri="{BB962C8B-B14F-4D97-AF65-F5344CB8AC3E}">
        <p14:creationId xmlns:p14="http://schemas.microsoft.com/office/powerpoint/2010/main" val="2629484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4E49D-E6A8-A7DE-9E80-3DD6EE6D439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94068C0-B49C-4EB0-8BA6-17D1536EFF13}"/>
              </a:ext>
              <a:ext uri="{C183D7F6-B498-43B3-948B-1728B52AA6E4}">
                <adec:decorative xmlns:adec="http://schemas.microsoft.com/office/drawing/2017/decorative" val="1"/>
              </a:ext>
            </a:extLst>
          </p:cNvPr>
          <p:cNvSpPr/>
          <p:nvPr/>
        </p:nvSpPr>
        <p:spPr>
          <a:xfrm>
            <a:off x="0" y="133349"/>
            <a:ext cx="12192000" cy="732987"/>
          </a:xfrm>
          <a:prstGeom prst="rect">
            <a:avLst/>
          </a:prstGeom>
          <a:solidFill>
            <a:srgbClr val="1038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a:extLst>
              <a:ext uri="{FF2B5EF4-FFF2-40B4-BE49-F238E27FC236}">
                <a16:creationId xmlns:a16="http://schemas.microsoft.com/office/drawing/2014/main" id="{FC2BE2C8-659B-994D-A0E1-4F8EF52845DC}"/>
              </a:ext>
            </a:extLst>
          </p:cNvPr>
          <p:cNvSpPr>
            <a:spLocks noGrp="1"/>
          </p:cNvSpPr>
          <p:nvPr>
            <p:ph type="title" idx="4294967295"/>
          </p:nvPr>
        </p:nvSpPr>
        <p:spPr>
          <a:xfrm>
            <a:off x="-1" y="177475"/>
            <a:ext cx="12191999" cy="611112"/>
          </a:xfrm>
          <a:prstGeom prst="rect">
            <a:avLst/>
          </a:prstGeom>
        </p:spPr>
        <p:txBody>
          <a:bodyPr/>
          <a:lstStyle/>
          <a:p>
            <a:pPr algn="ctr"/>
            <a:r>
              <a:rPr lang="en-US" sz="4000" dirty="0">
                <a:solidFill>
                  <a:schemeClr val="bg1"/>
                </a:solidFill>
                <a:latin typeface="Montserrat" panose="00000800000000000000" pitchFamily="2" charset="0"/>
              </a:rPr>
              <a:t>What You Can Do - Action Items</a:t>
            </a:r>
          </a:p>
        </p:txBody>
      </p:sp>
      <p:sp>
        <p:nvSpPr>
          <p:cNvPr id="4" name="TextBox 3">
            <a:extLst>
              <a:ext uri="{FF2B5EF4-FFF2-40B4-BE49-F238E27FC236}">
                <a16:creationId xmlns:a16="http://schemas.microsoft.com/office/drawing/2014/main" id="{BEA14DC6-FEE4-4154-F827-BDDE7ACE53B4}"/>
              </a:ext>
            </a:extLst>
          </p:cNvPr>
          <p:cNvSpPr txBox="1"/>
          <p:nvPr/>
        </p:nvSpPr>
        <p:spPr>
          <a:xfrm>
            <a:off x="568712" y="960120"/>
            <a:ext cx="11105424" cy="3825919"/>
          </a:xfrm>
          <a:prstGeom prst="rect">
            <a:avLst/>
          </a:prstGeom>
          <a:noFill/>
        </p:spPr>
        <p:txBody>
          <a:bodyPr wrap="square" lIns="91440" tIns="45720" rIns="91440" bIns="45720" rtlCol="0" anchor="t">
            <a:spAutoFit/>
          </a:bodyPr>
          <a:lstStyle/>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400" dirty="0">
                <a:solidFill>
                  <a:srgbClr val="1D3767"/>
                </a:solidFill>
                <a:highlight>
                  <a:srgbClr val="FFFFFF"/>
                </a:highlight>
                <a:latin typeface="Montserrat Medium" panose="00000600000000000000" pitchFamily="2" charset="0"/>
                <a:ea typeface="+mn-lt"/>
                <a:cs typeface="Arial"/>
              </a:rPr>
              <a:t>Review current hiring processes: Where can Form 8850 be seamlessly integrated?</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400" dirty="0">
                <a:solidFill>
                  <a:srgbClr val="1D3767"/>
                </a:solidFill>
                <a:highlight>
                  <a:srgbClr val="FFFFFF"/>
                </a:highlight>
                <a:latin typeface="Montserrat Medium" panose="00000600000000000000" pitchFamily="2" charset="0"/>
                <a:ea typeface="+mn-lt"/>
                <a:cs typeface="Arial"/>
              </a:rPr>
              <a:t>Identify potential partners: Research local foster care agencies, independent living programs, and workforce boards.</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400" dirty="0">
                <a:solidFill>
                  <a:srgbClr val="1D3767"/>
                </a:solidFill>
                <a:highlight>
                  <a:srgbClr val="FFFFFF"/>
                </a:highlight>
                <a:latin typeface="Montserrat Medium" panose="00000600000000000000" pitchFamily="2" charset="0"/>
                <a:ea typeface="+mn-lt"/>
                <a:cs typeface="Arial"/>
              </a:rPr>
              <a:t>Train your HR/onboarding team: Ensure they understand WOTC and the critical deadlines.</a:t>
            </a:r>
            <a:endParaRPr lang="en-US" sz="2000" dirty="0">
              <a:solidFill>
                <a:srgbClr val="1D3767"/>
              </a:solidFill>
              <a:highlight>
                <a:srgbClr val="FFFFFF"/>
              </a:highlight>
              <a:latin typeface="Montserrat Medium" panose="00000600000000000000" pitchFamily="2" charset="0"/>
              <a:ea typeface="+mn-lt"/>
              <a:cs typeface="Arial"/>
            </a:endParaRPr>
          </a:p>
          <a:p>
            <a:pPr marL="800100" lvl="1" indent="-342900">
              <a:lnSpc>
                <a:spcPct val="150000"/>
              </a:lnSpc>
              <a:buFont typeface="Arial" panose="020B0604020202020204" pitchFamily="34" charset="0"/>
              <a:buChar char="•"/>
              <a:defRPr/>
            </a:pPr>
            <a:endParaRPr lang="en-US" sz="2000" dirty="0">
              <a:solidFill>
                <a:srgbClr val="1D3767"/>
              </a:solidFill>
              <a:highlight>
                <a:srgbClr val="FFFFFF"/>
              </a:highlight>
              <a:latin typeface="Montserrat Medium" panose="00000600000000000000" pitchFamily="2" charset="0"/>
              <a:ea typeface="+mn-lt"/>
              <a:cs typeface="Arial"/>
            </a:endParaRPr>
          </a:p>
        </p:txBody>
      </p:sp>
    </p:spTree>
    <p:extLst>
      <p:ext uri="{BB962C8B-B14F-4D97-AF65-F5344CB8AC3E}">
        <p14:creationId xmlns:p14="http://schemas.microsoft.com/office/powerpoint/2010/main" val="756061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rgbClr val="10385B"/>
        </a:solidFill>
        <a:effectLst/>
      </p:bgPr>
    </p:bg>
    <p:spTree>
      <p:nvGrpSpPr>
        <p:cNvPr id="1" name="">
          <a:extLst>
            <a:ext uri="{FF2B5EF4-FFF2-40B4-BE49-F238E27FC236}">
              <a16:creationId xmlns:a16="http://schemas.microsoft.com/office/drawing/2014/main" id="{9EC7DB73-230E-851C-E1D6-A3381CD6DA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568FE5-A16C-BE0D-52E5-1E27B00B6CFE}"/>
              </a:ext>
            </a:extLst>
          </p:cNvPr>
          <p:cNvSpPr>
            <a:spLocks noGrp="1"/>
          </p:cNvSpPr>
          <p:nvPr>
            <p:ph type="title"/>
          </p:nvPr>
        </p:nvSpPr>
        <p:spPr>
          <a:xfrm>
            <a:off x="0" y="173736"/>
            <a:ext cx="12192000" cy="612648"/>
          </a:xfrm>
        </p:spPr>
        <p:txBody>
          <a:bodyPr/>
          <a:lstStyle/>
          <a:p>
            <a:pPr algn="ctr"/>
            <a:r>
              <a:rPr lang="en-US" dirty="0"/>
              <a:t>Q&amp;A and Conclusion</a:t>
            </a:r>
            <a:endParaRPr lang="en-US" dirty="0">
              <a:latin typeface="Montserrat" panose="02000505000000020004" pitchFamily="2" charset="0"/>
            </a:endParaRPr>
          </a:p>
        </p:txBody>
      </p:sp>
      <p:sp>
        <p:nvSpPr>
          <p:cNvPr id="3" name="TextBox 2">
            <a:extLst>
              <a:ext uri="{FF2B5EF4-FFF2-40B4-BE49-F238E27FC236}">
                <a16:creationId xmlns:a16="http://schemas.microsoft.com/office/drawing/2014/main" id="{C6A78E40-1BD9-7559-EF0B-DDE91471356A}"/>
              </a:ext>
            </a:extLst>
          </p:cNvPr>
          <p:cNvSpPr txBox="1"/>
          <p:nvPr/>
        </p:nvSpPr>
        <p:spPr>
          <a:xfrm>
            <a:off x="568712" y="958704"/>
            <a:ext cx="11105424" cy="5754524"/>
          </a:xfrm>
          <a:prstGeom prst="rect">
            <a:avLst/>
          </a:prstGeom>
          <a:noFill/>
        </p:spPr>
        <p:txBody>
          <a:bodyPr wrap="square" lIns="91440" tIns="45720" rIns="91440" bIns="45720" rtlCol="0" anchor="t">
            <a:spAutoFit/>
          </a:bodyPr>
          <a:lstStyle/>
          <a:p>
            <a:pPr marL="457200" marR="0" lvl="0" indent="-4572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Recap Key Takeaways:</a:t>
            </a:r>
          </a:p>
          <a:p>
            <a:pPr marL="914400" lvl="1" indent="-457200">
              <a:lnSpc>
                <a:spcPct val="150000"/>
              </a:lnSpc>
              <a:spcAft>
                <a:spcPts val="600"/>
              </a:spcAft>
              <a:buFont typeface="Arial" panose="020B0604020202020204" pitchFamily="34" charset="0"/>
              <a:buChar char="•"/>
              <a:defRPr/>
            </a:pPr>
            <a:r>
              <a:rPr kumimoji="0" lang="en-US" sz="20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WOTC is a valuable tax credit for hiring individuals facing employment barriers.</a:t>
            </a:r>
          </a:p>
          <a:p>
            <a:pPr marL="914400" lvl="1" indent="-457200">
              <a:lnSpc>
                <a:spcPct val="150000"/>
              </a:lnSpc>
              <a:spcAft>
                <a:spcPts val="600"/>
              </a:spcAft>
              <a:buFont typeface="Arial" panose="020B0604020202020204" pitchFamily="34" charset="0"/>
              <a:buChar char="•"/>
              <a:defRPr/>
            </a:pPr>
            <a:r>
              <a:rPr kumimoji="0" lang="en-US" sz="20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Many foster youth qualify under existing WOTC categories, particularly Vocational Rehabilitation Referrals and SNAP Recipients.</a:t>
            </a:r>
          </a:p>
          <a:p>
            <a:pPr marL="914400" lvl="1" indent="-457200">
              <a:lnSpc>
                <a:spcPct val="150000"/>
              </a:lnSpc>
              <a:spcAft>
                <a:spcPts val="600"/>
              </a:spcAft>
              <a:buFont typeface="Arial" panose="020B0604020202020204" pitchFamily="34" charset="0"/>
              <a:buChar char="•"/>
              <a:defRPr/>
            </a:pPr>
            <a:r>
              <a:rPr kumimoji="0" lang="en-US" sz="20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Strict adherence to timelines (Form 8850 at offer, SWA submission within 28 days) is crucial.</a:t>
            </a:r>
          </a:p>
          <a:p>
            <a:pPr marL="914400" lvl="1" indent="-457200">
              <a:lnSpc>
                <a:spcPct val="150000"/>
              </a:lnSpc>
              <a:spcAft>
                <a:spcPts val="600"/>
              </a:spcAft>
              <a:buFont typeface="Arial" panose="020B0604020202020204" pitchFamily="34" charset="0"/>
              <a:buChar char="•"/>
              <a:defRPr/>
            </a:pPr>
            <a:r>
              <a:rPr kumimoji="0" lang="en-US" sz="20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Partnerships and internal processes are key to success.</a:t>
            </a:r>
          </a:p>
          <a:p>
            <a:pPr marL="914400" lvl="1" indent="-457200">
              <a:lnSpc>
                <a:spcPct val="150000"/>
              </a:lnSpc>
              <a:spcAft>
                <a:spcPts val="600"/>
              </a:spcAft>
              <a:buFont typeface="Arial" panose="020B0604020202020204" pitchFamily="34" charset="0"/>
              <a:buChar char="•"/>
              <a:defRPr/>
            </a:pPr>
            <a:r>
              <a:rPr kumimoji="0" lang="en-US" sz="20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Beyond the credit, hiring foster youth offers immense social and talent benefits.</a:t>
            </a:r>
          </a:p>
          <a:p>
            <a:pPr marL="457200" marR="0" lvl="0" indent="-4572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Questions?</a:t>
            </a:r>
          </a:p>
        </p:txBody>
      </p:sp>
    </p:spTree>
    <p:extLst>
      <p:ext uri="{BB962C8B-B14F-4D97-AF65-F5344CB8AC3E}">
        <p14:creationId xmlns:p14="http://schemas.microsoft.com/office/powerpoint/2010/main" val="13463879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7D71CC1-54FA-B125-CE4A-65E02DAD6761}"/>
              </a:ext>
              <a:ext uri="{C183D7F6-B498-43B3-948B-1728B52AA6E4}">
                <adec:decorative xmlns:adec="http://schemas.microsoft.com/office/drawing/2017/decorative" val="1"/>
              </a:ext>
            </a:extLst>
          </p:cNvPr>
          <p:cNvSpPr/>
          <p:nvPr/>
        </p:nvSpPr>
        <p:spPr>
          <a:xfrm>
            <a:off x="0" y="133349"/>
            <a:ext cx="12192000" cy="732987"/>
          </a:xfrm>
          <a:prstGeom prst="rect">
            <a:avLst/>
          </a:prstGeom>
          <a:solidFill>
            <a:srgbClr val="1038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a:extLst>
              <a:ext uri="{FF2B5EF4-FFF2-40B4-BE49-F238E27FC236}">
                <a16:creationId xmlns:a16="http://schemas.microsoft.com/office/drawing/2014/main" id="{1A6BB631-8EB1-DE6E-8E5A-EF934584D394}"/>
              </a:ext>
            </a:extLst>
          </p:cNvPr>
          <p:cNvSpPr>
            <a:spLocks noGrp="1"/>
          </p:cNvSpPr>
          <p:nvPr>
            <p:ph type="title" idx="4294967295"/>
          </p:nvPr>
        </p:nvSpPr>
        <p:spPr>
          <a:xfrm>
            <a:off x="330200" y="177475"/>
            <a:ext cx="10515600" cy="611112"/>
          </a:xfrm>
          <a:prstGeom prst="rect">
            <a:avLst/>
          </a:prstGeom>
        </p:spPr>
        <p:txBody>
          <a:bodyPr/>
          <a:lstStyle/>
          <a:p>
            <a:pPr algn="ctr"/>
            <a:r>
              <a:rPr lang="en-US" sz="4000" dirty="0">
                <a:solidFill>
                  <a:schemeClr val="bg1"/>
                </a:solidFill>
                <a:latin typeface="Montserrat" panose="00000800000000000000" pitchFamily="2" charset="0"/>
              </a:rPr>
              <a:t>WOTC Resources</a:t>
            </a:r>
          </a:p>
        </p:txBody>
      </p:sp>
      <p:sp>
        <p:nvSpPr>
          <p:cNvPr id="4" name="TextBox 3">
            <a:extLst>
              <a:ext uri="{FF2B5EF4-FFF2-40B4-BE49-F238E27FC236}">
                <a16:creationId xmlns:a16="http://schemas.microsoft.com/office/drawing/2014/main" id="{8C246497-A3A3-7CB3-0134-F91C09B1BBE6}"/>
              </a:ext>
            </a:extLst>
          </p:cNvPr>
          <p:cNvSpPr txBox="1"/>
          <p:nvPr/>
        </p:nvSpPr>
        <p:spPr>
          <a:xfrm>
            <a:off x="721894" y="1382751"/>
            <a:ext cx="10828421" cy="4785926"/>
          </a:xfrm>
          <a:prstGeom prst="rect">
            <a:avLst/>
          </a:prstGeom>
          <a:noFill/>
        </p:spPr>
        <p:txBody>
          <a:bodyPr wrap="square" lIns="91440" tIns="45720" rIns="91440" bIns="45720" rtlCol="0" anchor="t">
            <a:spAutoFit/>
          </a:bodyPr>
          <a:lstStyle/>
          <a:p>
            <a:pPr marL="342900" marR="0" lvl="0" indent="-342900" algn="l" defTabSz="914400" rtl="0" eaLnBrk="1" fontAlgn="auto" latinLnBrk="0" hangingPunct="1">
              <a:spcBef>
                <a:spcPts val="0"/>
              </a:spcBef>
              <a:spcAft>
                <a:spcPts val="600"/>
              </a:spcAft>
              <a:buClrTx/>
              <a:buSzTx/>
              <a:buFont typeface="Arial" panose="020B0604020202020204" pitchFamily="34" charset="0"/>
              <a:buChar char="•"/>
              <a:tabLst/>
              <a:defRPr/>
            </a:pPr>
            <a:r>
              <a:rPr kumimoji="0" lang="en-US" sz="2400" b="0" i="0" strike="noStrike" kern="1200" cap="none" spc="0" normalizeH="0" baseline="0" noProof="0" dirty="0">
                <a:ln>
                  <a:noFill/>
                </a:ln>
                <a:solidFill>
                  <a:schemeClr val="tx2"/>
                </a:solidFill>
                <a:effectLst/>
                <a:highlight>
                  <a:srgbClr val="FFFFFF"/>
                </a:highlight>
                <a:uLnTx/>
                <a:uFillTx/>
                <a:latin typeface="Montserrat Medium" panose="00000600000000000000" pitchFamily="2" charset="0"/>
                <a:ea typeface="+mn-lt"/>
                <a:cs typeface="Arial"/>
                <a:hlinkClick r:id="rId3">
                  <a:extLst>
                    <a:ext uri="{A12FA001-AC4F-418D-AE19-62706E023703}">
                      <ahyp:hlinkClr xmlns:ahyp="http://schemas.microsoft.com/office/drawing/2018/hyperlinkcolor" val="tx"/>
                    </a:ext>
                  </a:extLst>
                </a:hlinkClick>
              </a:rPr>
              <a:t>TWC WOTC Website</a:t>
            </a:r>
            <a:endParaRPr kumimoji="0" lang="en-US" sz="2400" b="0" i="0" strike="noStrike" kern="1200" cap="none" spc="0" normalizeH="0" baseline="0" noProof="0" dirty="0">
              <a:ln>
                <a:noFill/>
              </a:ln>
              <a:solidFill>
                <a:schemeClr val="tx2"/>
              </a:solidFill>
              <a:effectLst/>
              <a:highlight>
                <a:srgbClr val="FFFFFF"/>
              </a:highlight>
              <a:uLnTx/>
              <a:uFillTx/>
              <a:latin typeface="Montserrat Medium" panose="00000600000000000000" pitchFamily="2" charset="0"/>
              <a:ea typeface="+mn-lt"/>
              <a:cs typeface="Arial"/>
            </a:endParaRPr>
          </a:p>
          <a:p>
            <a:pPr marL="800100" lvl="1" indent="-342900">
              <a:spcAft>
                <a:spcPts val="600"/>
              </a:spcAft>
              <a:buFont typeface="Arial" panose="020B0604020202020204" pitchFamily="34" charset="0"/>
              <a:buChar char="•"/>
              <a:defRPr/>
            </a:pPr>
            <a:r>
              <a:rPr kumimoji="0" lang="en-US" sz="2000" b="0" i="0" u="none" strike="noStrike" kern="1200" cap="none" spc="0" normalizeH="0" baseline="0" noProof="0" dirty="0">
                <a:ln>
                  <a:noFill/>
                </a:ln>
                <a:solidFill>
                  <a:schemeClr val="tx2"/>
                </a:solidFill>
                <a:effectLst/>
                <a:highlight>
                  <a:srgbClr val="FFFFFF"/>
                </a:highlight>
                <a:uLnTx/>
                <a:uFillTx/>
                <a:latin typeface="Montserrat Medium" panose="00000600000000000000" pitchFamily="2" charset="0"/>
                <a:ea typeface="+mn-lt"/>
                <a:cs typeface="Arial"/>
              </a:rPr>
              <a:t>https://www.twc.texas.gov/programs/work-opportunity-tax-credit </a:t>
            </a:r>
          </a:p>
          <a:p>
            <a:pPr marL="342900" marR="0" lvl="0" indent="-342900" algn="l" defTabSz="914400" rtl="0" eaLnBrk="1" fontAlgn="auto" latinLnBrk="0" hangingPunct="1">
              <a:spcBef>
                <a:spcPts val="0"/>
              </a:spcBef>
              <a:spcAft>
                <a:spcPts val="600"/>
              </a:spcAft>
              <a:buClrTx/>
              <a:buSzTx/>
              <a:buFont typeface="Arial" panose="020B0604020202020204" pitchFamily="34" charset="0"/>
              <a:buChar char="•"/>
              <a:tabLst/>
              <a:defRPr/>
            </a:pPr>
            <a:r>
              <a:rPr lang="en-US" sz="2400" dirty="0">
                <a:solidFill>
                  <a:schemeClr val="tx2"/>
                </a:solidFill>
                <a:highlight>
                  <a:srgbClr val="FFFFFF"/>
                </a:highlight>
                <a:latin typeface="Montserrat Medium" panose="00000600000000000000" pitchFamily="2" charset="0"/>
                <a:ea typeface="+mn-lt"/>
                <a:cs typeface="Arial"/>
                <a:hlinkClick r:id="rId4">
                  <a:extLst>
                    <a:ext uri="{A12FA001-AC4F-418D-AE19-62706E023703}">
                      <ahyp:hlinkClr xmlns:ahyp="http://schemas.microsoft.com/office/drawing/2018/hyperlinkcolor" val="tx"/>
                    </a:ext>
                  </a:extLst>
                </a:hlinkClick>
              </a:rPr>
              <a:t>DOL Website</a:t>
            </a:r>
            <a:endParaRPr lang="en-US" sz="2400" dirty="0">
              <a:solidFill>
                <a:schemeClr val="tx2"/>
              </a:solidFill>
              <a:highlight>
                <a:srgbClr val="FFFFFF"/>
              </a:highlight>
              <a:latin typeface="Montserrat Medium" panose="00000600000000000000" pitchFamily="2" charset="0"/>
              <a:ea typeface="+mn-lt"/>
              <a:cs typeface="Arial"/>
            </a:endParaRPr>
          </a:p>
          <a:p>
            <a:pPr marL="800100" lvl="1" indent="-342900">
              <a:spcAft>
                <a:spcPts val="600"/>
              </a:spcAft>
              <a:buFont typeface="Arial" panose="020B0604020202020204" pitchFamily="34" charset="0"/>
              <a:buChar char="•"/>
              <a:defRPr/>
            </a:pPr>
            <a:r>
              <a:rPr lang="en-US" sz="2000" dirty="0">
                <a:solidFill>
                  <a:schemeClr val="tx2"/>
                </a:solidFill>
                <a:highlight>
                  <a:srgbClr val="FFFFFF"/>
                </a:highlight>
                <a:latin typeface="Montserrat Medium" panose="00000600000000000000" pitchFamily="2" charset="0"/>
                <a:ea typeface="+mn-lt"/>
                <a:cs typeface="Arial"/>
              </a:rPr>
              <a:t>https://www.dol.gov/agencies/eta/wotc</a:t>
            </a:r>
          </a:p>
          <a:p>
            <a:pPr marL="342900" marR="0" lvl="0" indent="-342900" algn="l" defTabSz="914400" rtl="0" eaLnBrk="1" fontAlgn="auto" latinLnBrk="0" hangingPunct="1">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2"/>
                </a:solidFill>
                <a:effectLst/>
                <a:highlight>
                  <a:srgbClr val="FFFFFF"/>
                </a:highlight>
                <a:uLnTx/>
                <a:uFillTx/>
                <a:latin typeface="Montserrat Medium" panose="00000600000000000000" pitchFamily="2" charset="0"/>
                <a:ea typeface="+mn-lt"/>
                <a:cs typeface="Arial"/>
                <a:hlinkClick r:id="rId5">
                  <a:extLst>
                    <a:ext uri="{A12FA001-AC4F-418D-AE19-62706E023703}">
                      <ahyp:hlinkClr xmlns:ahyp="http://schemas.microsoft.com/office/drawing/2018/hyperlinkcolor" val="tx"/>
                    </a:ext>
                  </a:extLst>
                </a:hlinkClick>
              </a:rPr>
              <a:t>IRS Website</a:t>
            </a:r>
            <a:endParaRPr kumimoji="0" lang="en-US" sz="2400" b="0" i="0" u="none" strike="noStrike" kern="1200" cap="none" spc="0" normalizeH="0" baseline="0" noProof="0" dirty="0">
              <a:ln>
                <a:noFill/>
              </a:ln>
              <a:solidFill>
                <a:schemeClr val="tx2"/>
              </a:solidFill>
              <a:effectLst/>
              <a:highlight>
                <a:srgbClr val="FFFFFF"/>
              </a:highlight>
              <a:uLnTx/>
              <a:uFillTx/>
              <a:latin typeface="Montserrat Medium" panose="00000600000000000000" pitchFamily="2" charset="0"/>
              <a:ea typeface="+mn-lt"/>
              <a:cs typeface="Arial"/>
            </a:endParaRPr>
          </a:p>
          <a:p>
            <a:pPr marL="800100" lvl="1" indent="-342900">
              <a:spcAft>
                <a:spcPts val="600"/>
              </a:spcAft>
              <a:buFont typeface="Arial" panose="020B0604020202020204" pitchFamily="34" charset="0"/>
              <a:buChar char="•"/>
              <a:defRPr/>
            </a:pPr>
            <a:r>
              <a:rPr kumimoji="0" lang="en-US" sz="2000" b="0" i="0" u="none" strike="noStrike" kern="1200" cap="none" spc="0" normalizeH="0" baseline="0" noProof="0" dirty="0">
                <a:ln>
                  <a:noFill/>
                </a:ln>
                <a:solidFill>
                  <a:schemeClr val="tx2"/>
                </a:solidFill>
                <a:effectLst/>
                <a:highlight>
                  <a:srgbClr val="FFFFFF"/>
                </a:highlight>
                <a:uLnTx/>
                <a:uFillTx/>
                <a:latin typeface="Montserrat Medium" panose="00000600000000000000" pitchFamily="2" charset="0"/>
                <a:ea typeface="+mn-lt"/>
                <a:cs typeface="Arial"/>
              </a:rPr>
              <a:t>https://www.irs.gov/businesses/small-businesses-self-employed/work-opportunity-tax-credit</a:t>
            </a:r>
          </a:p>
          <a:p>
            <a:pPr marL="342900" marR="0" lvl="0" indent="-342900" algn="l" defTabSz="914400" rtl="0" eaLnBrk="1" fontAlgn="auto" latinLnBrk="0" hangingPunct="1">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2"/>
                </a:solidFill>
                <a:effectLst/>
                <a:highlight>
                  <a:srgbClr val="FFFFFF"/>
                </a:highlight>
                <a:uLnTx/>
                <a:uFillTx/>
                <a:latin typeface="Montserrat Medium" panose="00000600000000000000" pitchFamily="2" charset="0"/>
                <a:ea typeface="+mn-lt"/>
                <a:cs typeface="Arial"/>
                <a:hlinkClick r:id="rId6">
                  <a:extLst>
                    <a:ext uri="{A12FA001-AC4F-418D-AE19-62706E023703}">
                      <ahyp:hlinkClr xmlns:ahyp="http://schemas.microsoft.com/office/drawing/2018/hyperlinkcolor" val="tx"/>
                    </a:ext>
                  </a:extLst>
                </a:hlinkClick>
              </a:rPr>
              <a:t>WOTC Brochure</a:t>
            </a:r>
            <a:endParaRPr kumimoji="0" lang="en-US" sz="2400" b="0" i="0" u="none" strike="noStrike" kern="1200" cap="none" spc="0" normalizeH="0" baseline="0" noProof="0" dirty="0">
              <a:ln>
                <a:noFill/>
              </a:ln>
              <a:solidFill>
                <a:schemeClr val="tx2"/>
              </a:solidFill>
              <a:effectLst/>
              <a:highlight>
                <a:srgbClr val="FFFFFF"/>
              </a:highlight>
              <a:uLnTx/>
              <a:uFillTx/>
              <a:latin typeface="Montserrat Medium" panose="00000600000000000000" pitchFamily="2" charset="0"/>
              <a:ea typeface="+mn-lt"/>
              <a:cs typeface="Arial"/>
            </a:endParaRPr>
          </a:p>
          <a:p>
            <a:pPr marL="800100" lvl="1" indent="-342900">
              <a:spcAft>
                <a:spcPts val="600"/>
              </a:spcAft>
              <a:buFont typeface="Arial" panose="020B0604020202020204" pitchFamily="34" charset="0"/>
              <a:buChar char="•"/>
              <a:defRPr/>
            </a:pPr>
            <a:r>
              <a:rPr kumimoji="0" lang="en-US" sz="2000" b="0" i="0" u="none" strike="noStrike" kern="1200" cap="none" spc="0" normalizeH="0" baseline="0" noProof="0" dirty="0">
                <a:ln>
                  <a:noFill/>
                </a:ln>
                <a:solidFill>
                  <a:schemeClr val="tx2"/>
                </a:solidFill>
                <a:effectLst/>
                <a:highlight>
                  <a:srgbClr val="FFFFFF"/>
                </a:highlight>
                <a:uLnTx/>
                <a:uFillTx/>
                <a:latin typeface="Montserrat Medium" panose="00000600000000000000" pitchFamily="2" charset="0"/>
                <a:ea typeface="+mn-lt"/>
                <a:cs typeface="Arial"/>
              </a:rPr>
              <a:t>https://www.twc.texas.gov/sites/default/files/wf/docs/wotc-brochure-081823-twc.pdf</a:t>
            </a:r>
          </a:p>
          <a:p>
            <a:pPr marL="342900" marR="0" lvl="0" indent="-342900" algn="l" defTabSz="914400" rtl="0" eaLnBrk="1" fontAlgn="auto" latinLnBrk="0" hangingPunct="1">
              <a:spcBef>
                <a:spcPts val="0"/>
              </a:spcBef>
              <a:spcAft>
                <a:spcPts val="600"/>
              </a:spcAft>
              <a:buClrTx/>
              <a:buSzTx/>
              <a:buFont typeface="Arial" panose="020B0604020202020204" pitchFamily="34" charset="0"/>
              <a:buChar char="•"/>
              <a:tabLst/>
              <a:defRPr/>
            </a:pPr>
            <a:r>
              <a:rPr lang="en-US" sz="2400" dirty="0">
                <a:solidFill>
                  <a:schemeClr val="tx2"/>
                </a:solidFill>
                <a:highlight>
                  <a:srgbClr val="FFFFFF"/>
                </a:highlight>
                <a:latin typeface="Montserrat Medium" panose="00000600000000000000" pitchFamily="2" charset="0"/>
                <a:ea typeface="+mn-lt"/>
                <a:cs typeface="Arial"/>
                <a:hlinkClick r:id="rId7">
                  <a:extLst>
                    <a:ext uri="{A12FA001-AC4F-418D-AE19-62706E023703}">
                      <ahyp:hlinkClr xmlns:ahyp="http://schemas.microsoft.com/office/drawing/2018/hyperlinkcolor" val="tx"/>
                    </a:ext>
                  </a:extLst>
                </a:hlinkClick>
              </a:rPr>
              <a:t>DOL WOTC Quick Reference Guide</a:t>
            </a:r>
            <a:endParaRPr lang="en-US" sz="2400" dirty="0">
              <a:solidFill>
                <a:schemeClr val="tx2"/>
              </a:solidFill>
              <a:highlight>
                <a:srgbClr val="FFFFFF"/>
              </a:highlight>
              <a:latin typeface="Montserrat Medium" panose="00000600000000000000" pitchFamily="2" charset="0"/>
              <a:ea typeface="+mn-lt"/>
              <a:cs typeface="Arial"/>
            </a:endParaRPr>
          </a:p>
          <a:p>
            <a:pPr marL="800100" lvl="1" indent="-342900">
              <a:spcAft>
                <a:spcPts val="600"/>
              </a:spcAft>
              <a:buFont typeface="Arial" panose="020B0604020202020204" pitchFamily="34" charset="0"/>
              <a:buChar char="•"/>
              <a:defRPr/>
            </a:pPr>
            <a:r>
              <a:rPr kumimoji="0" lang="en-US" sz="2000" b="0" i="0" u="none" strike="noStrike" kern="1200" cap="none" spc="0" normalizeH="0" baseline="0" noProof="0" dirty="0">
                <a:ln>
                  <a:noFill/>
                </a:ln>
                <a:solidFill>
                  <a:schemeClr val="tx2"/>
                </a:solidFill>
                <a:effectLst/>
                <a:highlight>
                  <a:srgbClr val="FFFFFF"/>
                </a:highlight>
                <a:uLnTx/>
                <a:uFillTx/>
                <a:latin typeface="Montserrat Medium" panose="00000600000000000000" pitchFamily="2" charset="0"/>
                <a:ea typeface="+mn-lt"/>
                <a:cs typeface="Arial"/>
              </a:rPr>
              <a:t>https://www.twc.texas.gov/sites/default/files/wf/docs/ten-09-21-flyer-twc.pdf</a:t>
            </a:r>
          </a:p>
        </p:txBody>
      </p:sp>
    </p:spTree>
    <p:extLst>
      <p:ext uri="{BB962C8B-B14F-4D97-AF65-F5344CB8AC3E}">
        <p14:creationId xmlns:p14="http://schemas.microsoft.com/office/powerpoint/2010/main" val="6166095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rgbClr val="10385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A72D2-EBEC-4F45-8BC8-1D4720D747F3}"/>
              </a:ext>
            </a:extLst>
          </p:cNvPr>
          <p:cNvSpPr>
            <a:spLocks noGrp="1"/>
          </p:cNvSpPr>
          <p:nvPr>
            <p:ph type="title"/>
          </p:nvPr>
        </p:nvSpPr>
        <p:spPr>
          <a:xfrm>
            <a:off x="568712" y="496687"/>
            <a:ext cx="10515600" cy="513184"/>
          </a:xfrm>
        </p:spPr>
        <p:txBody>
          <a:bodyPr/>
          <a:lstStyle/>
          <a:p>
            <a:pPr algn="ctr"/>
            <a:r>
              <a:rPr lang="en-US" dirty="0">
                <a:latin typeface="Montserrat" panose="02000505000000020004" pitchFamily="2" charset="0"/>
              </a:rPr>
              <a:t>WOTC Contact Information</a:t>
            </a:r>
          </a:p>
        </p:txBody>
      </p:sp>
      <p:sp>
        <p:nvSpPr>
          <p:cNvPr id="4" name="TextBox 3">
            <a:extLst>
              <a:ext uri="{FF2B5EF4-FFF2-40B4-BE49-F238E27FC236}">
                <a16:creationId xmlns:a16="http://schemas.microsoft.com/office/drawing/2014/main" id="{989F4F47-B322-8846-231E-D023A508A8A9}"/>
              </a:ext>
            </a:extLst>
          </p:cNvPr>
          <p:cNvSpPr txBox="1"/>
          <p:nvPr/>
        </p:nvSpPr>
        <p:spPr>
          <a:xfrm>
            <a:off x="568712" y="1262435"/>
            <a:ext cx="11105424" cy="2245871"/>
          </a:xfrm>
          <a:prstGeom prst="rect">
            <a:avLst/>
          </a:prstGeom>
          <a:noFill/>
        </p:spPr>
        <p:txBody>
          <a:bodyPr wrap="square" lIns="91440" tIns="45720" rIns="91440" bIns="45720" rtlCol="0" anchor="t">
            <a:spAutoFit/>
          </a:bodyPr>
          <a:lstStyle/>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Montserrat Medium" panose="00000600000000000000" pitchFamily="2" charset="0"/>
                <a:ea typeface="+mn-lt"/>
                <a:cs typeface="Arial"/>
              </a:rPr>
              <a:t>WOTC Customer Service</a:t>
            </a:r>
          </a:p>
          <a:p>
            <a:pPr marL="800100" lvl="1" indent="-342900">
              <a:lnSpc>
                <a:spcPct val="150000"/>
              </a:lnSpc>
              <a:buFont typeface="Arial" panose="020B0604020202020204" pitchFamily="34" charset="0"/>
              <a:buChar char="•"/>
              <a:defRPr/>
            </a:pPr>
            <a:r>
              <a:rPr lang="en-US" sz="2400" dirty="0">
                <a:solidFill>
                  <a:prstClr val="white"/>
                </a:solidFill>
                <a:latin typeface="Montserrat Medium" panose="00000600000000000000" pitchFamily="2" charset="0"/>
                <a:ea typeface="+mn-lt"/>
                <a:cs typeface="Arial"/>
              </a:rPr>
              <a:t>Phone: 800-685-6879 (option 5)</a:t>
            </a:r>
          </a:p>
          <a:p>
            <a:pPr marL="800100" lvl="1" indent="-342900">
              <a:lnSpc>
                <a:spcPct val="150000"/>
              </a:lnSpc>
              <a:buFont typeface="Arial" panose="020B0604020202020204" pitchFamily="34" charset="0"/>
              <a:buChar char="•"/>
              <a:defRPr/>
            </a:pPr>
            <a:r>
              <a:rPr kumimoji="0" lang="en-US" sz="2400" b="0" i="0" u="none" strike="noStrike" kern="1200" cap="none" spc="0" normalizeH="0" baseline="0" noProof="0" dirty="0">
                <a:ln>
                  <a:noFill/>
                </a:ln>
                <a:solidFill>
                  <a:prstClr val="white"/>
                </a:solidFill>
                <a:effectLst/>
                <a:uLnTx/>
                <a:uFillTx/>
                <a:latin typeface="Montserrat Medium" panose="00000600000000000000" pitchFamily="2" charset="0"/>
                <a:ea typeface="+mn-lt"/>
                <a:cs typeface="Arial"/>
              </a:rPr>
              <a:t>Email: </a:t>
            </a:r>
            <a:r>
              <a:rPr kumimoji="0" lang="en-US" sz="2400" b="0" i="0" u="none" strike="noStrike" kern="1200" cap="none" spc="0" normalizeH="0" baseline="0" noProof="0" dirty="0">
                <a:ln>
                  <a:noFill/>
                </a:ln>
                <a:solidFill>
                  <a:prstClr val="white"/>
                </a:solidFill>
                <a:effectLst/>
                <a:uLnTx/>
                <a:uFillTx/>
                <a:latin typeface="Montserrat Medium" panose="00000600000000000000" pitchFamily="2" charset="0"/>
                <a:ea typeface="+mn-lt"/>
                <a:cs typeface="Arial"/>
                <a:hlinkClick r:id="rId3"/>
              </a:rPr>
              <a:t>wotc@twc.texas.gov</a:t>
            </a:r>
            <a:r>
              <a:rPr kumimoji="0" lang="en-US" sz="2400" b="0" i="0" u="none" strike="noStrike" kern="1200" cap="none" spc="0" normalizeH="0" baseline="0" noProof="0" dirty="0">
                <a:ln>
                  <a:noFill/>
                </a:ln>
                <a:solidFill>
                  <a:prstClr val="white"/>
                </a:solidFill>
                <a:effectLst/>
                <a:uLnTx/>
                <a:uFillTx/>
                <a:latin typeface="Montserrat Medium" panose="00000600000000000000" pitchFamily="2" charset="0"/>
                <a:ea typeface="+mn-lt"/>
                <a:cs typeface="Arial"/>
              </a:rPr>
              <a:t>  </a:t>
            </a:r>
          </a:p>
          <a:p>
            <a:pPr marL="800100" lvl="1" indent="-342900">
              <a:lnSpc>
                <a:spcPct val="150000"/>
              </a:lnSpc>
              <a:buFont typeface="Arial" panose="020B0604020202020204" pitchFamily="34" charset="0"/>
              <a:buChar char="•"/>
              <a:defRPr/>
            </a:pPr>
            <a:r>
              <a:rPr lang="en-US" sz="2400" dirty="0">
                <a:solidFill>
                  <a:prstClr val="white"/>
                </a:solidFill>
                <a:latin typeface="Montserrat Medium" panose="00000600000000000000" pitchFamily="2" charset="0"/>
                <a:ea typeface="+mn-lt"/>
                <a:cs typeface="Arial"/>
              </a:rPr>
              <a:t>Website: </a:t>
            </a:r>
            <a:r>
              <a:rPr lang="en-US" sz="2000" dirty="0">
                <a:solidFill>
                  <a:prstClr val="white"/>
                </a:solidFill>
                <a:latin typeface="Montserrat Medium" panose="00000600000000000000" pitchFamily="2" charset="0"/>
                <a:ea typeface="+mn-lt"/>
                <a:cs typeface="Arial"/>
                <a:hlinkClick r:id="rId4"/>
              </a:rPr>
              <a:t>https://www.twc.texas.gov/programs/work-opportunity-tax-credit</a:t>
            </a:r>
            <a:r>
              <a:rPr lang="en-US" sz="2000" dirty="0">
                <a:solidFill>
                  <a:prstClr val="white"/>
                </a:solidFill>
                <a:latin typeface="Montserrat Medium" panose="00000600000000000000" pitchFamily="2" charset="0"/>
                <a:ea typeface="+mn-lt"/>
                <a:cs typeface="Arial"/>
              </a:rPr>
              <a:t> </a:t>
            </a:r>
            <a:endParaRPr kumimoji="0" lang="en-US" sz="2000" b="0" i="0" u="none" strike="noStrike" kern="1200" cap="none" spc="0" normalizeH="0" baseline="0" noProof="0" dirty="0">
              <a:ln>
                <a:noFill/>
              </a:ln>
              <a:solidFill>
                <a:prstClr val="white"/>
              </a:solidFill>
              <a:effectLst/>
              <a:uLnTx/>
              <a:uFillTx/>
              <a:latin typeface="Montserrat Medium" panose="00000600000000000000" pitchFamily="2" charset="0"/>
              <a:ea typeface="+mn-lt"/>
              <a:cs typeface="Arial"/>
            </a:endParaRPr>
          </a:p>
        </p:txBody>
      </p:sp>
    </p:spTree>
    <p:extLst>
      <p:ext uri="{BB962C8B-B14F-4D97-AF65-F5344CB8AC3E}">
        <p14:creationId xmlns:p14="http://schemas.microsoft.com/office/powerpoint/2010/main" val="3726590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rgbClr val="10385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A72D2-EBEC-4F45-8BC8-1D4720D747F3}"/>
              </a:ext>
            </a:extLst>
          </p:cNvPr>
          <p:cNvSpPr>
            <a:spLocks noGrp="1"/>
          </p:cNvSpPr>
          <p:nvPr>
            <p:ph type="title"/>
          </p:nvPr>
        </p:nvSpPr>
        <p:spPr>
          <a:xfrm>
            <a:off x="0" y="173736"/>
            <a:ext cx="12192000" cy="612648"/>
          </a:xfrm>
        </p:spPr>
        <p:txBody>
          <a:bodyPr/>
          <a:lstStyle/>
          <a:p>
            <a:pPr algn="ctr"/>
            <a:r>
              <a:rPr lang="en-US" dirty="0">
                <a:latin typeface="Montserrat" panose="02000505000000020004" pitchFamily="2" charset="0"/>
                <a:ea typeface="Calibri" panose="020F0502020204030204" pitchFamily="34" charset="0"/>
              </a:rPr>
              <a:t>Agenda</a:t>
            </a:r>
            <a:endParaRPr lang="en-US" dirty="0">
              <a:latin typeface="Montserrat" panose="02000505000000020004" pitchFamily="2" charset="0"/>
            </a:endParaRPr>
          </a:p>
        </p:txBody>
      </p:sp>
      <p:sp>
        <p:nvSpPr>
          <p:cNvPr id="3" name="TextBox 2">
            <a:extLst>
              <a:ext uri="{FF2B5EF4-FFF2-40B4-BE49-F238E27FC236}">
                <a16:creationId xmlns:a16="http://schemas.microsoft.com/office/drawing/2014/main" id="{70DE16BC-066D-4E48-8607-D504621557C0}"/>
              </a:ext>
            </a:extLst>
          </p:cNvPr>
          <p:cNvSpPr txBox="1"/>
          <p:nvPr/>
        </p:nvSpPr>
        <p:spPr>
          <a:xfrm>
            <a:off x="568712" y="960120"/>
            <a:ext cx="11105424" cy="3107646"/>
          </a:xfrm>
          <a:prstGeom prst="rect">
            <a:avLst/>
          </a:prstGeom>
          <a:noFill/>
        </p:spPr>
        <p:txBody>
          <a:bodyPr wrap="square" lIns="91440" tIns="45720" rIns="91440" bIns="45720" rtlCol="0" anchor="t">
            <a:spAutoFit/>
          </a:bodyPr>
          <a:lstStyle/>
          <a:p>
            <a:pPr marL="342900" marR="0" lvl="0" indent="-3429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WOTC Fundamentals</a:t>
            </a:r>
          </a:p>
          <a:p>
            <a:pPr marL="342900" marR="0" lvl="0" indent="-3429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Target Groups &amp; Foster Youth Connections</a:t>
            </a:r>
          </a:p>
          <a:p>
            <a:pPr marL="342900" marR="0" lvl="0" indent="-3429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The WOTC Process</a:t>
            </a:r>
          </a:p>
          <a:p>
            <a:pPr marL="342900" marR="0" lvl="0" indent="-3429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Best Practices &amp; Resources</a:t>
            </a:r>
          </a:p>
          <a:p>
            <a:pPr marL="342900" marR="0" lvl="0" indent="-3429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Q&amp;A</a:t>
            </a:r>
          </a:p>
        </p:txBody>
      </p:sp>
    </p:spTree>
    <p:extLst>
      <p:ext uri="{BB962C8B-B14F-4D97-AF65-F5344CB8AC3E}">
        <p14:creationId xmlns:p14="http://schemas.microsoft.com/office/powerpoint/2010/main" val="2429128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D73F7-078F-EFCA-477A-67797E1F5396}"/>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C8277E4-0880-207C-42E2-C18D6BCB2426}"/>
              </a:ext>
            </a:extLst>
          </p:cNvPr>
          <p:cNvSpPr>
            <a:spLocks noGrp="1"/>
          </p:cNvSpPr>
          <p:nvPr>
            <p:ph type="title" idx="4294967295"/>
          </p:nvPr>
        </p:nvSpPr>
        <p:spPr>
          <a:xfrm>
            <a:off x="-1" y="177475"/>
            <a:ext cx="12191999" cy="611112"/>
          </a:xfrm>
          <a:prstGeom prst="rect">
            <a:avLst/>
          </a:prstGeom>
        </p:spPr>
        <p:txBody>
          <a:bodyPr/>
          <a:lstStyle/>
          <a:p>
            <a:pPr algn="ctr"/>
            <a:r>
              <a:rPr lang="en-US" sz="4000" dirty="0">
                <a:solidFill>
                  <a:schemeClr val="bg1"/>
                </a:solidFill>
                <a:latin typeface="Montserrat" panose="00000800000000000000" pitchFamily="2" charset="0"/>
              </a:rPr>
              <a:t>Understanding WOTC - Fundamentals</a:t>
            </a:r>
          </a:p>
        </p:txBody>
      </p:sp>
      <p:sp>
        <p:nvSpPr>
          <p:cNvPr id="4" name="TextBox 3">
            <a:extLst>
              <a:ext uri="{FF2B5EF4-FFF2-40B4-BE49-F238E27FC236}">
                <a16:creationId xmlns:a16="http://schemas.microsoft.com/office/drawing/2014/main" id="{3531E2BD-4013-84FF-47EF-EFDC315B10E2}"/>
              </a:ext>
            </a:extLst>
          </p:cNvPr>
          <p:cNvSpPr txBox="1"/>
          <p:nvPr/>
        </p:nvSpPr>
        <p:spPr>
          <a:xfrm>
            <a:off x="568712" y="960120"/>
            <a:ext cx="11105424" cy="5015860"/>
          </a:xfrm>
          <a:prstGeom prst="rect">
            <a:avLst/>
          </a:prstGeom>
          <a:noFill/>
        </p:spPr>
        <p:txBody>
          <a:bodyPr wrap="square" lIns="91440" tIns="45720" rIns="91440" bIns="45720" rtlCol="0" anchor="t">
            <a:spAutoFit/>
          </a:bodyPr>
          <a:lstStyle/>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400" dirty="0">
                <a:solidFill>
                  <a:srgbClr val="1D3767"/>
                </a:solidFill>
                <a:highlight>
                  <a:srgbClr val="FFFFFF"/>
                </a:highlight>
                <a:latin typeface="Montserrat Medium" panose="00000600000000000000" pitchFamily="2" charset="0"/>
                <a:ea typeface="+mn-lt"/>
                <a:cs typeface="Arial"/>
              </a:rPr>
              <a:t>WOTC is a</a:t>
            </a:r>
            <a:r>
              <a:rPr kumimoji="0" lang="en-US" sz="2400" b="0" i="0" u="none" strike="noStrike" kern="1200" cap="none" spc="0" normalizeH="0" baseline="0" noProof="0" dirty="0">
                <a:ln>
                  <a:noFill/>
                </a:ln>
                <a:solidFill>
                  <a:srgbClr val="1D3767"/>
                </a:solidFill>
                <a:effectLst/>
                <a:highlight>
                  <a:srgbClr val="FFFFFF"/>
                </a:highlight>
                <a:uLnTx/>
                <a:uFillTx/>
                <a:latin typeface="Montserrat Medium" panose="00000600000000000000" pitchFamily="2" charset="0"/>
                <a:ea typeface="+mn-lt"/>
                <a:cs typeface="Arial"/>
              </a:rPr>
              <a:t> federal tax credit available to employers who hire individuals from certain target groups facing significant barriers to employment.</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1D3767"/>
                </a:solidFill>
                <a:effectLst/>
                <a:highlight>
                  <a:srgbClr val="FFFFFF"/>
                </a:highlight>
                <a:uLnTx/>
                <a:uFillTx/>
                <a:latin typeface="Montserrat Medium" panose="00000600000000000000" pitchFamily="2" charset="0"/>
                <a:ea typeface="+mn-lt"/>
                <a:cs typeface="Arial"/>
              </a:rPr>
              <a:t>Purpose: Incentivize businesses to hire these individuals, fostering economic opportunity and reducing reliance on public assistance.</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1D3767"/>
                </a:solidFill>
                <a:effectLst/>
                <a:highlight>
                  <a:srgbClr val="FFFFFF"/>
                </a:highlight>
                <a:uLnTx/>
                <a:uFillTx/>
                <a:latin typeface="Montserrat Medium" panose="00000600000000000000" pitchFamily="2" charset="0"/>
                <a:ea typeface="+mn-lt"/>
                <a:cs typeface="Arial"/>
              </a:rPr>
              <a:t>Administered by: U.S. Department of Labor (DOL) and the Internal Revenue Service (IRS).</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1D3767"/>
                </a:solidFill>
                <a:effectLst/>
                <a:highlight>
                  <a:srgbClr val="FFFFFF"/>
                </a:highlight>
                <a:uLnTx/>
                <a:uFillTx/>
                <a:latin typeface="Montserrat Medium" panose="00000600000000000000" pitchFamily="2" charset="0"/>
                <a:ea typeface="+mn-lt"/>
                <a:cs typeface="Arial"/>
              </a:rPr>
              <a:t>Not a Grant: It's a tax credit – reduces a company's federal tax liability, dollar-for-dollar.</a:t>
            </a:r>
          </a:p>
        </p:txBody>
      </p:sp>
      <p:sp>
        <p:nvSpPr>
          <p:cNvPr id="3" name="Rectangle 2">
            <a:extLst>
              <a:ext uri="{FF2B5EF4-FFF2-40B4-BE49-F238E27FC236}">
                <a16:creationId xmlns:a16="http://schemas.microsoft.com/office/drawing/2014/main" id="{D57D52CD-00CE-E867-4D4F-E1FAA8412735}"/>
              </a:ext>
              <a:ext uri="{C183D7F6-B498-43B3-948B-1728B52AA6E4}">
                <adec:decorative xmlns:adec="http://schemas.microsoft.com/office/drawing/2017/decorative" val="1"/>
              </a:ext>
            </a:extLst>
          </p:cNvPr>
          <p:cNvSpPr/>
          <p:nvPr/>
        </p:nvSpPr>
        <p:spPr>
          <a:xfrm>
            <a:off x="0" y="133349"/>
            <a:ext cx="12192000" cy="732987"/>
          </a:xfrm>
          <a:prstGeom prst="rect">
            <a:avLst/>
          </a:prstGeom>
          <a:solidFill>
            <a:srgbClr val="1038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917209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rgbClr val="10385B"/>
        </a:solidFill>
        <a:effectLst/>
      </p:bgPr>
    </p:bg>
    <p:spTree>
      <p:nvGrpSpPr>
        <p:cNvPr id="1" name="">
          <a:extLst>
            <a:ext uri="{FF2B5EF4-FFF2-40B4-BE49-F238E27FC236}">
              <a16:creationId xmlns:a16="http://schemas.microsoft.com/office/drawing/2014/main" id="{621472D8-5A70-4331-8526-3042049B5A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07699B-E0E3-7EA1-9834-DC51B27E2867}"/>
              </a:ext>
            </a:extLst>
          </p:cNvPr>
          <p:cNvSpPr>
            <a:spLocks noGrp="1"/>
          </p:cNvSpPr>
          <p:nvPr>
            <p:ph type="title"/>
          </p:nvPr>
        </p:nvSpPr>
        <p:spPr>
          <a:xfrm>
            <a:off x="0" y="173736"/>
            <a:ext cx="12192000" cy="612648"/>
          </a:xfrm>
        </p:spPr>
        <p:txBody>
          <a:bodyPr/>
          <a:lstStyle/>
          <a:p>
            <a:pPr algn="ctr"/>
            <a:r>
              <a:rPr lang="en-US" dirty="0">
                <a:latin typeface="Montserrat" panose="02000505000000020004" pitchFamily="2" charset="0"/>
                <a:ea typeface="Calibri" panose="020F0502020204030204" pitchFamily="34" charset="0"/>
              </a:rPr>
              <a:t>Why Does it Matter? Key Benefits</a:t>
            </a:r>
            <a:endParaRPr lang="en-US" dirty="0">
              <a:latin typeface="Montserrat" panose="02000505000000020004" pitchFamily="2" charset="0"/>
            </a:endParaRPr>
          </a:p>
        </p:txBody>
      </p:sp>
      <p:sp>
        <p:nvSpPr>
          <p:cNvPr id="3" name="TextBox 2">
            <a:extLst>
              <a:ext uri="{FF2B5EF4-FFF2-40B4-BE49-F238E27FC236}">
                <a16:creationId xmlns:a16="http://schemas.microsoft.com/office/drawing/2014/main" id="{A70CBFB2-BA8C-483C-F6A4-6ED85F0F1C28}"/>
              </a:ext>
            </a:extLst>
          </p:cNvPr>
          <p:cNvSpPr txBox="1"/>
          <p:nvPr/>
        </p:nvSpPr>
        <p:spPr>
          <a:xfrm>
            <a:off x="568712" y="958704"/>
            <a:ext cx="11105424" cy="5421164"/>
          </a:xfrm>
          <a:prstGeom prst="rect">
            <a:avLst/>
          </a:prstGeom>
          <a:noFill/>
        </p:spPr>
        <p:txBody>
          <a:bodyPr wrap="square" lIns="91440" tIns="45720" rIns="91440" bIns="45720" rtlCol="0" anchor="t">
            <a:spAutoFit/>
          </a:bodyPr>
          <a:lstStyle/>
          <a:p>
            <a:pPr marL="342900" marR="0" lvl="0" indent="-3429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Significant Tax Savings: Credits can range from $2,400 to $9,600 per qualified hire.</a:t>
            </a:r>
          </a:p>
          <a:p>
            <a:pPr marL="342900" marR="0" lvl="0" indent="-3429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Reduces Tax Liability: Directly offsets federal income tax (or alternative minimum tax for C corporations).</a:t>
            </a:r>
          </a:p>
          <a:p>
            <a:pPr marL="342900" marR="0" lvl="0" indent="-3429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Enhances Corporate Social Responsibility (CSR): Demonstrates commitment to diversity, inclusion, and community support.</a:t>
            </a:r>
          </a:p>
          <a:p>
            <a:pPr marL="342900" marR="0" lvl="0" indent="-3429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Access to a Motivated Talent Pool: Individuals from target groups are often highly motivated to succeed.</a:t>
            </a:r>
          </a:p>
          <a:p>
            <a:pPr marL="342900" marR="0" lvl="0" indent="-3429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Low Cost to Implement: Primarily involves process adjustments rather than direct financial outlay.</a:t>
            </a:r>
          </a:p>
        </p:txBody>
      </p:sp>
    </p:spTree>
    <p:extLst>
      <p:ext uri="{BB962C8B-B14F-4D97-AF65-F5344CB8AC3E}">
        <p14:creationId xmlns:p14="http://schemas.microsoft.com/office/powerpoint/2010/main" val="14195071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1E93A-1080-48AF-90BB-086BD741140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B5B3607-542C-16B3-3ABB-119D7516178A}"/>
              </a:ext>
              <a:ext uri="{C183D7F6-B498-43B3-948B-1728B52AA6E4}">
                <adec:decorative xmlns:adec="http://schemas.microsoft.com/office/drawing/2017/decorative" val="1"/>
              </a:ext>
            </a:extLst>
          </p:cNvPr>
          <p:cNvSpPr/>
          <p:nvPr/>
        </p:nvSpPr>
        <p:spPr>
          <a:xfrm>
            <a:off x="0" y="133349"/>
            <a:ext cx="12192000" cy="732987"/>
          </a:xfrm>
          <a:prstGeom prst="rect">
            <a:avLst/>
          </a:prstGeom>
          <a:solidFill>
            <a:srgbClr val="1038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a:extLst>
              <a:ext uri="{FF2B5EF4-FFF2-40B4-BE49-F238E27FC236}">
                <a16:creationId xmlns:a16="http://schemas.microsoft.com/office/drawing/2014/main" id="{75F0A2A1-77E3-800C-155E-AD9750557DE3}"/>
              </a:ext>
            </a:extLst>
          </p:cNvPr>
          <p:cNvSpPr>
            <a:spLocks noGrp="1"/>
          </p:cNvSpPr>
          <p:nvPr>
            <p:ph type="title" idx="4294967295"/>
          </p:nvPr>
        </p:nvSpPr>
        <p:spPr>
          <a:xfrm>
            <a:off x="-1" y="177475"/>
            <a:ext cx="12191999" cy="611112"/>
          </a:xfrm>
          <a:prstGeom prst="rect">
            <a:avLst/>
          </a:prstGeom>
        </p:spPr>
        <p:txBody>
          <a:bodyPr/>
          <a:lstStyle/>
          <a:p>
            <a:pPr algn="ctr"/>
            <a:r>
              <a:rPr lang="en-US" sz="4000" dirty="0">
                <a:solidFill>
                  <a:schemeClr val="bg1"/>
                </a:solidFill>
                <a:latin typeface="Montserrat" panose="00000800000000000000" pitchFamily="2" charset="0"/>
              </a:rPr>
              <a:t>WOTC Target Groups - Overview</a:t>
            </a:r>
          </a:p>
        </p:txBody>
      </p:sp>
      <p:sp>
        <p:nvSpPr>
          <p:cNvPr id="4" name="TextBox 3">
            <a:extLst>
              <a:ext uri="{FF2B5EF4-FFF2-40B4-BE49-F238E27FC236}">
                <a16:creationId xmlns:a16="http://schemas.microsoft.com/office/drawing/2014/main" id="{58C273C9-E204-3E7A-AC14-E5FB8A9B6BA6}"/>
              </a:ext>
            </a:extLst>
          </p:cNvPr>
          <p:cNvSpPr txBox="1"/>
          <p:nvPr/>
        </p:nvSpPr>
        <p:spPr>
          <a:xfrm>
            <a:off x="568712" y="960120"/>
            <a:ext cx="11105424" cy="5569858"/>
          </a:xfrm>
          <a:prstGeom prst="rect">
            <a:avLst/>
          </a:prstGeom>
          <a:noFill/>
        </p:spPr>
        <p:txBody>
          <a:bodyPr wrap="square" lIns="91440" tIns="45720" rIns="91440" bIns="45720" rtlCol="0" anchor="t">
            <a:spAutoFit/>
          </a:bodyPr>
          <a:lstStyle/>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400" dirty="0">
                <a:solidFill>
                  <a:srgbClr val="1D3767"/>
                </a:solidFill>
                <a:highlight>
                  <a:srgbClr val="FFFFFF"/>
                </a:highlight>
                <a:latin typeface="Montserrat Medium" panose="00000600000000000000" pitchFamily="2" charset="0"/>
                <a:ea typeface="+mn-lt"/>
                <a:cs typeface="Arial"/>
              </a:rPr>
              <a:t>Temporary Assistance for Needy Families (TANF) Recipients</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400" dirty="0">
                <a:solidFill>
                  <a:srgbClr val="1D3767"/>
                </a:solidFill>
                <a:highlight>
                  <a:srgbClr val="FFFFFF"/>
                </a:highlight>
                <a:latin typeface="Montserrat Medium" panose="00000600000000000000" pitchFamily="2" charset="0"/>
                <a:ea typeface="+mn-lt"/>
                <a:cs typeface="Arial"/>
              </a:rPr>
              <a:t>Veterans (various categories)</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400" dirty="0">
                <a:solidFill>
                  <a:srgbClr val="1D3767"/>
                </a:solidFill>
                <a:highlight>
                  <a:srgbClr val="FFFFFF"/>
                </a:highlight>
                <a:latin typeface="Montserrat Medium" panose="00000600000000000000" pitchFamily="2" charset="0"/>
                <a:ea typeface="+mn-lt"/>
                <a:cs typeface="Arial"/>
              </a:rPr>
              <a:t>Ex-felons</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400" dirty="0">
                <a:solidFill>
                  <a:srgbClr val="1D3767"/>
                </a:solidFill>
                <a:highlight>
                  <a:srgbClr val="FFFFFF"/>
                </a:highlight>
                <a:latin typeface="Montserrat Medium" panose="00000600000000000000" pitchFamily="2" charset="0"/>
                <a:ea typeface="+mn-lt"/>
                <a:cs typeface="Arial"/>
              </a:rPr>
              <a:t>Designated Community Residents (DCRs)</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400" dirty="0">
                <a:solidFill>
                  <a:srgbClr val="1D3767"/>
                </a:solidFill>
                <a:highlight>
                  <a:srgbClr val="FFFFFF"/>
                </a:highlight>
                <a:latin typeface="Montserrat Medium" panose="00000600000000000000" pitchFamily="2" charset="0"/>
                <a:ea typeface="+mn-lt"/>
                <a:cs typeface="Arial"/>
              </a:rPr>
              <a:t>Vocational Rehabilitation Referrals</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400" dirty="0">
                <a:solidFill>
                  <a:srgbClr val="1D3767"/>
                </a:solidFill>
                <a:highlight>
                  <a:srgbClr val="FFFFFF"/>
                </a:highlight>
                <a:latin typeface="Montserrat Medium" panose="00000600000000000000" pitchFamily="2" charset="0"/>
                <a:ea typeface="+mn-lt"/>
                <a:cs typeface="Arial"/>
              </a:rPr>
              <a:t>Summer Youth Employees (living in empowerment zones)</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400" dirty="0">
                <a:solidFill>
                  <a:srgbClr val="1D3767"/>
                </a:solidFill>
                <a:highlight>
                  <a:srgbClr val="FFFFFF"/>
                </a:highlight>
                <a:latin typeface="Montserrat Medium" panose="00000600000000000000" pitchFamily="2" charset="0"/>
                <a:ea typeface="+mn-lt"/>
                <a:cs typeface="Arial"/>
              </a:rPr>
              <a:t>Supplemental Nutrition Assistance Program (SNAP) Recipients</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400" dirty="0">
                <a:solidFill>
                  <a:srgbClr val="1D3767"/>
                </a:solidFill>
                <a:highlight>
                  <a:srgbClr val="FFFFFF"/>
                </a:highlight>
                <a:latin typeface="Montserrat Medium" panose="00000600000000000000" pitchFamily="2" charset="0"/>
                <a:ea typeface="+mn-lt"/>
                <a:cs typeface="Arial"/>
              </a:rPr>
              <a:t>Supplemental Security Income (SSI) Recipients</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400" dirty="0">
                <a:solidFill>
                  <a:srgbClr val="1D3767"/>
                </a:solidFill>
                <a:highlight>
                  <a:srgbClr val="FFFFFF"/>
                </a:highlight>
                <a:latin typeface="Montserrat Medium" panose="00000600000000000000" pitchFamily="2" charset="0"/>
                <a:ea typeface="+mn-lt"/>
                <a:cs typeface="Arial"/>
              </a:rPr>
              <a:t>Long-Term Unemployment Recipients</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400" dirty="0">
                <a:solidFill>
                  <a:srgbClr val="1D3767"/>
                </a:solidFill>
                <a:highlight>
                  <a:srgbClr val="FFFFFF"/>
                </a:highlight>
                <a:latin typeface="Montserrat Medium" panose="00000600000000000000" pitchFamily="2" charset="0"/>
                <a:ea typeface="+mn-lt"/>
                <a:cs typeface="Arial"/>
              </a:rPr>
              <a:t>Qualified Long-Term Unemployment Recipients</a:t>
            </a:r>
          </a:p>
        </p:txBody>
      </p:sp>
    </p:spTree>
    <p:extLst>
      <p:ext uri="{BB962C8B-B14F-4D97-AF65-F5344CB8AC3E}">
        <p14:creationId xmlns:p14="http://schemas.microsoft.com/office/powerpoint/2010/main" val="760161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rgbClr val="10385B"/>
        </a:solidFill>
        <a:effectLst/>
      </p:bgPr>
    </p:bg>
    <p:spTree>
      <p:nvGrpSpPr>
        <p:cNvPr id="1" name="">
          <a:extLst>
            <a:ext uri="{FF2B5EF4-FFF2-40B4-BE49-F238E27FC236}">
              <a16:creationId xmlns:a16="http://schemas.microsoft.com/office/drawing/2014/main" id="{04A5FC77-E2A7-0231-4F8F-70104D6CAE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27D253-3F26-F3C4-54AB-8500ABE4502E}"/>
              </a:ext>
            </a:extLst>
          </p:cNvPr>
          <p:cNvSpPr>
            <a:spLocks noGrp="1"/>
          </p:cNvSpPr>
          <p:nvPr>
            <p:ph type="title"/>
          </p:nvPr>
        </p:nvSpPr>
        <p:spPr>
          <a:xfrm>
            <a:off x="0" y="173736"/>
            <a:ext cx="12192000" cy="612648"/>
          </a:xfrm>
        </p:spPr>
        <p:txBody>
          <a:bodyPr/>
          <a:lstStyle/>
          <a:p>
            <a:pPr algn="ctr"/>
            <a:r>
              <a:rPr lang="en-US" dirty="0">
                <a:latin typeface="Montserrat" panose="02000505000000020004" pitchFamily="2" charset="0"/>
                <a:ea typeface="Calibri" panose="020F0502020204030204" pitchFamily="34" charset="0"/>
              </a:rPr>
              <a:t>WOTC Target Groups - Key Characteristics</a:t>
            </a:r>
            <a:endParaRPr lang="en-US" dirty="0">
              <a:latin typeface="Montserrat" panose="02000505000000020004" pitchFamily="2" charset="0"/>
            </a:endParaRPr>
          </a:p>
        </p:txBody>
      </p:sp>
      <p:sp>
        <p:nvSpPr>
          <p:cNvPr id="3" name="TextBox 2">
            <a:extLst>
              <a:ext uri="{FF2B5EF4-FFF2-40B4-BE49-F238E27FC236}">
                <a16:creationId xmlns:a16="http://schemas.microsoft.com/office/drawing/2014/main" id="{949F7176-C8DA-A92F-AAD4-EC661785365D}"/>
              </a:ext>
            </a:extLst>
          </p:cNvPr>
          <p:cNvSpPr txBox="1"/>
          <p:nvPr/>
        </p:nvSpPr>
        <p:spPr>
          <a:xfrm>
            <a:off x="568712" y="958704"/>
            <a:ext cx="11105424" cy="5344220"/>
          </a:xfrm>
          <a:prstGeom prst="rect">
            <a:avLst/>
          </a:prstGeom>
          <a:noFill/>
        </p:spPr>
        <p:txBody>
          <a:bodyPr wrap="square" lIns="91440" tIns="45720" rIns="91440" bIns="45720" rtlCol="0" anchor="t">
            <a:spAutoFit/>
          </a:bodyPr>
          <a:lstStyle/>
          <a:p>
            <a:pPr marL="342900" marR="0" lvl="0" indent="-3429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Focus on Disadvantage: Each group addresses a specific barrier to employment (e.g., poverty, disability, lack of job history, previous incarceration).</a:t>
            </a:r>
          </a:p>
          <a:p>
            <a:pPr marL="342900" marR="0" lvl="0" indent="-3429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Documentation Required: Eligibility is proven through specific federal or state agency documentation (e.g., proof of SNAP benefits, vocational rehab referral letters).</a:t>
            </a:r>
          </a:p>
          <a:p>
            <a:pPr marL="342900" marR="0" lvl="0" indent="-3429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Varies by Credit Amount: The potential credit amount can differ based on the target group and hours worked.</a:t>
            </a:r>
          </a:p>
          <a:p>
            <a:pPr marL="342900" marR="0" lvl="0" indent="-3429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Employee Disclosure is Key: The employer relies on the potential hire to disclose their status, often through a pre-screening questionnaire.</a:t>
            </a:r>
          </a:p>
        </p:txBody>
      </p:sp>
    </p:spTree>
    <p:extLst>
      <p:ext uri="{BB962C8B-B14F-4D97-AF65-F5344CB8AC3E}">
        <p14:creationId xmlns:p14="http://schemas.microsoft.com/office/powerpoint/2010/main" val="3625319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2CA66-27DB-FD02-E759-D62A90661A9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A500235-7A01-6E66-21EB-02A56465CE5A}"/>
              </a:ext>
              <a:ext uri="{C183D7F6-B498-43B3-948B-1728B52AA6E4}">
                <adec:decorative xmlns:adec="http://schemas.microsoft.com/office/drawing/2017/decorative" val="1"/>
              </a:ext>
            </a:extLst>
          </p:cNvPr>
          <p:cNvSpPr/>
          <p:nvPr/>
        </p:nvSpPr>
        <p:spPr>
          <a:xfrm>
            <a:off x="0" y="133349"/>
            <a:ext cx="12192000" cy="732987"/>
          </a:xfrm>
          <a:prstGeom prst="rect">
            <a:avLst/>
          </a:prstGeom>
          <a:solidFill>
            <a:srgbClr val="1038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a:extLst>
              <a:ext uri="{FF2B5EF4-FFF2-40B4-BE49-F238E27FC236}">
                <a16:creationId xmlns:a16="http://schemas.microsoft.com/office/drawing/2014/main" id="{8B9E9935-1E2E-AEA4-A309-0C6D4B934A73}"/>
              </a:ext>
            </a:extLst>
          </p:cNvPr>
          <p:cNvSpPr>
            <a:spLocks noGrp="1"/>
          </p:cNvSpPr>
          <p:nvPr>
            <p:ph type="title" idx="4294967295"/>
          </p:nvPr>
        </p:nvSpPr>
        <p:spPr>
          <a:xfrm>
            <a:off x="-1" y="177475"/>
            <a:ext cx="12191999" cy="611112"/>
          </a:xfrm>
          <a:prstGeom prst="rect">
            <a:avLst/>
          </a:prstGeom>
        </p:spPr>
        <p:txBody>
          <a:bodyPr/>
          <a:lstStyle/>
          <a:p>
            <a:pPr algn="ctr"/>
            <a:r>
              <a:rPr lang="en-US" sz="4000" dirty="0">
                <a:solidFill>
                  <a:schemeClr val="bg1"/>
                </a:solidFill>
                <a:latin typeface="Montserrat" panose="00000800000000000000" pitchFamily="2" charset="0"/>
              </a:rPr>
              <a:t>WOTC &amp; Foster Youth: Making the Connection</a:t>
            </a:r>
          </a:p>
        </p:txBody>
      </p:sp>
      <p:sp>
        <p:nvSpPr>
          <p:cNvPr id="4" name="TextBox 3">
            <a:extLst>
              <a:ext uri="{FF2B5EF4-FFF2-40B4-BE49-F238E27FC236}">
                <a16:creationId xmlns:a16="http://schemas.microsoft.com/office/drawing/2014/main" id="{16FB0699-2F47-0F1F-29EC-61960483DB1F}"/>
              </a:ext>
            </a:extLst>
          </p:cNvPr>
          <p:cNvSpPr txBox="1"/>
          <p:nvPr/>
        </p:nvSpPr>
        <p:spPr>
          <a:xfrm>
            <a:off x="568712" y="960120"/>
            <a:ext cx="11105424" cy="3353867"/>
          </a:xfrm>
          <a:prstGeom prst="rect">
            <a:avLst/>
          </a:prstGeom>
          <a:noFill/>
        </p:spPr>
        <p:txBody>
          <a:bodyPr wrap="square" lIns="91440" tIns="45720" rIns="91440" bIns="45720" rtlCol="0" anchor="t">
            <a:spAutoFit/>
          </a:bodyPr>
          <a:lstStyle/>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400" dirty="0">
                <a:solidFill>
                  <a:srgbClr val="1D3767"/>
                </a:solidFill>
                <a:highlight>
                  <a:srgbClr val="FFFFFF"/>
                </a:highlight>
                <a:latin typeface="Montserrat Medium" panose="00000600000000000000" pitchFamily="2" charset="0"/>
                <a:ea typeface="+mn-lt"/>
                <a:cs typeface="Arial"/>
              </a:rPr>
              <a:t>There is NO direct WOTC target group explicitly named "Foster Youth."</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400" dirty="0">
                <a:solidFill>
                  <a:srgbClr val="1D3767"/>
                </a:solidFill>
                <a:highlight>
                  <a:srgbClr val="FFFFFF"/>
                </a:highlight>
                <a:latin typeface="Montserrat Medium" panose="00000600000000000000" pitchFamily="2" charset="0"/>
                <a:ea typeface="+mn-lt"/>
                <a:cs typeface="Arial"/>
              </a:rPr>
              <a:t>However, many foster youth, due to their life circumstances, often qualify under existing WOTC target groups.</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400" dirty="0">
                <a:solidFill>
                  <a:srgbClr val="1D3767"/>
                </a:solidFill>
                <a:highlight>
                  <a:srgbClr val="FFFFFF"/>
                </a:highlight>
                <a:latin typeface="Montserrat Medium" panose="00000600000000000000" pitchFamily="2" charset="0"/>
                <a:ea typeface="+mn-lt"/>
                <a:cs typeface="Arial"/>
              </a:rPr>
              <a:t>The key is understanding which categories are most applicable and how to identify them.</a:t>
            </a:r>
          </a:p>
        </p:txBody>
      </p:sp>
    </p:spTree>
    <p:extLst>
      <p:ext uri="{BB962C8B-B14F-4D97-AF65-F5344CB8AC3E}">
        <p14:creationId xmlns:p14="http://schemas.microsoft.com/office/powerpoint/2010/main" val="14852609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rgbClr val="10385B"/>
        </a:solidFill>
        <a:effectLst/>
      </p:bgPr>
    </p:bg>
    <p:spTree>
      <p:nvGrpSpPr>
        <p:cNvPr id="1" name="">
          <a:extLst>
            <a:ext uri="{FF2B5EF4-FFF2-40B4-BE49-F238E27FC236}">
              <a16:creationId xmlns:a16="http://schemas.microsoft.com/office/drawing/2014/main" id="{A842848F-AC9F-69EC-B1E6-E6AB90F746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EB7E08-4E43-FC40-0FD0-382E7CDD7950}"/>
              </a:ext>
            </a:extLst>
          </p:cNvPr>
          <p:cNvSpPr>
            <a:spLocks noGrp="1"/>
          </p:cNvSpPr>
          <p:nvPr>
            <p:ph type="title"/>
          </p:nvPr>
        </p:nvSpPr>
        <p:spPr>
          <a:xfrm>
            <a:off x="0" y="173736"/>
            <a:ext cx="12192000" cy="612648"/>
          </a:xfrm>
        </p:spPr>
        <p:txBody>
          <a:bodyPr/>
          <a:lstStyle/>
          <a:p>
            <a:pPr algn="ctr"/>
            <a:r>
              <a:rPr lang="en-US" dirty="0">
                <a:latin typeface="Montserrat" panose="02000505000000020004" pitchFamily="2" charset="0"/>
                <a:ea typeface="Calibri" panose="020F0502020204030204" pitchFamily="34" charset="0"/>
              </a:rPr>
              <a:t>Most Common WOTC Avenue for Foster Youth</a:t>
            </a:r>
            <a:endParaRPr lang="en-US" dirty="0">
              <a:latin typeface="Montserrat" panose="02000505000000020004" pitchFamily="2" charset="0"/>
            </a:endParaRPr>
          </a:p>
        </p:txBody>
      </p:sp>
      <p:sp>
        <p:nvSpPr>
          <p:cNvPr id="3" name="TextBox 2">
            <a:extLst>
              <a:ext uri="{FF2B5EF4-FFF2-40B4-BE49-F238E27FC236}">
                <a16:creationId xmlns:a16="http://schemas.microsoft.com/office/drawing/2014/main" id="{A1047530-D0FC-0529-2AAC-5A257B86A1FC}"/>
              </a:ext>
            </a:extLst>
          </p:cNvPr>
          <p:cNvSpPr txBox="1"/>
          <p:nvPr/>
        </p:nvSpPr>
        <p:spPr>
          <a:xfrm>
            <a:off x="568712" y="958704"/>
            <a:ext cx="11105424" cy="5693225"/>
          </a:xfrm>
          <a:prstGeom prst="rect">
            <a:avLst/>
          </a:prstGeom>
          <a:noFill/>
        </p:spPr>
        <p:txBody>
          <a:bodyPr wrap="square" lIns="91440" tIns="45720" rIns="91440" bIns="45720" rtlCol="0" anchor="t">
            <a:spAutoFit/>
          </a:bodyPr>
          <a:lstStyle/>
          <a:p>
            <a:pPr marL="342900" marR="0" lvl="0" indent="-3429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Vocational Rehabilitation Referrals</a:t>
            </a:r>
          </a:p>
          <a:p>
            <a:pPr marL="800100" lvl="1" indent="-342900">
              <a:lnSpc>
                <a:spcPct val="150000"/>
              </a:lnSpc>
              <a:spcAft>
                <a:spcPts val="600"/>
              </a:spcAft>
              <a:buFont typeface="Arial" panose="020B0604020202020204" pitchFamily="34" charset="0"/>
              <a:buChar char="•"/>
              <a:defRPr/>
            </a:pPr>
            <a:r>
              <a:rPr kumimoji="0" lang="en-US"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Definition: Individuals referred to the employer by a state vocational rehabilitation agency, the Department of Veterans Affairs, or an employment network under the Ticket to Work program, who have a physical or mental disability that constitutes a substantial barrier to employment.</a:t>
            </a:r>
          </a:p>
          <a:p>
            <a:pPr marL="342900" marR="0" lvl="0" indent="-3429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Why it applies to Foster Youth:</a:t>
            </a:r>
          </a:p>
          <a:p>
            <a:pPr marL="800100" lvl="1" indent="-342900">
              <a:lnSpc>
                <a:spcPct val="150000"/>
              </a:lnSpc>
              <a:spcAft>
                <a:spcPts val="600"/>
              </a:spcAft>
              <a:buFont typeface="Arial" panose="020B0604020202020204" pitchFamily="34" charset="0"/>
              <a:buChar char="•"/>
              <a:defRPr/>
            </a:pPr>
            <a:r>
              <a:rPr kumimoji="0" lang="en-US"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Many foster youth receive services from state agencies (e.g., Child Protective Services, local Workforce Development Boards) that can be considered vocational rehabilitation or job readiness programs.</a:t>
            </a:r>
          </a:p>
          <a:p>
            <a:pPr marL="800100" lvl="1" indent="-342900">
              <a:lnSpc>
                <a:spcPct val="150000"/>
              </a:lnSpc>
              <a:spcAft>
                <a:spcPts val="600"/>
              </a:spcAft>
              <a:buFont typeface="Arial" panose="020B0604020202020204" pitchFamily="34" charset="0"/>
              <a:buChar char="•"/>
              <a:defRPr/>
            </a:pPr>
            <a:r>
              <a:rPr kumimoji="0" lang="en-US"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They may also have documented learning disabilities, mental health challenges, or other conditions that qualify as disabilities and warrant vocational rehab services.</a:t>
            </a:r>
          </a:p>
          <a:p>
            <a:pPr marL="800100" lvl="1" indent="-342900">
              <a:lnSpc>
                <a:spcPct val="150000"/>
              </a:lnSpc>
              <a:spcAft>
                <a:spcPts val="600"/>
              </a:spcAft>
              <a:buFont typeface="Arial" panose="020B0604020202020204" pitchFamily="34" charset="0"/>
              <a:buChar char="•"/>
              <a:defRPr/>
            </a:pPr>
            <a:r>
              <a:rPr kumimoji="0" lang="en-US"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rPr>
              <a:t>Often, these agencies have formal referral processes in place.</a:t>
            </a:r>
            <a:endParaRPr kumimoji="0" lang="en-US" sz="2200" b="0" i="0" u="none" strike="noStrike" kern="1200" cap="none" spc="0" normalizeH="0" baseline="0" noProof="0" dirty="0">
              <a:ln>
                <a:noFill/>
              </a:ln>
              <a:solidFill>
                <a:prstClr val="white"/>
              </a:solidFill>
              <a:effectLst/>
              <a:uLnTx/>
              <a:uFillTx/>
              <a:latin typeface="Montserrat Medium" panose="00000600000000000000" pitchFamily="2"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122823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Custom 3">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FFFFFF"/>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D5D5B2E3381B24EBC67A7B6343EB3CD" ma:contentTypeVersion="18" ma:contentTypeDescription="Create a new document." ma:contentTypeScope="" ma:versionID="dfddf50aa0ecd32cd61f6e2e4fd52a95">
  <xsd:schema xmlns:xsd="http://www.w3.org/2001/XMLSchema" xmlns:xs="http://www.w3.org/2001/XMLSchema" xmlns:p="http://schemas.microsoft.com/office/2006/metadata/properties" xmlns:ns1="http://schemas.microsoft.com/sharepoint/v3" xmlns:ns2="68f8b17c-a8da-4642-bd33-c31e19750012" xmlns:ns3="6aa59d50-dacc-45a1-8c79-5bdfd2f48623" xmlns:ns4="baf464a5-443c-4111-9af5-10917cd50cf0" targetNamespace="http://schemas.microsoft.com/office/2006/metadata/properties" ma:root="true" ma:fieldsID="a98eeefe230f61f4d243e7fe0b20f60b" ns1:_="" ns2:_="" ns3:_="" ns4:_="">
    <xsd:import namespace="http://schemas.microsoft.com/sharepoint/v3"/>
    <xsd:import namespace="68f8b17c-a8da-4642-bd33-c31e19750012"/>
    <xsd:import namespace="6aa59d50-dacc-45a1-8c79-5bdfd2f48623"/>
    <xsd:import namespace="baf464a5-443c-4111-9af5-10917cd50cf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lcf76f155ced4ddcb4097134ff3c332f" minOccurs="0"/>
                <xsd:element ref="ns4:TaxCatchAll" minOccurs="0"/>
                <xsd:element ref="ns2:MediaServiceGenerationTime" minOccurs="0"/>
                <xsd:element ref="ns2:MediaServiceEventHashCode" minOccurs="0"/>
                <xsd:element ref="ns2:MediaServiceLocation" minOccurs="0"/>
                <xsd:element ref="ns2:MediaServiceObjectDetectorVersions" minOccurs="0"/>
                <xsd:element ref="ns2:MediaServiceSearchProperties" minOccurs="0"/>
                <xsd:element ref="ns2:MediaServiceOCR" minOccurs="0"/>
                <xsd:element ref="ns1:_ip_UnifiedCompliancePolicyProperties" minOccurs="0"/>
                <xsd:element ref="ns1:_ip_UnifiedCompliancePolicyUIAction" minOccurs="0"/>
                <xsd:element ref="ns2:Comme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8f8b17c-a8da-4642-bd33-c31e1975001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b2870f7a-ebce-4420-99c3-1cd72abed08e"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CR" ma:index="22" nillable="true" ma:displayName="Extracted Text" ma:internalName="MediaServiceOCR" ma:readOnly="true">
      <xsd:simpleType>
        <xsd:restriction base="dms:Note">
          <xsd:maxLength value="255"/>
        </xsd:restriction>
      </xsd:simpleType>
    </xsd:element>
    <xsd:element name="Comments" ma:index="25" nillable="true" ma:displayName="Comments" ma:format="Dropdown" ma:internalName="Comment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aa59d50-dacc-45a1-8c79-5bdfd2f4862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af464a5-443c-4111-9af5-10917cd50cf0"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dd43b680-da4e-45a5-8372-5afb948bc79c}" ma:internalName="TaxCatchAll" ma:showField="CatchAllData" ma:web="baf464a5-443c-4111-9af5-10917cd50c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8f8b17c-a8da-4642-bd33-c31e19750012">
      <Terms xmlns="http://schemas.microsoft.com/office/infopath/2007/PartnerControls"/>
    </lcf76f155ced4ddcb4097134ff3c332f>
    <TaxCatchAll xmlns="baf464a5-443c-4111-9af5-10917cd50cf0" xsi:nil="true"/>
    <_ip_UnifiedCompliancePolicyUIAction xmlns="http://schemas.microsoft.com/sharepoint/v3" xsi:nil="true"/>
    <Comments xmlns="68f8b17c-a8da-4642-bd33-c31e19750012"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8DED9A0-1D95-4B14-A593-4396415BC8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8f8b17c-a8da-4642-bd33-c31e19750012"/>
    <ds:schemaRef ds:uri="6aa59d50-dacc-45a1-8c79-5bdfd2f48623"/>
    <ds:schemaRef ds:uri="baf464a5-443c-4111-9af5-10917cd50cf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3B991FC-AEDC-471A-A432-C24338B63200}">
  <ds:schemaRefs>
    <ds:schemaRef ds:uri="http://schemas.microsoft.com/office/infopath/2007/PartnerControls"/>
    <ds:schemaRef ds:uri="http://schemas.microsoft.com/office/2006/documentManagement/types"/>
    <ds:schemaRef ds:uri="http://schemas.openxmlformats.org/package/2006/metadata/core-properties"/>
    <ds:schemaRef ds:uri="http://purl.org/dc/dcmitype/"/>
    <ds:schemaRef ds:uri="http://schemas.microsoft.com/office/2006/metadata/properties"/>
    <ds:schemaRef ds:uri="http://www.w3.org/XML/1998/namespace"/>
    <ds:schemaRef ds:uri="http://purl.org/dc/terms/"/>
    <ds:schemaRef ds:uri="380d1594-31b3-4faa-9f66-45c3ae7fdfb2"/>
    <ds:schemaRef ds:uri="b9e7a58b-5381-48bb-ae2b-cba1be9327e9"/>
    <ds:schemaRef ds:uri="http://purl.org/dc/elements/1.1/"/>
    <ds:schemaRef ds:uri="68f8b17c-a8da-4642-bd33-c31e19750012"/>
    <ds:schemaRef ds:uri="baf464a5-443c-4111-9af5-10917cd50cf0"/>
    <ds:schemaRef ds:uri="http://schemas.microsoft.com/sharepoint/v3"/>
  </ds:schemaRefs>
</ds:datastoreItem>
</file>

<file path=customXml/itemProps3.xml><?xml version="1.0" encoding="utf-8"?>
<ds:datastoreItem xmlns:ds="http://schemas.openxmlformats.org/officeDocument/2006/customXml" ds:itemID="{CC1C5FCD-F133-468F-A53A-BCD3EC856DA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7555</TotalTime>
  <Words>4430</Words>
  <Application>Microsoft Office PowerPoint</Application>
  <PresentationFormat>Widescreen</PresentationFormat>
  <Paragraphs>261</Paragraphs>
  <Slides>23</Slides>
  <Notes>23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23</vt:i4>
      </vt:variant>
    </vt:vector>
  </HeadingPairs>
  <TitlesOfParts>
    <vt:vector size="30" baseType="lpstr">
      <vt:lpstr>Arial</vt:lpstr>
      <vt:lpstr>Calibri</vt:lpstr>
      <vt:lpstr>Calibri Light</vt:lpstr>
      <vt:lpstr>Montserrat</vt:lpstr>
      <vt:lpstr>Montserrat Medium</vt:lpstr>
      <vt:lpstr>Office Theme</vt:lpstr>
      <vt:lpstr>2_Office Theme</vt:lpstr>
      <vt:lpstr>Work Opportunity Tax Credit</vt:lpstr>
      <vt:lpstr>Learning Objectives</vt:lpstr>
      <vt:lpstr>Agenda</vt:lpstr>
      <vt:lpstr>Understanding WOTC - Fundamentals</vt:lpstr>
      <vt:lpstr>Why Does it Matter? Key Benefits</vt:lpstr>
      <vt:lpstr>WOTC Target Groups - Overview</vt:lpstr>
      <vt:lpstr>WOTC Target Groups - Key Characteristics</vt:lpstr>
      <vt:lpstr>WOTC &amp; Foster Youth: Making the Connection</vt:lpstr>
      <vt:lpstr>Most Common WOTC Avenue for Foster Youth</vt:lpstr>
      <vt:lpstr>Common WOTC Avenues for Foster Youth (1)</vt:lpstr>
      <vt:lpstr>Common WOTC Avenues for Foster Youth (2)</vt:lpstr>
      <vt:lpstr>Secondary WOTC Avenues for Foster Youth</vt:lpstr>
      <vt:lpstr>Employers - Step 1: Pre-Screening</vt:lpstr>
      <vt:lpstr>Employers - Step 2: Certification Request</vt:lpstr>
      <vt:lpstr>Employers - Step 3: Hiring</vt:lpstr>
      <vt:lpstr>Critical Timelines</vt:lpstr>
      <vt:lpstr>Common Pitfalls</vt:lpstr>
      <vt:lpstr>Maximizing WOTC for Foster Youth</vt:lpstr>
      <vt:lpstr>Maximizing WOTC for Foster Youth (cont.)</vt:lpstr>
      <vt:lpstr>What You Can Do - Action Items</vt:lpstr>
      <vt:lpstr>Q&amp;A and Conclusion</vt:lpstr>
      <vt:lpstr>WOTC Resources</vt:lpstr>
      <vt:lpstr>WOTC Contact Information</vt:lpstr>
    </vt:vector>
  </TitlesOfParts>
  <Company>Texas Workforce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Guerra,Gabrielle</dc:creator>
  <cp:lastModifiedBy>Salinas-McCord,Danylle</cp:lastModifiedBy>
  <cp:revision>13</cp:revision>
  <cp:lastPrinted>2024-01-05T19:44:57Z</cp:lastPrinted>
  <dcterms:created xsi:type="dcterms:W3CDTF">2023-04-05T19:33:19Z</dcterms:created>
  <dcterms:modified xsi:type="dcterms:W3CDTF">2026-06-02T13:24:58Z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0x0101005D5D5B2E3381B24EBC67A7B6343EB3CD</vt:lpwstr>
  </property>
  <property fmtid="{D5CDD505-2E9C-101B-9397-08002B2CF9AE}" pid="3" name="MediaServiceImageTags">
    <vt:lpwstr/>
  </property>
</Properties>
</file>