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4"/>
  </p:sldMasterIdLst>
  <p:notesMasterIdLst>
    <p:notesMasterId r:id="rId41"/>
  </p:notesMasterIdLst>
  <p:handoutMasterIdLst>
    <p:handoutMasterId r:id="rId42"/>
  </p:handoutMasterIdLst>
  <p:sldIdLst>
    <p:sldId id="281" r:id="rId5"/>
    <p:sldId id="548" r:id="rId6"/>
    <p:sldId id="611" r:id="rId7"/>
    <p:sldId id="615" r:id="rId8"/>
    <p:sldId id="613" r:id="rId9"/>
    <p:sldId id="529" r:id="rId10"/>
    <p:sldId id="626" r:id="rId11"/>
    <p:sldId id="627" r:id="rId12"/>
    <p:sldId id="554" r:id="rId13"/>
    <p:sldId id="358" r:id="rId14"/>
    <p:sldId id="614" r:id="rId15"/>
    <p:sldId id="530" r:id="rId16"/>
    <p:sldId id="531" r:id="rId17"/>
    <p:sldId id="623" r:id="rId18"/>
    <p:sldId id="624" r:id="rId19"/>
    <p:sldId id="598" r:id="rId20"/>
    <p:sldId id="565" r:id="rId21"/>
    <p:sldId id="625" r:id="rId22"/>
    <p:sldId id="603" r:id="rId23"/>
    <p:sldId id="630" r:id="rId24"/>
    <p:sldId id="631" r:id="rId25"/>
    <p:sldId id="635" r:id="rId26"/>
    <p:sldId id="606" r:id="rId27"/>
    <p:sldId id="607" r:id="rId28"/>
    <p:sldId id="608" r:id="rId29"/>
    <p:sldId id="577" r:id="rId30"/>
    <p:sldId id="628" r:id="rId31"/>
    <p:sldId id="629" r:id="rId32"/>
    <p:sldId id="582" r:id="rId33"/>
    <p:sldId id="609" r:id="rId34"/>
    <p:sldId id="567" r:id="rId35"/>
    <p:sldId id="572" r:id="rId36"/>
    <p:sldId id="570" r:id="rId37"/>
    <p:sldId id="573" r:id="rId38"/>
    <p:sldId id="610" r:id="rId39"/>
    <p:sldId id="512" r:id="rId40"/>
  </p:sldIdLst>
  <p:sldSz cx="9144000" cy="6858000" type="screen4x3"/>
  <p:notesSz cx="7010400" cy="9296400"/>
  <p:defaultTextStyle>
    <a:defPPr>
      <a:defRPr lang="en-US"/>
    </a:defPPr>
    <a:lvl1pPr marL="0" algn="l" defTabSz="911545" rtl="0" eaLnBrk="1" latinLnBrk="0" hangingPunct="1">
      <a:defRPr sz="1800" kern="1200">
        <a:solidFill>
          <a:schemeClr val="tx1"/>
        </a:solidFill>
        <a:latin typeface="+mn-lt"/>
        <a:ea typeface="+mn-ea"/>
        <a:cs typeface="+mn-cs"/>
      </a:defRPr>
    </a:lvl1pPr>
    <a:lvl2pPr marL="455759" algn="l" defTabSz="911545" rtl="0" eaLnBrk="1" latinLnBrk="0" hangingPunct="1">
      <a:defRPr sz="1800" kern="1200">
        <a:solidFill>
          <a:schemeClr val="tx1"/>
        </a:solidFill>
        <a:latin typeface="+mn-lt"/>
        <a:ea typeface="+mn-ea"/>
        <a:cs typeface="+mn-cs"/>
      </a:defRPr>
    </a:lvl2pPr>
    <a:lvl3pPr marL="911545" algn="l" defTabSz="911545" rtl="0" eaLnBrk="1" latinLnBrk="0" hangingPunct="1">
      <a:defRPr sz="1800" kern="1200">
        <a:solidFill>
          <a:schemeClr val="tx1"/>
        </a:solidFill>
        <a:latin typeface="+mn-lt"/>
        <a:ea typeface="+mn-ea"/>
        <a:cs typeface="+mn-cs"/>
      </a:defRPr>
    </a:lvl3pPr>
    <a:lvl4pPr marL="1367330" algn="l" defTabSz="911545" rtl="0" eaLnBrk="1" latinLnBrk="0" hangingPunct="1">
      <a:defRPr sz="1800" kern="1200">
        <a:solidFill>
          <a:schemeClr val="tx1"/>
        </a:solidFill>
        <a:latin typeface="+mn-lt"/>
        <a:ea typeface="+mn-ea"/>
        <a:cs typeface="+mn-cs"/>
      </a:defRPr>
    </a:lvl4pPr>
    <a:lvl5pPr marL="1823099" algn="l" defTabSz="911545" rtl="0" eaLnBrk="1" latinLnBrk="0" hangingPunct="1">
      <a:defRPr sz="1800" kern="1200">
        <a:solidFill>
          <a:schemeClr val="tx1"/>
        </a:solidFill>
        <a:latin typeface="+mn-lt"/>
        <a:ea typeface="+mn-ea"/>
        <a:cs typeface="+mn-cs"/>
      </a:defRPr>
    </a:lvl5pPr>
    <a:lvl6pPr marL="2278879" algn="l" defTabSz="911545" rtl="0" eaLnBrk="1" latinLnBrk="0" hangingPunct="1">
      <a:defRPr sz="1800" kern="1200">
        <a:solidFill>
          <a:schemeClr val="tx1"/>
        </a:solidFill>
        <a:latin typeface="+mn-lt"/>
        <a:ea typeface="+mn-ea"/>
        <a:cs typeface="+mn-cs"/>
      </a:defRPr>
    </a:lvl6pPr>
    <a:lvl7pPr marL="2734655" algn="l" defTabSz="911545" rtl="0" eaLnBrk="1" latinLnBrk="0" hangingPunct="1">
      <a:defRPr sz="1800" kern="1200">
        <a:solidFill>
          <a:schemeClr val="tx1"/>
        </a:solidFill>
        <a:latin typeface="+mn-lt"/>
        <a:ea typeface="+mn-ea"/>
        <a:cs typeface="+mn-cs"/>
      </a:defRPr>
    </a:lvl7pPr>
    <a:lvl8pPr marL="3190425" algn="l" defTabSz="911545" rtl="0" eaLnBrk="1" latinLnBrk="0" hangingPunct="1">
      <a:defRPr sz="1800" kern="1200">
        <a:solidFill>
          <a:schemeClr val="tx1"/>
        </a:solidFill>
        <a:latin typeface="+mn-lt"/>
        <a:ea typeface="+mn-ea"/>
        <a:cs typeface="+mn-cs"/>
      </a:defRPr>
    </a:lvl8pPr>
    <a:lvl9pPr marL="3646194" algn="l" defTabSz="91154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FC81E4-E258-4818-BB8A-1E606247F45A}" v="626" dt="2023-05-10T15:36:26.35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85" autoAdjust="0"/>
  </p:normalViewPr>
  <p:slideViewPr>
    <p:cSldViewPr>
      <p:cViewPr varScale="1">
        <p:scale>
          <a:sx n="98" d="100"/>
          <a:sy n="98" d="100"/>
        </p:scale>
        <p:origin x="1572" y="72"/>
      </p:cViewPr>
      <p:guideLst>
        <p:guide orient="horz" pos="2160"/>
        <p:guide pos="2880"/>
      </p:guideLst>
    </p:cSldViewPr>
  </p:slideViewPr>
  <p:outlineViewPr>
    <p:cViewPr>
      <p:scale>
        <a:sx n="33" d="100"/>
        <a:sy n="33" d="100"/>
      </p:scale>
      <p:origin x="0" y="-19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5A897DA-7F53-4175-BD19-A46F8A272344}" type="datetimeFigureOut">
              <a:rPr lang="en-US" smtClean="0"/>
              <a:t>5/10/2023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400D0F6-53AD-4064-824B-F69256A699C6}" type="slidenum">
              <a:rPr lang="en-US" smtClean="0"/>
              <a:t>‹#›</a:t>
            </a:fld>
            <a:endParaRPr lang="en-US"/>
          </a:p>
        </p:txBody>
      </p:sp>
    </p:spTree>
    <p:extLst>
      <p:ext uri="{BB962C8B-B14F-4D97-AF65-F5344CB8AC3E}">
        <p14:creationId xmlns:p14="http://schemas.microsoft.com/office/powerpoint/2010/main" val="312564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265C741-A4D8-4AA8-A284-613614717584}" type="datetimeFigureOut">
              <a:rPr lang="en-US" smtClean="0"/>
              <a:t>5/10/2023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30C378-3F34-4728-B9F7-CE3235FE6A95}" type="slidenum">
              <a:rPr lang="en-US" smtClean="0"/>
              <a:t>‹#›</a:t>
            </a:fld>
            <a:endParaRPr lang="en-US"/>
          </a:p>
        </p:txBody>
      </p:sp>
    </p:spTree>
    <p:extLst>
      <p:ext uri="{BB962C8B-B14F-4D97-AF65-F5344CB8AC3E}">
        <p14:creationId xmlns:p14="http://schemas.microsoft.com/office/powerpoint/2010/main" val="696457994"/>
      </p:ext>
    </p:extLst>
  </p:cSld>
  <p:clrMap bg1="lt1" tx1="dk1" bg2="lt2" tx2="dk2" accent1="accent1" accent2="accent2" accent3="accent3" accent4="accent4" accent5="accent5" accent6="accent6" hlink="hlink" folHlink="folHlink"/>
  <p:notesStyle>
    <a:lvl1pPr marL="0" algn="l" defTabSz="911545" rtl="0" eaLnBrk="1" latinLnBrk="0" hangingPunct="1">
      <a:defRPr sz="1200" kern="1200">
        <a:solidFill>
          <a:schemeClr val="tx1"/>
        </a:solidFill>
        <a:latin typeface="+mn-lt"/>
        <a:ea typeface="+mn-ea"/>
        <a:cs typeface="+mn-cs"/>
      </a:defRPr>
    </a:lvl1pPr>
    <a:lvl2pPr marL="455759" algn="l" defTabSz="911545" rtl="0" eaLnBrk="1" latinLnBrk="0" hangingPunct="1">
      <a:defRPr sz="1200" kern="1200">
        <a:solidFill>
          <a:schemeClr val="tx1"/>
        </a:solidFill>
        <a:latin typeface="+mn-lt"/>
        <a:ea typeface="+mn-ea"/>
        <a:cs typeface="+mn-cs"/>
      </a:defRPr>
    </a:lvl2pPr>
    <a:lvl3pPr marL="911545" algn="l" defTabSz="911545" rtl="0" eaLnBrk="1" latinLnBrk="0" hangingPunct="1">
      <a:defRPr sz="1200" kern="1200">
        <a:solidFill>
          <a:schemeClr val="tx1"/>
        </a:solidFill>
        <a:latin typeface="+mn-lt"/>
        <a:ea typeface="+mn-ea"/>
        <a:cs typeface="+mn-cs"/>
      </a:defRPr>
    </a:lvl3pPr>
    <a:lvl4pPr marL="1367330" algn="l" defTabSz="911545" rtl="0" eaLnBrk="1" latinLnBrk="0" hangingPunct="1">
      <a:defRPr sz="1200" kern="1200">
        <a:solidFill>
          <a:schemeClr val="tx1"/>
        </a:solidFill>
        <a:latin typeface="+mn-lt"/>
        <a:ea typeface="+mn-ea"/>
        <a:cs typeface="+mn-cs"/>
      </a:defRPr>
    </a:lvl4pPr>
    <a:lvl5pPr marL="1823099" algn="l" defTabSz="911545" rtl="0" eaLnBrk="1" latinLnBrk="0" hangingPunct="1">
      <a:defRPr sz="1200" kern="1200">
        <a:solidFill>
          <a:schemeClr val="tx1"/>
        </a:solidFill>
        <a:latin typeface="+mn-lt"/>
        <a:ea typeface="+mn-ea"/>
        <a:cs typeface="+mn-cs"/>
      </a:defRPr>
    </a:lvl5pPr>
    <a:lvl6pPr marL="2278879" algn="l" defTabSz="911545" rtl="0" eaLnBrk="1" latinLnBrk="0" hangingPunct="1">
      <a:defRPr sz="1200" kern="1200">
        <a:solidFill>
          <a:schemeClr val="tx1"/>
        </a:solidFill>
        <a:latin typeface="+mn-lt"/>
        <a:ea typeface="+mn-ea"/>
        <a:cs typeface="+mn-cs"/>
      </a:defRPr>
    </a:lvl6pPr>
    <a:lvl7pPr marL="2734655" algn="l" defTabSz="911545" rtl="0" eaLnBrk="1" latinLnBrk="0" hangingPunct="1">
      <a:defRPr sz="1200" kern="1200">
        <a:solidFill>
          <a:schemeClr val="tx1"/>
        </a:solidFill>
        <a:latin typeface="+mn-lt"/>
        <a:ea typeface="+mn-ea"/>
        <a:cs typeface="+mn-cs"/>
      </a:defRPr>
    </a:lvl7pPr>
    <a:lvl8pPr marL="3190425" algn="l" defTabSz="911545" rtl="0" eaLnBrk="1" latinLnBrk="0" hangingPunct="1">
      <a:defRPr sz="1200" kern="1200">
        <a:solidFill>
          <a:schemeClr val="tx1"/>
        </a:solidFill>
        <a:latin typeface="+mn-lt"/>
        <a:ea typeface="+mn-ea"/>
        <a:cs typeface="+mn-cs"/>
      </a:defRPr>
    </a:lvl8pPr>
    <a:lvl9pPr marL="3646194" algn="l" defTabSz="91154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transculturalcare.ne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93C756-D201-4645-92CF-6BD3BC4E6CFF}" type="slidenum">
              <a:rPr lang="en-US" smtClean="0"/>
              <a:t>2</a:t>
            </a:fld>
            <a:endParaRPr lang="en-US"/>
          </a:p>
        </p:txBody>
      </p:sp>
    </p:spTree>
    <p:extLst>
      <p:ext uri="{BB962C8B-B14F-4D97-AF65-F5344CB8AC3E}">
        <p14:creationId xmlns:p14="http://schemas.microsoft.com/office/powerpoint/2010/main" val="2867442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Shape 115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7" name="Shape 1157"/>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Clr>
                <a:schemeClr val="dk1"/>
              </a:buClr>
              <a:buSzPct val="25000"/>
            </a:pPr>
            <a:endParaRPr dirty="0">
              <a:solidFill>
                <a:schemeClr val="dk1"/>
              </a:solidFill>
              <a:latin typeface="Calibri"/>
              <a:ea typeface="Calibri"/>
              <a:cs typeface="Calibri"/>
              <a:sym typeface="Calibri"/>
            </a:endParaRPr>
          </a:p>
        </p:txBody>
      </p:sp>
      <p:sp>
        <p:nvSpPr>
          <p:cNvPr id="1158" name="Shape 1158"/>
          <p:cNvSpPr txBox="1">
            <a:spLocks noGrp="1"/>
          </p:cNvSpPr>
          <p:nvPr>
            <p:ph type="dt" idx="10"/>
          </p:nvPr>
        </p:nvSpPr>
        <p:spPr>
          <a:xfrm>
            <a:off x="3970937" y="0"/>
            <a:ext cx="3037839" cy="464820"/>
          </a:xfrm>
          <a:prstGeom prst="rect">
            <a:avLst/>
          </a:prstGeom>
          <a:noFill/>
          <a:ln>
            <a:noFill/>
          </a:ln>
        </p:spPr>
        <p:txBody>
          <a:bodyPr lIns="93162" tIns="93162" rIns="93162" bIns="93162" anchor="t" anchorCtr="0">
            <a:noAutofit/>
          </a:bodyPr>
          <a:lstStyle/>
          <a:p>
            <a:pPr>
              <a:buClr>
                <a:schemeClr val="dk1"/>
              </a:buClr>
              <a:buSzPct val="25000"/>
            </a:pPr>
            <a:r>
              <a:rPr lang="en-US">
                <a:solidFill>
                  <a:schemeClr val="dk1"/>
                </a:solidFill>
                <a:latin typeface="Calibri"/>
                <a:ea typeface="Calibri"/>
                <a:cs typeface="Calibri"/>
                <a:sym typeface="Calibri"/>
              </a:rPr>
              <a:t>9/24/2013</a:t>
            </a:r>
          </a:p>
        </p:txBody>
      </p:sp>
      <p:sp>
        <p:nvSpPr>
          <p:cNvPr id="1159" name="Shape 1159"/>
          <p:cNvSpPr txBox="1">
            <a:spLocks noGrp="1"/>
          </p:cNvSpPr>
          <p:nvPr>
            <p:ph type="ftr" idx="11"/>
          </p:nvPr>
        </p:nvSpPr>
        <p:spPr>
          <a:xfrm>
            <a:off x="1" y="8829967"/>
            <a:ext cx="3037839" cy="464820"/>
          </a:xfrm>
          <a:prstGeom prst="rect">
            <a:avLst/>
          </a:prstGeom>
          <a:noFill/>
          <a:ln>
            <a:noFill/>
          </a:ln>
        </p:spPr>
        <p:txBody>
          <a:bodyPr lIns="93162" tIns="93162" rIns="93162" bIns="93162" anchor="b" anchorCtr="0">
            <a:noAutofit/>
          </a:bodyPr>
          <a:lstStyle/>
          <a:p>
            <a:pPr>
              <a:buClr>
                <a:schemeClr val="dk1"/>
              </a:buClr>
              <a:buSzPct val="25000"/>
            </a:pPr>
            <a:r>
              <a:rPr lang="en-US">
                <a:solidFill>
                  <a:schemeClr val="dk1"/>
                </a:solidFill>
                <a:latin typeface="Calibri"/>
                <a:ea typeface="Calibri"/>
                <a:cs typeface="Calibri"/>
                <a:sym typeface="Calibri"/>
              </a:rPr>
              <a:t>Relational-Cultural Theory </a:t>
            </a:r>
          </a:p>
        </p:txBody>
      </p:sp>
      <p:sp>
        <p:nvSpPr>
          <p:cNvPr id="1160" name="Shape 1160"/>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l">
              <a:buClr>
                <a:srgbClr val="000000"/>
              </a:buClr>
              <a:buSzPct val="25000"/>
            </a:pPr>
            <a:fld id="{00000000-1234-1234-1234-123412341234}" type="slidenum">
              <a:rPr lang="en-US" sz="1400">
                <a:solidFill>
                  <a:srgbClr val="000000"/>
                </a:solidFill>
                <a:latin typeface="Arial"/>
                <a:ea typeface="Arial"/>
                <a:cs typeface="Arial"/>
                <a:sym typeface="Arial"/>
              </a:rPr>
              <a:pPr algn="l">
                <a:buClr>
                  <a:srgbClr val="000000"/>
                </a:buClr>
                <a:buSzPct val="25000"/>
              </a:pPr>
              <a:t>22</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182725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Shape 117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179" name="Shape 117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Shape 118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184" name="Shape 11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Shape 119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197" name="Shape 11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8" name="Shape 590"/>
          <p:cNvSpPr>
            <a:spLocks noGrp="1" noRot="1" noChangeAspect="1" noTextEdit="1"/>
          </p:cNvSpPr>
          <p:nvPr>
            <p:ph type="sldImg" idx="2"/>
          </p:nvPr>
        </p:nvSpPr>
        <p:spPr bwMode="auto">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91" name="Shape 591"/>
          <p:cNvSpPr txBox="1">
            <a:spLocks noGrp="1"/>
          </p:cNvSpPr>
          <p:nvPr>
            <p:ph type="body" idx="1"/>
          </p:nvPr>
        </p:nvSpPr>
        <p:spPr>
          <a:ln/>
        </p:spPr>
        <p:txBody>
          <a:bodyPr lIns="93162" tIns="46568" rIns="93162" bIns="46568" anchor="t" anchorCtr="0">
            <a:noAutofit/>
          </a:bodyPr>
          <a:lstStyle/>
          <a:p>
            <a:pPr>
              <a:buClr>
                <a:schemeClr val="dk1"/>
              </a:buClr>
              <a:buSzPct val="25000"/>
              <a:defRPr/>
            </a:pPr>
            <a:r>
              <a:rPr lang="en-US" dirty="0">
                <a:solidFill>
                  <a:schemeClr val="dk1"/>
                </a:solidFill>
                <a:ea typeface="Calibri"/>
                <a:cs typeface="Calibri"/>
                <a:sym typeface="Calibri"/>
              </a:rPr>
              <a:t>-Each identity has</a:t>
            </a:r>
            <a:r>
              <a:rPr lang="en-US" baseline="0" dirty="0">
                <a:solidFill>
                  <a:schemeClr val="dk1"/>
                </a:solidFill>
                <a:ea typeface="Calibri"/>
                <a:cs typeface="Calibri"/>
                <a:sym typeface="Calibri"/>
              </a:rPr>
              <a:t> more or less social value and/or power</a:t>
            </a:r>
            <a:endParaRPr lang="en-US" dirty="0">
              <a:solidFill>
                <a:schemeClr val="dk1"/>
              </a:solidFill>
              <a:ea typeface="Calibri"/>
              <a:cs typeface="Calibri"/>
              <a:sym typeface="Calibri"/>
            </a:endParaRPr>
          </a:p>
          <a:p>
            <a:pPr>
              <a:buClr>
                <a:schemeClr val="dk1"/>
              </a:buClr>
              <a:buSzPct val="25000"/>
              <a:defRPr/>
            </a:pPr>
            <a:r>
              <a:rPr lang="en-US" dirty="0">
                <a:solidFill>
                  <a:schemeClr val="dk1"/>
                </a:solidFill>
                <a:ea typeface="Calibri"/>
                <a:cs typeface="Calibri"/>
                <a:sym typeface="Calibri"/>
              </a:rPr>
              <a:t>-WHAT IS YOUR STIMULUS VALUE????</a:t>
            </a:r>
            <a:endParaRPr dirty="0">
              <a:solidFill>
                <a:schemeClr val="dk1"/>
              </a:solidFill>
              <a:ea typeface="Calibri"/>
              <a:cs typeface="Calibri"/>
              <a:sym typeface="Calibri"/>
            </a:endParaRPr>
          </a:p>
          <a:p>
            <a:pPr marL="174708" indent="-174708">
              <a:buClr>
                <a:schemeClr val="dk1"/>
              </a:buClr>
              <a:buSzPct val="100000"/>
              <a:buFont typeface="Arial"/>
              <a:buChar char="•"/>
              <a:defRPr/>
            </a:pPr>
            <a:r>
              <a:rPr lang="en-US" dirty="0">
                <a:solidFill>
                  <a:schemeClr val="dk1"/>
                </a:solidFill>
                <a:ea typeface="Calibri"/>
                <a:cs typeface="Calibri"/>
                <a:sym typeface="Calibri"/>
              </a:rPr>
              <a:t>Each identity has cultural values within that are more or less seen as valuable, leading privilege and marginalization/oppression</a:t>
            </a:r>
          </a:p>
          <a:p>
            <a:pPr marL="174708" indent="-174708">
              <a:buClr>
                <a:schemeClr val="dk1"/>
              </a:buClr>
              <a:buSzPct val="100000"/>
              <a:buFont typeface="Arial"/>
              <a:buChar char="•"/>
              <a:defRPr/>
            </a:pPr>
            <a:r>
              <a:rPr lang="en-US" dirty="0">
                <a:solidFill>
                  <a:schemeClr val="dk1"/>
                </a:solidFill>
                <a:ea typeface="Calibri"/>
                <a:cs typeface="Calibri"/>
                <a:sym typeface="Calibri"/>
              </a:rPr>
              <a:t>Self-identification; respecting that we each use our own terms to identify ourselves</a:t>
            </a:r>
          </a:p>
          <a:p>
            <a:pPr marL="174708" indent="-174708">
              <a:buClr>
                <a:schemeClr val="dk1"/>
              </a:buClr>
              <a:buSzPct val="100000"/>
              <a:buFont typeface="Arial"/>
              <a:buChar char="•"/>
              <a:defRPr/>
            </a:pPr>
            <a:r>
              <a:rPr lang="en-US" dirty="0">
                <a:solidFill>
                  <a:schemeClr val="dk1"/>
                </a:solidFill>
                <a:ea typeface="Calibri"/>
                <a:cs typeface="Calibri"/>
                <a:sym typeface="Calibri"/>
              </a:rPr>
              <a:t>Identity is changeable and fluid; saliency changes based on context</a:t>
            </a:r>
          </a:p>
          <a:p>
            <a:pPr marL="174708" indent="-174708">
              <a:buClr>
                <a:schemeClr val="dk1"/>
              </a:buClr>
              <a:buSzPct val="25000"/>
              <a:defRPr/>
            </a:pPr>
            <a:endParaRPr dirty="0">
              <a:solidFill>
                <a:schemeClr val="dk1"/>
              </a:solidFill>
              <a:ea typeface="Calibri"/>
              <a:cs typeface="Calibri"/>
              <a:sym typeface="Calibri"/>
            </a:endParaRPr>
          </a:p>
          <a:p>
            <a:pPr>
              <a:buClr>
                <a:schemeClr val="dk1"/>
              </a:buClr>
              <a:buSzPct val="25000"/>
              <a:defRPr/>
            </a:pPr>
            <a:r>
              <a:rPr lang="en-US" b="1" dirty="0">
                <a:solidFill>
                  <a:schemeClr val="dk1"/>
                </a:solidFill>
                <a:ea typeface="Calibri"/>
                <a:cs typeface="Calibri"/>
                <a:sym typeface="Calibri"/>
              </a:rPr>
              <a:t>What is diversity?</a:t>
            </a:r>
          </a:p>
          <a:p>
            <a:pPr>
              <a:buClr>
                <a:schemeClr val="dk1"/>
              </a:buClr>
              <a:buSzPct val="25000"/>
              <a:defRPr/>
            </a:pPr>
            <a:r>
              <a:rPr lang="en-US" dirty="0">
                <a:solidFill>
                  <a:schemeClr val="dk1"/>
                </a:solidFill>
                <a:ea typeface="Calibri"/>
                <a:cs typeface="Calibri"/>
                <a:sym typeface="Calibri"/>
              </a:rPr>
              <a:t>	-broad inclusive definition (e.g., race/eth, SES, sexual orientation, sex, family system, </a:t>
            </a:r>
          </a:p>
          <a:p>
            <a:pPr>
              <a:buClr>
                <a:schemeClr val="dk1"/>
              </a:buClr>
              <a:buSzPct val="25000"/>
              <a:defRPr/>
            </a:pPr>
            <a:r>
              <a:rPr lang="en-US" dirty="0">
                <a:solidFill>
                  <a:schemeClr val="dk1"/>
                </a:solidFill>
                <a:ea typeface="Calibri"/>
                <a:cs typeface="Calibri"/>
                <a:sym typeface="Calibri"/>
              </a:rPr>
              <a:t>	nation/region of origin, religion, spirituality, disability, body size/shape, age)</a:t>
            </a:r>
          </a:p>
          <a:p>
            <a:pPr>
              <a:buClr>
                <a:schemeClr val="dk1"/>
              </a:buClr>
              <a:buSzPct val="25000"/>
              <a:defRPr/>
            </a:pPr>
            <a:r>
              <a:rPr lang="en-US" dirty="0">
                <a:solidFill>
                  <a:schemeClr val="dk1"/>
                </a:solidFill>
                <a:ea typeface="Calibri"/>
                <a:cs typeface="Calibri"/>
                <a:sym typeface="Calibri"/>
              </a:rPr>
              <a:t> </a:t>
            </a:r>
          </a:p>
          <a:p>
            <a:pPr>
              <a:buClr>
                <a:schemeClr val="dk1"/>
              </a:buClr>
              <a:buSzPct val="25000"/>
              <a:defRPr/>
            </a:pPr>
            <a:r>
              <a:rPr lang="en-US" dirty="0">
                <a:solidFill>
                  <a:schemeClr val="dk1"/>
                </a:solidFill>
                <a:ea typeface="Calibri"/>
                <a:cs typeface="Calibri"/>
                <a:sym typeface="Calibri"/>
              </a:rPr>
              <a:t>These parts of ourselves/parts of our identity create our </a:t>
            </a:r>
            <a:r>
              <a:rPr lang="en-US" b="1" dirty="0">
                <a:solidFill>
                  <a:schemeClr val="dk1"/>
                </a:solidFill>
                <a:ea typeface="Calibri"/>
                <a:cs typeface="Calibri"/>
                <a:sym typeface="Calibri"/>
              </a:rPr>
              <a:t>Cultural Filter/Lens</a:t>
            </a:r>
            <a:r>
              <a:rPr lang="en-US" dirty="0">
                <a:solidFill>
                  <a:schemeClr val="dk1"/>
                </a:solidFill>
                <a:ea typeface="Calibri"/>
                <a:cs typeface="Calibri"/>
                <a:sym typeface="Calibri"/>
              </a:rPr>
              <a:t> and color how we see the world; it is important to learn about your own filter so that you can recognize it and learn to take it off at times and try on other filters/points of view when dealing w/people different than yourself as a way to increase understanding</a:t>
            </a:r>
          </a:p>
          <a:p>
            <a:pPr>
              <a:buClr>
                <a:schemeClr val="dk1"/>
              </a:buClr>
              <a:buSzPct val="25000"/>
              <a:defRPr/>
            </a:pPr>
            <a:r>
              <a:rPr lang="en-US" dirty="0">
                <a:solidFill>
                  <a:schemeClr val="dk1"/>
                </a:solidFill>
                <a:ea typeface="Calibri"/>
                <a:cs typeface="Calibri"/>
                <a:sym typeface="Calibri"/>
              </a:rPr>
              <a:t> </a:t>
            </a:r>
          </a:p>
          <a:p>
            <a:pPr>
              <a:buClr>
                <a:schemeClr val="dk1"/>
              </a:buClr>
              <a:buSzPct val="25000"/>
              <a:defRPr/>
            </a:pPr>
            <a:r>
              <a:rPr lang="en-US" b="1" dirty="0">
                <a:solidFill>
                  <a:schemeClr val="dk1"/>
                </a:solidFill>
                <a:ea typeface="Calibri"/>
                <a:cs typeface="Calibri"/>
                <a:sym typeface="Calibri"/>
              </a:rPr>
              <a:t>What else creates our Cultural Filter</a:t>
            </a:r>
            <a:r>
              <a:rPr lang="en-US" dirty="0">
                <a:solidFill>
                  <a:schemeClr val="dk1"/>
                </a:solidFill>
                <a:ea typeface="Calibri"/>
                <a:cs typeface="Calibri"/>
                <a:sym typeface="Calibri"/>
              </a:rPr>
              <a:t>/ where do we learn messages about ourselves and other groups?</a:t>
            </a:r>
          </a:p>
          <a:p>
            <a:pPr>
              <a:buClr>
                <a:schemeClr val="dk1"/>
              </a:buClr>
              <a:buSzPct val="25000"/>
              <a:defRPr/>
            </a:pPr>
            <a:r>
              <a:rPr lang="en-US" dirty="0">
                <a:solidFill>
                  <a:schemeClr val="dk1"/>
                </a:solidFill>
                <a:ea typeface="Calibri"/>
                <a:cs typeface="Calibri"/>
                <a:sym typeface="Calibri"/>
              </a:rPr>
              <a:t>	-media, family, church, school, family, peers, gov’t</a:t>
            </a:r>
          </a:p>
          <a:p>
            <a:pPr>
              <a:buClr>
                <a:schemeClr val="dk1"/>
              </a:buClr>
              <a:buSzPct val="25000"/>
              <a:defRPr/>
            </a:pPr>
            <a:r>
              <a:rPr lang="en-US" dirty="0">
                <a:solidFill>
                  <a:schemeClr val="dk1"/>
                </a:solidFill>
                <a:ea typeface="Calibri"/>
                <a:cs typeface="Calibri"/>
                <a:sym typeface="Calibri"/>
              </a:rPr>
              <a:t> </a:t>
            </a:r>
          </a:p>
          <a:p>
            <a:pPr marL="174708" indent="-174708">
              <a:buClr>
                <a:schemeClr val="dk1"/>
              </a:buClr>
              <a:buSzPct val="25000"/>
              <a:defRPr/>
            </a:pPr>
            <a:endParaRPr dirty="0">
              <a:solidFill>
                <a:schemeClr val="dk1"/>
              </a:solidFill>
              <a:ea typeface="Calibri"/>
              <a:cs typeface="Calibri"/>
              <a:sym typeface="Calibri"/>
            </a:endParaRPr>
          </a:p>
        </p:txBody>
      </p:sp>
      <p:sp>
        <p:nvSpPr>
          <p:cNvPr id="60420" name="Shape 59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68" rIns="93162" bIns="46568"/>
          <a:lstStyle>
            <a:lvl1pPr eaLnBrk="0" hangingPunct="0">
              <a:defRPr>
                <a:solidFill>
                  <a:schemeClr val="tx1"/>
                </a:solidFill>
                <a:latin typeface="Arial" pitchFamily="34" charset="0"/>
                <a:ea typeface="ＭＳ Ｐゴシック" pitchFamily="34" charset="-128"/>
              </a:defRPr>
            </a:lvl1pPr>
            <a:lvl2pPr marL="757066" indent="-291179" eaLnBrk="0" hangingPunct="0">
              <a:defRPr>
                <a:solidFill>
                  <a:schemeClr val="tx1"/>
                </a:solidFill>
                <a:latin typeface="Arial" pitchFamily="34" charset="0"/>
                <a:ea typeface="ＭＳ Ｐゴシック" pitchFamily="34" charset="-128"/>
              </a:defRPr>
            </a:lvl2pPr>
            <a:lvl3pPr marL="1164717" indent="-232943" eaLnBrk="0" hangingPunct="0">
              <a:defRPr>
                <a:solidFill>
                  <a:schemeClr val="tx1"/>
                </a:solidFill>
                <a:latin typeface="Arial" pitchFamily="34" charset="0"/>
                <a:ea typeface="ＭＳ Ｐゴシック" pitchFamily="34" charset="-128"/>
              </a:defRPr>
            </a:lvl3pPr>
            <a:lvl4pPr marL="1630604" indent="-232943" eaLnBrk="0" hangingPunct="0">
              <a:defRPr>
                <a:solidFill>
                  <a:schemeClr val="tx1"/>
                </a:solidFill>
                <a:latin typeface="Arial" pitchFamily="34" charset="0"/>
                <a:ea typeface="ＭＳ Ｐゴシック" pitchFamily="34" charset="-128"/>
              </a:defRPr>
            </a:lvl4pPr>
            <a:lvl5pPr marL="2096491" indent="-232943" eaLnBrk="0" hangingPunct="0">
              <a:defRPr>
                <a:solidFill>
                  <a:schemeClr val="tx1"/>
                </a:solidFill>
                <a:latin typeface="Arial" pitchFamily="34" charset="0"/>
                <a:ea typeface="ＭＳ Ｐゴシック" pitchFamily="34" charset="-128"/>
              </a:defRPr>
            </a:lvl5pPr>
            <a:lvl6pPr marL="2562377" indent="-232943" defTabSz="465887" eaLnBrk="0" fontAlgn="base" hangingPunct="0">
              <a:spcBef>
                <a:spcPct val="0"/>
              </a:spcBef>
              <a:spcAft>
                <a:spcPct val="0"/>
              </a:spcAft>
              <a:defRPr>
                <a:solidFill>
                  <a:schemeClr val="tx1"/>
                </a:solidFill>
                <a:latin typeface="Arial" pitchFamily="34" charset="0"/>
                <a:ea typeface="ＭＳ Ｐゴシック" pitchFamily="34" charset="-128"/>
              </a:defRPr>
            </a:lvl6pPr>
            <a:lvl7pPr marL="3028264" indent="-232943" defTabSz="46588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94151" indent="-232943" defTabSz="465887" eaLnBrk="0" fontAlgn="base" hangingPunct="0">
              <a:spcBef>
                <a:spcPct val="0"/>
              </a:spcBef>
              <a:spcAft>
                <a:spcPct val="0"/>
              </a:spcAft>
              <a:defRPr>
                <a:solidFill>
                  <a:schemeClr val="tx1"/>
                </a:solidFill>
                <a:latin typeface="Arial" pitchFamily="34" charset="0"/>
                <a:ea typeface="ＭＳ Ｐゴシック" pitchFamily="34" charset="-128"/>
              </a:defRPr>
            </a:lvl8pPr>
            <a:lvl9pPr marL="3960038" indent="-232943" defTabSz="46588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000000"/>
              </a:buClr>
              <a:buSzPct val="25000"/>
              <a:buFont typeface="Calibri" pitchFamily="34" charset="0"/>
              <a:buNone/>
            </a:pPr>
            <a:fld id="{A3ECE8A6-F67E-4057-884F-90ACABA65FCE}" type="slidenum">
              <a:rPr lang="en-US" smtClean="0">
                <a:solidFill>
                  <a:srgbClr val="000000"/>
                </a:solidFill>
                <a:latin typeface="Calibri" pitchFamily="34" charset="0"/>
                <a:sym typeface="Calibri" pitchFamily="34" charset="0"/>
              </a:rPr>
              <a:pPr eaLnBrk="1" hangingPunct="1">
                <a:buClr>
                  <a:srgbClr val="000000"/>
                </a:buClr>
                <a:buSzPct val="25000"/>
                <a:buFont typeface="Calibri" pitchFamily="34" charset="0"/>
                <a:buNone/>
              </a:pPr>
              <a:t>26</a:t>
            </a:fld>
            <a:endParaRPr lang="en-US">
              <a:solidFill>
                <a:srgbClr val="000000"/>
              </a:solidFill>
              <a:latin typeface="Calibri" pitchFamily="34" charset="0"/>
              <a:sym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https://engineerinclusion.com/what-is-positionality/</a:t>
            </a:r>
          </a:p>
          <a:p>
            <a:r>
              <a:rPr lang="en-US" sz="1200" b="1" i="0" kern="1200" dirty="0">
                <a:solidFill>
                  <a:schemeClr val="tx1"/>
                </a:solidFill>
                <a:effectLst/>
                <a:latin typeface="+mn-lt"/>
                <a:ea typeface="+mn-ea"/>
                <a:cs typeface="+mn-cs"/>
              </a:rPr>
              <a:t>Positionality is the social and political context that creates your identity and how your identity influences and biases your perception of and outlook on the world. </a:t>
            </a:r>
          </a:p>
          <a:p>
            <a:r>
              <a:rPr lang="en-US" sz="1200" b="1" i="0" kern="1200" dirty="0">
                <a:solidFill>
                  <a:schemeClr val="tx1"/>
                </a:solidFill>
                <a:effectLst/>
                <a:latin typeface="+mn-lt"/>
                <a:ea typeface="+mn-ea"/>
                <a:cs typeface="+mn-cs"/>
              </a:rPr>
              <a:t>Positionality affects research, teaching, leading, policymaking, as well as common interactions.</a:t>
            </a:r>
            <a:endParaRPr lang="en-US" dirty="0"/>
          </a:p>
          <a:p>
            <a:endParaRPr lang="en-US" dirty="0"/>
          </a:p>
        </p:txBody>
      </p:sp>
      <p:sp>
        <p:nvSpPr>
          <p:cNvPr id="4" name="Slide Number Placeholder 3"/>
          <p:cNvSpPr>
            <a:spLocks noGrp="1"/>
          </p:cNvSpPr>
          <p:nvPr>
            <p:ph type="sldNum" sz="quarter" idx="10"/>
          </p:nvPr>
        </p:nvSpPr>
        <p:spPr/>
        <p:txBody>
          <a:bodyPr/>
          <a:lstStyle/>
          <a:p>
            <a:fld id="{1730C378-3F34-4728-B9F7-CE3235FE6A95}" type="slidenum">
              <a:rPr lang="en-US" smtClean="0"/>
              <a:t>27</a:t>
            </a:fld>
            <a:endParaRPr lang="en-US"/>
          </a:p>
        </p:txBody>
      </p:sp>
    </p:spTree>
    <p:extLst>
      <p:ext uri="{BB962C8B-B14F-4D97-AF65-F5344CB8AC3E}">
        <p14:creationId xmlns:p14="http://schemas.microsoft.com/office/powerpoint/2010/main" val="21594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1545" rtl="0" eaLnBrk="1" fontAlgn="auto" latinLnBrk="0" hangingPunct="1">
              <a:lnSpc>
                <a:spcPct val="100000"/>
              </a:lnSpc>
              <a:spcBef>
                <a:spcPts val="0"/>
              </a:spcBef>
              <a:spcAft>
                <a:spcPts val="0"/>
              </a:spcAft>
              <a:buClrTx/>
              <a:buSzTx/>
              <a:buFontTx/>
              <a:buNone/>
              <a:tabLst/>
              <a:defRPr/>
            </a:pPr>
            <a:r>
              <a:rPr lang="en-US" sz="1200" b="0" i="0" dirty="0">
                <a:solidFill>
                  <a:schemeClr val="accent1"/>
                </a:solidFill>
              </a:rPr>
              <a:t>Story about young man at </a:t>
            </a:r>
            <a:r>
              <a:rPr lang="en-US" sz="1200" b="0" i="0" dirty="0" err="1">
                <a:solidFill>
                  <a:schemeClr val="accent1"/>
                </a:solidFill>
              </a:rPr>
              <a:t>twu</a:t>
            </a:r>
            <a:r>
              <a:rPr lang="en-US" sz="1200" b="0" i="0" dirty="0">
                <a:solidFill>
                  <a:schemeClr val="accent1"/>
                </a:solidFill>
              </a:rPr>
              <a:t>…smartest</a:t>
            </a:r>
            <a:r>
              <a:rPr lang="en-US" sz="1200" b="0" i="0" baseline="0" dirty="0">
                <a:solidFill>
                  <a:schemeClr val="accent1"/>
                </a:solidFill>
              </a:rPr>
              <a:t> </a:t>
            </a:r>
            <a:r>
              <a:rPr lang="en-US" sz="1200" b="0" i="0" baseline="0" dirty="0" err="1">
                <a:solidFill>
                  <a:schemeClr val="accent1"/>
                </a:solidFill>
              </a:rPr>
              <a:t>hispanic</a:t>
            </a:r>
            <a:r>
              <a:rPr lang="en-US" sz="1200" b="0" i="0" baseline="0" dirty="0">
                <a:solidFill>
                  <a:schemeClr val="accent1"/>
                </a:solidFill>
              </a:rPr>
              <a:t> I ever met…</a:t>
            </a:r>
          </a:p>
          <a:p>
            <a:pPr marL="0" marR="0" indent="0" algn="l" defTabSz="911545" rtl="0" eaLnBrk="1" fontAlgn="auto" latinLnBrk="0" hangingPunct="1">
              <a:lnSpc>
                <a:spcPct val="100000"/>
              </a:lnSpc>
              <a:spcBef>
                <a:spcPts val="0"/>
              </a:spcBef>
              <a:spcAft>
                <a:spcPts val="0"/>
              </a:spcAft>
              <a:buClrTx/>
              <a:buSzTx/>
              <a:buFontTx/>
              <a:buNone/>
              <a:tabLst/>
              <a:defRPr/>
            </a:pPr>
            <a:r>
              <a:rPr lang="en-US" sz="1200" b="0" i="0" dirty="0">
                <a:solidFill>
                  <a:schemeClr val="accent1"/>
                </a:solidFill>
              </a:rPr>
              <a:t>How do we hold minority fatigue with majority good intention?</a:t>
            </a:r>
          </a:p>
          <a:p>
            <a:pPr marL="0" marR="0" indent="0" algn="l" defTabSz="911545" rtl="0" eaLnBrk="1" fontAlgn="auto" latinLnBrk="0" hangingPunct="1">
              <a:lnSpc>
                <a:spcPct val="100000"/>
              </a:lnSpc>
              <a:spcBef>
                <a:spcPts val="0"/>
              </a:spcBef>
              <a:spcAft>
                <a:spcPts val="0"/>
              </a:spcAft>
              <a:buClrTx/>
              <a:buSzTx/>
              <a:buFontTx/>
              <a:buNone/>
              <a:tabLst/>
              <a:defRPr/>
            </a:pPr>
            <a:r>
              <a:rPr lang="en-US" sz="1200" b="0" i="0" dirty="0">
                <a:solidFill>
                  <a:schemeClr val="accent1"/>
                </a:solidFill>
              </a:rPr>
              <a:t>Advocacy comes from a</a:t>
            </a:r>
            <a:r>
              <a:rPr lang="en-US" sz="1200" b="0" i="0" baseline="0" dirty="0">
                <a:solidFill>
                  <a:schemeClr val="accent1"/>
                </a:solidFill>
              </a:rPr>
              <a:t> personal identity we hold or because it matters for some reason…so we are motivated. </a:t>
            </a:r>
            <a:endParaRPr lang="en-US" sz="1200" b="0" i="0" dirty="0">
              <a:solidFill>
                <a:schemeClr val="accent1"/>
              </a:solidFill>
            </a:endParaRPr>
          </a:p>
          <a:p>
            <a:endParaRPr lang="en-US" dirty="0"/>
          </a:p>
        </p:txBody>
      </p:sp>
      <p:sp>
        <p:nvSpPr>
          <p:cNvPr id="4" name="Slide Number Placeholder 3"/>
          <p:cNvSpPr>
            <a:spLocks noGrp="1"/>
          </p:cNvSpPr>
          <p:nvPr>
            <p:ph type="sldNum" sz="quarter" idx="10"/>
          </p:nvPr>
        </p:nvSpPr>
        <p:spPr/>
        <p:txBody>
          <a:bodyPr/>
          <a:lstStyle/>
          <a:p>
            <a:fld id="{1730C378-3F34-4728-B9F7-CE3235FE6A95}" type="slidenum">
              <a:rPr lang="en-US" smtClean="0"/>
              <a:t>29</a:t>
            </a:fld>
            <a:endParaRPr lang="en-US"/>
          </a:p>
        </p:txBody>
      </p:sp>
    </p:spTree>
    <p:extLst>
      <p:ext uri="{BB962C8B-B14F-4D97-AF65-F5344CB8AC3E}">
        <p14:creationId xmlns:p14="http://schemas.microsoft.com/office/powerpoint/2010/main" val="2067535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feels fear.</a:t>
            </a:r>
            <a:r>
              <a:rPr lang="en-US" baseline="0" dirty="0"/>
              <a:t> Not everyone chooses courage.</a:t>
            </a:r>
            <a:endParaRPr lang="en-US" dirty="0"/>
          </a:p>
        </p:txBody>
      </p:sp>
      <p:sp>
        <p:nvSpPr>
          <p:cNvPr id="4" name="Slide Number Placeholder 3"/>
          <p:cNvSpPr>
            <a:spLocks noGrp="1"/>
          </p:cNvSpPr>
          <p:nvPr>
            <p:ph type="sldNum" sz="quarter" idx="10"/>
          </p:nvPr>
        </p:nvSpPr>
        <p:spPr/>
        <p:txBody>
          <a:bodyPr/>
          <a:lstStyle/>
          <a:p>
            <a:fld id="{1730C378-3F34-4728-B9F7-CE3235FE6A95}" type="slidenum">
              <a:rPr lang="en-US" smtClean="0"/>
              <a:t>31</a:t>
            </a:fld>
            <a:endParaRPr lang="en-US"/>
          </a:p>
        </p:txBody>
      </p:sp>
    </p:spTree>
    <p:extLst>
      <p:ext uri="{BB962C8B-B14F-4D97-AF65-F5344CB8AC3E}">
        <p14:creationId xmlns:p14="http://schemas.microsoft.com/office/powerpoint/2010/main" val="484393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0C378-3F34-4728-B9F7-CE3235FE6A95}" type="slidenum">
              <a:rPr lang="en-US" smtClean="0"/>
              <a:t>34</a:t>
            </a:fld>
            <a:endParaRPr lang="en-US"/>
          </a:p>
        </p:txBody>
      </p:sp>
    </p:spTree>
    <p:extLst>
      <p:ext uri="{BB962C8B-B14F-4D97-AF65-F5344CB8AC3E}">
        <p14:creationId xmlns:p14="http://schemas.microsoft.com/office/powerpoint/2010/main" val="139525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of us have life stress!!! </a:t>
            </a:r>
            <a:endParaRPr lang="en-US" dirty="0"/>
          </a:p>
        </p:txBody>
      </p:sp>
      <p:sp>
        <p:nvSpPr>
          <p:cNvPr id="4" name="Slide Number Placeholder 3"/>
          <p:cNvSpPr>
            <a:spLocks noGrp="1"/>
          </p:cNvSpPr>
          <p:nvPr>
            <p:ph type="sldNum" sz="quarter" idx="10"/>
          </p:nvPr>
        </p:nvSpPr>
        <p:spPr/>
        <p:txBody>
          <a:bodyPr/>
          <a:lstStyle/>
          <a:p>
            <a:fld id="{1730C378-3F34-4728-B9F7-CE3235FE6A95}" type="slidenum">
              <a:rPr lang="en-US" smtClean="0"/>
              <a:t>35</a:t>
            </a:fld>
            <a:endParaRPr lang="en-US"/>
          </a:p>
        </p:txBody>
      </p:sp>
    </p:spTree>
    <p:extLst>
      <p:ext uri="{BB962C8B-B14F-4D97-AF65-F5344CB8AC3E}">
        <p14:creationId xmlns:p14="http://schemas.microsoft.com/office/powerpoint/2010/main" val="139525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93C756-D201-4645-92CF-6BD3BC4E6CFF}" type="slidenum">
              <a:rPr lang="en-US" smtClean="0"/>
              <a:t>3</a:t>
            </a:fld>
            <a:endParaRPr lang="en-US"/>
          </a:p>
        </p:txBody>
      </p:sp>
    </p:spTree>
    <p:extLst>
      <p:ext uri="{BB962C8B-B14F-4D97-AF65-F5344CB8AC3E}">
        <p14:creationId xmlns:p14="http://schemas.microsoft.com/office/powerpoint/2010/main" val="2867442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Shape 841"/>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a:buClr>
                <a:schemeClr val="dk1"/>
              </a:buClr>
              <a:buSzPct val="25000"/>
            </a:pPr>
            <a:endParaRPr>
              <a:solidFill>
                <a:schemeClr val="dk1"/>
              </a:solidFill>
              <a:latin typeface="Calibri"/>
              <a:ea typeface="Calibri"/>
              <a:cs typeface="Calibri"/>
              <a:sym typeface="Calibri"/>
            </a:endParaRPr>
          </a:p>
        </p:txBody>
      </p:sp>
      <p:sp>
        <p:nvSpPr>
          <p:cNvPr id="842" name="Shape 84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93C756-D201-4645-92CF-6BD3BC4E6CFF}" type="slidenum">
              <a:rPr lang="en-US" smtClean="0"/>
              <a:t>4</a:t>
            </a:fld>
            <a:endParaRPr lang="en-US"/>
          </a:p>
        </p:txBody>
      </p:sp>
    </p:spTree>
    <p:extLst>
      <p:ext uri="{BB962C8B-B14F-4D97-AF65-F5344CB8AC3E}">
        <p14:creationId xmlns:p14="http://schemas.microsoft.com/office/powerpoint/2010/main" val="1760018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Psychologist</a:t>
            </a:r>
            <a:r>
              <a:rPr lang="en-US" baseline="0" dirty="0"/>
              <a:t> for over 25</a:t>
            </a:r>
            <a:r>
              <a:rPr lang="en-US" dirty="0"/>
              <a:t> </a:t>
            </a:r>
            <a:r>
              <a:rPr lang="en-US" baseline="0" dirty="0"/>
              <a:t>years. Have sat with so many TWU students in pain and struggle. </a:t>
            </a:r>
          </a:p>
          <a:p>
            <a:r>
              <a:rPr lang="en-US" baseline="0" dirty="0"/>
              <a:t>Mental health and identity trauma are two main things I’ve work in</a:t>
            </a:r>
          </a:p>
          <a:p>
            <a:r>
              <a:rPr lang="en-US" baseline="0" dirty="0"/>
              <a:t>Relational and interactive style</a:t>
            </a:r>
          </a:p>
          <a:p>
            <a:r>
              <a:rPr lang="en-US" dirty="0"/>
              <a:t>Want to be a role model</a:t>
            </a:r>
          </a:p>
          <a:p>
            <a:endParaRPr lang="en-US" dirty="0">
              <a:latin typeface="Arial" pitchFamily="34" charset="0"/>
              <a:cs typeface="Arial" pitchFamily="34" charset="0"/>
            </a:endParaRPr>
          </a:p>
          <a:p>
            <a:pPr lvl="1"/>
            <a:r>
              <a:rPr lang="en-US" sz="2400" i="1" dirty="0">
                <a:solidFill>
                  <a:schemeClr val="tx2">
                    <a:lumMod val="60000"/>
                    <a:lumOff val="40000"/>
                  </a:schemeClr>
                </a:solidFill>
                <a:latin typeface="Arial" pitchFamily="34" charset="0"/>
                <a:cs typeface="Arial" pitchFamily="34" charset="0"/>
              </a:rPr>
              <a:t>Led to my focus and purpose in being an educator, trainer, supervisor</a:t>
            </a:r>
          </a:p>
          <a:p>
            <a:endParaRPr lang="en-US" dirty="0">
              <a:latin typeface="Arial" pitchFamily="34" charset="0"/>
              <a:cs typeface="Arial" pitchFamily="34" charset="0"/>
            </a:endParaRPr>
          </a:p>
          <a:p>
            <a:r>
              <a:rPr lang="en-US" dirty="0"/>
              <a:t>Have been doing this prof</a:t>
            </a:r>
            <a:r>
              <a:rPr lang="en-US" baseline="0" dirty="0"/>
              <a:t> over </a:t>
            </a:r>
            <a:r>
              <a:rPr lang="en-US" dirty="0"/>
              <a:t>20</a:t>
            </a:r>
            <a:r>
              <a:rPr lang="en-US" baseline="0" dirty="0"/>
              <a:t> years</a:t>
            </a:r>
          </a:p>
          <a:p>
            <a:r>
              <a:rPr lang="en-US" baseline="0" dirty="0"/>
              <a:t>Feel I was an activist since youth, for self and others</a:t>
            </a:r>
          </a:p>
          <a:p>
            <a:r>
              <a:rPr lang="en-US" baseline="0" dirty="0"/>
              <a:t>Paul story to celiac advocacy</a:t>
            </a:r>
          </a:p>
          <a:p>
            <a:r>
              <a:rPr lang="en-US" baseline="0" dirty="0"/>
              <a:t>Try to lead with compassion and education</a:t>
            </a:r>
          </a:p>
          <a:p>
            <a:r>
              <a:rPr lang="en-US" dirty="0"/>
              <a:t>Many micro and macro aggressions</a:t>
            </a:r>
            <a:r>
              <a:rPr lang="en-US" baseline="0" dirty="0"/>
              <a:t> in my life (grad school)</a:t>
            </a:r>
          </a:p>
          <a:p>
            <a:r>
              <a:rPr lang="en-US" baseline="0" dirty="0"/>
              <a:t>I have also </a:t>
            </a:r>
            <a:r>
              <a:rPr lang="en-US" baseline="0" dirty="0" err="1"/>
              <a:t>microaggressed</a:t>
            </a:r>
            <a:r>
              <a:rPr lang="en-US" baseline="0" dirty="0"/>
              <a:t> – we are not immune</a:t>
            </a:r>
          </a:p>
          <a:p>
            <a:r>
              <a:rPr lang="en-US" dirty="0"/>
              <a:t>My personal identity variables (model for them)</a:t>
            </a:r>
          </a:p>
          <a:p>
            <a:pPr marL="0" marR="0" indent="0" algn="l" defTabSz="911545" rtl="0" eaLnBrk="1" fontAlgn="auto" latinLnBrk="0" hangingPunct="1">
              <a:lnSpc>
                <a:spcPct val="100000"/>
              </a:lnSpc>
              <a:spcBef>
                <a:spcPts val="0"/>
              </a:spcBef>
              <a:spcAft>
                <a:spcPts val="0"/>
              </a:spcAft>
              <a:buClrTx/>
              <a:buSzTx/>
              <a:buFontTx/>
              <a:buNone/>
              <a:tabLst/>
              <a:defRPr/>
            </a:pPr>
            <a:r>
              <a:rPr lang="en-US" dirty="0"/>
              <a:t>Want to be a role model</a:t>
            </a:r>
          </a:p>
          <a:p>
            <a:pPr lvl="1"/>
            <a:endParaRPr lang="en-US" dirty="0">
              <a:latin typeface="Arial" pitchFamily="34" charset="0"/>
              <a:cs typeface="Arial" pitchFamily="34" charset="0"/>
            </a:endParaRPr>
          </a:p>
          <a:p>
            <a:pPr lvl="1"/>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C93C756-D201-4645-92CF-6BD3BC4E6CFF}" type="slidenum">
              <a:rPr lang="en-US" smtClean="0"/>
              <a:t>5</a:t>
            </a:fld>
            <a:endParaRPr lang="en-US"/>
          </a:p>
        </p:txBody>
      </p:sp>
    </p:spTree>
    <p:extLst>
      <p:ext uri="{BB962C8B-B14F-4D97-AF65-F5344CB8AC3E}">
        <p14:creationId xmlns:p14="http://schemas.microsoft.com/office/powerpoint/2010/main" val="67178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is the foundational model for the</a:t>
            </a:r>
            <a:r>
              <a:rPr lang="en-US" baseline="0" dirty="0"/>
              <a:t> workshop, and we will be working within all of the aspects of the model, and these overlap and mutually impact each other</a:t>
            </a:r>
            <a:endParaRPr lang="en-US" dirty="0"/>
          </a:p>
          <a:p>
            <a:pPr marL="171450" indent="-171450">
              <a:buFontTx/>
              <a:buChar char="-"/>
            </a:pPr>
            <a:r>
              <a:rPr lang="en-US" dirty="0"/>
              <a:t>AKS is foundational – much of what we learn in formal education and</a:t>
            </a:r>
            <a:r>
              <a:rPr lang="en-US" baseline="0" dirty="0"/>
              <a:t> training – but also we go beyond this to understand it is a dynamic, lifelong process of growth that takes humility, desire, authenticity, vulnerability…</a:t>
            </a:r>
          </a:p>
          <a:p>
            <a:pPr marL="171450" indent="-171450">
              <a:buFontTx/>
              <a:buChar char="-"/>
            </a:pPr>
            <a:r>
              <a:rPr lang="en-US" baseline="0" dirty="0" err="1"/>
              <a:t>Campinha-Bacote</a:t>
            </a:r>
            <a:r>
              <a:rPr lang="en-US" baseline="0" dirty="0"/>
              <a:t> - </a:t>
            </a:r>
            <a:r>
              <a:rPr lang="en-US" sz="1200" u="sng" kern="1200" dirty="0">
                <a:solidFill>
                  <a:schemeClr val="tx1"/>
                </a:solidFill>
                <a:effectLst/>
                <a:latin typeface="+mn-lt"/>
                <a:ea typeface="+mn-ea"/>
                <a:cs typeface="+mn-cs"/>
                <a:hlinkClick r:id="rId3"/>
              </a:rPr>
              <a:t>Transcultural C.A.R.E. Associates</a:t>
            </a:r>
            <a:endParaRPr lang="en-US" dirty="0"/>
          </a:p>
        </p:txBody>
      </p:sp>
      <p:sp>
        <p:nvSpPr>
          <p:cNvPr id="4" name="Slide Number Placeholder 3"/>
          <p:cNvSpPr>
            <a:spLocks noGrp="1"/>
          </p:cNvSpPr>
          <p:nvPr>
            <p:ph type="sldNum" sz="quarter" idx="10"/>
          </p:nvPr>
        </p:nvSpPr>
        <p:spPr/>
        <p:txBody>
          <a:bodyPr/>
          <a:lstStyle/>
          <a:p>
            <a:fld id="{DC0D42F3-CDD5-4B19-B3DB-7C5223465AF0}" type="slidenum">
              <a:rPr lang="en-US" smtClean="0"/>
              <a:t>8</a:t>
            </a:fld>
            <a:endParaRPr lang="en-US" dirty="0"/>
          </a:p>
        </p:txBody>
      </p:sp>
    </p:spTree>
    <p:extLst>
      <p:ext uri="{BB962C8B-B14F-4D97-AF65-F5344CB8AC3E}">
        <p14:creationId xmlns:p14="http://schemas.microsoft.com/office/powerpoint/2010/main" val="2950941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64">
              <a:defRPr/>
            </a:pPr>
            <a:r>
              <a:rPr lang="en-US" b="1" dirty="0">
                <a:latin typeface="Garamond" pitchFamily="18" charset="0"/>
              </a:rPr>
              <a:t>We always want </a:t>
            </a:r>
            <a:r>
              <a:rPr lang="en-US" b="1" u="sng" dirty="0">
                <a:latin typeface="Garamond" pitchFamily="18" charset="0"/>
              </a:rPr>
              <a:t>safety</a:t>
            </a:r>
            <a:r>
              <a:rPr lang="en-US" b="1" dirty="0">
                <a:latin typeface="Garamond" pitchFamily="18" charset="0"/>
              </a:rPr>
              <a:t> in the group, but we don’t always want </a:t>
            </a:r>
            <a:r>
              <a:rPr lang="en-US" b="1" i="1" dirty="0">
                <a:latin typeface="Garamond" pitchFamily="18" charset="0"/>
              </a:rPr>
              <a:t>comfort.</a:t>
            </a:r>
            <a:r>
              <a:rPr lang="en-US" b="1" dirty="0">
                <a:latin typeface="Garamond" pitchFamily="18" charset="0"/>
              </a:rPr>
              <a:t> Discomfort happens at the learning edge of our comfort zones, where we are most likely to gain new understanding from our experiences. Conflict of understanding pushes our comfort zones and is a necessary and beneficial part of the dialogue process. It is our job as participants in this dialogue to turn conflict and discomfort into learning and growth for everyone. One of our first steps in this direction involves creating a safe environment where we can push our comfort zones and challenge ourselves to learn and grow.</a:t>
            </a:r>
          </a:p>
          <a:p>
            <a:endParaRPr lang="en-US" dirty="0"/>
          </a:p>
        </p:txBody>
      </p:sp>
      <p:sp>
        <p:nvSpPr>
          <p:cNvPr id="4" name="Slide Number Placeholder 3"/>
          <p:cNvSpPr>
            <a:spLocks noGrp="1"/>
          </p:cNvSpPr>
          <p:nvPr>
            <p:ph type="sldNum" sz="quarter" idx="10"/>
          </p:nvPr>
        </p:nvSpPr>
        <p:spPr/>
        <p:txBody>
          <a:bodyPr/>
          <a:lstStyle/>
          <a:p>
            <a:fld id="{1730C378-3F34-4728-B9F7-CE3235FE6A95}" type="slidenum">
              <a:rPr lang="en-US" smtClean="0"/>
              <a:t>10</a:t>
            </a:fld>
            <a:endParaRPr lang="en-US"/>
          </a:p>
        </p:txBody>
      </p:sp>
    </p:spTree>
    <p:extLst>
      <p:ext uri="{BB962C8B-B14F-4D97-AF65-F5344CB8AC3E}">
        <p14:creationId xmlns:p14="http://schemas.microsoft.com/office/powerpoint/2010/main" val="1586120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64">
              <a:defRPr/>
            </a:pPr>
            <a:r>
              <a:rPr lang="en-US" b="0" dirty="0">
                <a:latin typeface="Garamond" pitchFamily="18" charset="0"/>
              </a:rPr>
              <a:t>We always want </a:t>
            </a:r>
            <a:r>
              <a:rPr lang="en-US" b="0" u="sng" dirty="0">
                <a:latin typeface="Garamond" pitchFamily="18" charset="0"/>
              </a:rPr>
              <a:t>safety</a:t>
            </a:r>
            <a:r>
              <a:rPr lang="en-US" b="0" dirty="0">
                <a:latin typeface="Garamond" pitchFamily="18" charset="0"/>
              </a:rPr>
              <a:t> in the group, but we don’t always want </a:t>
            </a:r>
            <a:r>
              <a:rPr lang="en-US" b="0" i="1" dirty="0">
                <a:latin typeface="Garamond" pitchFamily="18" charset="0"/>
              </a:rPr>
              <a:t>comfort.</a:t>
            </a:r>
            <a:r>
              <a:rPr lang="en-US" b="0" dirty="0">
                <a:latin typeface="Garamond" pitchFamily="18" charset="0"/>
              </a:rPr>
              <a:t> Discomfort happens at the learning edge of our comfort zones, where we are most likely to gain new understanding from our experiences. Conflict of understanding pushes our comfort zones and is a necessary and beneficial part of the dialogue process. It is our job as participants in this dialogue to turn conflict and discomfort into learning and growth for everyone. One of our first steps in this direction involves creating a safe environment where we can push our comfort zones and challenge ourselves to learn and grow.</a:t>
            </a:r>
          </a:p>
          <a:p>
            <a:endParaRPr lang="en-US" dirty="0"/>
          </a:p>
        </p:txBody>
      </p:sp>
      <p:sp>
        <p:nvSpPr>
          <p:cNvPr id="4" name="Slide Number Placeholder 3"/>
          <p:cNvSpPr>
            <a:spLocks noGrp="1"/>
          </p:cNvSpPr>
          <p:nvPr>
            <p:ph type="sldNum" sz="quarter" idx="10"/>
          </p:nvPr>
        </p:nvSpPr>
        <p:spPr/>
        <p:txBody>
          <a:bodyPr/>
          <a:lstStyle/>
          <a:p>
            <a:fld id="{1730C378-3F34-4728-B9F7-CE3235FE6A95}" type="slidenum">
              <a:rPr lang="en-US" smtClean="0"/>
              <a:t>11</a:t>
            </a:fld>
            <a:endParaRPr lang="en-US"/>
          </a:p>
        </p:txBody>
      </p:sp>
    </p:spTree>
    <p:extLst>
      <p:ext uri="{BB962C8B-B14F-4D97-AF65-F5344CB8AC3E}">
        <p14:creationId xmlns:p14="http://schemas.microsoft.com/office/powerpoint/2010/main" val="3010827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Reflect on how the last 5-10 years have impacted you. </a:t>
            </a:r>
          </a:p>
          <a:p>
            <a:r>
              <a:rPr lang="en-US" dirty="0">
                <a:latin typeface="Arial" panose="020B0604020202020204" pitchFamily="34" charset="0"/>
                <a:cs typeface="Arial" panose="020B0604020202020204" pitchFamily="34" charset="0"/>
              </a:rPr>
              <a:t>What are the first few descriptors you thought about? </a:t>
            </a:r>
          </a:p>
          <a:p>
            <a:endParaRPr lang="en-US" dirty="0"/>
          </a:p>
        </p:txBody>
      </p:sp>
      <p:sp>
        <p:nvSpPr>
          <p:cNvPr id="4" name="Slide Number Placeholder 3"/>
          <p:cNvSpPr>
            <a:spLocks noGrp="1"/>
          </p:cNvSpPr>
          <p:nvPr>
            <p:ph type="sldNum" sz="quarter" idx="10"/>
          </p:nvPr>
        </p:nvSpPr>
        <p:spPr/>
        <p:txBody>
          <a:bodyPr/>
          <a:lstStyle/>
          <a:p>
            <a:fld id="{1730C378-3F34-4728-B9F7-CE3235FE6A95}" type="slidenum">
              <a:rPr lang="en-US" smtClean="0"/>
              <a:t>14</a:t>
            </a:fld>
            <a:endParaRPr lang="en-US"/>
          </a:p>
        </p:txBody>
      </p:sp>
    </p:spTree>
    <p:extLst>
      <p:ext uri="{BB962C8B-B14F-4D97-AF65-F5344CB8AC3E}">
        <p14:creationId xmlns:p14="http://schemas.microsoft.com/office/powerpoint/2010/main" val="1137011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Shape 1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7" name="Shape 1157"/>
          <p:cNvSpPr txBox="1">
            <a:spLocks noGrp="1"/>
          </p:cNvSpPr>
          <p:nvPr>
            <p:ph type="body" idx="1"/>
          </p:nvPr>
        </p:nvSpPr>
        <p:spPr>
          <a:xfrm>
            <a:off x="685801" y="4343400"/>
            <a:ext cx="5486399" cy="4114800"/>
          </a:xfrm>
          <a:prstGeom prst="rect">
            <a:avLst/>
          </a:prstGeom>
          <a:noFill/>
          <a:ln>
            <a:noFill/>
          </a:ln>
        </p:spPr>
        <p:txBody>
          <a:bodyPr lIns="91420" tIns="91420" rIns="91420" bIns="91420" anchor="t" anchorCtr="0">
            <a:noAutofit/>
          </a:bodyPr>
          <a:lstStyle/>
          <a:p>
            <a:pPr>
              <a:buClr>
                <a:schemeClr val="dk1"/>
              </a:buClr>
              <a:buSzPct val="25000"/>
            </a:pPr>
            <a:endParaRPr dirty="0">
              <a:solidFill>
                <a:schemeClr val="dk1"/>
              </a:solidFill>
              <a:latin typeface="Calibri"/>
              <a:ea typeface="Calibri"/>
              <a:cs typeface="Calibri"/>
              <a:sym typeface="Calibri"/>
            </a:endParaRPr>
          </a:p>
        </p:txBody>
      </p:sp>
      <p:sp>
        <p:nvSpPr>
          <p:cNvPr id="1158" name="Shape 1158"/>
          <p:cNvSpPr txBox="1">
            <a:spLocks noGrp="1"/>
          </p:cNvSpPr>
          <p:nvPr>
            <p:ph type="dt" idx="10"/>
          </p:nvPr>
        </p:nvSpPr>
        <p:spPr>
          <a:xfrm>
            <a:off x="3884613" y="0"/>
            <a:ext cx="2971799" cy="457200"/>
          </a:xfrm>
          <a:prstGeom prst="rect">
            <a:avLst/>
          </a:prstGeom>
          <a:noFill/>
          <a:ln>
            <a:noFill/>
          </a:ln>
        </p:spPr>
        <p:txBody>
          <a:bodyPr lIns="91420" tIns="91420" rIns="91420" bIns="91420" anchor="t" anchorCtr="0">
            <a:noAutofit/>
          </a:bodyPr>
          <a:lstStyle/>
          <a:p>
            <a:pPr>
              <a:buClr>
                <a:schemeClr val="dk1"/>
              </a:buClr>
              <a:buSzPct val="25000"/>
            </a:pPr>
            <a:r>
              <a:rPr lang="en-US">
                <a:solidFill>
                  <a:schemeClr val="dk1"/>
                </a:solidFill>
                <a:latin typeface="Calibri"/>
                <a:ea typeface="Calibri"/>
                <a:cs typeface="Calibri"/>
                <a:sym typeface="Calibri"/>
              </a:rPr>
              <a:t>9/24/2013</a:t>
            </a:r>
          </a:p>
        </p:txBody>
      </p:sp>
      <p:sp>
        <p:nvSpPr>
          <p:cNvPr id="1159" name="Shape 1159"/>
          <p:cNvSpPr txBox="1">
            <a:spLocks noGrp="1"/>
          </p:cNvSpPr>
          <p:nvPr>
            <p:ph type="ftr" idx="11"/>
          </p:nvPr>
        </p:nvSpPr>
        <p:spPr>
          <a:xfrm>
            <a:off x="1" y="8685213"/>
            <a:ext cx="2971799" cy="457200"/>
          </a:xfrm>
          <a:prstGeom prst="rect">
            <a:avLst/>
          </a:prstGeom>
          <a:noFill/>
          <a:ln>
            <a:noFill/>
          </a:ln>
        </p:spPr>
        <p:txBody>
          <a:bodyPr lIns="91420" tIns="91420" rIns="91420" bIns="91420" anchor="b" anchorCtr="0">
            <a:noAutofit/>
          </a:bodyPr>
          <a:lstStyle/>
          <a:p>
            <a:pPr>
              <a:buClr>
                <a:schemeClr val="dk1"/>
              </a:buClr>
              <a:buSzPct val="25000"/>
            </a:pPr>
            <a:r>
              <a:rPr lang="en-US">
                <a:solidFill>
                  <a:schemeClr val="dk1"/>
                </a:solidFill>
                <a:latin typeface="Calibri"/>
                <a:ea typeface="Calibri"/>
                <a:cs typeface="Calibri"/>
                <a:sym typeface="Calibri"/>
              </a:rPr>
              <a:t>Relational-Cultural Theory </a:t>
            </a:r>
          </a:p>
        </p:txBody>
      </p:sp>
      <p:sp>
        <p:nvSpPr>
          <p:cNvPr id="1160" name="Shape 1160"/>
          <p:cNvSpPr txBox="1">
            <a:spLocks noGrp="1"/>
          </p:cNvSpPr>
          <p:nvPr>
            <p:ph type="sldNum" idx="12"/>
          </p:nvPr>
        </p:nvSpPr>
        <p:spPr>
          <a:xfrm>
            <a:off x="3884613" y="8685213"/>
            <a:ext cx="2971799" cy="457200"/>
          </a:xfrm>
          <a:prstGeom prst="rect">
            <a:avLst/>
          </a:prstGeom>
          <a:noFill/>
          <a:ln>
            <a:noFill/>
          </a:ln>
        </p:spPr>
        <p:txBody>
          <a:bodyPr lIns="91420" tIns="45697" rIns="91420" bIns="45697" anchor="b" anchorCtr="0">
            <a:noAutofit/>
          </a:bodyPr>
          <a:lstStyle/>
          <a:p>
            <a:pPr algn="l">
              <a:buClr>
                <a:srgbClr val="000000"/>
              </a:buClr>
              <a:buSzPct val="25000"/>
            </a:pPr>
            <a:fld id="{00000000-1234-1234-1234-123412341234}" type="slidenum">
              <a:rPr lang="en-US" sz="1400">
                <a:solidFill>
                  <a:srgbClr val="000000"/>
                </a:solidFill>
                <a:latin typeface="Arial"/>
                <a:ea typeface="Arial"/>
                <a:cs typeface="Arial"/>
                <a:sym typeface="Arial"/>
              </a:rPr>
              <a:pPr algn="l">
                <a:buClr>
                  <a:srgbClr val="000000"/>
                </a:buClr>
                <a:buSzPct val="25000"/>
              </a:pPr>
              <a:t>21</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074148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A56F5F-0E26-4BEB-B6AA-8BD99CFF6A55}" type="datetimeFigureOut">
              <a:rPr lang="en-US" smtClean="0">
                <a:solidFill>
                  <a:prstClr val="black"/>
                </a:solidFill>
              </a:rPr>
              <a:pPr/>
              <a:t>5/10/2023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FC56213-B4C4-4C5C-8EAE-01416D175C4F}"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BD7736-65B6-4765-9E8B-0A736423C400}" type="datetime1">
              <a:rPr lang="en-US" smtClean="0">
                <a:solidFill>
                  <a:prstClr val="black"/>
                </a:solidFill>
              </a:rPr>
              <a:pPr/>
              <a:t>5/10/2023</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
              </a:t>
            </a:r>
          </a:p>
        </p:txBody>
      </p:sp>
      <p:sp>
        <p:nvSpPr>
          <p:cNvPr id="6" name="Slide Number Placeholder 5"/>
          <p:cNvSpPr>
            <a:spLocks noGrp="1"/>
          </p:cNvSpPr>
          <p:nvPr>
            <p:ph type="sldNum" sz="quarter" idx="12"/>
          </p:nvPr>
        </p:nvSpPr>
        <p:spPr/>
        <p:txBody>
          <a:bodyPr/>
          <a:lstStyle/>
          <a:p>
            <a:fld id="{D99619C8-A375-448C-891B-9999C6BE8E64}"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263442-4F11-4014-A78C-7AD115937ADF}" type="datetime1">
              <a:rPr lang="en-US" smtClean="0">
                <a:solidFill>
                  <a:prstClr val="black"/>
                </a:solidFill>
              </a:rPr>
              <a:pPr/>
              <a:t>5/10/2023</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
              </a:t>
            </a:r>
          </a:p>
        </p:txBody>
      </p:sp>
      <p:sp>
        <p:nvSpPr>
          <p:cNvPr id="6" name="Slide Number Placeholder 5"/>
          <p:cNvSpPr>
            <a:spLocks noGrp="1"/>
          </p:cNvSpPr>
          <p:nvPr>
            <p:ph type="sldNum" sz="quarter" idx="12"/>
          </p:nvPr>
        </p:nvSpPr>
        <p:spPr/>
        <p:txBody>
          <a:bodyPr/>
          <a:lstStyle/>
          <a:p>
            <a:fld id="{D99619C8-A375-448C-891B-9999C6BE8E64}"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9143BF-4C10-4ABB-B2AE-882C96EC2108}" type="datetime1">
              <a:rPr lang="en-US" smtClean="0">
                <a:solidFill>
                  <a:prstClr val="black"/>
                </a:solidFill>
              </a:rPr>
              <a:pPr/>
              <a:t>5/10/2023</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
              </a:t>
            </a:r>
          </a:p>
        </p:txBody>
      </p:sp>
      <p:sp>
        <p:nvSpPr>
          <p:cNvPr id="6" name="Slide Number Placeholder 5"/>
          <p:cNvSpPr>
            <a:spLocks noGrp="1"/>
          </p:cNvSpPr>
          <p:nvPr>
            <p:ph type="sldNum" sz="quarter" idx="12"/>
          </p:nvPr>
        </p:nvSpPr>
        <p:spPr/>
        <p:txBody>
          <a:bodyPr/>
          <a:lstStyle/>
          <a:p>
            <a:fld id="{D99619C8-A375-448C-891B-9999C6BE8E64}"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DD5338-5E5C-4C44-8E93-B98641B4B209}" type="datetimeFigureOut">
              <a:rPr lang="en-US" smtClean="0">
                <a:solidFill>
                  <a:prstClr val="black"/>
                </a:solidFill>
              </a:rPr>
              <a:pPr/>
              <a:t>5/10/2023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F77D87C-65A5-496D-87B3-2194CD1739D5}"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7B04B5-E290-45B2-BC9A-3E09A022E8DA}" type="datetime1">
              <a:rPr lang="en-US" smtClean="0">
                <a:solidFill>
                  <a:prstClr val="black"/>
                </a:solidFill>
              </a:rPr>
              <a:pPr/>
              <a:t>5/10/2023</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
              </a:t>
            </a:r>
          </a:p>
        </p:txBody>
      </p:sp>
      <p:sp>
        <p:nvSpPr>
          <p:cNvPr id="7" name="Slide Number Placeholder 6"/>
          <p:cNvSpPr>
            <a:spLocks noGrp="1"/>
          </p:cNvSpPr>
          <p:nvPr>
            <p:ph type="sldNum" sz="quarter" idx="12"/>
          </p:nvPr>
        </p:nvSpPr>
        <p:spPr/>
        <p:txBody>
          <a:bodyPr/>
          <a:lstStyle/>
          <a:p>
            <a:fld id="{D99619C8-A375-448C-891B-9999C6BE8E64}"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D2EC77-AC9C-4E01-9D67-F87AEDFB525F}" type="datetime1">
              <a:rPr lang="en-US" smtClean="0">
                <a:solidFill>
                  <a:prstClr val="black"/>
                </a:solidFill>
              </a:rPr>
              <a:pPr/>
              <a:t>5/10/2023</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D99619C8-A375-448C-891B-9999C6BE8E64}"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805F82-BFCC-4D67-9FD9-B7608AB50E04}" type="datetime1">
              <a:rPr lang="en-US" smtClean="0">
                <a:solidFill>
                  <a:prstClr val="black"/>
                </a:solidFill>
              </a:rPr>
              <a:pPr/>
              <a:t>5/10/2023</a:t>
            </a:fld>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prstClr val="black"/>
                </a:solidFill>
              </a:rPr>
              <a:t>
              </a:t>
            </a:r>
          </a:p>
        </p:txBody>
      </p:sp>
      <p:sp>
        <p:nvSpPr>
          <p:cNvPr id="5" name="Slide Number Placeholder 4"/>
          <p:cNvSpPr>
            <a:spLocks noGrp="1"/>
          </p:cNvSpPr>
          <p:nvPr>
            <p:ph type="sldNum" sz="quarter" idx="12"/>
          </p:nvPr>
        </p:nvSpPr>
        <p:spPr/>
        <p:txBody>
          <a:bodyPr/>
          <a:lstStyle/>
          <a:p>
            <a:fld id="{D99619C8-A375-448C-891B-9999C6BE8E64}"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65B5C9-4756-420D-96C7-C7CF4386562C}" type="datetime1">
              <a:rPr lang="en-US" smtClean="0">
                <a:solidFill>
                  <a:prstClr val="black"/>
                </a:solidFill>
              </a:rPr>
              <a:pPr/>
              <a:t>5/10/2023</a:t>
            </a:fld>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prstClr val="black"/>
                </a:solidFill>
              </a:rPr>
              <a:t>
              </a:t>
            </a:r>
          </a:p>
        </p:txBody>
      </p:sp>
      <p:sp>
        <p:nvSpPr>
          <p:cNvPr id="4" name="Slide Number Placeholder 3"/>
          <p:cNvSpPr>
            <a:spLocks noGrp="1"/>
          </p:cNvSpPr>
          <p:nvPr>
            <p:ph type="sldNum" sz="quarter" idx="12"/>
          </p:nvPr>
        </p:nvSpPr>
        <p:spPr/>
        <p:txBody>
          <a:bodyPr/>
          <a:lstStyle/>
          <a:p>
            <a:fld id="{D99619C8-A375-448C-891B-9999C6BE8E64}"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1EE648-2CF3-4257-B93C-6F9BEBB857C0}" type="datetime1">
              <a:rPr lang="en-US" smtClean="0">
                <a:solidFill>
                  <a:prstClr val="black"/>
                </a:solidFill>
              </a:rPr>
              <a:pPr/>
              <a:t>5/10/2023</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
              </a:t>
            </a:r>
          </a:p>
        </p:txBody>
      </p:sp>
      <p:sp>
        <p:nvSpPr>
          <p:cNvPr id="7" name="Slide Number Placeholder 6"/>
          <p:cNvSpPr>
            <a:spLocks noGrp="1"/>
          </p:cNvSpPr>
          <p:nvPr>
            <p:ph type="sldNum" sz="quarter" idx="12"/>
          </p:nvPr>
        </p:nvSpPr>
        <p:spPr/>
        <p:txBody>
          <a:bodyPr/>
          <a:lstStyle/>
          <a:p>
            <a:fld id="{D99619C8-A375-448C-891B-9999C6BE8E64}"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DAF8DFE-56FB-4CA0-B42A-7DF8245F03B4}" type="datetime1">
              <a:rPr lang="en-US" smtClean="0">
                <a:solidFill>
                  <a:prstClr val="black"/>
                </a:solidFill>
              </a:rPr>
              <a:pPr/>
              <a:t>5/10/2023</a:t>
            </a:fld>
            <a:endParaRPr lang="en-US">
              <a:solidFill>
                <a:prstClr val="black"/>
              </a:solidFill>
            </a:endParaRPr>
          </a:p>
        </p:txBody>
      </p:sp>
      <p:sp>
        <p:nvSpPr>
          <p:cNvPr id="9" name="Slide Number Placeholder 8"/>
          <p:cNvSpPr>
            <a:spLocks noGrp="1"/>
          </p:cNvSpPr>
          <p:nvPr>
            <p:ph type="sldNum" sz="quarter" idx="11"/>
          </p:nvPr>
        </p:nvSpPr>
        <p:spPr/>
        <p:txBody>
          <a:bodyPr/>
          <a:lstStyle/>
          <a:p>
            <a:fld id="{D99619C8-A375-448C-891B-9999C6BE8E64}" type="slidenum">
              <a:rPr lang="en-US" smtClean="0">
                <a:gradFill>
                  <a:gsLst>
                    <a:gs pos="0">
                      <a:prstClr val="black">
                        <a:alpha val="10000"/>
                      </a:prstClr>
                    </a:gs>
                    <a:gs pos="100000">
                      <a:prstClr val="black">
                        <a:alpha val="10000"/>
                      </a:prstClr>
                    </a:gs>
                  </a:gsLst>
                  <a:lin ang="5400000" scaled="0"/>
                </a:gradFill>
              </a:rPr>
              <a:pPr/>
              <a:t>‹#›</a:t>
            </a:fld>
            <a:endParaRPr lang="en-US">
              <a:gradFill>
                <a:gsLst>
                  <a:gs pos="0">
                    <a:prstClr val="black">
                      <a:alpha val="10000"/>
                    </a:prstClr>
                  </a:gs>
                  <a:gs pos="100000">
                    <a:prstClr val="black">
                      <a:alpha val="10000"/>
                    </a:prstClr>
                  </a:gs>
                </a:gsLst>
                <a:lin ang="5400000" scaled="0"/>
              </a:gradFill>
            </a:endParaRPr>
          </a:p>
        </p:txBody>
      </p:sp>
      <p:sp>
        <p:nvSpPr>
          <p:cNvPr id="10" name="Footer Placeholder 9"/>
          <p:cNvSpPr>
            <a:spLocks noGrp="1"/>
          </p:cNvSpPr>
          <p:nvPr>
            <p:ph type="ftr" sz="quarter" idx="12"/>
          </p:nvPr>
        </p:nvSpPr>
        <p:spPr/>
        <p:txBody>
          <a:bodyPr/>
          <a:lstStyle/>
          <a:p>
            <a:r>
              <a:rPr lang="en-US">
                <a:solidFill>
                  <a:prstClr val="black"/>
                </a:solidFill>
              </a:rPr>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B28083B-3246-483B-B55F-FC7972C1168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517C507-D147-428A-BA7A-400195C0B63D}" type="datetimeFigureOut">
              <a:rPr lang="en-US" smtClean="0"/>
              <a:t>5/10/2023</a:t>
            </a:fld>
            <a:endParaRPr lang="en-US"/>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noChangeArrowheads="1"/>
          </p:cNvSpPr>
          <p:nvPr>
            <p:ph type="title"/>
          </p:nvPr>
        </p:nvSpPr>
        <p:spPr>
          <a:xfrm>
            <a:off x="131618" y="228600"/>
            <a:ext cx="8326582" cy="2514600"/>
          </a:xfrm>
        </p:spPr>
        <p:txBody>
          <a:bodyPr rIns="116778">
            <a:noAutofit/>
          </a:bodyPr>
          <a:lstStyle/>
          <a:p>
            <a:pPr algn="ctr"/>
            <a:r>
              <a:rPr lang="en-US" sz="3600" b="1" i="1" dirty="0"/>
              <a:t>How to Keep Working on my Multicultural Competence in a Divisive Cultural Climate</a:t>
            </a:r>
            <a:r>
              <a:rPr lang="en-US" sz="3600" i="1" dirty="0"/>
              <a:t> </a:t>
            </a:r>
            <a:endParaRPr lang="en-US" sz="3600" i="1" dirty="0">
              <a:solidFill>
                <a:schemeClr val="accent1"/>
              </a:solidFill>
            </a:endParaRPr>
          </a:p>
        </p:txBody>
      </p:sp>
      <p:sp>
        <p:nvSpPr>
          <p:cNvPr id="3" name="TextBox 2"/>
          <p:cNvSpPr txBox="1"/>
          <p:nvPr/>
        </p:nvSpPr>
        <p:spPr>
          <a:xfrm>
            <a:off x="103909" y="5226784"/>
            <a:ext cx="8201891" cy="1569660"/>
          </a:xfrm>
          <a:prstGeom prst="rect">
            <a:avLst/>
          </a:prstGeom>
          <a:noFill/>
        </p:spPr>
        <p:txBody>
          <a:bodyPr wrap="square" rtlCol="0">
            <a:spAutoFit/>
          </a:bodyPr>
          <a:lstStyle/>
          <a:p>
            <a:pPr algn="ctr"/>
            <a:r>
              <a:rPr lang="en-US" sz="3200" b="1" dirty="0">
                <a:solidFill>
                  <a:schemeClr val="accent1"/>
                </a:solidFill>
                <a:latin typeface="Arial" panose="020B0604020202020204" pitchFamily="34" charset="0"/>
                <a:cs typeface="Arial" panose="020B0604020202020204" pitchFamily="34" charset="0"/>
              </a:rPr>
              <a:t>Dr. Carmen Cruz</a:t>
            </a:r>
          </a:p>
          <a:p>
            <a:pPr algn="ctr"/>
            <a:r>
              <a:rPr lang="en-US" sz="3200" b="1" dirty="0">
                <a:solidFill>
                  <a:schemeClr val="accent1"/>
                </a:solidFill>
                <a:latin typeface="Arial" panose="020B0604020202020204" pitchFamily="34" charset="0"/>
                <a:cs typeface="Arial" panose="020B0604020202020204" pitchFamily="34" charset="0"/>
              </a:rPr>
              <a:t>Foster Youth Conference</a:t>
            </a:r>
          </a:p>
          <a:p>
            <a:pPr algn="ctr"/>
            <a:r>
              <a:rPr lang="en-US" sz="3200" b="1">
                <a:solidFill>
                  <a:schemeClr val="accent1"/>
                </a:solidFill>
                <a:latin typeface="Arial" panose="020B0604020202020204" pitchFamily="34" charset="0"/>
                <a:cs typeface="Arial" panose="020B0604020202020204" pitchFamily="34" charset="0"/>
              </a:rPr>
              <a:t>April 6, </a:t>
            </a:r>
            <a:r>
              <a:rPr lang="en-US" sz="3200" b="1" dirty="0">
                <a:solidFill>
                  <a:schemeClr val="accent1"/>
                </a:solidFill>
                <a:latin typeface="Arial" panose="020B0604020202020204" pitchFamily="34" charset="0"/>
                <a:cs typeface="Arial" panose="020B0604020202020204" pitchFamily="34" charset="0"/>
              </a:rPr>
              <a:t>2023</a:t>
            </a:r>
          </a:p>
        </p:txBody>
      </p:sp>
      <p:pic>
        <p:nvPicPr>
          <p:cNvPr id="1026" name="Picture 2" descr="The leading advantage of multiculturalism | IESE Ins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723029"/>
            <a:ext cx="5474134" cy="2491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06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543800" cy="1066799"/>
          </a:xfrm>
          <a:solidFill>
            <a:schemeClr val="accent1"/>
          </a:solidFill>
        </p:spPr>
        <p:txBody>
          <a:bodyPr/>
          <a:lstStyle/>
          <a:p>
            <a:pPr algn="ctr"/>
            <a:r>
              <a:rPr lang="en-US" dirty="0"/>
              <a:t>Safety VS Comfort</a:t>
            </a:r>
          </a:p>
        </p:txBody>
      </p:sp>
      <p:pic>
        <p:nvPicPr>
          <p:cNvPr id="4" name="Content Placeholder 3" descr="Image with the words Where the magic happens inside a circ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1651095"/>
            <a:ext cx="6781800" cy="4855769"/>
          </a:xfrm>
        </p:spPr>
      </p:pic>
    </p:spTree>
    <p:extLst>
      <p:ext uri="{BB962C8B-B14F-4D97-AF65-F5344CB8AC3E}">
        <p14:creationId xmlns:p14="http://schemas.microsoft.com/office/powerpoint/2010/main" val="1574890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099" y="152400"/>
            <a:ext cx="6400800" cy="1066799"/>
          </a:xfrm>
        </p:spPr>
        <p:txBody>
          <a:bodyPr/>
          <a:lstStyle/>
          <a:p>
            <a:pPr algn="ctr"/>
            <a:r>
              <a:rPr lang="en-US" dirty="0">
                <a:latin typeface="Arial" panose="020B0604020202020204" pitchFamily="34" charset="0"/>
                <a:cs typeface="Arial" panose="020B0604020202020204" pitchFamily="34" charset="0"/>
              </a:rPr>
              <a:t>Safety vs. Comfort </a:t>
            </a:r>
          </a:p>
        </p:txBody>
      </p:sp>
      <p:pic>
        <p:nvPicPr>
          <p:cNvPr id="5" name="Content Placeholder 5" descr="Image of a circular table with three sections with descriptive words for comfort zon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419309"/>
            <a:ext cx="6781799" cy="5438691"/>
          </a:xfrm>
          <a:prstGeom prst="rect">
            <a:avLst/>
          </a:prstGeom>
        </p:spPr>
      </p:pic>
    </p:spTree>
    <p:extLst>
      <p:ext uri="{BB962C8B-B14F-4D97-AF65-F5344CB8AC3E}">
        <p14:creationId xmlns:p14="http://schemas.microsoft.com/office/powerpoint/2010/main" val="4127244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sz="5400" dirty="0">
                <a:latin typeface="Arial" pitchFamily="34" charset="0"/>
                <a:cs typeface="Arial" pitchFamily="34" charset="0"/>
              </a:rPr>
              <a:t>Vulnerability…</a:t>
            </a:r>
          </a:p>
        </p:txBody>
      </p:sp>
      <p:sp>
        <p:nvSpPr>
          <p:cNvPr id="3" name="Content Placeholder 2"/>
          <p:cNvSpPr>
            <a:spLocks noGrp="1"/>
          </p:cNvSpPr>
          <p:nvPr>
            <p:ph idx="1"/>
          </p:nvPr>
        </p:nvSpPr>
        <p:spPr/>
        <p:txBody>
          <a:bodyPr>
            <a:normAutofit/>
          </a:bodyPr>
          <a:lstStyle/>
          <a:p>
            <a:r>
              <a:rPr lang="en-US" sz="4800" i="1" dirty="0">
                <a:solidFill>
                  <a:schemeClr val="tx2"/>
                </a:solidFill>
                <a:latin typeface="Arial" pitchFamily="34" charset="0"/>
                <a:cs typeface="Arial" pitchFamily="34" charset="0"/>
              </a:rPr>
              <a:t>We ask the kids and adolescents to be vulnerable, so we need to step up also. </a:t>
            </a:r>
          </a:p>
          <a:p>
            <a:pPr marL="114300" indent="0">
              <a:buNone/>
            </a:pPr>
            <a:endParaRPr lang="en-US" sz="4000" i="1"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3797781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3590E6-D89B-695F-3694-2EAFE8FA0282}"/>
              </a:ext>
            </a:extLst>
          </p:cNvPr>
          <p:cNvSpPr>
            <a:spLocks noGrp="1"/>
          </p:cNvSpPr>
          <p:nvPr>
            <p:ph type="title" idx="4294967295"/>
          </p:nvPr>
        </p:nvSpPr>
        <p:spPr>
          <a:xfrm>
            <a:off x="457200" y="-1143000"/>
            <a:ext cx="7620000" cy="1143000"/>
          </a:xfrm>
        </p:spPr>
        <p:txBody>
          <a:bodyPr vert="horz" lIns="91440" tIns="45720" rIns="91440" bIns="45720" rtlCol="0" anchor="b">
            <a:noAutofit/>
          </a:bodyPr>
          <a:lstStyle/>
          <a:p>
            <a:r>
              <a:rPr lang="en-US" dirty="0"/>
              <a:t>Inspirational Quote Slide</a:t>
            </a:r>
          </a:p>
        </p:txBody>
      </p:sp>
      <p:pic>
        <p:nvPicPr>
          <p:cNvPr id="2" name="Picture 1" descr="Image with the words Courage and vulnerability create a path and light the way for others to be amazing, inside of 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6648857" cy="5562442"/>
          </a:xfrm>
          <a:prstGeom prst="rect">
            <a:avLst/>
          </a:prstGeom>
        </p:spPr>
      </p:pic>
    </p:spTree>
    <p:extLst>
      <p:ext uri="{BB962C8B-B14F-4D97-AF65-F5344CB8AC3E}">
        <p14:creationId xmlns:p14="http://schemas.microsoft.com/office/powerpoint/2010/main" val="2155226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69500-E0F3-BBE5-FFEA-41F6F46A54C9}"/>
              </a:ext>
            </a:extLst>
          </p:cNvPr>
          <p:cNvSpPr>
            <a:spLocks noGrp="1"/>
          </p:cNvSpPr>
          <p:nvPr>
            <p:ph type="title"/>
          </p:nvPr>
        </p:nvSpPr>
        <p:spPr>
          <a:xfrm>
            <a:off x="457200" y="-1143000"/>
            <a:ext cx="7620000" cy="1143000"/>
          </a:xfrm>
        </p:spPr>
        <p:txBody>
          <a:bodyPr vert="horz" lIns="91440" tIns="45720" rIns="91440" bIns="45720" rtlCol="0" anchor="b">
            <a:noAutofit/>
          </a:bodyPr>
          <a:lstStyle/>
          <a:p>
            <a:r>
              <a:rPr lang="en-US" dirty="0"/>
              <a:t>Impact Slide</a:t>
            </a:r>
          </a:p>
        </p:txBody>
      </p:sp>
      <p:sp>
        <p:nvSpPr>
          <p:cNvPr id="3" name="Content Placeholder 2"/>
          <p:cNvSpPr>
            <a:spLocks noGrp="1"/>
          </p:cNvSpPr>
          <p:nvPr>
            <p:ph idx="1"/>
          </p:nvPr>
        </p:nvSpPr>
        <p:spPr>
          <a:xfrm>
            <a:off x="457200" y="1600200"/>
            <a:ext cx="8001000" cy="4800600"/>
          </a:xfrm>
        </p:spPr>
        <p:txBody>
          <a:bodyPr>
            <a:normAutofit/>
          </a:bodyPr>
          <a:lstStyle/>
          <a:p>
            <a:pPr marL="114300" indent="0">
              <a:buNone/>
            </a:pPr>
            <a:r>
              <a:rPr lang="en-US" sz="3600" dirty="0">
                <a:solidFill>
                  <a:schemeClr val="accent1"/>
                </a:solidFill>
                <a:latin typeface="Arial" panose="020B0604020202020204" pitchFamily="34" charset="0"/>
                <a:cs typeface="Arial" panose="020B0604020202020204" pitchFamily="34" charset="0"/>
              </a:rPr>
              <a:t>IMPACT 			IMPACT</a:t>
            </a:r>
          </a:p>
          <a:p>
            <a:pPr marL="114300" indent="0">
              <a:buNone/>
            </a:pPr>
            <a:r>
              <a:rPr lang="en-US" sz="3600" dirty="0">
                <a:solidFill>
                  <a:schemeClr val="accent1"/>
                </a:solidFill>
                <a:latin typeface="Arial" panose="020B0604020202020204" pitchFamily="34" charset="0"/>
                <a:cs typeface="Arial" panose="020B0604020202020204" pitchFamily="34" charset="0"/>
              </a:rPr>
              <a:t>OF 					OF</a:t>
            </a:r>
          </a:p>
          <a:p>
            <a:pPr marL="114300" indent="0">
              <a:buNone/>
            </a:pPr>
            <a:r>
              <a:rPr lang="en-US" sz="3600" dirty="0">
                <a:solidFill>
                  <a:schemeClr val="accent1"/>
                </a:solidFill>
                <a:latin typeface="Arial" panose="020B0604020202020204" pitchFamily="34" charset="0"/>
                <a:cs typeface="Arial" panose="020B0604020202020204" pitchFamily="34" charset="0"/>
              </a:rPr>
              <a:t>CULTURAL 			PANDEMIC </a:t>
            </a:r>
          </a:p>
          <a:p>
            <a:pPr marL="114300" indent="0">
              <a:buNone/>
            </a:pPr>
            <a:r>
              <a:rPr lang="en-US" sz="3600" dirty="0">
                <a:solidFill>
                  <a:schemeClr val="accent1"/>
                </a:solidFill>
                <a:latin typeface="Arial" panose="020B0604020202020204" pitchFamily="34" charset="0"/>
                <a:cs typeface="Arial" panose="020B0604020202020204" pitchFamily="34" charset="0"/>
              </a:rPr>
              <a:t>CLIMATE			</a:t>
            </a:r>
            <a:endParaRPr lang="en-US" sz="3600" dirty="0"/>
          </a:p>
        </p:txBody>
      </p:sp>
      <p:cxnSp>
        <p:nvCxnSpPr>
          <p:cNvPr id="7" name="Straight Connector 6" descr="An image with to columns. Column on the left says impact of cultural climate, and column on the right says impact of pandemic."/>
          <p:cNvCxnSpPr/>
          <p:nvPr/>
        </p:nvCxnSpPr>
        <p:spPr>
          <a:xfrm>
            <a:off x="3886200" y="304800"/>
            <a:ext cx="0" cy="51054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260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401762"/>
          </a:xfrm>
          <a:solidFill>
            <a:schemeClr val="accent1"/>
          </a:solidFill>
        </p:spPr>
        <p:txBody>
          <a:bodyPr/>
          <a:lstStyle/>
          <a:p>
            <a:r>
              <a:rPr lang="en-US" dirty="0">
                <a:solidFill>
                  <a:schemeClr val="tx1"/>
                </a:solidFill>
              </a:rPr>
              <a:t>Intersectional concepts within cultural/social/political stress</a:t>
            </a:r>
          </a:p>
        </p:txBody>
      </p:sp>
      <p:sp>
        <p:nvSpPr>
          <p:cNvPr id="3" name="Content Placeholder 2"/>
          <p:cNvSpPr>
            <a:spLocks noGrp="1"/>
          </p:cNvSpPr>
          <p:nvPr>
            <p:ph idx="1"/>
          </p:nvPr>
        </p:nvSpPr>
        <p:spPr>
          <a:xfrm>
            <a:off x="457200" y="1828800"/>
            <a:ext cx="7620000" cy="4876800"/>
          </a:xfrm>
        </p:spPr>
        <p:txBody>
          <a:bodyPr>
            <a:normAutofit fontScale="92500" lnSpcReduction="20000"/>
          </a:bodyPr>
          <a:lstStyle/>
          <a:p>
            <a:endParaRPr lang="en-US" sz="3200" dirty="0"/>
          </a:p>
          <a:p>
            <a:r>
              <a:rPr lang="en-US" sz="3200" dirty="0"/>
              <a:t>Power</a:t>
            </a:r>
          </a:p>
          <a:p>
            <a:r>
              <a:rPr lang="en-US" sz="3200" dirty="0"/>
              <a:t>Gender (women, Trans/NB)</a:t>
            </a:r>
          </a:p>
          <a:p>
            <a:r>
              <a:rPr lang="en-US" sz="3200" dirty="0"/>
              <a:t>Race</a:t>
            </a:r>
          </a:p>
          <a:p>
            <a:r>
              <a:rPr lang="en-US" sz="3200" dirty="0"/>
              <a:t>Skin tone/Colorism</a:t>
            </a:r>
          </a:p>
          <a:p>
            <a:r>
              <a:rPr lang="en-US" sz="3200" dirty="0"/>
              <a:t>Sexual orientation</a:t>
            </a:r>
          </a:p>
          <a:p>
            <a:r>
              <a:rPr lang="en-US" sz="3200" dirty="0"/>
              <a:t>Religion</a:t>
            </a:r>
          </a:p>
          <a:p>
            <a:r>
              <a:rPr lang="en-US" sz="3200" dirty="0"/>
              <a:t>Social class/income</a:t>
            </a:r>
          </a:p>
          <a:p>
            <a:r>
              <a:rPr lang="en-US" sz="3200" dirty="0"/>
              <a:t>Ability &amp; Health status</a:t>
            </a:r>
          </a:p>
          <a:p>
            <a:r>
              <a:rPr lang="en-US" sz="3200" dirty="0"/>
              <a:t>Immigration/Citizenship status</a:t>
            </a:r>
          </a:p>
          <a:p>
            <a:endParaRPr lang="en-US" sz="3200" dirty="0"/>
          </a:p>
          <a:p>
            <a:endParaRPr lang="en-US" sz="3200" dirty="0"/>
          </a:p>
        </p:txBody>
      </p:sp>
    </p:spTree>
    <p:extLst>
      <p:ext uri="{BB962C8B-B14F-4D97-AF65-F5344CB8AC3E}">
        <p14:creationId xmlns:p14="http://schemas.microsoft.com/office/powerpoint/2010/main" val="1726651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5D16E-A83F-CF40-60A9-B90D127FFCBC}"/>
              </a:ext>
            </a:extLst>
          </p:cNvPr>
          <p:cNvSpPr>
            <a:spLocks noGrp="1"/>
          </p:cNvSpPr>
          <p:nvPr>
            <p:ph type="title"/>
          </p:nvPr>
        </p:nvSpPr>
        <p:spPr>
          <a:xfrm>
            <a:off x="457200" y="-1143000"/>
            <a:ext cx="7620000" cy="1143000"/>
          </a:xfrm>
        </p:spPr>
        <p:txBody>
          <a:bodyPr vert="horz" lIns="91440" tIns="45720" rIns="91440" bIns="45720" rtlCol="0" anchor="b">
            <a:noAutofit/>
          </a:bodyPr>
          <a:lstStyle/>
          <a:p>
            <a:r>
              <a:rPr lang="en-US" dirty="0"/>
              <a:t>Audre Lorde Quote Slide</a:t>
            </a:r>
          </a:p>
        </p:txBody>
      </p:sp>
      <p:pic>
        <p:nvPicPr>
          <p:cNvPr id="4" name="Content Placeholder 3" descr="An image of a photo of Audre Lorde on the left, and a quote by her on the righ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990600"/>
            <a:ext cx="7453313" cy="4955240"/>
          </a:xfrm>
        </p:spPr>
      </p:pic>
    </p:spTree>
    <p:extLst>
      <p:ext uri="{BB962C8B-B14F-4D97-AF65-F5344CB8AC3E}">
        <p14:creationId xmlns:p14="http://schemas.microsoft.com/office/powerpoint/2010/main" val="2039055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7848600" cy="5105400"/>
          </a:xfrm>
        </p:spPr>
        <p:txBody>
          <a:bodyPr>
            <a:normAutofit fontScale="92500"/>
          </a:bodyPr>
          <a:lstStyle/>
          <a:p>
            <a:pPr marL="114300" indent="0">
              <a:buNone/>
            </a:pPr>
            <a:r>
              <a:rPr lang="en-US" sz="6600" i="1" u="sng" dirty="0">
                <a:solidFill>
                  <a:schemeClr val="accent1"/>
                </a:solidFill>
                <a:latin typeface="Arial" pitchFamily="34" charset="0"/>
                <a:cs typeface="Arial" pitchFamily="34" charset="0"/>
              </a:rPr>
              <a:t>Reflection…</a:t>
            </a:r>
          </a:p>
          <a:p>
            <a:pPr marL="114300" indent="0">
              <a:buNone/>
            </a:pPr>
            <a:r>
              <a:rPr lang="en-US" sz="6600" dirty="0">
                <a:solidFill>
                  <a:schemeClr val="bg2">
                    <a:lumMod val="50000"/>
                  </a:schemeClr>
                </a:solidFill>
                <a:latin typeface="Arial" pitchFamily="34" charset="0"/>
                <a:cs typeface="Arial" pitchFamily="34" charset="0"/>
              </a:rPr>
              <a:t>Write 2-3 reflections about what you have been feeling since this talk started</a:t>
            </a:r>
          </a:p>
          <a:p>
            <a:pPr marL="114300" indent="0">
              <a:buNone/>
            </a:pPr>
            <a:endParaRPr lang="en-US" sz="6600" dirty="0">
              <a:solidFill>
                <a:schemeClr val="bg2">
                  <a:lumMod val="50000"/>
                </a:schemeClr>
              </a:solidFill>
              <a:latin typeface="Arial" pitchFamily="34" charset="0"/>
              <a:cs typeface="Arial" pitchFamily="34" charset="0"/>
            </a:endParaRPr>
          </a:p>
          <a:p>
            <a:pPr algn="r"/>
            <a:endParaRPr lang="en-US" dirty="0">
              <a:latin typeface="Arial" pitchFamily="34" charset="0"/>
              <a:cs typeface="Arial" pitchFamily="34" charset="0"/>
            </a:endParaRPr>
          </a:p>
          <a:p>
            <a:pPr algn="r"/>
            <a:endParaRPr lang="en-US" dirty="0">
              <a:latin typeface="Arial" pitchFamily="34" charset="0"/>
              <a:cs typeface="Arial" pitchFamily="34" charset="0"/>
            </a:endParaRPr>
          </a:p>
          <a:p>
            <a:pPr algn="r"/>
            <a:endParaRPr lang="en-US" dirty="0">
              <a:latin typeface="Arial" pitchFamily="34" charset="0"/>
              <a:cs typeface="Arial" pitchFamily="34" charset="0"/>
            </a:endParaRPr>
          </a:p>
          <a:p>
            <a:pPr algn="r"/>
            <a:endParaRPr lang="en-US" dirty="0">
              <a:latin typeface="Arial" pitchFamily="34" charset="0"/>
              <a:cs typeface="Arial" pitchFamily="34" charset="0"/>
            </a:endParaRPr>
          </a:p>
          <a:p>
            <a:pPr algn="r"/>
            <a:endParaRPr lang="en-US" dirty="0">
              <a:latin typeface="Arial" pitchFamily="34" charset="0"/>
              <a:cs typeface="Arial" pitchFamily="34" charset="0"/>
            </a:endParaRPr>
          </a:p>
          <a:p>
            <a:pPr algn="r"/>
            <a:endParaRPr lang="en-US" dirty="0">
              <a:latin typeface="Arial" pitchFamily="34" charset="0"/>
              <a:cs typeface="Arial" pitchFamily="34" charset="0"/>
            </a:endParaRPr>
          </a:p>
          <a:p>
            <a:pPr algn="r"/>
            <a:endParaRPr lang="en-US" dirty="0">
              <a:latin typeface="Arial" pitchFamily="34" charset="0"/>
              <a:cs typeface="Arial" pitchFamily="34" charset="0"/>
            </a:endParaRPr>
          </a:p>
          <a:p>
            <a:pPr algn="r"/>
            <a:endParaRPr lang="en-US" dirty="0">
              <a:latin typeface="Arial" pitchFamily="34" charset="0"/>
              <a:cs typeface="Arial" pitchFamily="34" charset="0"/>
            </a:endParaRPr>
          </a:p>
        </p:txBody>
      </p:sp>
      <p:sp>
        <p:nvSpPr>
          <p:cNvPr id="2" name="Title 1">
            <a:extLst>
              <a:ext uri="{FF2B5EF4-FFF2-40B4-BE49-F238E27FC236}">
                <a16:creationId xmlns:a16="http://schemas.microsoft.com/office/drawing/2014/main" id="{8F0A2F67-4266-2936-4A90-BDFD0C29B8D1}"/>
              </a:ext>
            </a:extLst>
          </p:cNvPr>
          <p:cNvSpPr>
            <a:spLocks noGrp="1"/>
          </p:cNvSpPr>
          <p:nvPr>
            <p:ph type="title"/>
          </p:nvPr>
        </p:nvSpPr>
        <p:spPr>
          <a:xfrm>
            <a:off x="457200" y="-1143000"/>
            <a:ext cx="7620000" cy="1143000"/>
          </a:xfrm>
        </p:spPr>
        <p:txBody>
          <a:bodyPr vert="horz" lIns="91440" tIns="45720" rIns="91440" bIns="45720" rtlCol="0" anchor="b">
            <a:noAutofit/>
          </a:bodyPr>
          <a:lstStyle/>
          <a:p>
            <a:r>
              <a:rPr lang="en-US" dirty="0"/>
              <a:t>Reflection Exercise Slide</a:t>
            </a:r>
          </a:p>
        </p:txBody>
      </p:sp>
    </p:spTree>
    <p:extLst>
      <p:ext uri="{BB962C8B-B14F-4D97-AF65-F5344CB8AC3E}">
        <p14:creationId xmlns:p14="http://schemas.microsoft.com/office/powerpoint/2010/main" val="372796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E18F-F2A6-49F8-9853-9380D758B9E4}"/>
              </a:ext>
            </a:extLst>
          </p:cNvPr>
          <p:cNvSpPr>
            <a:spLocks noGrp="1"/>
          </p:cNvSpPr>
          <p:nvPr>
            <p:ph type="title"/>
          </p:nvPr>
        </p:nvSpPr>
        <p:spPr>
          <a:xfrm>
            <a:off x="457200" y="-1143000"/>
            <a:ext cx="7620000" cy="1143000"/>
          </a:xfrm>
        </p:spPr>
        <p:txBody>
          <a:bodyPr vert="horz" lIns="91440" tIns="45720" rIns="91440" bIns="45720" rtlCol="0" anchor="b">
            <a:noAutofit/>
          </a:bodyPr>
          <a:lstStyle/>
          <a:p>
            <a:r>
              <a:rPr lang="en-US" dirty="0"/>
              <a:t>My Reflections Review Slide</a:t>
            </a:r>
          </a:p>
        </p:txBody>
      </p:sp>
      <p:sp>
        <p:nvSpPr>
          <p:cNvPr id="3" name="Content Placeholder 2"/>
          <p:cNvSpPr>
            <a:spLocks noGrp="1"/>
          </p:cNvSpPr>
          <p:nvPr>
            <p:ph idx="1"/>
          </p:nvPr>
        </p:nvSpPr>
        <p:spPr>
          <a:xfrm>
            <a:off x="304800" y="304800"/>
            <a:ext cx="7848600" cy="5791200"/>
          </a:xfrm>
        </p:spPr>
        <p:txBody>
          <a:bodyPr>
            <a:normAutofit fontScale="77500" lnSpcReduction="20000"/>
          </a:bodyPr>
          <a:lstStyle/>
          <a:p>
            <a:pPr marL="114300" indent="0">
              <a:buNone/>
            </a:pPr>
            <a:r>
              <a:rPr lang="en-US" sz="6600" i="1" u="sng" dirty="0">
                <a:solidFill>
                  <a:schemeClr val="accent1"/>
                </a:solidFill>
                <a:latin typeface="Arial" pitchFamily="34" charset="0"/>
                <a:cs typeface="Arial" pitchFamily="34" charset="0"/>
              </a:rPr>
              <a:t>My reflections…</a:t>
            </a:r>
          </a:p>
          <a:p>
            <a:pPr marL="114300" indent="0">
              <a:buNone/>
            </a:pPr>
            <a:endParaRPr lang="en-US" sz="4700" dirty="0">
              <a:solidFill>
                <a:schemeClr val="bg2">
                  <a:lumMod val="50000"/>
                </a:schemeClr>
              </a:solidFill>
              <a:latin typeface="Arial" pitchFamily="34" charset="0"/>
              <a:cs typeface="Arial" pitchFamily="34" charset="0"/>
            </a:endParaRPr>
          </a:p>
          <a:p>
            <a:pPr marL="114300" indent="0">
              <a:buNone/>
            </a:pPr>
            <a:r>
              <a:rPr lang="en-US" sz="4700" dirty="0">
                <a:solidFill>
                  <a:schemeClr val="bg2">
                    <a:lumMod val="50000"/>
                  </a:schemeClr>
                </a:solidFill>
                <a:latin typeface="Arial" pitchFamily="34" charset="0"/>
                <a:cs typeface="Arial" pitchFamily="34" charset="0"/>
              </a:rPr>
              <a:t>-This work is so hard</a:t>
            </a:r>
          </a:p>
          <a:p>
            <a:pPr marL="114300" indent="0">
              <a:buNone/>
            </a:pPr>
            <a:r>
              <a:rPr lang="en-US" sz="4700" dirty="0">
                <a:solidFill>
                  <a:schemeClr val="bg2">
                    <a:lumMod val="50000"/>
                  </a:schemeClr>
                </a:solidFill>
                <a:latin typeface="Arial" pitchFamily="34" charset="0"/>
                <a:cs typeface="Arial" pitchFamily="34" charset="0"/>
              </a:rPr>
              <a:t>-Complex</a:t>
            </a:r>
          </a:p>
          <a:p>
            <a:pPr marL="114300" indent="0">
              <a:buNone/>
            </a:pPr>
            <a:r>
              <a:rPr lang="en-US" sz="4700" dirty="0">
                <a:solidFill>
                  <a:schemeClr val="bg2">
                    <a:lumMod val="50000"/>
                  </a:schemeClr>
                </a:solidFill>
                <a:latin typeface="Arial" pitchFamily="34" charset="0"/>
                <a:cs typeface="Arial" pitchFamily="34" charset="0"/>
              </a:rPr>
              <a:t>-Must hold multiple truths</a:t>
            </a:r>
          </a:p>
          <a:p>
            <a:pPr marL="114300" indent="0">
              <a:buNone/>
            </a:pPr>
            <a:r>
              <a:rPr lang="en-US" sz="4700" dirty="0">
                <a:solidFill>
                  <a:schemeClr val="bg2">
                    <a:lumMod val="50000"/>
                  </a:schemeClr>
                </a:solidFill>
                <a:latin typeface="Arial" pitchFamily="34" charset="0"/>
                <a:cs typeface="Arial" pitchFamily="34" charset="0"/>
              </a:rPr>
              <a:t>-WE HOLD SO MUCH</a:t>
            </a:r>
          </a:p>
          <a:p>
            <a:pPr marL="114300" indent="0">
              <a:buNone/>
            </a:pPr>
            <a:r>
              <a:rPr lang="en-US" sz="4700" dirty="0">
                <a:solidFill>
                  <a:schemeClr val="bg2">
                    <a:lumMod val="50000"/>
                  </a:schemeClr>
                </a:solidFill>
                <a:latin typeface="Arial" pitchFamily="34" charset="0"/>
                <a:cs typeface="Arial" pitchFamily="34" charset="0"/>
              </a:rPr>
              <a:t>	Check in with one another</a:t>
            </a:r>
          </a:p>
          <a:p>
            <a:pPr marL="114300" indent="0">
              <a:buNone/>
            </a:pPr>
            <a:r>
              <a:rPr lang="en-US" sz="4700" dirty="0">
                <a:solidFill>
                  <a:schemeClr val="bg2">
                    <a:lumMod val="50000"/>
                  </a:schemeClr>
                </a:solidFill>
                <a:latin typeface="Arial" pitchFamily="34" charset="0"/>
                <a:cs typeface="Arial" pitchFamily="34" charset="0"/>
              </a:rPr>
              <a:t>-Secondary trauma</a:t>
            </a:r>
          </a:p>
          <a:p>
            <a:pPr marL="114300" indent="0">
              <a:buNone/>
            </a:pPr>
            <a:r>
              <a:rPr lang="en-US" sz="4700" dirty="0">
                <a:solidFill>
                  <a:schemeClr val="bg2">
                    <a:lumMod val="50000"/>
                  </a:schemeClr>
                </a:solidFill>
                <a:latin typeface="Arial" pitchFamily="34" charset="0"/>
                <a:cs typeface="Arial" pitchFamily="34" charset="0"/>
              </a:rPr>
              <a:t>-Compassion Fatigue</a:t>
            </a:r>
          </a:p>
          <a:p>
            <a:pPr marL="114300" indent="0">
              <a:buNone/>
            </a:pPr>
            <a:r>
              <a:rPr lang="en-US" sz="4700" dirty="0">
                <a:solidFill>
                  <a:schemeClr val="bg2">
                    <a:lumMod val="50000"/>
                  </a:schemeClr>
                </a:solidFill>
                <a:latin typeface="Arial" pitchFamily="34" charset="0"/>
                <a:cs typeface="Arial" pitchFamily="34" charset="0"/>
              </a:rPr>
              <a:t>-Still hopeful</a:t>
            </a:r>
          </a:p>
          <a:p>
            <a:pPr marL="114300" indent="0">
              <a:buNone/>
            </a:pPr>
            <a:endParaRPr lang="en-US" sz="6600" dirty="0">
              <a:solidFill>
                <a:schemeClr val="bg2">
                  <a:lumMod val="50000"/>
                </a:schemeClr>
              </a:solidFill>
              <a:latin typeface="Arial" pitchFamily="34" charset="0"/>
              <a:cs typeface="Arial" pitchFamily="34" charset="0"/>
            </a:endParaRPr>
          </a:p>
          <a:p>
            <a:pPr algn="r"/>
            <a:endParaRPr lang="en-US" dirty="0">
              <a:latin typeface="Arial" pitchFamily="34" charset="0"/>
              <a:cs typeface="Arial" pitchFamily="34" charset="0"/>
            </a:endParaRPr>
          </a:p>
          <a:p>
            <a:pPr algn="r"/>
            <a:endParaRPr lang="en-US" dirty="0">
              <a:latin typeface="Arial" pitchFamily="34" charset="0"/>
              <a:cs typeface="Arial" pitchFamily="34" charset="0"/>
            </a:endParaRPr>
          </a:p>
          <a:p>
            <a:pPr algn="r"/>
            <a:endParaRPr lang="en-US" dirty="0">
              <a:latin typeface="Arial" pitchFamily="34" charset="0"/>
              <a:cs typeface="Arial" pitchFamily="34" charset="0"/>
            </a:endParaRPr>
          </a:p>
          <a:p>
            <a:pPr algn="r"/>
            <a:endParaRPr lang="en-US" dirty="0">
              <a:latin typeface="Arial" pitchFamily="34" charset="0"/>
              <a:cs typeface="Arial" pitchFamily="34" charset="0"/>
            </a:endParaRPr>
          </a:p>
          <a:p>
            <a:pPr algn="r"/>
            <a:endParaRPr lang="en-US" dirty="0">
              <a:latin typeface="Arial" pitchFamily="34" charset="0"/>
              <a:cs typeface="Arial" pitchFamily="34" charset="0"/>
            </a:endParaRPr>
          </a:p>
          <a:p>
            <a:pPr algn="r"/>
            <a:endParaRPr lang="en-US" dirty="0">
              <a:latin typeface="Arial" pitchFamily="34" charset="0"/>
              <a:cs typeface="Arial" pitchFamily="34" charset="0"/>
            </a:endParaRPr>
          </a:p>
          <a:p>
            <a:pPr algn="r"/>
            <a:endParaRPr lang="en-US" dirty="0">
              <a:latin typeface="Arial" pitchFamily="34" charset="0"/>
              <a:cs typeface="Arial" pitchFamily="34" charset="0"/>
            </a:endParaRPr>
          </a:p>
          <a:p>
            <a:pPr algn="r"/>
            <a:endParaRPr lang="en-US" dirty="0">
              <a:latin typeface="Arial" pitchFamily="34" charset="0"/>
              <a:cs typeface="Arial" pitchFamily="34" charset="0"/>
            </a:endParaRPr>
          </a:p>
        </p:txBody>
      </p:sp>
    </p:spTree>
    <p:extLst>
      <p:ext uri="{BB962C8B-B14F-4D97-AF65-F5344CB8AC3E}">
        <p14:creationId xmlns:p14="http://schemas.microsoft.com/office/powerpoint/2010/main" val="332100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5D400-DDE7-1351-1F0B-548172EF7004}"/>
              </a:ext>
            </a:extLst>
          </p:cNvPr>
          <p:cNvSpPr>
            <a:spLocks noGrp="1"/>
          </p:cNvSpPr>
          <p:nvPr>
            <p:ph type="title"/>
          </p:nvPr>
        </p:nvSpPr>
        <p:spPr>
          <a:xfrm>
            <a:off x="457200" y="-1143000"/>
            <a:ext cx="7620000" cy="1143000"/>
          </a:xfrm>
        </p:spPr>
        <p:txBody>
          <a:bodyPr vert="horz" lIns="91440" tIns="45720" rIns="91440" bIns="45720" rtlCol="0" anchor="b">
            <a:noAutofit/>
          </a:bodyPr>
          <a:lstStyle/>
          <a:p>
            <a:r>
              <a:rPr lang="en-US" dirty="0"/>
              <a:t>Awareness Question Slide</a:t>
            </a:r>
          </a:p>
        </p:txBody>
      </p:sp>
      <p:sp>
        <p:nvSpPr>
          <p:cNvPr id="7171" name="Content Placeholder 2"/>
          <p:cNvSpPr>
            <a:spLocks noGrp="1"/>
          </p:cNvSpPr>
          <p:nvPr>
            <p:ph idx="1"/>
          </p:nvPr>
        </p:nvSpPr>
        <p:spPr>
          <a:xfrm>
            <a:off x="228600" y="1066800"/>
            <a:ext cx="7924800" cy="5422900"/>
          </a:xfrm>
        </p:spPr>
        <p:txBody>
          <a:bodyPr>
            <a:normAutofit/>
          </a:bodyPr>
          <a:lstStyle/>
          <a:p>
            <a:endParaRPr lang="en-US" sz="2800" dirty="0">
              <a:solidFill>
                <a:schemeClr val="accent1"/>
              </a:solidFill>
            </a:endParaRPr>
          </a:p>
          <a:p>
            <a:pPr marL="114300" indent="0">
              <a:buNone/>
            </a:pPr>
            <a:r>
              <a:rPr lang="en-US" sz="5400" dirty="0">
                <a:solidFill>
                  <a:schemeClr val="tx2"/>
                </a:solidFill>
              </a:rPr>
              <a:t>How am I really working on my multicultural awareness and competence?</a:t>
            </a:r>
          </a:p>
          <a:p>
            <a:endParaRPr lang="en-US" sz="1500" dirty="0"/>
          </a:p>
          <a:p>
            <a:endParaRPr lang="en-US" sz="1500" dirty="0"/>
          </a:p>
          <a:p>
            <a:endParaRPr lang="en-US" sz="1500" dirty="0"/>
          </a:p>
        </p:txBody>
      </p:sp>
    </p:spTree>
    <p:extLst>
      <p:ext uri="{BB962C8B-B14F-4D97-AF65-F5344CB8AC3E}">
        <p14:creationId xmlns:p14="http://schemas.microsoft.com/office/powerpoint/2010/main" val="256975794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Purpose</a:t>
            </a:r>
          </a:p>
        </p:txBody>
      </p:sp>
      <p:sp>
        <p:nvSpPr>
          <p:cNvPr id="3" name="Content Placeholder 2"/>
          <p:cNvSpPr>
            <a:spLocks noGrp="1"/>
          </p:cNvSpPr>
          <p:nvPr>
            <p:ph idx="1"/>
          </p:nvPr>
        </p:nvSpPr>
        <p:spPr>
          <a:xfrm>
            <a:off x="381000" y="1600200"/>
            <a:ext cx="8001000" cy="5029200"/>
          </a:xfrm>
        </p:spPr>
        <p:txBody>
          <a:bodyPr>
            <a:normAutofit fontScale="92500"/>
          </a:bodyPr>
          <a:lstStyle/>
          <a:p>
            <a:pPr marL="114300" indent="0">
              <a:buNone/>
            </a:pPr>
            <a:r>
              <a:rPr lang="en-US" b="1" dirty="0"/>
              <a:t>How to Keep Working on my Multicultural Competence in a Divisive Cultural Climate</a:t>
            </a:r>
            <a:r>
              <a:rPr lang="en-US" dirty="0"/>
              <a:t> </a:t>
            </a:r>
          </a:p>
          <a:p>
            <a:pPr marL="114300" indent="0">
              <a:buNone/>
            </a:pPr>
            <a:r>
              <a:rPr lang="en-US" dirty="0"/>
              <a:t> </a:t>
            </a:r>
          </a:p>
          <a:p>
            <a:r>
              <a:rPr lang="en-US" dirty="0"/>
              <a:t>The purpose of this training is to provide a space for participants to engage in </a:t>
            </a:r>
            <a:r>
              <a:rPr lang="en-US" dirty="0">
                <a:solidFill>
                  <a:schemeClr val="accent1"/>
                </a:solidFill>
              </a:rPr>
              <a:t>intentional self-reflection </a:t>
            </a:r>
            <a:r>
              <a:rPr lang="en-US" dirty="0"/>
              <a:t>regarding their personal/professional work on multicultural competence. Presenter will review key concepts in the development of cultural competence and lead participants in an experiential learning exercise. Attention will be focused on personal/professional intersections, which impact the work we do with others, from a helper/healer perspective. Particular consideration will be devoted to continuing to develop insight about how personal intersectional cultural identity variables impact alliances. Lastly, participants will reflect on how the current divisive social, cultural and political climate influences their professional practice. </a:t>
            </a:r>
          </a:p>
          <a:p>
            <a:pPr marL="114300" indent="0">
              <a:buNone/>
            </a:pPr>
            <a:endParaRPr lang="en-US" sz="2400" dirty="0">
              <a:solidFill>
                <a:srgbClr val="FF0000"/>
              </a:solidFill>
              <a:latin typeface="Arial" panose="020B0604020202020204" pitchFamily="34" charset="0"/>
              <a:cs typeface="Arial" panose="020B0604020202020204" pitchFamily="34" charset="0"/>
            </a:endParaRPr>
          </a:p>
          <a:p>
            <a:pPr marL="114300" indent="0">
              <a:buNone/>
            </a:pP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2063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p:txBody>
          <a:bodyPr/>
          <a:lstStyle/>
          <a:p>
            <a:pPr eaLnBrk="1" hangingPunct="1"/>
            <a:r>
              <a:rPr lang="en-US" altLang="en-US" dirty="0">
                <a:latin typeface="Arial" panose="020B0604020202020204" pitchFamily="34" charset="0"/>
                <a:cs typeface="Arial" panose="020B0604020202020204" pitchFamily="34" charset="0"/>
              </a:rPr>
              <a:t>Four Corners</a:t>
            </a:r>
          </a:p>
        </p:txBody>
      </p:sp>
      <p:sp>
        <p:nvSpPr>
          <p:cNvPr id="13315" name="Content Placeholder 1"/>
          <p:cNvSpPr>
            <a:spLocks noGrp="1"/>
          </p:cNvSpPr>
          <p:nvPr>
            <p:ph idx="1"/>
          </p:nvPr>
        </p:nvSpPr>
        <p:spPr/>
        <p:txBody>
          <a:bodyPr/>
          <a:lstStyle/>
          <a:p>
            <a:pPr marL="0" indent="0" eaLnBrk="1" hangingPunct="1">
              <a:buFont typeface="Wingdings 3" panose="05040102010807070707" pitchFamily="18" charset="2"/>
              <a:buNone/>
            </a:pPr>
            <a:r>
              <a:rPr lang="en-US" altLang="en-US" sz="4000" dirty="0">
                <a:latin typeface="Arial" panose="020B0604020202020204" pitchFamily="34" charset="0"/>
                <a:cs typeface="Arial" panose="020B0604020202020204" pitchFamily="34" charset="0"/>
              </a:rPr>
              <a:t>Of the four people profiled, whose life would you choose to live if you had to choose one? </a:t>
            </a:r>
          </a:p>
        </p:txBody>
      </p:sp>
    </p:spTree>
    <p:extLst>
      <p:ext uri="{BB962C8B-B14F-4D97-AF65-F5344CB8AC3E}">
        <p14:creationId xmlns:p14="http://schemas.microsoft.com/office/powerpoint/2010/main" val="2002706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2" name="Title 1">
            <a:extLst>
              <a:ext uri="{FF2B5EF4-FFF2-40B4-BE49-F238E27FC236}">
                <a16:creationId xmlns:a16="http://schemas.microsoft.com/office/drawing/2014/main" id="{FF8604E4-63AF-7BCF-39F9-0A1EE7D66FA4}"/>
              </a:ext>
            </a:extLst>
          </p:cNvPr>
          <p:cNvSpPr>
            <a:spLocks noGrp="1"/>
          </p:cNvSpPr>
          <p:nvPr>
            <p:ph type="title"/>
          </p:nvPr>
        </p:nvSpPr>
        <p:spPr>
          <a:xfrm>
            <a:off x="457200" y="-1143000"/>
            <a:ext cx="7620000" cy="1143000"/>
          </a:xfrm>
        </p:spPr>
        <p:txBody>
          <a:bodyPr vert="horz" lIns="91440" tIns="45720" rIns="91440" bIns="45720" rtlCol="0" anchor="b">
            <a:noAutofit/>
          </a:bodyPr>
          <a:lstStyle/>
          <a:p>
            <a:r>
              <a:rPr lang="en-US" dirty="0"/>
              <a:t>Breakout Content Exercise Slide</a:t>
            </a:r>
          </a:p>
        </p:txBody>
      </p:sp>
      <p:sp>
        <p:nvSpPr>
          <p:cNvPr id="1163" name="Shape 1163" descr="Table depicting examples that will be used in a group project."/>
          <p:cNvSpPr txBox="1">
            <a:spLocks noGrp="1"/>
          </p:cNvSpPr>
          <p:nvPr>
            <p:ph type="body" idx="1"/>
          </p:nvPr>
        </p:nvSpPr>
        <p:spPr>
          <a:xfrm>
            <a:off x="457200" y="1295400"/>
            <a:ext cx="7620000" cy="5597700"/>
          </a:xfrm>
          <a:prstGeom prst="rect">
            <a:avLst/>
          </a:prstGeom>
          <a:noFill/>
          <a:ln>
            <a:noFill/>
          </a:ln>
        </p:spPr>
        <p:txBody>
          <a:bodyPr lIns="91425" tIns="91425" rIns="91425" bIns="91425" anchor="t" anchorCtr="0">
            <a:noAutofit/>
          </a:bodyPr>
          <a:lstStyle/>
          <a:p>
            <a:pPr marL="279400" marR="0" lvl="0" indent="0" algn="l" rtl="0">
              <a:lnSpc>
                <a:spcPct val="100000"/>
              </a:lnSpc>
              <a:spcBef>
                <a:spcPts val="0"/>
              </a:spcBef>
              <a:spcAft>
                <a:spcPts val="0"/>
              </a:spcAft>
              <a:buClr>
                <a:srgbClr val="000000"/>
              </a:buClr>
              <a:buSzPct val="100000"/>
              <a:buNone/>
            </a:pPr>
            <a:endParaRPr dirty="0">
              <a:solidFill>
                <a:schemeClr val="accent1"/>
              </a:solidFill>
            </a:endParaRPr>
          </a:p>
          <a:p>
            <a:pPr marL="0" marR="0" lvl="0" indent="0" algn="l" rtl="0">
              <a:lnSpc>
                <a:spcPct val="100000"/>
              </a:lnSpc>
              <a:spcBef>
                <a:spcPts val="0"/>
              </a:spcBef>
              <a:spcAft>
                <a:spcPts val="0"/>
              </a:spcAft>
              <a:buNone/>
            </a:pPr>
            <a:endParaRPr dirty="0">
              <a:solidFill>
                <a:schemeClr val="accent1"/>
              </a:solidFill>
            </a:endParaRPr>
          </a:p>
          <a:p>
            <a:pPr marL="0" marR="0" lvl="0" indent="0" algn="l" rtl="0">
              <a:lnSpc>
                <a:spcPct val="100000"/>
              </a:lnSpc>
              <a:spcBef>
                <a:spcPts val="0"/>
              </a:spcBef>
              <a:spcAft>
                <a:spcPts val="0"/>
              </a:spcAft>
              <a:buNone/>
            </a:pPr>
            <a:endParaRPr dirty="0">
              <a:solidFill>
                <a:schemeClr val="accent1"/>
              </a:solidFill>
            </a:endParaRPr>
          </a:p>
          <a:p>
            <a:pPr marL="342900" marR="0" lvl="0" indent="-88900" algn="l" rtl="0">
              <a:lnSpc>
                <a:spcPct val="100000"/>
              </a:lnSpc>
              <a:spcBef>
                <a:spcPts val="440"/>
              </a:spcBef>
              <a:spcAft>
                <a:spcPts val="0"/>
              </a:spcAft>
              <a:buClr>
                <a:schemeClr val="accent1"/>
              </a:buClr>
              <a:buSzPct val="100000"/>
              <a:buFont typeface="Arial"/>
              <a:buNone/>
            </a:pPr>
            <a:endParaRPr sz="2200" b="0" i="0" u="none" strike="noStrike" cap="none" dirty="0">
              <a:solidFill>
                <a:schemeClr val="dk1"/>
              </a:solidFill>
              <a:latin typeface="Arial"/>
              <a:ea typeface="Arial"/>
              <a:cs typeface="Arial"/>
              <a:sym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3240972607"/>
              </p:ext>
            </p:extLst>
          </p:nvPr>
        </p:nvGraphicFramePr>
        <p:xfrm>
          <a:off x="228600" y="76200"/>
          <a:ext cx="8001000" cy="6705600"/>
        </p:xfrm>
        <a:graphic>
          <a:graphicData uri="http://schemas.openxmlformats.org/drawingml/2006/table">
            <a:tbl>
              <a:tblPr firstRow="1">
                <a:tableStyleId>{2D5ABB26-0587-4C30-8999-92F81FD0307C}</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3602579">
                <a:tc>
                  <a:txBody>
                    <a:bodyPr/>
                    <a:lstStyle/>
                    <a:p>
                      <a:pPr marL="0" marR="0" algn="ctr">
                        <a:spcBef>
                          <a:spcPts val="0"/>
                        </a:spcBef>
                        <a:spcAft>
                          <a:spcPts val="0"/>
                        </a:spcAft>
                      </a:pPr>
                      <a:r>
                        <a:rPr lang="en-US" sz="2000" u="sng" kern="0" dirty="0">
                          <a:effectLst/>
                        </a:rPr>
                        <a:t>Person 1</a:t>
                      </a:r>
                    </a:p>
                    <a:p>
                      <a:pPr marL="0" marR="0">
                        <a:spcBef>
                          <a:spcPts val="0"/>
                        </a:spcBef>
                        <a:spcAft>
                          <a:spcPts val="0"/>
                        </a:spcAft>
                      </a:pPr>
                      <a:r>
                        <a:rPr lang="en-US" sz="2000" dirty="0">
                          <a:effectLst/>
                        </a:rPr>
                        <a:t> </a:t>
                      </a:r>
                    </a:p>
                    <a:p>
                      <a:pPr marL="342900" marR="0" lvl="0" indent="-342900">
                        <a:spcBef>
                          <a:spcPts val="0"/>
                        </a:spcBef>
                        <a:spcAft>
                          <a:spcPts val="0"/>
                        </a:spcAft>
                        <a:buFont typeface="Symbol"/>
                        <a:buChar char=""/>
                        <a:tabLst>
                          <a:tab pos="457200" algn="l"/>
                        </a:tabLst>
                      </a:pPr>
                      <a:r>
                        <a:rPr lang="en-US" sz="2000" dirty="0">
                          <a:effectLst/>
                        </a:rPr>
                        <a:t>Cisgender woman</a:t>
                      </a:r>
                    </a:p>
                    <a:p>
                      <a:pPr marL="342900" marR="0" lvl="0" indent="-342900">
                        <a:spcBef>
                          <a:spcPts val="0"/>
                        </a:spcBef>
                        <a:spcAft>
                          <a:spcPts val="0"/>
                        </a:spcAft>
                        <a:buFont typeface="Symbol"/>
                        <a:buChar char=""/>
                        <a:tabLst>
                          <a:tab pos="457200" algn="l"/>
                        </a:tabLst>
                      </a:pPr>
                      <a:r>
                        <a:rPr lang="en-US" sz="2000" dirty="0">
                          <a:effectLst/>
                        </a:rPr>
                        <a:t>Asian</a:t>
                      </a:r>
                    </a:p>
                    <a:p>
                      <a:pPr marL="342900" marR="0" lvl="0" indent="-342900">
                        <a:spcBef>
                          <a:spcPts val="0"/>
                        </a:spcBef>
                        <a:spcAft>
                          <a:spcPts val="0"/>
                        </a:spcAft>
                        <a:buFont typeface="Symbol"/>
                        <a:buChar char=""/>
                        <a:tabLst>
                          <a:tab pos="457200" algn="l"/>
                        </a:tabLst>
                      </a:pPr>
                      <a:r>
                        <a:rPr lang="en-US" sz="2000" dirty="0">
                          <a:effectLst/>
                        </a:rPr>
                        <a:t>22 years old</a:t>
                      </a:r>
                    </a:p>
                    <a:p>
                      <a:pPr marL="342900" marR="0" lvl="0" indent="-342900">
                        <a:spcBef>
                          <a:spcPts val="0"/>
                        </a:spcBef>
                        <a:spcAft>
                          <a:spcPts val="0"/>
                        </a:spcAft>
                        <a:buFont typeface="Symbol"/>
                        <a:buChar char=""/>
                        <a:tabLst>
                          <a:tab pos="457200" algn="l"/>
                        </a:tabLst>
                      </a:pPr>
                      <a:r>
                        <a:rPr lang="en-US" sz="2000" dirty="0">
                          <a:effectLst/>
                        </a:rPr>
                        <a:t>Heterosexual</a:t>
                      </a:r>
                    </a:p>
                    <a:p>
                      <a:pPr marL="342900" marR="0" lvl="0" indent="-342900">
                        <a:spcBef>
                          <a:spcPts val="0"/>
                        </a:spcBef>
                        <a:spcAft>
                          <a:spcPts val="0"/>
                        </a:spcAft>
                        <a:buFont typeface="Symbol"/>
                        <a:buChar char=""/>
                        <a:tabLst>
                          <a:tab pos="457200" algn="l"/>
                        </a:tabLst>
                      </a:pPr>
                      <a:r>
                        <a:rPr lang="en-US" sz="2000" dirty="0">
                          <a:effectLst/>
                        </a:rPr>
                        <a:t>Agnostic</a:t>
                      </a:r>
                    </a:p>
                    <a:p>
                      <a:pPr marL="342900" marR="0" lvl="0" indent="-342900">
                        <a:spcBef>
                          <a:spcPts val="0"/>
                        </a:spcBef>
                        <a:spcAft>
                          <a:spcPts val="0"/>
                        </a:spcAft>
                        <a:buFont typeface="Symbol"/>
                        <a:buChar char=""/>
                        <a:tabLst>
                          <a:tab pos="457200" algn="l"/>
                        </a:tabLst>
                      </a:pPr>
                      <a:r>
                        <a:rPr lang="en-US" sz="2000" dirty="0">
                          <a:effectLst/>
                        </a:rPr>
                        <a:t>Middle-class</a:t>
                      </a:r>
                    </a:p>
                    <a:p>
                      <a:pPr marL="342900" marR="0" lvl="0" indent="-342900">
                        <a:spcBef>
                          <a:spcPts val="0"/>
                        </a:spcBef>
                        <a:spcAft>
                          <a:spcPts val="0"/>
                        </a:spcAft>
                        <a:buFont typeface="Symbol"/>
                        <a:buChar char=""/>
                        <a:tabLst>
                          <a:tab pos="457200" algn="l"/>
                        </a:tabLst>
                      </a:pPr>
                      <a:r>
                        <a:rPr lang="en-US" sz="2000" dirty="0">
                          <a:effectLst/>
                        </a:rPr>
                        <a:t>Undocumented</a:t>
                      </a:r>
                      <a:r>
                        <a:rPr lang="en-US" sz="2000" baseline="0" dirty="0">
                          <a:effectLst/>
                        </a:rPr>
                        <a:t> partner</a:t>
                      </a:r>
                      <a:endParaRPr lang="en-US" sz="2000" dirty="0">
                        <a:effectLst/>
                      </a:endParaRPr>
                    </a:p>
                    <a:p>
                      <a:pPr marL="342900" marR="0" lvl="0" indent="-342900">
                        <a:spcBef>
                          <a:spcPts val="0"/>
                        </a:spcBef>
                        <a:spcAft>
                          <a:spcPts val="0"/>
                        </a:spcAft>
                        <a:buFont typeface="Symbol"/>
                        <a:buChar char=""/>
                        <a:tabLst>
                          <a:tab pos="457200" algn="l"/>
                        </a:tabLst>
                      </a:pPr>
                      <a:r>
                        <a:rPr lang="en-US" sz="2000" dirty="0">
                          <a:effectLst/>
                        </a:rPr>
                        <a:t>Paraplegic, uses a wheelchair</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u="sng" kern="0" dirty="0">
                          <a:effectLst/>
                        </a:rPr>
                        <a:t>Person 2</a:t>
                      </a:r>
                    </a:p>
                    <a:p>
                      <a:pPr marL="0" marR="0">
                        <a:spcBef>
                          <a:spcPts val="0"/>
                        </a:spcBef>
                        <a:spcAft>
                          <a:spcPts val="0"/>
                        </a:spcAft>
                      </a:pPr>
                      <a:r>
                        <a:rPr lang="en-US" sz="2000" dirty="0">
                          <a:effectLst/>
                        </a:rPr>
                        <a:t> </a:t>
                      </a:r>
                    </a:p>
                    <a:p>
                      <a:pPr marL="342900" marR="0" lvl="0" indent="-342900">
                        <a:spcBef>
                          <a:spcPts val="0"/>
                        </a:spcBef>
                        <a:spcAft>
                          <a:spcPts val="0"/>
                        </a:spcAft>
                        <a:buFont typeface="Symbol"/>
                        <a:buChar char=""/>
                        <a:tabLst>
                          <a:tab pos="457200" algn="l"/>
                        </a:tabLst>
                      </a:pPr>
                      <a:r>
                        <a:rPr lang="en-US" sz="2000" dirty="0">
                          <a:effectLst/>
                        </a:rPr>
                        <a:t>Cisgender man</a:t>
                      </a:r>
                    </a:p>
                    <a:p>
                      <a:pPr marL="342900" marR="0" lvl="0" indent="-342900">
                        <a:spcBef>
                          <a:spcPts val="0"/>
                        </a:spcBef>
                        <a:spcAft>
                          <a:spcPts val="0"/>
                        </a:spcAft>
                        <a:buFont typeface="Symbol"/>
                        <a:buChar char=""/>
                        <a:tabLst>
                          <a:tab pos="457200" algn="l"/>
                        </a:tabLst>
                      </a:pPr>
                      <a:r>
                        <a:rPr lang="en-US" sz="2000" dirty="0">
                          <a:effectLst/>
                        </a:rPr>
                        <a:t>White</a:t>
                      </a:r>
                    </a:p>
                    <a:p>
                      <a:pPr marL="342900" marR="0" lvl="0" indent="-342900">
                        <a:spcBef>
                          <a:spcPts val="0"/>
                        </a:spcBef>
                        <a:spcAft>
                          <a:spcPts val="0"/>
                        </a:spcAft>
                        <a:buFont typeface="Symbol"/>
                        <a:buChar char=""/>
                        <a:tabLst>
                          <a:tab pos="457200" algn="l"/>
                        </a:tabLst>
                      </a:pPr>
                      <a:r>
                        <a:rPr lang="en-US" sz="2000" dirty="0">
                          <a:effectLst/>
                        </a:rPr>
                        <a:t>45 years old</a:t>
                      </a:r>
                    </a:p>
                    <a:p>
                      <a:pPr marL="342900" marR="0" lvl="0" indent="-342900">
                        <a:spcBef>
                          <a:spcPts val="0"/>
                        </a:spcBef>
                        <a:spcAft>
                          <a:spcPts val="0"/>
                        </a:spcAft>
                        <a:buFont typeface="Symbol"/>
                        <a:buChar char=""/>
                        <a:tabLst>
                          <a:tab pos="457200" algn="l"/>
                        </a:tabLst>
                      </a:pPr>
                      <a:r>
                        <a:rPr lang="en-US" sz="2000" dirty="0">
                          <a:effectLst/>
                        </a:rPr>
                        <a:t>Heterosexual</a:t>
                      </a:r>
                    </a:p>
                    <a:p>
                      <a:pPr marL="342900" marR="0" lvl="0" indent="-342900">
                        <a:spcBef>
                          <a:spcPts val="0"/>
                        </a:spcBef>
                        <a:spcAft>
                          <a:spcPts val="0"/>
                        </a:spcAft>
                        <a:buFont typeface="Symbol"/>
                        <a:buChar char=""/>
                        <a:tabLst>
                          <a:tab pos="457200" algn="l"/>
                        </a:tabLst>
                      </a:pPr>
                      <a:r>
                        <a:rPr lang="en-US" sz="2000" dirty="0">
                          <a:effectLst/>
                        </a:rPr>
                        <a:t>Jewish</a:t>
                      </a:r>
                    </a:p>
                    <a:p>
                      <a:pPr marL="342900" marR="0" lvl="0" indent="-342900">
                        <a:spcBef>
                          <a:spcPts val="0"/>
                        </a:spcBef>
                        <a:spcAft>
                          <a:spcPts val="0"/>
                        </a:spcAft>
                        <a:buFont typeface="Symbol"/>
                        <a:buChar char=""/>
                        <a:tabLst>
                          <a:tab pos="457200" algn="l"/>
                        </a:tabLst>
                      </a:pPr>
                      <a:r>
                        <a:rPr lang="en-US" sz="2000" dirty="0">
                          <a:effectLst/>
                        </a:rPr>
                        <a:t>Lower-income/poor</a:t>
                      </a:r>
                    </a:p>
                    <a:p>
                      <a:pPr marL="342900" marR="0" lvl="0" indent="-342900">
                        <a:spcBef>
                          <a:spcPts val="0"/>
                        </a:spcBef>
                        <a:spcAft>
                          <a:spcPts val="0"/>
                        </a:spcAft>
                        <a:buFont typeface="Symbol"/>
                        <a:buChar char=""/>
                        <a:tabLst>
                          <a:tab pos="457200" algn="l"/>
                        </a:tabLst>
                      </a:pPr>
                      <a:r>
                        <a:rPr lang="en-US" sz="2000" dirty="0">
                          <a:effectLst/>
                        </a:rPr>
                        <a:t>Parent of a trans/NB teen</a:t>
                      </a:r>
                    </a:p>
                    <a:p>
                      <a:pPr marL="342900" marR="0" lvl="0" indent="-342900">
                        <a:spcBef>
                          <a:spcPts val="0"/>
                        </a:spcBef>
                        <a:spcAft>
                          <a:spcPts val="0"/>
                        </a:spcAft>
                        <a:buFont typeface="Symbol"/>
                        <a:buChar char=""/>
                        <a:tabLst>
                          <a:tab pos="457200" algn="l"/>
                        </a:tabLst>
                      </a:pPr>
                      <a:r>
                        <a:rPr lang="en-US" sz="2000" dirty="0">
                          <a:effectLst/>
                        </a:rPr>
                        <a:t>Able-bodied</a:t>
                      </a:r>
                    </a:p>
                    <a:p>
                      <a:pPr marL="228600" marR="0">
                        <a:spcBef>
                          <a:spcPts val="0"/>
                        </a:spcBef>
                        <a:spcAft>
                          <a:spcPts val="0"/>
                        </a:spcAft>
                      </a:pPr>
                      <a:r>
                        <a:rPr lang="en-US" sz="2000" dirty="0">
                          <a:effectLst/>
                        </a:rPr>
                        <a:t> </a:t>
                      </a:r>
                      <a:endParaRPr lang="en-US" sz="2000" dirty="0">
                        <a:effectLst/>
                        <a:latin typeface="Times New Roman"/>
                        <a:ea typeface="Times New Roman"/>
                      </a:endParaRPr>
                    </a:p>
                  </a:txBody>
                  <a:tcPr marL="68580" marR="68580" marT="0" marB="0"/>
                </a:tc>
                <a:extLst>
                  <a:ext uri="{0D108BD9-81ED-4DB2-BD59-A6C34878D82A}">
                    <a16:rowId xmlns:a16="http://schemas.microsoft.com/office/drawing/2014/main" val="10000"/>
                  </a:ext>
                </a:extLst>
              </a:tr>
              <a:tr h="3103021">
                <a:tc>
                  <a:txBody>
                    <a:bodyPr/>
                    <a:lstStyle/>
                    <a:p>
                      <a:pPr marL="0" marR="0" algn="ctr">
                        <a:spcBef>
                          <a:spcPts val="0"/>
                        </a:spcBef>
                        <a:spcAft>
                          <a:spcPts val="0"/>
                        </a:spcAft>
                      </a:pPr>
                      <a:r>
                        <a:rPr lang="en-US" sz="2000" u="sng" kern="0" dirty="0">
                          <a:effectLst/>
                        </a:rPr>
                        <a:t>Person 3</a:t>
                      </a:r>
                    </a:p>
                    <a:p>
                      <a:pPr marL="0" marR="0">
                        <a:spcBef>
                          <a:spcPts val="0"/>
                        </a:spcBef>
                        <a:spcAft>
                          <a:spcPts val="0"/>
                        </a:spcAft>
                      </a:pPr>
                      <a:r>
                        <a:rPr lang="en-US" sz="2000" dirty="0">
                          <a:effectLst/>
                        </a:rPr>
                        <a:t> </a:t>
                      </a:r>
                    </a:p>
                    <a:p>
                      <a:pPr marL="342900" marR="0" lvl="0" indent="-342900">
                        <a:spcBef>
                          <a:spcPts val="0"/>
                        </a:spcBef>
                        <a:spcAft>
                          <a:spcPts val="0"/>
                        </a:spcAft>
                        <a:buFont typeface="Symbol"/>
                        <a:buChar char=""/>
                        <a:tabLst>
                          <a:tab pos="457200" algn="l"/>
                        </a:tabLst>
                      </a:pPr>
                      <a:r>
                        <a:rPr lang="en-US" sz="2000" dirty="0">
                          <a:effectLst/>
                        </a:rPr>
                        <a:t>Cisgender man</a:t>
                      </a:r>
                    </a:p>
                    <a:p>
                      <a:pPr marL="342900" marR="0" lvl="0" indent="-342900">
                        <a:spcBef>
                          <a:spcPts val="0"/>
                        </a:spcBef>
                        <a:spcAft>
                          <a:spcPts val="0"/>
                        </a:spcAft>
                        <a:buFont typeface="Symbol"/>
                        <a:buChar char=""/>
                        <a:tabLst>
                          <a:tab pos="457200" algn="l"/>
                        </a:tabLst>
                      </a:pPr>
                      <a:r>
                        <a:rPr lang="en-US" sz="2000" dirty="0">
                          <a:effectLst/>
                        </a:rPr>
                        <a:t>African-American/Black</a:t>
                      </a:r>
                    </a:p>
                    <a:p>
                      <a:pPr marL="342900" marR="0" lvl="0" indent="-342900">
                        <a:spcBef>
                          <a:spcPts val="0"/>
                        </a:spcBef>
                        <a:spcAft>
                          <a:spcPts val="0"/>
                        </a:spcAft>
                        <a:buFont typeface="Symbol"/>
                        <a:buChar char=""/>
                        <a:tabLst>
                          <a:tab pos="457200" algn="l"/>
                        </a:tabLst>
                      </a:pPr>
                      <a:r>
                        <a:rPr lang="en-US" sz="2000" dirty="0">
                          <a:effectLst/>
                        </a:rPr>
                        <a:t>30 years old</a:t>
                      </a:r>
                    </a:p>
                    <a:p>
                      <a:pPr marL="342900" marR="0" lvl="0" indent="-342900">
                        <a:spcBef>
                          <a:spcPts val="0"/>
                        </a:spcBef>
                        <a:spcAft>
                          <a:spcPts val="0"/>
                        </a:spcAft>
                        <a:buFont typeface="Symbol"/>
                        <a:buChar char=""/>
                        <a:tabLst>
                          <a:tab pos="457200" algn="l"/>
                        </a:tabLst>
                      </a:pPr>
                      <a:r>
                        <a:rPr lang="en-US" sz="2000" dirty="0">
                          <a:effectLst/>
                        </a:rPr>
                        <a:t>Gay</a:t>
                      </a:r>
                    </a:p>
                    <a:p>
                      <a:pPr marL="342900" marR="0" lvl="0" indent="-342900">
                        <a:spcBef>
                          <a:spcPts val="0"/>
                        </a:spcBef>
                        <a:spcAft>
                          <a:spcPts val="0"/>
                        </a:spcAft>
                        <a:buFont typeface="Symbol"/>
                        <a:buChar char=""/>
                        <a:tabLst>
                          <a:tab pos="457200" algn="l"/>
                        </a:tabLst>
                      </a:pPr>
                      <a:r>
                        <a:rPr lang="en-US" sz="2000" dirty="0">
                          <a:effectLst/>
                        </a:rPr>
                        <a:t>Christian</a:t>
                      </a:r>
                    </a:p>
                    <a:p>
                      <a:pPr marL="342900" marR="0" lvl="0" indent="-342900">
                        <a:spcBef>
                          <a:spcPts val="0"/>
                        </a:spcBef>
                        <a:spcAft>
                          <a:spcPts val="0"/>
                        </a:spcAft>
                        <a:buFont typeface="Symbol"/>
                        <a:buChar char=""/>
                        <a:tabLst>
                          <a:tab pos="457200" algn="l"/>
                        </a:tabLst>
                      </a:pPr>
                      <a:r>
                        <a:rPr lang="en-US" sz="2000" dirty="0">
                          <a:effectLst/>
                        </a:rPr>
                        <a:t>Upper-middle class</a:t>
                      </a:r>
                    </a:p>
                    <a:p>
                      <a:pPr marL="342900" marR="0" lvl="0" indent="-342900">
                        <a:spcBef>
                          <a:spcPts val="0"/>
                        </a:spcBef>
                        <a:spcAft>
                          <a:spcPts val="0"/>
                        </a:spcAft>
                        <a:buFont typeface="Symbol"/>
                        <a:buChar char=""/>
                        <a:tabLst>
                          <a:tab pos="457200" algn="l"/>
                        </a:tabLst>
                      </a:pPr>
                      <a:r>
                        <a:rPr lang="en-US" sz="2000" dirty="0">
                          <a:effectLst/>
                        </a:rPr>
                        <a:t>Married</a:t>
                      </a:r>
                    </a:p>
                    <a:p>
                      <a:pPr marL="342900" marR="0" lvl="0" indent="-342900">
                        <a:spcBef>
                          <a:spcPts val="0"/>
                        </a:spcBef>
                        <a:spcAft>
                          <a:spcPts val="0"/>
                        </a:spcAft>
                        <a:buFont typeface="Symbol"/>
                        <a:buChar char=""/>
                        <a:tabLst>
                          <a:tab pos="457200" algn="l"/>
                        </a:tabLst>
                      </a:pPr>
                      <a:r>
                        <a:rPr lang="en-US" sz="2000" dirty="0">
                          <a:effectLst/>
                        </a:rPr>
                        <a:t>Has a mild reading disability</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u="sng" kern="0" dirty="0">
                          <a:effectLst/>
                        </a:rPr>
                        <a:t>Person 4</a:t>
                      </a:r>
                    </a:p>
                    <a:p>
                      <a:pPr marL="0" marR="0">
                        <a:spcBef>
                          <a:spcPts val="0"/>
                        </a:spcBef>
                        <a:spcAft>
                          <a:spcPts val="0"/>
                        </a:spcAft>
                      </a:pPr>
                      <a:r>
                        <a:rPr lang="en-US" sz="2000" dirty="0">
                          <a:effectLst/>
                        </a:rPr>
                        <a:t> </a:t>
                      </a:r>
                    </a:p>
                    <a:p>
                      <a:pPr marL="342900" marR="0" lvl="0" indent="-342900">
                        <a:spcBef>
                          <a:spcPts val="0"/>
                        </a:spcBef>
                        <a:spcAft>
                          <a:spcPts val="0"/>
                        </a:spcAft>
                        <a:buFont typeface="Symbol"/>
                        <a:buChar char=""/>
                        <a:tabLst>
                          <a:tab pos="457200" algn="l"/>
                        </a:tabLst>
                      </a:pPr>
                      <a:r>
                        <a:rPr lang="en-US" sz="2000" dirty="0">
                          <a:effectLst/>
                        </a:rPr>
                        <a:t>Cisgender woman</a:t>
                      </a:r>
                    </a:p>
                    <a:p>
                      <a:pPr marL="342900" marR="0" lvl="0" indent="-342900">
                        <a:spcBef>
                          <a:spcPts val="0"/>
                        </a:spcBef>
                        <a:spcAft>
                          <a:spcPts val="0"/>
                        </a:spcAft>
                        <a:buFont typeface="Symbol"/>
                        <a:buChar char=""/>
                        <a:tabLst>
                          <a:tab pos="457200" algn="l"/>
                        </a:tabLst>
                      </a:pPr>
                      <a:r>
                        <a:rPr lang="en-US" sz="2000" dirty="0">
                          <a:effectLst/>
                        </a:rPr>
                        <a:t>Latina</a:t>
                      </a:r>
                    </a:p>
                    <a:p>
                      <a:pPr marL="342900" marR="0" lvl="0" indent="-342900">
                        <a:spcBef>
                          <a:spcPts val="0"/>
                        </a:spcBef>
                        <a:spcAft>
                          <a:spcPts val="0"/>
                        </a:spcAft>
                        <a:buFont typeface="Symbol"/>
                        <a:buChar char=""/>
                        <a:tabLst>
                          <a:tab pos="457200" algn="l"/>
                        </a:tabLst>
                      </a:pPr>
                      <a:r>
                        <a:rPr lang="en-US" sz="2000" dirty="0">
                          <a:effectLst/>
                        </a:rPr>
                        <a:t>65 years old</a:t>
                      </a:r>
                    </a:p>
                    <a:p>
                      <a:pPr marL="342900" marR="0" lvl="0" indent="-342900">
                        <a:spcBef>
                          <a:spcPts val="0"/>
                        </a:spcBef>
                        <a:spcAft>
                          <a:spcPts val="0"/>
                        </a:spcAft>
                        <a:buFont typeface="Symbol"/>
                        <a:buChar char=""/>
                        <a:tabLst>
                          <a:tab pos="457200" algn="l"/>
                        </a:tabLst>
                      </a:pPr>
                      <a:r>
                        <a:rPr lang="en-US" sz="2000" dirty="0">
                          <a:effectLst/>
                        </a:rPr>
                        <a:t>Bisexual</a:t>
                      </a:r>
                    </a:p>
                    <a:p>
                      <a:pPr marL="342900" marR="0" lvl="0" indent="-342900">
                        <a:spcBef>
                          <a:spcPts val="0"/>
                        </a:spcBef>
                        <a:spcAft>
                          <a:spcPts val="0"/>
                        </a:spcAft>
                        <a:buFont typeface="Symbol"/>
                        <a:buChar char=""/>
                        <a:tabLst>
                          <a:tab pos="457200" algn="l"/>
                        </a:tabLst>
                      </a:pPr>
                      <a:r>
                        <a:rPr lang="en-US" sz="2000" dirty="0">
                          <a:effectLst/>
                        </a:rPr>
                        <a:t>Weighs over 300 pounds</a:t>
                      </a:r>
                    </a:p>
                    <a:p>
                      <a:pPr marL="342900" marR="0" lvl="0" indent="-342900">
                        <a:spcBef>
                          <a:spcPts val="0"/>
                        </a:spcBef>
                        <a:spcAft>
                          <a:spcPts val="0"/>
                        </a:spcAft>
                        <a:buFont typeface="Symbol"/>
                        <a:buChar char=""/>
                        <a:tabLst>
                          <a:tab pos="457200" algn="l"/>
                        </a:tabLst>
                      </a:pPr>
                      <a:r>
                        <a:rPr lang="en-US" sz="2000" dirty="0">
                          <a:effectLst/>
                        </a:rPr>
                        <a:t>Upper-class</a:t>
                      </a:r>
                    </a:p>
                    <a:p>
                      <a:pPr marL="342900" marR="0" lvl="0" indent="-342900">
                        <a:spcBef>
                          <a:spcPts val="0"/>
                        </a:spcBef>
                        <a:spcAft>
                          <a:spcPts val="0"/>
                        </a:spcAft>
                        <a:buFont typeface="Symbol"/>
                        <a:buChar char=""/>
                        <a:tabLst>
                          <a:tab pos="457200" algn="l"/>
                        </a:tabLst>
                      </a:pPr>
                      <a:r>
                        <a:rPr lang="en-US" sz="2000" dirty="0">
                          <a:effectLst/>
                        </a:rPr>
                        <a:t>Widow</a:t>
                      </a:r>
                    </a:p>
                    <a:p>
                      <a:pPr marL="342900" marR="0" lvl="0" indent="-342900">
                        <a:spcBef>
                          <a:spcPts val="0"/>
                        </a:spcBef>
                        <a:spcAft>
                          <a:spcPts val="0"/>
                        </a:spcAft>
                        <a:buFont typeface="Symbol"/>
                        <a:buChar char=""/>
                        <a:tabLst>
                          <a:tab pos="457200" algn="l"/>
                        </a:tabLst>
                      </a:pPr>
                      <a:r>
                        <a:rPr lang="en-US" sz="2000" dirty="0">
                          <a:effectLst/>
                        </a:rPr>
                        <a:t>Able-bodied</a:t>
                      </a:r>
                      <a:endParaRPr lang="en-US" sz="2000"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56887415"/>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1161"/>
        <p:cNvGrpSpPr/>
        <p:nvPr/>
      </p:nvGrpSpPr>
      <p:grpSpPr>
        <a:xfrm>
          <a:off x="0" y="0"/>
          <a:ext cx="0" cy="0"/>
          <a:chOff x="0" y="0"/>
          <a:chExt cx="0" cy="0"/>
        </a:xfrm>
      </p:grpSpPr>
      <p:sp>
        <p:nvSpPr>
          <p:cNvPr id="1162" name="Shape 1162"/>
          <p:cNvSpPr txBox="1">
            <a:spLocks noGrp="1"/>
          </p:cNvSpPr>
          <p:nvPr>
            <p:ph type="title"/>
          </p:nvPr>
        </p:nvSpPr>
        <p:spPr>
          <a:xfrm>
            <a:off x="457200" y="274637"/>
            <a:ext cx="7619999" cy="868363"/>
          </a:xfrm>
          <a:prstGeom prst="rect">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800" b="0" i="0" u="none" strike="noStrike" cap="none" dirty="0">
                <a:sym typeface="Arial"/>
              </a:rPr>
              <a:t>Experiential Activity</a:t>
            </a:r>
          </a:p>
        </p:txBody>
      </p:sp>
      <p:sp>
        <p:nvSpPr>
          <p:cNvPr id="1163" name="Shape 1163"/>
          <p:cNvSpPr txBox="1">
            <a:spLocks noGrp="1"/>
          </p:cNvSpPr>
          <p:nvPr>
            <p:ph type="body" idx="1"/>
          </p:nvPr>
        </p:nvSpPr>
        <p:spPr>
          <a:xfrm>
            <a:off x="457200" y="1295400"/>
            <a:ext cx="7848600" cy="5105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None/>
            </a:pPr>
            <a:endParaRPr lang="en-US" sz="1800" dirty="0"/>
          </a:p>
          <a:p>
            <a:pPr marL="0" marR="0" lvl="0" indent="0" algn="l" rtl="0">
              <a:lnSpc>
                <a:spcPct val="100000"/>
              </a:lnSpc>
              <a:spcBef>
                <a:spcPts val="0"/>
              </a:spcBef>
              <a:spcAft>
                <a:spcPts val="0"/>
              </a:spcAft>
              <a:buNone/>
            </a:pPr>
            <a:endParaRPr lang="en-US" sz="1800" dirty="0"/>
          </a:p>
          <a:p>
            <a:pPr marL="0" marR="0" lvl="0" indent="0" algn="l" rtl="0">
              <a:lnSpc>
                <a:spcPct val="100000"/>
              </a:lnSpc>
              <a:spcBef>
                <a:spcPts val="0"/>
              </a:spcBef>
              <a:spcAft>
                <a:spcPts val="0"/>
              </a:spcAft>
              <a:buNone/>
            </a:pPr>
            <a:r>
              <a:rPr lang="en-US" sz="2000" b="1" u="sng" dirty="0">
                <a:solidFill>
                  <a:schemeClr val="accent1"/>
                </a:solidFill>
              </a:rPr>
              <a:t>SMALL GROUPS WITH OTHERS</a:t>
            </a:r>
          </a:p>
          <a:p>
            <a:pPr marL="0" marR="0" lvl="0" indent="0" algn="l" rtl="0">
              <a:lnSpc>
                <a:spcPct val="100000"/>
              </a:lnSpc>
              <a:spcBef>
                <a:spcPts val="0"/>
              </a:spcBef>
              <a:spcAft>
                <a:spcPts val="0"/>
              </a:spcAft>
              <a:buNone/>
            </a:pPr>
            <a:endParaRPr lang="en-US" sz="2000" b="1" u="sng" dirty="0">
              <a:solidFill>
                <a:schemeClr val="accent1"/>
              </a:solidFill>
            </a:endParaRPr>
          </a:p>
          <a:p>
            <a:pPr marR="0" lvl="0" indent="-342900" algn="l" rtl="0">
              <a:lnSpc>
                <a:spcPct val="100000"/>
              </a:lnSpc>
              <a:spcBef>
                <a:spcPts val="0"/>
              </a:spcBef>
              <a:spcAft>
                <a:spcPts val="0"/>
              </a:spcAft>
              <a:buFont typeface="Wingdings" panose="05000000000000000000" pitchFamily="2" charset="2"/>
              <a:buChar char="Ø"/>
            </a:pPr>
            <a:r>
              <a:rPr lang="en-US" sz="2400" dirty="0"/>
              <a:t>What are some ways your agency is discussing current cultural and social stressors </a:t>
            </a:r>
            <a:r>
              <a:rPr lang="en-US" sz="2400" i="1" dirty="0"/>
              <a:t>among the staff</a:t>
            </a:r>
            <a:r>
              <a:rPr lang="en-US" sz="2400" dirty="0"/>
              <a:t>?</a:t>
            </a:r>
          </a:p>
          <a:p>
            <a:pPr marL="0" marR="0" lvl="0" indent="0" algn="l" rtl="0">
              <a:lnSpc>
                <a:spcPct val="100000"/>
              </a:lnSpc>
              <a:spcBef>
                <a:spcPts val="0"/>
              </a:spcBef>
              <a:spcAft>
                <a:spcPts val="0"/>
              </a:spcAft>
              <a:buNone/>
            </a:pPr>
            <a:endParaRPr sz="2400" dirty="0"/>
          </a:p>
          <a:p>
            <a:pPr indent="-342900">
              <a:spcBef>
                <a:spcPts val="0"/>
              </a:spcBef>
              <a:buFont typeface="Wingdings" panose="05000000000000000000" pitchFamily="2" charset="2"/>
              <a:buChar char="Ø"/>
            </a:pPr>
            <a:r>
              <a:rPr lang="en-US" sz="2400" dirty="0"/>
              <a:t>What are some ways your agency is responding to current cultural and social stressors </a:t>
            </a:r>
            <a:r>
              <a:rPr lang="en-US" sz="2400" i="1" dirty="0"/>
              <a:t>to your constituency?</a:t>
            </a:r>
            <a:endParaRPr lang="en-US" sz="2400" dirty="0"/>
          </a:p>
          <a:p>
            <a:pPr marL="0" indent="0">
              <a:spcBef>
                <a:spcPts val="0"/>
              </a:spcBef>
              <a:buNone/>
            </a:pPr>
            <a:endParaRPr lang="en-US" sz="2400" dirty="0"/>
          </a:p>
          <a:p>
            <a:pPr indent="-342900">
              <a:spcBef>
                <a:spcPts val="0"/>
              </a:spcBef>
              <a:buFont typeface="Wingdings" panose="05000000000000000000" pitchFamily="2" charset="2"/>
              <a:buChar char="Ø"/>
            </a:pPr>
            <a:r>
              <a:rPr lang="en-US" sz="2400" dirty="0"/>
              <a:t>What do you want to be different in your agency? </a:t>
            </a:r>
          </a:p>
          <a:p>
            <a:pPr marL="0" marR="0" lvl="0" indent="0" algn="l" rtl="0">
              <a:lnSpc>
                <a:spcPct val="100000"/>
              </a:lnSpc>
              <a:spcBef>
                <a:spcPts val="0"/>
              </a:spcBef>
              <a:spcAft>
                <a:spcPts val="0"/>
              </a:spcAft>
              <a:buNone/>
            </a:pPr>
            <a:endParaRPr sz="2400" dirty="0">
              <a:solidFill>
                <a:schemeClr val="accent1"/>
              </a:solidFill>
            </a:endParaRPr>
          </a:p>
          <a:p>
            <a:pPr marL="0" marR="0" lvl="0" indent="0" algn="l" rtl="0">
              <a:lnSpc>
                <a:spcPct val="100000"/>
              </a:lnSpc>
              <a:spcBef>
                <a:spcPts val="0"/>
              </a:spcBef>
              <a:spcAft>
                <a:spcPts val="0"/>
              </a:spcAft>
              <a:buNone/>
            </a:pPr>
            <a:endParaRPr dirty="0">
              <a:solidFill>
                <a:schemeClr val="accent1"/>
              </a:solidFill>
            </a:endParaRPr>
          </a:p>
          <a:p>
            <a:pPr marL="342900" marR="0" lvl="0" indent="-88900" algn="l" rtl="0">
              <a:lnSpc>
                <a:spcPct val="100000"/>
              </a:lnSpc>
              <a:spcBef>
                <a:spcPts val="440"/>
              </a:spcBef>
              <a:spcAft>
                <a:spcPts val="0"/>
              </a:spcAft>
              <a:buClr>
                <a:schemeClr val="accent1"/>
              </a:buClr>
              <a:buSzPct val="100000"/>
              <a:buFont typeface="Arial"/>
              <a:buNone/>
            </a:pPr>
            <a:endParaRPr sz="2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1460477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63">
                                            <p:txEl>
                                              <p:pRg st="2" end="2"/>
                                            </p:txEl>
                                          </p:spTgt>
                                        </p:tgtEl>
                                        <p:attrNameLst>
                                          <p:attrName>style.visibility</p:attrName>
                                        </p:attrNameLst>
                                      </p:cBhvr>
                                      <p:to>
                                        <p:strVal val="visible"/>
                                      </p:to>
                                    </p:set>
                                    <p:anim calcmode="lin" valueType="num">
                                      <p:cBhvr additive="base">
                                        <p:cTn id="7" dur="500" fill="hold"/>
                                        <p:tgtEl>
                                          <p:spTgt spid="116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63">
                                            <p:txEl>
                                              <p:pRg st="4" end="4"/>
                                            </p:txEl>
                                          </p:spTgt>
                                        </p:tgtEl>
                                        <p:attrNameLst>
                                          <p:attrName>style.visibility</p:attrName>
                                        </p:attrNameLst>
                                      </p:cBhvr>
                                      <p:to>
                                        <p:strVal val="visible"/>
                                      </p:to>
                                    </p:set>
                                    <p:anim calcmode="lin" valueType="num">
                                      <p:cBhvr additive="base">
                                        <p:cTn id="13" dur="500" fill="hold"/>
                                        <p:tgtEl>
                                          <p:spTgt spid="116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63">
                                            <p:txEl>
                                              <p:pRg st="6" end="6"/>
                                            </p:txEl>
                                          </p:spTgt>
                                        </p:tgtEl>
                                        <p:attrNameLst>
                                          <p:attrName>style.visibility</p:attrName>
                                        </p:attrNameLst>
                                      </p:cBhvr>
                                      <p:to>
                                        <p:strVal val="visible"/>
                                      </p:to>
                                    </p:set>
                                    <p:anim calcmode="lin" valueType="num">
                                      <p:cBhvr additive="base">
                                        <p:cTn id="17" dur="500" fill="hold"/>
                                        <p:tgtEl>
                                          <p:spTgt spid="116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6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63">
                                            <p:txEl>
                                              <p:pRg st="8" end="8"/>
                                            </p:txEl>
                                          </p:spTgt>
                                        </p:tgtEl>
                                        <p:attrNameLst>
                                          <p:attrName>style.visibility</p:attrName>
                                        </p:attrNameLst>
                                      </p:cBhvr>
                                      <p:to>
                                        <p:strVal val="visible"/>
                                      </p:to>
                                    </p:set>
                                    <p:anim calcmode="lin" valueType="num">
                                      <p:cBhvr additive="base">
                                        <p:cTn id="21" dur="500" fill="hold"/>
                                        <p:tgtEl>
                                          <p:spTgt spid="116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6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2" name="Title 1">
            <a:extLst>
              <a:ext uri="{FF2B5EF4-FFF2-40B4-BE49-F238E27FC236}">
                <a16:creationId xmlns:a16="http://schemas.microsoft.com/office/drawing/2014/main" id="{CE6D8790-5EDA-D17A-35F3-4F129F688D14}"/>
              </a:ext>
            </a:extLst>
          </p:cNvPr>
          <p:cNvSpPr>
            <a:spLocks noGrp="1"/>
          </p:cNvSpPr>
          <p:nvPr>
            <p:ph type="title"/>
          </p:nvPr>
        </p:nvSpPr>
        <p:spPr>
          <a:xfrm>
            <a:off x="457200" y="-1143000"/>
            <a:ext cx="7620000" cy="1143000"/>
          </a:xfrm>
        </p:spPr>
        <p:txBody>
          <a:bodyPr vert="horz" lIns="91440" tIns="45720" rIns="91440" bIns="45720" rtlCol="0" anchor="b">
            <a:noAutofit/>
          </a:bodyPr>
          <a:lstStyle/>
          <a:p>
            <a:r>
              <a:rPr lang="en-US" dirty="0"/>
              <a:t>Karen Lang Quote Slide</a:t>
            </a:r>
          </a:p>
        </p:txBody>
      </p:sp>
      <p:sp>
        <p:nvSpPr>
          <p:cNvPr id="1181" name="Shape 1181"/>
          <p:cNvSpPr txBox="1">
            <a:spLocks noGrp="1"/>
          </p:cNvSpPr>
          <p:nvPr>
            <p:ph type="body" idx="1"/>
          </p:nvPr>
        </p:nvSpPr>
        <p:spPr>
          <a:xfrm>
            <a:off x="457200" y="1600200"/>
            <a:ext cx="7619999" cy="4800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Arial"/>
              <a:buNone/>
            </a:pPr>
            <a:r>
              <a:rPr lang="en-US" sz="4400" b="0" i="0" u="none" strike="noStrike" cap="none" dirty="0">
                <a:solidFill>
                  <a:schemeClr val="accent1"/>
                </a:solidFill>
                <a:latin typeface="Arial"/>
                <a:ea typeface="Arial"/>
                <a:cs typeface="Arial"/>
                <a:sym typeface="Arial"/>
              </a:rPr>
              <a:t>“Isolation is the glue that holds oppression together.”</a:t>
            </a:r>
          </a:p>
          <a:p>
            <a:pPr marL="0" marR="0" lvl="0" indent="0" algn="l" rtl="0">
              <a:lnSpc>
                <a:spcPct val="100000"/>
              </a:lnSpc>
              <a:spcBef>
                <a:spcPts val="440"/>
              </a:spcBef>
              <a:spcAft>
                <a:spcPts val="0"/>
              </a:spcAft>
              <a:buClr>
                <a:schemeClr val="accent1"/>
              </a:buClr>
              <a:buSzPct val="25000"/>
              <a:buFont typeface="Arial"/>
              <a:buNone/>
            </a:pPr>
            <a:r>
              <a:rPr lang="en-US" sz="4400" b="0" i="0" u="none" strike="noStrike" cap="none" dirty="0">
                <a:solidFill>
                  <a:schemeClr val="accent1"/>
                </a:solidFill>
                <a:latin typeface="Arial"/>
                <a:ea typeface="Arial"/>
                <a:cs typeface="Arial"/>
                <a:sym typeface="Arial"/>
              </a:rPr>
              <a:t>				~Karen Lang</a:t>
            </a:r>
          </a:p>
          <a:p>
            <a:pPr marL="0" marR="0" lvl="0" indent="0" algn="l" rtl="0">
              <a:lnSpc>
                <a:spcPct val="100000"/>
              </a:lnSpc>
              <a:spcBef>
                <a:spcPts val="440"/>
              </a:spcBef>
              <a:spcAft>
                <a:spcPts val="0"/>
              </a:spcAft>
              <a:buClr>
                <a:schemeClr val="accent1"/>
              </a:buClr>
              <a:buSzPct val="25000"/>
              <a:buFont typeface="Arial"/>
              <a:buNone/>
            </a:pPr>
            <a:r>
              <a:rPr lang="en-US" sz="2200" b="0" i="0" u="none" strike="noStrike" cap="none" dirty="0">
                <a:solidFill>
                  <a:schemeClr val="dk1"/>
                </a:solidFill>
                <a:latin typeface="Arial"/>
                <a:ea typeface="Arial"/>
                <a:cs typeface="Arial"/>
                <a:sym typeface="Arial"/>
              </a:rPr>
              <a:t>					</a:t>
            </a:r>
            <a:r>
              <a:rPr lang="en-US" sz="2200" b="0" i="0" u="none" strike="noStrike" cap="none">
                <a:solidFill>
                  <a:schemeClr val="dk1"/>
                </a:solidFill>
                <a:latin typeface="Arial"/>
                <a:ea typeface="Arial"/>
                <a:cs typeface="Arial"/>
                <a:sym typeface="Arial"/>
              </a:rPr>
              <a:t>Feminist scholar</a:t>
            </a:r>
            <a:endParaRPr sz="2200" b="0" i="0" u="none" strike="noStrike" cap="none" dirty="0">
              <a:solidFill>
                <a:schemeClr val="dk1"/>
              </a:solidFill>
              <a:latin typeface="Arial"/>
              <a:ea typeface="Arial"/>
              <a:cs typeface="Arial"/>
              <a:sym typeface="Arial"/>
            </a:endParaRPr>
          </a:p>
          <a:p>
            <a:pPr marL="0" marR="0" lvl="0" indent="0" algn="l" rtl="0">
              <a:lnSpc>
                <a:spcPct val="100000"/>
              </a:lnSpc>
              <a:spcBef>
                <a:spcPts val="440"/>
              </a:spcBef>
              <a:spcAft>
                <a:spcPts val="0"/>
              </a:spcAft>
              <a:buClr>
                <a:schemeClr val="accent1"/>
              </a:buClr>
              <a:buSzPct val="25000"/>
              <a:buFont typeface="Arial"/>
              <a:buNone/>
            </a:pPr>
            <a:endParaRPr sz="2200" b="0" i="0" u="none" strike="noStrike" cap="none" dirty="0">
              <a:solidFill>
                <a:schemeClr val="dk1"/>
              </a:solidFill>
              <a:latin typeface="Arial"/>
              <a:ea typeface="Arial"/>
              <a:cs typeface="Arial"/>
              <a:sym typeface="Arial"/>
            </a:endParaRPr>
          </a:p>
          <a:p>
            <a:pPr marL="0" marR="0" lvl="0" indent="0" algn="l" rtl="0">
              <a:lnSpc>
                <a:spcPct val="100000"/>
              </a:lnSpc>
              <a:spcBef>
                <a:spcPts val="440"/>
              </a:spcBef>
              <a:spcAft>
                <a:spcPts val="0"/>
              </a:spcAft>
              <a:buClr>
                <a:schemeClr val="accent1"/>
              </a:buClr>
              <a:buSzPct val="25000"/>
              <a:buFont typeface="Arial"/>
              <a:buNone/>
            </a:pPr>
            <a:endParaRPr sz="2200" b="0" i="0" u="none" strike="noStrike" cap="none" dirty="0">
              <a:solidFill>
                <a:schemeClr val="dk1"/>
              </a:solidFill>
              <a:latin typeface="Arial"/>
              <a:ea typeface="Arial"/>
              <a:cs typeface="Arial"/>
              <a:sym typeface="Arial"/>
            </a:endParaRPr>
          </a:p>
          <a:p>
            <a:pPr marL="0" marR="0" lvl="0" indent="0" algn="l" rtl="0">
              <a:lnSpc>
                <a:spcPct val="100000"/>
              </a:lnSpc>
              <a:spcBef>
                <a:spcPts val="440"/>
              </a:spcBef>
              <a:spcAft>
                <a:spcPts val="0"/>
              </a:spcAft>
              <a:buClr>
                <a:schemeClr val="accent1"/>
              </a:buClr>
              <a:buSzPct val="25000"/>
              <a:buFont typeface="Arial"/>
              <a:buNone/>
            </a:pPr>
            <a:r>
              <a:rPr lang="en-US" sz="2200" b="0" i="0" u="sng" strike="noStrike" cap="none" dirty="0">
                <a:solidFill>
                  <a:schemeClr val="dk1"/>
                </a:solidFill>
                <a:latin typeface="Arial"/>
                <a:ea typeface="Arial"/>
                <a:cs typeface="Arial"/>
                <a:sym typeface="Arial"/>
              </a:rPr>
              <a:t>Radical psychiatry</a:t>
            </a:r>
            <a:r>
              <a:rPr lang="en-US" sz="2200" b="0" i="0" u="none" strike="noStrike" cap="none" dirty="0">
                <a:solidFill>
                  <a:schemeClr val="dk1"/>
                </a:solidFill>
                <a:latin typeface="Arial"/>
                <a:ea typeface="Arial"/>
                <a:cs typeface="Arial"/>
                <a:sym typeface="Arial"/>
              </a:rPr>
              <a:t>: Central principle is that psychiatric problems are manifestations of alienation as a result of oppression</a:t>
            </a:r>
          </a:p>
        </p:txBody>
      </p:sp>
    </p:spTree>
    <p:extLst>
      <p:ext uri="{BB962C8B-B14F-4D97-AF65-F5344CB8AC3E}">
        <p14:creationId xmlns:p14="http://schemas.microsoft.com/office/powerpoint/2010/main" val="1957361766"/>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Shape 1186"/>
          <p:cNvSpPr txBox="1">
            <a:spLocks noGrp="1"/>
          </p:cNvSpPr>
          <p:nvPr>
            <p:ph type="title"/>
          </p:nvPr>
        </p:nvSpPr>
        <p:spPr>
          <a:xfrm>
            <a:off x="457200" y="274637"/>
            <a:ext cx="7619999" cy="1143000"/>
          </a:xfrm>
          <a:prstGeom prst="rect">
            <a:avLst/>
          </a:prstGeom>
          <a:solidFill>
            <a:schemeClr val="accent1"/>
          </a:solidFill>
          <a:ln>
            <a:noFill/>
          </a:ln>
        </p:spPr>
        <p:txBody>
          <a:bodyPr lIns="91425" tIns="91425" rIns="91425" bIns="91425" anchor="ctr" anchorCtr="0">
            <a:noAutofit/>
          </a:bodyPr>
          <a:lstStyle/>
          <a:p>
            <a:pPr lvl="2" indent="0" algn="ctr" rtl="0">
              <a:spcBef>
                <a:spcPts val="0"/>
              </a:spcBef>
              <a:buClr>
                <a:schemeClr val="dk2"/>
              </a:buClr>
              <a:buSzPct val="25000"/>
              <a:buFont typeface="Arial"/>
              <a:buNone/>
            </a:pPr>
            <a:r>
              <a:rPr lang="en-US" sz="3000" dirty="0">
                <a:solidFill>
                  <a:schemeClr val="tx1"/>
                </a:solidFill>
                <a:latin typeface="Arial"/>
                <a:ea typeface="Arial"/>
                <a:cs typeface="Arial"/>
                <a:sym typeface="Arial"/>
              </a:rPr>
              <a:t>Being Relational in a Non-Relational World</a:t>
            </a:r>
          </a:p>
        </p:txBody>
      </p:sp>
      <p:sp>
        <p:nvSpPr>
          <p:cNvPr id="1187" name="Shape 1187"/>
          <p:cNvSpPr txBox="1">
            <a:spLocks noGrp="1"/>
          </p:cNvSpPr>
          <p:nvPr>
            <p:ph type="body" idx="1"/>
          </p:nvPr>
        </p:nvSpPr>
        <p:spPr>
          <a:xfrm>
            <a:off x="457200" y="1600200"/>
            <a:ext cx="7772400" cy="4800600"/>
          </a:xfrm>
          <a:prstGeom prst="rect">
            <a:avLst/>
          </a:prstGeom>
          <a:noFill/>
          <a:ln>
            <a:noFill/>
          </a:ln>
        </p:spPr>
        <p:txBody>
          <a:bodyPr lIns="91425" tIns="91425" rIns="91425" bIns="91425" anchor="t" anchorCtr="0">
            <a:noAutofit/>
          </a:bodyPr>
          <a:lstStyle/>
          <a:p>
            <a:pPr marL="342900" marR="0" lvl="0" indent="-88900" algn="l" rtl="0">
              <a:lnSpc>
                <a:spcPct val="100000"/>
              </a:lnSpc>
              <a:spcBef>
                <a:spcPts val="0"/>
              </a:spcBef>
              <a:spcAft>
                <a:spcPts val="0"/>
              </a:spcAft>
              <a:buClr>
                <a:schemeClr val="accent1"/>
              </a:buClr>
              <a:buSzPct val="100000"/>
              <a:buFont typeface="Arial"/>
              <a:buChar char="•"/>
            </a:pPr>
            <a:r>
              <a:rPr lang="en-US" sz="2200" b="0" i="0" u="none" strike="noStrike" cap="none" dirty="0">
                <a:solidFill>
                  <a:schemeClr val="dk1"/>
                </a:solidFill>
                <a:latin typeface="Arial"/>
                <a:ea typeface="Arial"/>
                <a:cs typeface="Arial"/>
                <a:sym typeface="Arial"/>
              </a:rPr>
              <a:t>Hard wired/Biology</a:t>
            </a:r>
          </a:p>
          <a:p>
            <a:pPr marL="640080" marR="0" lvl="1" indent="-106680" algn="l" rtl="0">
              <a:lnSpc>
                <a:spcPct val="100000"/>
              </a:lnSpc>
              <a:spcBef>
                <a:spcPts val="400"/>
              </a:spcBef>
              <a:spcAft>
                <a:spcPts val="0"/>
              </a:spcAft>
              <a:buClr>
                <a:schemeClr val="accent2"/>
              </a:buClr>
              <a:buSzPct val="100000"/>
              <a:buFont typeface="Arial"/>
              <a:buChar char="•"/>
            </a:pPr>
            <a:r>
              <a:rPr lang="en-US" sz="2000" b="0" i="0" u="none" strike="noStrike" cap="none" dirty="0">
                <a:solidFill>
                  <a:schemeClr val="dk1"/>
                </a:solidFill>
                <a:latin typeface="Arial"/>
                <a:ea typeface="Arial"/>
                <a:cs typeface="Arial"/>
                <a:sym typeface="Arial"/>
              </a:rPr>
              <a:t>Empathy, connection, others/self</a:t>
            </a:r>
          </a:p>
          <a:p>
            <a:pPr marL="640080" marR="0" lvl="1" indent="-106680" algn="l" rtl="0">
              <a:lnSpc>
                <a:spcPct val="100000"/>
              </a:lnSpc>
              <a:spcBef>
                <a:spcPts val="400"/>
              </a:spcBef>
              <a:spcAft>
                <a:spcPts val="0"/>
              </a:spcAft>
              <a:buClr>
                <a:schemeClr val="accent2"/>
              </a:buClr>
              <a:buSzPct val="100000"/>
              <a:buFont typeface="Arial"/>
              <a:buNone/>
            </a:pPr>
            <a:endParaRPr sz="2000" b="0" i="0" u="none" strike="noStrike" cap="none" dirty="0">
              <a:solidFill>
                <a:schemeClr val="dk1"/>
              </a:solidFill>
              <a:latin typeface="Arial"/>
              <a:ea typeface="Arial"/>
              <a:cs typeface="Arial"/>
              <a:sym typeface="Arial"/>
            </a:endParaRPr>
          </a:p>
          <a:p>
            <a:pPr marL="342900" marR="0" lvl="0" indent="-88900" algn="l" rtl="0">
              <a:lnSpc>
                <a:spcPct val="100000"/>
              </a:lnSpc>
              <a:spcBef>
                <a:spcPts val="440"/>
              </a:spcBef>
              <a:spcAft>
                <a:spcPts val="0"/>
              </a:spcAft>
              <a:buClr>
                <a:schemeClr val="accent1"/>
              </a:buClr>
              <a:buSzPct val="100000"/>
              <a:buFont typeface="Arial"/>
              <a:buChar char="•"/>
            </a:pPr>
            <a:r>
              <a:rPr lang="en-US" sz="2200" b="0" i="0" u="none" strike="noStrike" cap="none" dirty="0">
                <a:solidFill>
                  <a:schemeClr val="dk1"/>
                </a:solidFill>
                <a:latin typeface="Arial"/>
                <a:ea typeface="Arial"/>
                <a:cs typeface="Arial"/>
                <a:sym typeface="Arial"/>
              </a:rPr>
              <a:t>Culture/Society</a:t>
            </a:r>
          </a:p>
          <a:p>
            <a:pPr marL="640080" marR="0" lvl="1" indent="-106680" algn="l" rtl="0">
              <a:lnSpc>
                <a:spcPct val="100000"/>
              </a:lnSpc>
              <a:spcBef>
                <a:spcPts val="400"/>
              </a:spcBef>
              <a:spcAft>
                <a:spcPts val="0"/>
              </a:spcAft>
              <a:buClr>
                <a:schemeClr val="accent2"/>
              </a:buClr>
              <a:buSzPct val="100000"/>
              <a:buFont typeface="Arial"/>
              <a:buChar char="•"/>
            </a:pPr>
            <a:r>
              <a:rPr lang="en-US" sz="2000" b="0" i="0" u="none" strike="noStrike" cap="none" dirty="0">
                <a:solidFill>
                  <a:schemeClr val="dk1"/>
                </a:solidFill>
                <a:latin typeface="Arial"/>
                <a:ea typeface="Arial"/>
                <a:cs typeface="Arial"/>
                <a:sym typeface="Arial"/>
              </a:rPr>
              <a:t>Independence, autonomy, self</a:t>
            </a:r>
          </a:p>
          <a:p>
            <a:pPr marL="342900" marR="0" lvl="1" indent="-88900" algn="l" rtl="0">
              <a:lnSpc>
                <a:spcPct val="100000"/>
              </a:lnSpc>
              <a:spcBef>
                <a:spcPts val="440"/>
              </a:spcBef>
              <a:spcAft>
                <a:spcPts val="0"/>
              </a:spcAft>
              <a:buClr>
                <a:schemeClr val="accent1"/>
              </a:buClr>
              <a:buSzPct val="100000"/>
              <a:buFont typeface="Arial"/>
              <a:buNone/>
            </a:pPr>
            <a:endParaRPr sz="2000" b="0" i="1" u="none" strike="noStrike" cap="none" dirty="0">
              <a:solidFill>
                <a:schemeClr val="dk1"/>
              </a:solidFill>
              <a:latin typeface="Arial"/>
              <a:ea typeface="Arial"/>
              <a:cs typeface="Arial"/>
              <a:sym typeface="Arial"/>
            </a:endParaRPr>
          </a:p>
          <a:p>
            <a:pPr marL="342900" marR="0" lvl="1" indent="-88900" algn="l" rtl="0">
              <a:lnSpc>
                <a:spcPct val="100000"/>
              </a:lnSpc>
              <a:spcBef>
                <a:spcPts val="440"/>
              </a:spcBef>
              <a:spcAft>
                <a:spcPts val="0"/>
              </a:spcAft>
              <a:buClr>
                <a:schemeClr val="accent1"/>
              </a:buClr>
              <a:buSzPct val="100000"/>
              <a:buFont typeface="Arial"/>
              <a:buNone/>
            </a:pPr>
            <a:endParaRPr sz="2000" b="0" i="1" u="none" strike="noStrike" cap="none" dirty="0">
              <a:solidFill>
                <a:schemeClr val="dk1"/>
              </a:solidFill>
              <a:latin typeface="Arial"/>
              <a:ea typeface="Arial"/>
              <a:cs typeface="Arial"/>
              <a:sym typeface="Arial"/>
            </a:endParaRPr>
          </a:p>
          <a:p>
            <a:pPr marL="342900" marR="0" lvl="1" indent="-88900" algn="l" rtl="0">
              <a:lnSpc>
                <a:spcPct val="100000"/>
              </a:lnSpc>
              <a:spcBef>
                <a:spcPts val="440"/>
              </a:spcBef>
              <a:spcAft>
                <a:spcPts val="0"/>
              </a:spcAft>
              <a:buClr>
                <a:schemeClr val="accent1"/>
              </a:buClr>
              <a:buSzPct val="100000"/>
              <a:buFont typeface="Arial"/>
              <a:buNone/>
            </a:pPr>
            <a:endParaRPr sz="2000" b="0" i="1" u="none" strike="noStrike" cap="none" dirty="0">
              <a:solidFill>
                <a:schemeClr val="dk1"/>
              </a:solidFill>
              <a:latin typeface="Arial"/>
              <a:ea typeface="Arial"/>
              <a:cs typeface="Arial"/>
              <a:sym typeface="Arial"/>
            </a:endParaRPr>
          </a:p>
          <a:p>
            <a:pPr marL="342900" marR="0" lvl="1" indent="-88900" algn="l" rtl="0">
              <a:lnSpc>
                <a:spcPct val="100000"/>
              </a:lnSpc>
              <a:spcBef>
                <a:spcPts val="440"/>
              </a:spcBef>
              <a:spcAft>
                <a:spcPts val="0"/>
              </a:spcAft>
              <a:buClr>
                <a:schemeClr val="accent1"/>
              </a:buClr>
              <a:buSzPct val="100000"/>
              <a:buFont typeface="Arial"/>
              <a:buNone/>
            </a:pPr>
            <a:endParaRPr sz="2000" b="0" i="1" u="none" strike="noStrike" cap="none" dirty="0">
              <a:solidFill>
                <a:schemeClr val="dk1"/>
              </a:solidFill>
              <a:latin typeface="Arial"/>
              <a:ea typeface="Arial"/>
              <a:cs typeface="Arial"/>
              <a:sym typeface="Arial"/>
            </a:endParaRPr>
          </a:p>
          <a:p>
            <a:pPr marL="342900" marR="0" lvl="1" indent="-88900" algn="l" rtl="0">
              <a:lnSpc>
                <a:spcPct val="100000"/>
              </a:lnSpc>
              <a:spcBef>
                <a:spcPts val="440"/>
              </a:spcBef>
              <a:spcAft>
                <a:spcPts val="0"/>
              </a:spcAft>
              <a:buClr>
                <a:schemeClr val="accent1"/>
              </a:buClr>
              <a:buSzPct val="100000"/>
              <a:buFont typeface="Arial"/>
              <a:buNone/>
            </a:pPr>
            <a:endParaRPr sz="2000" b="0" i="1" u="none" strike="noStrike" cap="none" dirty="0">
              <a:solidFill>
                <a:schemeClr val="dk1"/>
              </a:solidFill>
              <a:latin typeface="Arial"/>
              <a:ea typeface="Arial"/>
              <a:cs typeface="Arial"/>
              <a:sym typeface="Arial"/>
            </a:endParaRPr>
          </a:p>
          <a:p>
            <a:pPr marL="342900" marR="0" lvl="1" indent="-88900" algn="l" rtl="0">
              <a:lnSpc>
                <a:spcPct val="100000"/>
              </a:lnSpc>
              <a:spcBef>
                <a:spcPts val="440"/>
              </a:spcBef>
              <a:spcAft>
                <a:spcPts val="0"/>
              </a:spcAft>
              <a:buClr>
                <a:schemeClr val="accent1"/>
              </a:buClr>
              <a:buSzPct val="100000"/>
              <a:buFont typeface="Arial"/>
              <a:buNone/>
            </a:pPr>
            <a:endParaRPr sz="2000" b="0" i="1" u="none" strike="noStrike" cap="none" dirty="0">
              <a:solidFill>
                <a:schemeClr val="dk1"/>
              </a:solidFill>
              <a:latin typeface="Arial"/>
              <a:ea typeface="Arial"/>
              <a:cs typeface="Arial"/>
              <a:sym typeface="Arial"/>
            </a:endParaRPr>
          </a:p>
          <a:p>
            <a:pPr marL="342900" marR="0" lvl="1" indent="-88900" algn="l" rtl="0">
              <a:lnSpc>
                <a:spcPct val="100000"/>
              </a:lnSpc>
              <a:spcBef>
                <a:spcPts val="440"/>
              </a:spcBef>
              <a:spcAft>
                <a:spcPts val="0"/>
              </a:spcAft>
              <a:buClr>
                <a:schemeClr val="accent1"/>
              </a:buClr>
              <a:buSzPct val="100000"/>
              <a:buFont typeface="Arial"/>
              <a:buNone/>
            </a:pPr>
            <a:endParaRPr sz="2000" b="0" i="1" u="none" strike="noStrike" cap="none" dirty="0">
              <a:solidFill>
                <a:schemeClr val="dk1"/>
              </a:solidFill>
              <a:latin typeface="Arial"/>
              <a:ea typeface="Arial"/>
              <a:cs typeface="Arial"/>
              <a:sym typeface="Arial"/>
            </a:endParaRPr>
          </a:p>
          <a:p>
            <a:pPr marL="708659" marR="0" lvl="2" indent="-99059" algn="l" rtl="0">
              <a:lnSpc>
                <a:spcPct val="100000"/>
              </a:lnSpc>
              <a:spcBef>
                <a:spcPts val="440"/>
              </a:spcBef>
              <a:spcAft>
                <a:spcPts val="0"/>
              </a:spcAft>
              <a:buClr>
                <a:schemeClr val="accent1"/>
              </a:buClr>
              <a:buSzPct val="100000"/>
              <a:buFont typeface="Arial"/>
              <a:buChar char="•"/>
            </a:pPr>
            <a:r>
              <a:rPr lang="en-US" sz="1800" b="0" i="1" u="none" strike="noStrike" cap="none" dirty="0">
                <a:solidFill>
                  <a:schemeClr val="dk1"/>
                </a:solidFill>
                <a:latin typeface="Arial"/>
                <a:ea typeface="Arial"/>
                <a:cs typeface="Arial"/>
                <a:sym typeface="Arial"/>
              </a:rPr>
              <a:t>Everyone suffers, the dominant and minority group</a:t>
            </a:r>
          </a:p>
          <a:p>
            <a:pPr marL="254000" marR="0" lvl="1" indent="0" algn="l" rtl="0">
              <a:lnSpc>
                <a:spcPct val="100000"/>
              </a:lnSpc>
              <a:spcBef>
                <a:spcPts val="440"/>
              </a:spcBef>
              <a:spcAft>
                <a:spcPts val="0"/>
              </a:spcAft>
              <a:buClr>
                <a:schemeClr val="accent1"/>
              </a:buClr>
              <a:buSzPct val="25000"/>
              <a:buFont typeface="Arial"/>
              <a:buNone/>
            </a:pPr>
            <a:endParaRPr sz="2000" b="0" i="1" u="none" strike="noStrike" cap="none" dirty="0">
              <a:solidFill>
                <a:schemeClr val="dk1"/>
              </a:solidFill>
              <a:latin typeface="Arial"/>
              <a:ea typeface="Arial"/>
              <a:cs typeface="Arial"/>
              <a:sym typeface="Arial"/>
            </a:endParaRPr>
          </a:p>
          <a:p>
            <a:pPr marL="254000" marR="0" lvl="1" indent="0" algn="l" rtl="0">
              <a:lnSpc>
                <a:spcPct val="100000"/>
              </a:lnSpc>
              <a:spcBef>
                <a:spcPts val="440"/>
              </a:spcBef>
              <a:spcAft>
                <a:spcPts val="0"/>
              </a:spcAft>
              <a:buClr>
                <a:schemeClr val="accent1"/>
              </a:buClr>
              <a:buSzPct val="25000"/>
              <a:buFont typeface="Arial"/>
              <a:buNone/>
            </a:pPr>
            <a:endParaRPr sz="2000" b="0" i="1" u="none" strike="noStrike" cap="none" dirty="0">
              <a:solidFill>
                <a:schemeClr val="dk1"/>
              </a:solidFill>
              <a:latin typeface="Arial"/>
              <a:ea typeface="Arial"/>
              <a:cs typeface="Arial"/>
              <a:sym typeface="Arial"/>
            </a:endParaRPr>
          </a:p>
        </p:txBody>
      </p:sp>
      <p:pic>
        <p:nvPicPr>
          <p:cNvPr id="1188" name="Shape 1188" descr="Image of the human brain on fire."/>
          <p:cNvPicPr preferRelativeResize="0"/>
          <p:nvPr/>
        </p:nvPicPr>
        <p:blipFill rotWithShape="1">
          <a:blip r:embed="rId3">
            <a:alphaModFix/>
          </a:blip>
          <a:srcRect/>
          <a:stretch/>
        </p:blipFill>
        <p:spPr>
          <a:xfrm>
            <a:off x="2514600" y="3657600"/>
            <a:ext cx="3033348" cy="2145326"/>
          </a:xfrm>
          <a:prstGeom prst="rect">
            <a:avLst/>
          </a:prstGeom>
          <a:noFill/>
          <a:ln>
            <a:noFill/>
          </a:ln>
        </p:spPr>
      </p:pic>
    </p:spTree>
    <p:extLst>
      <p:ext uri="{BB962C8B-B14F-4D97-AF65-F5344CB8AC3E}">
        <p14:creationId xmlns:p14="http://schemas.microsoft.com/office/powerpoint/2010/main" val="2326207959"/>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Shape 1199"/>
          <p:cNvSpPr txBox="1">
            <a:spLocks noGrp="1"/>
          </p:cNvSpPr>
          <p:nvPr>
            <p:ph type="title"/>
          </p:nvPr>
        </p:nvSpPr>
        <p:spPr>
          <a:xfrm>
            <a:off x="457200" y="274637"/>
            <a:ext cx="7619999" cy="1143000"/>
          </a:xfrm>
          <a:prstGeom prst="rect">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US" sz="3600" b="0" i="0" u="none" strike="noStrike" cap="none">
                <a:solidFill>
                  <a:schemeClr val="tx1"/>
                </a:solidFill>
                <a:latin typeface="Arial"/>
                <a:ea typeface="Arial"/>
                <a:cs typeface="Arial"/>
                <a:sym typeface="Arial"/>
              </a:rPr>
              <a:t>Relational Neuroscience Concepts </a:t>
            </a:r>
            <a:r>
              <a:rPr lang="en-US" sz="4140" b="0" i="0" u="none" strike="noStrike" cap="none">
                <a:solidFill>
                  <a:schemeClr val="tx1"/>
                </a:solidFill>
                <a:latin typeface="Arial"/>
                <a:ea typeface="Arial"/>
                <a:cs typeface="Arial"/>
                <a:sym typeface="Arial"/>
              </a:rPr>
              <a:t>	</a:t>
            </a:r>
          </a:p>
        </p:txBody>
      </p:sp>
      <p:sp>
        <p:nvSpPr>
          <p:cNvPr id="1200" name="Shape 1200"/>
          <p:cNvSpPr txBox="1">
            <a:spLocks noGrp="1"/>
          </p:cNvSpPr>
          <p:nvPr>
            <p:ph type="body" idx="1"/>
          </p:nvPr>
        </p:nvSpPr>
        <p:spPr>
          <a:xfrm>
            <a:off x="457200" y="1600200"/>
            <a:ext cx="7619999" cy="4800600"/>
          </a:xfrm>
          <a:prstGeom prst="rect">
            <a:avLst/>
          </a:prstGeom>
          <a:noFill/>
          <a:ln>
            <a:noFill/>
          </a:ln>
        </p:spPr>
        <p:txBody>
          <a:bodyPr lIns="91425" tIns="91425" rIns="91425" bIns="91425" anchor="t" anchorCtr="0">
            <a:noAutofit/>
          </a:bodyPr>
          <a:lstStyle/>
          <a:p>
            <a:pPr marL="254000" marR="0" lvl="0" indent="0" algn="ctr" rtl="0">
              <a:lnSpc>
                <a:spcPct val="100000"/>
              </a:lnSpc>
              <a:spcBef>
                <a:spcPts val="0"/>
              </a:spcBef>
              <a:spcAft>
                <a:spcPts val="0"/>
              </a:spcAft>
              <a:buClr>
                <a:schemeClr val="accent1"/>
              </a:buClr>
              <a:buSzPct val="25000"/>
              <a:buFont typeface="Arial"/>
              <a:buNone/>
            </a:pPr>
            <a:r>
              <a:rPr lang="en-US" sz="2200" b="1" i="1" u="none" strike="noStrike" cap="none" dirty="0">
                <a:solidFill>
                  <a:schemeClr val="accent1"/>
                </a:solidFill>
                <a:latin typeface="Arial"/>
                <a:ea typeface="Arial"/>
                <a:cs typeface="Arial"/>
                <a:sym typeface="Arial"/>
              </a:rPr>
              <a:t>SPOT Theory </a:t>
            </a:r>
            <a:r>
              <a:rPr lang="en-US" sz="2200" b="0" i="0" u="none" strike="noStrike" cap="none" dirty="0">
                <a:solidFill>
                  <a:schemeClr val="dk1"/>
                </a:solidFill>
                <a:latin typeface="Arial"/>
                <a:ea typeface="Arial"/>
                <a:cs typeface="Arial"/>
                <a:sym typeface="Arial"/>
              </a:rPr>
              <a:t>(social pain overlap theory) </a:t>
            </a:r>
            <a:r>
              <a:rPr lang="en-US" sz="2000" b="0" i="0" u="none" strike="noStrike" cap="none" dirty="0" err="1">
                <a:solidFill>
                  <a:schemeClr val="dk1"/>
                </a:solidFill>
                <a:latin typeface="Arial"/>
                <a:ea typeface="Arial"/>
                <a:cs typeface="Arial"/>
                <a:sym typeface="Arial"/>
              </a:rPr>
              <a:t>Eisenburger</a:t>
            </a:r>
            <a:r>
              <a:rPr lang="en-US" sz="2000" b="0" i="0" u="none" strike="noStrike" cap="none" dirty="0">
                <a:solidFill>
                  <a:schemeClr val="dk1"/>
                </a:solidFill>
                <a:latin typeface="Arial"/>
                <a:ea typeface="Arial"/>
                <a:cs typeface="Arial"/>
                <a:sym typeface="Arial"/>
              </a:rPr>
              <a:t>/</a:t>
            </a:r>
            <a:r>
              <a:rPr lang="en-US" sz="2000" b="0" i="0" u="none" strike="noStrike" cap="none" dirty="0" err="1">
                <a:solidFill>
                  <a:schemeClr val="dk1"/>
                </a:solidFill>
                <a:latin typeface="Arial"/>
                <a:ea typeface="Arial"/>
                <a:cs typeface="Arial"/>
                <a:sym typeface="Arial"/>
              </a:rPr>
              <a:t>Leiberman</a:t>
            </a:r>
            <a:r>
              <a:rPr lang="en-US" sz="2000" b="0" i="0" u="none" strike="noStrike" cap="none" dirty="0">
                <a:solidFill>
                  <a:schemeClr val="dk1"/>
                </a:solidFill>
                <a:latin typeface="Arial"/>
                <a:ea typeface="Arial"/>
                <a:cs typeface="Arial"/>
                <a:sym typeface="Arial"/>
              </a:rPr>
              <a:t> research</a:t>
            </a:r>
          </a:p>
          <a:p>
            <a:pPr marL="342900" marR="0" lvl="0" indent="-88900" algn="l" rtl="0">
              <a:lnSpc>
                <a:spcPct val="100000"/>
              </a:lnSpc>
              <a:spcBef>
                <a:spcPts val="440"/>
              </a:spcBef>
              <a:spcAft>
                <a:spcPts val="0"/>
              </a:spcAft>
              <a:buClr>
                <a:schemeClr val="accent1"/>
              </a:buClr>
              <a:buSzPct val="100000"/>
              <a:buFont typeface="Arial"/>
              <a:buNone/>
            </a:pPr>
            <a:endParaRPr sz="2200" b="0" i="0" u="none" strike="noStrike" cap="none" dirty="0">
              <a:solidFill>
                <a:schemeClr val="dk1"/>
              </a:solidFill>
              <a:latin typeface="Arial"/>
              <a:ea typeface="Arial"/>
              <a:cs typeface="Arial"/>
              <a:sym typeface="Arial"/>
            </a:endParaRPr>
          </a:p>
          <a:p>
            <a:pPr marL="254000" marR="0" lvl="0" indent="0" algn="l" rtl="0">
              <a:lnSpc>
                <a:spcPct val="100000"/>
              </a:lnSpc>
              <a:spcBef>
                <a:spcPts val="440"/>
              </a:spcBef>
              <a:spcAft>
                <a:spcPts val="0"/>
              </a:spcAft>
              <a:buClr>
                <a:schemeClr val="accent1"/>
              </a:buClr>
              <a:buSzPct val="100000"/>
              <a:buNone/>
            </a:pPr>
            <a:r>
              <a:rPr lang="en-US" sz="2200" b="0" i="0" u="none" strike="noStrike" cap="none" dirty="0">
                <a:solidFill>
                  <a:srgbClr val="C00000"/>
                </a:solidFill>
                <a:latin typeface="Arial"/>
                <a:ea typeface="Arial"/>
                <a:cs typeface="Arial"/>
                <a:sym typeface="Arial"/>
              </a:rPr>
              <a:t>SOCIAL PAIN IS REAL PAIN!  “US VS. THEM”</a:t>
            </a:r>
          </a:p>
          <a:p>
            <a:pPr marL="548640" marR="0" lvl="1" indent="-274320" algn="l" rtl="0">
              <a:lnSpc>
                <a:spcPct val="100000"/>
              </a:lnSpc>
              <a:spcBef>
                <a:spcPts val="400"/>
              </a:spcBef>
              <a:spcAft>
                <a:spcPts val="0"/>
              </a:spcAft>
              <a:buClr>
                <a:schemeClr val="accent2"/>
              </a:buClr>
              <a:buSzPct val="100000"/>
              <a:buFont typeface="Arial"/>
              <a:buChar char="•"/>
            </a:pPr>
            <a:r>
              <a:rPr lang="en-US" sz="2000" b="0" i="0" u="none" strike="noStrike" cap="none" dirty="0">
                <a:solidFill>
                  <a:schemeClr val="dk1"/>
                </a:solidFill>
                <a:latin typeface="Arial"/>
                <a:ea typeface="Arial"/>
                <a:cs typeface="Arial"/>
                <a:sym typeface="Arial"/>
              </a:rPr>
              <a:t>Social exclusion and physical pain share the SAME pathway in the dorsal anterior cingulate part of the brain!</a:t>
            </a:r>
          </a:p>
          <a:p>
            <a:pPr marL="548640" marR="0" lvl="1" indent="-274320" algn="l" rtl="0">
              <a:lnSpc>
                <a:spcPct val="100000"/>
              </a:lnSpc>
              <a:spcBef>
                <a:spcPts val="400"/>
              </a:spcBef>
              <a:spcAft>
                <a:spcPts val="0"/>
              </a:spcAft>
              <a:buClr>
                <a:schemeClr val="accent2"/>
              </a:buClr>
              <a:buSzPct val="100000"/>
              <a:buFont typeface="Arial"/>
              <a:buChar char="•"/>
            </a:pPr>
            <a:r>
              <a:rPr lang="en-US" sz="2000" b="0" i="0" u="none" strike="noStrike" cap="none" dirty="0">
                <a:solidFill>
                  <a:schemeClr val="dk1"/>
                </a:solidFill>
                <a:latin typeface="Arial"/>
                <a:ea typeface="Arial"/>
                <a:cs typeface="Arial"/>
                <a:sym typeface="Arial"/>
              </a:rPr>
              <a:t>This part of the brain is stimulated when we “perceive” social exclusion</a:t>
            </a:r>
          </a:p>
          <a:p>
            <a:pPr marL="548640" marR="0" lvl="1" indent="-274320" algn="l" rtl="0">
              <a:lnSpc>
                <a:spcPct val="100000"/>
              </a:lnSpc>
              <a:spcBef>
                <a:spcPts val="400"/>
              </a:spcBef>
              <a:spcAft>
                <a:spcPts val="0"/>
              </a:spcAft>
              <a:buClr>
                <a:schemeClr val="accent2"/>
              </a:buClr>
              <a:buSzPct val="100000"/>
              <a:buFont typeface="Arial"/>
              <a:buChar char="•"/>
            </a:pPr>
            <a:r>
              <a:rPr lang="en-US" sz="2000" b="0" i="0" u="none" strike="noStrike" cap="none" dirty="0">
                <a:solidFill>
                  <a:schemeClr val="dk1"/>
                </a:solidFill>
                <a:latin typeface="Arial"/>
                <a:ea typeface="Arial"/>
                <a:cs typeface="Arial"/>
                <a:sym typeface="Arial"/>
              </a:rPr>
              <a:t>Cultures that value separation/individuation and competition have the potential to increase </a:t>
            </a:r>
            <a:r>
              <a:rPr lang="en-US" sz="2000" b="0" i="0" u="none" strike="noStrike" cap="none" dirty="0">
                <a:solidFill>
                  <a:schemeClr val="accent1"/>
                </a:solidFill>
                <a:latin typeface="Arial"/>
                <a:ea typeface="Arial"/>
                <a:cs typeface="Arial"/>
                <a:sym typeface="Arial"/>
              </a:rPr>
              <a:t>minority stress and pain</a:t>
            </a:r>
          </a:p>
          <a:p>
            <a:pPr lvl="0" indent="-88900">
              <a:spcBef>
                <a:spcPts val="440"/>
              </a:spcBef>
              <a:buSzPct val="100000"/>
              <a:buFont typeface="Arial"/>
              <a:buChar char="•"/>
            </a:pPr>
            <a:r>
              <a:rPr lang="en-US" sz="2000" u="sng" dirty="0">
                <a:solidFill>
                  <a:schemeClr val="accent1"/>
                </a:solidFill>
                <a:ea typeface="Arial"/>
                <a:cs typeface="Arial"/>
                <a:sym typeface="Arial"/>
              </a:rPr>
              <a:t>STRESS</a:t>
            </a:r>
          </a:p>
          <a:p>
            <a:pPr lvl="1" indent="-106680">
              <a:spcBef>
                <a:spcPts val="400"/>
              </a:spcBef>
              <a:buSzPct val="100000"/>
              <a:buFont typeface="Arial"/>
              <a:buChar char="•"/>
            </a:pPr>
            <a:r>
              <a:rPr lang="en-US" dirty="0">
                <a:solidFill>
                  <a:schemeClr val="dk1"/>
                </a:solidFill>
                <a:ea typeface="Arial"/>
                <a:cs typeface="Arial"/>
                <a:sym typeface="Arial"/>
              </a:rPr>
              <a:t>Low or moderate stress enhances plasticity and learning</a:t>
            </a:r>
          </a:p>
          <a:p>
            <a:pPr lvl="1" indent="-106680">
              <a:spcBef>
                <a:spcPts val="400"/>
              </a:spcBef>
              <a:buSzPct val="100000"/>
              <a:buFont typeface="Arial"/>
              <a:buChar char="•"/>
            </a:pPr>
            <a:r>
              <a:rPr lang="en-US" dirty="0">
                <a:solidFill>
                  <a:schemeClr val="dk1"/>
                </a:solidFill>
                <a:ea typeface="Arial"/>
                <a:cs typeface="Arial"/>
                <a:sym typeface="Arial"/>
              </a:rPr>
              <a:t>Chronic stress leads to “wear and tear” = bad for the brain</a:t>
            </a:r>
            <a:endParaRPr lang="en-US" sz="2000" b="0" i="0" u="none" strike="noStrike" cap="none" dirty="0">
              <a:solidFill>
                <a:schemeClr val="accent1"/>
              </a:solidFill>
              <a:latin typeface="Arial"/>
              <a:ea typeface="Arial"/>
              <a:cs typeface="Arial"/>
              <a:sym typeface="Arial"/>
            </a:endParaRPr>
          </a:p>
        </p:txBody>
      </p:sp>
    </p:spTree>
    <p:extLst>
      <p:ext uri="{BB962C8B-B14F-4D97-AF65-F5344CB8AC3E}">
        <p14:creationId xmlns:p14="http://schemas.microsoft.com/office/powerpoint/2010/main" val="285177389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00">
                                            <p:txEl>
                                              <p:pRg st="0" end="0"/>
                                            </p:txEl>
                                          </p:spTgt>
                                        </p:tgtEl>
                                        <p:attrNameLst>
                                          <p:attrName>style.visibility</p:attrName>
                                        </p:attrNameLst>
                                      </p:cBhvr>
                                      <p:to>
                                        <p:strVal val="visible"/>
                                      </p:to>
                                    </p:set>
                                    <p:animEffect transition="in" filter="fade">
                                      <p:cBhvr>
                                        <p:cTn id="7" dur="1000"/>
                                        <p:tgtEl>
                                          <p:spTgt spid="1200">
                                            <p:txEl>
                                              <p:pRg st="0" end="0"/>
                                            </p:txEl>
                                          </p:spTgt>
                                        </p:tgtEl>
                                      </p:cBhvr>
                                    </p:animEffect>
                                    <p:anim calcmode="lin" valueType="num">
                                      <p:cBhvr>
                                        <p:cTn id="8" dur="1000" fill="hold"/>
                                        <p:tgtEl>
                                          <p:spTgt spid="12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00">
                                            <p:txEl>
                                              <p:pRg st="2" end="2"/>
                                            </p:txEl>
                                          </p:spTgt>
                                        </p:tgtEl>
                                        <p:attrNameLst>
                                          <p:attrName>style.visibility</p:attrName>
                                        </p:attrNameLst>
                                      </p:cBhvr>
                                      <p:to>
                                        <p:strVal val="visible"/>
                                      </p:to>
                                    </p:set>
                                    <p:animEffect transition="in" filter="fade">
                                      <p:cBhvr>
                                        <p:cTn id="14" dur="1000"/>
                                        <p:tgtEl>
                                          <p:spTgt spid="1200">
                                            <p:txEl>
                                              <p:pRg st="2" end="2"/>
                                            </p:txEl>
                                          </p:spTgt>
                                        </p:tgtEl>
                                      </p:cBhvr>
                                    </p:animEffect>
                                    <p:anim calcmode="lin" valueType="num">
                                      <p:cBhvr>
                                        <p:cTn id="15" dur="1000" fill="hold"/>
                                        <p:tgtEl>
                                          <p:spTgt spid="120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00">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00">
                                            <p:txEl>
                                              <p:pRg st="3" end="3"/>
                                            </p:txEl>
                                          </p:spTgt>
                                        </p:tgtEl>
                                        <p:attrNameLst>
                                          <p:attrName>style.visibility</p:attrName>
                                        </p:attrNameLst>
                                      </p:cBhvr>
                                      <p:to>
                                        <p:strVal val="visible"/>
                                      </p:to>
                                    </p:set>
                                    <p:animEffect transition="in" filter="fade">
                                      <p:cBhvr>
                                        <p:cTn id="19" dur="1000"/>
                                        <p:tgtEl>
                                          <p:spTgt spid="1200">
                                            <p:txEl>
                                              <p:pRg st="3" end="3"/>
                                            </p:txEl>
                                          </p:spTgt>
                                        </p:tgtEl>
                                      </p:cBhvr>
                                    </p:animEffect>
                                    <p:anim calcmode="lin" valueType="num">
                                      <p:cBhvr>
                                        <p:cTn id="20" dur="1000" fill="hold"/>
                                        <p:tgtEl>
                                          <p:spTgt spid="1200">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200">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00">
                                            <p:txEl>
                                              <p:pRg st="4" end="4"/>
                                            </p:txEl>
                                          </p:spTgt>
                                        </p:tgtEl>
                                        <p:attrNameLst>
                                          <p:attrName>style.visibility</p:attrName>
                                        </p:attrNameLst>
                                      </p:cBhvr>
                                      <p:to>
                                        <p:strVal val="visible"/>
                                      </p:to>
                                    </p:set>
                                    <p:animEffect transition="in" filter="fade">
                                      <p:cBhvr>
                                        <p:cTn id="24" dur="1000"/>
                                        <p:tgtEl>
                                          <p:spTgt spid="1200">
                                            <p:txEl>
                                              <p:pRg st="4" end="4"/>
                                            </p:txEl>
                                          </p:spTgt>
                                        </p:tgtEl>
                                      </p:cBhvr>
                                    </p:animEffect>
                                    <p:anim calcmode="lin" valueType="num">
                                      <p:cBhvr>
                                        <p:cTn id="25" dur="1000" fill="hold"/>
                                        <p:tgtEl>
                                          <p:spTgt spid="1200">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200">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00">
                                            <p:txEl>
                                              <p:pRg st="5" end="5"/>
                                            </p:txEl>
                                          </p:spTgt>
                                        </p:tgtEl>
                                        <p:attrNameLst>
                                          <p:attrName>style.visibility</p:attrName>
                                        </p:attrNameLst>
                                      </p:cBhvr>
                                      <p:to>
                                        <p:strVal val="visible"/>
                                      </p:to>
                                    </p:set>
                                    <p:animEffect transition="in" filter="fade">
                                      <p:cBhvr>
                                        <p:cTn id="29" dur="1000"/>
                                        <p:tgtEl>
                                          <p:spTgt spid="1200">
                                            <p:txEl>
                                              <p:pRg st="5" end="5"/>
                                            </p:txEl>
                                          </p:spTgt>
                                        </p:tgtEl>
                                      </p:cBhvr>
                                    </p:animEffect>
                                    <p:anim calcmode="lin" valueType="num">
                                      <p:cBhvr>
                                        <p:cTn id="30" dur="1000" fill="hold"/>
                                        <p:tgtEl>
                                          <p:spTgt spid="1200">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20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00">
                                            <p:txEl>
                                              <p:pRg st="6" end="6"/>
                                            </p:txEl>
                                          </p:spTgt>
                                        </p:tgtEl>
                                        <p:attrNameLst>
                                          <p:attrName>style.visibility</p:attrName>
                                        </p:attrNameLst>
                                      </p:cBhvr>
                                      <p:to>
                                        <p:strVal val="visible"/>
                                      </p:to>
                                    </p:set>
                                    <p:animEffect transition="in" filter="fade">
                                      <p:cBhvr>
                                        <p:cTn id="36" dur="1000"/>
                                        <p:tgtEl>
                                          <p:spTgt spid="1200">
                                            <p:txEl>
                                              <p:pRg st="6" end="6"/>
                                            </p:txEl>
                                          </p:spTgt>
                                        </p:tgtEl>
                                      </p:cBhvr>
                                    </p:animEffect>
                                    <p:anim calcmode="lin" valueType="num">
                                      <p:cBhvr>
                                        <p:cTn id="37" dur="1000" fill="hold"/>
                                        <p:tgtEl>
                                          <p:spTgt spid="1200">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1200">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00">
                                            <p:txEl>
                                              <p:pRg st="7" end="7"/>
                                            </p:txEl>
                                          </p:spTgt>
                                        </p:tgtEl>
                                        <p:attrNameLst>
                                          <p:attrName>style.visibility</p:attrName>
                                        </p:attrNameLst>
                                      </p:cBhvr>
                                      <p:to>
                                        <p:strVal val="visible"/>
                                      </p:to>
                                    </p:set>
                                    <p:animEffect transition="in" filter="fade">
                                      <p:cBhvr>
                                        <p:cTn id="41" dur="1000"/>
                                        <p:tgtEl>
                                          <p:spTgt spid="1200">
                                            <p:txEl>
                                              <p:pRg st="7" end="7"/>
                                            </p:txEl>
                                          </p:spTgt>
                                        </p:tgtEl>
                                      </p:cBhvr>
                                    </p:animEffect>
                                    <p:anim calcmode="lin" valueType="num">
                                      <p:cBhvr>
                                        <p:cTn id="42" dur="1000" fill="hold"/>
                                        <p:tgtEl>
                                          <p:spTgt spid="1200">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120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200">
                                            <p:txEl>
                                              <p:pRg st="8" end="8"/>
                                            </p:txEl>
                                          </p:spTgt>
                                        </p:tgtEl>
                                        <p:attrNameLst>
                                          <p:attrName>style.visibility</p:attrName>
                                        </p:attrNameLst>
                                      </p:cBhvr>
                                      <p:to>
                                        <p:strVal val="visible"/>
                                      </p:to>
                                    </p:set>
                                    <p:animEffect transition="in" filter="fade">
                                      <p:cBhvr>
                                        <p:cTn id="48" dur="1000"/>
                                        <p:tgtEl>
                                          <p:spTgt spid="1200">
                                            <p:txEl>
                                              <p:pRg st="8" end="8"/>
                                            </p:txEl>
                                          </p:spTgt>
                                        </p:tgtEl>
                                      </p:cBhvr>
                                    </p:animEffect>
                                    <p:anim calcmode="lin" valueType="num">
                                      <p:cBhvr>
                                        <p:cTn id="49" dur="1000" fill="hold"/>
                                        <p:tgtEl>
                                          <p:spTgt spid="1200">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120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Shape 594" descr="Image of woman holding mirror with different identities superimposed throughout.">
            <a:extLst>
              <a:ext uri="{C183D7F6-B498-43B3-948B-1728B52AA6E4}">
                <adec:decorative xmlns:adec="http://schemas.microsoft.com/office/drawing/2017/decorative" val="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52400"/>
            <a:ext cx="8174038" cy="654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hape 595"/>
          <p:cNvSpPr>
            <a:spLocks noGrp="1"/>
          </p:cNvSpPr>
          <p:nvPr>
            <p:ph type="title"/>
          </p:nvPr>
        </p:nvSpPr>
        <p:spPr>
          <a:xfrm>
            <a:off x="211138" y="5791200"/>
            <a:ext cx="8080375" cy="817563"/>
          </a:xfrm>
        </p:spPr>
        <p:txBody>
          <a:bodyPr lIns="91425" tIns="45700" rIns="91425" bIns="45700" anchor="ctr"/>
          <a:lstStyle/>
          <a:p>
            <a:pPr algn="ctr">
              <a:buClr>
                <a:srgbClr val="FFFFFF"/>
              </a:buClr>
              <a:buSzPct val="25000"/>
            </a:pPr>
            <a:r>
              <a:rPr lang="en-US" sz="3600" b="1" dirty="0">
                <a:solidFill>
                  <a:srgbClr val="FFFFFF"/>
                </a:solidFill>
                <a:latin typeface="Arial" pitchFamily="34" charset="0"/>
                <a:cs typeface="Arial" pitchFamily="34" charset="0"/>
                <a:sym typeface="Arial" pitchFamily="34" charset="0"/>
              </a:rPr>
              <a:t>OUR DIVERSE SOCIAL IDENTITIES</a:t>
            </a:r>
          </a:p>
        </p:txBody>
      </p:sp>
      <p:sp>
        <p:nvSpPr>
          <p:cNvPr id="11282" name="Shape 610"/>
          <p:cNvSpPr txBox="1">
            <a:spLocks noChangeArrowheads="1"/>
          </p:cNvSpPr>
          <p:nvPr/>
        </p:nvSpPr>
        <p:spPr bwMode="auto">
          <a:xfrm>
            <a:off x="1350963" y="292100"/>
            <a:ext cx="233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5" tIns="45675" rIns="91375" bIns="45675"/>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FF"/>
              </a:buClr>
              <a:buSzPct val="25000"/>
              <a:buFont typeface="Arial" pitchFamily="34" charset="0"/>
              <a:buNone/>
            </a:pPr>
            <a:r>
              <a:rPr lang="en-US" sz="2400">
                <a:solidFill>
                  <a:srgbClr val="FFFFFF"/>
                </a:solidFill>
                <a:cs typeface="Arial" pitchFamily="34" charset="0"/>
                <a:sym typeface="Arial" pitchFamily="34" charset="0"/>
              </a:rPr>
              <a:t>Parent Identity</a:t>
            </a:r>
          </a:p>
        </p:txBody>
      </p:sp>
      <p:sp>
        <p:nvSpPr>
          <p:cNvPr id="11270" name="Shape 598"/>
          <p:cNvSpPr txBox="1">
            <a:spLocks noChangeArrowheads="1"/>
          </p:cNvSpPr>
          <p:nvPr/>
        </p:nvSpPr>
        <p:spPr bwMode="auto">
          <a:xfrm>
            <a:off x="149225" y="814388"/>
            <a:ext cx="2403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5" tIns="45675" rIns="91375" bIns="45675"/>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00"/>
              </a:buClr>
              <a:buSzPct val="25000"/>
              <a:buFont typeface="Arial" pitchFamily="34" charset="0"/>
              <a:buNone/>
            </a:pPr>
            <a:r>
              <a:rPr lang="en-US" sz="2400">
                <a:solidFill>
                  <a:srgbClr val="FFFF00"/>
                </a:solidFill>
                <a:cs typeface="Arial" pitchFamily="34" charset="0"/>
                <a:sym typeface="Arial" pitchFamily="34" charset="0"/>
              </a:rPr>
              <a:t>Gender Identity</a:t>
            </a:r>
          </a:p>
        </p:txBody>
      </p:sp>
      <p:sp>
        <p:nvSpPr>
          <p:cNvPr id="11283" name="Shape 611"/>
          <p:cNvSpPr txBox="1">
            <a:spLocks noChangeArrowheads="1"/>
          </p:cNvSpPr>
          <p:nvPr/>
        </p:nvSpPr>
        <p:spPr bwMode="auto">
          <a:xfrm>
            <a:off x="533400" y="1517650"/>
            <a:ext cx="2344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5" tIns="45675" rIns="91375" bIns="45675"/>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FF"/>
              </a:buClr>
              <a:buSzPct val="25000"/>
              <a:buFont typeface="Arial" pitchFamily="34" charset="0"/>
              <a:buNone/>
            </a:pPr>
            <a:r>
              <a:rPr lang="en-US" sz="2400">
                <a:solidFill>
                  <a:srgbClr val="FFFFFF"/>
                </a:solidFill>
                <a:cs typeface="Arial" pitchFamily="34" charset="0"/>
                <a:sym typeface="Arial" pitchFamily="34" charset="0"/>
              </a:rPr>
              <a:t>Neurodiversity</a:t>
            </a:r>
          </a:p>
        </p:txBody>
      </p:sp>
      <p:sp>
        <p:nvSpPr>
          <p:cNvPr id="11273" name="Shape 601"/>
          <p:cNvSpPr txBox="1">
            <a:spLocks noChangeArrowheads="1"/>
          </p:cNvSpPr>
          <p:nvPr/>
        </p:nvSpPr>
        <p:spPr bwMode="auto">
          <a:xfrm>
            <a:off x="250825" y="2290763"/>
            <a:ext cx="1647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5" tIns="45675" rIns="91375" bIns="45675"/>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00"/>
              </a:buClr>
              <a:buSzPct val="25000"/>
              <a:buFont typeface="Arial" pitchFamily="34" charset="0"/>
              <a:buNone/>
            </a:pPr>
            <a:r>
              <a:rPr lang="en-US" sz="2400">
                <a:solidFill>
                  <a:srgbClr val="FFFF00"/>
                </a:solidFill>
                <a:cs typeface="Arial" pitchFamily="34" charset="0"/>
                <a:sym typeface="Arial" pitchFamily="34" charset="0"/>
              </a:rPr>
              <a:t>Education</a:t>
            </a:r>
          </a:p>
        </p:txBody>
      </p:sp>
      <p:sp>
        <p:nvSpPr>
          <p:cNvPr id="11277" name="Shape 605"/>
          <p:cNvSpPr txBox="1">
            <a:spLocks noChangeArrowheads="1"/>
          </p:cNvSpPr>
          <p:nvPr/>
        </p:nvSpPr>
        <p:spPr bwMode="auto">
          <a:xfrm>
            <a:off x="333375" y="2963863"/>
            <a:ext cx="251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FF"/>
              </a:buClr>
              <a:buSzPct val="25000"/>
              <a:buFont typeface="Arial" pitchFamily="34" charset="0"/>
              <a:buNone/>
            </a:pPr>
            <a:r>
              <a:rPr lang="en-US" sz="2400">
                <a:solidFill>
                  <a:srgbClr val="FFFFFF"/>
                </a:solidFill>
                <a:cs typeface="Arial" pitchFamily="34" charset="0"/>
                <a:sym typeface="Arial" pitchFamily="34" charset="0"/>
              </a:rPr>
              <a:t>Size/Appearance</a:t>
            </a:r>
          </a:p>
        </p:txBody>
      </p:sp>
      <p:sp>
        <p:nvSpPr>
          <p:cNvPr id="11271" name="Shape 599"/>
          <p:cNvSpPr txBox="1">
            <a:spLocks noChangeArrowheads="1"/>
          </p:cNvSpPr>
          <p:nvPr/>
        </p:nvSpPr>
        <p:spPr bwMode="auto">
          <a:xfrm>
            <a:off x="744538" y="3800475"/>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5" tIns="45675" rIns="91375" bIns="45675"/>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00"/>
              </a:buClr>
              <a:buSzPct val="25000"/>
              <a:buFont typeface="Arial" pitchFamily="34" charset="0"/>
              <a:buNone/>
            </a:pPr>
            <a:r>
              <a:rPr lang="en-US" sz="2400">
                <a:solidFill>
                  <a:srgbClr val="FFFF00"/>
                </a:solidFill>
                <a:cs typeface="Arial" pitchFamily="34" charset="0"/>
                <a:sym typeface="Arial" pitchFamily="34" charset="0"/>
              </a:rPr>
              <a:t>Social Class</a:t>
            </a:r>
          </a:p>
        </p:txBody>
      </p:sp>
      <p:sp>
        <p:nvSpPr>
          <p:cNvPr id="11279" name="Shape 607"/>
          <p:cNvSpPr txBox="1">
            <a:spLocks noChangeArrowheads="1"/>
          </p:cNvSpPr>
          <p:nvPr/>
        </p:nvSpPr>
        <p:spPr bwMode="auto">
          <a:xfrm>
            <a:off x="1350963" y="4489450"/>
            <a:ext cx="823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FF"/>
              </a:buClr>
              <a:buSzPct val="25000"/>
              <a:buFont typeface="Arial" pitchFamily="34" charset="0"/>
              <a:buNone/>
            </a:pPr>
            <a:r>
              <a:rPr lang="en-US" sz="2400">
                <a:solidFill>
                  <a:srgbClr val="FFFFFF"/>
                </a:solidFill>
                <a:cs typeface="Arial" pitchFamily="34" charset="0"/>
                <a:sym typeface="Arial" pitchFamily="34" charset="0"/>
              </a:rPr>
              <a:t>Sex</a:t>
            </a:r>
          </a:p>
        </p:txBody>
      </p:sp>
      <p:sp>
        <p:nvSpPr>
          <p:cNvPr id="11278" name="Shape 606"/>
          <p:cNvSpPr txBox="1">
            <a:spLocks noChangeArrowheads="1"/>
          </p:cNvSpPr>
          <p:nvPr/>
        </p:nvSpPr>
        <p:spPr bwMode="auto">
          <a:xfrm>
            <a:off x="407988" y="5210175"/>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00"/>
              </a:buClr>
              <a:buSzPct val="25000"/>
              <a:buFont typeface="Arial" pitchFamily="34" charset="0"/>
              <a:buNone/>
            </a:pPr>
            <a:r>
              <a:rPr lang="en-US" sz="2400">
                <a:solidFill>
                  <a:srgbClr val="FFFF00"/>
                </a:solidFill>
                <a:cs typeface="Arial" pitchFamily="34" charset="0"/>
                <a:sym typeface="Arial" pitchFamily="34" charset="0"/>
              </a:rPr>
              <a:t>Religion/Spirituality</a:t>
            </a:r>
          </a:p>
        </p:txBody>
      </p:sp>
      <p:sp>
        <p:nvSpPr>
          <p:cNvPr id="11280" name="Shape 608"/>
          <p:cNvSpPr txBox="1">
            <a:spLocks noChangeArrowheads="1"/>
          </p:cNvSpPr>
          <p:nvPr/>
        </p:nvSpPr>
        <p:spPr bwMode="auto">
          <a:xfrm>
            <a:off x="5514975" y="298450"/>
            <a:ext cx="763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FF"/>
              </a:buClr>
              <a:buSzPct val="25000"/>
              <a:buFont typeface="Arial" pitchFamily="34" charset="0"/>
              <a:buNone/>
            </a:pPr>
            <a:r>
              <a:rPr lang="en-US" sz="2400">
                <a:solidFill>
                  <a:srgbClr val="FFFFFF"/>
                </a:solidFill>
                <a:cs typeface="Arial" pitchFamily="34" charset="0"/>
                <a:sym typeface="Arial" pitchFamily="34" charset="0"/>
              </a:rPr>
              <a:t>Age</a:t>
            </a:r>
          </a:p>
        </p:txBody>
      </p:sp>
      <p:sp>
        <p:nvSpPr>
          <p:cNvPr id="11269" name="Shape 597"/>
          <p:cNvSpPr txBox="1">
            <a:spLocks noChangeArrowheads="1"/>
          </p:cNvSpPr>
          <p:nvPr/>
        </p:nvSpPr>
        <p:spPr bwMode="auto">
          <a:xfrm>
            <a:off x="6888163" y="315913"/>
            <a:ext cx="1358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5" tIns="45675" rIns="91375" bIns="45675"/>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00"/>
              </a:buClr>
              <a:buSzPct val="25000"/>
              <a:buFont typeface="Arial" pitchFamily="34" charset="0"/>
              <a:buNone/>
            </a:pPr>
            <a:r>
              <a:rPr lang="en-US" sz="2400">
                <a:solidFill>
                  <a:srgbClr val="FFFF00"/>
                </a:solidFill>
                <a:cs typeface="Arial" pitchFamily="34" charset="0"/>
                <a:sym typeface="Arial" pitchFamily="34" charset="0"/>
              </a:rPr>
              <a:t>Ethnicity</a:t>
            </a:r>
          </a:p>
        </p:txBody>
      </p:sp>
      <p:sp>
        <p:nvSpPr>
          <p:cNvPr id="11268" name="Shape 596"/>
          <p:cNvSpPr txBox="1">
            <a:spLocks noChangeArrowheads="1"/>
          </p:cNvSpPr>
          <p:nvPr/>
        </p:nvSpPr>
        <p:spPr bwMode="auto">
          <a:xfrm>
            <a:off x="6354763" y="962025"/>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5" tIns="45675" rIns="91375" bIns="45675"/>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FF"/>
              </a:buClr>
              <a:buSzPct val="25000"/>
              <a:buFont typeface="Arial" pitchFamily="34" charset="0"/>
              <a:buNone/>
            </a:pPr>
            <a:r>
              <a:rPr lang="en-US" sz="2400">
                <a:solidFill>
                  <a:srgbClr val="FFFFFF"/>
                </a:solidFill>
                <a:cs typeface="Arial" pitchFamily="34" charset="0"/>
                <a:sym typeface="Arial" pitchFamily="34" charset="0"/>
              </a:rPr>
              <a:t>Race</a:t>
            </a:r>
          </a:p>
        </p:txBody>
      </p:sp>
      <p:sp>
        <p:nvSpPr>
          <p:cNvPr id="11281" name="Shape 609"/>
          <p:cNvSpPr txBox="1">
            <a:spLocks noChangeArrowheads="1"/>
          </p:cNvSpPr>
          <p:nvPr/>
        </p:nvSpPr>
        <p:spPr bwMode="auto">
          <a:xfrm>
            <a:off x="5410200" y="1828800"/>
            <a:ext cx="2881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00"/>
              </a:buClr>
              <a:buSzPct val="25000"/>
              <a:buFont typeface="Arial" pitchFamily="34" charset="0"/>
              <a:buNone/>
            </a:pPr>
            <a:r>
              <a:rPr lang="en-US" sz="2400">
                <a:solidFill>
                  <a:srgbClr val="FFFF00"/>
                </a:solidFill>
                <a:cs typeface="Arial" pitchFamily="34" charset="0"/>
                <a:sym typeface="Arial" pitchFamily="34" charset="0"/>
              </a:rPr>
              <a:t>Relationship Status</a:t>
            </a:r>
          </a:p>
        </p:txBody>
      </p:sp>
      <p:sp>
        <p:nvSpPr>
          <p:cNvPr id="11275" name="Shape 603"/>
          <p:cNvSpPr txBox="1">
            <a:spLocks noChangeArrowheads="1"/>
          </p:cNvSpPr>
          <p:nvPr/>
        </p:nvSpPr>
        <p:spPr bwMode="auto">
          <a:xfrm>
            <a:off x="5826125" y="2717800"/>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5" tIns="45675" rIns="91375" bIns="45675"/>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FF"/>
              </a:buClr>
              <a:buSzPct val="25000"/>
              <a:buFont typeface="Arial" pitchFamily="34" charset="0"/>
              <a:buNone/>
            </a:pPr>
            <a:r>
              <a:rPr lang="en-US" sz="2400">
                <a:solidFill>
                  <a:srgbClr val="FFFFFF"/>
                </a:solidFill>
                <a:cs typeface="Arial" pitchFamily="34" charset="0"/>
                <a:sym typeface="Arial" pitchFamily="34" charset="0"/>
              </a:rPr>
              <a:t>National Origin</a:t>
            </a:r>
          </a:p>
        </p:txBody>
      </p:sp>
      <p:sp>
        <p:nvSpPr>
          <p:cNvPr id="11274" name="Shape 602"/>
          <p:cNvSpPr txBox="1">
            <a:spLocks noChangeArrowheads="1"/>
          </p:cNvSpPr>
          <p:nvPr/>
        </p:nvSpPr>
        <p:spPr bwMode="auto">
          <a:xfrm>
            <a:off x="5083175" y="3340100"/>
            <a:ext cx="28051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5" tIns="45675" rIns="91375" bIns="45675"/>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00"/>
              </a:buClr>
              <a:buSzPct val="25000"/>
              <a:buFont typeface="Arial" pitchFamily="34" charset="0"/>
              <a:buNone/>
            </a:pPr>
            <a:r>
              <a:rPr lang="en-US" sz="2400">
                <a:solidFill>
                  <a:srgbClr val="FFFF00"/>
                </a:solidFill>
                <a:cs typeface="Arial" pitchFamily="34" charset="0"/>
                <a:sym typeface="Arial" pitchFamily="34" charset="0"/>
              </a:rPr>
              <a:t>Sexual Orientation</a:t>
            </a:r>
          </a:p>
        </p:txBody>
      </p:sp>
      <p:sp>
        <p:nvSpPr>
          <p:cNvPr id="11272" name="Shape 600"/>
          <p:cNvSpPr txBox="1">
            <a:spLocks noChangeArrowheads="1"/>
          </p:cNvSpPr>
          <p:nvPr/>
        </p:nvSpPr>
        <p:spPr bwMode="auto">
          <a:xfrm>
            <a:off x="5008563" y="4262438"/>
            <a:ext cx="3100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5" tIns="45675" rIns="91375" bIns="45675"/>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FF"/>
              </a:buClr>
              <a:buSzPct val="25000"/>
              <a:buFont typeface="Arial" pitchFamily="34" charset="0"/>
              <a:buNone/>
            </a:pPr>
            <a:r>
              <a:rPr lang="en-US" sz="2400">
                <a:solidFill>
                  <a:srgbClr val="FFFFFF"/>
                </a:solidFill>
                <a:cs typeface="Arial" pitchFamily="34" charset="0"/>
                <a:sym typeface="Arial" pitchFamily="34" charset="0"/>
              </a:rPr>
              <a:t>Regional/Geographic</a:t>
            </a:r>
            <a:r>
              <a:rPr lang="en-US" sz="2400">
                <a:solidFill>
                  <a:srgbClr val="000000"/>
                </a:solidFill>
                <a:cs typeface="Arial" pitchFamily="34" charset="0"/>
                <a:sym typeface="Arial" pitchFamily="34" charset="0"/>
              </a:rPr>
              <a:t> </a:t>
            </a:r>
          </a:p>
        </p:txBody>
      </p:sp>
      <p:sp>
        <p:nvSpPr>
          <p:cNvPr id="11276" name="Shape 604"/>
          <p:cNvSpPr txBox="1">
            <a:spLocks noChangeArrowheads="1"/>
          </p:cNvSpPr>
          <p:nvPr/>
        </p:nvSpPr>
        <p:spPr bwMode="auto">
          <a:xfrm>
            <a:off x="5789613" y="4918075"/>
            <a:ext cx="1847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5" tIns="45675" rIns="91375" bIns="45675"/>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Clr>
                <a:srgbClr val="FFFF00"/>
              </a:buClr>
              <a:buSzPct val="25000"/>
              <a:buFont typeface="Arial" pitchFamily="34" charset="0"/>
              <a:buNone/>
            </a:pPr>
            <a:r>
              <a:rPr lang="en-US" sz="2400">
                <a:solidFill>
                  <a:srgbClr val="FFFF00"/>
                </a:solidFill>
                <a:cs typeface="Arial" pitchFamily="34" charset="0"/>
                <a:sym typeface="Arial" pitchFamily="34" charset="0"/>
              </a:rPr>
              <a:t>Dis/Ability</a:t>
            </a:r>
          </a:p>
        </p:txBody>
      </p:sp>
    </p:spTree>
    <p:extLst>
      <p:ext uri="{BB962C8B-B14F-4D97-AF65-F5344CB8AC3E}">
        <p14:creationId xmlns:p14="http://schemas.microsoft.com/office/powerpoint/2010/main" val="256485594"/>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17CF06-8F98-15C2-F4D9-0711801B58F6}"/>
              </a:ext>
            </a:extLst>
          </p:cNvPr>
          <p:cNvSpPr>
            <a:spLocks noGrp="1"/>
          </p:cNvSpPr>
          <p:nvPr>
            <p:ph type="title" idx="4294967295"/>
          </p:nvPr>
        </p:nvSpPr>
        <p:spPr>
          <a:xfrm>
            <a:off x="457200" y="-1143000"/>
            <a:ext cx="7620000" cy="1143000"/>
          </a:xfrm>
        </p:spPr>
        <p:txBody>
          <a:bodyPr vert="horz" lIns="91440" tIns="45720" rIns="91440" bIns="45720" rtlCol="0" anchor="b">
            <a:noAutofit/>
          </a:bodyPr>
          <a:lstStyle/>
          <a:p>
            <a:r>
              <a:rPr lang="en-US" dirty="0"/>
              <a:t>Positionality Question Slide</a:t>
            </a:r>
          </a:p>
        </p:txBody>
      </p:sp>
      <p:pic>
        <p:nvPicPr>
          <p:cNvPr id="2" name="Picture 2" descr="What is positionality? - Engineer Inclu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066800"/>
            <a:ext cx="7862231" cy="4813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185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150D-1ADB-6540-CBE6-4116E55C0068}"/>
              </a:ext>
            </a:extLst>
          </p:cNvPr>
          <p:cNvSpPr>
            <a:spLocks noGrp="1"/>
          </p:cNvSpPr>
          <p:nvPr>
            <p:ph type="title" idx="4294967295"/>
          </p:nvPr>
        </p:nvSpPr>
        <p:spPr>
          <a:xfrm>
            <a:off x="457200" y="-1143000"/>
            <a:ext cx="7620000" cy="1143000"/>
          </a:xfrm>
        </p:spPr>
        <p:txBody>
          <a:bodyPr vert="horz" lIns="91440" tIns="45720" rIns="91440" bIns="45720" rtlCol="0" anchor="b">
            <a:noAutofit/>
          </a:bodyPr>
          <a:lstStyle/>
          <a:p>
            <a:r>
              <a:rPr lang="en-US" dirty="0"/>
              <a:t>Wheel of Power/Privilege Slide</a:t>
            </a:r>
          </a:p>
        </p:txBody>
      </p:sp>
      <p:pic>
        <p:nvPicPr>
          <p:cNvPr id="1026" name="Picture 2" descr="Spin The Wheel of Power &amp; Privilege [Marginalization &amp; Intersectiona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09600"/>
            <a:ext cx="60198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947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47E83-4E09-2AFF-7A2C-B178156A5110}"/>
              </a:ext>
            </a:extLst>
          </p:cNvPr>
          <p:cNvSpPr>
            <a:spLocks noGrp="1"/>
          </p:cNvSpPr>
          <p:nvPr>
            <p:ph type="title"/>
          </p:nvPr>
        </p:nvSpPr>
        <p:spPr>
          <a:xfrm>
            <a:off x="457200" y="-1143000"/>
            <a:ext cx="7620000" cy="1143000"/>
          </a:xfrm>
        </p:spPr>
        <p:txBody>
          <a:bodyPr vert="horz" lIns="91440" tIns="45720" rIns="91440" bIns="45720" rtlCol="0" anchor="b">
            <a:noAutofit/>
          </a:bodyPr>
          <a:lstStyle/>
          <a:p>
            <a:r>
              <a:rPr lang="en-US" dirty="0"/>
              <a:t>Intention and Impact Slide</a:t>
            </a:r>
          </a:p>
        </p:txBody>
      </p:sp>
      <p:sp>
        <p:nvSpPr>
          <p:cNvPr id="3" name="Content Placeholder 2"/>
          <p:cNvSpPr>
            <a:spLocks noGrp="1"/>
          </p:cNvSpPr>
          <p:nvPr>
            <p:ph idx="1"/>
          </p:nvPr>
        </p:nvSpPr>
        <p:spPr>
          <a:xfrm>
            <a:off x="228600" y="533400"/>
            <a:ext cx="7848600" cy="5668963"/>
          </a:xfrm>
        </p:spPr>
        <p:txBody>
          <a:bodyPr>
            <a:normAutofit lnSpcReduction="10000"/>
          </a:bodyPr>
          <a:lstStyle/>
          <a:p>
            <a:pPr marL="0" indent="0" algn="ctr">
              <a:buFont typeface="Wingdings 2" pitchFamily="18" charset="2"/>
              <a:buNone/>
              <a:defRPr/>
            </a:pPr>
            <a:r>
              <a:rPr lang="en-US" sz="7200" dirty="0">
                <a:latin typeface="Arial" pitchFamily="34" charset="0"/>
                <a:cs typeface="Arial" pitchFamily="34" charset="0"/>
              </a:rPr>
              <a:t>Intention </a:t>
            </a:r>
          </a:p>
          <a:p>
            <a:pPr>
              <a:defRPr/>
            </a:pPr>
            <a:endParaRPr lang="en-US" dirty="0"/>
          </a:p>
          <a:p>
            <a:pPr>
              <a:defRPr/>
            </a:pPr>
            <a:endParaRPr lang="en-US" dirty="0"/>
          </a:p>
          <a:p>
            <a:pPr marL="0" indent="0">
              <a:buFont typeface="Wingdings 2" pitchFamily="18" charset="2"/>
              <a:buNone/>
              <a:defRPr/>
            </a:pPr>
            <a:r>
              <a:rPr lang="en-US" dirty="0"/>
              <a:t>	</a:t>
            </a:r>
          </a:p>
          <a:p>
            <a:pPr marL="0" indent="0">
              <a:buFont typeface="Wingdings 2" pitchFamily="18" charset="2"/>
              <a:buNone/>
              <a:defRPr/>
            </a:pPr>
            <a:endParaRPr lang="en-US" dirty="0">
              <a:latin typeface="Arial" pitchFamily="34" charset="0"/>
              <a:cs typeface="Arial" pitchFamily="34" charset="0"/>
            </a:endParaRPr>
          </a:p>
          <a:p>
            <a:pPr marL="0" indent="0">
              <a:buFont typeface="Wingdings 2" pitchFamily="18" charset="2"/>
              <a:buNone/>
              <a:defRPr/>
            </a:pPr>
            <a:endParaRPr lang="en-US" dirty="0">
              <a:latin typeface="Arial" pitchFamily="34" charset="0"/>
              <a:cs typeface="Arial" pitchFamily="34" charset="0"/>
            </a:endParaRPr>
          </a:p>
          <a:p>
            <a:pPr marL="0" indent="0" algn="ctr">
              <a:buFont typeface="Wingdings 2" pitchFamily="18" charset="2"/>
              <a:buNone/>
              <a:defRPr/>
            </a:pPr>
            <a:endParaRPr lang="en-US" sz="7200" dirty="0">
              <a:latin typeface="Arial" pitchFamily="34" charset="0"/>
              <a:cs typeface="Arial" pitchFamily="34" charset="0"/>
            </a:endParaRPr>
          </a:p>
          <a:p>
            <a:pPr marL="0" indent="0" algn="ctr">
              <a:buFont typeface="Wingdings 2" pitchFamily="18" charset="2"/>
              <a:buNone/>
              <a:defRPr/>
            </a:pPr>
            <a:r>
              <a:rPr lang="en-US" sz="7200" dirty="0">
                <a:latin typeface="Arial" pitchFamily="34" charset="0"/>
                <a:cs typeface="Arial" pitchFamily="34" charset="0"/>
              </a:rPr>
              <a:t>Impact</a:t>
            </a:r>
          </a:p>
          <a:p>
            <a:pPr marL="0" indent="0">
              <a:buFont typeface="Wingdings 2" pitchFamily="18" charset="2"/>
              <a:buNone/>
              <a:defRPr/>
            </a:pPr>
            <a:endParaRPr lang="en-US" dirty="0">
              <a:latin typeface="Arial" pitchFamily="34" charset="0"/>
              <a:cs typeface="Arial" pitchFamily="34" charset="0"/>
            </a:endParaRPr>
          </a:p>
          <a:p>
            <a:pPr marL="0" indent="0">
              <a:buFont typeface="Wingdings 2" pitchFamily="18" charset="2"/>
              <a:buNone/>
              <a:defRPr/>
            </a:pPr>
            <a:endParaRPr lang="en-US" dirty="0">
              <a:latin typeface="Arial" pitchFamily="34" charset="0"/>
              <a:cs typeface="Arial" pitchFamily="34" charset="0"/>
            </a:endParaRPr>
          </a:p>
        </p:txBody>
      </p:sp>
      <p:pic>
        <p:nvPicPr>
          <p:cNvPr id="49155" name="Picture 3" descr="Image of the mathematical symbol meaning does not equal. An equal sign with a slash through it."/>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0574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301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Frame</a:t>
            </a:r>
          </a:p>
        </p:txBody>
      </p:sp>
      <p:sp>
        <p:nvSpPr>
          <p:cNvPr id="3" name="Content Placeholder 2"/>
          <p:cNvSpPr>
            <a:spLocks noGrp="1"/>
          </p:cNvSpPr>
          <p:nvPr>
            <p:ph idx="1"/>
          </p:nvPr>
        </p:nvSpPr>
        <p:spPr>
          <a:xfrm>
            <a:off x="381000" y="1600200"/>
            <a:ext cx="8001000" cy="5029200"/>
          </a:xfrm>
        </p:spPr>
        <p:txBody>
          <a:bodyPr>
            <a:normAutofit/>
          </a:bodyPr>
          <a:lstStyle/>
          <a:p>
            <a:r>
              <a:rPr lang="en-US" sz="2800" dirty="0">
                <a:cs typeface="Arial" panose="020B0604020202020204" pitchFamily="34" charset="0"/>
              </a:rPr>
              <a:t>Impact of Cultural &amp; Social stress</a:t>
            </a:r>
          </a:p>
          <a:p>
            <a:endParaRPr lang="en-US" sz="2800" dirty="0">
              <a:cs typeface="Arial" panose="020B0604020202020204" pitchFamily="34" charset="0"/>
            </a:endParaRPr>
          </a:p>
          <a:p>
            <a:r>
              <a:rPr lang="en-US" sz="2800" dirty="0">
                <a:cs typeface="Arial" panose="020B0604020202020204" pitchFamily="34" charset="0"/>
              </a:rPr>
              <a:t>Multicultural Competence &amp; Stimulus Value</a:t>
            </a:r>
          </a:p>
          <a:p>
            <a:endParaRPr lang="en-US" sz="2800" dirty="0">
              <a:cs typeface="Arial" panose="020B0604020202020204" pitchFamily="34" charset="0"/>
            </a:endParaRPr>
          </a:p>
          <a:p>
            <a:r>
              <a:rPr lang="en-US" sz="2800" dirty="0">
                <a:cs typeface="Arial" panose="020B0604020202020204" pitchFamily="34" charset="0"/>
              </a:rPr>
              <a:t>Helper/Healer perspective</a:t>
            </a:r>
          </a:p>
          <a:p>
            <a:endParaRPr lang="en-US" sz="2800" dirty="0">
              <a:cs typeface="Arial" panose="020B0604020202020204" pitchFamily="34" charset="0"/>
            </a:endParaRPr>
          </a:p>
          <a:p>
            <a:r>
              <a:rPr lang="en-US" sz="2800" dirty="0">
                <a:cs typeface="Arial" panose="020B0604020202020204" pitchFamily="34" charset="0"/>
              </a:rPr>
              <a:t>Personal/Professional intersections</a:t>
            </a:r>
          </a:p>
          <a:p>
            <a:pPr marL="114300" indent="0">
              <a:buNone/>
            </a:pPr>
            <a:endParaRPr lang="en-US" sz="2400" dirty="0">
              <a:solidFill>
                <a:srgbClr val="FF0000"/>
              </a:solidFill>
              <a:latin typeface="Arial" panose="020B0604020202020204" pitchFamily="34" charset="0"/>
              <a:cs typeface="Arial" panose="020B0604020202020204" pitchFamily="34" charset="0"/>
            </a:endParaRPr>
          </a:p>
          <a:p>
            <a:pPr marL="114300" indent="0">
              <a:buNone/>
            </a:pP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37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782762"/>
          </a:xfrm>
        </p:spPr>
        <p:txBody>
          <a:bodyPr/>
          <a:lstStyle/>
          <a:p>
            <a:pPr algn="ctr"/>
            <a:r>
              <a:rPr lang="en-US" sz="5400" dirty="0"/>
              <a:t>What gets in the way?</a:t>
            </a:r>
          </a:p>
        </p:txBody>
      </p:sp>
      <p:sp>
        <p:nvSpPr>
          <p:cNvPr id="3" name="Content Placeholder 2"/>
          <p:cNvSpPr>
            <a:spLocks noGrp="1"/>
          </p:cNvSpPr>
          <p:nvPr>
            <p:ph idx="1"/>
          </p:nvPr>
        </p:nvSpPr>
        <p:spPr>
          <a:xfrm>
            <a:off x="457200" y="1981200"/>
            <a:ext cx="7620000" cy="4419600"/>
          </a:xfrm>
        </p:spPr>
        <p:txBody>
          <a:bodyPr/>
          <a:lstStyle/>
          <a:p>
            <a:pPr marL="342900" lvl="1">
              <a:buClr>
                <a:schemeClr val="accent1"/>
              </a:buClr>
            </a:pPr>
            <a:endParaRPr lang="en-US" dirty="0"/>
          </a:p>
          <a:p>
            <a:r>
              <a:rPr lang="en-US" sz="5400" dirty="0"/>
              <a:t>DOUBT</a:t>
            </a:r>
          </a:p>
          <a:p>
            <a:endParaRPr lang="en-US" sz="5400" dirty="0"/>
          </a:p>
          <a:p>
            <a:r>
              <a:rPr lang="en-US" sz="5400" dirty="0"/>
              <a:t>DRAINED</a:t>
            </a:r>
            <a:endParaRPr lang="en-US" sz="5400" dirty="0">
              <a:solidFill>
                <a:srgbClr val="FF0000"/>
              </a:solidFill>
            </a:endParaRPr>
          </a:p>
        </p:txBody>
      </p:sp>
    </p:spTree>
    <p:extLst>
      <p:ext uri="{BB962C8B-B14F-4D97-AF65-F5344CB8AC3E}">
        <p14:creationId xmlns:p14="http://schemas.microsoft.com/office/powerpoint/2010/main" val="3761607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73162"/>
          </a:xfrm>
        </p:spPr>
        <p:txBody>
          <a:bodyPr/>
          <a:lstStyle/>
          <a:p>
            <a:r>
              <a:rPr lang="en-US" sz="5400" dirty="0">
                <a:solidFill>
                  <a:schemeClr val="accent1"/>
                </a:solidFill>
              </a:rPr>
              <a:t>DOUBT</a:t>
            </a:r>
            <a:endParaRPr lang="en-US" sz="5400" dirty="0"/>
          </a:p>
        </p:txBody>
      </p:sp>
      <p:sp>
        <p:nvSpPr>
          <p:cNvPr id="3" name="Content Placeholder 2"/>
          <p:cNvSpPr>
            <a:spLocks noGrp="1"/>
          </p:cNvSpPr>
          <p:nvPr>
            <p:ph idx="1"/>
          </p:nvPr>
        </p:nvSpPr>
        <p:spPr>
          <a:xfrm>
            <a:off x="304800" y="1447800"/>
            <a:ext cx="7848600" cy="5029200"/>
          </a:xfrm>
        </p:spPr>
        <p:txBody>
          <a:bodyPr>
            <a:normAutofit fontScale="92500" lnSpcReduction="20000"/>
          </a:bodyPr>
          <a:lstStyle/>
          <a:p>
            <a:pPr marL="342900" lvl="1">
              <a:buClr>
                <a:schemeClr val="accent1"/>
              </a:buClr>
            </a:pPr>
            <a:endParaRPr lang="en-US" dirty="0"/>
          </a:p>
          <a:p>
            <a:pPr lvl="1"/>
            <a:r>
              <a:rPr lang="en-US" sz="3600" dirty="0"/>
              <a:t>Navigating with fear</a:t>
            </a:r>
          </a:p>
          <a:p>
            <a:pPr lvl="1"/>
            <a:r>
              <a:rPr lang="en-US" sz="3600" dirty="0"/>
              <a:t>Don’t want to use the wrong words</a:t>
            </a:r>
          </a:p>
          <a:p>
            <a:pPr lvl="1"/>
            <a:r>
              <a:rPr lang="en-US" sz="3600" dirty="0"/>
              <a:t>Don’t want to be uncomfortable</a:t>
            </a:r>
          </a:p>
          <a:p>
            <a:pPr lvl="1"/>
            <a:r>
              <a:rPr lang="en-US" sz="3600" dirty="0"/>
              <a:t>Don’t want to make a mistake</a:t>
            </a:r>
          </a:p>
          <a:p>
            <a:pPr lvl="1"/>
            <a:r>
              <a:rPr lang="en-US" sz="3600" dirty="0"/>
              <a:t>Not believing it applies to you</a:t>
            </a:r>
          </a:p>
          <a:p>
            <a:pPr lvl="1"/>
            <a:r>
              <a:rPr lang="en-US" sz="3600" dirty="0"/>
              <a:t>You really believe things are equitable in society</a:t>
            </a:r>
          </a:p>
          <a:p>
            <a:pPr lvl="1"/>
            <a:r>
              <a:rPr lang="en-US" sz="3600" dirty="0"/>
              <a:t>Privilege identity fragility- this pains me too much to think about</a:t>
            </a:r>
          </a:p>
          <a:p>
            <a:pPr lvl="1"/>
            <a:endParaRPr lang="en-US" sz="3600" dirty="0"/>
          </a:p>
          <a:p>
            <a:pPr lvl="1"/>
            <a:endParaRPr lang="en-US" sz="5200" dirty="0"/>
          </a:p>
        </p:txBody>
      </p:sp>
    </p:spTree>
    <p:extLst>
      <p:ext uri="{BB962C8B-B14F-4D97-AF65-F5344CB8AC3E}">
        <p14:creationId xmlns:p14="http://schemas.microsoft.com/office/powerpoint/2010/main" val="410167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EBA01-CED8-6133-F6F2-53FF58E928A6}"/>
              </a:ext>
            </a:extLst>
          </p:cNvPr>
          <p:cNvSpPr>
            <a:spLocks noGrp="1"/>
          </p:cNvSpPr>
          <p:nvPr>
            <p:ph type="title"/>
          </p:nvPr>
        </p:nvSpPr>
        <p:spPr>
          <a:xfrm>
            <a:off x="457200" y="-1143000"/>
            <a:ext cx="7620000" cy="1143000"/>
          </a:xfrm>
        </p:spPr>
        <p:txBody>
          <a:bodyPr vert="horz" lIns="91440" tIns="45720" rIns="91440" bIns="45720" rtlCol="0" anchor="b">
            <a:noAutofit/>
          </a:bodyPr>
          <a:lstStyle/>
          <a:p>
            <a:r>
              <a:rPr lang="en-US" dirty="0"/>
              <a:t>Fear/Courage Slide</a:t>
            </a:r>
          </a:p>
        </p:txBody>
      </p:sp>
      <p:pic>
        <p:nvPicPr>
          <p:cNvPr id="6" name="Content Placeholder 5" descr="An image with the words Fear is what stops you. Courage is what keeps you going, inside of i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52400"/>
            <a:ext cx="6124972" cy="6144599"/>
          </a:xfrm>
        </p:spPr>
      </p:pic>
    </p:spTree>
    <p:extLst>
      <p:ext uri="{BB962C8B-B14F-4D97-AF65-F5344CB8AC3E}">
        <p14:creationId xmlns:p14="http://schemas.microsoft.com/office/powerpoint/2010/main" val="157992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73162"/>
          </a:xfrm>
        </p:spPr>
        <p:txBody>
          <a:bodyPr/>
          <a:lstStyle/>
          <a:p>
            <a:r>
              <a:rPr lang="en-US" sz="5400" dirty="0">
                <a:solidFill>
                  <a:schemeClr val="accent1"/>
                </a:solidFill>
              </a:rPr>
              <a:t>DRAINED</a:t>
            </a:r>
            <a:endParaRPr lang="en-US" sz="5400" dirty="0"/>
          </a:p>
        </p:txBody>
      </p:sp>
      <p:sp>
        <p:nvSpPr>
          <p:cNvPr id="3" name="Content Placeholder 2"/>
          <p:cNvSpPr>
            <a:spLocks noGrp="1"/>
          </p:cNvSpPr>
          <p:nvPr>
            <p:ph idx="1"/>
          </p:nvPr>
        </p:nvSpPr>
        <p:spPr>
          <a:xfrm>
            <a:off x="457200" y="1447800"/>
            <a:ext cx="7848600" cy="4953000"/>
          </a:xfrm>
        </p:spPr>
        <p:txBody>
          <a:bodyPr>
            <a:normAutofit fontScale="85000" lnSpcReduction="20000"/>
          </a:bodyPr>
          <a:lstStyle/>
          <a:p>
            <a:pPr lvl="1"/>
            <a:r>
              <a:rPr lang="en-US" sz="3900" dirty="0"/>
              <a:t>Minority fatigue</a:t>
            </a:r>
          </a:p>
          <a:p>
            <a:pPr lvl="1"/>
            <a:r>
              <a:rPr lang="en-US" sz="3900" dirty="0"/>
              <a:t>Lifelong </a:t>
            </a:r>
            <a:r>
              <a:rPr lang="en-US" sz="3900" dirty="0" err="1"/>
              <a:t>microaggressions</a:t>
            </a:r>
            <a:endParaRPr lang="en-US" sz="3900" dirty="0"/>
          </a:p>
          <a:p>
            <a:pPr lvl="1"/>
            <a:r>
              <a:rPr lang="en-US" sz="3900" dirty="0"/>
              <a:t>Lack of adequate self-care, too much other care</a:t>
            </a:r>
          </a:p>
          <a:p>
            <a:pPr lvl="1"/>
            <a:r>
              <a:rPr lang="en-US" sz="4000" dirty="0"/>
              <a:t>Desire to give up</a:t>
            </a:r>
          </a:p>
          <a:p>
            <a:pPr lvl="1"/>
            <a:r>
              <a:rPr lang="en-US" sz="4000" dirty="0"/>
              <a:t>Tired of history repeating itself</a:t>
            </a:r>
          </a:p>
          <a:p>
            <a:pPr lvl="1"/>
            <a:r>
              <a:rPr lang="en-US" sz="4000" dirty="0"/>
              <a:t>Not seeing any potential for improvement</a:t>
            </a:r>
          </a:p>
          <a:p>
            <a:pPr lvl="1"/>
            <a:r>
              <a:rPr lang="en-US" sz="4000" dirty="0"/>
              <a:t>Anger, hopelessness, frustration</a:t>
            </a:r>
            <a:endParaRPr lang="en-US" sz="3900" dirty="0"/>
          </a:p>
          <a:p>
            <a:pPr lvl="1"/>
            <a:r>
              <a:rPr lang="en-US" sz="3900" dirty="0"/>
              <a:t>Just damn over it</a:t>
            </a:r>
          </a:p>
        </p:txBody>
      </p:sp>
    </p:spTree>
    <p:extLst>
      <p:ext uri="{BB962C8B-B14F-4D97-AF65-F5344CB8AC3E}">
        <p14:creationId xmlns:p14="http://schemas.microsoft.com/office/powerpoint/2010/main" val="35831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782762"/>
          </a:xfrm>
        </p:spPr>
        <p:txBody>
          <a:bodyPr/>
          <a:lstStyle/>
          <a:p>
            <a:pPr algn="ctr"/>
            <a:r>
              <a:rPr lang="en-US" dirty="0"/>
              <a:t>DOUBT or DRAINED</a:t>
            </a:r>
          </a:p>
        </p:txBody>
      </p:sp>
      <p:sp>
        <p:nvSpPr>
          <p:cNvPr id="3" name="Content Placeholder 2"/>
          <p:cNvSpPr>
            <a:spLocks noGrp="1"/>
          </p:cNvSpPr>
          <p:nvPr>
            <p:ph idx="1"/>
          </p:nvPr>
        </p:nvSpPr>
        <p:spPr>
          <a:xfrm>
            <a:off x="228600" y="1981200"/>
            <a:ext cx="8229600" cy="4419600"/>
          </a:xfrm>
        </p:spPr>
        <p:txBody>
          <a:bodyPr>
            <a:normAutofit fontScale="70000" lnSpcReduction="20000"/>
          </a:bodyPr>
          <a:lstStyle/>
          <a:p>
            <a:r>
              <a:rPr lang="en-US" sz="4300" dirty="0"/>
              <a:t>Did you feel yourself more in doubt or drained? Or even a little of both?</a:t>
            </a:r>
          </a:p>
          <a:p>
            <a:endParaRPr lang="en-US" sz="4300" dirty="0">
              <a:solidFill>
                <a:schemeClr val="accent1"/>
              </a:solidFill>
            </a:endParaRPr>
          </a:p>
          <a:p>
            <a:r>
              <a:rPr lang="en-US" sz="4300" dirty="0">
                <a:solidFill>
                  <a:schemeClr val="accent1"/>
                </a:solidFill>
              </a:rPr>
              <a:t>LIFE STRESSORS FOR ALL!!!</a:t>
            </a:r>
          </a:p>
          <a:p>
            <a:pPr lvl="1"/>
            <a:r>
              <a:rPr lang="en-US" sz="4100" i="1" dirty="0">
                <a:solidFill>
                  <a:schemeClr val="accent1"/>
                </a:solidFill>
              </a:rPr>
              <a:t>Cultural stress, personal stress, commutes, work demands, family roles, eating well, etc. </a:t>
            </a:r>
          </a:p>
          <a:p>
            <a:endParaRPr lang="en-US" sz="4300" dirty="0">
              <a:solidFill>
                <a:schemeClr val="accent1"/>
              </a:solidFill>
            </a:endParaRPr>
          </a:p>
          <a:p>
            <a:r>
              <a:rPr lang="en-US" sz="4300" dirty="0"/>
              <a:t>Conflict and divisiveness can arise given people are in different places within the same system. </a:t>
            </a:r>
          </a:p>
          <a:p>
            <a:endParaRPr lang="en-US" sz="3900" dirty="0"/>
          </a:p>
        </p:txBody>
      </p:sp>
    </p:spTree>
    <p:extLst>
      <p:ext uri="{BB962C8B-B14F-4D97-AF65-F5344CB8AC3E}">
        <p14:creationId xmlns:p14="http://schemas.microsoft.com/office/powerpoint/2010/main" val="228883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782762"/>
          </a:xfrm>
        </p:spPr>
        <p:txBody>
          <a:bodyPr/>
          <a:lstStyle/>
          <a:p>
            <a:r>
              <a:rPr lang="en-US" sz="5400" dirty="0"/>
              <a:t>What do we do when doubtful or drained? </a:t>
            </a:r>
          </a:p>
        </p:txBody>
      </p:sp>
      <p:sp>
        <p:nvSpPr>
          <p:cNvPr id="3" name="Content Placeholder 2"/>
          <p:cNvSpPr>
            <a:spLocks noGrp="1"/>
          </p:cNvSpPr>
          <p:nvPr>
            <p:ph idx="1"/>
          </p:nvPr>
        </p:nvSpPr>
        <p:spPr>
          <a:xfrm>
            <a:off x="228600" y="2057400"/>
            <a:ext cx="8229600" cy="4419600"/>
          </a:xfrm>
        </p:spPr>
        <p:txBody>
          <a:bodyPr>
            <a:normAutofit/>
          </a:bodyPr>
          <a:lstStyle/>
          <a:p>
            <a:r>
              <a:rPr lang="en-US" sz="4000" dirty="0"/>
              <a:t>Numbing/Binging behaviors</a:t>
            </a:r>
          </a:p>
          <a:p>
            <a:r>
              <a:rPr lang="en-US" sz="4000" dirty="0"/>
              <a:t>Avoidance of true connection</a:t>
            </a:r>
          </a:p>
          <a:p>
            <a:r>
              <a:rPr lang="en-US" sz="4000" dirty="0"/>
              <a:t>Escapism</a:t>
            </a:r>
          </a:p>
          <a:p>
            <a:r>
              <a:rPr lang="en-US" sz="4000" dirty="0"/>
              <a:t>Take out our stress on others</a:t>
            </a:r>
          </a:p>
          <a:p>
            <a:r>
              <a:rPr lang="en-US" sz="4000" dirty="0"/>
              <a:t>Lack of adequate self and other care</a:t>
            </a:r>
          </a:p>
          <a:p>
            <a:endParaRPr lang="en-US" sz="4300" dirty="0">
              <a:solidFill>
                <a:schemeClr val="accent1"/>
              </a:solidFill>
            </a:endParaRPr>
          </a:p>
          <a:p>
            <a:endParaRPr lang="en-US" sz="3900" dirty="0"/>
          </a:p>
        </p:txBody>
      </p:sp>
    </p:spTree>
    <p:extLst>
      <p:ext uri="{BB962C8B-B14F-4D97-AF65-F5344CB8AC3E}">
        <p14:creationId xmlns:p14="http://schemas.microsoft.com/office/powerpoint/2010/main" val="1899563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Shape 844"/>
          <p:cNvSpPr txBox="1">
            <a:spLocks noGrp="1"/>
          </p:cNvSpPr>
          <p:nvPr>
            <p:ph type="title"/>
          </p:nvPr>
        </p:nvSpPr>
        <p:spPr>
          <a:xfrm>
            <a:off x="457200" y="274637"/>
            <a:ext cx="7619999" cy="11430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accent1"/>
              </a:buClr>
              <a:buSzPct val="25000"/>
              <a:buFont typeface="Arial"/>
              <a:buNone/>
            </a:pPr>
            <a:r>
              <a:rPr lang="en-US" sz="4600" b="0" i="0" u="none" strike="noStrike" cap="none" dirty="0">
                <a:latin typeface="Arial"/>
                <a:ea typeface="Arial"/>
                <a:cs typeface="Arial"/>
                <a:sym typeface="Arial"/>
              </a:rPr>
              <a:t>Self-care </a:t>
            </a:r>
          </a:p>
        </p:txBody>
      </p:sp>
      <p:pic>
        <p:nvPicPr>
          <p:cNvPr id="845" name="Shape 845" descr="Image with the words, I have come to believe that caring for myself is not self indulgent. Caring for myself is an act of survival. A quote from Audre Lorde"/>
          <p:cNvPicPr preferRelativeResize="0">
            <a:picLocks noGrp="1"/>
          </p:cNvPicPr>
          <p:nvPr>
            <p:ph type="body" idx="1"/>
          </p:nvPr>
        </p:nvPicPr>
        <p:blipFill rotWithShape="1">
          <a:blip r:embed="rId3">
            <a:alphaModFix/>
          </a:blip>
          <a:srcRect/>
          <a:stretch/>
        </p:blipFill>
        <p:spPr>
          <a:xfrm>
            <a:off x="1871660" y="1604962"/>
            <a:ext cx="4791075" cy="4791075"/>
          </a:xfrm>
          <a:prstGeom prst="rect">
            <a:avLst/>
          </a:prstGeom>
          <a:noFill/>
          <a:ln>
            <a:noFill/>
          </a:ln>
        </p:spPr>
      </p:pic>
    </p:spTree>
    <p:extLst>
      <p:ext uri="{BB962C8B-B14F-4D97-AF65-F5344CB8AC3E}">
        <p14:creationId xmlns:p14="http://schemas.microsoft.com/office/powerpoint/2010/main" val="2255026921"/>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pitchFamily="34" charset="0"/>
                <a:cs typeface="Arial" pitchFamily="34" charset="0"/>
              </a:rPr>
              <a:t>How I hope we will experience the learning objectives…</a:t>
            </a:r>
          </a:p>
        </p:txBody>
      </p:sp>
      <p:sp>
        <p:nvSpPr>
          <p:cNvPr id="3" name="Content Placeholder 2"/>
          <p:cNvSpPr>
            <a:spLocks noGrp="1"/>
          </p:cNvSpPr>
          <p:nvPr>
            <p:ph idx="1"/>
          </p:nvPr>
        </p:nvSpPr>
        <p:spPr>
          <a:xfrm>
            <a:off x="457200" y="2133600"/>
            <a:ext cx="7620000" cy="4572000"/>
          </a:xfrm>
        </p:spPr>
        <p:txBody>
          <a:bodyPr>
            <a:normAutofit lnSpcReduction="10000"/>
          </a:bodyPr>
          <a:lstStyle/>
          <a:p>
            <a:pPr lvl="0"/>
            <a:r>
              <a:rPr lang="en-US" sz="2400" dirty="0">
                <a:latin typeface="Arial" pitchFamily="34" charset="0"/>
                <a:cs typeface="Arial" pitchFamily="34" charset="0"/>
              </a:rPr>
              <a:t>Feel freedom in the learner and reflective role today</a:t>
            </a:r>
          </a:p>
          <a:p>
            <a:pPr lvl="0"/>
            <a:endParaRPr lang="en-US" sz="2400" dirty="0">
              <a:latin typeface="Arial" pitchFamily="34" charset="0"/>
              <a:cs typeface="Arial" pitchFamily="34" charset="0"/>
            </a:endParaRPr>
          </a:p>
          <a:p>
            <a:pPr lvl="0"/>
            <a:r>
              <a:rPr lang="en-US" sz="2400" dirty="0">
                <a:latin typeface="Arial" pitchFamily="34" charset="0"/>
                <a:cs typeface="Arial" pitchFamily="34" charset="0"/>
              </a:rPr>
              <a:t>Engage in self-reflection from a curious, compassionate, open and challenging space</a:t>
            </a:r>
          </a:p>
          <a:p>
            <a:pPr lvl="0"/>
            <a:endParaRPr lang="en-US" sz="2400" dirty="0">
              <a:latin typeface="Arial" pitchFamily="34" charset="0"/>
              <a:cs typeface="Arial" pitchFamily="34" charset="0"/>
            </a:endParaRPr>
          </a:p>
          <a:p>
            <a:pPr lvl="0"/>
            <a:r>
              <a:rPr lang="en-US" sz="2400" dirty="0">
                <a:latin typeface="Arial" pitchFamily="34" charset="0"/>
                <a:cs typeface="Arial" pitchFamily="34" charset="0"/>
              </a:rPr>
              <a:t>Share your knowledge about the challenges and joys of advocacy work</a:t>
            </a:r>
          </a:p>
          <a:p>
            <a:pPr lvl="0"/>
            <a:endParaRPr lang="en-US" sz="2400" dirty="0">
              <a:latin typeface="Arial" pitchFamily="34" charset="0"/>
              <a:cs typeface="Arial" pitchFamily="34" charset="0"/>
            </a:endParaRPr>
          </a:p>
          <a:p>
            <a:pPr lvl="0"/>
            <a:r>
              <a:rPr lang="en-US" sz="2400" dirty="0">
                <a:latin typeface="Arial" pitchFamily="34" charset="0"/>
                <a:cs typeface="Arial" pitchFamily="34" charset="0"/>
              </a:rPr>
              <a:t>Refresher regarding your impact </a:t>
            </a:r>
          </a:p>
          <a:p>
            <a:pPr lvl="0"/>
            <a:endParaRPr lang="en-US" sz="2400" dirty="0">
              <a:latin typeface="Arial" pitchFamily="34" charset="0"/>
              <a:cs typeface="Arial" pitchFamily="34" charset="0"/>
            </a:endParaRPr>
          </a:p>
          <a:p>
            <a:pPr lvl="0"/>
            <a:r>
              <a:rPr lang="en-US" sz="2400" dirty="0">
                <a:latin typeface="Arial" pitchFamily="34" charset="0"/>
                <a:cs typeface="Arial" pitchFamily="34" charset="0"/>
              </a:rPr>
              <a:t>Intentionally choose how you will engage</a:t>
            </a:r>
          </a:p>
          <a:p>
            <a:pPr lvl="0"/>
            <a:endParaRPr lang="en-US" sz="2400" dirty="0"/>
          </a:p>
        </p:txBody>
      </p:sp>
    </p:spTree>
    <p:extLst>
      <p:ext uri="{BB962C8B-B14F-4D97-AF65-F5344CB8AC3E}">
        <p14:creationId xmlns:p14="http://schemas.microsoft.com/office/powerpoint/2010/main" val="3582927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67200"/>
            <a:ext cx="7391400" cy="1143000"/>
          </a:xfrm>
        </p:spPr>
        <p:txBody>
          <a:bodyPr/>
          <a:lstStyle/>
          <a:p>
            <a:pPr algn="ctr"/>
            <a:br>
              <a:rPr lang="en-US" sz="4000" dirty="0">
                <a:latin typeface="Arial" pitchFamily="34" charset="0"/>
                <a:cs typeface="Arial" pitchFamily="34" charset="0"/>
              </a:rPr>
            </a:br>
            <a:r>
              <a:rPr lang="en-US" sz="4000" dirty="0">
                <a:latin typeface="Arial" pitchFamily="34" charset="0"/>
                <a:cs typeface="Arial" pitchFamily="34" charset="0"/>
              </a:rPr>
              <a:t>Why me as a presenter?</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609600"/>
            <a:ext cx="3790950" cy="3790950"/>
          </a:xfrm>
          <a:prstGeom prst="rect">
            <a:avLst/>
          </a:prstGeom>
        </p:spPr>
      </p:pic>
    </p:spTree>
    <p:extLst>
      <p:ext uri="{BB962C8B-B14F-4D97-AF65-F5344CB8AC3E}">
        <p14:creationId xmlns:p14="http://schemas.microsoft.com/office/powerpoint/2010/main" val="476019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46C8D-0062-8DB6-6CFE-45045FDCFDD0}"/>
              </a:ext>
            </a:extLst>
          </p:cNvPr>
          <p:cNvSpPr>
            <a:spLocks noGrp="1"/>
          </p:cNvSpPr>
          <p:nvPr>
            <p:ph type="title"/>
          </p:nvPr>
        </p:nvSpPr>
        <p:spPr>
          <a:xfrm>
            <a:off x="457200" y="-1143000"/>
            <a:ext cx="7620000" cy="1143000"/>
          </a:xfrm>
        </p:spPr>
        <p:txBody>
          <a:bodyPr vert="horz" lIns="91440" tIns="45720" rIns="91440" bIns="45720" rtlCol="0" anchor="b">
            <a:noAutofit/>
          </a:bodyPr>
          <a:lstStyle/>
          <a:p>
            <a:r>
              <a:rPr lang="en-US" dirty="0"/>
              <a:t>Triad Training Model Slide</a:t>
            </a:r>
          </a:p>
        </p:txBody>
      </p:sp>
      <p:sp>
        <p:nvSpPr>
          <p:cNvPr id="7171" name="Content Placeholder 2"/>
          <p:cNvSpPr>
            <a:spLocks noGrp="1"/>
          </p:cNvSpPr>
          <p:nvPr>
            <p:ph sz="quarter" idx="1"/>
          </p:nvPr>
        </p:nvSpPr>
        <p:spPr>
          <a:xfrm>
            <a:off x="228600" y="914400"/>
            <a:ext cx="8077200" cy="5715000"/>
          </a:xfrm>
        </p:spPr>
        <p:txBody>
          <a:bodyPr>
            <a:normAutofit fontScale="85000" lnSpcReduction="20000"/>
          </a:bodyPr>
          <a:lstStyle/>
          <a:p>
            <a:pPr marL="447675" indent="-382588">
              <a:lnSpc>
                <a:spcPct val="90000"/>
              </a:lnSpc>
              <a:buFont typeface="Wingdings 2" pitchFamily="18" charset="2"/>
              <a:buChar char=""/>
            </a:pPr>
            <a:endParaRPr lang="en-US" sz="2800" dirty="0"/>
          </a:p>
          <a:p>
            <a:pPr marL="447675" indent="-382588">
              <a:lnSpc>
                <a:spcPct val="90000"/>
              </a:lnSpc>
              <a:buFont typeface="Wingdings 2" pitchFamily="18" charset="2"/>
              <a:buChar char=""/>
            </a:pPr>
            <a:r>
              <a:rPr lang="en-US" sz="6600" dirty="0">
                <a:solidFill>
                  <a:schemeClr val="tx2"/>
                </a:solidFill>
                <a:latin typeface="Arial" pitchFamily="34" charset="0"/>
                <a:cs typeface="Arial" pitchFamily="34" charset="0"/>
              </a:rPr>
              <a:t>Knowledge</a:t>
            </a:r>
          </a:p>
          <a:p>
            <a:pPr marL="447675" indent="-382588">
              <a:lnSpc>
                <a:spcPct val="90000"/>
              </a:lnSpc>
              <a:buFont typeface="Wingdings 2" pitchFamily="18" charset="2"/>
              <a:buChar char=""/>
            </a:pPr>
            <a:endParaRPr lang="en-US" sz="6600" dirty="0">
              <a:solidFill>
                <a:schemeClr val="tx2"/>
              </a:solidFill>
              <a:latin typeface="Arial" pitchFamily="34" charset="0"/>
              <a:cs typeface="Arial" pitchFamily="34" charset="0"/>
            </a:endParaRPr>
          </a:p>
          <a:p>
            <a:pPr marL="447675" indent="-382588">
              <a:lnSpc>
                <a:spcPct val="90000"/>
              </a:lnSpc>
              <a:buFont typeface="Wingdings 2" pitchFamily="18" charset="2"/>
              <a:buChar char=""/>
            </a:pPr>
            <a:r>
              <a:rPr lang="en-US" sz="6600" dirty="0">
                <a:solidFill>
                  <a:schemeClr val="tx2"/>
                </a:solidFill>
                <a:latin typeface="Arial" pitchFamily="34" charset="0"/>
                <a:cs typeface="Arial" pitchFamily="34" charset="0"/>
              </a:rPr>
              <a:t>Skills</a:t>
            </a:r>
          </a:p>
          <a:p>
            <a:pPr marL="65087" indent="0">
              <a:lnSpc>
                <a:spcPct val="90000"/>
              </a:lnSpc>
              <a:buNone/>
            </a:pPr>
            <a:endParaRPr lang="en-US" sz="6600" dirty="0">
              <a:solidFill>
                <a:schemeClr val="tx2"/>
              </a:solidFill>
              <a:latin typeface="Arial" pitchFamily="34" charset="0"/>
              <a:cs typeface="Arial" pitchFamily="34" charset="0"/>
            </a:endParaRPr>
          </a:p>
          <a:p>
            <a:pPr marL="447675" indent="-382588">
              <a:lnSpc>
                <a:spcPct val="90000"/>
              </a:lnSpc>
              <a:buFont typeface="Wingdings 2" pitchFamily="18" charset="2"/>
              <a:buChar char=""/>
            </a:pPr>
            <a:r>
              <a:rPr lang="en-US" sz="6600" dirty="0">
                <a:solidFill>
                  <a:schemeClr val="tx2"/>
                </a:solidFill>
                <a:latin typeface="Arial" pitchFamily="34" charset="0"/>
                <a:cs typeface="Arial" pitchFamily="34" charset="0"/>
              </a:rPr>
              <a:t>Awareness/Attitudes</a:t>
            </a:r>
          </a:p>
          <a:p>
            <a:pPr marL="447675" indent="-382588">
              <a:lnSpc>
                <a:spcPct val="90000"/>
              </a:lnSpc>
              <a:buFont typeface="Wingdings 2" pitchFamily="18" charset="2"/>
              <a:buChar char=""/>
            </a:pPr>
            <a:endParaRPr lang="en-US" sz="6600" dirty="0">
              <a:solidFill>
                <a:schemeClr val="tx2"/>
              </a:solidFill>
              <a:latin typeface="Arial" pitchFamily="34" charset="0"/>
              <a:cs typeface="Arial" pitchFamily="34" charset="0"/>
            </a:endParaRPr>
          </a:p>
          <a:p>
            <a:pPr marL="447675" indent="-382588" algn="r">
              <a:lnSpc>
                <a:spcPct val="90000"/>
              </a:lnSpc>
              <a:buFont typeface="Wingdings 2" pitchFamily="18" charset="2"/>
              <a:buChar char=""/>
            </a:pPr>
            <a:r>
              <a:rPr lang="en-US" sz="4000" i="1" dirty="0">
                <a:solidFill>
                  <a:schemeClr val="accent1"/>
                </a:solidFill>
                <a:latin typeface="Arial" pitchFamily="34" charset="0"/>
                <a:cs typeface="Arial" pitchFamily="34" charset="0"/>
              </a:rPr>
              <a:t>Triad Training Model (Pederson, 2000)</a:t>
            </a:r>
            <a:endParaRPr lang="en-US" sz="4000" i="1" dirty="0">
              <a:solidFill>
                <a:schemeClr val="tx2"/>
              </a:solidFill>
              <a:latin typeface="Arial" pitchFamily="34" charset="0"/>
              <a:cs typeface="Arial" pitchFamily="34" charset="0"/>
            </a:endParaRPr>
          </a:p>
          <a:p>
            <a:pPr marL="447675" indent="-382588">
              <a:lnSpc>
                <a:spcPct val="90000"/>
              </a:lnSpc>
              <a:buFont typeface="Wingdings 2" pitchFamily="18" charset="2"/>
              <a:buChar char=""/>
            </a:pPr>
            <a:endParaRPr lang="en-US" sz="6600" dirty="0">
              <a:solidFill>
                <a:schemeClr val="tx2"/>
              </a:solidFill>
              <a:latin typeface="Arial" pitchFamily="34" charset="0"/>
              <a:cs typeface="Arial" pitchFamily="34" charset="0"/>
            </a:endParaRPr>
          </a:p>
          <a:p>
            <a:pPr marL="447675" indent="-382588">
              <a:lnSpc>
                <a:spcPct val="90000"/>
              </a:lnSpc>
              <a:buFont typeface="Wingdings 2" pitchFamily="18" charset="2"/>
              <a:buChar char=""/>
            </a:pPr>
            <a:endParaRPr lang="en-US" sz="4100" dirty="0">
              <a:latin typeface="Arial" pitchFamily="34" charset="0"/>
              <a:cs typeface="Arial" pitchFamily="34" charset="0"/>
            </a:endParaRPr>
          </a:p>
          <a:p>
            <a:pPr marL="65087" indent="0">
              <a:lnSpc>
                <a:spcPct val="90000"/>
              </a:lnSpc>
              <a:buNone/>
            </a:pPr>
            <a:endParaRPr lang="en-US" sz="2800" dirty="0"/>
          </a:p>
          <a:p>
            <a:pPr marL="65087" indent="0">
              <a:lnSpc>
                <a:spcPct val="90000"/>
              </a:lnSpc>
              <a:buNone/>
            </a:pPr>
            <a:endParaRPr lang="en-US" sz="2700" dirty="0">
              <a:ea typeface="ＭＳ Ｐゴシック" pitchFamily="34" charset="-128"/>
            </a:endParaRPr>
          </a:p>
          <a:p>
            <a:pPr marL="447675" indent="-382588">
              <a:lnSpc>
                <a:spcPct val="90000"/>
              </a:lnSpc>
              <a:buFont typeface="Wingdings 2" pitchFamily="18" charset="2"/>
              <a:buChar char=""/>
            </a:pPr>
            <a:endParaRPr lang="en-US" sz="2700" dirty="0">
              <a:ea typeface="ＭＳ Ｐゴシック" pitchFamily="34" charset="-128"/>
            </a:endParaRPr>
          </a:p>
          <a:p>
            <a:pPr marL="447675" indent="-382588">
              <a:lnSpc>
                <a:spcPct val="90000"/>
              </a:lnSpc>
              <a:buFont typeface="Wingdings 2" pitchFamily="18" charset="2"/>
              <a:buChar char=""/>
            </a:pPr>
            <a:endParaRPr lang="en-US" sz="2700" dirty="0">
              <a:ea typeface="ＭＳ Ｐゴシック" pitchFamily="34" charset="-128"/>
            </a:endParaRPr>
          </a:p>
        </p:txBody>
      </p:sp>
    </p:spTree>
    <p:extLst>
      <p:ext uri="{BB962C8B-B14F-4D97-AF65-F5344CB8AC3E}">
        <p14:creationId xmlns:p14="http://schemas.microsoft.com/office/powerpoint/2010/main" val="233863732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en-US" dirty="0"/>
              <a:t>Multicultural Competence</a:t>
            </a:r>
          </a:p>
        </p:txBody>
      </p:sp>
      <p:sp>
        <p:nvSpPr>
          <p:cNvPr id="3" name="Content Placeholder 2"/>
          <p:cNvSpPr>
            <a:spLocks noGrp="1"/>
          </p:cNvSpPr>
          <p:nvPr>
            <p:ph idx="1"/>
          </p:nvPr>
        </p:nvSpPr>
        <p:spPr>
          <a:xfrm>
            <a:off x="381000" y="1905000"/>
            <a:ext cx="7696200" cy="4495800"/>
          </a:xfrm>
        </p:spPr>
        <p:txBody>
          <a:bodyPr/>
          <a:lstStyle/>
          <a:p>
            <a:pPr marL="342900" lvl="1">
              <a:buClr>
                <a:schemeClr val="accent1"/>
              </a:buClr>
            </a:pPr>
            <a:endParaRPr lang="en-US" dirty="0"/>
          </a:p>
          <a:p>
            <a:pPr marL="342900" lvl="1">
              <a:buClr>
                <a:schemeClr val="accent1"/>
              </a:buClr>
            </a:pPr>
            <a:r>
              <a:rPr lang="en-US" sz="2600" dirty="0"/>
              <a:t>Research indicates that the awareness component  of MC training may be </a:t>
            </a:r>
            <a:r>
              <a:rPr lang="en-US" sz="2600" b="1" dirty="0">
                <a:solidFill>
                  <a:schemeClr val="accent1"/>
                </a:solidFill>
              </a:rPr>
              <a:t>most indicative </a:t>
            </a:r>
            <a:r>
              <a:rPr lang="en-US" sz="2600" dirty="0"/>
              <a:t>of attaining multicultural competence.</a:t>
            </a:r>
          </a:p>
          <a:p>
            <a:pPr marL="342900" lvl="1">
              <a:buClr>
                <a:schemeClr val="accent1"/>
              </a:buClr>
            </a:pPr>
            <a:endParaRPr lang="en-US" sz="2600" dirty="0"/>
          </a:p>
          <a:p>
            <a:pPr marL="342900" lvl="1">
              <a:buClr>
                <a:schemeClr val="accent1"/>
              </a:buClr>
            </a:pPr>
            <a:r>
              <a:rPr lang="en-US" sz="2600" dirty="0"/>
              <a:t>The development of self-awareness through </a:t>
            </a:r>
            <a:r>
              <a:rPr lang="en-US" sz="2600" b="1" dirty="0">
                <a:solidFill>
                  <a:schemeClr val="accent1"/>
                </a:solidFill>
              </a:rPr>
              <a:t>personal reflection and experiential training</a:t>
            </a:r>
            <a:r>
              <a:rPr lang="en-US" sz="2600" b="1" dirty="0"/>
              <a:t> </a:t>
            </a:r>
            <a:r>
              <a:rPr lang="en-US" sz="2600" dirty="0"/>
              <a:t>is a</a:t>
            </a:r>
            <a:r>
              <a:rPr lang="en-US" sz="2600" b="1" dirty="0"/>
              <a:t> </a:t>
            </a:r>
            <a:r>
              <a:rPr lang="en-US" sz="2600" b="1" dirty="0">
                <a:solidFill>
                  <a:schemeClr val="accent1"/>
                </a:solidFill>
              </a:rPr>
              <a:t>critical </a:t>
            </a:r>
            <a:r>
              <a:rPr lang="en-US" sz="2600" dirty="0"/>
              <a:t>element of becoming </a:t>
            </a:r>
            <a:r>
              <a:rPr lang="en-US" sz="2600" dirty="0" err="1"/>
              <a:t>multiculturally</a:t>
            </a:r>
            <a:r>
              <a:rPr lang="en-US" sz="2600" dirty="0"/>
              <a:t> competent.</a:t>
            </a:r>
          </a:p>
          <a:p>
            <a:pPr marL="342900" lvl="1">
              <a:buClr>
                <a:schemeClr val="accent1"/>
              </a:buClr>
            </a:pPr>
            <a:endParaRPr lang="en-US" dirty="0"/>
          </a:p>
          <a:p>
            <a:endParaRPr lang="en-US" dirty="0"/>
          </a:p>
        </p:txBody>
      </p:sp>
    </p:spTree>
    <p:extLst>
      <p:ext uri="{BB962C8B-B14F-4D97-AF65-F5344CB8AC3E}">
        <p14:creationId xmlns:p14="http://schemas.microsoft.com/office/powerpoint/2010/main" val="1473545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 y="364312"/>
            <a:ext cx="8049867" cy="854888"/>
          </a:xfrm>
          <a:solidFill>
            <a:schemeClr val="accent1"/>
          </a:solidFill>
        </p:spPr>
        <p:txBody>
          <a:bodyPr/>
          <a:lstStyle/>
          <a:p>
            <a:pPr algn="ct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Process Model of Cultural Competence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752600"/>
            <a:ext cx="7821267" cy="4495800"/>
          </a:xfrm>
        </p:spPr>
        <p:txBody>
          <a:bodyPr>
            <a:normAutofit fontScale="92500" lnSpcReduction="20000"/>
          </a:bodyPr>
          <a:lstStyle/>
          <a:p>
            <a:r>
              <a:rPr lang="en-US" b="1" u="sng" dirty="0">
                <a:uFill>
                  <a:solidFill>
                    <a:schemeClr val="accent1">
                      <a:lumMod val="75000"/>
                    </a:schemeClr>
                  </a:solidFill>
                </a:uFill>
                <a:latin typeface="Arial" panose="020B0604020202020204" pitchFamily="34" charset="0"/>
                <a:cs typeface="Arial" panose="020B0604020202020204" pitchFamily="34" charset="0"/>
              </a:rPr>
              <a:t>Cultural Knowledge</a:t>
            </a:r>
            <a:r>
              <a:rPr lang="en-US" b="1" dirty="0">
                <a:uFill>
                  <a:solidFill>
                    <a:schemeClr val="accent1">
                      <a:lumMod val="75000"/>
                    </a:schemeClr>
                  </a:solidFill>
                </a:u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Comprehensive knowledge base about culturally diverse groups</a:t>
            </a:r>
          </a:p>
          <a:p>
            <a:r>
              <a:rPr lang="en-US" b="1" u="sng" dirty="0">
                <a:uFill>
                  <a:solidFill>
                    <a:schemeClr val="accent1">
                      <a:lumMod val="75000"/>
                    </a:schemeClr>
                  </a:solidFill>
                </a:uFill>
                <a:latin typeface="Arial" panose="020B0604020202020204" pitchFamily="34" charset="0"/>
                <a:cs typeface="Arial" panose="020B0604020202020204" pitchFamily="34" charset="0"/>
              </a:rPr>
              <a:t>Cultural Awareness</a:t>
            </a:r>
            <a:r>
              <a:rPr lang="en-US" b="1" dirty="0">
                <a:uFill>
                  <a:solidFill>
                    <a:schemeClr val="accent1">
                      <a:lumMod val="75000"/>
                    </a:schemeClr>
                  </a:solidFill>
                </a:u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Self-examination of one’s own biases towards other cultures, in-depth exploration of one’s own cultural background</a:t>
            </a:r>
          </a:p>
          <a:p>
            <a:pPr lvl="1"/>
            <a:r>
              <a:rPr lang="en-US" b="1" u="sng" dirty="0">
                <a:uFill>
                  <a:solidFill>
                    <a:schemeClr val="accent1">
                      <a:lumMod val="75000"/>
                    </a:schemeClr>
                  </a:solidFill>
                </a:uFill>
                <a:latin typeface="Arial" panose="020B0604020202020204" pitchFamily="34" charset="0"/>
                <a:cs typeface="Arial" panose="020B0604020202020204" pitchFamily="34" charset="0"/>
              </a:rPr>
              <a:t>Cultural Encounters</a:t>
            </a:r>
            <a:r>
              <a:rPr lang="en-US" b="1" dirty="0">
                <a:uFill>
                  <a:solidFill>
                    <a:schemeClr val="accent1">
                      <a:lumMod val="75000"/>
                    </a:schemeClr>
                  </a:solidFill>
                </a:u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Direct engagement in face-to-face encounters with others from culturally diverse backgrounds, necessary for developing cultural competence</a:t>
            </a:r>
          </a:p>
          <a:p>
            <a:pPr lvl="1"/>
            <a:r>
              <a:rPr lang="en-US" b="1" u="sng" dirty="0">
                <a:uFill>
                  <a:solidFill>
                    <a:schemeClr val="accent1">
                      <a:lumMod val="75000"/>
                    </a:schemeClr>
                  </a:solidFill>
                </a:uFill>
                <a:latin typeface="Arial" panose="020B0604020202020204" pitchFamily="34" charset="0"/>
                <a:cs typeface="Arial" panose="020B0604020202020204" pitchFamily="34" charset="0"/>
              </a:rPr>
              <a:t>Cultural Desire</a:t>
            </a:r>
            <a:r>
              <a:rPr lang="en-US" b="1" dirty="0">
                <a:uFill>
                  <a:solidFill>
                    <a:schemeClr val="accent1">
                      <a:lumMod val="75000"/>
                    </a:schemeClr>
                  </a:solidFill>
                </a:u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Motivation to </a:t>
            </a:r>
            <a:r>
              <a:rPr lang="en-US" i="1" dirty="0">
                <a:latin typeface="Arial" panose="020B0604020202020204" pitchFamily="34" charset="0"/>
                <a:cs typeface="Arial" panose="020B0604020202020204" pitchFamily="34" charset="0"/>
              </a:rPr>
              <a:t>want to </a:t>
            </a:r>
            <a:r>
              <a:rPr lang="en-US" dirty="0">
                <a:latin typeface="Arial" panose="020B0604020202020204" pitchFamily="34" charset="0"/>
                <a:cs typeface="Arial" panose="020B0604020202020204" pitchFamily="34" charset="0"/>
              </a:rPr>
              <a:t>(not, have to) engage in a process of being culturally aware, knowledgeable, and skillful </a:t>
            </a:r>
          </a:p>
          <a:p>
            <a:pPr lvl="1"/>
            <a:r>
              <a:rPr lang="en-US" b="1" u="sng" dirty="0">
                <a:uFill>
                  <a:solidFill>
                    <a:schemeClr val="accent1">
                      <a:lumMod val="75000"/>
                    </a:schemeClr>
                  </a:solidFill>
                </a:uFill>
                <a:latin typeface="Arial" panose="020B0604020202020204" pitchFamily="34" charset="0"/>
                <a:cs typeface="Arial" panose="020B0604020202020204" pitchFamily="34" charset="0"/>
              </a:rPr>
              <a:t>Cultural Humility</a:t>
            </a:r>
            <a:r>
              <a:rPr lang="en-US" b="1" dirty="0">
                <a:uFill>
                  <a:solidFill>
                    <a:schemeClr val="accent6"/>
                  </a:solidFill>
                </a:u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 lifelong process of self-reflection and critique; being honest about what you know and don’t know, deep respect for others experience and perspectives </a:t>
            </a:r>
          </a:p>
          <a:p>
            <a:r>
              <a:rPr lang="en-US" b="1" u="sng" dirty="0">
                <a:uFill>
                  <a:solidFill>
                    <a:schemeClr val="accent1">
                      <a:lumMod val="75000"/>
                    </a:schemeClr>
                  </a:solidFill>
                </a:uFill>
                <a:latin typeface="Arial" panose="020B0604020202020204" pitchFamily="34" charset="0"/>
                <a:cs typeface="Arial" panose="020B0604020202020204" pitchFamily="34" charset="0"/>
              </a:rPr>
              <a:t>Cultural Skills</a:t>
            </a:r>
            <a:r>
              <a:rPr lang="en-US" b="1" dirty="0">
                <a:uFill>
                  <a:solidFill>
                    <a:schemeClr val="accent1">
                      <a:lumMod val="75000"/>
                    </a:schemeClr>
                  </a:solidFill>
                </a:u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Ability to perform culturally informed assessment, intervention, training/education, supervision, and research</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78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381000"/>
            <a:ext cx="7429913" cy="924475"/>
          </a:xfrm>
          <a:solidFill>
            <a:schemeClr val="accent1"/>
          </a:solidFill>
        </p:spPr>
        <p:txBody>
          <a:bodyPr/>
          <a:lstStyle/>
          <a:p>
            <a:pPr marL="484188" eaLnBrk="1" hangingPunct="1"/>
            <a:r>
              <a:rPr lang="en-US" sz="4800" dirty="0">
                <a:latin typeface="Arial" pitchFamily="34" charset="0"/>
                <a:ea typeface="ＭＳ Ｐゴシック" pitchFamily="34" charset="-128"/>
                <a:cs typeface="Arial" pitchFamily="34" charset="0"/>
              </a:rPr>
              <a:t>Givens by Cruz</a:t>
            </a:r>
          </a:p>
        </p:txBody>
      </p:sp>
      <p:sp>
        <p:nvSpPr>
          <p:cNvPr id="8195" name="Content Placeholder 2"/>
          <p:cNvSpPr>
            <a:spLocks noGrp="1"/>
          </p:cNvSpPr>
          <p:nvPr>
            <p:ph sz="quarter" idx="1"/>
          </p:nvPr>
        </p:nvSpPr>
        <p:spPr>
          <a:xfrm>
            <a:off x="457200" y="1600200"/>
            <a:ext cx="8229600" cy="4889500"/>
          </a:xfrm>
        </p:spPr>
        <p:txBody>
          <a:bodyPr>
            <a:normAutofit lnSpcReduction="10000"/>
          </a:bodyPr>
          <a:lstStyle/>
          <a:p>
            <a:pPr marL="447675" indent="-382588" eaLnBrk="1" hangingPunct="1">
              <a:lnSpc>
                <a:spcPct val="90000"/>
              </a:lnSpc>
              <a:buFont typeface="Wingdings 2" pitchFamily="18" charset="2"/>
              <a:buChar char=""/>
            </a:pPr>
            <a:r>
              <a:rPr lang="en-US" sz="2800" dirty="0">
                <a:solidFill>
                  <a:schemeClr val="tx2">
                    <a:lumMod val="75000"/>
                  </a:schemeClr>
                </a:solidFill>
                <a:latin typeface="Arial" pitchFamily="34" charset="0"/>
                <a:ea typeface="ＭＳ Ｐゴシック" pitchFamily="34" charset="-128"/>
                <a:cs typeface="Arial" pitchFamily="34" charset="0"/>
              </a:rPr>
              <a:t>Everyone’s a little biased</a:t>
            </a:r>
          </a:p>
          <a:p>
            <a:pPr marL="447675" indent="-382588" eaLnBrk="1" hangingPunct="1">
              <a:lnSpc>
                <a:spcPct val="90000"/>
              </a:lnSpc>
              <a:buFont typeface="Wingdings 2" pitchFamily="18" charset="2"/>
              <a:buChar char=""/>
            </a:pPr>
            <a:endParaRPr lang="en-US" sz="2800" dirty="0">
              <a:solidFill>
                <a:schemeClr val="tx2">
                  <a:lumMod val="75000"/>
                </a:schemeClr>
              </a:solidFill>
              <a:latin typeface="Arial" pitchFamily="34" charset="0"/>
              <a:ea typeface="ＭＳ Ｐゴシック" pitchFamily="34" charset="-128"/>
              <a:cs typeface="Arial" pitchFamily="34" charset="0"/>
            </a:endParaRPr>
          </a:p>
          <a:p>
            <a:pPr marL="447675" indent="-382588" eaLnBrk="1" hangingPunct="1">
              <a:lnSpc>
                <a:spcPct val="90000"/>
              </a:lnSpc>
              <a:buFont typeface="Wingdings 2" pitchFamily="18" charset="2"/>
              <a:buChar char=""/>
            </a:pPr>
            <a:r>
              <a:rPr lang="en-US" sz="2800" dirty="0">
                <a:solidFill>
                  <a:schemeClr val="tx2">
                    <a:lumMod val="75000"/>
                  </a:schemeClr>
                </a:solidFill>
                <a:latin typeface="Arial" pitchFamily="34" charset="0"/>
                <a:ea typeface="ＭＳ Ｐゴシック" pitchFamily="34" charset="-128"/>
                <a:cs typeface="Arial" pitchFamily="34" charset="0"/>
              </a:rPr>
              <a:t>We don’t know what we don’t know until we know it</a:t>
            </a:r>
          </a:p>
          <a:p>
            <a:pPr marL="447675" indent="-382588" eaLnBrk="1" hangingPunct="1">
              <a:lnSpc>
                <a:spcPct val="90000"/>
              </a:lnSpc>
              <a:buFont typeface="Wingdings 2" pitchFamily="18" charset="2"/>
              <a:buChar char=""/>
            </a:pPr>
            <a:endParaRPr lang="en-US" sz="2800" dirty="0">
              <a:solidFill>
                <a:schemeClr val="tx2">
                  <a:lumMod val="75000"/>
                </a:schemeClr>
              </a:solidFill>
              <a:latin typeface="Arial" pitchFamily="34" charset="0"/>
              <a:ea typeface="ＭＳ Ｐゴシック" pitchFamily="34" charset="-128"/>
              <a:cs typeface="Arial" pitchFamily="34" charset="0"/>
            </a:endParaRPr>
          </a:p>
          <a:p>
            <a:pPr marL="447675" indent="-382588" eaLnBrk="1" hangingPunct="1">
              <a:lnSpc>
                <a:spcPct val="90000"/>
              </a:lnSpc>
              <a:buFont typeface="Wingdings 2" pitchFamily="18" charset="2"/>
              <a:buChar char=""/>
            </a:pPr>
            <a:r>
              <a:rPr lang="en-US" sz="2800" dirty="0">
                <a:solidFill>
                  <a:schemeClr val="tx2">
                    <a:lumMod val="75000"/>
                  </a:schemeClr>
                </a:solidFill>
                <a:latin typeface="Arial" pitchFamily="34" charset="0"/>
                <a:ea typeface="ＭＳ Ｐゴシック" pitchFamily="34" charset="-128"/>
                <a:cs typeface="Arial" pitchFamily="34" charset="0"/>
              </a:rPr>
              <a:t>Meeting people with compassion for their lived experience works</a:t>
            </a:r>
          </a:p>
          <a:p>
            <a:pPr marL="447675" indent="-382588" eaLnBrk="1" hangingPunct="1">
              <a:lnSpc>
                <a:spcPct val="90000"/>
              </a:lnSpc>
              <a:buFont typeface="Wingdings 2" pitchFamily="18" charset="2"/>
              <a:buChar char=""/>
            </a:pPr>
            <a:endParaRPr lang="en-US" sz="2800" dirty="0">
              <a:solidFill>
                <a:schemeClr val="tx2">
                  <a:lumMod val="75000"/>
                </a:schemeClr>
              </a:solidFill>
              <a:latin typeface="Arial" pitchFamily="34" charset="0"/>
              <a:ea typeface="ＭＳ Ｐゴシック" pitchFamily="34" charset="-128"/>
              <a:cs typeface="Arial" pitchFamily="34" charset="0"/>
            </a:endParaRPr>
          </a:p>
          <a:p>
            <a:pPr marL="447675" indent="-382588" eaLnBrk="1" hangingPunct="1">
              <a:lnSpc>
                <a:spcPct val="90000"/>
              </a:lnSpc>
              <a:buFont typeface="Wingdings 2" pitchFamily="18" charset="2"/>
              <a:buChar char=""/>
            </a:pPr>
            <a:r>
              <a:rPr lang="en-US" sz="2800" dirty="0">
                <a:solidFill>
                  <a:schemeClr val="tx2">
                    <a:lumMod val="75000"/>
                  </a:schemeClr>
                </a:solidFill>
                <a:latin typeface="Arial" pitchFamily="34" charset="0"/>
                <a:ea typeface="ＭＳ Ｐゴシック" pitchFamily="34" charset="-128"/>
                <a:cs typeface="Arial" pitchFamily="34" charset="0"/>
              </a:rPr>
              <a:t>The </a:t>
            </a:r>
            <a:r>
              <a:rPr lang="en-US" sz="2800" dirty="0" err="1">
                <a:solidFill>
                  <a:schemeClr val="tx2">
                    <a:lumMod val="75000"/>
                  </a:schemeClr>
                </a:solidFill>
                <a:latin typeface="Arial" pitchFamily="34" charset="0"/>
                <a:ea typeface="ＭＳ Ｐゴシック" pitchFamily="34" charset="-128"/>
                <a:cs typeface="Arial" pitchFamily="34" charset="0"/>
              </a:rPr>
              <a:t>singlemost</a:t>
            </a:r>
            <a:r>
              <a:rPr lang="en-US" sz="2800" dirty="0">
                <a:solidFill>
                  <a:schemeClr val="tx2">
                    <a:lumMod val="75000"/>
                  </a:schemeClr>
                </a:solidFill>
                <a:latin typeface="Arial" pitchFamily="34" charset="0"/>
                <a:ea typeface="ＭＳ Ｐゴシック" pitchFamily="34" charset="-128"/>
                <a:cs typeface="Arial" pitchFamily="34" charset="0"/>
              </a:rPr>
              <a:t> effective way to eradicate bias is one on one connection</a:t>
            </a:r>
          </a:p>
          <a:p>
            <a:pPr marL="447675" indent="-382588" eaLnBrk="1" hangingPunct="1">
              <a:lnSpc>
                <a:spcPct val="90000"/>
              </a:lnSpc>
              <a:buFont typeface="Wingdings 2" pitchFamily="18" charset="2"/>
              <a:buChar char=""/>
            </a:pPr>
            <a:endParaRPr lang="en-US" sz="2800" dirty="0">
              <a:solidFill>
                <a:schemeClr val="tx2">
                  <a:lumMod val="75000"/>
                </a:schemeClr>
              </a:solidFill>
              <a:latin typeface="Arial" pitchFamily="34" charset="0"/>
              <a:ea typeface="ＭＳ Ｐゴシック" pitchFamily="34" charset="-128"/>
              <a:cs typeface="Arial" pitchFamily="34" charset="0"/>
            </a:endParaRPr>
          </a:p>
          <a:p>
            <a:pPr marL="447675" indent="-382588" eaLnBrk="1" hangingPunct="1">
              <a:lnSpc>
                <a:spcPct val="90000"/>
              </a:lnSpc>
              <a:buFont typeface="Wingdings 2" pitchFamily="18" charset="2"/>
              <a:buChar char=""/>
            </a:pPr>
            <a:r>
              <a:rPr lang="en-US" sz="2800" dirty="0">
                <a:solidFill>
                  <a:schemeClr val="tx2">
                    <a:lumMod val="75000"/>
                  </a:schemeClr>
                </a:solidFill>
                <a:latin typeface="Arial" pitchFamily="34" charset="0"/>
                <a:ea typeface="ＭＳ Ｐゴシック" pitchFamily="34" charset="-128"/>
                <a:cs typeface="Arial" pitchFamily="34" charset="0"/>
              </a:rPr>
              <a:t>Must learn our stimulus value</a:t>
            </a:r>
          </a:p>
          <a:p>
            <a:pPr marL="447675" indent="-382588" eaLnBrk="1" hangingPunct="1">
              <a:lnSpc>
                <a:spcPct val="90000"/>
              </a:lnSpc>
              <a:buFont typeface="Wingdings 2" pitchFamily="18" charset="2"/>
              <a:buChar char=""/>
            </a:pPr>
            <a:endParaRPr lang="en-US" sz="2700"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36641308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eb1ecbf-8e12-41fa-b577-5f4aa3424baa">
      <UserInfo>
        <DisplayName/>
        <AccountId xsi:nil="true"/>
        <AccountType/>
      </UserInfo>
    </SharedWithUsers>
    <MediaLengthInSeconds xmlns="8503bc2d-68ca-4668-bd1b-fa8e8f33b2b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F21F61ACE0F047898D2F62A655084E" ma:contentTypeVersion="6" ma:contentTypeDescription="Create a new document." ma:contentTypeScope="" ma:versionID="95c93fc70b31316446f38b1a984b1a38">
  <xsd:schema xmlns:xsd="http://www.w3.org/2001/XMLSchema" xmlns:xs="http://www.w3.org/2001/XMLSchema" xmlns:p="http://schemas.microsoft.com/office/2006/metadata/properties" xmlns:ns2="4eb1ecbf-8e12-41fa-b577-5f4aa3424baa" xmlns:ns3="8503bc2d-68ca-4668-bd1b-fa8e8f33b2bd" targetNamespace="http://schemas.microsoft.com/office/2006/metadata/properties" ma:root="true" ma:fieldsID="ba4afcfba344dab19d0c5e85c2c803d0" ns2:_="" ns3:_="">
    <xsd:import namespace="4eb1ecbf-8e12-41fa-b577-5f4aa3424baa"/>
    <xsd:import namespace="8503bc2d-68ca-4668-bd1b-fa8e8f33b2b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b1ecbf-8e12-41fa-b577-5f4aa3424ba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03bc2d-68ca-4668-bd1b-fa8e8f33b2b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6BA540-F90F-4460-B9E5-E9DA0A84B2E5}">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8503bc2d-68ca-4668-bd1b-fa8e8f33b2bd"/>
    <ds:schemaRef ds:uri="http://schemas.openxmlformats.org/package/2006/metadata/core-properties"/>
    <ds:schemaRef ds:uri="4eb1ecbf-8e12-41fa-b577-5f4aa3424baa"/>
    <ds:schemaRef ds:uri="http://www.w3.org/XML/1998/namespace"/>
  </ds:schemaRefs>
</ds:datastoreItem>
</file>

<file path=customXml/itemProps2.xml><?xml version="1.0" encoding="utf-8"?>
<ds:datastoreItem xmlns:ds="http://schemas.openxmlformats.org/officeDocument/2006/customXml" ds:itemID="{1DAD9765-CCDE-4861-B206-09F9AFF4C5E2}">
  <ds:schemaRefs>
    <ds:schemaRef ds:uri="http://schemas.microsoft.com/sharepoint/v3/contenttype/forms"/>
  </ds:schemaRefs>
</ds:datastoreItem>
</file>

<file path=customXml/itemProps3.xml><?xml version="1.0" encoding="utf-8"?>
<ds:datastoreItem xmlns:ds="http://schemas.openxmlformats.org/officeDocument/2006/customXml" ds:itemID="{1E9B547E-F97E-419F-B184-6555DE81E6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b1ecbf-8e12-41fa-b577-5f4aa3424baa"/>
    <ds:schemaRef ds:uri="8503bc2d-68ca-4668-bd1b-fa8e8f33b2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Adjacency</Template>
  <TotalTime>12241</TotalTime>
  <Words>2003</Words>
  <Application>Microsoft Office PowerPoint</Application>
  <PresentationFormat>On-screen Show (4:3)</PresentationFormat>
  <Paragraphs>336</Paragraphs>
  <Slides>36</Slides>
  <Notes>20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Garamond</vt:lpstr>
      <vt:lpstr>Symbol</vt:lpstr>
      <vt:lpstr>Times New Roman</vt:lpstr>
      <vt:lpstr>Wingdings</vt:lpstr>
      <vt:lpstr>Wingdings 2</vt:lpstr>
      <vt:lpstr>Wingdings 3</vt:lpstr>
      <vt:lpstr>Adjacency</vt:lpstr>
      <vt:lpstr>How to Keep Working on my Multicultural Competence in a Divisive Cultural Climate </vt:lpstr>
      <vt:lpstr>Purpose</vt:lpstr>
      <vt:lpstr>Frame</vt:lpstr>
      <vt:lpstr>How I hope we will experience the learning objectives…</vt:lpstr>
      <vt:lpstr> Why me as a presenter?</vt:lpstr>
      <vt:lpstr>Triad Training Model Slide</vt:lpstr>
      <vt:lpstr>Multicultural Competence</vt:lpstr>
      <vt:lpstr> Process Model of Cultural Competence </vt:lpstr>
      <vt:lpstr>Givens by Cruz</vt:lpstr>
      <vt:lpstr>Safety VS Comfort</vt:lpstr>
      <vt:lpstr>Safety vs. Comfort </vt:lpstr>
      <vt:lpstr>Vulnerability…</vt:lpstr>
      <vt:lpstr>Inspirational Quote Slide</vt:lpstr>
      <vt:lpstr>Impact Slide</vt:lpstr>
      <vt:lpstr>Intersectional concepts within cultural/social/political stress</vt:lpstr>
      <vt:lpstr>Audre Lorde Quote Slide</vt:lpstr>
      <vt:lpstr>Reflection Exercise Slide</vt:lpstr>
      <vt:lpstr>My Reflections Review Slide</vt:lpstr>
      <vt:lpstr>Awareness Question Slide</vt:lpstr>
      <vt:lpstr>Four Corners</vt:lpstr>
      <vt:lpstr>Breakout Content Exercise Slide</vt:lpstr>
      <vt:lpstr>Experiential Activity</vt:lpstr>
      <vt:lpstr>Karen Lang Quote Slide</vt:lpstr>
      <vt:lpstr>Being Relational in a Non-Relational World</vt:lpstr>
      <vt:lpstr>Relational Neuroscience Concepts  </vt:lpstr>
      <vt:lpstr>OUR DIVERSE SOCIAL IDENTITIES</vt:lpstr>
      <vt:lpstr>Positionality Question Slide</vt:lpstr>
      <vt:lpstr>Wheel of Power/Privilege Slide</vt:lpstr>
      <vt:lpstr>Intention and Impact Slide</vt:lpstr>
      <vt:lpstr>What gets in the way?</vt:lpstr>
      <vt:lpstr>DOUBT</vt:lpstr>
      <vt:lpstr>Fear/Courage Slide</vt:lpstr>
      <vt:lpstr>DRAINED</vt:lpstr>
      <vt:lpstr>DOUBT or DRAINED</vt:lpstr>
      <vt:lpstr>What do we do when doubtful or drained? </vt:lpstr>
      <vt:lpstr>Self-care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dc:title>
  <dc:creator>Dr. Carmen Cruz</dc:creator>
  <cp:lastModifiedBy>Geske,Jeremy</cp:lastModifiedBy>
  <cp:revision>543</cp:revision>
  <cp:lastPrinted>2015-01-07T16:41:31Z</cp:lastPrinted>
  <dcterms:created xsi:type="dcterms:W3CDTF">2011-07-14T15:38:56Z</dcterms:created>
  <dcterms:modified xsi:type="dcterms:W3CDTF">2023-05-10T15:36:26Z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0x010100A2F21F61ACE0F047898D2F62A655084E</vt:lpwstr>
  </property>
  <property fmtid="{D5CDD505-2E9C-101B-9397-08002B2CF9AE}" pid="3" name="Order">
    <vt:r8>43900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_ColorTag">
    <vt:lpwstr/>
  </property>
  <property fmtid="{D5CDD505-2E9C-101B-9397-08002B2CF9AE}" pid="8" name="TriggerFlowInfo">
    <vt:lpwstr/>
  </property>
  <property fmtid="{D5CDD505-2E9C-101B-9397-08002B2CF9AE}" pid="9" name="_ColorHex">
    <vt:lpwstr/>
  </property>
  <property fmtid="{D5CDD505-2E9C-101B-9397-08002B2CF9AE}" pid="10" name="_Emoji">
    <vt:lpwstr/>
  </property>
  <property fmtid="{D5CDD505-2E9C-101B-9397-08002B2CF9AE}" pid="11" name="ComplianceAssetId">
    <vt:lpwstr/>
  </property>
  <property fmtid="{D5CDD505-2E9C-101B-9397-08002B2CF9AE}" pid="12" name="TemplateUrl">
    <vt:lpwstr/>
  </property>
</Properties>
</file>