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 id="2147483663" r:id="rId5"/>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Comfortaa" panose="020B0604020202020204" charset="0"/>
      <p:regular r:id="rId24"/>
      <p:bold r:id="rId25"/>
    </p:embeddedFont>
    <p:embeddedFont>
      <p:font typeface="Comfortaa Medium"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712" autoAdjust="0"/>
  </p:normalViewPr>
  <p:slideViewPr>
    <p:cSldViewPr snapToGrid="0">
      <p:cViewPr varScale="1">
        <p:scale>
          <a:sx n="137" d="100"/>
          <a:sy n="137" d="100"/>
        </p:scale>
        <p:origin x="132" y="21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9.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inton,Ryan" userId="45578ba8-3c6c-4427-91b5-7480a4c5dc94" providerId="ADAL" clId="{EFE05E68-2816-471F-9660-15AC1160AA55}"/>
    <pc:docChg chg="modShowInfo">
      <pc:chgData name="Clinton,Ryan" userId="45578ba8-3c6c-4427-91b5-7480a4c5dc94" providerId="ADAL" clId="{EFE05E68-2816-471F-9660-15AC1160AA55}" dt="2023-04-06T15:43:11.176" v="0" actId="2744"/>
      <pc:docMkLst>
        <pc:docMk/>
      </pc:docMkLst>
    </pc:docChg>
  </pc:docChgLst>
  <pc:docChgLst>
    <pc:chgData name="Geske,Jeremy" userId="5a596945-05d1-48ba-9417-8147989a8740" providerId="ADAL" clId="{B6BDD8E2-09EC-47C9-A1C5-188CB4C5ED9B}"/>
    <pc:docChg chg="undo custSel modSld">
      <pc:chgData name="Geske,Jeremy" userId="5a596945-05d1-48ba-9417-8147989a8740" providerId="ADAL" clId="{B6BDD8E2-09EC-47C9-A1C5-188CB4C5ED9B}" dt="2023-04-25T18:35:16.853" v="21" actId="20577"/>
      <pc:docMkLst>
        <pc:docMk/>
      </pc:docMkLst>
      <pc:sldChg chg="modSp mod">
        <pc:chgData name="Geske,Jeremy" userId="5a596945-05d1-48ba-9417-8147989a8740" providerId="ADAL" clId="{B6BDD8E2-09EC-47C9-A1C5-188CB4C5ED9B}" dt="2023-04-25T18:33:28.489" v="2" actId="33553"/>
        <pc:sldMkLst>
          <pc:docMk/>
          <pc:sldMk cId="0" sldId="256"/>
        </pc:sldMkLst>
        <pc:spChg chg="mod">
          <ac:chgData name="Geske,Jeremy" userId="5a596945-05d1-48ba-9417-8147989a8740" providerId="ADAL" clId="{B6BDD8E2-09EC-47C9-A1C5-188CB4C5ED9B}" dt="2023-04-25T18:33:28.489" v="2" actId="33553"/>
          <ac:spMkLst>
            <pc:docMk/>
            <pc:sldMk cId="0" sldId="256"/>
            <ac:spMk id="69" creationId="{00000000-0000-0000-0000-000000000000}"/>
          </ac:spMkLst>
        </pc:spChg>
      </pc:sldChg>
      <pc:sldChg chg="modSp">
        <pc:chgData name="Geske,Jeremy" userId="5a596945-05d1-48ba-9417-8147989a8740" providerId="ADAL" clId="{B6BDD8E2-09EC-47C9-A1C5-188CB4C5ED9B}" dt="2023-04-25T18:32:55.537" v="1" actId="27636"/>
        <pc:sldMkLst>
          <pc:docMk/>
          <pc:sldMk cId="0" sldId="258"/>
        </pc:sldMkLst>
        <pc:spChg chg="mod">
          <ac:chgData name="Geske,Jeremy" userId="5a596945-05d1-48ba-9417-8147989a8740" providerId="ADAL" clId="{B6BDD8E2-09EC-47C9-A1C5-188CB4C5ED9B}" dt="2023-04-25T18:32:55.537" v="1" actId="27636"/>
          <ac:spMkLst>
            <pc:docMk/>
            <pc:sldMk cId="0" sldId="258"/>
            <ac:spMk id="82" creationId="{00000000-0000-0000-0000-000000000000}"/>
          </ac:spMkLst>
        </pc:spChg>
      </pc:sldChg>
      <pc:sldChg chg="modSp mod">
        <pc:chgData name="Geske,Jeremy" userId="5a596945-05d1-48ba-9417-8147989a8740" providerId="ADAL" clId="{B6BDD8E2-09EC-47C9-A1C5-188CB4C5ED9B}" dt="2023-04-25T18:35:16.853" v="21" actId="20577"/>
        <pc:sldMkLst>
          <pc:docMk/>
          <pc:sldMk cId="0" sldId="264"/>
        </pc:sldMkLst>
        <pc:spChg chg="mod">
          <ac:chgData name="Geske,Jeremy" userId="5a596945-05d1-48ba-9417-8147989a8740" providerId="ADAL" clId="{B6BDD8E2-09EC-47C9-A1C5-188CB4C5ED9B}" dt="2023-04-25T18:35:16.853" v="21" actId="20577"/>
          <ac:spMkLst>
            <pc:docMk/>
            <pc:sldMk cId="0" sldId="264"/>
            <ac:spMk id="119" creationId="{00000000-0000-0000-0000-000000000000}"/>
          </ac:spMkLst>
        </pc:spChg>
        <pc:spChg chg="mod ord">
          <ac:chgData name="Geske,Jeremy" userId="5a596945-05d1-48ba-9417-8147989a8740" providerId="ADAL" clId="{B6BDD8E2-09EC-47C9-A1C5-188CB4C5ED9B}" dt="2023-04-25T18:34:56.269" v="19"/>
          <ac:spMkLst>
            <pc:docMk/>
            <pc:sldMk cId="0" sldId="264"/>
            <ac:spMk id="12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05a4da5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205a4da5c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7" name="Google Shape;67;g205a4da5c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e2bce17c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2e2bce17c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do not have a magic bullet or resource, help you have the conversation and start the processes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05a4da5c6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g205a4da5c6_2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 sz="700" b="1">
                <a:solidFill>
                  <a:srgbClr val="91C0C8"/>
                </a:solidFill>
                <a:highlight>
                  <a:srgbClr val="FFFFFF"/>
                </a:highlight>
              </a:rPr>
              <a:t>Homelessness is a temporary circumstance. It does not define them. </a:t>
            </a:r>
            <a:r>
              <a:rPr lang="en" sz="700">
                <a:solidFill>
                  <a:srgbClr val="111111"/>
                </a:solidFill>
                <a:highlight>
                  <a:srgbClr val="FFFFFF"/>
                </a:highlight>
              </a:rPr>
              <a:t>The word “homeless” holds onto its negative connotation like the people using it hold onto their purses, and their line of sight. Or rather, the word “homeless” has its derogatory connotation thrust upon it like the expectations given to them by the passersby.</a:t>
            </a:r>
            <a:endParaRPr sz="700">
              <a:solidFill>
                <a:srgbClr val="111111"/>
              </a:solidFill>
              <a:highlight>
                <a:srgbClr val="FFFFFF"/>
              </a:highlight>
            </a:endParaRPr>
          </a:p>
          <a:p>
            <a:pPr marL="0" lvl="0" indent="0" algn="l" rtl="0">
              <a:lnSpc>
                <a:spcPct val="160000"/>
              </a:lnSpc>
              <a:spcBef>
                <a:spcPts val="0"/>
              </a:spcBef>
              <a:spcAft>
                <a:spcPts val="1100"/>
              </a:spcAft>
              <a:buClr>
                <a:schemeClr val="dk1"/>
              </a:buClr>
              <a:buSzPts val="1100"/>
              <a:buFont typeface="Arial"/>
              <a:buNone/>
            </a:pPr>
            <a:r>
              <a:rPr lang="en" sz="700">
                <a:solidFill>
                  <a:srgbClr val="111111"/>
                </a:solidFill>
                <a:highlight>
                  <a:srgbClr val="FFFFFF"/>
                </a:highlight>
              </a:rPr>
              <a:t>“Homeless” is used in common day-to-day language to describe what’s seen as a drunk/crazy/druggie/dirty/lazy bum on the sidewalk asking for change. Someone who probably has a beard; someone who probably smells; someone who must just not be trying hard enough to find a job and is just lazy.  The point is that this is a person, will difficulties, a past, and — hopefully — a future.</a:t>
            </a:r>
            <a:endParaRPr sz="700" b="0" i="0" u="none" strike="noStrike" cap="none">
              <a:solidFill>
                <a:schemeClr val="dk1"/>
              </a:solidFill>
              <a:latin typeface="Calibri"/>
              <a:ea typeface="Calibri"/>
              <a:cs typeface="Calibri"/>
              <a:sym typeface="Calibri"/>
            </a:endParaRPr>
          </a:p>
        </p:txBody>
      </p:sp>
      <p:sp>
        <p:nvSpPr>
          <p:cNvPr id="79" name="Google Shape;79;g205a4da5c6_2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8545b81ec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8545b81ec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do not have a magic bullet or resource, help you have the conversation and start the processes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8545b81ec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8545b81ec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do not have a magic bullet or resource, help you have the conversation and start the processes</a:t>
            </a:r>
            <a:endParaRPr/>
          </a:p>
          <a:p>
            <a:pPr marL="0" lvl="0" indent="0" algn="l" rtl="0">
              <a:spcBef>
                <a:spcPts val="0"/>
              </a:spcBef>
              <a:spcAft>
                <a:spcPts val="0"/>
              </a:spcAft>
              <a:buNone/>
            </a:pPr>
            <a:r>
              <a:rPr lang="en"/>
              <a:t>United Way/Generation Hope - stipends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2c3daaf36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12c3daaf36f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This is unlikely - that the SEF could solve a student’s problem of chronic homelessness.  One anecdotal example here but important to let staff know that SEF is not a fix all and a “go-to” for students they meet who are experiencing homelessness</a:t>
            </a:r>
            <a:endParaRPr sz="1200" b="0" i="0" u="none" strike="noStrike" cap="none">
              <a:solidFill>
                <a:schemeClr val="dk1"/>
              </a:solidFill>
              <a:latin typeface="Calibri"/>
              <a:ea typeface="Calibri"/>
              <a:cs typeface="Calibri"/>
              <a:sym typeface="Calibri"/>
            </a:endParaRPr>
          </a:p>
        </p:txBody>
      </p:sp>
      <p:sp>
        <p:nvSpPr>
          <p:cNvPr id="98" name="Google Shape;98;g12c3daaf36f_0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31c8fabeb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31c8fabe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229b63c33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229b63c3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c3daaf36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2c3daaf36f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p:txBody>
      </p:sp>
      <p:sp>
        <p:nvSpPr>
          <p:cNvPr id="117" name="Google Shape;117;g12c3daaf36f_0_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457200" y="205978"/>
            <a:ext cx="6563746" cy="85725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1400"/>
              <a:buFont typeface="Arial"/>
              <a:buNone/>
              <a:defRPr sz="4400" b="1"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5" name="Google Shape;55;p14"/>
          <p:cNvSpPr txBox="1">
            <a:spLocks noGrp="1"/>
          </p:cNvSpPr>
          <p:nvPr>
            <p:ph type="body" idx="1"/>
          </p:nvPr>
        </p:nvSpPr>
        <p:spPr>
          <a:xfrm>
            <a:off x="457200" y="1200151"/>
            <a:ext cx="7189818" cy="3542535"/>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457200" y="205978"/>
            <a:ext cx="6563746" cy="85725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1400"/>
              <a:buFont typeface="Arial"/>
              <a:buNone/>
              <a:defRPr sz="4400" b="1"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8" name="Google Shape;58;p15"/>
          <p:cNvSpPr txBox="1">
            <a:spLocks noGrp="1"/>
          </p:cNvSpPr>
          <p:nvPr>
            <p:ph type="dt" idx="10"/>
          </p:nvPr>
        </p:nvSpPr>
        <p:spPr>
          <a:xfrm>
            <a:off x="457200" y="13716"/>
            <a:ext cx="2895600" cy="2468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Google Shape;59;p15"/>
          <p:cNvSpPr txBox="1">
            <a:spLocks noGrp="1"/>
          </p:cNvSpPr>
          <p:nvPr>
            <p:ph type="ftr" idx="11"/>
          </p:nvPr>
        </p:nvSpPr>
        <p:spPr>
          <a:xfrm>
            <a:off x="3429000" y="13716"/>
            <a:ext cx="4114800" cy="2468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Google Shape;60;p15"/>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rotWithShape="1">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6"/>
          <p:cNvSpPr txBox="1">
            <a:spLocks noGrp="1"/>
          </p:cNvSpPr>
          <p:nvPr>
            <p:ph type="ctrTitle"/>
          </p:nvPr>
        </p:nvSpPr>
        <p:spPr>
          <a:xfrm>
            <a:off x="685800" y="1342096"/>
            <a:ext cx="7772400" cy="1102519"/>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6"/>
          <p:cNvSpPr txBox="1">
            <a:spLocks noGrp="1"/>
          </p:cNvSpPr>
          <p:nvPr>
            <p:ph type="subTitle" idx="1"/>
          </p:nvPr>
        </p:nvSpPr>
        <p:spPr>
          <a:xfrm>
            <a:off x="1371600" y="2691768"/>
            <a:ext cx="6400800" cy="131445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0C0C0C"/>
              </a:buClr>
              <a:buSzPts val="3200"/>
              <a:buFont typeface="Arial"/>
              <a:buNone/>
              <a:defRPr sz="3200" b="0" i="0" u="none" strike="noStrike" cap="none">
                <a:solidFill>
                  <a:srgbClr val="0C0C0C"/>
                </a:solidFill>
                <a:latin typeface="Arial"/>
                <a:ea typeface="Arial"/>
                <a:cs typeface="Arial"/>
                <a:sym typeface="Arial"/>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5">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6563746" cy="85725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1400"/>
              <a:buFont typeface="Arial"/>
              <a:buNone/>
              <a:defRPr sz="4400" b="1"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0"/>
            <a:ext cx="7189818" cy="3549244"/>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www.austincc.edu/se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austincc.edu/students/student-advocacy-center"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7"/>
          <p:cNvSpPr txBox="1">
            <a:spLocks noGrp="1"/>
          </p:cNvSpPr>
          <p:nvPr>
            <p:ph type="title" idx="4294967295"/>
          </p:nvPr>
        </p:nvSpPr>
        <p:spPr>
          <a:xfrm>
            <a:off x="224850" y="330675"/>
            <a:ext cx="7357500" cy="3971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omfortaa"/>
                <a:ea typeface="Comfortaa"/>
                <a:cs typeface="Comfortaa"/>
                <a:sym typeface="Comfortaa"/>
              </a:rPr>
              <a:t>Introduction to ACC’s Social Support Services and Resources for Foster Care Alumni Students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dirty="0">
              <a:ln>
                <a:noFill/>
              </a:ln>
              <a:solidFill>
                <a:srgbClr val="000000"/>
              </a:solidFill>
              <a:effectLst/>
              <a:uLnTx/>
              <a:uFillTx/>
              <a:latin typeface="Comfortaa"/>
              <a:ea typeface="Comfortaa"/>
              <a:cs typeface="Comfortaa"/>
              <a:sym typeface="Comforta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omfortaa Medium"/>
                <a:ea typeface="Comfortaa Medium"/>
                <a:cs typeface="Comfortaa Medium"/>
                <a:sym typeface="Comfortaa Medium"/>
              </a:rPr>
              <a:t>Angelica </a:t>
            </a:r>
            <a:r>
              <a:rPr kumimoji="0" lang="en-US" sz="2000" b="0" i="0" u="none" strike="noStrike" kern="0" cap="none" spc="0" normalizeH="0" baseline="0" noProof="0" dirty="0" err="1">
                <a:ln>
                  <a:noFill/>
                </a:ln>
                <a:solidFill>
                  <a:srgbClr val="000000"/>
                </a:solidFill>
                <a:effectLst/>
                <a:uLnTx/>
                <a:uFillTx/>
                <a:latin typeface="Comfortaa Medium"/>
                <a:ea typeface="Comfortaa Medium"/>
                <a:cs typeface="Comfortaa Medium"/>
                <a:sym typeface="Comfortaa Medium"/>
              </a:rPr>
              <a:t>Cancino</a:t>
            </a:r>
            <a:r>
              <a:rPr kumimoji="0" lang="en-US" sz="2000" b="0" i="0" u="none" strike="noStrike" kern="0" cap="none" spc="0" normalizeH="0" baseline="0" noProof="0" dirty="0">
                <a:ln>
                  <a:noFill/>
                </a:ln>
                <a:solidFill>
                  <a:srgbClr val="000000"/>
                </a:solidFill>
                <a:effectLst/>
                <a:uLnTx/>
                <a:uFillTx/>
                <a:latin typeface="Comfortaa Medium"/>
                <a:ea typeface="Comfortaa Medium"/>
                <a:cs typeface="Comfortaa Medium"/>
                <a:sym typeface="Comfortaa Medium"/>
              </a:rPr>
              <a:t> de Sandoval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omfortaa Medium"/>
                <a:ea typeface="Comfortaa Medium"/>
                <a:cs typeface="Comfortaa Medium"/>
                <a:sym typeface="Comfortaa Medium"/>
              </a:rPr>
              <a:t>Director, Special Supports &amp; Grants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Comfortaa Medium"/>
              <a:ea typeface="Comfortaa Medium"/>
              <a:cs typeface="Comfortaa Medium"/>
              <a:sym typeface="Comfortaa Medium"/>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dirty="0">
              <a:ln>
                <a:noFill/>
              </a:ln>
              <a:solidFill>
                <a:srgbClr val="000000"/>
              </a:solidFill>
              <a:effectLst/>
              <a:uLnTx/>
              <a:uFillTx/>
              <a:latin typeface="Comfortaa"/>
              <a:ea typeface="Comfortaa"/>
              <a:cs typeface="Comfortaa"/>
              <a:sym typeface="Comforta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omfortaa"/>
                <a:ea typeface="Comfortaa"/>
                <a:cs typeface="Comfortaa"/>
                <a:sym typeface="Comfortaa"/>
              </a:rPr>
              <a:t>austincc.edu/advocacy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p:nvPr>
        </p:nvSpPr>
        <p:spPr>
          <a:xfrm>
            <a:off x="76200" y="199096"/>
            <a:ext cx="7772400" cy="11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mfortaa"/>
                <a:ea typeface="Comfortaa"/>
                <a:cs typeface="Comfortaa"/>
                <a:sym typeface="Comfortaa"/>
              </a:rPr>
              <a:t>Who are we</a:t>
            </a:r>
            <a:endParaRPr>
              <a:latin typeface="Comfortaa"/>
              <a:ea typeface="Comfortaa"/>
              <a:cs typeface="Comfortaa"/>
              <a:sym typeface="Comfortaa"/>
            </a:endParaRPr>
          </a:p>
        </p:txBody>
      </p:sp>
      <p:sp>
        <p:nvSpPr>
          <p:cNvPr id="75" name="Google Shape;75;p18"/>
          <p:cNvSpPr txBox="1">
            <a:spLocks noGrp="1"/>
          </p:cNvSpPr>
          <p:nvPr>
            <p:ph type="subTitle" idx="1"/>
          </p:nvPr>
        </p:nvSpPr>
        <p:spPr>
          <a:xfrm>
            <a:off x="716725" y="1301600"/>
            <a:ext cx="7687200" cy="2731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sz="2900">
                <a:latin typeface="Comfortaa"/>
                <a:ea typeface="Comfortaa"/>
                <a:cs typeface="Comfortaa"/>
                <a:sym typeface="Comfortaa"/>
              </a:rPr>
              <a:t>Student Advocacy Center</a:t>
            </a:r>
            <a:endParaRPr sz="2900">
              <a:latin typeface="Comfortaa"/>
              <a:ea typeface="Comfortaa"/>
              <a:cs typeface="Comfortaa"/>
              <a:sym typeface="Comfortaa"/>
            </a:endParaRPr>
          </a:p>
          <a:p>
            <a:pPr marL="0" lvl="0" indent="0" algn="l" rtl="0">
              <a:spcBef>
                <a:spcPts val="640"/>
              </a:spcBef>
              <a:spcAft>
                <a:spcPts val="0"/>
              </a:spcAft>
              <a:buNone/>
            </a:pPr>
            <a:r>
              <a:rPr lang="en" sz="2900">
                <a:latin typeface="Comfortaa"/>
                <a:ea typeface="Comfortaa"/>
                <a:cs typeface="Comfortaa"/>
                <a:sym typeface="Comfortaa"/>
              </a:rPr>
              <a:t>Student Emergency Fund</a:t>
            </a:r>
            <a:endParaRPr sz="2900">
              <a:latin typeface="Comfortaa"/>
              <a:ea typeface="Comfortaa"/>
              <a:cs typeface="Comfortaa"/>
              <a:sym typeface="Comfortaa"/>
            </a:endParaRPr>
          </a:p>
          <a:p>
            <a:pPr marL="0" lvl="0" indent="0" algn="l" rtl="0">
              <a:spcBef>
                <a:spcPts val="640"/>
              </a:spcBef>
              <a:spcAft>
                <a:spcPts val="0"/>
              </a:spcAft>
              <a:buNone/>
            </a:pPr>
            <a:r>
              <a:rPr lang="en" sz="2900">
                <a:latin typeface="Comfortaa"/>
                <a:ea typeface="Comfortaa"/>
                <a:cs typeface="Comfortaa"/>
                <a:sym typeface="Comfortaa"/>
              </a:rPr>
              <a:t>Bae B Safe</a:t>
            </a:r>
            <a:endParaRPr sz="2900">
              <a:latin typeface="Comfortaa"/>
              <a:ea typeface="Comfortaa"/>
              <a:cs typeface="Comfortaa"/>
              <a:sym typeface="Comfortaa"/>
            </a:endParaRPr>
          </a:p>
          <a:p>
            <a:pPr marL="0" lvl="0" indent="0" algn="l" rtl="0">
              <a:spcBef>
                <a:spcPts val="640"/>
              </a:spcBef>
              <a:spcAft>
                <a:spcPts val="0"/>
              </a:spcAft>
              <a:buNone/>
            </a:pPr>
            <a:r>
              <a:rPr lang="en" sz="2900">
                <a:latin typeface="Comfortaa"/>
                <a:ea typeface="Comfortaa"/>
                <a:cs typeface="Comfortaa"/>
                <a:sym typeface="Comfortaa"/>
              </a:rPr>
              <a:t>Student Care Center (coming soon)</a:t>
            </a:r>
            <a:endParaRPr sz="2900">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9"/>
          <p:cNvSpPr txBox="1">
            <a:spLocks noGrp="1"/>
          </p:cNvSpPr>
          <p:nvPr>
            <p:ph type="title"/>
          </p:nvPr>
        </p:nvSpPr>
        <p:spPr>
          <a:xfrm>
            <a:off x="457200" y="205975"/>
            <a:ext cx="7189800" cy="85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Font typeface="Century Gothic"/>
              <a:buNone/>
            </a:pPr>
            <a:r>
              <a:rPr lang="en" sz="4000" b="0" dirty="0">
                <a:latin typeface="Comfortaa Medium"/>
                <a:ea typeface="Comfortaa Medium"/>
                <a:cs typeface="Comfortaa Medium"/>
                <a:sym typeface="Comfortaa Medium"/>
              </a:rPr>
              <a:t>Key Student Populations </a:t>
            </a:r>
            <a:endParaRPr sz="4000" b="0" i="0" u="none" strike="noStrike" cap="none" dirty="0">
              <a:solidFill>
                <a:schemeClr val="dk1"/>
              </a:solidFill>
              <a:latin typeface="Comfortaa Medium"/>
              <a:ea typeface="Comfortaa Medium"/>
              <a:cs typeface="Comfortaa Medium"/>
              <a:sym typeface="Comfortaa Medium"/>
            </a:endParaRPr>
          </a:p>
        </p:txBody>
      </p:sp>
      <p:sp>
        <p:nvSpPr>
          <p:cNvPr id="81" name="Google Shape;81;p19"/>
          <p:cNvSpPr txBox="1">
            <a:spLocks noGrp="1"/>
          </p:cNvSpPr>
          <p:nvPr>
            <p:ph type="body" idx="1"/>
          </p:nvPr>
        </p:nvSpPr>
        <p:spPr>
          <a:xfrm>
            <a:off x="457200" y="1063375"/>
            <a:ext cx="7189800" cy="363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38CD5"/>
              </a:buClr>
              <a:buFont typeface="Arial"/>
              <a:buNone/>
            </a:pPr>
            <a:endParaRPr sz="2800">
              <a:solidFill>
                <a:srgbClr val="538CD5"/>
              </a:solidFill>
              <a:latin typeface="Comfortaa Medium"/>
              <a:ea typeface="Comfortaa Medium"/>
              <a:cs typeface="Comfortaa Medium"/>
              <a:sym typeface="Comfortaa Medium"/>
            </a:endParaRPr>
          </a:p>
          <a:p>
            <a:pPr marL="0" marR="0" lvl="0" indent="0" algn="l" rtl="0">
              <a:spcBef>
                <a:spcPts val="0"/>
              </a:spcBef>
              <a:spcAft>
                <a:spcPts val="0"/>
              </a:spcAft>
              <a:buClr>
                <a:srgbClr val="538CD5"/>
              </a:buClr>
              <a:buFont typeface="Arial"/>
              <a:buNone/>
            </a:pPr>
            <a:r>
              <a:rPr lang="en" sz="2400">
                <a:solidFill>
                  <a:srgbClr val="538CD5"/>
                </a:solidFill>
                <a:latin typeface="Comfortaa Medium"/>
                <a:ea typeface="Comfortaa Medium"/>
                <a:cs typeface="Comfortaa Medium"/>
                <a:sym typeface="Comfortaa Medium"/>
              </a:rPr>
              <a:t>Parenting Students</a:t>
            </a:r>
            <a:endParaRPr sz="2400">
              <a:solidFill>
                <a:srgbClr val="538CD5"/>
              </a:solidFill>
              <a:latin typeface="Comfortaa Medium"/>
              <a:ea typeface="Comfortaa Medium"/>
              <a:cs typeface="Comfortaa Medium"/>
              <a:sym typeface="Comfortaa Medium"/>
            </a:endParaRPr>
          </a:p>
          <a:p>
            <a:pPr marL="0" marR="0" lvl="0" indent="0" algn="l" rtl="0">
              <a:spcBef>
                <a:spcPts val="0"/>
              </a:spcBef>
              <a:spcAft>
                <a:spcPts val="0"/>
              </a:spcAft>
              <a:buClr>
                <a:srgbClr val="538CD5"/>
              </a:buClr>
              <a:buFont typeface="Arial"/>
              <a:buNone/>
            </a:pPr>
            <a:endParaRPr sz="2400">
              <a:solidFill>
                <a:srgbClr val="538CD5"/>
              </a:solidFill>
              <a:latin typeface="Comfortaa Medium"/>
              <a:ea typeface="Comfortaa Medium"/>
              <a:cs typeface="Comfortaa Medium"/>
              <a:sym typeface="Comfortaa Medium"/>
            </a:endParaRPr>
          </a:p>
          <a:p>
            <a:pPr marL="0" marR="0" lvl="0" indent="0" algn="l" rtl="0">
              <a:spcBef>
                <a:spcPts val="0"/>
              </a:spcBef>
              <a:spcAft>
                <a:spcPts val="0"/>
              </a:spcAft>
              <a:buClr>
                <a:srgbClr val="538CD5"/>
              </a:buClr>
              <a:buFont typeface="Arial"/>
              <a:buNone/>
            </a:pPr>
            <a:r>
              <a:rPr lang="en" sz="2400">
                <a:solidFill>
                  <a:srgbClr val="538CD5"/>
                </a:solidFill>
                <a:latin typeface="Comfortaa Medium"/>
                <a:ea typeface="Comfortaa Medium"/>
                <a:cs typeface="Comfortaa Medium"/>
                <a:sym typeface="Comfortaa Medium"/>
              </a:rPr>
              <a:t>Students formerly in foster care</a:t>
            </a:r>
            <a:endParaRPr sz="2400">
              <a:solidFill>
                <a:srgbClr val="538CD5"/>
              </a:solidFill>
              <a:latin typeface="Comfortaa Medium"/>
              <a:ea typeface="Comfortaa Medium"/>
              <a:cs typeface="Comfortaa Medium"/>
              <a:sym typeface="Comfortaa Medium"/>
            </a:endParaRPr>
          </a:p>
          <a:p>
            <a:pPr marL="0" marR="0" lvl="0" indent="0" algn="l" rtl="0">
              <a:spcBef>
                <a:spcPts val="0"/>
              </a:spcBef>
              <a:spcAft>
                <a:spcPts val="0"/>
              </a:spcAft>
              <a:buClr>
                <a:srgbClr val="538CD5"/>
              </a:buClr>
              <a:buFont typeface="Arial"/>
              <a:buNone/>
            </a:pPr>
            <a:endParaRPr sz="2400">
              <a:solidFill>
                <a:srgbClr val="538CD5"/>
              </a:solidFill>
              <a:latin typeface="Comfortaa Medium"/>
              <a:ea typeface="Comfortaa Medium"/>
              <a:cs typeface="Comfortaa Medium"/>
              <a:sym typeface="Comfortaa Medium"/>
            </a:endParaRPr>
          </a:p>
          <a:p>
            <a:pPr marL="0" marR="0" lvl="0" indent="0" algn="l" rtl="0">
              <a:spcBef>
                <a:spcPts val="0"/>
              </a:spcBef>
              <a:spcAft>
                <a:spcPts val="0"/>
              </a:spcAft>
              <a:buClr>
                <a:srgbClr val="538CD5"/>
              </a:buClr>
              <a:buFont typeface="Arial"/>
              <a:buNone/>
            </a:pPr>
            <a:r>
              <a:rPr lang="en" sz="2400">
                <a:solidFill>
                  <a:srgbClr val="538CD5"/>
                </a:solidFill>
                <a:latin typeface="Comfortaa Medium"/>
                <a:ea typeface="Comfortaa Medium"/>
                <a:cs typeface="Comfortaa Medium"/>
                <a:sym typeface="Comfortaa Medium"/>
              </a:rPr>
              <a:t>Students Experiencing homelessness</a:t>
            </a:r>
            <a:endParaRPr sz="2400">
              <a:solidFill>
                <a:srgbClr val="538CD5"/>
              </a:solidFill>
              <a:latin typeface="Comfortaa Medium"/>
              <a:ea typeface="Comfortaa Medium"/>
              <a:cs typeface="Comfortaa Medium"/>
              <a:sym typeface="Comfortaa Medium"/>
            </a:endParaRPr>
          </a:p>
          <a:p>
            <a:pPr marL="0" marR="0" lvl="0" indent="0" algn="l" rtl="0">
              <a:spcBef>
                <a:spcPts val="0"/>
              </a:spcBef>
              <a:spcAft>
                <a:spcPts val="0"/>
              </a:spcAft>
              <a:buClr>
                <a:srgbClr val="538CD5"/>
              </a:buClr>
              <a:buFont typeface="Arial"/>
              <a:buNone/>
            </a:pPr>
            <a:endParaRPr sz="2400">
              <a:solidFill>
                <a:srgbClr val="538CD5"/>
              </a:solidFill>
              <a:latin typeface="Comfortaa Medium"/>
              <a:ea typeface="Comfortaa Medium"/>
              <a:cs typeface="Comfortaa Medium"/>
              <a:sym typeface="Comfortaa Medium"/>
            </a:endParaRPr>
          </a:p>
          <a:p>
            <a:pPr marL="0" marR="0" lvl="0" indent="0" algn="l" rtl="0">
              <a:spcBef>
                <a:spcPts val="0"/>
              </a:spcBef>
              <a:spcAft>
                <a:spcPts val="0"/>
              </a:spcAft>
              <a:buClr>
                <a:srgbClr val="538CD5"/>
              </a:buClr>
              <a:buFont typeface="Arial"/>
              <a:buNone/>
            </a:pPr>
            <a:r>
              <a:rPr lang="en" sz="2400">
                <a:solidFill>
                  <a:srgbClr val="538CD5"/>
                </a:solidFill>
                <a:latin typeface="Comfortaa Medium"/>
                <a:ea typeface="Comfortaa Medium"/>
                <a:cs typeface="Comfortaa Medium"/>
                <a:sym typeface="Comfortaa Medium"/>
              </a:rPr>
              <a:t>Students from low income households. 	</a:t>
            </a:r>
            <a:endParaRPr sz="2400">
              <a:solidFill>
                <a:srgbClr val="538CD5"/>
              </a:solidFill>
              <a:latin typeface="Comfortaa Medium"/>
              <a:ea typeface="Comfortaa Medium"/>
              <a:cs typeface="Comfortaa Medium"/>
              <a:sym typeface="Comfortaa Medium"/>
            </a:endParaRPr>
          </a:p>
          <a:p>
            <a:pPr marL="0" marR="0" lvl="0" indent="0" algn="l" rtl="0">
              <a:spcBef>
                <a:spcPts val="0"/>
              </a:spcBef>
              <a:spcAft>
                <a:spcPts val="0"/>
              </a:spcAft>
              <a:buClr>
                <a:srgbClr val="538CD5"/>
              </a:buClr>
              <a:buFont typeface="Arial"/>
              <a:buNone/>
            </a:pPr>
            <a:endParaRPr sz="2400">
              <a:solidFill>
                <a:srgbClr val="538CD5"/>
              </a:solidFill>
              <a:latin typeface="Comfortaa Medium"/>
              <a:ea typeface="Comfortaa Medium"/>
              <a:cs typeface="Comfortaa Medium"/>
              <a:sym typeface="Comfortaa Medium"/>
            </a:endParaRPr>
          </a:p>
          <a:p>
            <a:pPr marL="0" marR="0" lvl="0" indent="0" algn="l" rtl="0">
              <a:spcBef>
                <a:spcPts val="0"/>
              </a:spcBef>
              <a:spcAft>
                <a:spcPts val="0"/>
              </a:spcAft>
              <a:buClr>
                <a:srgbClr val="538CD5"/>
              </a:buClr>
              <a:buFont typeface="Arial"/>
              <a:buNone/>
            </a:pPr>
            <a:endParaRPr sz="2400">
              <a:solidFill>
                <a:srgbClr val="538CD5"/>
              </a:solidFill>
              <a:latin typeface="Comfortaa Medium"/>
              <a:ea typeface="Comfortaa Medium"/>
              <a:cs typeface="Comfortaa Medium"/>
              <a:sym typeface="Comfortaa Medium"/>
            </a:endParaRPr>
          </a:p>
          <a:p>
            <a:pPr marL="0" marR="0" lvl="0" indent="0" algn="l" rtl="0">
              <a:spcBef>
                <a:spcPts val="0"/>
              </a:spcBef>
              <a:spcAft>
                <a:spcPts val="0"/>
              </a:spcAft>
              <a:buClr>
                <a:srgbClr val="538CD5"/>
              </a:buClr>
              <a:buFont typeface="Arial"/>
              <a:buNone/>
            </a:pPr>
            <a:endParaRPr sz="2800">
              <a:solidFill>
                <a:srgbClr val="538CD5"/>
              </a:solidFill>
              <a:latin typeface="Comfortaa Medium"/>
              <a:ea typeface="Comfortaa Medium"/>
              <a:cs typeface="Comfortaa Medium"/>
              <a:sym typeface="Comfortaa Medium"/>
            </a:endParaRPr>
          </a:p>
          <a:p>
            <a:pPr marL="0" marR="0" lvl="0" indent="0" algn="l" rtl="0">
              <a:spcBef>
                <a:spcPts val="560"/>
              </a:spcBef>
              <a:spcAft>
                <a:spcPts val="0"/>
              </a:spcAft>
              <a:buClr>
                <a:srgbClr val="538CD5"/>
              </a:buClr>
              <a:buFont typeface="Arial"/>
              <a:buNone/>
            </a:pPr>
            <a:r>
              <a:rPr lang="en" sz="2800">
                <a:solidFill>
                  <a:srgbClr val="538CD5"/>
                </a:solidFill>
                <a:latin typeface="Comfortaa Medium"/>
                <a:ea typeface="Comfortaa Medium"/>
                <a:cs typeface="Comfortaa Medium"/>
                <a:sym typeface="Comfortaa Medium"/>
              </a:rPr>
              <a:t> </a:t>
            </a:r>
            <a:endParaRPr>
              <a:latin typeface="Comfortaa Medium"/>
              <a:ea typeface="Comfortaa Medium"/>
              <a:cs typeface="Comfortaa Medium"/>
              <a:sym typeface="Comfortaa Medium"/>
            </a:endParaRPr>
          </a:p>
          <a:p>
            <a:pPr marL="0" marR="0" lvl="0" indent="0" algn="l" rtl="0">
              <a:spcBef>
                <a:spcPts val="560"/>
              </a:spcBef>
              <a:spcAft>
                <a:spcPts val="0"/>
              </a:spcAft>
              <a:buClr>
                <a:srgbClr val="538CD5"/>
              </a:buClr>
              <a:buFont typeface="Arial"/>
              <a:buNone/>
            </a:pPr>
            <a:endParaRPr sz="2800" i="0" u="none" strike="noStrike" cap="none">
              <a:solidFill>
                <a:srgbClr val="7F7F7F"/>
              </a:solidFill>
              <a:latin typeface="Comfortaa Medium"/>
              <a:ea typeface="Comfortaa Medium"/>
              <a:cs typeface="Comfortaa Medium"/>
              <a:sym typeface="Comfortaa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0"/>
          <p:cNvSpPr txBox="1">
            <a:spLocks noGrp="1"/>
          </p:cNvSpPr>
          <p:nvPr>
            <p:ph type="ctrTitle"/>
          </p:nvPr>
        </p:nvSpPr>
        <p:spPr>
          <a:xfrm>
            <a:off x="76200" y="199100"/>
            <a:ext cx="7064700" cy="11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Comfortaa"/>
                <a:ea typeface="Comfortaa"/>
                <a:cs typeface="Comfortaa"/>
                <a:sym typeface="Comfortaa"/>
              </a:rPr>
              <a:t>Students formerly in Foster Care</a:t>
            </a:r>
            <a:endParaRPr sz="4000">
              <a:latin typeface="Comfortaa"/>
              <a:ea typeface="Comfortaa"/>
              <a:cs typeface="Comfortaa"/>
              <a:sym typeface="Comfortaa"/>
            </a:endParaRPr>
          </a:p>
        </p:txBody>
      </p:sp>
      <p:sp>
        <p:nvSpPr>
          <p:cNvPr id="88" name="Google Shape;88;p20"/>
          <p:cNvSpPr txBox="1">
            <a:spLocks noGrp="1"/>
          </p:cNvSpPr>
          <p:nvPr>
            <p:ph type="subTitle" idx="1"/>
          </p:nvPr>
        </p:nvSpPr>
        <p:spPr>
          <a:xfrm>
            <a:off x="716725" y="1301600"/>
            <a:ext cx="7687200" cy="3708600"/>
          </a:xfrm>
          <a:prstGeom prst="rect">
            <a:avLst/>
          </a:prstGeom>
        </p:spPr>
        <p:txBody>
          <a:bodyPr spcFirstLastPara="1" wrap="square" lIns="91425" tIns="91425" rIns="91425" bIns="91425" anchor="t" anchorCtr="0">
            <a:noAutofit/>
          </a:bodyPr>
          <a:lstStyle/>
          <a:p>
            <a:pPr marL="457200" lvl="0" indent="-368300" algn="l" rtl="0">
              <a:spcBef>
                <a:spcPts val="640"/>
              </a:spcBef>
              <a:spcAft>
                <a:spcPts val="0"/>
              </a:spcAft>
              <a:buSzPts val="2200"/>
              <a:buFont typeface="Comfortaa"/>
              <a:buChar char="●"/>
            </a:pPr>
            <a:r>
              <a:rPr lang="en" sz="2200">
                <a:latin typeface="Comfortaa"/>
                <a:ea typeface="Comfortaa"/>
                <a:cs typeface="Comfortaa"/>
                <a:sym typeface="Comfortaa"/>
              </a:rPr>
              <a:t>Bae B Safe program and services</a:t>
            </a:r>
            <a:endParaRPr sz="2200">
              <a:latin typeface="Comfortaa"/>
              <a:ea typeface="Comfortaa"/>
              <a:cs typeface="Comfortaa"/>
              <a:sym typeface="Comfortaa"/>
            </a:endParaRPr>
          </a:p>
          <a:p>
            <a:pPr marL="457200" lvl="0" indent="-368300" algn="l" rtl="0">
              <a:spcBef>
                <a:spcPts val="0"/>
              </a:spcBef>
              <a:spcAft>
                <a:spcPts val="0"/>
              </a:spcAft>
              <a:buSzPts val="2200"/>
              <a:buFont typeface="Comfortaa"/>
              <a:buChar char="●"/>
            </a:pPr>
            <a:r>
              <a:rPr lang="en" sz="2200">
                <a:latin typeface="Comfortaa"/>
                <a:ea typeface="Comfortaa"/>
                <a:cs typeface="Comfortaa"/>
                <a:sym typeface="Comfortaa"/>
              </a:rPr>
              <a:t>Case management and academic coaching and support </a:t>
            </a:r>
            <a:endParaRPr sz="2200">
              <a:latin typeface="Comfortaa"/>
              <a:ea typeface="Comfortaa"/>
              <a:cs typeface="Comfortaa"/>
              <a:sym typeface="Comfortaa"/>
            </a:endParaRPr>
          </a:p>
          <a:p>
            <a:pPr marL="457200" lvl="0" indent="-368300" algn="l" rtl="0">
              <a:spcBef>
                <a:spcPts val="0"/>
              </a:spcBef>
              <a:spcAft>
                <a:spcPts val="0"/>
              </a:spcAft>
              <a:buSzPts val="2200"/>
              <a:buFont typeface="Comfortaa"/>
              <a:buChar char="●"/>
            </a:pPr>
            <a:r>
              <a:rPr lang="en" sz="2200">
                <a:latin typeface="Comfortaa"/>
                <a:ea typeface="Comfortaa"/>
                <a:cs typeface="Comfortaa"/>
                <a:sym typeface="Comfortaa"/>
              </a:rPr>
              <a:t>Textbook scholarships or lending library access</a:t>
            </a:r>
            <a:endParaRPr sz="2200">
              <a:latin typeface="Comfortaa"/>
              <a:ea typeface="Comfortaa"/>
              <a:cs typeface="Comfortaa"/>
              <a:sym typeface="Comfortaa"/>
            </a:endParaRPr>
          </a:p>
          <a:p>
            <a:pPr marL="457200" lvl="0" indent="-368300" algn="l" rtl="0">
              <a:spcBef>
                <a:spcPts val="0"/>
              </a:spcBef>
              <a:spcAft>
                <a:spcPts val="0"/>
              </a:spcAft>
              <a:buSzPts val="2200"/>
              <a:buFont typeface="Comfortaa"/>
              <a:buChar char="●"/>
            </a:pPr>
            <a:r>
              <a:rPr lang="en" sz="2200">
                <a:latin typeface="Comfortaa"/>
                <a:ea typeface="Comfortaa"/>
                <a:cs typeface="Comfortaa"/>
                <a:sym typeface="Comfortaa"/>
              </a:rPr>
              <a:t>Connection with state and federal programs that can assist with everyday cost</a:t>
            </a:r>
            <a:endParaRPr sz="2200">
              <a:latin typeface="Comfortaa"/>
              <a:ea typeface="Comfortaa"/>
              <a:cs typeface="Comfortaa"/>
              <a:sym typeface="Comfortaa"/>
            </a:endParaRPr>
          </a:p>
          <a:p>
            <a:pPr marL="914400" lvl="1" indent="-368300" algn="l" rtl="0">
              <a:spcBef>
                <a:spcPts val="0"/>
              </a:spcBef>
              <a:spcAft>
                <a:spcPts val="0"/>
              </a:spcAft>
              <a:buSzPts val="2200"/>
              <a:buFont typeface="Comfortaa"/>
              <a:buChar char="○"/>
            </a:pPr>
            <a:r>
              <a:rPr lang="en" sz="2200">
                <a:latin typeface="Comfortaa"/>
                <a:ea typeface="Comfortaa"/>
                <a:cs typeface="Comfortaa"/>
                <a:sym typeface="Comfortaa"/>
              </a:rPr>
              <a:t>Education and Training Voucher</a:t>
            </a:r>
            <a:endParaRPr sz="2200">
              <a:latin typeface="Comfortaa"/>
              <a:ea typeface="Comfortaa"/>
              <a:cs typeface="Comfortaa"/>
              <a:sym typeface="Comfortaa"/>
            </a:endParaRPr>
          </a:p>
          <a:p>
            <a:pPr marL="914400" lvl="1" indent="-368300" algn="l" rtl="0">
              <a:spcBef>
                <a:spcPts val="0"/>
              </a:spcBef>
              <a:spcAft>
                <a:spcPts val="0"/>
              </a:spcAft>
              <a:buSzPts val="2200"/>
              <a:buFont typeface="Comfortaa"/>
              <a:buChar char="○"/>
            </a:pPr>
            <a:r>
              <a:rPr lang="en" sz="2200">
                <a:latin typeface="Comfortaa"/>
                <a:ea typeface="Comfortaa"/>
                <a:cs typeface="Comfortaa"/>
                <a:sym typeface="Comfortaa"/>
              </a:rPr>
              <a:t>Together We Rise</a:t>
            </a:r>
            <a:endParaRPr sz="2200">
              <a:latin typeface="Comfortaa"/>
              <a:ea typeface="Comfortaa"/>
              <a:cs typeface="Comfortaa"/>
              <a:sym typeface="Comfortaa"/>
            </a:endParaRPr>
          </a:p>
          <a:p>
            <a:pPr marL="914400" lvl="1" indent="-368300" algn="l" rtl="0">
              <a:spcBef>
                <a:spcPts val="0"/>
              </a:spcBef>
              <a:spcAft>
                <a:spcPts val="0"/>
              </a:spcAft>
              <a:buSzPts val="2200"/>
              <a:buFont typeface="Comfortaa"/>
              <a:buChar char="○"/>
            </a:pPr>
            <a:r>
              <a:rPr lang="en" sz="2200">
                <a:latin typeface="Comfortaa"/>
                <a:ea typeface="Comfortaa"/>
                <a:cs typeface="Comfortaa"/>
                <a:sym typeface="Comfortaa"/>
              </a:rPr>
              <a:t>Central Texas Foster Angels	</a:t>
            </a:r>
            <a:endParaRPr sz="2200">
              <a:latin typeface="Comfortaa"/>
              <a:ea typeface="Comfortaa"/>
              <a:cs typeface="Comfortaa"/>
              <a:sym typeface="Comfortaa"/>
            </a:endParaRPr>
          </a:p>
          <a:p>
            <a:pPr marL="457200" lvl="0" indent="0" algn="l" rtl="0">
              <a:spcBef>
                <a:spcPts val="640"/>
              </a:spcBef>
              <a:spcAft>
                <a:spcPts val="0"/>
              </a:spcAft>
              <a:buNone/>
            </a:pPr>
            <a:endParaRPr sz="2900">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1"/>
          <p:cNvSpPr txBox="1">
            <a:spLocks noGrp="1"/>
          </p:cNvSpPr>
          <p:nvPr>
            <p:ph type="ctrTitle"/>
          </p:nvPr>
        </p:nvSpPr>
        <p:spPr>
          <a:xfrm>
            <a:off x="76200" y="199096"/>
            <a:ext cx="7772400" cy="11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mfortaa"/>
                <a:ea typeface="Comfortaa"/>
                <a:cs typeface="Comfortaa"/>
                <a:sym typeface="Comfortaa"/>
              </a:rPr>
              <a:t>Continued</a:t>
            </a:r>
            <a:endParaRPr>
              <a:latin typeface="Comfortaa"/>
              <a:ea typeface="Comfortaa"/>
              <a:cs typeface="Comfortaa"/>
              <a:sym typeface="Comfortaa"/>
            </a:endParaRPr>
          </a:p>
        </p:txBody>
      </p:sp>
      <p:sp>
        <p:nvSpPr>
          <p:cNvPr id="94" name="Google Shape;94;p21"/>
          <p:cNvSpPr txBox="1">
            <a:spLocks noGrp="1"/>
          </p:cNvSpPr>
          <p:nvPr>
            <p:ph type="subTitle" idx="1"/>
          </p:nvPr>
        </p:nvSpPr>
        <p:spPr>
          <a:xfrm>
            <a:off x="716725" y="1020025"/>
            <a:ext cx="7687200" cy="4032000"/>
          </a:xfrm>
          <a:prstGeom prst="rect">
            <a:avLst/>
          </a:prstGeom>
        </p:spPr>
        <p:txBody>
          <a:bodyPr spcFirstLastPara="1" wrap="square" lIns="91425" tIns="91425" rIns="91425" bIns="91425" anchor="t" anchorCtr="0">
            <a:noAutofit/>
          </a:bodyPr>
          <a:lstStyle/>
          <a:p>
            <a:pPr marL="457200" lvl="0" indent="-374650" algn="l" rtl="0">
              <a:spcBef>
                <a:spcPts val="640"/>
              </a:spcBef>
              <a:spcAft>
                <a:spcPts val="0"/>
              </a:spcAft>
              <a:buSzPts val="2300"/>
              <a:buFont typeface="Comfortaa"/>
              <a:buChar char="●"/>
            </a:pPr>
            <a:r>
              <a:rPr lang="en" sz="2300">
                <a:latin typeface="Comfortaa"/>
                <a:ea typeface="Comfortaa"/>
                <a:cs typeface="Comfortaa"/>
                <a:sym typeface="Comfortaa"/>
              </a:rPr>
              <a:t>Childcare scholarships</a:t>
            </a:r>
            <a:endParaRPr sz="2300">
              <a:latin typeface="Comfortaa"/>
              <a:ea typeface="Comfortaa"/>
              <a:cs typeface="Comfortaa"/>
              <a:sym typeface="Comfortaa"/>
            </a:endParaRPr>
          </a:p>
          <a:p>
            <a:pPr marL="457200" lvl="0" indent="-374650" algn="l" rtl="0">
              <a:spcBef>
                <a:spcPts val="0"/>
              </a:spcBef>
              <a:spcAft>
                <a:spcPts val="0"/>
              </a:spcAft>
              <a:buSzPts val="2300"/>
              <a:buFont typeface="Comfortaa"/>
              <a:buChar char="●"/>
            </a:pPr>
            <a:r>
              <a:rPr lang="en" sz="2300">
                <a:latin typeface="Comfortaa"/>
                <a:ea typeface="Comfortaa"/>
                <a:cs typeface="Comfortaa"/>
                <a:sym typeface="Comfortaa"/>
              </a:rPr>
              <a:t>Access to new parenting student opportunities</a:t>
            </a:r>
            <a:endParaRPr sz="2300">
              <a:latin typeface="Comfortaa"/>
              <a:ea typeface="Comfortaa"/>
              <a:cs typeface="Comfortaa"/>
              <a:sym typeface="Comfortaa"/>
            </a:endParaRPr>
          </a:p>
          <a:p>
            <a:pPr marL="457200" lvl="0" indent="-374650" algn="l" rtl="0">
              <a:spcBef>
                <a:spcPts val="0"/>
              </a:spcBef>
              <a:spcAft>
                <a:spcPts val="0"/>
              </a:spcAft>
              <a:buSzPts val="2300"/>
              <a:buFont typeface="Comfortaa"/>
              <a:buChar char="●"/>
            </a:pPr>
            <a:r>
              <a:rPr lang="en" sz="2300">
                <a:latin typeface="Comfortaa"/>
                <a:ea typeface="Comfortaa"/>
                <a:cs typeface="Comfortaa"/>
                <a:sym typeface="Comfortaa"/>
              </a:rPr>
              <a:t>Clothing events</a:t>
            </a:r>
            <a:endParaRPr sz="2300">
              <a:latin typeface="Comfortaa"/>
              <a:ea typeface="Comfortaa"/>
              <a:cs typeface="Comfortaa"/>
              <a:sym typeface="Comfortaa"/>
            </a:endParaRPr>
          </a:p>
          <a:p>
            <a:pPr marL="457200" lvl="0" indent="-374650" algn="l" rtl="0">
              <a:spcBef>
                <a:spcPts val="0"/>
              </a:spcBef>
              <a:spcAft>
                <a:spcPts val="0"/>
              </a:spcAft>
              <a:buSzPts val="2300"/>
              <a:buFont typeface="Comfortaa"/>
              <a:buChar char="●"/>
            </a:pPr>
            <a:r>
              <a:rPr lang="en" sz="2300">
                <a:latin typeface="Comfortaa"/>
                <a:ea typeface="Comfortaa"/>
                <a:cs typeface="Comfortaa"/>
                <a:sym typeface="Comfortaa"/>
              </a:rPr>
              <a:t>Holiday events</a:t>
            </a:r>
            <a:endParaRPr sz="2300">
              <a:latin typeface="Comfortaa"/>
              <a:ea typeface="Comfortaa"/>
              <a:cs typeface="Comfortaa"/>
              <a:sym typeface="Comfortaa"/>
            </a:endParaRPr>
          </a:p>
          <a:p>
            <a:pPr marL="457200" lvl="0" indent="-368300" algn="l" rtl="0">
              <a:spcBef>
                <a:spcPts val="0"/>
              </a:spcBef>
              <a:spcAft>
                <a:spcPts val="0"/>
              </a:spcAft>
              <a:buSzPts val="2200"/>
              <a:buFont typeface="Comfortaa"/>
              <a:buChar char="●"/>
            </a:pPr>
            <a:r>
              <a:rPr lang="en" sz="2200">
                <a:latin typeface="Comfortaa"/>
                <a:ea typeface="Comfortaa"/>
                <a:cs typeface="Comfortaa"/>
                <a:sym typeface="Comfortaa"/>
              </a:rPr>
              <a:t>Support in connecting to community resources</a:t>
            </a:r>
            <a:endParaRPr sz="2200">
              <a:latin typeface="Comfortaa"/>
              <a:ea typeface="Comfortaa"/>
              <a:cs typeface="Comfortaa"/>
              <a:sym typeface="Comfortaa"/>
            </a:endParaRPr>
          </a:p>
          <a:p>
            <a:pPr marL="457200" lvl="0" indent="-368300" algn="l" rtl="0">
              <a:spcBef>
                <a:spcPts val="0"/>
              </a:spcBef>
              <a:spcAft>
                <a:spcPts val="0"/>
              </a:spcAft>
              <a:buSzPts val="2200"/>
              <a:buFont typeface="Comfortaa"/>
              <a:buChar char="●"/>
            </a:pPr>
            <a:r>
              <a:rPr lang="en" sz="2200">
                <a:latin typeface="Comfortaa"/>
                <a:ea typeface="Comfortaa"/>
                <a:cs typeface="Comfortaa"/>
                <a:sym typeface="Comfortaa"/>
              </a:rPr>
              <a:t>Assistance with SNAP Application or finding other food pantries</a:t>
            </a:r>
            <a:endParaRPr sz="2300">
              <a:latin typeface="Comfortaa"/>
              <a:ea typeface="Comfortaa"/>
              <a:cs typeface="Comfortaa"/>
              <a:sym typeface="Comfortaa"/>
            </a:endParaRPr>
          </a:p>
          <a:p>
            <a:pPr marL="457200" lvl="0" indent="0" algn="l" rtl="0">
              <a:spcBef>
                <a:spcPts val="640"/>
              </a:spcBef>
              <a:spcAft>
                <a:spcPts val="0"/>
              </a:spcAft>
              <a:buNone/>
            </a:pPr>
            <a:endParaRPr sz="2700">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2"/>
          <p:cNvSpPr txBox="1">
            <a:spLocks noGrp="1"/>
          </p:cNvSpPr>
          <p:nvPr>
            <p:ph type="body" idx="1"/>
          </p:nvPr>
        </p:nvSpPr>
        <p:spPr>
          <a:xfrm>
            <a:off x="604300" y="997775"/>
            <a:ext cx="7771500" cy="40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38CD5"/>
              </a:buClr>
              <a:buFont typeface="Arial"/>
              <a:buNone/>
            </a:pPr>
            <a:r>
              <a:rPr lang="en" sz="1600">
                <a:latin typeface="Comfortaa Medium"/>
                <a:ea typeface="Comfortaa Medium"/>
                <a:cs typeface="Comfortaa Medium"/>
                <a:sym typeface="Comfortaa Medium"/>
              </a:rPr>
              <a:t>Emergency Defined- Unanticipated event that occurred during the semester.</a:t>
            </a:r>
            <a:endParaRPr sz="1600">
              <a:latin typeface="Comfortaa Medium"/>
              <a:ea typeface="Comfortaa Medium"/>
              <a:cs typeface="Comfortaa Medium"/>
              <a:sym typeface="Comfortaa Medium"/>
            </a:endParaRPr>
          </a:p>
          <a:p>
            <a:pPr marL="0" lvl="0" indent="0" algn="l" rtl="0">
              <a:spcBef>
                <a:spcPts val="0"/>
              </a:spcBef>
              <a:spcAft>
                <a:spcPts val="0"/>
              </a:spcAft>
              <a:buClr>
                <a:srgbClr val="538CD5"/>
              </a:buClr>
              <a:buFont typeface="Arial"/>
              <a:buNone/>
            </a:pPr>
            <a:endParaRPr sz="1600">
              <a:latin typeface="Comfortaa Medium"/>
              <a:ea typeface="Comfortaa Medium"/>
              <a:cs typeface="Comfortaa Medium"/>
              <a:sym typeface="Comfortaa Medium"/>
            </a:endParaRPr>
          </a:p>
          <a:p>
            <a:pPr marL="0" lvl="0" indent="0" algn="l" rtl="0">
              <a:spcBef>
                <a:spcPts val="0"/>
              </a:spcBef>
              <a:spcAft>
                <a:spcPts val="0"/>
              </a:spcAft>
              <a:buClr>
                <a:srgbClr val="538CD5"/>
              </a:buClr>
              <a:buFont typeface="Arial"/>
              <a:buNone/>
            </a:pPr>
            <a:r>
              <a:rPr lang="en" sz="1600" b="1" u="sng">
                <a:latin typeface="Comfortaa"/>
                <a:ea typeface="Comfortaa"/>
                <a:cs typeface="Comfortaa"/>
                <a:sym typeface="Comfortaa"/>
              </a:rPr>
              <a:t>CAN’T</a:t>
            </a:r>
            <a:r>
              <a:rPr lang="en" sz="1600">
                <a:latin typeface="Comfortaa Medium"/>
                <a:ea typeface="Comfortaa Medium"/>
                <a:cs typeface="Comfortaa Medium"/>
                <a:sym typeface="Comfortaa Medium"/>
              </a:rPr>
              <a:t>: </a:t>
            </a:r>
            <a:endParaRPr sz="1600">
              <a:latin typeface="Comfortaa Medium"/>
              <a:ea typeface="Comfortaa Medium"/>
              <a:cs typeface="Comfortaa Medium"/>
              <a:sym typeface="Comfortaa Medium"/>
            </a:endParaRPr>
          </a:p>
          <a:p>
            <a:pPr marL="457200" lvl="0" indent="-330200" algn="l" rtl="0">
              <a:spcBef>
                <a:spcPts val="0"/>
              </a:spcBef>
              <a:spcAft>
                <a:spcPts val="0"/>
              </a:spcAft>
              <a:buSzPts val="1600"/>
              <a:buFont typeface="Comfortaa Medium"/>
              <a:buChar char="•"/>
            </a:pPr>
            <a:r>
              <a:rPr lang="en" sz="1600">
                <a:latin typeface="Comfortaa Medium"/>
                <a:ea typeface="Comfortaa Medium"/>
                <a:cs typeface="Comfortaa Medium"/>
                <a:sym typeface="Comfortaa Medium"/>
              </a:rPr>
              <a:t>support long-term financial hardship</a:t>
            </a:r>
            <a:endParaRPr sz="1600">
              <a:latin typeface="Comfortaa Medium"/>
              <a:ea typeface="Comfortaa Medium"/>
              <a:cs typeface="Comfortaa Medium"/>
              <a:sym typeface="Comfortaa Medium"/>
            </a:endParaRPr>
          </a:p>
          <a:p>
            <a:pPr marL="457200" lvl="0" indent="-330200" algn="l" rtl="0">
              <a:spcBef>
                <a:spcPts val="0"/>
              </a:spcBef>
              <a:spcAft>
                <a:spcPts val="0"/>
              </a:spcAft>
              <a:buSzPts val="1600"/>
              <a:buFont typeface="Comfortaa Medium"/>
              <a:buChar char="•"/>
            </a:pPr>
            <a:r>
              <a:rPr lang="en" sz="1600">
                <a:latin typeface="Comfortaa Medium"/>
                <a:ea typeface="Comfortaa Medium"/>
                <a:cs typeface="Comfortaa Medium"/>
                <a:sym typeface="Comfortaa Medium"/>
              </a:rPr>
              <a:t>provide large sums directly to the student</a:t>
            </a:r>
            <a:endParaRPr sz="1600">
              <a:latin typeface="Comfortaa Medium"/>
              <a:ea typeface="Comfortaa Medium"/>
              <a:cs typeface="Comfortaa Medium"/>
              <a:sym typeface="Comfortaa Medium"/>
            </a:endParaRPr>
          </a:p>
          <a:p>
            <a:pPr marL="457200" lvl="0" indent="-330200" algn="l" rtl="0">
              <a:spcBef>
                <a:spcPts val="0"/>
              </a:spcBef>
              <a:spcAft>
                <a:spcPts val="0"/>
              </a:spcAft>
              <a:buSzPts val="1600"/>
              <a:buFont typeface="Comfortaa Medium"/>
              <a:buChar char="•"/>
            </a:pPr>
            <a:r>
              <a:rPr lang="en" sz="1600">
                <a:latin typeface="Comfortaa Medium"/>
                <a:ea typeface="Comfortaa Medium"/>
                <a:cs typeface="Comfortaa Medium"/>
                <a:sym typeface="Comfortaa Medium"/>
              </a:rPr>
              <a:t>Replace financial aid</a:t>
            </a:r>
            <a:endParaRPr sz="1600">
              <a:latin typeface="Comfortaa Medium"/>
              <a:ea typeface="Comfortaa Medium"/>
              <a:cs typeface="Comfortaa Medium"/>
              <a:sym typeface="Comfortaa Medium"/>
            </a:endParaRPr>
          </a:p>
          <a:p>
            <a:pPr marL="457200" lvl="0" indent="-330200" algn="l" rtl="0">
              <a:spcBef>
                <a:spcPts val="0"/>
              </a:spcBef>
              <a:spcAft>
                <a:spcPts val="0"/>
              </a:spcAft>
              <a:buSzPts val="1600"/>
              <a:buFont typeface="Comfortaa Medium"/>
              <a:buChar char="•"/>
            </a:pPr>
            <a:r>
              <a:rPr lang="en" sz="1600">
                <a:latin typeface="Comfortaa Medium"/>
                <a:ea typeface="Comfortaa Medium"/>
                <a:cs typeface="Comfortaa Medium"/>
                <a:sym typeface="Comfortaa Medium"/>
              </a:rPr>
              <a:t>Pay for tuition</a:t>
            </a:r>
            <a:endParaRPr sz="1600">
              <a:latin typeface="Comfortaa Medium"/>
              <a:ea typeface="Comfortaa Medium"/>
              <a:cs typeface="Comfortaa Medium"/>
              <a:sym typeface="Comfortaa Medium"/>
            </a:endParaRPr>
          </a:p>
          <a:p>
            <a:pPr marL="0" lvl="0" indent="0" algn="l" rtl="0">
              <a:spcBef>
                <a:spcPts val="0"/>
              </a:spcBef>
              <a:spcAft>
                <a:spcPts val="0"/>
              </a:spcAft>
              <a:buClr>
                <a:srgbClr val="538CD5"/>
              </a:buClr>
              <a:buFont typeface="Arial"/>
              <a:buNone/>
            </a:pPr>
            <a:endParaRPr sz="1600">
              <a:latin typeface="Comfortaa Medium"/>
              <a:ea typeface="Comfortaa Medium"/>
              <a:cs typeface="Comfortaa Medium"/>
              <a:sym typeface="Comfortaa Medium"/>
            </a:endParaRPr>
          </a:p>
          <a:p>
            <a:pPr marL="0" lvl="0" indent="0" algn="l" rtl="0">
              <a:spcBef>
                <a:spcPts val="0"/>
              </a:spcBef>
              <a:spcAft>
                <a:spcPts val="0"/>
              </a:spcAft>
              <a:buClr>
                <a:srgbClr val="538CD5"/>
              </a:buClr>
              <a:buFont typeface="Arial"/>
              <a:buNone/>
            </a:pPr>
            <a:r>
              <a:rPr lang="en" sz="1600" b="1" u="sng">
                <a:latin typeface="Comfortaa"/>
                <a:ea typeface="Comfortaa"/>
                <a:cs typeface="Comfortaa"/>
                <a:sym typeface="Comfortaa"/>
              </a:rPr>
              <a:t>CAN</a:t>
            </a:r>
            <a:r>
              <a:rPr lang="en" sz="1600">
                <a:latin typeface="Comfortaa Medium"/>
                <a:ea typeface="Comfortaa Medium"/>
                <a:cs typeface="Comfortaa Medium"/>
                <a:sym typeface="Comfortaa Medium"/>
              </a:rPr>
              <a:t>:</a:t>
            </a:r>
            <a:endParaRPr sz="1600">
              <a:latin typeface="Comfortaa Medium"/>
              <a:ea typeface="Comfortaa Medium"/>
              <a:cs typeface="Comfortaa Medium"/>
              <a:sym typeface="Comfortaa Medium"/>
            </a:endParaRPr>
          </a:p>
          <a:p>
            <a:pPr marL="457200" lvl="0" indent="-330200" algn="l" rtl="0">
              <a:spcBef>
                <a:spcPts val="0"/>
              </a:spcBef>
              <a:spcAft>
                <a:spcPts val="0"/>
              </a:spcAft>
              <a:buSzPts val="1600"/>
              <a:buFont typeface="Comfortaa Medium"/>
              <a:buChar char="•"/>
            </a:pPr>
            <a:r>
              <a:rPr lang="en" sz="1600">
                <a:latin typeface="Comfortaa Medium"/>
                <a:ea typeface="Comfortaa Medium"/>
                <a:cs typeface="Comfortaa Medium"/>
                <a:sym typeface="Comfortaa Medium"/>
              </a:rPr>
              <a:t>pay bills/ vendors directly </a:t>
            </a:r>
            <a:endParaRPr sz="1600">
              <a:latin typeface="Comfortaa Medium"/>
              <a:ea typeface="Comfortaa Medium"/>
              <a:cs typeface="Comfortaa Medium"/>
              <a:sym typeface="Comfortaa Medium"/>
            </a:endParaRPr>
          </a:p>
          <a:p>
            <a:pPr marL="457200" lvl="0" indent="-330200" algn="l" rtl="0">
              <a:spcBef>
                <a:spcPts val="0"/>
              </a:spcBef>
              <a:spcAft>
                <a:spcPts val="0"/>
              </a:spcAft>
              <a:buSzPts val="1600"/>
              <a:buFont typeface="Comfortaa Medium"/>
              <a:buChar char="•"/>
            </a:pPr>
            <a:r>
              <a:rPr lang="en" sz="1600">
                <a:latin typeface="Comfortaa Medium"/>
                <a:ea typeface="Comfortaa Medium"/>
                <a:cs typeface="Comfortaa Medium"/>
                <a:sym typeface="Comfortaa Medium"/>
              </a:rPr>
              <a:t>Provide assistance in finding community resources</a:t>
            </a:r>
            <a:endParaRPr sz="1600">
              <a:latin typeface="Comfortaa Medium"/>
              <a:ea typeface="Comfortaa Medium"/>
              <a:cs typeface="Comfortaa Medium"/>
              <a:sym typeface="Comfortaa Medium"/>
            </a:endParaRPr>
          </a:p>
          <a:p>
            <a:pPr marL="457200" lvl="0" indent="-330200" algn="l" rtl="0">
              <a:spcBef>
                <a:spcPts val="0"/>
              </a:spcBef>
              <a:spcAft>
                <a:spcPts val="0"/>
              </a:spcAft>
              <a:buSzPts val="1600"/>
              <a:buFont typeface="Comfortaa Medium"/>
              <a:buChar char="•"/>
            </a:pPr>
            <a:r>
              <a:rPr lang="en" sz="1600">
                <a:latin typeface="Comfortaa Medium"/>
                <a:ea typeface="Comfortaa Medium"/>
                <a:cs typeface="Comfortaa Medium"/>
                <a:sym typeface="Comfortaa Medium"/>
              </a:rPr>
              <a:t>Can help them qualify for other services like childcare</a:t>
            </a:r>
            <a:endParaRPr sz="1600">
              <a:latin typeface="Comfortaa Medium"/>
              <a:ea typeface="Comfortaa Medium"/>
              <a:cs typeface="Comfortaa Medium"/>
              <a:sym typeface="Comfortaa Medium"/>
            </a:endParaRPr>
          </a:p>
          <a:p>
            <a:pPr marL="457200" lvl="0" indent="-330200" algn="l" rtl="0">
              <a:spcBef>
                <a:spcPts val="0"/>
              </a:spcBef>
              <a:spcAft>
                <a:spcPts val="0"/>
              </a:spcAft>
              <a:buSzPts val="1600"/>
              <a:buFont typeface="Comfortaa Medium"/>
              <a:buChar char="•"/>
            </a:pPr>
            <a:r>
              <a:rPr lang="en" sz="1600">
                <a:latin typeface="Comfortaa Medium"/>
                <a:ea typeface="Comfortaa Medium"/>
                <a:cs typeface="Comfortaa Medium"/>
                <a:sym typeface="Comfortaa Medium"/>
              </a:rPr>
              <a:t>Assist student in completing SNAP application</a:t>
            </a:r>
            <a:endParaRPr sz="1600">
              <a:latin typeface="Comfortaa Medium"/>
              <a:ea typeface="Comfortaa Medium"/>
              <a:cs typeface="Comfortaa Medium"/>
              <a:sym typeface="Comfortaa Medium"/>
            </a:endParaRPr>
          </a:p>
          <a:p>
            <a:pPr marL="0" marR="0" lvl="0" indent="0" algn="l" rtl="0">
              <a:spcBef>
                <a:spcPts val="0"/>
              </a:spcBef>
              <a:spcAft>
                <a:spcPts val="0"/>
              </a:spcAft>
              <a:buClr>
                <a:srgbClr val="538CD5"/>
              </a:buClr>
              <a:buFont typeface="Arial"/>
              <a:buNone/>
            </a:pPr>
            <a:r>
              <a:rPr lang="en" sz="1600" u="sng">
                <a:latin typeface="Comfortaa Medium"/>
                <a:ea typeface="Comfortaa Medium"/>
                <a:cs typeface="Comfortaa Medium"/>
                <a:sym typeface="Comfortaa Medium"/>
                <a:hlinkClick r:id="rId3"/>
              </a:rPr>
              <a:t>www.austincc.edu/sef</a:t>
            </a:r>
            <a:endParaRPr sz="1600">
              <a:latin typeface="Comfortaa Medium"/>
              <a:ea typeface="Comfortaa Medium"/>
              <a:cs typeface="Comfortaa Medium"/>
              <a:sym typeface="Comfortaa Medium"/>
            </a:endParaRPr>
          </a:p>
          <a:p>
            <a:pPr marL="0" marR="0" lvl="0" indent="0" algn="l" rtl="0">
              <a:spcBef>
                <a:spcPts val="0"/>
              </a:spcBef>
              <a:spcAft>
                <a:spcPts val="0"/>
              </a:spcAft>
              <a:buClr>
                <a:srgbClr val="538CD5"/>
              </a:buClr>
              <a:buFont typeface="Arial"/>
              <a:buNone/>
            </a:pPr>
            <a:endParaRPr sz="2600">
              <a:solidFill>
                <a:srgbClr val="538CD5"/>
              </a:solidFill>
              <a:latin typeface="Comfortaa Medium"/>
              <a:ea typeface="Comfortaa Medium"/>
              <a:cs typeface="Comfortaa Medium"/>
              <a:sym typeface="Comfortaa Medium"/>
            </a:endParaRPr>
          </a:p>
          <a:p>
            <a:pPr marL="0" marR="0" lvl="0" indent="0" algn="l" rtl="0">
              <a:spcBef>
                <a:spcPts val="0"/>
              </a:spcBef>
              <a:spcAft>
                <a:spcPts val="0"/>
              </a:spcAft>
              <a:buClr>
                <a:srgbClr val="538CD5"/>
              </a:buClr>
              <a:buFont typeface="Arial"/>
              <a:buNone/>
            </a:pPr>
            <a:endParaRPr sz="2800">
              <a:solidFill>
                <a:srgbClr val="538CD5"/>
              </a:solidFill>
              <a:latin typeface="Comfortaa Medium"/>
              <a:ea typeface="Comfortaa Medium"/>
              <a:cs typeface="Comfortaa Medium"/>
              <a:sym typeface="Comfortaa Medium"/>
            </a:endParaRPr>
          </a:p>
          <a:p>
            <a:pPr marL="0" marR="0" lvl="0" indent="0" algn="l" rtl="0">
              <a:spcBef>
                <a:spcPts val="560"/>
              </a:spcBef>
              <a:spcAft>
                <a:spcPts val="0"/>
              </a:spcAft>
              <a:buClr>
                <a:srgbClr val="538CD5"/>
              </a:buClr>
              <a:buFont typeface="Arial"/>
              <a:buNone/>
            </a:pPr>
            <a:r>
              <a:rPr lang="en" sz="2800">
                <a:solidFill>
                  <a:srgbClr val="538CD5"/>
                </a:solidFill>
                <a:latin typeface="Comfortaa Medium"/>
                <a:ea typeface="Comfortaa Medium"/>
                <a:cs typeface="Comfortaa Medium"/>
                <a:sym typeface="Comfortaa Medium"/>
              </a:rPr>
              <a:t> </a:t>
            </a:r>
            <a:endParaRPr>
              <a:latin typeface="Comfortaa Medium"/>
              <a:ea typeface="Comfortaa Medium"/>
              <a:cs typeface="Comfortaa Medium"/>
              <a:sym typeface="Comfortaa Medium"/>
            </a:endParaRPr>
          </a:p>
          <a:p>
            <a:pPr marL="0" marR="0" lvl="0" indent="0" algn="l" rtl="0">
              <a:spcBef>
                <a:spcPts val="560"/>
              </a:spcBef>
              <a:spcAft>
                <a:spcPts val="0"/>
              </a:spcAft>
              <a:buClr>
                <a:srgbClr val="538CD5"/>
              </a:buClr>
              <a:buFont typeface="Arial"/>
              <a:buNone/>
            </a:pPr>
            <a:endParaRPr sz="2800" i="0" u="none" strike="noStrike" cap="none">
              <a:solidFill>
                <a:srgbClr val="7F7F7F"/>
              </a:solidFill>
              <a:latin typeface="Comfortaa Medium"/>
              <a:ea typeface="Comfortaa Medium"/>
              <a:cs typeface="Comfortaa Medium"/>
              <a:sym typeface="Comfortaa Medium"/>
            </a:endParaRPr>
          </a:p>
        </p:txBody>
      </p:sp>
      <p:sp>
        <p:nvSpPr>
          <p:cNvPr id="101" name="Google Shape;101;p22"/>
          <p:cNvSpPr txBox="1">
            <a:spLocks noGrp="1"/>
          </p:cNvSpPr>
          <p:nvPr>
            <p:ph type="title"/>
          </p:nvPr>
        </p:nvSpPr>
        <p:spPr>
          <a:xfrm>
            <a:off x="457200" y="205978"/>
            <a:ext cx="6563700" cy="85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Font typeface="Century Gothic"/>
              <a:buNone/>
            </a:pPr>
            <a:r>
              <a:rPr lang="en" sz="3700" b="0">
                <a:latin typeface="Comfortaa Medium"/>
                <a:ea typeface="Comfortaa Medium"/>
                <a:cs typeface="Comfortaa Medium"/>
                <a:sym typeface="Comfortaa Medium"/>
              </a:rPr>
              <a:t>Student Emergency Fund</a:t>
            </a:r>
            <a:endParaRPr sz="3700" b="0" i="0" u="none" strike="noStrike" cap="none">
              <a:solidFill>
                <a:schemeClr val="dk1"/>
              </a:solidFill>
              <a:latin typeface="Comfortaa Medium"/>
              <a:ea typeface="Comfortaa Medium"/>
              <a:cs typeface="Comfortaa Medium"/>
              <a:sym typeface="Comfortaa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3"/>
          <p:cNvSpPr txBox="1">
            <a:spLocks noGrp="1"/>
          </p:cNvSpPr>
          <p:nvPr>
            <p:ph type="title"/>
          </p:nvPr>
        </p:nvSpPr>
        <p:spPr>
          <a:xfrm>
            <a:off x="457200" y="205978"/>
            <a:ext cx="65637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Font typeface="Century Gothic"/>
              <a:buNone/>
            </a:pPr>
            <a:r>
              <a:rPr lang="en" sz="4000" b="0">
                <a:latin typeface="Comfortaa Medium"/>
                <a:ea typeface="Comfortaa Medium"/>
                <a:cs typeface="Comfortaa Medium"/>
                <a:sym typeface="Comfortaa Medium"/>
              </a:rPr>
              <a:t>Bae B Safe</a:t>
            </a:r>
            <a:endParaRPr/>
          </a:p>
        </p:txBody>
      </p:sp>
      <p:sp>
        <p:nvSpPr>
          <p:cNvPr id="107" name="Google Shape;107;p23"/>
          <p:cNvSpPr txBox="1">
            <a:spLocks noGrp="1"/>
          </p:cNvSpPr>
          <p:nvPr>
            <p:ph type="body" idx="1"/>
          </p:nvPr>
        </p:nvSpPr>
        <p:spPr>
          <a:xfrm>
            <a:off x="457200" y="1200151"/>
            <a:ext cx="7189800" cy="354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a:latin typeface="Comfortaa Medium"/>
                <a:ea typeface="Comfortaa Medium"/>
                <a:cs typeface="Comfortaa Medium"/>
                <a:sym typeface="Comfortaa Medium"/>
              </a:rPr>
              <a:t>Sexual and reporductive health wellness program that helps support and connect students through providing information, training, and direct referrals to community clinics and resources. </a:t>
            </a:r>
            <a:endParaRPr sz="2500">
              <a:latin typeface="Comfortaa Medium"/>
              <a:ea typeface="Comfortaa Medium"/>
              <a:cs typeface="Comfortaa Medium"/>
              <a:sym typeface="Comfortaa Medium"/>
            </a:endParaRPr>
          </a:p>
          <a:p>
            <a:pPr marL="457200" lvl="0" indent="-387350" algn="l" rtl="0">
              <a:spcBef>
                <a:spcPts val="0"/>
              </a:spcBef>
              <a:spcAft>
                <a:spcPts val="0"/>
              </a:spcAft>
              <a:buSzPts val="2500"/>
              <a:buFont typeface="Comfortaa Medium"/>
              <a:buChar char="•"/>
            </a:pPr>
            <a:r>
              <a:rPr lang="en" sz="2500">
                <a:latin typeface="Comfortaa Medium"/>
                <a:ea typeface="Comfortaa Medium"/>
                <a:cs typeface="Comfortaa Medium"/>
                <a:sym typeface="Comfortaa Medium"/>
              </a:rPr>
              <a:t>Workshops on healthy relationships</a:t>
            </a:r>
            <a:endParaRPr sz="2500">
              <a:latin typeface="Comfortaa Medium"/>
              <a:ea typeface="Comfortaa Medium"/>
              <a:cs typeface="Comfortaa Medium"/>
              <a:sym typeface="Comfortaa Medium"/>
            </a:endParaRPr>
          </a:p>
          <a:p>
            <a:pPr marL="457200" lvl="0" indent="-387350" algn="l" rtl="0">
              <a:spcBef>
                <a:spcPts val="0"/>
              </a:spcBef>
              <a:spcAft>
                <a:spcPts val="0"/>
              </a:spcAft>
              <a:buSzPts val="2500"/>
              <a:buFont typeface="Comfortaa Medium"/>
              <a:buChar char="•"/>
            </a:pPr>
            <a:r>
              <a:rPr lang="en" sz="2500">
                <a:latin typeface="Comfortaa Medium"/>
                <a:ea typeface="Comfortaa Medium"/>
                <a:cs typeface="Comfortaa Medium"/>
                <a:sym typeface="Comfortaa Medium"/>
              </a:rPr>
              <a:t>Understanding reproductive health and wellness</a:t>
            </a:r>
            <a:endParaRPr sz="2500">
              <a:latin typeface="Comfortaa Medium"/>
              <a:ea typeface="Comfortaa Medium"/>
              <a:cs typeface="Comfortaa Medium"/>
              <a:sym typeface="Comfortaa Medium"/>
            </a:endParaRPr>
          </a:p>
          <a:p>
            <a:pPr marL="457200" lvl="0" indent="-387350" algn="l" rtl="0">
              <a:spcBef>
                <a:spcPts val="0"/>
              </a:spcBef>
              <a:spcAft>
                <a:spcPts val="0"/>
              </a:spcAft>
              <a:buSzPts val="2500"/>
              <a:buFont typeface="Comfortaa Medium"/>
              <a:buChar char="•"/>
            </a:pPr>
            <a:r>
              <a:rPr lang="en" sz="2500">
                <a:latin typeface="Comfortaa Medium"/>
                <a:ea typeface="Comfortaa Medium"/>
                <a:cs typeface="Comfortaa Medium"/>
                <a:sym typeface="Comfortaa Medium"/>
              </a:rPr>
              <a:t>Sex Ed 101</a:t>
            </a:r>
            <a:endParaRPr sz="2500">
              <a:latin typeface="Comfortaa Medium"/>
              <a:ea typeface="Comfortaa Medium"/>
              <a:cs typeface="Comfortaa Medium"/>
              <a:sym typeface="Comfortaa Medium"/>
            </a:endParaRPr>
          </a:p>
          <a:p>
            <a:pPr marL="457200" lvl="0" indent="-387350" algn="l" rtl="0">
              <a:spcBef>
                <a:spcPts val="0"/>
              </a:spcBef>
              <a:spcAft>
                <a:spcPts val="0"/>
              </a:spcAft>
              <a:buSzPts val="2500"/>
              <a:buFont typeface="Comfortaa Medium"/>
              <a:buChar char="•"/>
            </a:pPr>
            <a:r>
              <a:rPr lang="en" sz="2500">
                <a:latin typeface="Comfortaa Medium"/>
                <a:ea typeface="Comfortaa Medium"/>
                <a:cs typeface="Comfortaa Medium"/>
                <a:sym typeface="Comfortaa Medium"/>
              </a:rPr>
              <a:t>Understanding Consent</a:t>
            </a:r>
            <a:endParaRPr sz="2500">
              <a:latin typeface="Comfortaa Medium"/>
              <a:ea typeface="Comfortaa Medium"/>
              <a:cs typeface="Comfortaa Medium"/>
              <a:sym typeface="Comfortaa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457200" y="205978"/>
            <a:ext cx="65637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Student Care Center</a:t>
            </a:r>
            <a:endParaRPr/>
          </a:p>
        </p:txBody>
      </p:sp>
      <p:sp>
        <p:nvSpPr>
          <p:cNvPr id="113" name="Google Shape;113;p24"/>
          <p:cNvSpPr txBox="1">
            <a:spLocks noGrp="1"/>
          </p:cNvSpPr>
          <p:nvPr>
            <p:ph type="body" idx="1"/>
          </p:nvPr>
        </p:nvSpPr>
        <p:spPr>
          <a:xfrm>
            <a:off x="457200" y="803000"/>
            <a:ext cx="7189800" cy="39396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 sz="2400"/>
              <a:t>Located at Highland Campus</a:t>
            </a:r>
            <a:endParaRPr sz="2400"/>
          </a:p>
          <a:p>
            <a:pPr marL="457200" lvl="0" indent="-381000" algn="l" rtl="0">
              <a:spcBef>
                <a:spcPts val="0"/>
              </a:spcBef>
              <a:spcAft>
                <a:spcPts val="0"/>
              </a:spcAft>
              <a:buSzPts val="2400"/>
              <a:buChar char="•"/>
            </a:pPr>
            <a:r>
              <a:rPr lang="en" sz="2400"/>
              <a:t>Food Store for students to pick up a week to 2 weeks worth of food. </a:t>
            </a:r>
            <a:endParaRPr sz="2400"/>
          </a:p>
          <a:p>
            <a:pPr marL="457200" lvl="0" indent="-381000" algn="l" rtl="0">
              <a:spcBef>
                <a:spcPts val="0"/>
              </a:spcBef>
              <a:spcAft>
                <a:spcPts val="0"/>
              </a:spcAft>
              <a:buSzPts val="2400"/>
              <a:buChar char="•"/>
            </a:pPr>
            <a:r>
              <a:rPr lang="en" sz="2400"/>
              <a:t>Grab and go warm or cold ready to eat food and drinks</a:t>
            </a:r>
            <a:endParaRPr sz="2400"/>
          </a:p>
          <a:p>
            <a:pPr marL="457200" lvl="0" indent="-381000" algn="l" rtl="0">
              <a:spcBef>
                <a:spcPts val="0"/>
              </a:spcBef>
              <a:spcAft>
                <a:spcPts val="0"/>
              </a:spcAft>
              <a:buSzPts val="2400"/>
              <a:buChar char="•"/>
            </a:pPr>
            <a:r>
              <a:rPr lang="en" sz="2400"/>
              <a:t>Get assistance with YourTexasBenefits application</a:t>
            </a:r>
            <a:endParaRPr sz="2400"/>
          </a:p>
          <a:p>
            <a:pPr marL="457200" lvl="0" indent="-381000" algn="l" rtl="0">
              <a:spcBef>
                <a:spcPts val="0"/>
              </a:spcBef>
              <a:spcAft>
                <a:spcPts val="0"/>
              </a:spcAft>
              <a:buSzPts val="2400"/>
              <a:buChar char="•"/>
            </a:pPr>
            <a:r>
              <a:rPr lang="en" sz="2400"/>
              <a:t>Assistance with locating resources</a:t>
            </a:r>
            <a:endParaRPr sz="2400"/>
          </a:p>
          <a:p>
            <a:pPr marL="457200" lvl="0" indent="-381000" algn="l" rtl="0">
              <a:spcBef>
                <a:spcPts val="0"/>
              </a:spcBef>
              <a:spcAft>
                <a:spcPts val="0"/>
              </a:spcAft>
              <a:buSzPts val="2400"/>
              <a:buChar char="•"/>
            </a:pPr>
            <a:r>
              <a:rPr lang="en" sz="2400"/>
              <a:t>Hub for outside community organizations to meet with students on campus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5">
            <a:extLst>
              <a:ext uri="{C183D7F6-B498-43B3-948B-1728B52AA6E4}">
                <adec:decorative xmlns:adec="http://schemas.microsoft.com/office/drawing/2017/decorative" val="1"/>
              </a:ext>
            </a:extLst>
          </p:cNvPr>
          <p:cNvSpPr txBox="1">
            <a:spLocks noGrp="1"/>
          </p:cNvSpPr>
          <p:nvPr>
            <p:ph type="body" idx="1"/>
          </p:nvPr>
        </p:nvSpPr>
        <p:spPr>
          <a:xfrm>
            <a:off x="457200" y="1200150"/>
            <a:ext cx="7189800" cy="3704700"/>
          </a:xfrm>
          <a:prstGeom prst="rect">
            <a:avLst/>
          </a:prstGeom>
          <a:noFill/>
          <a:ln>
            <a:noFill/>
          </a:ln>
        </p:spPr>
        <p:txBody>
          <a:bodyPr spcFirstLastPara="1" wrap="square" lIns="91425" tIns="45700" rIns="91425" bIns="45700" anchor="t" anchorCtr="0">
            <a:normAutofit fontScale="92500" lnSpcReduction="10000"/>
          </a:bodyPr>
          <a:lstStyle/>
          <a:p>
            <a:pPr marL="457200" marR="0" lvl="0" indent="-406885" algn="l" rtl="0">
              <a:spcBef>
                <a:spcPts val="0"/>
              </a:spcBef>
              <a:spcAft>
                <a:spcPts val="0"/>
              </a:spcAft>
              <a:buSzPct val="100000"/>
              <a:buFont typeface="Comfortaa Medium"/>
              <a:buAutoNum type="arabicPeriod"/>
            </a:pPr>
            <a:r>
              <a:rPr lang="en" sz="3035" dirty="0">
                <a:latin typeface="Comfortaa Medium"/>
                <a:ea typeface="Comfortaa Medium"/>
                <a:cs typeface="Comfortaa Medium"/>
                <a:sym typeface="Comfortaa Medium"/>
              </a:rPr>
              <a:t>All Foster Care Alumni can connect to an advocate before </a:t>
            </a:r>
            <a:r>
              <a:rPr lang="en" sz="3035">
                <a:latin typeface="Comfortaa Medium"/>
                <a:ea typeface="Comfortaa Medium"/>
                <a:cs typeface="Comfortaa Medium"/>
                <a:sym typeface="Comfortaa Medium"/>
              </a:rPr>
              <a:t>or after.</a:t>
            </a:r>
            <a:endParaRPr sz="3035" dirty="0">
              <a:latin typeface="Comfortaa Medium"/>
              <a:ea typeface="Comfortaa Medium"/>
              <a:cs typeface="Comfortaa Medium"/>
              <a:sym typeface="Comfortaa Medium"/>
            </a:endParaRPr>
          </a:p>
          <a:p>
            <a:pPr marL="457200" marR="0" lvl="0" indent="0" algn="l" rtl="0">
              <a:spcBef>
                <a:spcPts val="0"/>
              </a:spcBef>
              <a:spcAft>
                <a:spcPts val="0"/>
              </a:spcAft>
              <a:buNone/>
            </a:pPr>
            <a:endParaRPr sz="3035" dirty="0">
              <a:latin typeface="Comfortaa Medium"/>
              <a:ea typeface="Comfortaa Medium"/>
              <a:cs typeface="Comfortaa Medium"/>
              <a:sym typeface="Comfortaa Medium"/>
            </a:endParaRPr>
          </a:p>
          <a:p>
            <a:pPr marL="50315" marR="0" lvl="0" indent="0" algn="l" rtl="0">
              <a:spcBef>
                <a:spcPts val="0"/>
              </a:spcBef>
              <a:spcAft>
                <a:spcPts val="0"/>
              </a:spcAft>
              <a:buSzPct val="108403"/>
              <a:buNone/>
            </a:pPr>
            <a:r>
              <a:rPr lang="en" sz="2800" dirty="0">
                <a:latin typeface="Comfortaa Medium"/>
                <a:ea typeface="Comfortaa Medium"/>
                <a:cs typeface="Comfortaa Medium"/>
                <a:sym typeface="Comfortaa Medium"/>
              </a:rPr>
              <a:t>2. Refer to Student Advocacy Center</a:t>
            </a:r>
            <a:endParaRPr sz="2800" dirty="0">
              <a:latin typeface="Comfortaa Medium"/>
              <a:ea typeface="Comfortaa Medium"/>
              <a:cs typeface="Comfortaa Medium"/>
              <a:sym typeface="Comfortaa Medium"/>
            </a:endParaRPr>
          </a:p>
          <a:p>
            <a:pPr marL="914400" marR="0" lvl="1" indent="-406885" algn="l" rtl="0">
              <a:spcBef>
                <a:spcPts val="0"/>
              </a:spcBef>
              <a:spcAft>
                <a:spcPts val="0"/>
              </a:spcAft>
              <a:buSzPct val="108403"/>
              <a:buFont typeface="Comfortaa Medium"/>
              <a:buAutoNum type="alphaLcPeriod"/>
            </a:pPr>
            <a:r>
              <a:rPr lang="en" sz="2800" u="sng" dirty="0">
                <a:latin typeface="Comfortaa Medium"/>
                <a:ea typeface="Comfortaa Medium"/>
                <a:cs typeface="Comfortaa Medium"/>
                <a:sym typeface="Comfortaa Medium"/>
                <a:hlinkClick r:id="rId3"/>
              </a:rPr>
              <a:t>https://www.austincc.edu/students/student-advocacy-center</a:t>
            </a:r>
            <a:endParaRPr sz="2800" dirty="0">
              <a:latin typeface="Comfortaa Medium"/>
              <a:ea typeface="Comfortaa Medium"/>
              <a:cs typeface="Comfortaa Medium"/>
              <a:sym typeface="Comfortaa Medium"/>
            </a:endParaRPr>
          </a:p>
          <a:p>
            <a:pPr marL="914400" marR="0" lvl="0" indent="457200" algn="l" rtl="0">
              <a:spcBef>
                <a:spcPts val="0"/>
              </a:spcBef>
              <a:spcAft>
                <a:spcPts val="0"/>
              </a:spcAft>
              <a:buClr>
                <a:srgbClr val="538CD5"/>
              </a:buClr>
              <a:buFont typeface="Arial"/>
              <a:buNone/>
            </a:pPr>
            <a:endParaRPr sz="2800" dirty="0">
              <a:solidFill>
                <a:srgbClr val="538CD5"/>
              </a:solidFill>
              <a:latin typeface="Comfortaa Medium"/>
              <a:ea typeface="Comfortaa Medium"/>
              <a:cs typeface="Comfortaa Medium"/>
              <a:sym typeface="Comfortaa Medium"/>
            </a:endParaRPr>
          </a:p>
          <a:p>
            <a:pPr marL="0" marR="0" lvl="0" indent="0" algn="l" rtl="0">
              <a:spcBef>
                <a:spcPts val="0"/>
              </a:spcBef>
              <a:spcAft>
                <a:spcPts val="0"/>
              </a:spcAft>
              <a:buClr>
                <a:srgbClr val="538CD5"/>
              </a:buClr>
              <a:buFont typeface="Arial"/>
              <a:buNone/>
            </a:pPr>
            <a:endParaRPr sz="2800" dirty="0">
              <a:solidFill>
                <a:srgbClr val="538CD5"/>
              </a:solidFill>
              <a:latin typeface="Comfortaa Medium"/>
              <a:ea typeface="Comfortaa Medium"/>
              <a:cs typeface="Comfortaa Medium"/>
              <a:sym typeface="Comfortaa Medium"/>
            </a:endParaRPr>
          </a:p>
          <a:p>
            <a:pPr marL="0" marR="0" lvl="0" indent="0" algn="l" rtl="0">
              <a:spcBef>
                <a:spcPts val="560"/>
              </a:spcBef>
              <a:spcAft>
                <a:spcPts val="0"/>
              </a:spcAft>
              <a:buClr>
                <a:srgbClr val="538CD5"/>
              </a:buClr>
              <a:buFont typeface="Arial"/>
              <a:buNone/>
            </a:pPr>
            <a:r>
              <a:rPr lang="en" sz="2800" dirty="0">
                <a:solidFill>
                  <a:srgbClr val="538CD5"/>
                </a:solidFill>
                <a:latin typeface="Comfortaa Medium"/>
                <a:ea typeface="Comfortaa Medium"/>
                <a:cs typeface="Comfortaa Medium"/>
                <a:sym typeface="Comfortaa Medium"/>
              </a:rPr>
              <a:t> </a:t>
            </a:r>
            <a:endParaRPr dirty="0">
              <a:latin typeface="Comfortaa Medium"/>
              <a:ea typeface="Comfortaa Medium"/>
              <a:cs typeface="Comfortaa Medium"/>
              <a:sym typeface="Comfortaa Medium"/>
            </a:endParaRPr>
          </a:p>
          <a:p>
            <a:pPr marL="0" marR="0" lvl="0" indent="0" algn="l" rtl="0">
              <a:spcBef>
                <a:spcPts val="560"/>
              </a:spcBef>
              <a:spcAft>
                <a:spcPts val="0"/>
              </a:spcAft>
              <a:buClr>
                <a:srgbClr val="538CD5"/>
              </a:buClr>
              <a:buFont typeface="Arial"/>
              <a:buNone/>
            </a:pPr>
            <a:endParaRPr sz="2800" i="0" u="none" strike="noStrike" cap="none" dirty="0">
              <a:solidFill>
                <a:srgbClr val="7F7F7F"/>
              </a:solidFill>
              <a:latin typeface="Comfortaa Medium"/>
              <a:ea typeface="Comfortaa Medium"/>
              <a:cs typeface="Comfortaa Medium"/>
              <a:sym typeface="Comfortaa Medium"/>
            </a:endParaRPr>
          </a:p>
        </p:txBody>
      </p:sp>
      <p:sp>
        <p:nvSpPr>
          <p:cNvPr id="120" name="Google Shape;120;p25">
            <a:extLst>
              <a:ext uri="{C183D7F6-B498-43B3-948B-1728B52AA6E4}">
                <adec:decorative xmlns:adec="http://schemas.microsoft.com/office/drawing/2017/decorative" val="1"/>
              </a:ext>
            </a:extLst>
          </p:cNvPr>
          <p:cNvSpPr txBox="1">
            <a:spLocks noGrp="1"/>
          </p:cNvSpPr>
          <p:nvPr>
            <p:ph type="title"/>
          </p:nvPr>
        </p:nvSpPr>
        <p:spPr>
          <a:xfrm>
            <a:off x="457200" y="205978"/>
            <a:ext cx="65637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entury Gothic"/>
              <a:buNone/>
            </a:pPr>
            <a:r>
              <a:rPr lang="en" sz="4000" b="0" dirty="0">
                <a:latin typeface="Comfortaa Medium"/>
                <a:ea typeface="Comfortaa Medium"/>
                <a:cs typeface="Comfortaa Medium"/>
                <a:sym typeface="Comfortaa Medium"/>
              </a:rPr>
              <a:t>Takeaway</a:t>
            </a:r>
            <a:endParaRPr sz="4000" b="0" i="0" u="none" strike="noStrike" cap="none" dirty="0">
              <a:solidFill>
                <a:schemeClr val="dk1"/>
              </a:solidFill>
              <a:latin typeface="Comfortaa Medium"/>
              <a:ea typeface="Comfortaa Medium"/>
              <a:cs typeface="Comfortaa Medium"/>
              <a:sym typeface="Comfortaa Medium"/>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eb1ecbf-8e12-41fa-b577-5f4aa3424baa">
      <UserInfo>
        <DisplayName/>
        <AccountId xsi:nil="true"/>
        <AccountType/>
      </UserInfo>
    </SharedWithUsers>
    <MediaLengthInSeconds xmlns="8503bc2d-68ca-4668-bd1b-fa8e8f33b2b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F21F61ACE0F047898D2F62A655084E" ma:contentTypeVersion="6" ma:contentTypeDescription="Create a new document." ma:contentTypeScope="" ma:versionID="95c93fc70b31316446f38b1a984b1a38">
  <xsd:schema xmlns:xsd="http://www.w3.org/2001/XMLSchema" xmlns:xs="http://www.w3.org/2001/XMLSchema" xmlns:p="http://schemas.microsoft.com/office/2006/metadata/properties" xmlns:ns2="4eb1ecbf-8e12-41fa-b577-5f4aa3424baa" xmlns:ns3="8503bc2d-68ca-4668-bd1b-fa8e8f33b2bd" targetNamespace="http://schemas.microsoft.com/office/2006/metadata/properties" ma:root="true" ma:fieldsID="ba4afcfba344dab19d0c5e85c2c803d0" ns2:_="" ns3:_="">
    <xsd:import namespace="4eb1ecbf-8e12-41fa-b577-5f4aa3424baa"/>
    <xsd:import namespace="8503bc2d-68ca-4668-bd1b-fa8e8f33b2b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b1ecbf-8e12-41fa-b577-5f4aa3424ba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3bc2d-68ca-4668-bd1b-fa8e8f33b2b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B27AB7-E116-4E25-93AD-C32A1E353635}">
  <ds:schemaRefs>
    <ds:schemaRef ds:uri="8503bc2d-68ca-4668-bd1b-fa8e8f33b2bd"/>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4eb1ecbf-8e12-41fa-b577-5f4aa3424baa"/>
    <ds:schemaRef ds:uri="http://www.w3.org/XML/1998/namespace"/>
    <ds:schemaRef ds:uri="http://purl.org/dc/terms/"/>
  </ds:schemaRefs>
</ds:datastoreItem>
</file>

<file path=customXml/itemProps2.xml><?xml version="1.0" encoding="utf-8"?>
<ds:datastoreItem xmlns:ds="http://schemas.openxmlformats.org/officeDocument/2006/customXml" ds:itemID="{373DF2A1-29BB-4474-A1AF-007B7649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b1ecbf-8e12-41fa-b577-5f4aa3424baa"/>
    <ds:schemaRef ds:uri="8503bc2d-68ca-4668-bd1b-fa8e8f33b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22F222-B460-4BB4-B794-93F6699FA8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606</Words>
  <Application>Microsoft Office PowerPoint</Application>
  <PresentationFormat>On-screen Show (16:9)</PresentationFormat>
  <Paragraphs>90</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Comfortaa</vt:lpstr>
      <vt:lpstr>Century Gothic</vt:lpstr>
      <vt:lpstr>Comfortaa Medium</vt:lpstr>
      <vt:lpstr>Calibri</vt:lpstr>
      <vt:lpstr>Arial</vt:lpstr>
      <vt:lpstr>Simple Light</vt:lpstr>
      <vt:lpstr>Office Theme</vt:lpstr>
      <vt:lpstr>Introduction to ACC’s Social Support Services and Resources for Foster Care Alumni Students  Angelica Cancino de Sandoval Director, Special Supports &amp; Grants   austincc.edu/advocacy</vt:lpstr>
      <vt:lpstr>Who are we</vt:lpstr>
      <vt:lpstr>Key Student Populations </vt:lpstr>
      <vt:lpstr>Students formerly in Foster Care</vt:lpstr>
      <vt:lpstr>Continued</vt:lpstr>
      <vt:lpstr>Student Emergency Fund</vt:lpstr>
      <vt:lpstr>Bae B Safe</vt:lpstr>
      <vt:lpstr>Student Care Center</vt:lpstr>
      <vt:lpstr>Takeaway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Geske,Jeremy</cp:lastModifiedBy>
  <cp:revision>1</cp:revision>
  <dcterms:modified xsi:type="dcterms:W3CDTF">2023-04-25T18:35:21Z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0x010100A2F21F61ACE0F047898D2F62A655084E</vt:lpwstr>
  </property>
  <property fmtid="{D5CDD505-2E9C-101B-9397-08002B2CF9AE}" pid="3" name="MediaServiceImageTags">
    <vt:lpwstr/>
  </property>
  <property fmtid="{D5CDD505-2E9C-101B-9397-08002B2CF9AE}" pid="4" name="Order">
    <vt:r8>38300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ColorHex">
    <vt:lpwstr/>
  </property>
  <property fmtid="{D5CDD505-2E9C-101B-9397-08002B2CF9AE}" pid="9" name="_Emoji">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_ColorTag">
    <vt:lpwstr/>
  </property>
</Properties>
</file>