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54"/>
  </p:notesMasterIdLst>
  <p:sldIdLst>
    <p:sldId id="256" r:id="rId5"/>
    <p:sldId id="257" r:id="rId6"/>
    <p:sldId id="258" r:id="rId7"/>
    <p:sldId id="264" r:id="rId8"/>
    <p:sldId id="2715" r:id="rId9"/>
    <p:sldId id="263" r:id="rId10"/>
    <p:sldId id="2757" r:id="rId11"/>
    <p:sldId id="2746" r:id="rId12"/>
    <p:sldId id="2747" r:id="rId13"/>
    <p:sldId id="2739" r:id="rId14"/>
    <p:sldId id="2697" r:id="rId15"/>
    <p:sldId id="2702" r:id="rId16"/>
    <p:sldId id="2701" r:id="rId17"/>
    <p:sldId id="2717" r:id="rId18"/>
    <p:sldId id="2691" r:id="rId19"/>
    <p:sldId id="2709" r:id="rId20"/>
    <p:sldId id="2722" r:id="rId21"/>
    <p:sldId id="2749" r:id="rId22"/>
    <p:sldId id="2711" r:id="rId23"/>
    <p:sldId id="2723" r:id="rId24"/>
    <p:sldId id="2724" r:id="rId25"/>
    <p:sldId id="2725" r:id="rId26"/>
    <p:sldId id="2726" r:id="rId27"/>
    <p:sldId id="2751" r:id="rId28"/>
    <p:sldId id="2750" r:id="rId29"/>
    <p:sldId id="2727" r:id="rId30"/>
    <p:sldId id="2752" r:id="rId31"/>
    <p:sldId id="2712" r:id="rId32"/>
    <p:sldId id="2729" r:id="rId33"/>
    <p:sldId id="2731" r:id="rId34"/>
    <p:sldId id="2732" r:id="rId35"/>
    <p:sldId id="2730" r:id="rId36"/>
    <p:sldId id="2733" r:id="rId37"/>
    <p:sldId id="2734" r:id="rId38"/>
    <p:sldId id="2755" r:id="rId39"/>
    <p:sldId id="2754" r:id="rId40"/>
    <p:sldId id="2728" r:id="rId41"/>
    <p:sldId id="2753" r:id="rId42"/>
    <p:sldId id="2735" r:id="rId43"/>
    <p:sldId id="2736" r:id="rId44"/>
    <p:sldId id="2737" r:id="rId45"/>
    <p:sldId id="2738" r:id="rId46"/>
    <p:sldId id="2756" r:id="rId47"/>
    <p:sldId id="2741" r:id="rId48"/>
    <p:sldId id="2743" r:id="rId49"/>
    <p:sldId id="2745" r:id="rId50"/>
    <p:sldId id="2719" r:id="rId51"/>
    <p:sldId id="2714" r:id="rId52"/>
    <p:sldId id="2695" r:id="rId5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E89FF53-F483-BD3E-911E-68610002CBBC}" name="Stevens,Nicole" initials="NS" userId="S::nicole.stevens@twc.texas.gov::ac8b5698-3277-4790-ac8c-8cd34feca00f" providerId="AD"/>
  <p188:author id="{CBCDE5C3-FAF9-EF0D-DF43-FAAD15DDF5DA}" name="Baldini,Mahalia C" initials="BC" userId="S::mahalia.baldini@twc.texas.gov::6a56bd8d-538a-4258-a77a-44270e54340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8CD0"/>
    <a:srgbClr val="001B74"/>
    <a:srgbClr val="8FAADC"/>
    <a:srgbClr val="29487F"/>
    <a:srgbClr val="4B4B4B"/>
    <a:srgbClr val="696969"/>
    <a:srgbClr val="7ECC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E9F236B-5E2F-4C6B-99B1-B98892C8B1FE}" v="1145" dt="2025-06-30T15:51:07.77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441" autoAdjust="0"/>
  </p:normalViewPr>
  <p:slideViewPr>
    <p:cSldViewPr snapToGrid="0">
      <p:cViewPr varScale="1">
        <p:scale>
          <a:sx n="137" d="100"/>
          <a:sy n="137" d="100"/>
        </p:scale>
        <p:origin x="3354" y="126"/>
      </p:cViewPr>
      <p:guideLst/>
    </p:cSldViewPr>
  </p:slideViewPr>
  <p:outlineViewPr>
    <p:cViewPr>
      <p:scale>
        <a:sx n="33" d="100"/>
        <a:sy n="33" d="100"/>
      </p:scale>
      <p:origin x="0" y="-372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presProps" Target="presProp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tableStyles" Target="tableStyles.xml"/><Relationship Id="rId5" Type="http://schemas.openxmlformats.org/officeDocument/2006/relationships/slide" Target="slides/slide1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viewProps" Target="viewProps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microsoft.com/office/2015/10/relationships/revisionInfo" Target="revisionInfo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theme" Target="theme/theme1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microsoft.com/office/2018/10/relationships/authors" Target="authors.xml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sv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10" Type="http://schemas.openxmlformats.org/officeDocument/2006/relationships/image" Target="../media/image17.svg"/><Relationship Id="rId4" Type="http://schemas.openxmlformats.org/officeDocument/2006/relationships/image" Target="../media/image11.svg"/><Relationship Id="rId9" Type="http://schemas.openxmlformats.org/officeDocument/2006/relationships/image" Target="../media/image16.pn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sv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10" Type="http://schemas.openxmlformats.org/officeDocument/2006/relationships/image" Target="../media/image17.svg"/><Relationship Id="rId4" Type="http://schemas.openxmlformats.org/officeDocument/2006/relationships/image" Target="../media/image11.svg"/><Relationship Id="rId9" Type="http://schemas.openxmlformats.org/officeDocument/2006/relationships/image" Target="../media/image16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A09B027-04E2-44E5-9386-C6C747FA3D70}" type="doc">
      <dgm:prSet loTypeId="urn:microsoft.com/office/officeart/2005/8/layout/list1" loCatId="list" qsTypeId="urn:microsoft.com/office/officeart/2005/8/quickstyle/simple4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87FFD100-7583-4622-B622-825B71E3EBA8}">
      <dgm:prSet custT="1"/>
      <dgm:spPr/>
      <dgm:t>
        <a:bodyPr/>
        <a:lstStyle/>
        <a:p>
          <a:r>
            <a:rPr lang="en-US" sz="3600" dirty="0"/>
            <a:t>Continued Service</a:t>
          </a:r>
        </a:p>
      </dgm:t>
    </dgm:pt>
    <dgm:pt modelId="{D20E08D3-D934-493E-A789-BA51507F8398}" type="parTrans" cxnId="{9CB53602-4455-48B9-9F29-3F208CACD16E}">
      <dgm:prSet/>
      <dgm:spPr/>
      <dgm:t>
        <a:bodyPr/>
        <a:lstStyle/>
        <a:p>
          <a:endParaRPr lang="en-US"/>
        </a:p>
      </dgm:t>
    </dgm:pt>
    <dgm:pt modelId="{89B0A155-7A47-4C5A-9823-C4D344E86CCC}" type="sibTrans" cxnId="{9CB53602-4455-48B9-9F29-3F208CACD16E}">
      <dgm:prSet/>
      <dgm:spPr/>
      <dgm:t>
        <a:bodyPr/>
        <a:lstStyle/>
        <a:p>
          <a:endParaRPr lang="en-US"/>
        </a:p>
      </dgm:t>
    </dgm:pt>
    <dgm:pt modelId="{88841A42-C8B9-4E83-B2CC-8C6FF297E142}">
      <dgm:prSet custT="1"/>
      <dgm:spPr/>
      <dgm:t>
        <a:bodyPr/>
        <a:lstStyle/>
        <a:p>
          <a:r>
            <a:rPr lang="en-US" sz="3600" dirty="0"/>
            <a:t>Kristina Hartman</a:t>
          </a:r>
        </a:p>
      </dgm:t>
    </dgm:pt>
    <dgm:pt modelId="{84A51260-AB7B-4D55-B524-AD27C56C330A}" type="parTrans" cxnId="{1E9610AE-906D-4F1E-9AED-42AB26F50B50}">
      <dgm:prSet/>
      <dgm:spPr/>
      <dgm:t>
        <a:bodyPr/>
        <a:lstStyle/>
        <a:p>
          <a:endParaRPr lang="en-US"/>
        </a:p>
      </dgm:t>
    </dgm:pt>
    <dgm:pt modelId="{1552E0D3-2114-4052-8B7C-D2FF3713D7B8}" type="sibTrans" cxnId="{1E9610AE-906D-4F1E-9AED-42AB26F50B50}">
      <dgm:prSet/>
      <dgm:spPr/>
      <dgm:t>
        <a:bodyPr/>
        <a:lstStyle/>
        <a:p>
          <a:endParaRPr lang="en-US"/>
        </a:p>
      </dgm:t>
    </dgm:pt>
    <dgm:pt modelId="{E60C706F-A83B-4034-AD5B-59F6A4DDFD89}">
      <dgm:prSet custT="1"/>
      <dgm:spPr/>
      <dgm:t>
        <a:bodyPr/>
        <a:lstStyle/>
        <a:p>
          <a:r>
            <a:rPr lang="en-US" sz="3600" dirty="0"/>
            <a:t>Dr. Ben Stafford</a:t>
          </a:r>
          <a:endParaRPr lang="en-US" sz="4400" dirty="0"/>
        </a:p>
      </dgm:t>
    </dgm:pt>
    <dgm:pt modelId="{0A84CEB2-B5C3-4CB4-9241-325E422F6FA5}" type="parTrans" cxnId="{C06A9F7E-F79A-491D-B67C-39CC48390078}">
      <dgm:prSet/>
      <dgm:spPr/>
      <dgm:t>
        <a:bodyPr/>
        <a:lstStyle/>
        <a:p>
          <a:endParaRPr lang="en-US"/>
        </a:p>
      </dgm:t>
    </dgm:pt>
    <dgm:pt modelId="{7D1F4514-5F36-47BE-897D-FE26B2F1D351}" type="sibTrans" cxnId="{C06A9F7E-F79A-491D-B67C-39CC48390078}">
      <dgm:prSet/>
      <dgm:spPr/>
      <dgm:t>
        <a:bodyPr/>
        <a:lstStyle/>
        <a:p>
          <a:endParaRPr lang="en-US"/>
        </a:p>
      </dgm:t>
    </dgm:pt>
    <dgm:pt modelId="{170A70E3-27E1-4150-96A1-1FB3F67266EC}">
      <dgm:prSet custT="1"/>
      <dgm:spPr/>
      <dgm:t>
        <a:bodyPr/>
        <a:lstStyle/>
        <a:p>
          <a:r>
            <a:rPr lang="en-US" sz="3600" dirty="0"/>
            <a:t>Completed Term</a:t>
          </a:r>
        </a:p>
      </dgm:t>
    </dgm:pt>
    <dgm:pt modelId="{C0320B97-1E36-4D59-A54B-01C513AC4330}" type="parTrans" cxnId="{3EBD32C2-675C-4530-942B-EBA3C1AFB6E6}">
      <dgm:prSet/>
      <dgm:spPr/>
      <dgm:t>
        <a:bodyPr/>
        <a:lstStyle/>
        <a:p>
          <a:endParaRPr lang="en-US"/>
        </a:p>
      </dgm:t>
    </dgm:pt>
    <dgm:pt modelId="{D6E13B7A-66C6-48E5-B14E-B1F93BD0EF76}" type="sibTrans" cxnId="{3EBD32C2-675C-4530-942B-EBA3C1AFB6E6}">
      <dgm:prSet/>
      <dgm:spPr/>
      <dgm:t>
        <a:bodyPr/>
        <a:lstStyle/>
        <a:p>
          <a:endParaRPr lang="en-US"/>
        </a:p>
      </dgm:t>
    </dgm:pt>
    <dgm:pt modelId="{BDAF5C14-3489-4C2F-8143-923216744C88}">
      <dgm:prSet custT="1"/>
      <dgm:spPr/>
      <dgm:t>
        <a:bodyPr/>
        <a:lstStyle/>
        <a:p>
          <a:r>
            <a:rPr lang="en-US" sz="3600" dirty="0"/>
            <a:t>Cindy Fisher</a:t>
          </a:r>
        </a:p>
      </dgm:t>
    </dgm:pt>
    <dgm:pt modelId="{551B664A-FA7E-4B1E-BBB0-7C0598CB46DA}" type="parTrans" cxnId="{474182BC-D4E1-46CF-98F5-5E55F2455C3A}">
      <dgm:prSet/>
      <dgm:spPr/>
      <dgm:t>
        <a:bodyPr/>
        <a:lstStyle/>
        <a:p>
          <a:endParaRPr lang="en-US"/>
        </a:p>
      </dgm:t>
    </dgm:pt>
    <dgm:pt modelId="{F1BDCC8E-BEEF-437D-B08C-C7CB819C92A5}" type="sibTrans" cxnId="{474182BC-D4E1-46CF-98F5-5E55F2455C3A}">
      <dgm:prSet/>
      <dgm:spPr/>
      <dgm:t>
        <a:bodyPr/>
        <a:lstStyle/>
        <a:p>
          <a:endParaRPr lang="en-US"/>
        </a:p>
      </dgm:t>
    </dgm:pt>
    <dgm:pt modelId="{3867C1BA-0CB8-4D57-8105-10C548BA5839}" type="pres">
      <dgm:prSet presAssocID="{4A09B027-04E2-44E5-9386-C6C747FA3D70}" presName="linear" presStyleCnt="0">
        <dgm:presLayoutVars>
          <dgm:dir/>
          <dgm:animLvl val="lvl"/>
          <dgm:resizeHandles val="exact"/>
        </dgm:presLayoutVars>
      </dgm:prSet>
      <dgm:spPr/>
    </dgm:pt>
    <dgm:pt modelId="{C4D6BEF2-EF37-4F16-9F61-9B5E580E1E8D}" type="pres">
      <dgm:prSet presAssocID="{87FFD100-7583-4622-B622-825B71E3EBA8}" presName="parentLin" presStyleCnt="0"/>
      <dgm:spPr/>
    </dgm:pt>
    <dgm:pt modelId="{B84B8D8F-19C3-4F78-95D8-3A51E862EDFF}" type="pres">
      <dgm:prSet presAssocID="{87FFD100-7583-4622-B622-825B71E3EBA8}" presName="parentLeftMargin" presStyleLbl="node1" presStyleIdx="0" presStyleCnt="2"/>
      <dgm:spPr/>
    </dgm:pt>
    <dgm:pt modelId="{149393E0-90F0-4EEA-89AE-52B4633FF519}" type="pres">
      <dgm:prSet presAssocID="{87FFD100-7583-4622-B622-825B71E3EBA8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1A962458-ADDE-4C26-A4E6-89F0FA592468}" type="pres">
      <dgm:prSet presAssocID="{87FFD100-7583-4622-B622-825B71E3EBA8}" presName="negativeSpace" presStyleCnt="0"/>
      <dgm:spPr/>
    </dgm:pt>
    <dgm:pt modelId="{2D3663CC-10A3-44BE-B471-DC59060D9210}" type="pres">
      <dgm:prSet presAssocID="{87FFD100-7583-4622-B622-825B71E3EBA8}" presName="childText" presStyleLbl="conFgAcc1" presStyleIdx="0" presStyleCnt="2">
        <dgm:presLayoutVars>
          <dgm:bulletEnabled val="1"/>
        </dgm:presLayoutVars>
      </dgm:prSet>
      <dgm:spPr/>
    </dgm:pt>
    <dgm:pt modelId="{1159BB4E-2BBD-4F5B-81E7-7F811303FB2C}" type="pres">
      <dgm:prSet presAssocID="{89B0A155-7A47-4C5A-9823-C4D344E86CCC}" presName="spaceBetweenRectangles" presStyleCnt="0"/>
      <dgm:spPr/>
    </dgm:pt>
    <dgm:pt modelId="{F996548A-2D69-4EB3-8743-7D4B3231237D}" type="pres">
      <dgm:prSet presAssocID="{170A70E3-27E1-4150-96A1-1FB3F67266EC}" presName="parentLin" presStyleCnt="0"/>
      <dgm:spPr/>
    </dgm:pt>
    <dgm:pt modelId="{45D8C0D8-4AD1-4BD6-BC07-D4A28A901057}" type="pres">
      <dgm:prSet presAssocID="{170A70E3-27E1-4150-96A1-1FB3F67266EC}" presName="parentLeftMargin" presStyleLbl="node1" presStyleIdx="0" presStyleCnt="2"/>
      <dgm:spPr/>
    </dgm:pt>
    <dgm:pt modelId="{B802A9F3-4B2B-4F91-8674-3402EFA5B2E7}" type="pres">
      <dgm:prSet presAssocID="{170A70E3-27E1-4150-96A1-1FB3F67266EC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79DDBA87-FA5C-4BD6-B7F7-37D891E2E6D1}" type="pres">
      <dgm:prSet presAssocID="{170A70E3-27E1-4150-96A1-1FB3F67266EC}" presName="negativeSpace" presStyleCnt="0"/>
      <dgm:spPr/>
    </dgm:pt>
    <dgm:pt modelId="{98B45A5F-140C-40A2-9B4D-A8123B423114}" type="pres">
      <dgm:prSet presAssocID="{170A70E3-27E1-4150-96A1-1FB3F67266EC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9CB53602-4455-48B9-9F29-3F208CACD16E}" srcId="{4A09B027-04E2-44E5-9386-C6C747FA3D70}" destId="{87FFD100-7583-4622-B622-825B71E3EBA8}" srcOrd="0" destOrd="0" parTransId="{D20E08D3-D934-493E-A789-BA51507F8398}" sibTransId="{89B0A155-7A47-4C5A-9823-C4D344E86CCC}"/>
    <dgm:cxn modelId="{46FF2E29-C334-4C9E-9042-3A150E3CDC0A}" type="presOf" srcId="{87FFD100-7583-4622-B622-825B71E3EBA8}" destId="{149393E0-90F0-4EEA-89AE-52B4633FF519}" srcOrd="1" destOrd="0" presId="urn:microsoft.com/office/officeart/2005/8/layout/list1"/>
    <dgm:cxn modelId="{B62EBA30-6A77-48CA-8CB2-339F33BADEFE}" type="presOf" srcId="{170A70E3-27E1-4150-96A1-1FB3F67266EC}" destId="{B802A9F3-4B2B-4F91-8674-3402EFA5B2E7}" srcOrd="1" destOrd="0" presId="urn:microsoft.com/office/officeart/2005/8/layout/list1"/>
    <dgm:cxn modelId="{79AEE843-3AAD-4935-BF73-4151969F629C}" type="presOf" srcId="{88841A42-C8B9-4E83-B2CC-8C6FF297E142}" destId="{2D3663CC-10A3-44BE-B471-DC59060D9210}" srcOrd="0" destOrd="0" presId="urn:microsoft.com/office/officeart/2005/8/layout/list1"/>
    <dgm:cxn modelId="{77B2194F-849B-47CE-895B-8972A30E88CD}" type="presOf" srcId="{4A09B027-04E2-44E5-9386-C6C747FA3D70}" destId="{3867C1BA-0CB8-4D57-8105-10C548BA5839}" srcOrd="0" destOrd="0" presId="urn:microsoft.com/office/officeart/2005/8/layout/list1"/>
    <dgm:cxn modelId="{C06A9F7E-F79A-491D-B67C-39CC48390078}" srcId="{87FFD100-7583-4622-B622-825B71E3EBA8}" destId="{E60C706F-A83B-4034-AD5B-59F6A4DDFD89}" srcOrd="1" destOrd="0" parTransId="{0A84CEB2-B5C3-4CB4-9241-325E422F6FA5}" sibTransId="{7D1F4514-5F36-47BE-897D-FE26B2F1D351}"/>
    <dgm:cxn modelId="{C205E7A3-E4D3-405D-AD80-98B053A741C2}" type="presOf" srcId="{E60C706F-A83B-4034-AD5B-59F6A4DDFD89}" destId="{2D3663CC-10A3-44BE-B471-DC59060D9210}" srcOrd="0" destOrd="1" presId="urn:microsoft.com/office/officeart/2005/8/layout/list1"/>
    <dgm:cxn modelId="{9ABCE0AA-3F0C-4D15-B7BD-A59EA71CB674}" type="presOf" srcId="{87FFD100-7583-4622-B622-825B71E3EBA8}" destId="{B84B8D8F-19C3-4F78-95D8-3A51E862EDFF}" srcOrd="0" destOrd="0" presId="urn:microsoft.com/office/officeart/2005/8/layout/list1"/>
    <dgm:cxn modelId="{1E9610AE-906D-4F1E-9AED-42AB26F50B50}" srcId="{87FFD100-7583-4622-B622-825B71E3EBA8}" destId="{88841A42-C8B9-4E83-B2CC-8C6FF297E142}" srcOrd="0" destOrd="0" parTransId="{84A51260-AB7B-4D55-B524-AD27C56C330A}" sibTransId="{1552E0D3-2114-4052-8B7C-D2FF3713D7B8}"/>
    <dgm:cxn modelId="{474182BC-D4E1-46CF-98F5-5E55F2455C3A}" srcId="{170A70E3-27E1-4150-96A1-1FB3F67266EC}" destId="{BDAF5C14-3489-4C2F-8143-923216744C88}" srcOrd="0" destOrd="0" parTransId="{551B664A-FA7E-4B1E-BBB0-7C0598CB46DA}" sibTransId="{F1BDCC8E-BEEF-437D-B08C-C7CB819C92A5}"/>
    <dgm:cxn modelId="{3EBD32C2-675C-4530-942B-EBA3C1AFB6E6}" srcId="{4A09B027-04E2-44E5-9386-C6C747FA3D70}" destId="{170A70E3-27E1-4150-96A1-1FB3F67266EC}" srcOrd="1" destOrd="0" parTransId="{C0320B97-1E36-4D59-A54B-01C513AC4330}" sibTransId="{D6E13B7A-66C6-48E5-B14E-B1F93BD0EF76}"/>
    <dgm:cxn modelId="{1939E7C9-198B-4859-A470-E1058727413F}" type="presOf" srcId="{170A70E3-27E1-4150-96A1-1FB3F67266EC}" destId="{45D8C0D8-4AD1-4BD6-BC07-D4A28A901057}" srcOrd="0" destOrd="0" presId="urn:microsoft.com/office/officeart/2005/8/layout/list1"/>
    <dgm:cxn modelId="{8F7E83FC-2698-43A2-AC72-A3C2DDE92E94}" type="presOf" srcId="{BDAF5C14-3489-4C2F-8143-923216744C88}" destId="{98B45A5F-140C-40A2-9B4D-A8123B423114}" srcOrd="0" destOrd="0" presId="urn:microsoft.com/office/officeart/2005/8/layout/list1"/>
    <dgm:cxn modelId="{05CFBB7A-443B-4D1A-A778-6DA28314C096}" type="presParOf" srcId="{3867C1BA-0CB8-4D57-8105-10C548BA5839}" destId="{C4D6BEF2-EF37-4F16-9F61-9B5E580E1E8D}" srcOrd="0" destOrd="0" presId="urn:microsoft.com/office/officeart/2005/8/layout/list1"/>
    <dgm:cxn modelId="{BEAF148C-0ECC-4655-AF02-64FCF2EE8752}" type="presParOf" srcId="{C4D6BEF2-EF37-4F16-9F61-9B5E580E1E8D}" destId="{B84B8D8F-19C3-4F78-95D8-3A51E862EDFF}" srcOrd="0" destOrd="0" presId="urn:microsoft.com/office/officeart/2005/8/layout/list1"/>
    <dgm:cxn modelId="{8DE314AE-18FB-449D-9D22-C8167A6F033A}" type="presParOf" srcId="{C4D6BEF2-EF37-4F16-9F61-9B5E580E1E8D}" destId="{149393E0-90F0-4EEA-89AE-52B4633FF519}" srcOrd="1" destOrd="0" presId="urn:microsoft.com/office/officeart/2005/8/layout/list1"/>
    <dgm:cxn modelId="{3976DB63-0E18-409F-B8E3-750FDDF5AF06}" type="presParOf" srcId="{3867C1BA-0CB8-4D57-8105-10C548BA5839}" destId="{1A962458-ADDE-4C26-A4E6-89F0FA592468}" srcOrd="1" destOrd="0" presId="urn:microsoft.com/office/officeart/2005/8/layout/list1"/>
    <dgm:cxn modelId="{B0543EE9-7EDB-4726-A448-3FF20355049C}" type="presParOf" srcId="{3867C1BA-0CB8-4D57-8105-10C548BA5839}" destId="{2D3663CC-10A3-44BE-B471-DC59060D9210}" srcOrd="2" destOrd="0" presId="urn:microsoft.com/office/officeart/2005/8/layout/list1"/>
    <dgm:cxn modelId="{FE66A962-24D8-4AB4-8DBB-038AEE85298E}" type="presParOf" srcId="{3867C1BA-0CB8-4D57-8105-10C548BA5839}" destId="{1159BB4E-2BBD-4F5B-81E7-7F811303FB2C}" srcOrd="3" destOrd="0" presId="urn:microsoft.com/office/officeart/2005/8/layout/list1"/>
    <dgm:cxn modelId="{E6D189D2-5203-47FD-B5A0-A7F6D43EFB54}" type="presParOf" srcId="{3867C1BA-0CB8-4D57-8105-10C548BA5839}" destId="{F996548A-2D69-4EB3-8743-7D4B3231237D}" srcOrd="4" destOrd="0" presId="urn:microsoft.com/office/officeart/2005/8/layout/list1"/>
    <dgm:cxn modelId="{CA6AEF39-2143-4DE2-B8FF-22638188D434}" type="presParOf" srcId="{F996548A-2D69-4EB3-8743-7D4B3231237D}" destId="{45D8C0D8-4AD1-4BD6-BC07-D4A28A901057}" srcOrd="0" destOrd="0" presId="urn:microsoft.com/office/officeart/2005/8/layout/list1"/>
    <dgm:cxn modelId="{EE364D79-C46A-4490-A9A5-C32CEF84F74D}" type="presParOf" srcId="{F996548A-2D69-4EB3-8743-7D4B3231237D}" destId="{B802A9F3-4B2B-4F91-8674-3402EFA5B2E7}" srcOrd="1" destOrd="0" presId="urn:microsoft.com/office/officeart/2005/8/layout/list1"/>
    <dgm:cxn modelId="{0C571C35-4568-4D0A-8349-F9AE919252E2}" type="presParOf" srcId="{3867C1BA-0CB8-4D57-8105-10C548BA5839}" destId="{79DDBA87-FA5C-4BD6-B7F7-37D891E2E6D1}" srcOrd="5" destOrd="0" presId="urn:microsoft.com/office/officeart/2005/8/layout/list1"/>
    <dgm:cxn modelId="{B306FFF5-DDCA-441C-A61D-14C8FD9BFE42}" type="presParOf" srcId="{3867C1BA-0CB8-4D57-8105-10C548BA5839}" destId="{98B45A5F-140C-40A2-9B4D-A8123B423114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BA63C5E-0B81-47B8-A812-63A06C6F0AFA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D1CD377-37E5-4E55-BDEE-41B17ABA9439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400" b="0" i="0" dirty="0"/>
            <a:t>Includes a new appropriation for Adult Education programs</a:t>
          </a:r>
          <a:endParaRPr lang="en-US" sz="2400" dirty="0"/>
        </a:p>
      </dgm:t>
    </dgm:pt>
    <dgm:pt modelId="{8741C3DF-F001-492B-AC0C-896CA58685B7}" type="parTrans" cxnId="{74A147D8-C03A-4F47-9F76-FEFAF1EB454B}">
      <dgm:prSet/>
      <dgm:spPr/>
      <dgm:t>
        <a:bodyPr/>
        <a:lstStyle/>
        <a:p>
          <a:endParaRPr lang="en-US" sz="2400"/>
        </a:p>
      </dgm:t>
    </dgm:pt>
    <dgm:pt modelId="{1E673061-031D-4C4C-9FBC-ABDC40BBC732}" type="sibTrans" cxnId="{74A147D8-C03A-4F47-9F76-FEFAF1EB454B}">
      <dgm:prSet/>
      <dgm:spPr/>
      <dgm:t>
        <a:bodyPr/>
        <a:lstStyle/>
        <a:p>
          <a:endParaRPr lang="en-US" sz="2400"/>
        </a:p>
      </dgm:t>
    </dgm:pt>
    <dgm:pt modelId="{3E2A7B0D-DE63-4B7C-9800-FE868E912503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400" b="0" i="0" dirty="0"/>
            <a:t>Emphasizes need for Digital Literacy</a:t>
          </a:r>
          <a:endParaRPr lang="en-US" sz="2400" dirty="0"/>
        </a:p>
      </dgm:t>
    </dgm:pt>
    <dgm:pt modelId="{F1E0848D-19E7-48AE-A28F-5593D8C68C0E}" type="parTrans" cxnId="{3F467ED8-9DB5-4717-A59B-2B4806DA07A2}">
      <dgm:prSet/>
      <dgm:spPr/>
      <dgm:t>
        <a:bodyPr/>
        <a:lstStyle/>
        <a:p>
          <a:endParaRPr lang="en-US" sz="2400"/>
        </a:p>
      </dgm:t>
    </dgm:pt>
    <dgm:pt modelId="{32FC904F-2E36-444C-9112-8F47ED94FB76}" type="sibTrans" cxnId="{3F467ED8-9DB5-4717-A59B-2B4806DA07A2}">
      <dgm:prSet/>
      <dgm:spPr/>
      <dgm:t>
        <a:bodyPr/>
        <a:lstStyle/>
        <a:p>
          <a:endParaRPr lang="en-US" sz="2400"/>
        </a:p>
      </dgm:t>
    </dgm:pt>
    <dgm:pt modelId="{00193940-B2E6-485F-ADF9-F6C251C75822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400" dirty="0"/>
            <a:t>Additional State Leadership content development</a:t>
          </a:r>
        </a:p>
      </dgm:t>
    </dgm:pt>
    <dgm:pt modelId="{21A7C11C-A44A-4F2F-9DE6-E55B4FD50353}" type="parTrans" cxnId="{90AE30E7-F747-4F01-9676-1F6A2E4921E1}">
      <dgm:prSet/>
      <dgm:spPr/>
      <dgm:t>
        <a:bodyPr/>
        <a:lstStyle/>
        <a:p>
          <a:endParaRPr lang="en-US" sz="2400"/>
        </a:p>
      </dgm:t>
    </dgm:pt>
    <dgm:pt modelId="{E3A54AE7-AF32-47F9-B92E-10C43D46CCD6}" type="sibTrans" cxnId="{90AE30E7-F747-4F01-9676-1F6A2E4921E1}">
      <dgm:prSet/>
      <dgm:spPr/>
      <dgm:t>
        <a:bodyPr/>
        <a:lstStyle/>
        <a:p>
          <a:endParaRPr lang="en-US" sz="2400"/>
        </a:p>
      </dgm:t>
    </dgm:pt>
    <dgm:pt modelId="{04E8D33D-DF0A-4FE6-909B-DEBDE8B6232A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400" b="0" i="0" dirty="0"/>
            <a:t>Makes additions to National Leadership Activities</a:t>
          </a:r>
          <a:endParaRPr lang="en-US" sz="2400" dirty="0"/>
        </a:p>
      </dgm:t>
    </dgm:pt>
    <dgm:pt modelId="{B9D3E44A-D149-4341-BCD8-0F11C7D8598F}" type="parTrans" cxnId="{9C9B5CEC-1497-4844-8078-0C572B65C327}">
      <dgm:prSet/>
      <dgm:spPr/>
      <dgm:t>
        <a:bodyPr/>
        <a:lstStyle/>
        <a:p>
          <a:endParaRPr lang="en-US" sz="2400"/>
        </a:p>
      </dgm:t>
    </dgm:pt>
    <dgm:pt modelId="{9301E7A1-0672-4C86-9794-8C6D50964677}" type="sibTrans" cxnId="{9C9B5CEC-1497-4844-8078-0C572B65C327}">
      <dgm:prSet/>
      <dgm:spPr/>
      <dgm:t>
        <a:bodyPr/>
        <a:lstStyle/>
        <a:p>
          <a:endParaRPr lang="en-US" sz="2400"/>
        </a:p>
      </dgm:t>
    </dgm:pt>
    <dgm:pt modelId="{22787E52-FD7E-46C0-B37D-480550C8B60E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400" dirty="0"/>
            <a:t>Removes IET requirements for IELCE. Focuses on preparing ELLs for full participation in the economic, educational, and civic life of the community</a:t>
          </a:r>
        </a:p>
      </dgm:t>
    </dgm:pt>
    <dgm:pt modelId="{A2FBD856-D6EF-4EB0-9B83-9F6072C44A0E}" type="parTrans" cxnId="{8DF0A0D9-04A0-4BD3-B139-8E0EDB558DC6}">
      <dgm:prSet/>
      <dgm:spPr/>
      <dgm:t>
        <a:bodyPr/>
        <a:lstStyle/>
        <a:p>
          <a:endParaRPr lang="en-US" sz="2400"/>
        </a:p>
      </dgm:t>
    </dgm:pt>
    <dgm:pt modelId="{B02D1DA5-8609-4F85-9A11-131FB2F17E20}" type="sibTrans" cxnId="{8DF0A0D9-04A0-4BD3-B139-8E0EDB558DC6}">
      <dgm:prSet/>
      <dgm:spPr/>
      <dgm:t>
        <a:bodyPr/>
        <a:lstStyle/>
        <a:p>
          <a:endParaRPr lang="en-US" sz="2400"/>
        </a:p>
      </dgm:t>
    </dgm:pt>
    <dgm:pt modelId="{94D7109A-40C6-4A30-B1BF-CD566706113A}" type="pres">
      <dgm:prSet presAssocID="{4BA63C5E-0B81-47B8-A812-63A06C6F0AFA}" presName="root" presStyleCnt="0">
        <dgm:presLayoutVars>
          <dgm:dir/>
          <dgm:resizeHandles val="exact"/>
        </dgm:presLayoutVars>
      </dgm:prSet>
      <dgm:spPr/>
    </dgm:pt>
    <dgm:pt modelId="{82720561-7D87-47E1-9E38-F3C67F0C6EE6}" type="pres">
      <dgm:prSet presAssocID="{9D1CD377-37E5-4E55-BDEE-41B17ABA9439}" presName="compNode" presStyleCnt="0"/>
      <dgm:spPr/>
    </dgm:pt>
    <dgm:pt modelId="{C22041A1-5D0F-4853-B293-9F5886FA2E4A}" type="pres">
      <dgm:prSet presAssocID="{9D1CD377-37E5-4E55-BDEE-41B17ABA9439}" presName="bgRect" presStyleLbl="bgShp" presStyleIdx="0" presStyleCnt="5"/>
      <dgm:spPr/>
    </dgm:pt>
    <dgm:pt modelId="{EE6E35A4-26C2-458B-AE0E-B68F3CFA5366}" type="pres">
      <dgm:prSet presAssocID="{9D1CD377-37E5-4E55-BDEE-41B17ABA9439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C5B4D70F-AE97-4409-AF63-05BC927BE935}" type="pres">
      <dgm:prSet presAssocID="{9D1CD377-37E5-4E55-BDEE-41B17ABA9439}" presName="spaceRect" presStyleCnt="0"/>
      <dgm:spPr/>
    </dgm:pt>
    <dgm:pt modelId="{07151F81-B9C2-4F1E-9A57-681737E099DB}" type="pres">
      <dgm:prSet presAssocID="{9D1CD377-37E5-4E55-BDEE-41B17ABA9439}" presName="parTx" presStyleLbl="revTx" presStyleIdx="0" presStyleCnt="5">
        <dgm:presLayoutVars>
          <dgm:chMax val="0"/>
          <dgm:chPref val="0"/>
        </dgm:presLayoutVars>
      </dgm:prSet>
      <dgm:spPr/>
    </dgm:pt>
    <dgm:pt modelId="{15427B58-517E-4113-BD90-23D777A3953E}" type="pres">
      <dgm:prSet presAssocID="{1E673061-031D-4C4C-9FBC-ABDC40BBC732}" presName="sibTrans" presStyleCnt="0"/>
      <dgm:spPr/>
    </dgm:pt>
    <dgm:pt modelId="{284801CF-1B31-4CEC-9878-91F3DDC1898E}" type="pres">
      <dgm:prSet presAssocID="{3E2A7B0D-DE63-4B7C-9800-FE868E912503}" presName="compNode" presStyleCnt="0"/>
      <dgm:spPr/>
    </dgm:pt>
    <dgm:pt modelId="{A9ECBACF-11E6-482E-9331-DA3FCDFAA4D7}" type="pres">
      <dgm:prSet presAssocID="{3E2A7B0D-DE63-4B7C-9800-FE868E912503}" presName="bgRect" presStyleLbl="bgShp" presStyleIdx="1" presStyleCnt="5"/>
      <dgm:spPr/>
    </dgm:pt>
    <dgm:pt modelId="{0D21FAC4-D6E5-4625-9363-D0A33746AAF8}" type="pres">
      <dgm:prSet presAssocID="{3E2A7B0D-DE63-4B7C-9800-FE868E912503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Laptop"/>
        </a:ext>
      </dgm:extLst>
    </dgm:pt>
    <dgm:pt modelId="{49138DA6-7CAC-4017-9C23-7121793FAB84}" type="pres">
      <dgm:prSet presAssocID="{3E2A7B0D-DE63-4B7C-9800-FE868E912503}" presName="spaceRect" presStyleCnt="0"/>
      <dgm:spPr/>
    </dgm:pt>
    <dgm:pt modelId="{876FC58B-71D6-4E38-B782-A93C7B0F2BFD}" type="pres">
      <dgm:prSet presAssocID="{3E2A7B0D-DE63-4B7C-9800-FE868E912503}" presName="parTx" presStyleLbl="revTx" presStyleIdx="1" presStyleCnt="5">
        <dgm:presLayoutVars>
          <dgm:chMax val="0"/>
          <dgm:chPref val="0"/>
        </dgm:presLayoutVars>
      </dgm:prSet>
      <dgm:spPr/>
    </dgm:pt>
    <dgm:pt modelId="{21CD9574-E067-43E9-9D3E-9BD21E1B5711}" type="pres">
      <dgm:prSet presAssocID="{32FC904F-2E36-444C-9112-8F47ED94FB76}" presName="sibTrans" presStyleCnt="0"/>
      <dgm:spPr/>
    </dgm:pt>
    <dgm:pt modelId="{92B1DF10-EAE5-46E3-BC01-38E684BBA37A}" type="pres">
      <dgm:prSet presAssocID="{00193940-B2E6-485F-ADF9-F6C251C75822}" presName="compNode" presStyleCnt="0"/>
      <dgm:spPr/>
    </dgm:pt>
    <dgm:pt modelId="{B8462467-6954-4311-A4C0-B338B6B87FB5}" type="pres">
      <dgm:prSet presAssocID="{00193940-B2E6-485F-ADF9-F6C251C75822}" presName="bgRect" presStyleLbl="bgShp" presStyleIdx="2" presStyleCnt="5"/>
      <dgm:spPr/>
    </dgm:pt>
    <dgm:pt modelId="{C7BE494C-F253-411E-B9E9-4DAAA6482988}" type="pres">
      <dgm:prSet presAssocID="{00193940-B2E6-485F-ADF9-F6C251C75822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8E9D86E2-3EA5-4BC4-8308-48753CF3006B}" type="pres">
      <dgm:prSet presAssocID="{00193940-B2E6-485F-ADF9-F6C251C75822}" presName="spaceRect" presStyleCnt="0"/>
      <dgm:spPr/>
    </dgm:pt>
    <dgm:pt modelId="{A833EB6A-8C04-4071-ABDC-F1F259818BEC}" type="pres">
      <dgm:prSet presAssocID="{00193940-B2E6-485F-ADF9-F6C251C75822}" presName="parTx" presStyleLbl="revTx" presStyleIdx="2" presStyleCnt="5">
        <dgm:presLayoutVars>
          <dgm:chMax val="0"/>
          <dgm:chPref val="0"/>
        </dgm:presLayoutVars>
      </dgm:prSet>
      <dgm:spPr/>
    </dgm:pt>
    <dgm:pt modelId="{0D4DF4C4-98F9-4387-B09A-F71B1012A3BC}" type="pres">
      <dgm:prSet presAssocID="{E3A54AE7-AF32-47F9-B92E-10C43D46CCD6}" presName="sibTrans" presStyleCnt="0"/>
      <dgm:spPr/>
    </dgm:pt>
    <dgm:pt modelId="{3DD50ABA-7DA4-4DB2-A052-E11789CC2B76}" type="pres">
      <dgm:prSet presAssocID="{04E8D33D-DF0A-4FE6-909B-DEBDE8B6232A}" presName="compNode" presStyleCnt="0"/>
      <dgm:spPr/>
    </dgm:pt>
    <dgm:pt modelId="{DF868A60-63DE-4A85-92F1-FFA1C142FC8D}" type="pres">
      <dgm:prSet presAssocID="{04E8D33D-DF0A-4FE6-909B-DEBDE8B6232A}" presName="bgRect" presStyleLbl="bgShp" presStyleIdx="3" presStyleCnt="5"/>
      <dgm:spPr/>
    </dgm:pt>
    <dgm:pt modelId="{3F221359-909E-4DE1-9635-F0A358EB791C}" type="pres">
      <dgm:prSet presAssocID="{04E8D33D-DF0A-4FE6-909B-DEBDE8B6232A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Lecturer"/>
        </a:ext>
      </dgm:extLst>
    </dgm:pt>
    <dgm:pt modelId="{AC048834-B2DF-4ED9-9BAE-8A2135513D43}" type="pres">
      <dgm:prSet presAssocID="{04E8D33D-DF0A-4FE6-909B-DEBDE8B6232A}" presName="spaceRect" presStyleCnt="0"/>
      <dgm:spPr/>
    </dgm:pt>
    <dgm:pt modelId="{F9BADC6F-3FA2-4B42-B2B7-DAEC799DC833}" type="pres">
      <dgm:prSet presAssocID="{04E8D33D-DF0A-4FE6-909B-DEBDE8B6232A}" presName="parTx" presStyleLbl="revTx" presStyleIdx="3" presStyleCnt="5">
        <dgm:presLayoutVars>
          <dgm:chMax val="0"/>
          <dgm:chPref val="0"/>
        </dgm:presLayoutVars>
      </dgm:prSet>
      <dgm:spPr/>
    </dgm:pt>
    <dgm:pt modelId="{6789C2BC-C434-44C5-99E6-5CAC0B4431C1}" type="pres">
      <dgm:prSet presAssocID="{9301E7A1-0672-4C86-9794-8C6D50964677}" presName="sibTrans" presStyleCnt="0"/>
      <dgm:spPr/>
    </dgm:pt>
    <dgm:pt modelId="{BC74C19B-06CE-4886-B58D-D2D63CCEB2E0}" type="pres">
      <dgm:prSet presAssocID="{22787E52-FD7E-46C0-B37D-480550C8B60E}" presName="compNode" presStyleCnt="0"/>
      <dgm:spPr/>
    </dgm:pt>
    <dgm:pt modelId="{FEA5471D-28E3-4F35-A7A8-47A04BFF129F}" type="pres">
      <dgm:prSet presAssocID="{22787E52-FD7E-46C0-B37D-480550C8B60E}" presName="bgRect" presStyleLbl="bgShp" presStyleIdx="4" presStyleCnt="5"/>
      <dgm:spPr/>
    </dgm:pt>
    <dgm:pt modelId="{1F035CEE-2FD9-48D7-A61F-A6593F96C67D}" type="pres">
      <dgm:prSet presAssocID="{22787E52-FD7E-46C0-B37D-480550C8B60E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choolhouse"/>
        </a:ext>
      </dgm:extLst>
    </dgm:pt>
    <dgm:pt modelId="{FAB9FCC9-E241-4DC5-B5D1-562FD344A549}" type="pres">
      <dgm:prSet presAssocID="{22787E52-FD7E-46C0-B37D-480550C8B60E}" presName="spaceRect" presStyleCnt="0"/>
      <dgm:spPr/>
    </dgm:pt>
    <dgm:pt modelId="{4D4D97F3-0951-4F70-B66F-F332EC35684F}" type="pres">
      <dgm:prSet presAssocID="{22787E52-FD7E-46C0-B37D-480550C8B60E}" presName="parTx" presStyleLbl="revTx" presStyleIdx="4" presStyleCnt="5" custLinFactNeighborX="-218" custLinFactNeighborY="-3299">
        <dgm:presLayoutVars>
          <dgm:chMax val="0"/>
          <dgm:chPref val="0"/>
        </dgm:presLayoutVars>
      </dgm:prSet>
      <dgm:spPr/>
    </dgm:pt>
  </dgm:ptLst>
  <dgm:cxnLst>
    <dgm:cxn modelId="{CCFC8B18-76E9-4E94-91D7-E257069B31DC}" type="presOf" srcId="{4BA63C5E-0B81-47B8-A812-63A06C6F0AFA}" destId="{94D7109A-40C6-4A30-B1BF-CD566706113A}" srcOrd="0" destOrd="0" presId="urn:microsoft.com/office/officeart/2018/2/layout/IconVerticalSolidList"/>
    <dgm:cxn modelId="{C3646B43-6B53-453C-A252-ABB266C62816}" type="presOf" srcId="{3E2A7B0D-DE63-4B7C-9800-FE868E912503}" destId="{876FC58B-71D6-4E38-B782-A93C7B0F2BFD}" srcOrd="0" destOrd="0" presId="urn:microsoft.com/office/officeart/2018/2/layout/IconVerticalSolidList"/>
    <dgm:cxn modelId="{9DA36A77-F8D3-4431-877B-04DFD882325F}" type="presOf" srcId="{9D1CD377-37E5-4E55-BDEE-41B17ABA9439}" destId="{07151F81-B9C2-4F1E-9A57-681737E099DB}" srcOrd="0" destOrd="0" presId="urn:microsoft.com/office/officeart/2018/2/layout/IconVerticalSolidList"/>
    <dgm:cxn modelId="{D450E9B4-6100-4E9B-B3ED-B6C4BBD500E4}" type="presOf" srcId="{04E8D33D-DF0A-4FE6-909B-DEBDE8B6232A}" destId="{F9BADC6F-3FA2-4B42-B2B7-DAEC799DC833}" srcOrd="0" destOrd="0" presId="urn:microsoft.com/office/officeart/2018/2/layout/IconVerticalSolidList"/>
    <dgm:cxn modelId="{7EE5FFBF-8377-406B-833C-4737B9E7538B}" type="presOf" srcId="{00193940-B2E6-485F-ADF9-F6C251C75822}" destId="{A833EB6A-8C04-4071-ABDC-F1F259818BEC}" srcOrd="0" destOrd="0" presId="urn:microsoft.com/office/officeart/2018/2/layout/IconVerticalSolidList"/>
    <dgm:cxn modelId="{FBC1EAD0-8EB2-4E13-A0AA-41DD1779D4EE}" type="presOf" srcId="{22787E52-FD7E-46C0-B37D-480550C8B60E}" destId="{4D4D97F3-0951-4F70-B66F-F332EC35684F}" srcOrd="0" destOrd="0" presId="urn:microsoft.com/office/officeart/2018/2/layout/IconVerticalSolidList"/>
    <dgm:cxn modelId="{74A147D8-C03A-4F47-9F76-FEFAF1EB454B}" srcId="{4BA63C5E-0B81-47B8-A812-63A06C6F0AFA}" destId="{9D1CD377-37E5-4E55-BDEE-41B17ABA9439}" srcOrd="0" destOrd="0" parTransId="{8741C3DF-F001-492B-AC0C-896CA58685B7}" sibTransId="{1E673061-031D-4C4C-9FBC-ABDC40BBC732}"/>
    <dgm:cxn modelId="{3F467ED8-9DB5-4717-A59B-2B4806DA07A2}" srcId="{4BA63C5E-0B81-47B8-A812-63A06C6F0AFA}" destId="{3E2A7B0D-DE63-4B7C-9800-FE868E912503}" srcOrd="1" destOrd="0" parTransId="{F1E0848D-19E7-48AE-A28F-5593D8C68C0E}" sibTransId="{32FC904F-2E36-444C-9112-8F47ED94FB76}"/>
    <dgm:cxn modelId="{8DF0A0D9-04A0-4BD3-B139-8E0EDB558DC6}" srcId="{4BA63C5E-0B81-47B8-A812-63A06C6F0AFA}" destId="{22787E52-FD7E-46C0-B37D-480550C8B60E}" srcOrd="4" destOrd="0" parTransId="{A2FBD856-D6EF-4EB0-9B83-9F6072C44A0E}" sibTransId="{B02D1DA5-8609-4F85-9A11-131FB2F17E20}"/>
    <dgm:cxn modelId="{90AE30E7-F747-4F01-9676-1F6A2E4921E1}" srcId="{4BA63C5E-0B81-47B8-A812-63A06C6F0AFA}" destId="{00193940-B2E6-485F-ADF9-F6C251C75822}" srcOrd="2" destOrd="0" parTransId="{21A7C11C-A44A-4F2F-9DE6-E55B4FD50353}" sibTransId="{E3A54AE7-AF32-47F9-B92E-10C43D46CCD6}"/>
    <dgm:cxn modelId="{9C9B5CEC-1497-4844-8078-0C572B65C327}" srcId="{4BA63C5E-0B81-47B8-A812-63A06C6F0AFA}" destId="{04E8D33D-DF0A-4FE6-909B-DEBDE8B6232A}" srcOrd="3" destOrd="0" parTransId="{B9D3E44A-D149-4341-BCD8-0F11C7D8598F}" sibTransId="{9301E7A1-0672-4C86-9794-8C6D50964677}"/>
    <dgm:cxn modelId="{AEDFB4FC-D683-4516-8C66-246A55ABF53D}" type="presParOf" srcId="{94D7109A-40C6-4A30-B1BF-CD566706113A}" destId="{82720561-7D87-47E1-9E38-F3C67F0C6EE6}" srcOrd="0" destOrd="0" presId="urn:microsoft.com/office/officeart/2018/2/layout/IconVerticalSolidList"/>
    <dgm:cxn modelId="{DFA674AE-E663-4638-85B0-99EA732C7D68}" type="presParOf" srcId="{82720561-7D87-47E1-9E38-F3C67F0C6EE6}" destId="{C22041A1-5D0F-4853-B293-9F5886FA2E4A}" srcOrd="0" destOrd="0" presId="urn:microsoft.com/office/officeart/2018/2/layout/IconVerticalSolidList"/>
    <dgm:cxn modelId="{EA765646-5697-4724-B445-F7F0524F6171}" type="presParOf" srcId="{82720561-7D87-47E1-9E38-F3C67F0C6EE6}" destId="{EE6E35A4-26C2-458B-AE0E-B68F3CFA5366}" srcOrd="1" destOrd="0" presId="urn:microsoft.com/office/officeart/2018/2/layout/IconVerticalSolidList"/>
    <dgm:cxn modelId="{E22F66AD-DE4D-4D4F-8961-2D0C7A994C42}" type="presParOf" srcId="{82720561-7D87-47E1-9E38-F3C67F0C6EE6}" destId="{C5B4D70F-AE97-4409-AF63-05BC927BE935}" srcOrd="2" destOrd="0" presId="urn:microsoft.com/office/officeart/2018/2/layout/IconVerticalSolidList"/>
    <dgm:cxn modelId="{2484D94B-9B27-48A9-A3D3-E5E5A1E0451E}" type="presParOf" srcId="{82720561-7D87-47E1-9E38-F3C67F0C6EE6}" destId="{07151F81-B9C2-4F1E-9A57-681737E099DB}" srcOrd="3" destOrd="0" presId="urn:microsoft.com/office/officeart/2018/2/layout/IconVerticalSolidList"/>
    <dgm:cxn modelId="{D19410D5-7AE4-418C-AB9B-41CF1F706D40}" type="presParOf" srcId="{94D7109A-40C6-4A30-B1BF-CD566706113A}" destId="{15427B58-517E-4113-BD90-23D777A3953E}" srcOrd="1" destOrd="0" presId="urn:microsoft.com/office/officeart/2018/2/layout/IconVerticalSolidList"/>
    <dgm:cxn modelId="{622C0D1D-8904-49AF-AC07-723F98A96D5B}" type="presParOf" srcId="{94D7109A-40C6-4A30-B1BF-CD566706113A}" destId="{284801CF-1B31-4CEC-9878-91F3DDC1898E}" srcOrd="2" destOrd="0" presId="urn:microsoft.com/office/officeart/2018/2/layout/IconVerticalSolidList"/>
    <dgm:cxn modelId="{1A202B50-93EE-451A-9B7C-5FCB05FBD68F}" type="presParOf" srcId="{284801CF-1B31-4CEC-9878-91F3DDC1898E}" destId="{A9ECBACF-11E6-482E-9331-DA3FCDFAA4D7}" srcOrd="0" destOrd="0" presId="urn:microsoft.com/office/officeart/2018/2/layout/IconVerticalSolidList"/>
    <dgm:cxn modelId="{6E5E301C-5F45-4A8A-83B1-7256E9561E3C}" type="presParOf" srcId="{284801CF-1B31-4CEC-9878-91F3DDC1898E}" destId="{0D21FAC4-D6E5-4625-9363-D0A33746AAF8}" srcOrd="1" destOrd="0" presId="urn:microsoft.com/office/officeart/2018/2/layout/IconVerticalSolidList"/>
    <dgm:cxn modelId="{77EAEE5E-1313-4BB0-8586-697441F24F9E}" type="presParOf" srcId="{284801CF-1B31-4CEC-9878-91F3DDC1898E}" destId="{49138DA6-7CAC-4017-9C23-7121793FAB84}" srcOrd="2" destOrd="0" presId="urn:microsoft.com/office/officeart/2018/2/layout/IconVerticalSolidList"/>
    <dgm:cxn modelId="{6949ABE0-EAB0-4A59-BA48-0F28CDEB79D5}" type="presParOf" srcId="{284801CF-1B31-4CEC-9878-91F3DDC1898E}" destId="{876FC58B-71D6-4E38-B782-A93C7B0F2BFD}" srcOrd="3" destOrd="0" presId="urn:microsoft.com/office/officeart/2018/2/layout/IconVerticalSolidList"/>
    <dgm:cxn modelId="{F10FFAC2-7516-4B2B-81E7-B995CE7F2473}" type="presParOf" srcId="{94D7109A-40C6-4A30-B1BF-CD566706113A}" destId="{21CD9574-E067-43E9-9D3E-9BD21E1B5711}" srcOrd="3" destOrd="0" presId="urn:microsoft.com/office/officeart/2018/2/layout/IconVerticalSolidList"/>
    <dgm:cxn modelId="{C2B01FE1-B3BE-47FE-A207-21F50970EA66}" type="presParOf" srcId="{94D7109A-40C6-4A30-B1BF-CD566706113A}" destId="{92B1DF10-EAE5-46E3-BC01-38E684BBA37A}" srcOrd="4" destOrd="0" presId="urn:microsoft.com/office/officeart/2018/2/layout/IconVerticalSolidList"/>
    <dgm:cxn modelId="{7918F0E4-9C65-41EC-A8C7-E13DC46775E8}" type="presParOf" srcId="{92B1DF10-EAE5-46E3-BC01-38E684BBA37A}" destId="{B8462467-6954-4311-A4C0-B338B6B87FB5}" srcOrd="0" destOrd="0" presId="urn:microsoft.com/office/officeart/2018/2/layout/IconVerticalSolidList"/>
    <dgm:cxn modelId="{414F212D-2876-4939-B636-2499855CE81C}" type="presParOf" srcId="{92B1DF10-EAE5-46E3-BC01-38E684BBA37A}" destId="{C7BE494C-F253-411E-B9E9-4DAAA6482988}" srcOrd="1" destOrd="0" presId="urn:microsoft.com/office/officeart/2018/2/layout/IconVerticalSolidList"/>
    <dgm:cxn modelId="{DFA5FA6B-6E97-4CEA-9DD4-BC487F15F302}" type="presParOf" srcId="{92B1DF10-EAE5-46E3-BC01-38E684BBA37A}" destId="{8E9D86E2-3EA5-4BC4-8308-48753CF3006B}" srcOrd="2" destOrd="0" presId="urn:microsoft.com/office/officeart/2018/2/layout/IconVerticalSolidList"/>
    <dgm:cxn modelId="{19B94EBE-B091-4D73-92B4-E2B9EB53025B}" type="presParOf" srcId="{92B1DF10-EAE5-46E3-BC01-38E684BBA37A}" destId="{A833EB6A-8C04-4071-ABDC-F1F259818BEC}" srcOrd="3" destOrd="0" presId="urn:microsoft.com/office/officeart/2018/2/layout/IconVerticalSolidList"/>
    <dgm:cxn modelId="{5E35292C-14D0-4C98-85F6-8A142C07CABF}" type="presParOf" srcId="{94D7109A-40C6-4A30-B1BF-CD566706113A}" destId="{0D4DF4C4-98F9-4387-B09A-F71B1012A3BC}" srcOrd="5" destOrd="0" presId="urn:microsoft.com/office/officeart/2018/2/layout/IconVerticalSolidList"/>
    <dgm:cxn modelId="{E9656D15-2998-4513-8ABF-A7DD5062A4DB}" type="presParOf" srcId="{94D7109A-40C6-4A30-B1BF-CD566706113A}" destId="{3DD50ABA-7DA4-4DB2-A052-E11789CC2B76}" srcOrd="6" destOrd="0" presId="urn:microsoft.com/office/officeart/2018/2/layout/IconVerticalSolidList"/>
    <dgm:cxn modelId="{1B93EE36-506B-4B31-B5DE-FA790E2713E2}" type="presParOf" srcId="{3DD50ABA-7DA4-4DB2-A052-E11789CC2B76}" destId="{DF868A60-63DE-4A85-92F1-FFA1C142FC8D}" srcOrd="0" destOrd="0" presId="urn:microsoft.com/office/officeart/2018/2/layout/IconVerticalSolidList"/>
    <dgm:cxn modelId="{2DC7334E-E278-43CA-84B5-839C4BE7C060}" type="presParOf" srcId="{3DD50ABA-7DA4-4DB2-A052-E11789CC2B76}" destId="{3F221359-909E-4DE1-9635-F0A358EB791C}" srcOrd="1" destOrd="0" presId="urn:microsoft.com/office/officeart/2018/2/layout/IconVerticalSolidList"/>
    <dgm:cxn modelId="{117381DA-DB29-49CA-BDEB-2155AE9729C8}" type="presParOf" srcId="{3DD50ABA-7DA4-4DB2-A052-E11789CC2B76}" destId="{AC048834-B2DF-4ED9-9BAE-8A2135513D43}" srcOrd="2" destOrd="0" presId="urn:microsoft.com/office/officeart/2018/2/layout/IconVerticalSolidList"/>
    <dgm:cxn modelId="{9C00AD6E-64E9-494B-A099-538A902ECD70}" type="presParOf" srcId="{3DD50ABA-7DA4-4DB2-A052-E11789CC2B76}" destId="{F9BADC6F-3FA2-4B42-B2B7-DAEC799DC833}" srcOrd="3" destOrd="0" presId="urn:microsoft.com/office/officeart/2018/2/layout/IconVerticalSolidList"/>
    <dgm:cxn modelId="{44E90BD9-F964-485D-AD9D-D5DAAA480AEA}" type="presParOf" srcId="{94D7109A-40C6-4A30-B1BF-CD566706113A}" destId="{6789C2BC-C434-44C5-99E6-5CAC0B4431C1}" srcOrd="7" destOrd="0" presId="urn:microsoft.com/office/officeart/2018/2/layout/IconVerticalSolidList"/>
    <dgm:cxn modelId="{14AADDDD-E73C-419A-9420-0F6C5AE04910}" type="presParOf" srcId="{94D7109A-40C6-4A30-B1BF-CD566706113A}" destId="{BC74C19B-06CE-4886-B58D-D2D63CCEB2E0}" srcOrd="8" destOrd="0" presId="urn:microsoft.com/office/officeart/2018/2/layout/IconVerticalSolidList"/>
    <dgm:cxn modelId="{DFBB39A6-9774-4E1B-8A8E-8F7DA44805CB}" type="presParOf" srcId="{BC74C19B-06CE-4886-B58D-D2D63CCEB2E0}" destId="{FEA5471D-28E3-4F35-A7A8-47A04BFF129F}" srcOrd="0" destOrd="0" presId="urn:microsoft.com/office/officeart/2018/2/layout/IconVerticalSolidList"/>
    <dgm:cxn modelId="{DA99655D-DC57-4BFB-86ED-B435FAA97AAC}" type="presParOf" srcId="{BC74C19B-06CE-4886-B58D-D2D63CCEB2E0}" destId="{1F035CEE-2FD9-48D7-A61F-A6593F96C67D}" srcOrd="1" destOrd="0" presId="urn:microsoft.com/office/officeart/2018/2/layout/IconVerticalSolidList"/>
    <dgm:cxn modelId="{B595CA5A-3BF4-4214-B02C-81C438CE3793}" type="presParOf" srcId="{BC74C19B-06CE-4886-B58D-D2D63CCEB2E0}" destId="{FAB9FCC9-E241-4DC5-B5D1-562FD344A549}" srcOrd="2" destOrd="0" presId="urn:microsoft.com/office/officeart/2018/2/layout/IconVerticalSolidList"/>
    <dgm:cxn modelId="{1E243E3F-8C8C-4EA4-9184-260A6910F90A}" type="presParOf" srcId="{BC74C19B-06CE-4886-B58D-D2D63CCEB2E0}" destId="{4D4D97F3-0951-4F70-B66F-F332EC35684F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3663CC-10A3-44BE-B471-DC59060D9210}">
      <dsp:nvSpPr>
        <dsp:cNvPr id="0" name=""/>
        <dsp:cNvSpPr/>
      </dsp:nvSpPr>
      <dsp:spPr>
        <a:xfrm>
          <a:off x="0" y="662134"/>
          <a:ext cx="6666833" cy="22491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7420" tIns="874776" rIns="517420" bIns="256032" numCol="1" spcCol="1270" anchor="t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600" kern="1200" dirty="0"/>
            <a:t>Kristina Hartman</a:t>
          </a:r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600" kern="1200" dirty="0"/>
            <a:t>Dr. Ben Stafford</a:t>
          </a:r>
          <a:endParaRPr lang="en-US" sz="4400" kern="1200" dirty="0"/>
        </a:p>
      </dsp:txBody>
      <dsp:txXfrm>
        <a:off x="0" y="662134"/>
        <a:ext cx="6666833" cy="2249100"/>
      </dsp:txXfrm>
    </dsp:sp>
    <dsp:sp modelId="{149393E0-90F0-4EEA-89AE-52B4633FF519}">
      <dsp:nvSpPr>
        <dsp:cNvPr id="0" name=""/>
        <dsp:cNvSpPr/>
      </dsp:nvSpPr>
      <dsp:spPr>
        <a:xfrm>
          <a:off x="333341" y="42214"/>
          <a:ext cx="4666783" cy="1239840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6393" tIns="0" rIns="176393" bIns="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Continued Service</a:t>
          </a:r>
        </a:p>
      </dsp:txBody>
      <dsp:txXfrm>
        <a:off x="393865" y="102738"/>
        <a:ext cx="4545735" cy="1118792"/>
      </dsp:txXfrm>
    </dsp:sp>
    <dsp:sp modelId="{98B45A5F-140C-40A2-9B4D-A8123B423114}">
      <dsp:nvSpPr>
        <dsp:cNvPr id="0" name=""/>
        <dsp:cNvSpPr/>
      </dsp:nvSpPr>
      <dsp:spPr>
        <a:xfrm>
          <a:off x="0" y="3757955"/>
          <a:ext cx="6666833" cy="165375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7420" tIns="874776" rIns="517420" bIns="256032" numCol="1" spcCol="1270" anchor="t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600" kern="1200" dirty="0"/>
            <a:t>Cindy Fisher</a:t>
          </a:r>
        </a:p>
      </dsp:txBody>
      <dsp:txXfrm>
        <a:off x="0" y="3757955"/>
        <a:ext cx="6666833" cy="1653750"/>
      </dsp:txXfrm>
    </dsp:sp>
    <dsp:sp modelId="{B802A9F3-4B2B-4F91-8674-3402EFA5B2E7}">
      <dsp:nvSpPr>
        <dsp:cNvPr id="0" name=""/>
        <dsp:cNvSpPr/>
      </dsp:nvSpPr>
      <dsp:spPr>
        <a:xfrm>
          <a:off x="333341" y="3138035"/>
          <a:ext cx="4666783" cy="1239840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6393" tIns="0" rIns="176393" bIns="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Completed Term</a:t>
          </a:r>
        </a:p>
      </dsp:txBody>
      <dsp:txXfrm>
        <a:off x="393865" y="3198559"/>
        <a:ext cx="4545735" cy="111879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2041A1-5D0F-4853-B293-9F5886FA2E4A}">
      <dsp:nvSpPr>
        <dsp:cNvPr id="0" name=""/>
        <dsp:cNvSpPr/>
      </dsp:nvSpPr>
      <dsp:spPr>
        <a:xfrm>
          <a:off x="0" y="6486"/>
          <a:ext cx="10515600" cy="75545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6E35A4-26C2-458B-AE0E-B68F3CFA5366}">
      <dsp:nvSpPr>
        <dsp:cNvPr id="0" name=""/>
        <dsp:cNvSpPr/>
      </dsp:nvSpPr>
      <dsp:spPr>
        <a:xfrm>
          <a:off x="228526" y="176464"/>
          <a:ext cx="415909" cy="41550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151F81-B9C2-4F1E-9A57-681737E099DB}">
      <dsp:nvSpPr>
        <dsp:cNvPr id="0" name=""/>
        <dsp:cNvSpPr/>
      </dsp:nvSpPr>
      <dsp:spPr>
        <a:xfrm>
          <a:off x="872962" y="6486"/>
          <a:ext cx="9590202" cy="8498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9947" tIns="89947" rIns="89947" bIns="89947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dirty="0"/>
            <a:t>Includes a new appropriation for Adult Education programs</a:t>
          </a:r>
          <a:endParaRPr lang="en-US" sz="2400" kern="1200" dirty="0"/>
        </a:p>
      </dsp:txBody>
      <dsp:txXfrm>
        <a:off x="872962" y="6486"/>
        <a:ext cx="9590202" cy="849892"/>
      </dsp:txXfrm>
    </dsp:sp>
    <dsp:sp modelId="{A9ECBACF-11E6-482E-9331-DA3FCDFAA4D7}">
      <dsp:nvSpPr>
        <dsp:cNvPr id="0" name=""/>
        <dsp:cNvSpPr/>
      </dsp:nvSpPr>
      <dsp:spPr>
        <a:xfrm>
          <a:off x="0" y="1068851"/>
          <a:ext cx="10515600" cy="75545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21FAC4-D6E5-4625-9363-D0A33746AAF8}">
      <dsp:nvSpPr>
        <dsp:cNvPr id="0" name=""/>
        <dsp:cNvSpPr/>
      </dsp:nvSpPr>
      <dsp:spPr>
        <a:xfrm>
          <a:off x="228526" y="1238830"/>
          <a:ext cx="415909" cy="41550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6FC58B-71D6-4E38-B782-A93C7B0F2BFD}">
      <dsp:nvSpPr>
        <dsp:cNvPr id="0" name=""/>
        <dsp:cNvSpPr/>
      </dsp:nvSpPr>
      <dsp:spPr>
        <a:xfrm>
          <a:off x="872962" y="1068851"/>
          <a:ext cx="9590202" cy="8498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9947" tIns="89947" rIns="89947" bIns="89947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dirty="0"/>
            <a:t>Emphasizes need for Digital Literacy</a:t>
          </a:r>
          <a:endParaRPr lang="en-US" sz="2400" kern="1200" dirty="0"/>
        </a:p>
      </dsp:txBody>
      <dsp:txXfrm>
        <a:off x="872962" y="1068851"/>
        <a:ext cx="9590202" cy="849892"/>
      </dsp:txXfrm>
    </dsp:sp>
    <dsp:sp modelId="{B8462467-6954-4311-A4C0-B338B6B87FB5}">
      <dsp:nvSpPr>
        <dsp:cNvPr id="0" name=""/>
        <dsp:cNvSpPr/>
      </dsp:nvSpPr>
      <dsp:spPr>
        <a:xfrm>
          <a:off x="0" y="2131217"/>
          <a:ext cx="10515600" cy="75545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BE494C-F253-411E-B9E9-4DAAA6482988}">
      <dsp:nvSpPr>
        <dsp:cNvPr id="0" name=""/>
        <dsp:cNvSpPr/>
      </dsp:nvSpPr>
      <dsp:spPr>
        <a:xfrm>
          <a:off x="228526" y="2301195"/>
          <a:ext cx="415909" cy="41550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33EB6A-8C04-4071-ABDC-F1F259818BEC}">
      <dsp:nvSpPr>
        <dsp:cNvPr id="0" name=""/>
        <dsp:cNvSpPr/>
      </dsp:nvSpPr>
      <dsp:spPr>
        <a:xfrm>
          <a:off x="872962" y="2131217"/>
          <a:ext cx="9590202" cy="8498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9947" tIns="89947" rIns="89947" bIns="89947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Additional State Leadership content development</a:t>
          </a:r>
        </a:p>
      </dsp:txBody>
      <dsp:txXfrm>
        <a:off x="872962" y="2131217"/>
        <a:ext cx="9590202" cy="849892"/>
      </dsp:txXfrm>
    </dsp:sp>
    <dsp:sp modelId="{DF868A60-63DE-4A85-92F1-FFA1C142FC8D}">
      <dsp:nvSpPr>
        <dsp:cNvPr id="0" name=""/>
        <dsp:cNvSpPr/>
      </dsp:nvSpPr>
      <dsp:spPr>
        <a:xfrm>
          <a:off x="0" y="3193582"/>
          <a:ext cx="10515600" cy="75545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221359-909E-4DE1-9635-F0A358EB791C}">
      <dsp:nvSpPr>
        <dsp:cNvPr id="0" name=""/>
        <dsp:cNvSpPr/>
      </dsp:nvSpPr>
      <dsp:spPr>
        <a:xfrm>
          <a:off x="228526" y="3363561"/>
          <a:ext cx="415909" cy="415502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BADC6F-3FA2-4B42-B2B7-DAEC799DC833}">
      <dsp:nvSpPr>
        <dsp:cNvPr id="0" name=""/>
        <dsp:cNvSpPr/>
      </dsp:nvSpPr>
      <dsp:spPr>
        <a:xfrm>
          <a:off x="872962" y="3193582"/>
          <a:ext cx="9590202" cy="8498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9947" tIns="89947" rIns="89947" bIns="89947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dirty="0"/>
            <a:t>Makes additions to National Leadership Activities</a:t>
          </a:r>
          <a:endParaRPr lang="en-US" sz="2400" kern="1200" dirty="0"/>
        </a:p>
      </dsp:txBody>
      <dsp:txXfrm>
        <a:off x="872962" y="3193582"/>
        <a:ext cx="9590202" cy="849892"/>
      </dsp:txXfrm>
    </dsp:sp>
    <dsp:sp modelId="{FEA5471D-28E3-4F35-A7A8-47A04BFF129F}">
      <dsp:nvSpPr>
        <dsp:cNvPr id="0" name=""/>
        <dsp:cNvSpPr/>
      </dsp:nvSpPr>
      <dsp:spPr>
        <a:xfrm>
          <a:off x="0" y="4255948"/>
          <a:ext cx="10515600" cy="75545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F035CEE-2FD9-48D7-A61F-A6593F96C67D}">
      <dsp:nvSpPr>
        <dsp:cNvPr id="0" name=""/>
        <dsp:cNvSpPr/>
      </dsp:nvSpPr>
      <dsp:spPr>
        <a:xfrm>
          <a:off x="228750" y="4425926"/>
          <a:ext cx="415909" cy="415502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4D97F3-0951-4F70-B66F-F332EC35684F}">
      <dsp:nvSpPr>
        <dsp:cNvPr id="0" name=""/>
        <dsp:cNvSpPr/>
      </dsp:nvSpPr>
      <dsp:spPr>
        <a:xfrm>
          <a:off x="852627" y="4227910"/>
          <a:ext cx="9533014" cy="8498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9947" tIns="89947" rIns="89947" bIns="89947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Removes IET requirements for IELCE. Focuses on preparing ELLs for full participation in the economic, educational, and civic life of the community</a:t>
          </a:r>
        </a:p>
      </dsp:txBody>
      <dsp:txXfrm>
        <a:off x="852627" y="4227910"/>
        <a:ext cx="9533014" cy="8498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84DF67-5235-448E-AEC5-AA2D297828C5}" type="datetimeFigureOut">
              <a:rPr lang="en-US" smtClean="0"/>
              <a:t>7/1/2025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AD9581-BD89-4396-98EA-CF2354211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0909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DOL proposed Consolidated programs include: WIOA Adult; WIOA Dislocated Worker; WIOA Youth; Employment Service State Grants; Dislocated Worker National Reserve, Apprenticeship; </a:t>
            </a:r>
            <a:r>
              <a:rPr lang="en-US" err="1"/>
              <a:t>YouthBuild</a:t>
            </a:r>
            <a:r>
              <a:rPr lang="en-US"/>
              <a:t>; National Farmworker Jobs Program; Indian and Native American Programs; Reentry Employment Opportunities; and Workforce Date Quality Initiative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AD9581-BD89-4396-98EA-CF2354211C0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7597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>
                <a:latin typeface="Montserrat" panose="00000500000000000000" pitchFamily="2" charset="0"/>
              </a:rPr>
              <a:t>Ensures AEL’s stakeholders are at the center of our strategic plan and the grantees’ efforts/services.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AD9581-BD89-4396-98EA-CF2354211C0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2506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438157-E91B-D7CB-2B9A-6134E7D9F2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C39FA8-6DEF-9A47-343E-9292259BA2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8BD906-9FE6-AEA6-54E4-F6B65FF29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36F38-AA65-42C1-99C7-97256866788B}" type="datetimeFigureOut">
              <a:rPr lang="en-US" smtClean="0"/>
              <a:t>7/1/2025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DFE7B-B23D-EBC1-0445-35C0DBCAA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FC5559-D29F-4271-3ECA-A08632253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1F278-8802-4A06-B952-E99441019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458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F781916-94DF-26BA-F4C2-01E842A81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36F38-AA65-42C1-99C7-97256866788B}" type="datetimeFigureOut">
              <a:rPr lang="en-US" smtClean="0"/>
              <a:t>7/1/2025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C150455-D818-E853-43A1-31EFEAF37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79637F-560F-7EA0-67F6-E53BF91AD0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1F278-8802-4A06-B952-E99441019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512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49D44C-3C81-3BAE-E991-713EAA8442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301F11-E9B9-6207-373F-A668429804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57E270-66A8-804D-55DA-679536F50C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558E62-067F-7737-F77C-155EB0AF92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36F38-AA65-42C1-99C7-97256866788B}" type="datetimeFigureOut">
              <a:rPr lang="en-US" smtClean="0"/>
              <a:t>7/1/2025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B2F106-EFFE-9492-F6D8-568ECF23E8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6EE1E7-77B5-2F3E-19F2-CAD6A248AE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1F278-8802-4A06-B952-E99441019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4239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4078FA-3A88-BE91-AB5D-D17168237F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18DAD58-521D-17E5-3D46-56EDC0BC64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7651C5-0469-D75D-5E85-E845B3DB55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6C0FFD-860A-7720-E20E-B0A4742F89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36F38-AA65-42C1-99C7-97256866788B}" type="datetimeFigureOut">
              <a:rPr lang="en-US" smtClean="0"/>
              <a:t>7/1/2025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B7739A-4AB1-46FB-0CB6-D77E55CC49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9A6C74-4859-44B5-9063-90B91BB83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1F278-8802-4A06-B952-E99441019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0703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3_Photo Left_Title_Content">
    <p:bg>
      <p:bgPr>
        <a:solidFill>
          <a:srgbClr val="001B7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2314793-4DE6-8FFC-4AA5-86DDDA6124FF}"/>
              </a:ext>
            </a:extLst>
          </p:cNvPr>
          <p:cNvSpPr/>
          <p:nvPr userDrawn="1"/>
        </p:nvSpPr>
        <p:spPr>
          <a:xfrm>
            <a:off x="5949244" y="217487"/>
            <a:ext cx="6242756" cy="903112"/>
          </a:xfrm>
          <a:prstGeom prst="rect">
            <a:avLst/>
          </a:prstGeom>
          <a:solidFill>
            <a:srgbClr val="7ECCE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24078FA-3A88-BE91-AB5D-D17168237F3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13727" y="307445"/>
            <a:ext cx="4079345" cy="723195"/>
          </a:xfrm>
        </p:spPr>
        <p:txBody>
          <a:bodyPr anchor="b">
            <a:normAutofit/>
          </a:bodyPr>
          <a:lstStyle>
            <a:lvl1pPr>
              <a:defRPr sz="4000">
                <a:solidFill>
                  <a:srgbClr val="001B74"/>
                </a:solidFill>
                <a:latin typeface="Montserrat" panose="00000500000000000000" pitchFamily="2" charset="0"/>
                <a:ea typeface="Verdana" panose="020B0604030504040204" pitchFamily="34" charset="0"/>
              </a:defRPr>
            </a:lvl1pPr>
          </a:lstStyle>
          <a:p>
            <a:r>
              <a:rPr lang="en-US"/>
              <a:t>Title Slide 4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7651C5-0469-D75D-5E85-E845B3DB553D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6113727" y="1832680"/>
            <a:ext cx="5689600" cy="3811588"/>
          </a:xfr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  <a:latin typeface="Montserrat Medium" panose="00000600000000000000" pitchFamily="2" charset="0"/>
                <a:ea typeface="Verdana" panose="020B060403050404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Slide Content</a:t>
            </a:r>
          </a:p>
          <a:p>
            <a:pPr lvl="0"/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6C0FFD-860A-7720-E20E-B0A4742F89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36F38-AA65-42C1-99C7-97256866788B}" type="datetimeFigureOut">
              <a:rPr lang="en-US" smtClean="0"/>
              <a:t>7/1/2025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B7739A-4AB1-46FB-0CB6-D77E55CC49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9A6C74-4859-44B5-9063-90B91BB83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1F278-8802-4A06-B952-E9944101989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6A107CE1-E582-EB93-3F97-0C8ACDE118E3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0" y="0"/>
            <a:ext cx="5689600" cy="6858000"/>
          </a:xfrm>
          <a:solidFill>
            <a:schemeClr val="bg1"/>
          </a:solidFill>
        </p:spPr>
        <p:txBody>
          <a:bodyPr/>
          <a:lstStyle>
            <a:lvl1pPr>
              <a:defRPr>
                <a:latin typeface="Montserrat Medium" panose="00000600000000000000" pitchFamily="2" charset="0"/>
                <a:ea typeface="Verdana" panose="020B0604030504040204" pitchFamily="34" charset="0"/>
              </a:defRPr>
            </a:lvl1pPr>
            <a:lvl2pPr>
              <a:defRPr>
                <a:latin typeface="Verdana" panose="020B0604030504040204" pitchFamily="34" charset="0"/>
                <a:ea typeface="Verdana" panose="020B0604030504040204" pitchFamily="34" charset="0"/>
              </a:defRPr>
            </a:lvl2pPr>
            <a:lvl3pPr>
              <a:defRPr>
                <a:latin typeface="Verdana" panose="020B0604030504040204" pitchFamily="34" charset="0"/>
                <a:ea typeface="Verdana" panose="020B0604030504040204" pitchFamily="34" charset="0"/>
              </a:defRPr>
            </a:lvl3pPr>
            <a:lvl4pPr>
              <a:defRPr>
                <a:latin typeface="Verdana" panose="020B0604030504040204" pitchFamily="34" charset="0"/>
                <a:ea typeface="Verdana" panose="020B0604030504040204" pitchFamily="34" charset="0"/>
              </a:defRPr>
            </a:lvl4pPr>
            <a:lvl5pPr>
              <a:defRPr>
                <a:latin typeface="Verdana" panose="020B0604030504040204" pitchFamily="34" charset="0"/>
                <a:ea typeface="Verdana" panose="020B0604030504040204" pitchFamily="34" charset="0"/>
              </a:defRPr>
            </a:lvl5pPr>
          </a:lstStyle>
          <a:p>
            <a:pPr lvl="0"/>
            <a:r>
              <a:rPr lang="en-US"/>
              <a:t>Photo Placeholder</a:t>
            </a:r>
          </a:p>
        </p:txBody>
      </p:sp>
    </p:spTree>
    <p:extLst>
      <p:ext uri="{BB962C8B-B14F-4D97-AF65-F5344CB8AC3E}">
        <p14:creationId xmlns:p14="http://schemas.microsoft.com/office/powerpoint/2010/main" val="10404796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4_Title_Content_Photo Right">
    <p:bg>
      <p:bgPr>
        <a:solidFill>
          <a:srgbClr val="001B7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2314793-4DE6-8FFC-4AA5-86DDDA6124FF}"/>
              </a:ext>
            </a:extLst>
          </p:cNvPr>
          <p:cNvSpPr/>
          <p:nvPr userDrawn="1"/>
        </p:nvSpPr>
        <p:spPr>
          <a:xfrm>
            <a:off x="310444" y="1213732"/>
            <a:ext cx="5785556" cy="45719"/>
          </a:xfrm>
          <a:prstGeom prst="rect">
            <a:avLst/>
          </a:prstGeom>
          <a:solidFill>
            <a:srgbClr val="7ECCE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24078FA-3A88-BE91-AB5D-D17168237F3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0756" y="307445"/>
            <a:ext cx="4079345" cy="723195"/>
          </a:xfrm>
        </p:spPr>
        <p:txBody>
          <a:bodyPr anchor="b">
            <a:normAutofit/>
          </a:bodyPr>
          <a:lstStyle>
            <a:lvl1pPr>
              <a:defRPr sz="4000">
                <a:solidFill>
                  <a:schemeClr val="bg1"/>
                </a:solidFill>
                <a:latin typeface="Montserrat" panose="00000500000000000000" pitchFamily="2" charset="0"/>
                <a:ea typeface="Verdana" panose="020B0604030504040204" pitchFamily="34" charset="0"/>
              </a:defRPr>
            </a:lvl1pPr>
          </a:lstStyle>
          <a:p>
            <a:r>
              <a:rPr lang="en-US"/>
              <a:t>Title Slide 5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7651C5-0469-D75D-5E85-E845B3DB553D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300756" y="1832680"/>
            <a:ext cx="5689600" cy="3811588"/>
          </a:xfr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  <a:latin typeface="Montserrat Medium" panose="00000600000000000000" pitchFamily="2" charset="0"/>
                <a:ea typeface="Verdana" panose="020B060403050404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Slide Content</a:t>
            </a:r>
          </a:p>
          <a:p>
            <a:pPr lvl="0"/>
            <a:endParaRPr lang="en-US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6A107CE1-E582-EB93-3F97-0C8ACDE118E3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491514" y="0"/>
            <a:ext cx="5689600" cy="6858000"/>
          </a:xfrm>
          <a:solidFill>
            <a:schemeClr val="bg1"/>
          </a:solidFill>
        </p:spPr>
        <p:txBody>
          <a:bodyPr/>
          <a:lstStyle>
            <a:lvl1pPr>
              <a:defRPr>
                <a:latin typeface="Montserrat Medium" panose="00000600000000000000" pitchFamily="2" charset="0"/>
                <a:ea typeface="Verdana" panose="020B0604030504040204" pitchFamily="34" charset="0"/>
              </a:defRPr>
            </a:lvl1pPr>
            <a:lvl2pPr>
              <a:defRPr>
                <a:latin typeface="Verdana" panose="020B0604030504040204" pitchFamily="34" charset="0"/>
                <a:ea typeface="Verdana" panose="020B0604030504040204" pitchFamily="34" charset="0"/>
              </a:defRPr>
            </a:lvl2pPr>
            <a:lvl3pPr>
              <a:defRPr>
                <a:latin typeface="Verdana" panose="020B0604030504040204" pitchFamily="34" charset="0"/>
                <a:ea typeface="Verdana" panose="020B0604030504040204" pitchFamily="34" charset="0"/>
              </a:defRPr>
            </a:lvl3pPr>
            <a:lvl4pPr>
              <a:defRPr>
                <a:latin typeface="Verdana" panose="020B0604030504040204" pitchFamily="34" charset="0"/>
                <a:ea typeface="Verdana" panose="020B0604030504040204" pitchFamily="34" charset="0"/>
              </a:defRPr>
            </a:lvl4pPr>
            <a:lvl5pPr>
              <a:defRPr>
                <a:latin typeface="Verdana" panose="020B0604030504040204" pitchFamily="34" charset="0"/>
                <a:ea typeface="Verdana" panose="020B0604030504040204" pitchFamily="34" charset="0"/>
              </a:defRPr>
            </a:lvl5pPr>
          </a:lstStyle>
          <a:p>
            <a:pPr lvl="0"/>
            <a:r>
              <a:rPr lang="en-US"/>
              <a:t>Photo Placeholder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6C0FFD-860A-7720-E20E-B0A4742F89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36F38-AA65-42C1-99C7-97256866788B}" type="datetimeFigureOut">
              <a:rPr lang="en-US" smtClean="0"/>
              <a:t>7/1/2025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B7739A-4AB1-46FB-0CB6-D77E55CC49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9A6C74-4859-44B5-9063-90B91BB838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1F278-8802-4A06-B952-E99441019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3291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6_Title_Content_Content ">
    <p:bg>
      <p:bgPr>
        <a:solidFill>
          <a:srgbClr val="001B7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2314793-4DE6-8FFC-4AA5-86DDDA6124FF}"/>
              </a:ext>
            </a:extLst>
          </p:cNvPr>
          <p:cNvSpPr/>
          <p:nvPr userDrawn="1"/>
        </p:nvSpPr>
        <p:spPr>
          <a:xfrm>
            <a:off x="1284513" y="3156311"/>
            <a:ext cx="5203371" cy="45719"/>
          </a:xfrm>
          <a:prstGeom prst="rect">
            <a:avLst/>
          </a:prstGeom>
          <a:solidFill>
            <a:srgbClr val="7ECCE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24078FA-3A88-BE91-AB5D-D17168237F3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89314" y="2209799"/>
            <a:ext cx="4898571" cy="807445"/>
          </a:xfrm>
        </p:spPr>
        <p:txBody>
          <a:bodyPr anchor="b">
            <a:normAutofit/>
          </a:bodyPr>
          <a:lstStyle>
            <a:lvl1pPr>
              <a:defRPr sz="4000">
                <a:solidFill>
                  <a:schemeClr val="bg1"/>
                </a:solidFill>
                <a:latin typeface="Montserrat" panose="00000500000000000000" pitchFamily="2" charset="0"/>
                <a:ea typeface="Verdana" panose="020B0604030504040204" pitchFamily="34" charset="0"/>
              </a:defRPr>
            </a:lvl1pPr>
          </a:lstStyle>
          <a:p>
            <a:r>
              <a:rPr lang="en-US"/>
              <a:t>Title Slide 6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7651C5-0469-D75D-5E85-E845B3DB553D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782042" y="3424256"/>
            <a:ext cx="4705842" cy="2114225"/>
          </a:xfr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  <a:latin typeface="Montserrat Medium" panose="00000600000000000000" pitchFamily="2" charset="0"/>
                <a:ea typeface="Verdana" panose="020B060403050404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Slide Content</a:t>
            </a:r>
          </a:p>
          <a:p>
            <a:pPr lvl="0"/>
            <a:endParaRPr lang="en-US"/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0B86ACA1-5923-669F-0278-544DDB1E6BB2}"/>
              </a:ext>
            </a:extLst>
          </p:cNvPr>
          <p:cNvSpPr>
            <a:spLocks noGrp="1"/>
          </p:cNvSpPr>
          <p:nvPr>
            <p:ph type="body" sz="half" idx="13" hasCustomPrompt="1"/>
          </p:nvPr>
        </p:nvSpPr>
        <p:spPr>
          <a:xfrm>
            <a:off x="7133355" y="2198914"/>
            <a:ext cx="4898571" cy="3445353"/>
          </a:xfr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  <a:latin typeface="Montserrat Medium" panose="00000600000000000000" pitchFamily="2" charset="0"/>
                <a:ea typeface="Verdana" panose="020B060403050404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Slide Content</a:t>
            </a:r>
          </a:p>
          <a:p>
            <a:pPr lvl="0"/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6C0FFD-860A-7720-E20E-B0A4742F89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36F38-AA65-42C1-99C7-97256866788B}" type="datetimeFigureOut">
              <a:rPr lang="en-US" smtClean="0"/>
              <a:t>7/1/2025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B7739A-4AB1-46FB-0CB6-D77E55CC49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9A6C74-4859-44B5-9063-90B91BB838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1F278-8802-4A06-B952-E99441019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5249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9A58BD-562F-600E-2E33-C4FF7532B2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F53DBB-82B1-D6CC-0C20-2EE46FAEFA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BAD5E8-D113-69D1-972B-D30E470AF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36F38-AA65-42C1-99C7-97256866788B}" type="datetimeFigureOut">
              <a:rPr lang="en-US" smtClean="0"/>
              <a:t>7/1/2025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4B96A3-D66C-AD0D-E00C-6E93FAD2D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087A45-6F9D-104B-9368-C0D6EAB58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1F278-8802-4A06-B952-E99441019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3925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7C30B4-5597-E5B2-79BF-6783E9F36B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61F201-14B7-AE08-83EA-2D177FE109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C90DFC-F17C-250D-DDE5-F90D93066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36F38-AA65-42C1-99C7-97256866788B}" type="datetimeFigureOut">
              <a:rPr lang="en-US" smtClean="0"/>
              <a:t>7/1/2025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CE5898-8319-D9F1-B2BC-E9D7DFCABA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017741-2855-FCAA-5F16-3933DB732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1F278-8802-4A06-B952-E99441019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804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1_Presentation Title_TWC Seal">
    <p:bg>
      <p:bgPr>
        <a:solidFill>
          <a:srgbClr val="001B7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438157-E91B-D7CB-2B9A-6134E7D9F2C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  <a:latin typeface="Montserrat" panose="00000500000000000000" pitchFamily="2" charset="0"/>
                <a:ea typeface="Verdana" panose="020B0604030504040204" pitchFamily="34" charset="0"/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C39FA8-6DEF-9A47-343E-9292259BA2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Montserrat Medium" panose="00000600000000000000" pitchFamily="2" charset="0"/>
                <a:ea typeface="Verdan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grpSp>
        <p:nvGrpSpPr>
          <p:cNvPr id="11" name="Group 10" descr="TWC state seal with the Words Texas Workforce Commission in a circle around a leaf wreath with a star in the middle.">
            <a:extLst>
              <a:ext uri="{FF2B5EF4-FFF2-40B4-BE49-F238E27FC236}">
                <a16:creationId xmlns:a16="http://schemas.microsoft.com/office/drawing/2014/main" id="{E4E02524-164E-1B67-CF3B-3BD3D36A08FD}"/>
              </a:ext>
            </a:extLst>
          </p:cNvPr>
          <p:cNvGrpSpPr/>
          <p:nvPr userDrawn="1"/>
        </p:nvGrpSpPr>
        <p:grpSpPr>
          <a:xfrm>
            <a:off x="441960" y="441904"/>
            <a:ext cx="3380468" cy="5574173"/>
            <a:chOff x="441960" y="441904"/>
            <a:chExt cx="3380468" cy="5574173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A56AD1D5-841D-FAC7-ED81-071EDC1C63B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441960" y="441904"/>
              <a:ext cx="1969076" cy="1899852"/>
            </a:xfrm>
            <a:prstGeom prst="rect">
              <a:avLst/>
            </a:prstGeom>
          </p:spPr>
        </p:pic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461AC3AD-3213-17CF-2092-666B123FC08D}"/>
                </a:ext>
              </a:extLst>
            </p:cNvPr>
            <p:cNvSpPr/>
            <p:nvPr userDrawn="1"/>
          </p:nvSpPr>
          <p:spPr>
            <a:xfrm>
              <a:off x="1284258" y="2565717"/>
              <a:ext cx="284480" cy="345036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0F249D25-3BD0-FCC3-F97F-5E00B08079A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 rot="5400000">
              <a:off x="2514723" y="4708372"/>
              <a:ext cx="280440" cy="2334970"/>
            </a:xfrm>
            <a:prstGeom prst="rect">
              <a:avLst/>
            </a:prstGeom>
          </p:spPr>
        </p:pic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2E772581-4D58-A2E8-1357-63658451191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/>
            <a:stretch>
              <a:fillRect/>
            </a:stretch>
          </p:blipFill>
          <p:spPr>
            <a:xfrm>
              <a:off x="2569498" y="1122351"/>
              <a:ext cx="1252930" cy="280440"/>
            </a:xfrm>
            <a:prstGeom prst="rect">
              <a:avLst/>
            </a:prstGeom>
          </p:spPr>
        </p:pic>
      </p:grpSp>
      <p:pic>
        <p:nvPicPr>
          <p:cNvPr id="9" name="Picture 8">
            <a:extLst>
              <a:ext uri="{FF2B5EF4-FFF2-40B4-BE49-F238E27FC236}">
                <a16:creationId xmlns:a16="http://schemas.microsoft.com/office/drawing/2014/main" id="{59945742-E35C-05F2-008E-2AE210B2B048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7991683" y="5380239"/>
            <a:ext cx="3981033" cy="1341236"/>
          </a:xfrm>
          <a:prstGeom prst="rect">
            <a:avLst/>
          </a:prstGeo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8BD906-9FE6-AEA6-54E4-F6B65FF291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36F38-AA65-42C1-99C7-97256866788B}" type="datetimeFigureOut">
              <a:rPr lang="en-US" smtClean="0"/>
              <a:t>7/1/2025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DFE7B-B23D-EBC1-0445-35C0DBCAAF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FC5559-D29F-4271-3ECA-A086322534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1F278-8802-4A06-B952-E99441019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023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2_Title_Content_Whit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Navy decrorative Horizontal Bar">
            <a:extLst>
              <a:ext uri="{FF2B5EF4-FFF2-40B4-BE49-F238E27FC236}">
                <a16:creationId xmlns:a16="http://schemas.microsoft.com/office/drawing/2014/main" id="{2707582B-C837-C1AE-2BE9-D510B19F452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07039"/>
            <a:ext cx="12192000" cy="84649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C438157-E91B-D7CB-2B9A-6134E7D9F2C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74040" y="584158"/>
            <a:ext cx="11160760" cy="846497"/>
          </a:xfrm>
        </p:spPr>
        <p:txBody>
          <a:bodyPr anchor="b"/>
          <a:lstStyle>
            <a:lvl1pPr algn="l">
              <a:defRPr sz="4400">
                <a:solidFill>
                  <a:schemeClr val="bg1"/>
                </a:solidFill>
                <a:latin typeface="Montserrat" panose="00000500000000000000" pitchFamily="2" charset="0"/>
                <a:ea typeface="Verdana" panose="020B0604030504040204" pitchFamily="34" charset="0"/>
              </a:defRPr>
            </a:lvl1pPr>
          </a:lstStyle>
          <a:p>
            <a:r>
              <a:rPr lang="en-US"/>
              <a:t>Title Slide 2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DE346D45-A0A7-36E7-BF1B-605D55BD72C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1825625"/>
            <a:ext cx="10515600" cy="4351338"/>
          </a:xfrm>
        </p:spPr>
        <p:txBody>
          <a:bodyPr/>
          <a:lstStyle>
            <a:lvl1pPr>
              <a:defRPr>
                <a:solidFill>
                  <a:srgbClr val="001B74"/>
                </a:solidFill>
                <a:latin typeface="Montserrat Medium" panose="00000600000000000000" pitchFamily="2" charset="0"/>
                <a:ea typeface="Verdana" panose="020B0604030504040204" pitchFamily="34" charset="0"/>
              </a:defRPr>
            </a:lvl1pPr>
            <a:lvl2pPr>
              <a:defRPr>
                <a:solidFill>
                  <a:srgbClr val="001B74"/>
                </a:solidFill>
                <a:latin typeface="Montserrat Medium" panose="00000600000000000000" pitchFamily="2" charset="0"/>
                <a:ea typeface="Verdana" panose="020B0604030504040204" pitchFamily="34" charset="0"/>
              </a:defRPr>
            </a:lvl2pPr>
            <a:lvl3pPr>
              <a:defRPr>
                <a:solidFill>
                  <a:srgbClr val="001B74"/>
                </a:solidFill>
                <a:latin typeface="Montserrat Medium" panose="00000600000000000000" pitchFamily="2" charset="0"/>
                <a:ea typeface="Verdana" panose="020B0604030504040204" pitchFamily="34" charset="0"/>
              </a:defRPr>
            </a:lvl3pPr>
            <a:lvl4pPr>
              <a:defRPr>
                <a:solidFill>
                  <a:srgbClr val="001B74"/>
                </a:solidFill>
                <a:latin typeface="Montserrat Medium" panose="00000600000000000000" pitchFamily="2" charset="0"/>
                <a:ea typeface="Verdana" panose="020B0604030504040204" pitchFamily="34" charset="0"/>
              </a:defRPr>
            </a:lvl4pPr>
            <a:lvl5pPr>
              <a:defRPr>
                <a:solidFill>
                  <a:srgbClr val="001B74"/>
                </a:solidFill>
                <a:latin typeface="Montserrat Medium" panose="00000600000000000000" pitchFamily="2" charset="0"/>
                <a:ea typeface="Verdana" panose="020B0604030504040204" pitchFamily="34" charset="0"/>
              </a:defRPr>
            </a:lvl5pPr>
          </a:lstStyle>
          <a:p>
            <a:pPr lvl="0"/>
            <a:r>
              <a:rPr lang="en-US"/>
              <a:t>Slide Content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8BD906-9FE6-AEA6-54E4-F6B65FF291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36F38-AA65-42C1-99C7-97256866788B}" type="datetimeFigureOut">
              <a:rPr lang="en-US" smtClean="0"/>
              <a:t>7/1/2025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DFE7B-B23D-EBC1-0445-35C0DBCAAF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FC5559-D29F-4271-3ECA-A086322534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1F278-8802-4A06-B952-E99441019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904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2_Title_Content_Blue Background">
    <p:bg>
      <p:bgPr>
        <a:solidFill>
          <a:srgbClr val="001B7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descr="White decorative horizontal bar.">
            <a:extLst>
              <a:ext uri="{FF2B5EF4-FFF2-40B4-BE49-F238E27FC236}">
                <a16:creationId xmlns:a16="http://schemas.microsoft.com/office/drawing/2014/main" id="{38F65EE0-59F1-1AA9-D829-4ABCE699451D}"/>
              </a:ext>
            </a:extLst>
          </p:cNvPr>
          <p:cNvSpPr/>
          <p:nvPr userDrawn="1"/>
        </p:nvSpPr>
        <p:spPr>
          <a:xfrm>
            <a:off x="0" y="595598"/>
            <a:ext cx="12184912" cy="8464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C438157-E91B-D7CB-2B9A-6134E7D9F2C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74040" y="584158"/>
            <a:ext cx="11160760" cy="846497"/>
          </a:xfrm>
        </p:spPr>
        <p:txBody>
          <a:bodyPr anchor="b"/>
          <a:lstStyle>
            <a:lvl1pPr algn="l">
              <a:defRPr sz="4400">
                <a:solidFill>
                  <a:srgbClr val="001B74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en-US"/>
              <a:t>Title Slide 3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8BD906-9FE6-AEA6-54E4-F6B65FF29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36F38-AA65-42C1-99C7-97256866788B}" type="datetimeFigureOut">
              <a:rPr lang="en-US" smtClean="0"/>
              <a:t>7/1/2025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DFE7B-B23D-EBC1-0445-35C0DBCAA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FC5559-D29F-4271-3ECA-A08632253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1F278-8802-4A06-B952-E9944101989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DE346D45-A0A7-36E7-BF1B-605D55BD72C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1825625"/>
            <a:ext cx="10515600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>
              <a:defRPr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2pPr>
            <a:lvl3pPr>
              <a:defRPr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3pPr>
            <a:lvl4pPr>
              <a:defRPr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4pPr>
            <a:lvl5pPr>
              <a:defRPr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5pPr>
          </a:lstStyle>
          <a:p>
            <a:pPr lvl="0"/>
            <a:r>
              <a:rPr lang="en-US"/>
              <a:t>Slide Content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5045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6398A-578C-351E-78E6-97375DBCF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14999F-3AEA-C244-5393-FAE04AA8AA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07487D-0234-86B8-C6A9-68C89E482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36F38-AA65-42C1-99C7-97256866788B}" type="datetimeFigureOut">
              <a:rPr lang="en-US" smtClean="0"/>
              <a:t>7/1/2025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5F346C-B0DD-9D4E-353B-FEA6E457F5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57B879-9B8F-D9A4-49C0-1D19EA8AC2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1F278-8802-4A06-B952-E99441019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895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8BFC01-3B84-64E6-0CE0-6AA037B541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E79BD2-7C8A-5AA9-351E-5490159A93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009AC7-6AB8-4246-97AD-E3E73CD8EE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36F38-AA65-42C1-99C7-97256866788B}" type="datetimeFigureOut">
              <a:rPr lang="en-US" smtClean="0"/>
              <a:t>7/1/2025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0CB697-8F65-1234-DDC8-719E322B5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D8955E-7A72-92BC-DC1A-A0BB1F0B3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1F278-8802-4A06-B952-E99441019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823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3C42B6-0837-5F11-66CD-84280C7B14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ED578B-76F0-7823-6E61-101A3664D5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B8C2D2-AD53-04A9-38A1-53B5441962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AC0DA5-7C67-84A8-DD53-9FF54606F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36F38-AA65-42C1-99C7-97256866788B}" type="datetimeFigureOut">
              <a:rPr lang="en-US" smtClean="0"/>
              <a:t>7/1/2025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68AD26-497F-3541-1EE6-9D80304D0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CCBAFA-005A-1BDA-82CA-0B33B65AD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1F278-8802-4A06-B952-E99441019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152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3A20EB-0EA1-481F-C89D-38080644FA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E28B25-3422-C2FD-E56A-8C1B56EAD2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DED489-6D50-281C-8A94-4FB155E86F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CE3C816-3AAB-F6C7-54BA-39DA761512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750B98-7759-2251-5F11-A12383D16D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FE920D8-5EB0-C60E-4EE1-4818F4D76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36F38-AA65-42C1-99C7-97256866788B}" type="datetimeFigureOut">
              <a:rPr lang="en-US" smtClean="0"/>
              <a:t>7/1/2025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6A44934-4CEF-A9EB-9C8B-078C2A6E5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621CDD3-5FA1-E3DD-ECD6-7A205A42D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1F278-8802-4A06-B952-E99441019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362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609EA3-CE50-5BED-109E-78AC3F1569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EA320A6-6D05-DC2F-513C-8484A71E1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36F38-AA65-42C1-99C7-97256866788B}" type="datetimeFigureOut">
              <a:rPr lang="en-US" smtClean="0"/>
              <a:t>7/1/2025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C46E82-147D-7F40-2E38-7B6936047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C0BC7A-431C-6428-8E2E-0C94562AA7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1F278-8802-4A06-B952-E99441019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751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00531EF-94DF-6504-3627-1F01C2FF78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ADF298-D329-8BB3-2CAA-1B6493B8E2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FFFB8B-1A8F-C18A-C3FF-ACFFEAD690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236F38-AA65-42C1-99C7-97256866788B}" type="datetimeFigureOut">
              <a:rPr lang="en-US" smtClean="0"/>
              <a:t>7/1/2025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281775-BFF2-E568-3E1B-2A576916A2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2C2519-35A9-6196-8979-E7BE852768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C1F278-8802-4A06-B952-E99441019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746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62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63" r:id="rId13"/>
    <p:sldLayoutId id="2147483664" r:id="rId14"/>
    <p:sldLayoutId id="2147483665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hyperlink" Target="https://www.congress.gov/bill/119th-congress/senate-bill/1400" TargetMode="Externa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0.svg"/><Relationship Id="rId4" Type="http://schemas.openxmlformats.org/officeDocument/2006/relationships/image" Target="../media/image19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hyperlink" Target="mailto:Nicole.Stevens@twc.Texas.gov" TargetMode="External"/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hitehouse.gov/wp-content/uploads/2025/05/Fiscal-Year-2026-Discretionary-Budget-Request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hyperlink" Target="https://www.ed.gov/media/document/fiscal-year-2026-budget-summary-110043.pdf" TargetMode="External"/><Relationship Id="rId4" Type="http://schemas.openxmlformats.org/officeDocument/2006/relationships/hyperlink" Target="https://www.dol.gov/sites/dolgov/files/general/budget/2026/FY2026BIB.pdf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07016DE-8595-AA69-6E1A-49EA1FF7B5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43414" y="157143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Adult Education and Literacy</a:t>
            </a:r>
            <a:br>
              <a:rPr lang="en-US" dirty="0"/>
            </a:br>
            <a:r>
              <a:rPr lang="en-US" dirty="0"/>
              <a:t>Advisory Committee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7695B796-BF58-D040-1333-68BF941A7A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43205" y="4541490"/>
            <a:ext cx="9144000" cy="1655762"/>
          </a:xfrm>
        </p:spPr>
        <p:txBody>
          <a:bodyPr/>
          <a:lstStyle/>
          <a:p>
            <a:r>
              <a:rPr lang="en-US" dirty="0"/>
              <a:t>June 25, 2025 @ 1:30 pm</a:t>
            </a:r>
          </a:p>
          <a:p>
            <a:r>
              <a:rPr lang="en-US" dirty="0"/>
              <a:t>Virtual Meeting</a:t>
            </a:r>
          </a:p>
        </p:txBody>
      </p:sp>
    </p:spTree>
    <p:extLst>
      <p:ext uri="{BB962C8B-B14F-4D97-AF65-F5344CB8AC3E}">
        <p14:creationId xmlns:p14="http://schemas.microsoft.com/office/powerpoint/2010/main" val="16901913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432FF8-43BB-6BFD-5E83-8E2D572AA5C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>
                <a:hlinkClick r:id="rId2"/>
              </a:rPr>
              <a:t>S 1400</a:t>
            </a:r>
            <a:r>
              <a:rPr lang="en-US"/>
              <a:t> – Adult Education WORKS Act</a:t>
            </a:r>
          </a:p>
        </p:txBody>
      </p:sp>
      <p:graphicFrame>
        <p:nvGraphicFramePr>
          <p:cNvPr id="17" name="Content Placeholder 2" descr="List of items in S 1400, including new appropriation for AEL Programs, emphasis on digital literacy, state leadership content, additions to national leadership activities, and removes IET requirements for IELCE.">
            <a:extLst>
              <a:ext uri="{FF2B5EF4-FFF2-40B4-BE49-F238E27FC236}">
                <a16:creationId xmlns:a16="http://schemas.microsoft.com/office/drawing/2014/main" id="{E68AA529-5F44-CD07-8532-27CEB4E34E6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3726243"/>
              </p:ext>
            </p:extLst>
          </p:nvPr>
        </p:nvGraphicFramePr>
        <p:xfrm>
          <a:off x="838200" y="1620982"/>
          <a:ext cx="10515600" cy="51123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91806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5945431" y="-1032053"/>
            <a:ext cx="4990147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52EBA27-4529-A913-DCB4-AE4748CDF8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4824" y="735106"/>
            <a:ext cx="10053763" cy="292847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dirty="0">
                <a:solidFill>
                  <a:srgbClr val="FFFFFF"/>
                </a:solidFill>
              </a:rPr>
              <a:t>Organization of</a:t>
            </a:r>
            <a:r>
              <a:rPr lang="en-US" sz="4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New AEL Strategic Plan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027E4F-0B67-9FF2-CDCB-F9BE1937E8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50682" y="4870824"/>
            <a:ext cx="10005951" cy="145825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Fiscal Years </a:t>
            </a:r>
            <a:r>
              <a:rPr lang="en-US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2027-2031</a:t>
            </a:r>
          </a:p>
        </p:txBody>
      </p:sp>
    </p:spTree>
    <p:extLst>
      <p:ext uri="{BB962C8B-B14F-4D97-AF65-F5344CB8AC3E}">
        <p14:creationId xmlns:p14="http://schemas.microsoft.com/office/powerpoint/2010/main" val="29881630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3F5A0073-D460-3041-A99E-F22D5445A2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0332" y="608801"/>
            <a:ext cx="11160760" cy="763346"/>
          </a:xfrm>
        </p:spPr>
        <p:txBody>
          <a:bodyPr/>
          <a:lstStyle/>
          <a:p>
            <a:pPr rtl="0" eaLnBrk="1" latinLnBrk="0" hangingPunct="1"/>
            <a:r>
              <a:rPr lang="en-US" sz="3600" kern="1200" dirty="0">
                <a:solidFill>
                  <a:srgbClr val="FFFFFF"/>
                </a:solidFill>
                <a:effectLst/>
                <a:latin typeface="Montserrat" panose="00000500000000000000" pitchFamily="2" charset="0"/>
                <a:ea typeface="+mn-ea"/>
                <a:cs typeface="+mn-cs"/>
              </a:rPr>
              <a:t>REVIEW: New TWC AEL System Areas</a:t>
            </a:r>
            <a:endParaRPr lang="en-US" dirty="0">
              <a:effectLst/>
            </a:endParaRPr>
          </a:p>
        </p:txBody>
      </p:sp>
      <p:pic>
        <p:nvPicPr>
          <p:cNvPr id="5" name="Picture 4" descr="A picture of a small sticky note with the word Review written on it.">
            <a:extLst>
              <a:ext uri="{FF2B5EF4-FFF2-40B4-BE49-F238E27FC236}">
                <a16:creationId xmlns:a16="http://schemas.microsoft.com/office/drawing/2014/main" id="{B4A9A34C-F373-D8C2-31D0-EA442B5A7C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980" y="5137608"/>
            <a:ext cx="1664052" cy="1652783"/>
          </a:xfrm>
          <a:prstGeom prst="rect">
            <a:avLst/>
          </a:prstGeom>
        </p:spPr>
      </p:pic>
      <p:pic>
        <p:nvPicPr>
          <p:cNvPr id="4" name="Picture 10" descr="A  picture of a small puzzle">
            <a:extLst>
              <a:ext uri="{FF2B5EF4-FFF2-40B4-BE49-F238E27FC236}">
                <a16:creationId xmlns:a16="http://schemas.microsoft.com/office/drawing/2014/main" id="{E7A0BE10-2634-72CC-AB74-086A248EBED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140616" y="699890"/>
            <a:ext cx="6090501" cy="6090501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EEE4CF-E983-204A-816B-1E2EEB8A18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40164" y="2271859"/>
            <a:ext cx="4613635" cy="3905103"/>
          </a:xfrm>
          <a:ln>
            <a:solidFill>
              <a:srgbClr val="001B74"/>
            </a:solidFill>
          </a:ln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sz="3200" dirty="0"/>
              <a:t>Learners</a:t>
            </a:r>
          </a:p>
          <a:p>
            <a:r>
              <a:rPr lang="en-US" sz="3200" dirty="0"/>
              <a:t>Partners</a:t>
            </a:r>
          </a:p>
          <a:p>
            <a:r>
              <a:rPr lang="en-US" sz="3200" dirty="0"/>
              <a:t>Employers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61266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529466-4A13-6713-9E0B-C8C30AA5D83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Organization: AEL’s Strategic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2BA855-DF2B-5B82-29C8-F320FF4796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74195"/>
            <a:ext cx="10515600" cy="430276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3200" dirty="0"/>
              <a:t>Each System Area Includes: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800" dirty="0"/>
              <a:t> System Strategy</a:t>
            </a:r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800" dirty="0"/>
              <a:t>BIG 3 System Objectives</a:t>
            </a:r>
          </a:p>
          <a:p>
            <a:pPr lvl="3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800" dirty="0"/>
              <a:t>Action Items</a:t>
            </a:r>
          </a:p>
          <a:p>
            <a:pPr marL="1371600" lvl="3" indent="0">
              <a:lnSpc>
                <a:spcPct val="150000"/>
              </a:lnSpc>
              <a:buNone/>
            </a:pPr>
            <a:endParaRPr lang="en-US" sz="2800" dirty="0">
              <a:solidFill>
                <a:schemeClr val="accent2">
                  <a:lumMod val="75000"/>
                </a:schemeClr>
              </a:solidFill>
            </a:endParaRPr>
          </a:p>
          <a:p>
            <a:pPr marL="1371600" lvl="3" indent="0" algn="ctr">
              <a:lnSpc>
                <a:spcPct val="150000"/>
              </a:lnSpc>
              <a:buNone/>
            </a:pPr>
            <a:r>
              <a:rPr lang="en-US" sz="2800" dirty="0">
                <a:solidFill>
                  <a:schemeClr val="accent2">
                    <a:lumMod val="75000"/>
                  </a:schemeClr>
                </a:solidFill>
              </a:rPr>
              <a:t>Once we develop all the Action Items, we can determine a few core systemwide metrics that help us measure progress on the BIG 3 system objectives</a:t>
            </a:r>
          </a:p>
          <a:p>
            <a:pPr marL="1371600" lvl="3" indent="0">
              <a:lnSpc>
                <a:spcPct val="150000"/>
              </a:lnSpc>
              <a:buNone/>
            </a:pPr>
            <a:endParaRPr lang="en-US" sz="2800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55E358D-C910-F6F3-8A4F-8C3FEA1EF6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829559" y="2328421"/>
            <a:ext cx="1052974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A picture of a small sticky note with the word Review written on it.">
            <a:extLst>
              <a:ext uri="{FF2B5EF4-FFF2-40B4-BE49-F238E27FC236}">
                <a16:creationId xmlns:a16="http://schemas.microsoft.com/office/drawing/2014/main" id="{C30286D6-F283-6834-C8A5-3270E011FA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751" y="4920792"/>
            <a:ext cx="1542695" cy="1532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3934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C596B5-C77E-631B-CB1B-95F180F76A4E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dirty="0"/>
              <a:t>Each System Area Has Same Objectives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7E5CCBB-295F-844C-9620-66C7794C66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295527"/>
            <a:ext cx="3932237" cy="2970145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en-US" sz="2800" dirty="0"/>
          </a:p>
          <a:p>
            <a:pPr algn="ctr"/>
            <a:r>
              <a:rPr lang="en-US" sz="2800" dirty="0"/>
              <a:t>However, the Action Items will be specific to the System Strategy. </a:t>
            </a:r>
          </a:p>
        </p:txBody>
      </p:sp>
      <p:pic>
        <p:nvPicPr>
          <p:cNvPr id="3" name="Picture 2" descr="A picture of a small sticky note with the word Review written on it.">
            <a:extLst>
              <a:ext uri="{FF2B5EF4-FFF2-40B4-BE49-F238E27FC236}">
                <a16:creationId xmlns:a16="http://schemas.microsoft.com/office/drawing/2014/main" id="{C9D75859-2B42-A966-BF12-A2AC7763CE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92" y="5123862"/>
            <a:ext cx="1611110" cy="1600200"/>
          </a:xfrm>
          <a:prstGeom prst="rect">
            <a:avLst/>
          </a:prstGeom>
        </p:spPr>
      </p:pic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EE1A36F-0E7E-03F7-8D80-5C8E9849446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9761125"/>
              </p:ext>
            </p:extLst>
          </p:nvPr>
        </p:nvGraphicFramePr>
        <p:xfrm>
          <a:off x="5183188" y="394855"/>
          <a:ext cx="6725620" cy="6317672"/>
        </p:xfrm>
        <a:graphic>
          <a:graphicData uri="http://schemas.openxmlformats.org/drawingml/2006/table">
            <a:tbl>
              <a:tblPr firstRow="1" firstCol="1"/>
              <a:tblGrid>
                <a:gridCol w="3306185">
                  <a:extLst>
                    <a:ext uri="{9D8B030D-6E8A-4147-A177-3AD203B41FA5}">
                      <a16:colId xmlns:a16="http://schemas.microsoft.com/office/drawing/2014/main" val="2585218639"/>
                    </a:ext>
                  </a:extLst>
                </a:gridCol>
                <a:gridCol w="3419435">
                  <a:extLst>
                    <a:ext uri="{9D8B030D-6E8A-4147-A177-3AD203B41FA5}">
                      <a16:colId xmlns:a16="http://schemas.microsoft.com/office/drawing/2014/main" val="3365029824"/>
                    </a:ext>
                  </a:extLst>
                </a:gridCol>
              </a:tblGrid>
              <a:tr h="242731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 dirty="0">
                          <a:solidFill>
                            <a:srgbClr val="333F4F"/>
                          </a:solidFill>
                          <a:effectLst/>
                          <a:latin typeface="Calibri" panose="020F0502020204030204" pitchFamily="34" charset="0"/>
                        </a:rPr>
                        <a:t>System Area: </a:t>
                      </a:r>
                      <a:r>
                        <a:rPr lang="en-US" sz="2400" b="0" i="0" u="none" strike="noStrike" dirty="0">
                          <a:solidFill>
                            <a:srgbClr val="333F4F"/>
                          </a:solidFill>
                          <a:effectLst/>
                          <a:latin typeface="Calibri" panose="020F0502020204030204" pitchFamily="34" charset="0"/>
                        </a:rPr>
                        <a:t>Learners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 dirty="0">
                          <a:solidFill>
                            <a:srgbClr val="333F4F"/>
                          </a:solidFill>
                          <a:effectLst/>
                          <a:latin typeface="Calibri" panose="020F0502020204030204" pitchFamily="34" charset="0"/>
                        </a:rPr>
                        <a:t>System Strategy: </a:t>
                      </a:r>
                      <a:r>
                        <a:rPr lang="en-US" sz="2400" b="0" i="0" u="none" strike="noStrike" dirty="0">
                          <a:solidFill>
                            <a:srgbClr val="333F4F"/>
                          </a:solidFill>
                          <a:effectLst/>
                          <a:latin typeface="Calibri" panose="020F0502020204030204" pitchFamily="34" charset="0"/>
                        </a:rPr>
                        <a:t>Increase Workforce, Secondary and Post Secondary Education and Training Options and Outcomes for Adult Learners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6151242"/>
                  </a:ext>
                </a:extLst>
              </a:tr>
              <a:tr h="121365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System Objective 1: </a:t>
                      </a: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Improve Program Effectiveness Through Quality Outcomes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Action Items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7140387"/>
                  </a:ext>
                </a:extLst>
              </a:tr>
              <a:tr h="121365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System Objective 2: </a:t>
                      </a: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Address Demand By Expanding Access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Action Items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1667040"/>
                  </a:ext>
                </a:extLst>
              </a:tr>
              <a:tr h="121365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System Objective 3: </a:t>
                      </a: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Increase Alignment and Coordination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Action Items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95027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68193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63A2398-5F11-ADE4-2BC0-99F737E4C30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35197220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5945431" y="-1032053"/>
            <a:ext cx="4990147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895FE5-C477-261D-9712-9FE1683D16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4824" y="735106"/>
            <a:ext cx="10053763" cy="292847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Review/Discuss Action Items  in Learners System Area Only</a:t>
            </a:r>
          </a:p>
        </p:txBody>
      </p:sp>
    </p:spTree>
    <p:extLst>
      <p:ext uri="{BB962C8B-B14F-4D97-AF65-F5344CB8AC3E}">
        <p14:creationId xmlns:p14="http://schemas.microsoft.com/office/powerpoint/2010/main" val="21358271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5945431" y="-1032053"/>
            <a:ext cx="4990147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A17459-6267-0D67-CD75-658877FED5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4824" y="735106"/>
            <a:ext cx="10053763" cy="292847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b="1" dirty="0">
                <a:solidFill>
                  <a:srgbClr val="FFFFFF"/>
                </a:solidFill>
                <a:latin typeface="+mj-lt"/>
                <a:ea typeface="+mj-ea"/>
              </a:rPr>
              <a:t>System Area: </a:t>
            </a:r>
            <a:r>
              <a:rPr lang="en-US" sz="4800" b="1" i="1" dirty="0">
                <a:solidFill>
                  <a:srgbClr val="FFFFFF"/>
                </a:solidFill>
                <a:latin typeface="+mj-lt"/>
                <a:ea typeface="+mj-ea"/>
              </a:rPr>
              <a:t>Learner</a:t>
            </a:r>
            <a:br>
              <a:rPr lang="en-US" sz="4800" dirty="0">
                <a:solidFill>
                  <a:srgbClr val="FFFFFF"/>
                </a:solidFill>
                <a:latin typeface="+mj-lt"/>
                <a:ea typeface="+mj-ea"/>
              </a:rPr>
            </a:br>
            <a:r>
              <a:rPr lang="en-US" sz="4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System Objective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22343B-007B-067B-6087-A597648B88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0682" y="4870824"/>
            <a:ext cx="10461104" cy="145825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sz="3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Improve Program Effectiveness Through Quality Outcomes</a:t>
            </a:r>
          </a:p>
        </p:txBody>
      </p:sp>
    </p:spTree>
    <p:extLst>
      <p:ext uri="{BB962C8B-B14F-4D97-AF65-F5344CB8AC3E}">
        <p14:creationId xmlns:p14="http://schemas.microsoft.com/office/powerpoint/2010/main" val="314787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56A6A4-C30B-E2B0-BF5D-12CAC69A78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29184"/>
            <a:ext cx="3233057" cy="1523680"/>
          </a:xfrm>
          <a:solidFill>
            <a:srgbClr val="668CD0"/>
          </a:solidFill>
        </p:spPr>
        <p:txBody>
          <a:bodyPr>
            <a:normAutofit fontScale="90000"/>
          </a:bodyPr>
          <a:lstStyle/>
          <a:p>
            <a:r>
              <a:rPr lang="en-US" sz="4000" b="1" dirty="0">
                <a:solidFill>
                  <a:schemeClr val="bg1"/>
                </a:solidFill>
              </a:rPr>
              <a:t>System Area: Learners</a:t>
            </a:r>
            <a:br>
              <a:rPr lang="en-US" dirty="0"/>
            </a:br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76E94F6-BEAA-7E3B-F183-DB6CDB0579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852863"/>
            <a:ext cx="3233057" cy="4511329"/>
          </a:xfrm>
          <a:solidFill>
            <a:srgbClr val="001B74"/>
          </a:solidFill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+mj-lt"/>
              </a:rPr>
              <a:t>System Objective 1</a:t>
            </a:r>
          </a:p>
          <a:p>
            <a:endParaRPr lang="en-US" sz="3600" dirty="0">
              <a:latin typeface="+mj-lt"/>
            </a:endParaRPr>
          </a:p>
          <a:p>
            <a:r>
              <a:rPr lang="en-US" sz="2800" dirty="0">
                <a:solidFill>
                  <a:schemeClr val="bg1"/>
                </a:solidFill>
              </a:rPr>
              <a:t>Improve Program Effectiveness Through Quality Outcomes</a:t>
            </a:r>
          </a:p>
          <a:p>
            <a:endParaRPr lang="en-US" sz="3600" dirty="0">
              <a:latin typeface="+mj-lt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118DA3E-FA11-3BF5-2FBD-075AD944CD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264668" y="329184"/>
            <a:ext cx="0" cy="619963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682B6F65-2105-C3F0-C146-842DCAF2642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6505584"/>
              </p:ext>
            </p:extLst>
          </p:nvPr>
        </p:nvGraphicFramePr>
        <p:xfrm>
          <a:off x="4395446" y="329184"/>
          <a:ext cx="7720441" cy="603500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22987">
                  <a:extLst>
                    <a:ext uri="{9D8B030D-6E8A-4147-A177-3AD203B41FA5}">
                      <a16:colId xmlns:a16="http://schemas.microsoft.com/office/drawing/2014/main" val="891439222"/>
                    </a:ext>
                  </a:extLst>
                </a:gridCol>
                <a:gridCol w="6797454">
                  <a:extLst>
                    <a:ext uri="{9D8B030D-6E8A-4147-A177-3AD203B41FA5}">
                      <a16:colId xmlns:a16="http://schemas.microsoft.com/office/drawing/2014/main" val="4215077556"/>
                    </a:ext>
                  </a:extLst>
                </a:gridCol>
              </a:tblGrid>
              <a:tr h="703618">
                <a:tc>
                  <a:txBody>
                    <a:bodyPr/>
                    <a:lstStyle/>
                    <a:p>
                      <a:r>
                        <a:rPr lang="en-US" sz="2000" dirty="0"/>
                        <a:t>Action Item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 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270668"/>
                  </a:ext>
                </a:extLst>
              </a:tr>
              <a:tr h="917763"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Develop and implement a career and college navigation and advising roadmap tailored to bridge students to postsecondary education and apprenticeships.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677711285"/>
                  </a:ext>
                </a:extLst>
              </a:tr>
              <a:tr h="917763">
                <a:tc>
                  <a:txBody>
                    <a:bodyPr/>
                    <a:lstStyle/>
                    <a:p>
                      <a:r>
                        <a:rPr lang="en-US" sz="20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Align professional development activities to statewide needs, as identified through data analysis, in order to meet goals and objectives laid out in statewide plans.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81395378"/>
                  </a:ext>
                </a:extLst>
              </a:tr>
              <a:tr h="917763">
                <a:tc>
                  <a:txBody>
                    <a:bodyPr/>
                    <a:lstStyle/>
                    <a:p>
                      <a:r>
                        <a:rPr lang="en-US" sz="20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Support the development or provision of adult education certifications to improve instructional quality and incentivize teacher retention.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93393993"/>
                  </a:ext>
                </a:extLst>
              </a:tr>
              <a:tr h="917763">
                <a:tc>
                  <a:txBody>
                    <a:bodyPr/>
                    <a:lstStyle/>
                    <a:p>
                      <a:r>
                        <a:rPr lang="en-US" sz="20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Expand integrated education and training programs for middle-skill occupations and increase learner persistence to completion, certification, and employment.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1797417"/>
                  </a:ext>
                </a:extLst>
              </a:tr>
              <a:tr h="742576">
                <a:tc>
                  <a:txBody>
                    <a:bodyPr/>
                    <a:lstStyle/>
                    <a:p>
                      <a:r>
                        <a:rPr lang="en-US" sz="20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Expand Pre-Apprenticeship Bridge programs for registered and industry-recognized apprenticeship programs.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63135410"/>
                  </a:ext>
                </a:extLst>
              </a:tr>
              <a:tr h="917763">
                <a:tc>
                  <a:txBody>
                    <a:bodyPr/>
                    <a:lstStyle/>
                    <a:p>
                      <a:r>
                        <a:rPr lang="en-US" sz="20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Improve digital literacy through exposure to advanced education technology, curriculum, and hands-on practice.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523124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05670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56A6A4-C30B-E2B0-BF5D-12CAC69A78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160" y="549668"/>
            <a:ext cx="3987489" cy="1029401"/>
          </a:xfrm>
          <a:solidFill>
            <a:srgbClr val="668CD0"/>
          </a:solidFill>
          <a:ln>
            <a:solidFill>
              <a:schemeClr val="tx1"/>
            </a:solidFill>
          </a:ln>
        </p:spPr>
        <p:txBody>
          <a:bodyPr anchor="ctr">
            <a:normAutofit fontScale="90000"/>
          </a:bodyPr>
          <a:lstStyle/>
          <a:p>
            <a:r>
              <a:rPr lang="en-US" sz="3600" b="1" dirty="0">
                <a:solidFill>
                  <a:schemeClr val="bg1"/>
                </a:solidFill>
                <a:latin typeface="+mn-lt"/>
              </a:rPr>
              <a:t>System Area: Learners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71E9EEA-C786-79B9-7287-C76C4FDBCF3A}"/>
              </a:ext>
            </a:extLst>
          </p:cNvPr>
          <p:cNvSpPr txBox="1"/>
          <p:nvPr/>
        </p:nvSpPr>
        <p:spPr>
          <a:xfrm>
            <a:off x="658160" y="1579070"/>
            <a:ext cx="3987489" cy="4708981"/>
          </a:xfrm>
          <a:prstGeom prst="rect">
            <a:avLst/>
          </a:prstGeom>
          <a:solidFill>
            <a:srgbClr val="001B74"/>
          </a:solidFill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+mj-lt"/>
              </a:rPr>
              <a:t>System Objective 1: Action Item 1</a:t>
            </a:r>
          </a:p>
          <a:p>
            <a:endParaRPr lang="en-US" sz="3200" b="1" dirty="0">
              <a:solidFill>
                <a:schemeClr val="bg1"/>
              </a:solidFill>
            </a:endParaRPr>
          </a:p>
          <a:p>
            <a:r>
              <a:rPr lang="en-US" sz="2800" dirty="0">
                <a:solidFill>
                  <a:schemeClr val="bg1"/>
                </a:solidFill>
              </a:rPr>
              <a:t>Improve Program Effectiveness Through Quality Outcomes</a:t>
            </a:r>
          </a:p>
          <a:p>
            <a:endParaRPr lang="en-US" sz="2800" dirty="0">
              <a:solidFill>
                <a:schemeClr val="bg1"/>
              </a:solidFill>
            </a:endParaRPr>
          </a:p>
          <a:p>
            <a:endParaRPr lang="en-US" sz="2800" dirty="0">
              <a:solidFill>
                <a:schemeClr val="bg1"/>
              </a:solidFill>
            </a:endParaRPr>
          </a:p>
          <a:p>
            <a:endParaRPr lang="en-US" sz="2800" dirty="0">
              <a:solidFill>
                <a:schemeClr val="bg1"/>
              </a:solidFill>
            </a:endParaRPr>
          </a:p>
          <a:p>
            <a:endParaRPr lang="en-US" sz="2800" dirty="0">
              <a:solidFill>
                <a:schemeClr val="bg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118DA3E-FA11-3BF5-2FBD-075AD944CD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768849" y="338328"/>
            <a:ext cx="0" cy="619963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42B557-7A7A-724E-3FDA-9E72C3210B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131216"/>
            <a:ext cx="6172200" cy="4729834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Action Item:</a:t>
            </a:r>
          </a:p>
          <a:p>
            <a:pPr lvl="1"/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Develop and implement a robust career and college navigation and advising program tailored to AEL student needs</a:t>
            </a:r>
          </a:p>
        </p:txBody>
      </p:sp>
      <p:pic>
        <p:nvPicPr>
          <p:cNvPr id="9" name="Picture 8" descr="A picture of a small sticky note with the word Review written on it.">
            <a:extLst>
              <a:ext uri="{FF2B5EF4-FFF2-40B4-BE49-F238E27FC236}">
                <a16:creationId xmlns:a16="http://schemas.microsoft.com/office/drawing/2014/main" id="{ACEDB6E4-E0BF-0B40-99C4-CEADFBD38E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027543" y="4622104"/>
            <a:ext cx="1865376" cy="1852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9070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8D6E37-67CF-F29D-D8F6-15A220012A2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047909-B528-880C-E998-BB227ED898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TWC Welcome/Opening Remarks/Roll Call</a:t>
            </a:r>
          </a:p>
          <a:p>
            <a:r>
              <a:rPr lang="en-US" dirty="0"/>
              <a:t>AEL Updates</a:t>
            </a:r>
          </a:p>
          <a:p>
            <a:pPr lvl="1"/>
            <a:r>
              <a:rPr lang="en-US" dirty="0"/>
              <a:t>Positions on the TWC AEL Advisory Committee</a:t>
            </a:r>
          </a:p>
          <a:p>
            <a:pPr lvl="1"/>
            <a:r>
              <a:rPr lang="en-US" dirty="0"/>
              <a:t>Legislative Bills</a:t>
            </a:r>
          </a:p>
          <a:p>
            <a:pPr lvl="1"/>
            <a:r>
              <a:rPr lang="en-US" dirty="0"/>
              <a:t>Review Strategic Plan Organization</a:t>
            </a:r>
          </a:p>
          <a:p>
            <a:r>
              <a:rPr lang="en-US" dirty="0"/>
              <a:t>Committee Business and Discussions</a:t>
            </a:r>
          </a:p>
          <a:p>
            <a:pPr lvl="1"/>
            <a:r>
              <a:rPr lang="en-US" dirty="0"/>
              <a:t>Discuss Action Items for System Strategy Learner Area</a:t>
            </a:r>
          </a:p>
          <a:p>
            <a:pPr lvl="1"/>
            <a:r>
              <a:rPr lang="en-US" dirty="0"/>
              <a:t>Discuss Indicators for First System Strategy Area Objectives</a:t>
            </a:r>
          </a:p>
        </p:txBody>
      </p:sp>
    </p:spTree>
    <p:extLst>
      <p:ext uri="{BB962C8B-B14F-4D97-AF65-F5344CB8AC3E}">
        <p14:creationId xmlns:p14="http://schemas.microsoft.com/office/powerpoint/2010/main" val="26156510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5A3ADB-8F7F-1555-B1E0-EE12A44A8F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6722" y="586855"/>
            <a:ext cx="3201366" cy="338749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Action Item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6D438C-D566-1C8B-FBAD-6DBDF8125D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latin typeface="Verdana" panose="020B0604030504040204" pitchFamily="34" charset="0"/>
              </a:rPr>
              <a:t>Align professional development activities to statewide needs, as identified through data analysis, in order to meet goals and objectives laid out in statewide plans.</a:t>
            </a:r>
          </a:p>
        </p:txBody>
      </p:sp>
      <p:pic>
        <p:nvPicPr>
          <p:cNvPr id="5" name="Picture 4" descr="A movie marker with the word Action on it.">
            <a:extLst>
              <a:ext uri="{FF2B5EF4-FFF2-40B4-BE49-F238E27FC236}">
                <a16:creationId xmlns:a16="http://schemas.microsoft.com/office/drawing/2014/main" id="{9799C209-F757-3093-3E25-73F6CCB6AA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485" y="4969125"/>
            <a:ext cx="1570568" cy="1570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55731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5A3ADB-8F7F-1555-B1E0-EE12A44A8F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6722" y="586855"/>
            <a:ext cx="3201366" cy="338749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Action Item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6D438C-D566-1C8B-FBAD-6DBDF8125D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latin typeface="Verdana" panose="020B0604030504040204" pitchFamily="34" charset="0"/>
              </a:rPr>
              <a:t>Support the development or provision of adult education certifications to improve instructional quality and incentivize teacher retention.</a:t>
            </a:r>
          </a:p>
        </p:txBody>
      </p:sp>
      <p:pic>
        <p:nvPicPr>
          <p:cNvPr id="5" name="Picture 4" descr="A movie marker with the word Action on it.">
            <a:extLst>
              <a:ext uri="{FF2B5EF4-FFF2-40B4-BE49-F238E27FC236}">
                <a16:creationId xmlns:a16="http://schemas.microsoft.com/office/drawing/2014/main" id="{9799C209-F757-3093-3E25-73F6CCB6AA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485" y="4969125"/>
            <a:ext cx="1570568" cy="1570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76291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5A3ADB-8F7F-1555-B1E0-EE12A44A8F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6722" y="586855"/>
            <a:ext cx="3201366" cy="338749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Action Item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6D438C-D566-1C8B-FBAD-6DBDF8125D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>
                <a:solidFill>
                  <a:schemeClr val="tx1"/>
                </a:solidFill>
                <a:latin typeface="Verdana" panose="020B0604030504040204" pitchFamily="34" charset="0"/>
              </a:rPr>
              <a:t>Expand integrated education and training programs for middle-skill occupations and increase learner persistence to completion, certification, and employment.</a:t>
            </a:r>
          </a:p>
        </p:txBody>
      </p:sp>
      <p:pic>
        <p:nvPicPr>
          <p:cNvPr id="5" name="Picture 4" descr="A movie marker with the word Action on it.">
            <a:extLst>
              <a:ext uri="{FF2B5EF4-FFF2-40B4-BE49-F238E27FC236}">
                <a16:creationId xmlns:a16="http://schemas.microsoft.com/office/drawing/2014/main" id="{9799C209-F757-3093-3E25-73F6CCB6AA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485" y="4969125"/>
            <a:ext cx="1570568" cy="1570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43116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5A3ADB-8F7F-1555-B1E0-EE12A44A8F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6722" y="586855"/>
            <a:ext cx="3201366" cy="338749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Action Item 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6D438C-D566-1C8B-FBAD-6DBDF8125D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>
                <a:solidFill>
                  <a:schemeClr val="tx1"/>
                </a:solidFill>
                <a:latin typeface="Verdana" panose="020B0604030504040204" pitchFamily="34" charset="0"/>
              </a:rPr>
              <a:t>Expand Pre-Apprenticeship Bridge programs for registered and industry-recognized apprenticeship programs.</a:t>
            </a:r>
          </a:p>
        </p:txBody>
      </p:sp>
      <p:pic>
        <p:nvPicPr>
          <p:cNvPr id="5" name="Picture 4" descr="A movie marker with the word Action on it.">
            <a:extLst>
              <a:ext uri="{FF2B5EF4-FFF2-40B4-BE49-F238E27FC236}">
                <a16:creationId xmlns:a16="http://schemas.microsoft.com/office/drawing/2014/main" id="{9799C209-F757-3093-3E25-73F6CCB6AA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485" y="4969125"/>
            <a:ext cx="1570568" cy="1570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39152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5A3ADB-8F7F-1555-B1E0-EE12A44A8F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6722" y="586855"/>
            <a:ext cx="3201366" cy="338749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Action Item 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6D438C-D566-1C8B-FBAD-6DBDF8125D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>
                <a:solidFill>
                  <a:schemeClr val="tx1"/>
                </a:solidFill>
                <a:latin typeface="Verdana" panose="020B0604030504040204" pitchFamily="34" charset="0"/>
              </a:rPr>
              <a:t>Continue enhancements of the statewide data management information system, allowing multiple AEL programs to serve a student with greater coordination and transparency.</a:t>
            </a:r>
          </a:p>
        </p:txBody>
      </p:sp>
      <p:pic>
        <p:nvPicPr>
          <p:cNvPr id="5" name="Picture 4" descr="A movie marker with the word Action on it.">
            <a:extLst>
              <a:ext uri="{FF2B5EF4-FFF2-40B4-BE49-F238E27FC236}">
                <a16:creationId xmlns:a16="http://schemas.microsoft.com/office/drawing/2014/main" id="{9799C209-F757-3093-3E25-73F6CCB6AA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485" y="4969125"/>
            <a:ext cx="1570568" cy="1570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18076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5A3ADB-8F7F-1555-B1E0-EE12A44A8F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6722" y="586855"/>
            <a:ext cx="3201366" cy="338749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Action Item 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6D438C-D566-1C8B-FBAD-6DBDF8125D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latin typeface="Verdana" panose="020B0604030504040204" pitchFamily="34" charset="0"/>
              </a:rPr>
              <a:t>Improve digital literacy through exposure to advanced education technology, curriculum, and hands-on practice.</a:t>
            </a:r>
          </a:p>
        </p:txBody>
      </p:sp>
      <p:pic>
        <p:nvPicPr>
          <p:cNvPr id="5" name="Picture 4" descr="Movie marker image with Action written on it.">
            <a:extLst>
              <a:ext uri="{FF2B5EF4-FFF2-40B4-BE49-F238E27FC236}">
                <a16:creationId xmlns:a16="http://schemas.microsoft.com/office/drawing/2014/main" id="{9799C209-F757-3093-3E25-73F6CCB6AA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485" y="4969125"/>
            <a:ext cx="1570568" cy="1570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88311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5945431" y="-1032053"/>
            <a:ext cx="4990147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A17459-6267-0D67-CD75-658877FED5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4824" y="735106"/>
            <a:ext cx="10053763" cy="292847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System Objective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22343B-007B-067B-6087-A597648B88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0682" y="4870824"/>
            <a:ext cx="10461104" cy="145825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sz="3200" b="1" dirty="0">
                <a:solidFill>
                  <a:schemeClr val="tx1"/>
                </a:solidFill>
                <a:latin typeface="+mn-lt"/>
                <a:ea typeface="+mn-ea"/>
              </a:rPr>
              <a:t>Address Demand by Expanding Access</a:t>
            </a:r>
            <a:endParaRPr lang="en-US" sz="3200" b="1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93731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56A6A4-C30B-E2B0-BF5D-12CAC69A78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4" y="441695"/>
            <a:ext cx="2729341" cy="1265629"/>
          </a:xfrm>
          <a:solidFill>
            <a:srgbClr val="668CD0"/>
          </a:solidFill>
        </p:spPr>
        <p:txBody>
          <a:bodyPr anchor="ctr">
            <a:normAutofit fontScale="90000"/>
          </a:bodyPr>
          <a:lstStyle/>
          <a:p>
            <a:br>
              <a:rPr lang="en-US" dirty="0"/>
            </a:br>
            <a:r>
              <a:rPr lang="en-US" sz="4000" b="1" dirty="0">
                <a:solidFill>
                  <a:schemeClr val="bg1"/>
                </a:solidFill>
              </a:rPr>
              <a:t>System Area: Learners</a:t>
            </a:r>
            <a:br>
              <a:rPr lang="en-US" sz="3200" b="1" dirty="0">
                <a:solidFill>
                  <a:schemeClr val="bg1"/>
                </a:solidFill>
              </a:rPr>
            </a:b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E8D6CCA-12DE-8F3C-FACC-17D5926BAB10}"/>
              </a:ext>
            </a:extLst>
          </p:cNvPr>
          <p:cNvSpPr txBox="1"/>
          <p:nvPr/>
        </p:nvSpPr>
        <p:spPr>
          <a:xfrm>
            <a:off x="76205" y="1707324"/>
            <a:ext cx="2729340" cy="4708981"/>
          </a:xfrm>
          <a:prstGeom prst="rect">
            <a:avLst/>
          </a:prstGeom>
          <a:solidFill>
            <a:srgbClr val="001B74"/>
          </a:solidFill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+mj-lt"/>
              </a:rPr>
              <a:t>Objective 2: Overview</a:t>
            </a:r>
          </a:p>
          <a:p>
            <a:endParaRPr lang="en-US" sz="3200" b="1" dirty="0">
              <a:solidFill>
                <a:schemeClr val="bg1"/>
              </a:solidFill>
            </a:endParaRPr>
          </a:p>
          <a:p>
            <a:r>
              <a:rPr lang="en-US" sz="2800" dirty="0">
                <a:solidFill>
                  <a:schemeClr val="bg1"/>
                </a:solidFill>
              </a:rPr>
              <a:t>Address Demand by Expanding Access</a:t>
            </a:r>
          </a:p>
          <a:p>
            <a:endParaRPr lang="en-US" sz="2800" dirty="0">
              <a:solidFill>
                <a:schemeClr val="bg1"/>
              </a:solidFill>
            </a:endParaRPr>
          </a:p>
          <a:p>
            <a:endParaRPr lang="en-US" sz="2800" dirty="0">
              <a:solidFill>
                <a:schemeClr val="bg1"/>
              </a:solidFill>
            </a:endParaRPr>
          </a:p>
          <a:p>
            <a:endParaRPr lang="en-US" sz="2800" dirty="0">
              <a:solidFill>
                <a:schemeClr val="bg1"/>
              </a:solidFill>
            </a:endParaRPr>
          </a:p>
          <a:p>
            <a:endParaRPr lang="en-US" sz="2800" dirty="0">
              <a:solidFill>
                <a:schemeClr val="bg1"/>
              </a:solidFill>
            </a:endParaRP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682B6F65-2105-C3F0-C146-842DCAF2642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5826406"/>
              </p:ext>
            </p:extLst>
          </p:nvPr>
        </p:nvGraphicFramePr>
        <p:xfrm>
          <a:off x="2899611" y="0"/>
          <a:ext cx="9292389" cy="68453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28887">
                  <a:extLst>
                    <a:ext uri="{9D8B030D-6E8A-4147-A177-3AD203B41FA5}">
                      <a16:colId xmlns:a16="http://schemas.microsoft.com/office/drawing/2014/main" val="891439222"/>
                    </a:ext>
                  </a:extLst>
                </a:gridCol>
                <a:gridCol w="8363502">
                  <a:extLst>
                    <a:ext uri="{9D8B030D-6E8A-4147-A177-3AD203B41FA5}">
                      <a16:colId xmlns:a16="http://schemas.microsoft.com/office/drawing/2014/main" val="4215077556"/>
                    </a:ext>
                  </a:extLst>
                </a:gridCol>
              </a:tblGrid>
              <a:tr h="687257">
                <a:tc>
                  <a:txBody>
                    <a:bodyPr/>
                    <a:lstStyle/>
                    <a:p>
                      <a:r>
                        <a:rPr lang="en-US" sz="2000"/>
                        <a:t>Action Item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 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270668"/>
                  </a:ext>
                </a:extLst>
              </a:tr>
              <a:tr h="598885">
                <a:tc>
                  <a:txBody>
                    <a:bodyPr/>
                    <a:lstStyle/>
                    <a:p>
                      <a:r>
                        <a:rPr lang="en-US" sz="19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Conduct a statewide needs assessment that includes existing available data, surveys, focus groups with adult educators, learners and employers.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677711285"/>
                  </a:ext>
                </a:extLst>
              </a:tr>
              <a:tr h="590550">
                <a:tc>
                  <a:txBody>
                    <a:bodyPr/>
                    <a:lstStyle/>
                    <a:p>
                      <a:r>
                        <a:rPr lang="en-US" sz="190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Expand recruitment for special populations, including Internationally Trained Professionals, Justice Involved , and Opportunity Youth.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381395378"/>
                  </a:ext>
                </a:extLst>
              </a:tr>
              <a:tr h="561975">
                <a:tc>
                  <a:txBody>
                    <a:bodyPr/>
                    <a:lstStyle/>
                    <a:p>
                      <a:r>
                        <a:rPr lang="en-US" sz="19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Grow and maintain distance learning options for students through increased asynchronous, hybrid, and flex learning options.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293393993"/>
                  </a:ext>
                </a:extLst>
              </a:tr>
              <a:tr h="542925">
                <a:tc>
                  <a:txBody>
                    <a:bodyPr/>
                    <a:lstStyle/>
                    <a:p>
                      <a:r>
                        <a:rPr lang="en-US" sz="190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Develop cost effective strategies and leveraged funding to support expansion of AEL programming statewide.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51797417"/>
                  </a:ext>
                </a:extLst>
              </a:tr>
              <a:tr h="600075">
                <a:tc>
                  <a:txBody>
                    <a:bodyPr/>
                    <a:lstStyle/>
                    <a:p>
                      <a:r>
                        <a:rPr lang="en-US" sz="19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Support pilot programs that test new approaches to adult education through accelerated learning programs and competency-based education. 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163135410"/>
                  </a:ext>
                </a:extLst>
              </a:tr>
              <a:tr h="781050">
                <a:tc>
                  <a:txBody>
                    <a:bodyPr/>
                    <a:lstStyle/>
                    <a:p>
                      <a:r>
                        <a:rPr lang="en-US" sz="190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Facilitate the development of targeted outreach campaigns for potential AEL customers in Workforce Solutions Offices, nonprofits, faith-based organizations, libraries, and other community institutions.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752312443"/>
                  </a:ext>
                </a:extLst>
              </a:tr>
              <a:tr h="590550">
                <a:tc>
                  <a:txBody>
                    <a:bodyPr/>
                    <a:lstStyle/>
                    <a:p>
                      <a:r>
                        <a:rPr lang="en-US" sz="190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Develop and implement fast track high school equivalency attainment models to allow for more students to be served in AEL programs.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174517473"/>
                  </a:ext>
                </a:extLst>
              </a:tr>
              <a:tr h="739855">
                <a:tc>
                  <a:txBody>
                    <a:bodyPr/>
                    <a:lstStyle/>
                    <a:p>
                      <a:r>
                        <a:rPr lang="en-US" sz="190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Ensure students have access to portable post-secondary and training credentials and industry-based certifications to support their career pathways to sustainable employment or continued education.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64488180"/>
                  </a:ext>
                </a:extLst>
              </a:tr>
              <a:tr h="739855">
                <a:tc>
                  <a:txBody>
                    <a:bodyPr/>
                    <a:lstStyle/>
                    <a:p>
                      <a:r>
                        <a:rPr lang="en-US" sz="190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Promote development of alternate options for entry into postsecondary education or training programs for students who have not completed high school or obtained a high school equivalent, such as with Ability-to-Benefit program models.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8913821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556312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56A6A4-C30B-E2B0-BF5D-12CAC69A78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257" y="554536"/>
            <a:ext cx="3688254" cy="1153360"/>
          </a:xfrm>
          <a:solidFill>
            <a:srgbClr val="668CD0"/>
          </a:solidFill>
        </p:spPr>
        <p:txBody>
          <a:bodyPr anchor="t">
            <a:normAutofit fontScale="90000"/>
          </a:bodyPr>
          <a:lstStyle/>
          <a:p>
            <a:r>
              <a:rPr lang="en-US" sz="4000" b="1" dirty="0">
                <a:solidFill>
                  <a:schemeClr val="bg1"/>
                </a:solidFill>
              </a:rPr>
              <a:t>System Area: Learners</a:t>
            </a:r>
            <a:br>
              <a:rPr lang="en-US" dirty="0"/>
            </a:b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89299C-8DD2-0F8E-6AAD-B67DF57521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66257" y="1866826"/>
            <a:ext cx="3685079" cy="4436638"/>
          </a:xfrm>
          <a:solidFill>
            <a:srgbClr val="001B74"/>
          </a:solidFill>
        </p:spPr>
        <p:txBody>
          <a:bodyPr/>
          <a:lstStyle/>
          <a:p>
            <a:r>
              <a:rPr lang="en-US" sz="3600" dirty="0">
                <a:solidFill>
                  <a:schemeClr val="bg1"/>
                </a:solidFill>
                <a:latin typeface="+mj-lt"/>
                <a:ea typeface="Verdana" panose="020B0604030504040204" pitchFamily="34" charset="0"/>
              </a:rPr>
              <a:t>System Objective 2: Action Item 1</a:t>
            </a:r>
          </a:p>
          <a:p>
            <a:endParaRPr lang="en-US" sz="24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US" sz="2800" dirty="0">
              <a:solidFill>
                <a:schemeClr val="bg1"/>
              </a:solidFill>
              <a:ea typeface="Verdana" panose="020B0604030504040204" pitchFamily="34" charset="0"/>
            </a:endParaRPr>
          </a:p>
          <a:p>
            <a:r>
              <a:rPr lang="en-US" sz="2800" dirty="0">
                <a:solidFill>
                  <a:schemeClr val="bg1"/>
                </a:solidFill>
                <a:ea typeface="Verdana" panose="020B0604030504040204" pitchFamily="34" charset="0"/>
              </a:rPr>
              <a:t>Address Demand By Expanding Access</a:t>
            </a:r>
          </a:p>
          <a:p>
            <a:endParaRPr lang="en-US" sz="2800" dirty="0">
              <a:solidFill>
                <a:schemeClr val="bg1"/>
              </a:solidFill>
              <a:ea typeface="Verdana" panose="020B0604030504040204" pitchFamily="34" charset="0"/>
            </a:endParaRPr>
          </a:p>
          <a:p>
            <a:endParaRPr lang="en-US" sz="2800" dirty="0">
              <a:solidFill>
                <a:schemeClr val="bg1"/>
              </a:solidFill>
              <a:ea typeface="Verdana" panose="020B0604030504040204" pitchFamily="34" charset="0"/>
            </a:endParaRPr>
          </a:p>
          <a:p>
            <a:endParaRPr lang="en-US" sz="2800" dirty="0">
              <a:solidFill>
                <a:schemeClr val="bg1"/>
              </a:solidFill>
              <a:ea typeface="Verdana" panose="020B0604030504040204" pitchFamily="34" charset="0"/>
            </a:endParaRPr>
          </a:p>
          <a:p>
            <a:endParaRPr lang="en-US" sz="2800" dirty="0">
              <a:solidFill>
                <a:schemeClr val="bg1"/>
              </a:solidFill>
              <a:ea typeface="Verdana" panose="020B0604030504040204" pitchFamily="34" charset="0"/>
            </a:endParaRPr>
          </a:p>
          <a:p>
            <a:endParaRPr lang="en-US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118DA3E-FA11-3BF5-2FBD-075AD944CD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768849" y="384048"/>
            <a:ext cx="0" cy="609904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42B557-7A7A-724E-3FDA-9E72C3210B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131216"/>
            <a:ext cx="6172200" cy="4729834"/>
          </a:xfrm>
        </p:spPr>
        <p:txBody>
          <a:bodyPr/>
          <a:lstStyle/>
          <a:p>
            <a:pPr marL="0" indent="0">
              <a:buNone/>
            </a:pPr>
            <a:r>
              <a:rPr lang="en-US">
                <a:latin typeface="Verdana" panose="020B0604030504040204" pitchFamily="34" charset="0"/>
                <a:ea typeface="Verdana" panose="020B0604030504040204" pitchFamily="34" charset="0"/>
              </a:rPr>
              <a:t>Action Item:</a:t>
            </a:r>
          </a:p>
          <a:p>
            <a:pPr lvl="1"/>
            <a:r>
              <a:rPr lang="en-US">
                <a:latin typeface="Verdana" panose="020B0604030504040204" pitchFamily="34" charset="0"/>
                <a:ea typeface="Verdana" panose="020B0604030504040204" pitchFamily="34" charset="0"/>
              </a:rPr>
              <a:t>Expand Recruitment for special populations, including Internationally Trained Professionals, Justice-Involved Individuals, and Opportunity Youth.</a:t>
            </a:r>
          </a:p>
          <a:p>
            <a:endParaRPr lang="en-US"/>
          </a:p>
        </p:txBody>
      </p:sp>
      <p:pic>
        <p:nvPicPr>
          <p:cNvPr id="9" name="Picture 8" descr="A picture of a small sticky note with the word Review written on it.">
            <a:extLst>
              <a:ext uri="{FF2B5EF4-FFF2-40B4-BE49-F238E27FC236}">
                <a16:creationId xmlns:a16="http://schemas.microsoft.com/office/drawing/2014/main" id="{ACEDB6E4-E0BF-0B40-99C4-CEADFBD38E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674448" y="4624036"/>
            <a:ext cx="1865376" cy="1852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733900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5A3ADB-8F7F-1555-B1E0-EE12A44A8F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6722" y="586855"/>
            <a:ext cx="3201366" cy="338749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Action Item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6D438C-D566-1C8B-FBAD-6DBDF8125D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>
                <a:solidFill>
                  <a:schemeClr val="tx1"/>
                </a:solidFill>
                <a:latin typeface="Verdana" panose="020B0604030504040204" pitchFamily="34" charset="0"/>
              </a:rPr>
              <a:t>Conduct a statewide needs assessment that includes existing available data, surveys, focus groups with adult educators, learners, and employers.</a:t>
            </a:r>
          </a:p>
        </p:txBody>
      </p:sp>
      <p:pic>
        <p:nvPicPr>
          <p:cNvPr id="5" name="Picture 4" descr="A movie marker with the word Action on it.">
            <a:extLst>
              <a:ext uri="{FF2B5EF4-FFF2-40B4-BE49-F238E27FC236}">
                <a16:creationId xmlns:a16="http://schemas.microsoft.com/office/drawing/2014/main" id="{9799C209-F757-3093-3E25-73F6CCB6AA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485" y="4969125"/>
            <a:ext cx="1570568" cy="1570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89353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CFB31F-CF2A-FA8E-7F73-2F0DA713961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Welcome and Remarks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40E0D5-E584-4749-538A-5B92A897CB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Commission Office Representing Labor</a:t>
            </a:r>
          </a:p>
          <a:p>
            <a:pPr lvl="1">
              <a:spcAft>
                <a:spcPts val="2400"/>
              </a:spcAft>
            </a:pPr>
            <a:r>
              <a:rPr lang="en-US"/>
              <a:t>Commissioner Alberto Trevino III</a:t>
            </a:r>
          </a:p>
          <a:p>
            <a:pPr lvl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46165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5A3ADB-8F7F-1555-B1E0-EE12A44A8F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6722" y="586855"/>
            <a:ext cx="3201366" cy="338749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Action Item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6D438C-D566-1C8B-FBAD-6DBDF8125D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>
                <a:solidFill>
                  <a:schemeClr val="tx1"/>
                </a:solidFill>
                <a:latin typeface="Verdana" panose="020B0604030504040204" pitchFamily="34" charset="0"/>
              </a:rPr>
              <a:t>Grow and maintain distance learning options for students through increased asynchronous, hybrid, and flex learning options.</a:t>
            </a:r>
          </a:p>
        </p:txBody>
      </p:sp>
      <p:pic>
        <p:nvPicPr>
          <p:cNvPr id="5" name="Picture 4" descr="A movie marker with the word Action on it.">
            <a:extLst>
              <a:ext uri="{FF2B5EF4-FFF2-40B4-BE49-F238E27FC236}">
                <a16:creationId xmlns:a16="http://schemas.microsoft.com/office/drawing/2014/main" id="{9799C209-F757-3093-3E25-73F6CCB6AA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485" y="4969125"/>
            <a:ext cx="1570568" cy="1570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760250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5A3ADB-8F7F-1555-B1E0-EE12A44A8F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6722" y="586855"/>
            <a:ext cx="3201366" cy="338749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Action Item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6D438C-D566-1C8B-FBAD-6DBDF8125D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>
                <a:solidFill>
                  <a:schemeClr val="tx1"/>
                </a:solidFill>
                <a:latin typeface="Verdana" panose="020B0604030504040204" pitchFamily="34" charset="0"/>
              </a:rPr>
              <a:t>Develop cost effective strategies and leveraged funding to support expansion of AEL programming statewide.</a:t>
            </a:r>
          </a:p>
        </p:txBody>
      </p:sp>
      <p:pic>
        <p:nvPicPr>
          <p:cNvPr id="5" name="Picture 4" descr="A movie marker with the word Action on it.">
            <a:extLst>
              <a:ext uri="{FF2B5EF4-FFF2-40B4-BE49-F238E27FC236}">
                <a16:creationId xmlns:a16="http://schemas.microsoft.com/office/drawing/2014/main" id="{9799C209-F757-3093-3E25-73F6CCB6AA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485" y="4969125"/>
            <a:ext cx="1570568" cy="1570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621744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5A3ADB-8F7F-1555-B1E0-EE12A44A8F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6722" y="586855"/>
            <a:ext cx="3201366" cy="338749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Action Item 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6D438C-D566-1C8B-FBAD-6DBDF8125D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>
                <a:solidFill>
                  <a:schemeClr val="tx1"/>
                </a:solidFill>
                <a:latin typeface="Verdana" panose="020B0604030504040204" pitchFamily="34" charset="0"/>
              </a:rPr>
              <a:t>Support pilot programs that test new approaches to adult education through accelerated learning programs and competency-based education. </a:t>
            </a:r>
          </a:p>
        </p:txBody>
      </p:sp>
      <p:pic>
        <p:nvPicPr>
          <p:cNvPr id="5" name="Picture 4" descr="A movie marker with the word Action on it.">
            <a:extLst>
              <a:ext uri="{FF2B5EF4-FFF2-40B4-BE49-F238E27FC236}">
                <a16:creationId xmlns:a16="http://schemas.microsoft.com/office/drawing/2014/main" id="{9799C209-F757-3093-3E25-73F6CCB6AA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485" y="4969125"/>
            <a:ext cx="1570568" cy="1570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136232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5A3ADB-8F7F-1555-B1E0-EE12A44A8F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6722" y="586855"/>
            <a:ext cx="3201366" cy="338749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Action Item 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6D438C-D566-1C8B-FBAD-6DBDF8125D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>
                <a:solidFill>
                  <a:schemeClr val="tx1"/>
                </a:solidFill>
                <a:latin typeface="Verdana" panose="020B0604030504040204" pitchFamily="34" charset="0"/>
              </a:rPr>
              <a:t>Facilitate the development of targeted outreach campaigns for potential AEL customers in Workforce Solutions Offices, nonprofits, faith-based organizations, libraries, and other community institutions. </a:t>
            </a:r>
          </a:p>
        </p:txBody>
      </p:sp>
      <p:pic>
        <p:nvPicPr>
          <p:cNvPr id="5" name="Picture 4" descr="A movie marker with the word Action on it.">
            <a:extLst>
              <a:ext uri="{FF2B5EF4-FFF2-40B4-BE49-F238E27FC236}">
                <a16:creationId xmlns:a16="http://schemas.microsoft.com/office/drawing/2014/main" id="{9799C209-F757-3093-3E25-73F6CCB6AA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485" y="4969125"/>
            <a:ext cx="1570568" cy="1570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13351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5A3ADB-8F7F-1555-B1E0-EE12A44A8F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6722" y="586855"/>
            <a:ext cx="3201366" cy="338749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Action Item 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6D438C-D566-1C8B-FBAD-6DBDF8125D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>
                <a:solidFill>
                  <a:schemeClr val="tx1"/>
                </a:solidFill>
                <a:latin typeface="Verdana" panose="020B0604030504040204" pitchFamily="34" charset="0"/>
              </a:rPr>
              <a:t>Develop and implement fast-track high school equivalency attainment models to allow for more students to be served in AEL programs. </a:t>
            </a:r>
          </a:p>
        </p:txBody>
      </p:sp>
      <p:pic>
        <p:nvPicPr>
          <p:cNvPr id="5" name="Picture 4" descr="A movie marker with the word Action on it.">
            <a:extLst>
              <a:ext uri="{FF2B5EF4-FFF2-40B4-BE49-F238E27FC236}">
                <a16:creationId xmlns:a16="http://schemas.microsoft.com/office/drawing/2014/main" id="{9799C209-F757-3093-3E25-73F6CCB6AA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485" y="4969125"/>
            <a:ext cx="1570568" cy="1570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09659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5A3ADB-8F7F-1555-B1E0-EE12A44A8F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6722" y="586855"/>
            <a:ext cx="3201366" cy="338749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Action Item 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6D438C-D566-1C8B-FBAD-6DBDF8125D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latin typeface="Verdana" panose="020B0604030504040204" pitchFamily="34" charset="0"/>
              </a:rPr>
              <a:t>Ensure students have access to portable post-secondary and training credentials and industry-based certifications to support their career pathways to sustainable employment or continued education. </a:t>
            </a:r>
          </a:p>
        </p:txBody>
      </p:sp>
      <p:pic>
        <p:nvPicPr>
          <p:cNvPr id="5" name="Picture 4" descr="A movie marker with the word Action on it.">
            <a:extLst>
              <a:ext uri="{FF2B5EF4-FFF2-40B4-BE49-F238E27FC236}">
                <a16:creationId xmlns:a16="http://schemas.microsoft.com/office/drawing/2014/main" id="{9799C209-F757-3093-3E25-73F6CCB6AA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485" y="4969125"/>
            <a:ext cx="1570568" cy="1570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436029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5A3ADB-8F7F-1555-B1E0-EE12A44A8F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6722" y="586855"/>
            <a:ext cx="3201366" cy="338749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Action Item 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6D438C-D566-1C8B-FBAD-6DBDF8125D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>
                <a:solidFill>
                  <a:schemeClr val="tx1"/>
                </a:solidFill>
                <a:latin typeface="Verdana" panose="020B0604030504040204" pitchFamily="34" charset="0"/>
              </a:rPr>
              <a:t>Promote development of alternate options for entry into postsecondary education or training programs for students who have not completed high school or obtained a high school equivalent, such as with Ability-to-Benefit program models. </a:t>
            </a:r>
          </a:p>
        </p:txBody>
      </p:sp>
      <p:pic>
        <p:nvPicPr>
          <p:cNvPr id="5" name="Picture 4" descr="A movie marker with the word Action on it.">
            <a:extLst>
              <a:ext uri="{FF2B5EF4-FFF2-40B4-BE49-F238E27FC236}">
                <a16:creationId xmlns:a16="http://schemas.microsoft.com/office/drawing/2014/main" id="{9799C209-F757-3093-3E25-73F6CCB6AA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485" y="4969125"/>
            <a:ext cx="1570568" cy="1570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134906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5945431" y="-1032053"/>
            <a:ext cx="4990147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A17459-6267-0D67-CD75-658877FED5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4824" y="735106"/>
            <a:ext cx="10053763" cy="292847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System Objective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22343B-007B-067B-6087-A597648B88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0682" y="4870824"/>
            <a:ext cx="10461104" cy="145825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sz="3200" b="1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Increase Alignment and Coordination</a:t>
            </a:r>
          </a:p>
        </p:txBody>
      </p:sp>
    </p:spTree>
    <p:extLst>
      <p:ext uri="{BB962C8B-B14F-4D97-AF65-F5344CB8AC3E}">
        <p14:creationId xmlns:p14="http://schemas.microsoft.com/office/powerpoint/2010/main" val="3304581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56A6A4-C30B-E2B0-BF5D-12CAC69A78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1624" y="452444"/>
            <a:ext cx="3555656" cy="1077217"/>
          </a:xfrm>
          <a:solidFill>
            <a:srgbClr val="668CD0"/>
          </a:solidFill>
        </p:spPr>
        <p:txBody>
          <a:bodyPr anchor="t">
            <a:normAutofit fontScale="90000"/>
          </a:bodyPr>
          <a:lstStyle/>
          <a:p>
            <a:r>
              <a:rPr lang="en-US" sz="4000" b="1" dirty="0">
                <a:solidFill>
                  <a:schemeClr val="bg1"/>
                </a:solidFill>
              </a:rPr>
              <a:t>System Area: Learners</a:t>
            </a:r>
            <a:br>
              <a:rPr lang="en-US" dirty="0"/>
            </a:b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89299C-8DD2-0F8E-6AAD-B67DF57521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41624" y="1660358"/>
            <a:ext cx="3555653" cy="4685903"/>
          </a:xfrm>
          <a:solidFill>
            <a:srgbClr val="001B74"/>
          </a:solidFill>
        </p:spPr>
        <p:txBody>
          <a:bodyPr/>
          <a:lstStyle/>
          <a:p>
            <a:r>
              <a:rPr lang="en-US" sz="3600" dirty="0">
                <a:solidFill>
                  <a:schemeClr val="bg1"/>
                </a:solidFill>
                <a:latin typeface="+mj-lt"/>
              </a:rPr>
              <a:t>Objective 3: Overview</a:t>
            </a:r>
          </a:p>
          <a:p>
            <a:endParaRPr lang="en-US" sz="2400" dirty="0">
              <a:solidFill>
                <a:schemeClr val="bg1"/>
              </a:solidFill>
            </a:endParaRPr>
          </a:p>
          <a:p>
            <a:r>
              <a:rPr lang="en-US" sz="2800" dirty="0">
                <a:solidFill>
                  <a:schemeClr val="bg1"/>
                </a:solidFill>
              </a:rPr>
              <a:t>Increase Alignment and Coordination</a:t>
            </a:r>
          </a:p>
          <a:p>
            <a:endParaRPr lang="en-US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118DA3E-FA11-3BF5-2FBD-075AD944CD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300763" y="329184"/>
            <a:ext cx="0" cy="619963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682B6F65-2105-C3F0-C146-842DCAF2642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3889275"/>
              </p:ext>
            </p:extLst>
          </p:nvPr>
        </p:nvGraphicFramePr>
        <p:xfrm>
          <a:off x="4387427" y="627344"/>
          <a:ext cx="7720352" cy="56033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22898">
                  <a:extLst>
                    <a:ext uri="{9D8B030D-6E8A-4147-A177-3AD203B41FA5}">
                      <a16:colId xmlns:a16="http://schemas.microsoft.com/office/drawing/2014/main" val="891439222"/>
                    </a:ext>
                  </a:extLst>
                </a:gridCol>
                <a:gridCol w="6797454">
                  <a:extLst>
                    <a:ext uri="{9D8B030D-6E8A-4147-A177-3AD203B41FA5}">
                      <a16:colId xmlns:a16="http://schemas.microsoft.com/office/drawing/2014/main" val="4215077556"/>
                    </a:ext>
                  </a:extLst>
                </a:gridCol>
              </a:tblGrid>
              <a:tr h="1049308">
                <a:tc>
                  <a:txBody>
                    <a:bodyPr/>
                    <a:lstStyle/>
                    <a:p>
                      <a:r>
                        <a:rPr lang="en-US" sz="2000" dirty="0"/>
                        <a:t>Action Item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 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270668"/>
                  </a:ext>
                </a:extLst>
              </a:tr>
              <a:tr h="896404"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Align instruction to industry by promoting teacher externships with high demand industry partnerships.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677711285"/>
                  </a:ext>
                </a:extLst>
              </a:tr>
              <a:tr h="883928">
                <a:tc>
                  <a:txBody>
                    <a:bodyPr/>
                    <a:lstStyle/>
                    <a:p>
                      <a:r>
                        <a:rPr lang="en-US" sz="200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Create and implement work-based learning opportunities for learners with local industry partners through coordinated partnerships.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381395378"/>
                  </a:ext>
                </a:extLst>
              </a:tr>
              <a:tr h="841158">
                <a:tc>
                  <a:txBody>
                    <a:bodyPr/>
                    <a:lstStyle/>
                    <a:p>
                      <a:r>
                        <a:rPr lang="en-US" sz="200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Continue enhancements of the statewide data management information system to allow multiple AEL programs to serve a learner with greater coordination and transparency.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293393993"/>
                  </a:ext>
                </a:extLst>
              </a:tr>
              <a:tr h="812643">
                <a:tc>
                  <a:txBody>
                    <a:bodyPr/>
                    <a:lstStyle/>
                    <a:p>
                      <a:r>
                        <a:rPr lang="en-US" sz="200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Establish a coordinated, single-entry system for learners to receive integrated services from multiple workforce system partners.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51797417"/>
                  </a:ext>
                </a:extLst>
              </a:tr>
              <a:tr h="898185">
                <a:tc>
                  <a:txBody>
                    <a:bodyPr/>
                    <a:lstStyle/>
                    <a:p>
                      <a:r>
                        <a:rPr lang="en-US" sz="200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Enhance data systems to provide timely reports to identify effective strategies and analyze student outcomes related to instructional gains, credentials, and employment.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1631354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232998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5A3ADB-8F7F-1555-B1E0-EE12A44A8F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6722" y="586855"/>
            <a:ext cx="3201366" cy="338749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Action Item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6D438C-D566-1C8B-FBAD-6DBDF8125D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b="0" i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Align instruction to industry by promoting teacher externships with high demand industry partnerships.</a:t>
            </a:r>
            <a:r>
              <a:rPr lang="en-US">
                <a:solidFill>
                  <a:schemeClr val="tx1"/>
                </a:solidFill>
                <a:latin typeface="Verdana" panose="020B0604030504040204" pitchFamily="34" charset="0"/>
              </a:rPr>
              <a:t> </a:t>
            </a:r>
          </a:p>
        </p:txBody>
      </p:sp>
      <p:pic>
        <p:nvPicPr>
          <p:cNvPr id="5" name="Picture 4" descr="A movie marker with the word Action on it.">
            <a:extLst>
              <a:ext uri="{FF2B5EF4-FFF2-40B4-BE49-F238E27FC236}">
                <a16:creationId xmlns:a16="http://schemas.microsoft.com/office/drawing/2014/main" id="{9799C209-F757-3093-3E25-73F6CCB6AA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485" y="4969125"/>
            <a:ext cx="1570568" cy="1570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45686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8272EBD-F5EC-1A07-B1E3-B45237203A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Presiding Officer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BB7A4A2-B429-7D48-3172-9AA18936F5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/>
              <a:t>Jauneen</a:t>
            </a:r>
            <a:r>
              <a:rPr lang="en-US" dirty="0"/>
              <a:t> Maldonado</a:t>
            </a:r>
          </a:p>
          <a:p>
            <a:pPr marL="0" indent="0" algn="ctr">
              <a:buNone/>
            </a:pPr>
            <a:r>
              <a:rPr lang="en-US" dirty="0"/>
              <a:t>AEL Director, Workforce Solutions Tarrant County</a:t>
            </a:r>
          </a:p>
        </p:txBody>
      </p:sp>
    </p:spTree>
    <p:extLst>
      <p:ext uri="{BB962C8B-B14F-4D97-AF65-F5344CB8AC3E}">
        <p14:creationId xmlns:p14="http://schemas.microsoft.com/office/powerpoint/2010/main" val="198303292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5A3ADB-8F7F-1555-B1E0-EE12A44A8F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6722" y="586855"/>
            <a:ext cx="3201366" cy="338749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Action Item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6D438C-D566-1C8B-FBAD-6DBDF8125D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b="0" i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Create and implement work-based learning opportunities for learners with local industry partners through coordinated partnerships.</a:t>
            </a:r>
            <a:r>
              <a:rPr lang="en-US">
                <a:solidFill>
                  <a:schemeClr val="tx1"/>
                </a:solidFill>
                <a:latin typeface="Verdana" panose="020B0604030504040204" pitchFamily="34" charset="0"/>
              </a:rPr>
              <a:t> </a:t>
            </a:r>
          </a:p>
        </p:txBody>
      </p:sp>
      <p:pic>
        <p:nvPicPr>
          <p:cNvPr id="5" name="Picture 4" descr="A movie marker with the word Action on it.">
            <a:extLst>
              <a:ext uri="{FF2B5EF4-FFF2-40B4-BE49-F238E27FC236}">
                <a16:creationId xmlns:a16="http://schemas.microsoft.com/office/drawing/2014/main" id="{9799C209-F757-3093-3E25-73F6CCB6AA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485" y="4969125"/>
            <a:ext cx="1570568" cy="1570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152356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5A3ADB-8F7F-1555-B1E0-EE12A44A8F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6722" y="586855"/>
            <a:ext cx="3201366" cy="338749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Action Item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6D438C-D566-1C8B-FBAD-6DBDF8125D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b="0" i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Continue enhancements of the statewide data management information system to allow multiple AEL programs to serve a learner with greater coordination and transparency.</a:t>
            </a:r>
            <a:r>
              <a:rPr lang="en-US">
                <a:solidFill>
                  <a:schemeClr val="tx1"/>
                </a:solidFill>
                <a:latin typeface="Verdana" panose="020B0604030504040204" pitchFamily="34" charset="0"/>
              </a:rPr>
              <a:t> </a:t>
            </a:r>
          </a:p>
        </p:txBody>
      </p:sp>
      <p:pic>
        <p:nvPicPr>
          <p:cNvPr id="5" name="Picture 4" descr="A movie marker with the word Action on it.">
            <a:extLst>
              <a:ext uri="{FF2B5EF4-FFF2-40B4-BE49-F238E27FC236}">
                <a16:creationId xmlns:a16="http://schemas.microsoft.com/office/drawing/2014/main" id="{9799C209-F757-3093-3E25-73F6CCB6AA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485" y="4969125"/>
            <a:ext cx="1570568" cy="1570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345061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5A3ADB-8F7F-1555-B1E0-EE12A44A8F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6722" y="586855"/>
            <a:ext cx="3201366" cy="338749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Action Item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6D438C-D566-1C8B-FBAD-6DBDF8125D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b="0" i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Establish a coordinated, single-entry system for learners to receive integrated services from multiple workforce system partners.</a:t>
            </a:r>
            <a:r>
              <a:rPr lang="en-US">
                <a:solidFill>
                  <a:schemeClr val="tx1"/>
                </a:solidFill>
                <a:latin typeface="Verdana" panose="020B0604030504040204" pitchFamily="34" charset="0"/>
              </a:rPr>
              <a:t> </a:t>
            </a:r>
          </a:p>
        </p:txBody>
      </p:sp>
      <p:pic>
        <p:nvPicPr>
          <p:cNvPr id="5" name="Picture 4" descr="A movie marker with the word Action on it.">
            <a:extLst>
              <a:ext uri="{FF2B5EF4-FFF2-40B4-BE49-F238E27FC236}">
                <a16:creationId xmlns:a16="http://schemas.microsoft.com/office/drawing/2014/main" id="{9799C209-F757-3093-3E25-73F6CCB6AA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485" y="4969125"/>
            <a:ext cx="1570568" cy="1570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301729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5A3ADB-8F7F-1555-B1E0-EE12A44A8F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6722" y="586855"/>
            <a:ext cx="3201366" cy="338749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Action Item 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6D438C-D566-1C8B-FBAD-6DBDF8125D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b="0" i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Enhance data systems to provide timely reports to identify effective strategies and analyze student outcomes related to instructional gains, credentials, and employment.</a:t>
            </a:r>
            <a:r>
              <a:rPr lang="en-US">
                <a:solidFill>
                  <a:schemeClr val="tx1"/>
                </a:solidFill>
                <a:latin typeface="Verdana" panose="020B0604030504040204" pitchFamily="34" charset="0"/>
              </a:rPr>
              <a:t> </a:t>
            </a:r>
          </a:p>
        </p:txBody>
      </p:sp>
      <p:pic>
        <p:nvPicPr>
          <p:cNvPr id="5" name="Picture 4" descr="A movie marker with the word Action on it.">
            <a:extLst>
              <a:ext uri="{FF2B5EF4-FFF2-40B4-BE49-F238E27FC236}">
                <a16:creationId xmlns:a16="http://schemas.microsoft.com/office/drawing/2014/main" id="{9799C209-F757-3093-3E25-73F6CCB6AA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485" y="4969125"/>
            <a:ext cx="1570568" cy="1570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963890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5945431" y="-1032053"/>
            <a:ext cx="4990147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A17459-6267-0D67-CD75-658877FED5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4824" y="735106"/>
            <a:ext cx="10053763" cy="292847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Indicators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22343B-007B-067B-6087-A597648B88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0682" y="4870824"/>
            <a:ext cx="10461104" cy="145825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sz="3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Possibilities for Learner’s System Area</a:t>
            </a:r>
          </a:p>
        </p:txBody>
      </p:sp>
    </p:spTree>
    <p:extLst>
      <p:ext uri="{BB962C8B-B14F-4D97-AF65-F5344CB8AC3E}">
        <p14:creationId xmlns:p14="http://schemas.microsoft.com/office/powerpoint/2010/main" val="4094271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FEA79-7EC1-8703-FE3D-E18CD6E115D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Sample Indicators: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EEAFC1-D2B4-DC70-76CD-42CD57A477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Percentage increase in the number of AEL students who earn industry-recognized certifications or college credits.</a:t>
            </a:r>
          </a:p>
          <a:p>
            <a:r>
              <a:rPr lang="en-US" dirty="0"/>
              <a:t>Percentage increase in the number of students enrolled in distance education programs.</a:t>
            </a:r>
          </a:p>
          <a:p>
            <a:r>
              <a:rPr lang="en-US" dirty="0"/>
              <a:t>Increase in percentage of AEL students placed in jobs in high demand fields.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437297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5A989C-88A3-511E-F992-FD397A604F5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Next System Area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45765C-5D7E-7E25-FB26-EC27E00CD6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75823"/>
            <a:ext cx="10515600" cy="3501140"/>
          </a:xfrm>
        </p:spPr>
        <p:txBody>
          <a:bodyPr/>
          <a:lstStyle/>
          <a:p>
            <a:r>
              <a:rPr lang="en-US" dirty="0"/>
              <a:t>We will review Action Items for the next System Area: PARTNERS at our next meeting.</a:t>
            </a:r>
          </a:p>
        </p:txBody>
      </p:sp>
    </p:spTree>
    <p:extLst>
      <p:ext uri="{BB962C8B-B14F-4D97-AF65-F5344CB8AC3E}">
        <p14:creationId xmlns:p14="http://schemas.microsoft.com/office/powerpoint/2010/main" val="246709169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88CD5-37EF-A3CE-858A-9B45D08D182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Request Before Next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AD9509-B3EA-10B0-DCA3-670BC6628E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TWC will send out an email before the next meeting with the Action Items for the next System Area: PARTNERS.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For our next meeting on September 17</a:t>
            </a:r>
            <a:r>
              <a:rPr lang="en-US" baseline="30000" dirty="0"/>
              <a:t>th</a:t>
            </a:r>
            <a:endParaRPr lang="en-US" dirty="0"/>
          </a:p>
          <a:p>
            <a:pPr lvl="1"/>
            <a:r>
              <a:rPr lang="en-US" dirty="0"/>
              <a:t>Think about recommendations for this system area</a:t>
            </a:r>
          </a:p>
          <a:p>
            <a:pPr lvl="1"/>
            <a:r>
              <a:rPr lang="en-US" dirty="0"/>
              <a:t>You can submit your recommendations ahead of time to </a:t>
            </a:r>
            <a:r>
              <a:rPr lang="en-US" dirty="0">
                <a:hlinkClick r:id="rId2"/>
              </a:rPr>
              <a:t>Nicole.Stevens@twc.Texas.gov</a:t>
            </a:r>
            <a:r>
              <a:rPr lang="en-US" dirty="0"/>
              <a:t>  or bring them with you to the meeting.</a:t>
            </a:r>
          </a:p>
        </p:txBody>
      </p:sp>
    </p:spTree>
    <p:extLst>
      <p:ext uri="{BB962C8B-B14F-4D97-AF65-F5344CB8AC3E}">
        <p14:creationId xmlns:p14="http://schemas.microsoft.com/office/powerpoint/2010/main" val="176108036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63A2398-5F11-ADE4-2BC0-99F737E4C30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75136452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71104D0-4831-0395-0AF5-DA581558AD4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Next Meeting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9B779025-9695-53E0-D866-F217BBC67E8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Wednesday, September 17,</a:t>
            </a:r>
            <a:r>
              <a:rPr lang="en-US" sz="2800" baseline="30000" dirty="0"/>
              <a:t> </a:t>
            </a:r>
            <a:r>
              <a:rPr lang="en-US" sz="2800" dirty="0"/>
              <a:t>2025</a:t>
            </a:r>
          </a:p>
          <a:p>
            <a:r>
              <a:rPr lang="en-US" sz="2800" dirty="0"/>
              <a:t>At 1:30pm</a:t>
            </a:r>
          </a:p>
        </p:txBody>
      </p:sp>
    </p:spTree>
    <p:extLst>
      <p:ext uri="{BB962C8B-B14F-4D97-AF65-F5344CB8AC3E}">
        <p14:creationId xmlns:p14="http://schemas.microsoft.com/office/powerpoint/2010/main" val="1962034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F5A2BAF-0634-1CBB-C1A5-B2277D718C5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Roll Call –Presiding Officer</a:t>
            </a:r>
          </a:p>
        </p:txBody>
      </p:sp>
      <p:pic>
        <p:nvPicPr>
          <p:cNvPr id="7" name="Content Placeholder 6" descr="A table that lists the TWC AEL Advisory Committee members, their locations, where they work, their titles, and when their terms end.">
            <a:extLst>
              <a:ext uri="{FF2B5EF4-FFF2-40B4-BE49-F238E27FC236}">
                <a16:creationId xmlns:a16="http://schemas.microsoft.com/office/drawing/2014/main" id="{69EC6445-4FF5-350B-4DCF-B6F783AEEE1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0017" y="1555915"/>
            <a:ext cx="8748805" cy="5197310"/>
          </a:xfrm>
        </p:spPr>
      </p:pic>
    </p:spTree>
    <p:extLst>
      <p:ext uri="{BB962C8B-B14F-4D97-AF65-F5344CB8AC3E}">
        <p14:creationId xmlns:p14="http://schemas.microsoft.com/office/powerpoint/2010/main" val="3761135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7878E37-4665-45EE-ADE5-632ACB227C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Adult Education Updates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99F868C-BE55-5343-E28D-A75B1A21C63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4B4B4B"/>
                </a:solidFill>
              </a:rPr>
              <a:t>Director, Mahalia </a:t>
            </a:r>
            <a:r>
              <a:rPr lang="en-US" dirty="0" err="1">
                <a:solidFill>
                  <a:srgbClr val="4B4B4B"/>
                </a:solidFill>
              </a:rPr>
              <a:t>Baldini</a:t>
            </a:r>
            <a:endParaRPr lang="en-US" dirty="0">
              <a:solidFill>
                <a:srgbClr val="4B4B4B"/>
              </a:solidFill>
            </a:endParaRPr>
          </a:p>
          <a:p>
            <a:r>
              <a:rPr lang="en-US" dirty="0">
                <a:solidFill>
                  <a:srgbClr val="4B4B4B"/>
                </a:solidFill>
              </a:rPr>
              <a:t>Adult Education and Literacy (AEL)</a:t>
            </a:r>
          </a:p>
        </p:txBody>
      </p:sp>
      <p:pic>
        <p:nvPicPr>
          <p:cNvPr id="3" name="Picture 2" descr="The TWC Logo">
            <a:extLst>
              <a:ext uri="{FF2B5EF4-FFF2-40B4-BE49-F238E27FC236}">
                <a16:creationId xmlns:a16="http://schemas.microsoft.com/office/drawing/2014/main" id="{B45BAB55-2300-D9C8-A156-740CA6A7C9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1107" y="3950769"/>
            <a:ext cx="2489837" cy="2394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17952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0F48F43-237A-62E8-3EC8-647198330C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478" y="1683756"/>
            <a:ext cx="3115265" cy="2396359"/>
          </a:xfrm>
        </p:spPr>
        <p:txBody>
          <a:bodyPr anchor="b">
            <a:normAutofit/>
          </a:bodyPr>
          <a:lstStyle/>
          <a:p>
            <a:pPr algn="r"/>
            <a:r>
              <a:rPr lang="en-US" sz="4000" dirty="0">
                <a:solidFill>
                  <a:srgbClr val="FFFFFF"/>
                </a:solidFill>
              </a:rPr>
              <a:t>TWC Advisory Committee Positions</a:t>
            </a:r>
          </a:p>
        </p:txBody>
      </p:sp>
      <p:graphicFrame>
        <p:nvGraphicFramePr>
          <p:cNvPr id="22" name="Content Placeholder 2" descr="Lists Kristina Hartman and Dr. Ben Stafford as continuing their services on the Advisory Committee, and lists Cindy Fisher as completing her service on the Committee.">
            <a:extLst>
              <a:ext uri="{FF2B5EF4-FFF2-40B4-BE49-F238E27FC236}">
                <a16:creationId xmlns:a16="http://schemas.microsoft.com/office/drawing/2014/main" id="{763E0945-F0CE-6AE8-D742-467FAE968A9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544859"/>
              </p:ext>
            </p:extLst>
          </p:nvPr>
        </p:nvGraphicFramePr>
        <p:xfrm>
          <a:off x="4905052" y="750440"/>
          <a:ext cx="6666833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60536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31B4085-07AE-28DB-50B2-EC252C977E1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Federal Legislation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11EE201-A8F9-9322-D1D5-7074A2FCE5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715" y="1527463"/>
            <a:ext cx="10964694" cy="5247409"/>
          </a:xfrm>
        </p:spPr>
        <p:txBody>
          <a:bodyPr>
            <a:normAutofit lnSpcReduction="10000"/>
          </a:bodyPr>
          <a:lstStyle/>
          <a:p>
            <a:r>
              <a:rPr lang="en-US" dirty="0">
                <a:hlinkClick r:id="rId3"/>
              </a:rPr>
              <a:t>Administration’s Budget Proposal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sz="2600" dirty="0">
                <a:hlinkClick r:id="rId4"/>
              </a:rPr>
              <a:t>DOL Full Budget Brief</a:t>
            </a:r>
            <a:endParaRPr lang="en-US" sz="2600" dirty="0"/>
          </a:p>
          <a:p>
            <a:pPr lvl="2"/>
            <a:r>
              <a:rPr lang="en-US" sz="2400" dirty="0"/>
              <a:t>Consolidates 11 programs* into one new program, Make America Skilled Again (MASA)</a:t>
            </a:r>
            <a:r>
              <a:rPr lang="en-US" dirty="0"/>
              <a:t> </a:t>
            </a:r>
          </a:p>
          <a:p>
            <a:pPr marL="914400" lvl="2" indent="0">
              <a:buNone/>
            </a:pPr>
            <a:endParaRPr lang="en-US" dirty="0"/>
          </a:p>
          <a:p>
            <a:pPr lvl="1"/>
            <a:r>
              <a:rPr lang="en-US" sz="2600" dirty="0">
                <a:hlinkClick r:id="rId5"/>
              </a:rPr>
              <a:t>Dept of Ed Budget Brief</a:t>
            </a:r>
            <a:endParaRPr lang="en-US" sz="2600" dirty="0"/>
          </a:p>
          <a:p>
            <a:pPr lvl="2"/>
            <a:r>
              <a:rPr lang="en-US" sz="2400" dirty="0"/>
              <a:t>Eliminates the Adult Education and Literacy program at federal level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sz="1800" dirty="0"/>
              <a:t>*WIOA Adult; WIOA Dislocated Worker; WIOA Youth; Employment Service State Grants; Dislocated Worker National Reserve, Apprenticeship; </a:t>
            </a:r>
            <a:r>
              <a:rPr lang="en-US" sz="1800" dirty="0" err="1"/>
              <a:t>YouthBuild</a:t>
            </a:r>
            <a:r>
              <a:rPr lang="en-US" sz="1800" dirty="0"/>
              <a:t>; National Farmworker Jobs Program; Indian and Native American Programs; Reentry Employment Opportunities; and Workforce Date Quality Initiative</a:t>
            </a:r>
          </a:p>
        </p:txBody>
      </p:sp>
    </p:spTree>
    <p:extLst>
      <p:ext uri="{BB962C8B-B14F-4D97-AF65-F5344CB8AC3E}">
        <p14:creationId xmlns:p14="http://schemas.microsoft.com/office/powerpoint/2010/main" val="39193493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0066B6-F90D-6A18-17A3-A630DFDE0CA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PY 25-26 State Allocations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39D4C0-875F-04EB-3B08-F23D6E40E1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52154"/>
            <a:ext cx="10515600" cy="5133109"/>
          </a:xfrm>
        </p:spPr>
        <p:txBody>
          <a:bodyPr>
            <a:normAutofit lnSpcReduction="10000"/>
          </a:bodyPr>
          <a:lstStyle/>
          <a:p>
            <a:r>
              <a:rPr lang="en-US" sz="3200" dirty="0"/>
              <a:t>PY 25-26 Federal Grant Memo did not contain allocations for the state’s Integrated English Literacy and Civics Education (IELCE) program, WIOA Sec.243. </a:t>
            </a:r>
          </a:p>
          <a:p>
            <a:r>
              <a:rPr lang="en-US" sz="3200" dirty="0"/>
              <a:t>We have 12 grants who were previously funded $9M to support:</a:t>
            </a:r>
          </a:p>
          <a:p>
            <a:pPr lvl="1"/>
            <a:r>
              <a:rPr lang="en-US" sz="2800" dirty="0"/>
              <a:t>English Language Learners, specifically Internationally Trained Professionals to: </a:t>
            </a:r>
          </a:p>
          <a:p>
            <a:pPr lvl="2"/>
            <a:r>
              <a:rPr lang="en-US" sz="2400" dirty="0"/>
              <a:t>Transition into unsubsidized employment in in demand industries and occupations that lead to economic self sufficiency; and</a:t>
            </a:r>
          </a:p>
          <a:p>
            <a:pPr lvl="2"/>
            <a:r>
              <a:rPr lang="en-US" sz="2400" dirty="0"/>
              <a:t>Integrate with the local workforce development system and its functions to carry out the activities of the program.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7666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C192EF4A736D54D8E4B9DE0299C9E6E" ma:contentTypeVersion="59" ma:contentTypeDescription="Create a new document." ma:contentTypeScope="" ma:versionID="744c8ef3ca65964f1ac1a32e28c1e8bd">
  <xsd:schema xmlns:xsd="http://www.w3.org/2001/XMLSchema" xmlns:xs="http://www.w3.org/2001/XMLSchema" xmlns:p="http://schemas.microsoft.com/office/2006/metadata/properties" xmlns:ns1="13efc53b-a7e6-4120-b1e2-ae9f2851cca4" xmlns:ns2="http://schemas.microsoft.com/sharepoint/v3" xmlns:ns3="35625ac7-1bfd-4a7f-9a7f-d13086bfa749" xmlns:ns4="baf464a5-443c-4111-9af5-10917cd50cf0" targetNamespace="http://schemas.microsoft.com/office/2006/metadata/properties" ma:root="true" ma:fieldsID="e0c8c8dea04ab141a27d87ee21a4f5bc" ns1:_="" ns2:_="" ns3:_="" ns4:_="">
    <xsd:import namespace="13efc53b-a7e6-4120-b1e2-ae9f2851cca4"/>
    <xsd:import namespace="http://schemas.microsoft.com/sharepoint/v3"/>
    <xsd:import namespace="35625ac7-1bfd-4a7f-9a7f-d13086bfa749"/>
    <xsd:import namespace="baf464a5-443c-4111-9af5-10917cd50cf0"/>
    <xsd:element name="properties">
      <xsd:complexType>
        <xsd:sequence>
          <xsd:element name="documentManagement">
            <xsd:complexType>
              <xsd:all>
                <xsd:element ref="ns1:Project" minOccurs="0"/>
                <xsd:element ref="ns1:Sub_x002d_Project" minOccurs="0"/>
                <xsd:element ref="ns1:Doc_x0020_Type" minOccurs="0"/>
                <xsd:element ref="ns1:Status" minOccurs="0"/>
                <xsd:element ref="ns1:CommissionItem_x002f_PolicyItem" minOccurs="0"/>
                <xsd:element ref="ns1:Notes0" minOccurs="0"/>
                <xsd:element ref="ns1:Completion_x002f_Posted_x0020_Date" minOccurs="0"/>
                <xsd:element ref="ns1:MediaServiceMetadata" minOccurs="0"/>
                <xsd:element ref="ns1:MediaServiceFastMetadata" minOccurs="0"/>
                <xsd:element ref="ns3:SharedWithUsers" minOccurs="0"/>
                <xsd:element ref="ns3:SharedWithDetails" minOccurs="0"/>
                <xsd:element ref="ns1:CommissionDate" minOccurs="0"/>
                <xsd:element ref="ns1:SubmittedDate" minOccurs="0"/>
                <xsd:element ref="ns1:Year" minOccurs="0"/>
                <xsd:element ref="ns1:Minutes" minOccurs="0"/>
                <xsd:element ref="ns1:Presenter" minOccurs="0"/>
                <xsd:element ref="ns1:PolicyDescription" minOccurs="0"/>
                <xsd:element ref="ns1:lcf76f155ced4ddcb4097134ff3c332f" minOccurs="0"/>
                <xsd:element ref="ns4:TaxCatchAll" minOccurs="0"/>
                <xsd:element ref="ns1:MediaServiceDateTaken" minOccurs="0"/>
                <xsd:element ref="ns1:MediaServiceGenerationTime" minOccurs="0"/>
                <xsd:element ref="ns1:MediaServiceEventHashCode" minOccurs="0"/>
                <xsd:element ref="ns1:DueDate" minOccurs="0"/>
                <xsd:element ref="ns1:MediaServiceOCR" minOccurs="0"/>
                <xsd:element ref="ns1:MediaServiceLocation" minOccurs="0"/>
                <xsd:element ref="ns1:MediaServiceObjectDetectorVersions" minOccurs="0"/>
                <xsd:element ref="ns1:MediaLengthInSeconds" minOccurs="0"/>
                <xsd:element ref="ns1:MediaServiceSearchProperties" minOccurs="0"/>
                <xsd:element ref="ns1:AnnSavino" minOccurs="0"/>
                <xsd:element ref="ns1:Staff" minOccurs="0"/>
                <xsd:element ref="ns2:_ip_UnifiedCompliancePolicyProperties" minOccurs="0"/>
                <xsd:element ref="ns2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efc53b-a7e6-4120-b1e2-ae9f2851cca4" elementFormDefault="qualified">
    <xsd:import namespace="http://schemas.microsoft.com/office/2006/documentManagement/types"/>
    <xsd:import namespace="http://schemas.microsoft.com/office/infopath/2007/PartnerControls"/>
    <xsd:element name="Project" ma:index="0" nillable="true" ma:displayName="AEL Policy Project" ma:internalName="Project" ma:readOnly="false">
      <xsd:simpleType>
        <xsd:restriction base="dms:Text">
          <xsd:maxLength value="255"/>
        </xsd:restriction>
      </xsd:simpleType>
    </xsd:element>
    <xsd:element name="Sub_x002d_Project" ma:index="1" nillable="true" ma:displayName="Sub-Project" ma:internalName="Sub_x002d_Project" ma:readOnly="false">
      <xsd:simpleType>
        <xsd:restriction base="dms:Text">
          <xsd:maxLength value="255"/>
        </xsd:restriction>
      </xsd:simpleType>
    </xsd:element>
    <xsd:element name="Doc_x0020_Type" ma:index="2" nillable="true" ma:displayName="Doc Type" ma:default="Letter/TAB" ma:format="Dropdown" ma:internalName="Doc_x0020_Type">
      <xsd:simpleType>
        <xsd:restriction base="dms:Choice">
          <xsd:enumeration value="Letter/TAB"/>
          <xsd:enumeration value="Guide"/>
          <xsd:enumeration value="Attachment"/>
          <xsd:enumeration value="Supplemental"/>
          <xsd:enumeration value="DP"/>
          <xsd:enumeration value="Report"/>
          <xsd:enumeration value="Talking Points"/>
          <xsd:enumeration value="Leg Resource"/>
        </xsd:restriction>
      </xsd:simpleType>
    </xsd:element>
    <xsd:element name="Status" ma:index="3" nillable="true" ma:displayName="Stage" ma:format="Dropdown" ma:internalName="Status">
      <xsd:simpleType>
        <xsd:restriction base="dms:Choice">
          <xsd:enumeration value="Draft - Author (Initial Stage)"/>
          <xsd:enumeration value="Draft – Author/Director"/>
          <xsd:enumeration value="Review – Integrated Review"/>
          <xsd:enumeration value="Review - AEL Author"/>
          <xsd:enumeration value="Review - WF Ed Deputy Director"/>
          <xsd:enumeration value="Review - AEL Director"/>
          <xsd:enumeration value="Review - Editing"/>
          <xsd:enumeration value="Review - 48-Hour"/>
          <xsd:enumeration value="Review - 5-Day"/>
          <xsd:enumeration value="Review – Deputy Division Director"/>
          <xsd:enumeration value="Briefing - Exec Mgmt."/>
          <xsd:enumeration value="Briefing - Commission Staff Week 1"/>
          <xsd:enumeration value="Briefing - Commission Staff Week 2"/>
          <xsd:enumeration value="Briefing - Commission Staff Week 3"/>
          <xsd:enumeration value="Notebook"/>
          <xsd:enumeration value="Complete (Commission Approved/Published)"/>
        </xsd:restriction>
      </xsd:simpleType>
    </xsd:element>
    <xsd:element name="CommissionItem_x002f_PolicyItem" ma:index="4" nillable="true" ma:displayName="Commission/Policy/Internal Item" ma:format="Dropdown" ma:internalName="CommissionItem_x002f_PolicyItem">
      <xsd:simpleType>
        <xsd:restriction base="dms:Choice">
          <xsd:enumeration value="Commission Action Item"/>
          <xsd:enumeration value="Commission Informational Item"/>
          <xsd:enumeration value="Policy Item"/>
          <xsd:enumeration value="TWC Internal"/>
        </xsd:restriction>
      </xsd:simpleType>
    </xsd:element>
    <xsd:element name="Notes0" ma:index="5" nillable="true" ma:displayName="Notes" ma:internalName="Notes0" ma:readOnly="false">
      <xsd:simpleType>
        <xsd:restriction base="dms:Note">
          <xsd:maxLength value="255"/>
        </xsd:restriction>
      </xsd:simpleType>
    </xsd:element>
    <xsd:element name="Completion_x002f_Posted_x0020_Date" ma:index="7" nillable="true" ma:displayName="Publication Date" ma:format="DateOnly" ma:hidden="true" ma:internalName="Completion_x002f_Posted_x0020_Date" ma:readOnly="false">
      <xsd:simpleType>
        <xsd:restriction base="dms:DateTime"/>
      </xsd:simple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CommissionDate" ma:index="19" nillable="true" ma:displayName="Commission Date" ma:format="DateOnly" ma:internalName="CommissionDate">
      <xsd:simpleType>
        <xsd:restriction base="dms:DateTime"/>
      </xsd:simpleType>
    </xsd:element>
    <xsd:element name="SubmittedDate" ma:index="20" nillable="true" ma:displayName="Submitted Date" ma:format="DateOnly" ma:internalName="SubmittedDate">
      <xsd:simpleType>
        <xsd:restriction base="dms:DateTime"/>
      </xsd:simpleType>
    </xsd:element>
    <xsd:element name="Year" ma:index="21" nillable="true" ma:displayName="Year" ma:format="Dropdown" ma:internalName="Year">
      <xsd:simpleType>
        <xsd:restriction base="dms:Choice">
          <xsd:enumeration value="2017"/>
          <xsd:enumeration value="2018"/>
          <xsd:enumeration value="2019"/>
          <xsd:enumeration value="2020"/>
          <xsd:enumeration value="2021"/>
          <xsd:enumeration value="2022"/>
        </xsd:restriction>
      </xsd:simpleType>
    </xsd:element>
    <xsd:element name="Minutes" ma:index="22" nillable="true" ma:displayName="Minutes" ma:format="Hyperlink" ma:internalName="Minutes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Presenter" ma:index="23" nillable="true" ma:displayName="Presenter" ma:format="Dropdown" ma:internalName="Presenter">
      <xsd:simpleType>
        <xsd:restriction base="dms:Choice">
          <xsd:enumeration value="AEL"/>
          <xsd:enumeration value="WDD"/>
          <xsd:enumeration value="SWI"/>
          <xsd:enumeration value="Budget/Finance"/>
          <xsd:enumeration value="I3"/>
          <xsd:enumeration value="WF Policy"/>
        </xsd:restriction>
      </xsd:simpleType>
    </xsd:element>
    <xsd:element name="PolicyDescription" ma:index="24" nillable="true" ma:displayName="Policy Description" ma:format="Dropdown" ma:internalName="PolicyDescription">
      <xsd:simpleType>
        <xsd:restriction base="dms:Note">
          <xsd:maxLength value="255"/>
        </xsd:restriction>
      </xsd:simpleType>
    </xsd:element>
    <xsd:element name="lcf76f155ced4ddcb4097134ff3c332f" ma:index="26" nillable="true" ma:taxonomy="true" ma:internalName="lcf76f155ced4ddcb4097134ff3c332f" ma:taxonomyFieldName="MediaServiceImageTags" ma:displayName="Image Tags" ma:readOnly="false" ma:fieldId="{5cf76f15-5ced-4ddc-b409-7134ff3c332f}" ma:taxonomyMulti="true" ma:sspId="b2870f7a-ebce-4420-99c3-1cd72abed0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8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2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0" nillable="true" ma:displayName="MediaServiceEventHashCode" ma:hidden="true" ma:internalName="MediaServiceEventHashCode" ma:readOnly="true">
      <xsd:simpleType>
        <xsd:restriction base="dms:Text"/>
      </xsd:simpleType>
    </xsd:element>
    <xsd:element name="DueDate" ma:index="31" nillable="true" ma:displayName="Date" ma:format="Dropdown" ma:internalName="DueDate">
      <xsd:simpleType>
        <xsd:restriction base="dms:Note">
          <xsd:maxLength value="255"/>
        </xsd:restriction>
      </xsd:simpleType>
    </xsd:element>
    <xsd:element name="MediaServiceOCR" ma:index="3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33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3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3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3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AnnSavino" ma:index="37" nillable="true" ma:displayName="Ann Savino" ma:description="AEL Management and Staff" ma:format="Dropdown" ma:list="UserInfo" ma:SharePointGroup="0" ma:internalName="AnnSavino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aff" ma:index="38" nillable="true" ma:displayName="Staff" ma:format="Dropdown" ma:list="UserInfo" ma:SharePointGroup="0" ma:internalName="Staff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3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4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625ac7-1bfd-4a7f-9a7f-d13086bfa749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f464a5-443c-4111-9af5-10917cd50cf0" elementFormDefault="qualified">
    <xsd:import namespace="http://schemas.microsoft.com/office/2006/documentManagement/types"/>
    <xsd:import namespace="http://schemas.microsoft.com/office/infopath/2007/PartnerControls"/>
    <xsd:element name="TaxCatchAll" ma:index="27" nillable="true" ma:displayName="Taxonomy Catch All Column" ma:hidden="true" ma:list="{dd43b680-da4e-45a5-8372-5afb948bc79c}" ma:internalName="TaxCatchAll" ma:showField="CatchAllData" ma:web="baf464a5-443c-4111-9af5-10917cd50cf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displayName="Letter/Guide/TAB/DP 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3efc53b-a7e6-4120-b1e2-ae9f2851cca4">
      <Terms xmlns="http://schemas.microsoft.com/office/infopath/2007/PartnerControls"/>
    </lcf76f155ced4ddcb4097134ff3c332f>
    <TaxCatchAll xmlns="baf464a5-443c-4111-9af5-10917cd50cf0" xsi:nil="true"/>
    <SubmittedDate xmlns="13efc53b-a7e6-4120-b1e2-ae9f2851cca4" xsi:nil="true"/>
    <Minutes xmlns="13efc53b-a7e6-4120-b1e2-ae9f2851cca4">
      <Url xsi:nil="true"/>
      <Description xsi:nil="true"/>
    </Minutes>
    <Sub_x002d_Project xmlns="13efc53b-a7e6-4120-b1e2-ae9f2851cca4" xsi:nil="true"/>
    <Project xmlns="13efc53b-a7e6-4120-b1e2-ae9f2851cca4" xsi:nil="true"/>
    <DueDate xmlns="13efc53b-a7e6-4120-b1e2-ae9f2851cca4" xsi:nil="true"/>
    <Completion_x002f_Posted_x0020_Date xmlns="13efc53b-a7e6-4120-b1e2-ae9f2851cca4" xsi:nil="true"/>
    <Status xmlns="13efc53b-a7e6-4120-b1e2-ae9f2851cca4" xsi:nil="true"/>
    <Notes0 xmlns="13efc53b-a7e6-4120-b1e2-ae9f2851cca4" xsi:nil="true"/>
    <Doc_x0020_Type xmlns="13efc53b-a7e6-4120-b1e2-ae9f2851cca4">Letter/TAB</Doc_x0020_Type>
    <CommissionDate xmlns="13efc53b-a7e6-4120-b1e2-ae9f2851cca4" xsi:nil="true"/>
    <Year xmlns="13efc53b-a7e6-4120-b1e2-ae9f2851cca4" xsi:nil="true"/>
    <Presenter xmlns="13efc53b-a7e6-4120-b1e2-ae9f2851cca4" xsi:nil="true"/>
    <PolicyDescription xmlns="13efc53b-a7e6-4120-b1e2-ae9f2851cca4" xsi:nil="true"/>
    <CommissionItem_x002f_PolicyItem xmlns="13efc53b-a7e6-4120-b1e2-ae9f2851cca4" xsi:nil="true"/>
    <Staff xmlns="13efc53b-a7e6-4120-b1e2-ae9f2851cca4">
      <UserInfo>
        <DisplayName/>
        <AccountId xsi:nil="true"/>
        <AccountType/>
      </UserInfo>
    </Staff>
    <AnnSavino xmlns="13efc53b-a7e6-4120-b1e2-ae9f2851cca4">
      <UserInfo>
        <DisplayName/>
        <AccountId xsi:nil="true"/>
        <AccountType/>
      </UserInfo>
    </AnnSavino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EDE6975E-3057-4CDD-80FE-6321BD49F3F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49BE078-8DC4-485F-A4A6-CAA4E210EEB8}">
  <ds:schemaRefs>
    <ds:schemaRef ds:uri="13efc53b-a7e6-4120-b1e2-ae9f2851cca4"/>
    <ds:schemaRef ds:uri="35625ac7-1bfd-4a7f-9a7f-d13086bfa749"/>
    <ds:schemaRef ds:uri="baf464a5-443c-4111-9af5-10917cd50cf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BBD6D74A-B572-4EE4-A544-31D993FE143E}">
  <ds:schemaRefs>
    <ds:schemaRef ds:uri="http://schemas.microsoft.com/office/2006/metadata/properties"/>
    <ds:schemaRef ds:uri="35625ac7-1bfd-4a7f-9a7f-d13086bfa749"/>
    <ds:schemaRef ds:uri="baf464a5-443c-4111-9af5-10917cd50cf0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purl.org/dc/terms/"/>
    <ds:schemaRef ds:uri="http://schemas.microsoft.com/sharepoint/v3"/>
    <ds:schemaRef ds:uri="13efc53b-a7e6-4120-b1e2-ae9f2851cca4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1868</TotalTime>
  <Words>1772</Words>
  <Application>Microsoft Office PowerPoint</Application>
  <PresentationFormat>Widescreen</PresentationFormat>
  <Paragraphs>226</Paragraphs>
  <Slides>49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7" baseType="lpstr">
      <vt:lpstr>Arial</vt:lpstr>
      <vt:lpstr>Calibri</vt:lpstr>
      <vt:lpstr>Calibri Light</vt:lpstr>
      <vt:lpstr>Montserrat</vt:lpstr>
      <vt:lpstr>Montserrat Medium</vt:lpstr>
      <vt:lpstr>Verdana</vt:lpstr>
      <vt:lpstr>Wingdings</vt:lpstr>
      <vt:lpstr>Office Theme</vt:lpstr>
      <vt:lpstr>Adult Education and Literacy Advisory Committee</vt:lpstr>
      <vt:lpstr>Agenda</vt:lpstr>
      <vt:lpstr>Welcome and Remarks</vt:lpstr>
      <vt:lpstr>Presiding Officer</vt:lpstr>
      <vt:lpstr>Roll Call –Presiding Officer</vt:lpstr>
      <vt:lpstr>Adult Education Updates</vt:lpstr>
      <vt:lpstr>TWC Advisory Committee Positions</vt:lpstr>
      <vt:lpstr>Federal Legislation</vt:lpstr>
      <vt:lpstr>PY 25-26 State Allocations</vt:lpstr>
      <vt:lpstr>S 1400 – Adult Education WORKS Act</vt:lpstr>
      <vt:lpstr>Organization of New AEL Strategic Plan</vt:lpstr>
      <vt:lpstr>REVIEW: New TWC AEL System Areas</vt:lpstr>
      <vt:lpstr>Organization: AEL’s Strategic Plan</vt:lpstr>
      <vt:lpstr>Each System Area Has Same Objectives</vt:lpstr>
      <vt:lpstr>Questions?</vt:lpstr>
      <vt:lpstr>Review/Discuss Action Items  in Learners System Area Only</vt:lpstr>
      <vt:lpstr>System Area: Learner System Objective 1</vt:lpstr>
      <vt:lpstr>System Area: Learners </vt:lpstr>
      <vt:lpstr>System Area: Learners</vt:lpstr>
      <vt:lpstr>Action Item 2</vt:lpstr>
      <vt:lpstr>Action Item 3</vt:lpstr>
      <vt:lpstr>Action Item 4</vt:lpstr>
      <vt:lpstr>Action Item 5</vt:lpstr>
      <vt:lpstr>Action Item 6</vt:lpstr>
      <vt:lpstr>Action Item 7</vt:lpstr>
      <vt:lpstr>System Objective 2</vt:lpstr>
      <vt:lpstr> System Area: Learners </vt:lpstr>
      <vt:lpstr>System Area: Learners </vt:lpstr>
      <vt:lpstr>Action Item 2</vt:lpstr>
      <vt:lpstr>Action Item 3</vt:lpstr>
      <vt:lpstr>Action Item 4</vt:lpstr>
      <vt:lpstr>Action Item 5</vt:lpstr>
      <vt:lpstr>Action Item 6</vt:lpstr>
      <vt:lpstr>Action Item 7</vt:lpstr>
      <vt:lpstr>Action Item 8</vt:lpstr>
      <vt:lpstr>Action Item 9</vt:lpstr>
      <vt:lpstr>System Objective 3</vt:lpstr>
      <vt:lpstr>System Area: Learners </vt:lpstr>
      <vt:lpstr>Action Item 1</vt:lpstr>
      <vt:lpstr>Action Item 2</vt:lpstr>
      <vt:lpstr>Action Item 3</vt:lpstr>
      <vt:lpstr>Action Item 4</vt:lpstr>
      <vt:lpstr>Action Item 5</vt:lpstr>
      <vt:lpstr>Indicators</vt:lpstr>
      <vt:lpstr>Sample Indicators:</vt:lpstr>
      <vt:lpstr>Next System Area</vt:lpstr>
      <vt:lpstr>Request Before Next Meeting</vt:lpstr>
      <vt:lpstr>Questions?</vt:lpstr>
      <vt:lpstr>Next Meeting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Miranda,Cristina</dc:creator>
  <cp:lastModifiedBy>Gregurek,Emily F</cp:lastModifiedBy>
  <cp:revision>2</cp:revision>
  <dcterms:created xsi:type="dcterms:W3CDTF">2023-06-16T13:20:22Z</dcterms:created>
  <dcterms:modified xsi:type="dcterms:W3CDTF">2025-07-01T14:55:27Z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0x010100DC192EF4A736D54D8E4B9DE0299C9E6E</vt:lpwstr>
  </property>
  <property fmtid="{D5CDD505-2E9C-101B-9397-08002B2CF9AE}" pid="3" name="MediaServiceImageTags">
    <vt:lpwstr/>
  </property>
</Properties>
</file>