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9" r:id="rId5"/>
  </p:sldMasterIdLst>
  <p:notesMasterIdLst>
    <p:notesMasterId r:id="rId20"/>
  </p:notesMasterIdLst>
  <p:handoutMasterIdLst>
    <p:handoutMasterId r:id="rId21"/>
  </p:handoutMasterIdLst>
  <p:sldIdLst>
    <p:sldId id="744" r:id="rId6"/>
    <p:sldId id="2141412139" r:id="rId7"/>
    <p:sldId id="849" r:id="rId8"/>
    <p:sldId id="2141412140" r:id="rId9"/>
    <p:sldId id="844" r:id="rId10"/>
    <p:sldId id="2141412156" r:id="rId11"/>
    <p:sldId id="2141412167" r:id="rId12"/>
    <p:sldId id="2141412170" r:id="rId13"/>
    <p:sldId id="2141412168" r:id="rId14"/>
    <p:sldId id="2141412169" r:id="rId15"/>
    <p:sldId id="879" r:id="rId16"/>
    <p:sldId id="880" r:id="rId17"/>
    <p:sldId id="847" r:id="rId18"/>
    <p:sldId id="866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 USICH" id="{E5CD2731-9F57-4A3F-8DCD-62E2FD004FA0}">
          <p14:sldIdLst>
            <p14:sldId id="744"/>
            <p14:sldId id="2141412139"/>
            <p14:sldId id="849"/>
            <p14:sldId id="2141412140"/>
            <p14:sldId id="844"/>
            <p14:sldId id="2141412156"/>
            <p14:sldId id="2141412167"/>
            <p14:sldId id="2141412170"/>
            <p14:sldId id="2141412168"/>
            <p14:sldId id="2141412169"/>
            <p14:sldId id="879"/>
            <p14:sldId id="880"/>
            <p14:sldId id="847"/>
            <p14:sldId id="8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BFA404-1AB8-1906-1D5C-C2926E63951C}" name="Kathy Hudson" initials="KH" userId="S::kathy.hudson@usich.gov::d03a1f1b-8777-4c7e-99f7-05000f0894c1" providerId="AD"/>
  <p188:author id="{F9C7E83D-5405-0C21-2E6D-D962362B87CE}" name="Katie Jennings" initials="KJ" userId="S::katelyn.jennings@usich.gov::314dfd17-1d7b-45af-b3ce-0fdfa72f3c38" providerId="AD"/>
  <p188:author id="{B0A17B7D-0C7C-D83A-BED3-4FEAE2FC8158}" name="Tamara Wright" initials="TW" userId="S::tamara.wright@usich.gov::a5ee1699-7ad4-438a-9d27-676419ac27da" providerId="AD"/>
  <p188:author id="{B21BB296-4AA2-120B-2147-D6CC64777129}" name="Alec Vandenberg" initials="AV" userId="S::alec.vandenberg@usich.gov::6d4a8feb-d895-4090-9a7d-9cf4ee73a4fd" providerId="AD"/>
  <p188:author id="{135CB9CC-1E41-9449-05E3-5BD15074EB97}" name="Beverley Ebersold" initials="BE" userId="S::beverley.ebersold@usich.gov::d03c9557-aca7-4e1a-9622-b697b60fc437" providerId="AD"/>
  <p188:author id="{053EDEEB-B97A-2D38-992A-5C4570836AE9}" name="Caroline Cournoyer" initials="CC" userId="S::caroline.cournoyer@usich.gov::41850555-a982-4c00-8633-f9e8ade0bc14" providerId="AD"/>
  <p188:author id="{FC66B3F8-55E8-D7F7-3FCB-2A44F0CA8EFF}" name="Nichele Carver" initials="NC" userId="S::nichele.carver@usich.gov::a0d01f47-0898-4cd0-a4a0-c9578d5cc9d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tie Jennings" initials="KJ" lastIdx="48" clrIdx="6">
    <p:extLst>
      <p:ext uri="{19B8F6BF-5375-455C-9EA6-DF929625EA0E}">
        <p15:presenceInfo xmlns:p15="http://schemas.microsoft.com/office/powerpoint/2012/main" userId="S-1-5-21-1078574419-1912416553-1833789862-2230" providerId="AD"/>
      </p:ext>
    </p:extLst>
  </p:cmAuthor>
  <p:cmAuthor id="1" name="Jasmine Hayes" initials="JH" lastIdx="11" clrIdx="0"/>
  <p:cmAuthor id="8" name="Saralyn Adish" initials="SA" lastIdx="11" clrIdx="7">
    <p:extLst>
      <p:ext uri="{19B8F6BF-5375-455C-9EA6-DF929625EA0E}">
        <p15:presenceInfo xmlns:p15="http://schemas.microsoft.com/office/powerpoint/2012/main" userId="S-1-5-21-1078574419-1912416553-1833789862-1350" providerId="AD"/>
      </p:ext>
    </p:extLst>
  </p:cmAuthor>
  <p:cmAuthor id="2" name="Jasmine Hayes" initials="JH [2]" lastIdx="3" clrIdx="1"/>
  <p:cmAuthor id="9" name="Katie Jennings" initials="KJ [2]" lastIdx="13" clrIdx="8">
    <p:extLst>
      <p:ext uri="{19B8F6BF-5375-455C-9EA6-DF929625EA0E}">
        <p15:presenceInfo xmlns:p15="http://schemas.microsoft.com/office/powerpoint/2012/main" userId="Katie Jennings" providerId="None"/>
      </p:ext>
    </p:extLst>
  </p:cmAuthor>
  <p:cmAuthor id="3" name="Matthew Doherty" initials="MD" lastIdx="14" clrIdx="2">
    <p:extLst>
      <p:ext uri="{19B8F6BF-5375-455C-9EA6-DF929625EA0E}">
        <p15:presenceInfo xmlns:p15="http://schemas.microsoft.com/office/powerpoint/2012/main" userId="S-1-5-21-1078574419-1912416553-1833789862-2120" providerId="AD"/>
      </p:ext>
    </p:extLst>
  </p:cmAuthor>
  <p:cmAuthor id="10" name="Katelyn Jennings" initials="KJ" lastIdx="25" clrIdx="9">
    <p:extLst>
      <p:ext uri="{19B8F6BF-5375-455C-9EA6-DF929625EA0E}">
        <p15:presenceInfo xmlns:p15="http://schemas.microsoft.com/office/powerpoint/2012/main" userId="S::katelyn.jennings@usich.gov::314dfd17-1d7b-45af-b3ce-0fdfa72f3c38" providerId="AD"/>
      </p:ext>
    </p:extLst>
  </p:cmAuthor>
  <p:cmAuthor id="4" name="Diane Kean" initials="DK" lastIdx="1" clrIdx="3">
    <p:extLst>
      <p:ext uri="{19B8F6BF-5375-455C-9EA6-DF929625EA0E}">
        <p15:presenceInfo xmlns:p15="http://schemas.microsoft.com/office/powerpoint/2012/main" userId="S-1-5-21-1078574419-1912416553-1833789862-2223" providerId="AD"/>
      </p:ext>
    </p:extLst>
  </p:cmAuthor>
  <p:cmAuthor id="11" name="Anthony Love" initials="AL" lastIdx="13" clrIdx="10">
    <p:extLst>
      <p:ext uri="{19B8F6BF-5375-455C-9EA6-DF929625EA0E}">
        <p15:presenceInfo xmlns:p15="http://schemas.microsoft.com/office/powerpoint/2012/main" userId="S::anthony.love@usich.gov::a2d74261-3342-4777-87d3-0667b878fad6" providerId="AD"/>
      </p:ext>
    </p:extLst>
  </p:cmAuthor>
  <p:cmAuthor id="5" name="Jennifer Rich" initials="JR" lastIdx="10" clrIdx="4">
    <p:extLst>
      <p:ext uri="{19B8F6BF-5375-455C-9EA6-DF929625EA0E}">
        <p15:presenceInfo xmlns:p15="http://schemas.microsoft.com/office/powerpoint/2012/main" userId="S-1-5-21-1078574419-1912416553-1833789862-2240" providerId="AD"/>
      </p:ext>
    </p:extLst>
  </p:cmAuthor>
  <p:cmAuthor id="6" name="Lindsay Knotts" initials="LK" lastIdx="1" clrIdx="5">
    <p:extLst>
      <p:ext uri="{19B8F6BF-5375-455C-9EA6-DF929625EA0E}">
        <p15:presenceInfo xmlns:p15="http://schemas.microsoft.com/office/powerpoint/2012/main" userId="S-1-5-21-1078574419-1912416553-1833789862-2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981B1E"/>
    <a:srgbClr val="112351"/>
    <a:srgbClr val="323A45"/>
    <a:srgbClr val="F2F2F2"/>
    <a:srgbClr val="00657C"/>
    <a:srgbClr val="408047"/>
    <a:srgbClr val="707070"/>
    <a:srgbClr val="C3E2EA"/>
    <a:srgbClr val="596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C4845C-2C89-419B-A8EC-BBA35F990FCC}" v="160" dt="2023-05-01T17:49:47.127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27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439180-5454-49B2-A85B-8B1DB73E412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2AD2D2-E327-4377-884B-7B51BA313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18DCD8-8C0E-4115-853A-7CB863A0784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DC08D5-BD6F-4C17-9440-B0B0B4E6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7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08D5-BD6F-4C17-9440-B0B0B4E6A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86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965" indent="-227965"/>
            <a:r>
              <a:rPr lang="en-US">
                <a:cs typeface="Calibri"/>
              </a:rPr>
              <a:t> </a:t>
            </a:r>
            <a:endParaRPr lang="en-US" sz="1200" b="0" i="0" u="none" strike="noStrike" baseline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endParaRPr lang="en-US"/>
          </a:p>
          <a:p>
            <a:pPr marL="0" indent="0">
              <a:buNone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C08D5-BD6F-4C17-9440-B0B0B4E6A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72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965" indent="-227965"/>
            <a:endParaRPr lang="en-US">
              <a:cs typeface="Calibri"/>
            </a:endParaRPr>
          </a:p>
          <a:p>
            <a:pPr marL="0" indent="0">
              <a:buNone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C08D5-BD6F-4C17-9440-B0B0B4E6AD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1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C08D5-BD6F-4C17-9440-B0B0B4E6AD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9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C08D5-BD6F-4C17-9440-B0B0B4E6AD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51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08D5-BD6F-4C17-9440-B0B0B4E6AD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4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C08D5-BD6F-4C17-9440-B0B0B4E6A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3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965" indent="-227965"/>
            <a:endParaRPr lang="en-US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C08D5-BD6F-4C17-9440-B0B0B4E6AD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4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C08D5-BD6F-4C17-9440-B0B0B4E6AD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4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C08D5-BD6F-4C17-9440-B0B0B4E6A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2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C08D5-BD6F-4C17-9440-B0B0B4E6A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9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C08D5-BD6F-4C17-9440-B0B0B4E6A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285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C08D5-BD6F-4C17-9440-B0B0B4E6AD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8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965" indent="-227965"/>
            <a:r>
              <a:rPr lang="en-US">
                <a:cs typeface="Calibri"/>
              </a:rPr>
              <a:t> </a:t>
            </a:r>
            <a:endParaRPr lang="en-US" sz="1200" b="0" i="0" u="none" strike="noStrike" baseline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sz="1200">
              <a:solidFill>
                <a:srgbClr val="323A45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0" indent="0">
              <a:buNone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C08D5-BD6F-4C17-9440-B0B0B4E6AD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9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2"/>
            <a:ext cx="9144000" cy="12000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89C3DE-CB71-4861-9E9B-C87956E6D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0698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EFBFF-57F7-4DFB-A570-C817579FD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57200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57200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5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D17D8D-3D04-4CBA-86CE-4F21F5531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33600"/>
            <a:ext cx="5386917" cy="388620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7800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33600"/>
            <a:ext cx="5389033" cy="388620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7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5107F-1178-4673-B71F-6F6368289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0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5D25AB-1792-46FD-9403-2E19CC587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799"/>
            <a:ext cx="6815667" cy="4572001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47798"/>
            <a:ext cx="4011084" cy="4572001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5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658255"/>
            <a:ext cx="7315200" cy="2724039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49032"/>
            <a:ext cx="7315200" cy="6135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344F9F-F0EA-4DF8-9EAA-8BAAC28BE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99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D8E3E-AF06-4D69-A836-94BA67F54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9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923" y="365129"/>
            <a:ext cx="9961004" cy="1325563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047" y="1825625"/>
            <a:ext cx="996100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2798" y="6356354"/>
            <a:ext cx="21886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59-88A8-4DA3-94A7-6F0B8F460C13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D12ABE2-06DC-40BE-B2C8-4F487E7BF5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" y="13652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5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83" y="365129"/>
            <a:ext cx="9986319" cy="1325563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59-88A8-4DA3-94A7-6F0B8F460C1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6" y="335819"/>
            <a:ext cx="1310417" cy="13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1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59-88A8-4DA3-94A7-6F0B8F460C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6" y="335819"/>
            <a:ext cx="1310417" cy="13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97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5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FF145E-185F-4B12-95D8-40500F35B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100388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00201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16000" y="4495800"/>
            <a:ext cx="52832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29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A76C7-2CD3-4F31-A131-BDA6AFEED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671C9D-8D63-4DB9-B5BC-531031F1CE23}"/>
              </a:ext>
            </a:extLst>
          </p:cNvPr>
          <p:cNvGrpSpPr/>
          <p:nvPr userDrawn="1"/>
        </p:nvGrpSpPr>
        <p:grpSpPr>
          <a:xfrm>
            <a:off x="6324600" y="6344921"/>
            <a:ext cx="2784474" cy="507999"/>
            <a:chOff x="3463926" y="6343650"/>
            <a:chExt cx="2784474" cy="5079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1F602A-F888-464D-8303-33E960158C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63926" y="6343650"/>
              <a:ext cx="507999" cy="50799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4F52D2-53BB-446D-8940-91D978C6A5F7}"/>
                </a:ext>
              </a:extLst>
            </p:cNvPr>
            <p:cNvSpPr txBox="1"/>
            <p:nvPr userDrawn="1"/>
          </p:nvSpPr>
          <p:spPr>
            <a:xfrm>
              <a:off x="3962400" y="6366816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0" i="0">
                  <a:solidFill>
                    <a:schemeClr val="tx2"/>
                  </a:solidFill>
                  <a:effectLst/>
                  <a:latin typeface="Poppins"/>
                </a:rPr>
                <a:t>U.S. Department of</a:t>
              </a:r>
              <a:br>
                <a:rPr lang="en-US" sz="1200">
                  <a:solidFill>
                    <a:schemeClr val="tx2"/>
                  </a:solidFill>
                </a:rPr>
              </a:br>
              <a:r>
                <a:rPr lang="en-US" sz="1200" b="0" i="0">
                  <a:solidFill>
                    <a:schemeClr val="tx2"/>
                  </a:solidFill>
                  <a:effectLst/>
                  <a:latin typeface="Poppins"/>
                </a:rPr>
                <a:t>Housing and Urban Development</a:t>
              </a:r>
              <a:endParaRPr lang="en-US" sz="1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88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2E7DDA-3E28-4A07-84FF-3BB7D6A76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100388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00201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09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7483" y="365129"/>
            <a:ext cx="9986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483" y="1825625"/>
            <a:ext cx="99863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67483" y="6356354"/>
            <a:ext cx="2213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3859-88A8-4DA3-94A7-6F0B8F46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3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81" r:id="rId5"/>
    <p:sldLayoutId id="2147483682" r:id="rId6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445BD0-3817-42C4-926C-7991BAD347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78344-ACF8-4BEF-825F-4772DDDDA8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878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spc="0">
          <a:ln>
            <a:solidFill>
              <a:schemeClr val="bg2">
                <a:lumMod val="50000"/>
              </a:schemeClr>
            </a:solidFill>
          </a:ln>
          <a:solidFill>
            <a:schemeClr val="bg2">
              <a:lumMod val="50000"/>
            </a:schemeClr>
          </a:solidFill>
          <a:effectLst/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2966"/>
            <a:ext cx="9144000" cy="13179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2351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U.S. Interagency </a:t>
            </a:r>
            <a:br>
              <a:rPr lang="en-US" sz="3600" b="1" dirty="0">
                <a:solidFill>
                  <a:srgbClr val="112351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</a:br>
            <a:r>
              <a:rPr lang="en-US" sz="3600" b="1" dirty="0">
                <a:solidFill>
                  <a:srgbClr val="112351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Council on Homelessness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12928"/>
            <a:ext cx="9144000" cy="6951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i="1">
                <a:solidFill>
                  <a:srgbClr val="981B1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All In: </a:t>
            </a:r>
            <a:r>
              <a:rPr lang="en-US" sz="4000" b="1">
                <a:solidFill>
                  <a:srgbClr val="981B1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Federal Strategic Plan to Prevent and End Homelessness</a:t>
            </a:r>
          </a:p>
        </p:txBody>
      </p:sp>
    </p:spTree>
    <p:extLst>
      <p:ext uri="{BB962C8B-B14F-4D97-AF65-F5344CB8AC3E}">
        <p14:creationId xmlns:p14="http://schemas.microsoft.com/office/powerpoint/2010/main" val="356273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D073-FB04-453B-B1CF-C4B94A30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981B1E"/>
                </a:solidFill>
                <a:latin typeface="Calibri"/>
                <a:ea typeface="Cambria"/>
                <a:cs typeface="Calibri"/>
              </a:rPr>
              <a:t>Solutions Pillars</a:t>
            </a:r>
            <a:endParaRPr lang="en-US" b="1" i="1">
              <a:solidFill>
                <a:srgbClr val="981B1E"/>
              </a:solidFill>
              <a:latin typeface="Calibri"/>
              <a:ea typeface="Cambria"/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CE59A0-3D72-AF15-CC24-AE3B33FB7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867297"/>
              </p:ext>
            </p:extLst>
          </p:nvPr>
        </p:nvGraphicFramePr>
        <p:xfrm>
          <a:off x="198783" y="2113911"/>
          <a:ext cx="11794434" cy="437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1478">
                  <a:extLst>
                    <a:ext uri="{9D8B030D-6E8A-4147-A177-3AD203B41FA5}">
                      <a16:colId xmlns:a16="http://schemas.microsoft.com/office/drawing/2014/main" val="3735065435"/>
                    </a:ext>
                  </a:extLst>
                </a:gridCol>
                <a:gridCol w="3931478">
                  <a:extLst>
                    <a:ext uri="{9D8B030D-6E8A-4147-A177-3AD203B41FA5}">
                      <a16:colId xmlns:a16="http://schemas.microsoft.com/office/drawing/2014/main" val="2520025595"/>
                    </a:ext>
                  </a:extLst>
                </a:gridCol>
                <a:gridCol w="3931478">
                  <a:extLst>
                    <a:ext uri="{9D8B030D-6E8A-4147-A177-3AD203B41FA5}">
                      <a16:colId xmlns:a16="http://schemas.microsoft.com/office/drawing/2014/main" val="3397430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Scale Up Housing and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Improved Homelessness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Prevent Homelessness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12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/>
                        <a:t>Maximize federal housing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Government wide effort on unsheltered homelessness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Increase access to employment, education, mainstream opportunity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12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/>
                        <a:t>Increase supply of affordable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Improve coordinated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Reduce housing instability for those existing institutions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8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/>
                        <a:t>Increase supply of PSH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Increase availability of low-barrier shelter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Reduce housing instability for older adults and people with disabilities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81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/>
                        <a:t>Improve effectiveness of RRH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Improve coordination with public health and disaster 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Reduce housing instability for transitioning service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401052"/>
                  </a:ext>
                </a:extLst>
              </a:tr>
              <a:tr h="156356">
                <a:tc>
                  <a:txBody>
                    <a:bodyPr/>
                    <a:lstStyle/>
                    <a:p>
                      <a:r>
                        <a:rPr lang="en-US" sz="1700"/>
                        <a:t>Support enforcement of Fair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Expand use of housing problem-solving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Reduce housing instability for AI/AN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561870"/>
                  </a:ext>
                </a:extLst>
              </a:tr>
              <a:tr h="156356">
                <a:tc>
                  <a:txBody>
                    <a:bodyPr/>
                    <a:lstStyle/>
                    <a:p>
                      <a:r>
                        <a:rPr lang="en-US" sz="1700"/>
                        <a:t>Better serve needs of people with disabilities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Remove/reduce programmatic barriers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Reduce housing instability for youth and young adults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08320"/>
                  </a:ext>
                </a:extLst>
              </a:tr>
              <a:tr h="156356">
                <a:tc>
                  <a:txBody>
                    <a:bodyPr/>
                    <a:lstStyle/>
                    <a:p>
                      <a:r>
                        <a:rPr lang="en-US" sz="1700"/>
                        <a:t>Expand availability of voluntary and trauma-informed supports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Reduce housing instability for survivors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14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05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D073-FB04-453B-B1CF-C4B94A30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981B1E"/>
                </a:solidFill>
                <a:latin typeface="Calibri"/>
                <a:ea typeface="Cambria"/>
                <a:cs typeface="Calibri"/>
              </a:rPr>
              <a:t>How USICH Will Implement </a:t>
            </a:r>
            <a:r>
              <a:rPr lang="en-US" b="1" i="1">
                <a:solidFill>
                  <a:srgbClr val="981B1E"/>
                </a:solidFill>
                <a:latin typeface="Calibri"/>
                <a:ea typeface="Cambria"/>
                <a:cs typeface="Calibri"/>
              </a:rPr>
              <a:t>All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C8D1-2D19-4050-9BD7-538E2B5B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20" y="2210952"/>
            <a:ext cx="11133080" cy="4647048"/>
          </a:xfrm>
        </p:spPr>
        <p:txBody>
          <a:bodyPr numCol="1">
            <a:normAutofit/>
          </a:bodyPr>
          <a:lstStyle/>
          <a:p>
            <a:pPr marL="227965" indent="-227965">
              <a:lnSpc>
                <a:spcPct val="200000"/>
              </a:lnSpc>
            </a:pPr>
            <a:r>
              <a:rPr lang="en-US" sz="24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 </a:t>
            </a:r>
            <a:r>
              <a:rPr lang="en-US" sz="24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implementation plans </a:t>
            </a:r>
            <a:r>
              <a:rPr lang="en-US" sz="24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 specific actions, milestones, and metrics </a:t>
            </a:r>
            <a:endParaRPr lang="en-US" sz="2400">
              <a:solidFill>
                <a:srgbClr val="323A45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227965" indent="-227965">
              <a:lnSpc>
                <a:spcPct val="100000"/>
              </a:lnSpc>
            </a:pPr>
            <a:r>
              <a:rPr lang="en-US" sz="24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Partner with and solicit feedback </a:t>
            </a:r>
            <a:r>
              <a:rPr lang="en-US" sz="24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from people who have experienced homelessness and other stakeholders</a:t>
            </a:r>
          </a:p>
          <a:p>
            <a:pPr marL="227965" indent="-227965">
              <a:lnSpc>
                <a:spcPct val="150000"/>
              </a:lnSpc>
            </a:pPr>
            <a:r>
              <a:rPr lang="en-US" sz="24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Publish </a:t>
            </a:r>
            <a:r>
              <a:rPr lang="en-US" sz="24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annual performance management plan </a:t>
            </a:r>
          </a:p>
          <a:p>
            <a:pPr marL="227965" indent="-227965">
              <a:lnSpc>
                <a:spcPct val="150000"/>
              </a:lnSpc>
            </a:pPr>
            <a:r>
              <a:rPr lang="en-US" sz="24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Update plan annually </a:t>
            </a:r>
            <a:r>
              <a:rPr lang="en-US" sz="24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reflect evolving metrics, input, and lessons</a:t>
            </a:r>
            <a:endParaRPr lang="en-US" sz="2400">
              <a:solidFill>
                <a:srgbClr val="323A45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66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D073-FB04-453B-B1CF-C4B94A30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981B1E"/>
                </a:solidFill>
                <a:latin typeface="Calibri"/>
                <a:ea typeface="Cambria"/>
                <a:cs typeface="Calibri"/>
              </a:rPr>
              <a:t>How USICH Will Measure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C8D1-2D19-4050-9BD7-538E2B5B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639" y="1610327"/>
            <a:ext cx="10343007" cy="4647048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People (including subpopulations) experiencing </a:t>
            </a:r>
            <a:r>
              <a:rPr lang="en-US" sz="19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sheltered and unsheltered </a:t>
            </a:r>
            <a:r>
              <a:rPr lang="en-US" sz="19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homelessness (HUD PIT)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Children and youth </a:t>
            </a:r>
            <a:r>
              <a:rPr lang="en-US" sz="19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experiencing homelessness during school year (ED)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Length of time </a:t>
            </a:r>
            <a:r>
              <a:rPr lang="en-US" sz="19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homelessness (HUD)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Returns to homelessness </a:t>
            </a:r>
            <a:r>
              <a:rPr lang="en-US" sz="19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within 6 to 12 months and within 2 years (HUD)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People who become </a:t>
            </a:r>
            <a:r>
              <a:rPr lang="en-US" sz="19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homeless for the first time </a:t>
            </a:r>
            <a:r>
              <a:rPr lang="en-US" sz="19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(HUD)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Overall homeless population (HUD)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Placement in and retention of </a:t>
            </a:r>
            <a:r>
              <a:rPr lang="en-US" sz="19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housing from street outreach </a:t>
            </a:r>
            <a:r>
              <a:rPr lang="en-US" sz="19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(HUD)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Racial disparities </a:t>
            </a:r>
            <a:r>
              <a:rPr lang="en-US" sz="19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homelessness (HUD)</a:t>
            </a:r>
          </a:p>
        </p:txBody>
      </p:sp>
    </p:spTree>
    <p:extLst>
      <p:ext uri="{BB962C8B-B14F-4D97-AF65-F5344CB8AC3E}">
        <p14:creationId xmlns:p14="http://schemas.microsoft.com/office/powerpoint/2010/main" val="142582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D073-FB04-453B-B1CF-C4B94A30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981B1E"/>
                </a:solidFill>
                <a:latin typeface="Calibri"/>
                <a:ea typeface="Cambria"/>
                <a:cs typeface="Calibri"/>
              </a:rPr>
              <a:t>How </a:t>
            </a:r>
            <a:r>
              <a:rPr lang="en-US" b="1" i="1">
                <a:solidFill>
                  <a:srgbClr val="981B1E"/>
                </a:solidFill>
                <a:latin typeface="Calibri"/>
                <a:ea typeface="Cambria"/>
                <a:cs typeface="Calibri"/>
              </a:rPr>
              <a:t>All In </a:t>
            </a:r>
            <a:r>
              <a:rPr lang="en-US" b="1">
                <a:solidFill>
                  <a:srgbClr val="981B1E"/>
                </a:solidFill>
                <a:latin typeface="Calibri"/>
                <a:ea typeface="Cambria"/>
                <a:cs typeface="Calibri"/>
              </a:rPr>
              <a:t>Can Be Used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C8D1-2D19-4050-9BD7-538E2B5B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178" y="2210952"/>
            <a:ext cx="11133080" cy="4647048"/>
          </a:xfrm>
        </p:spPr>
        <p:txBody>
          <a:bodyPr numCol="1">
            <a:normAutofit/>
          </a:bodyPr>
          <a:lstStyle/>
          <a:p>
            <a:pPr marL="227965" indent="-227965">
              <a:lnSpc>
                <a:spcPct val="150000"/>
              </a:lnSpc>
            </a:pPr>
            <a:r>
              <a:rPr lang="en-US" sz="24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 </a:t>
            </a:r>
            <a:r>
              <a:rPr lang="en-US" sz="24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local and systems-level plans</a:t>
            </a:r>
          </a:p>
          <a:p>
            <a:pPr marL="227965" indent="-227965">
              <a:lnSpc>
                <a:spcPct val="150000"/>
              </a:lnSpc>
            </a:pPr>
            <a:r>
              <a:rPr lang="en-US" sz="24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 </a:t>
            </a:r>
            <a:r>
              <a:rPr lang="en-US" sz="24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 and local goals </a:t>
            </a:r>
            <a:r>
              <a:rPr lang="en-US" sz="24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reduce homelessness by 2025</a:t>
            </a:r>
          </a:p>
          <a:p>
            <a:pPr marL="227965" indent="-227965">
              <a:lnSpc>
                <a:spcPct val="150000"/>
              </a:lnSpc>
            </a:pPr>
            <a:r>
              <a:rPr lang="en-US" sz="24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Educate </a:t>
            </a:r>
            <a:r>
              <a:rPr lang="en-US" sz="24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partners</a:t>
            </a:r>
            <a:r>
              <a:rPr lang="en-US" sz="24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the causes of homelessness, challenges, and opportunities </a:t>
            </a:r>
            <a:endParaRPr lang="en-US" sz="2400">
              <a:solidFill>
                <a:srgbClr val="323A45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227965" indent="-227965">
              <a:lnSpc>
                <a:spcPct val="150000"/>
              </a:lnSpc>
            </a:pPr>
            <a:r>
              <a:rPr lang="en-US" sz="24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Hold the federal government </a:t>
            </a:r>
            <a:r>
              <a:rPr lang="en-US" sz="24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accountable</a:t>
            </a:r>
            <a:endParaRPr lang="en-US" sz="2400" b="1">
              <a:solidFill>
                <a:srgbClr val="323A45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227965" indent="-227965">
              <a:lnSpc>
                <a:spcPct val="150000"/>
              </a:lnSpc>
            </a:pPr>
            <a:r>
              <a:rPr lang="en-US" sz="2400" b="1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 </a:t>
            </a:r>
            <a:r>
              <a:rPr lang="en-US" sz="2400">
                <a:solidFill>
                  <a:srgbClr val="323A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federal programs, existing federal actions, and new federal strategies</a:t>
            </a:r>
          </a:p>
        </p:txBody>
      </p:sp>
    </p:spTree>
    <p:extLst>
      <p:ext uri="{BB962C8B-B14F-4D97-AF65-F5344CB8AC3E}">
        <p14:creationId xmlns:p14="http://schemas.microsoft.com/office/powerpoint/2010/main" val="377158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5AA7-344E-207B-3D94-208704D11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Web link for USICH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901"/>
            <a:ext cx="9144000" cy="6951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>
                <a:solidFill>
                  <a:srgbClr val="981B1E"/>
                </a:solidFill>
                <a:latin typeface="Cambria"/>
                <a:ea typeface="Cambria"/>
              </a:rPr>
              <a:t>Visit usich.gov/</a:t>
            </a:r>
            <a:r>
              <a:rPr lang="en-US" sz="4400" b="1" err="1">
                <a:solidFill>
                  <a:srgbClr val="981B1E"/>
                </a:solidFill>
                <a:latin typeface="Cambria"/>
                <a:ea typeface="Cambria"/>
              </a:rPr>
              <a:t>fsp</a:t>
            </a:r>
            <a:endParaRPr lang="en-US" sz="4400" b="1" err="1">
              <a:solidFill>
                <a:srgbClr val="981B1E"/>
              </a:solidFill>
              <a:latin typeface="Cambria"/>
              <a:ea typeface="Cambr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28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9FAF-635A-E582-3478-7307400C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981B1E"/>
                </a:solidFill>
                <a:latin typeface="+mn-lt"/>
                <a:ea typeface="Cambria"/>
              </a:rPr>
              <a:t>How We Got Here…</a:t>
            </a:r>
            <a:endParaRPr lang="en-US">
              <a:solidFill>
                <a:srgbClr val="981B1E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6A24-5FCE-9730-6187-CAB4F3ED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095" y="1958673"/>
            <a:ext cx="996100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80+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listening sessions  </a:t>
            </a:r>
          </a:p>
          <a:p>
            <a:pPr marL="227965" indent="-227965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1,500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public comments, including 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500 from people with lived experiences of homelessness </a:t>
            </a:r>
          </a:p>
          <a:p>
            <a:pPr marL="227965" indent="-227965"/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Input from 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expert key informants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who reviewed with a lens for: 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racial equity, lived experience, tribal, and LGBTQI+</a:t>
            </a:r>
            <a:endParaRPr lang="en-US" sz="3200" b="1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227965" indent="-227965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Nearly 2,000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comments from our 19 member agencies</a:t>
            </a:r>
            <a:endParaRPr lang="en-US" sz="320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D8CCE-262A-A7CC-E25F-B10DEA12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03859-88A8-4DA3-94A7-6F0B8F460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12E5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12E5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74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D073-FB04-453B-B1CF-C4B94A30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981B1E"/>
                </a:solidFill>
                <a:latin typeface="+mn-lt"/>
                <a:ea typeface="Cambria" panose="02040503050406030204" pitchFamily="18" charset="0"/>
              </a:rPr>
              <a:t>What We Heard: Biggest Challenges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4AE373EB-995F-1D66-F049-4F31637AA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844150"/>
              </p:ext>
            </p:extLst>
          </p:nvPr>
        </p:nvGraphicFramePr>
        <p:xfrm>
          <a:off x="1808614" y="1690692"/>
          <a:ext cx="987628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870">
                  <a:extLst>
                    <a:ext uri="{9D8B030D-6E8A-4147-A177-3AD203B41FA5}">
                      <a16:colId xmlns:a16="http://schemas.microsoft.com/office/drawing/2014/main" val="933411824"/>
                    </a:ext>
                  </a:extLst>
                </a:gridCol>
                <a:gridCol w="6684415">
                  <a:extLst>
                    <a:ext uri="{9D8B030D-6E8A-4147-A177-3AD203B41FA5}">
                      <a16:colId xmlns:a16="http://schemas.microsoft.com/office/drawing/2014/main" val="3515925919"/>
                    </a:ext>
                  </a:extLst>
                </a:gridCol>
              </a:tblGrid>
              <a:tr h="275725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323A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Lack of Housing 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323A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Severe shortage of safe, affordable, and accessible housing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323A45"/>
                          </a:solidFill>
                          <a:latin typeface="Cambria"/>
                          <a:ea typeface="Cambria"/>
                        </a:rPr>
                        <a:t>NIMBY movement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323A45"/>
                          </a:solidFill>
                          <a:latin typeface="Cambria"/>
                          <a:ea typeface="Cambria"/>
                        </a:rPr>
                        <a:t>Impact of climate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27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Rising Rent Amid Slow Income Growth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Slow wage growth for lowest-paid workers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70% of lowest-wage households spend more than ½ income on rent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Disproportionate impact of housing unaffordability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Non-employment income cannot keep up with rental costs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6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23A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Inadequate Access to Supports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/>
                          <a:ea typeface="Cambria"/>
                        </a:rPr>
                        <a:t>Limited availability of culturally appropriate, accessible supportive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Fragmented systems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/>
                          <a:ea typeface="Cambria"/>
                        </a:rPr>
                        <a:t>Disproportionate outcomes for people of color and other historically marginalized groups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36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23A45"/>
                          </a:solidFill>
                          <a:latin typeface="Cambria"/>
                          <a:ea typeface="Cambria"/>
                        </a:rPr>
                        <a:t>Unsheltered Homelessness Rising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Limited alternatives to unsheltered homelessness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/>
                          <a:ea typeface="Cambria"/>
                        </a:rPr>
                        <a:t>Shelters at capacity, or high-barrier and not culturally appropriate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62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323A45"/>
                          </a:solidFill>
                          <a:latin typeface="Cambria"/>
                          <a:ea typeface="Cambria"/>
                        </a:rPr>
                        <a:t>Criminalization of Homelessness </a:t>
                      </a:r>
                      <a:endParaRPr lang="en-US" sz="1600" b="1">
                        <a:solidFill>
                          <a:srgbClr val="323A45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Harmful public narratives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/>
                          <a:ea typeface="Cambria"/>
                        </a:rPr>
                        <a:t>“Out of sight, out of mind” policies ineffective &amp; create more trauma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8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23A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Fatigue and Trauma Among Providers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Strained capacity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High-turnover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52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38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D073-FB04-453B-B1CF-C4B94A30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858" y="439774"/>
            <a:ext cx="9961004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981B1E"/>
                </a:solidFill>
                <a:latin typeface="+mn-lt"/>
                <a:ea typeface="Cambria" panose="02040503050406030204" pitchFamily="18" charset="0"/>
              </a:rPr>
              <a:t>What We Heard: Greatest Opportunities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155D9E-C5F0-EC45-A9D1-3C6469C4A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874877"/>
              </p:ext>
            </p:extLst>
          </p:nvPr>
        </p:nvGraphicFramePr>
        <p:xfrm>
          <a:off x="1664858" y="1659687"/>
          <a:ext cx="980155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995">
                  <a:extLst>
                    <a:ext uri="{9D8B030D-6E8A-4147-A177-3AD203B41FA5}">
                      <a16:colId xmlns:a16="http://schemas.microsoft.com/office/drawing/2014/main" val="933411824"/>
                    </a:ext>
                  </a:extLst>
                </a:gridCol>
                <a:gridCol w="6395561">
                  <a:extLst>
                    <a:ext uri="{9D8B030D-6E8A-4147-A177-3AD203B41FA5}">
                      <a16:colId xmlns:a16="http://schemas.microsoft.com/office/drawing/2014/main" val="3515925919"/>
                    </a:ext>
                  </a:extLst>
                </a:gridCol>
              </a:tblGrid>
              <a:tr h="275725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323A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Unprecedented Investments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323A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American Rescue Plan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323A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CARES 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323A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FY2023 President’s Budget 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7E6E6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27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Demonstrated Commitment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Housing Supply Action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National Mental Health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National Drug Control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Executive Orders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7E6E6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6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rgbClr val="323A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Lessons Learns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Non-Congregate Shelter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Emergency Rental Assistance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Eviction Moratoriums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Direct Cash Transfers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7E6E6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36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rgbClr val="323A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Focus on Racial Equity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Biden-Harris Administration Equity-Focused Executive Orders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mbria"/>
                          <a:ea typeface="Cambria"/>
                        </a:rPr>
                        <a:t>Opportunity for greater accountability &amp; more equitable outcomes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7E6E6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62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rgbClr val="323A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Unwavering Dedication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Passionate and compassionate providers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mbria"/>
                          <a:ea typeface="Cambria"/>
                        </a:rPr>
                        <a:t>Continued </a:t>
                      </a:r>
                      <a:r>
                        <a:rPr lang="en-US" sz="1800" b="0" i="0" u="none" strike="noStrike" noProof="0"/>
                        <a:t>perseverance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7E6E6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82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54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D67521-F93A-A67B-5997-C728E2E9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923" y="-1325563"/>
            <a:ext cx="9961004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USICH Plan/Guide Image Slide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DBF7743-6203-50DF-80F4-3DE4C86D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503" y="248037"/>
            <a:ext cx="4818993" cy="637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7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9FAF-635A-E582-3478-7307400C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>
                <a:solidFill>
                  <a:srgbClr val="981B1E"/>
                </a:solidFill>
                <a:latin typeface="+mn-lt"/>
                <a:ea typeface="Cambria"/>
              </a:rPr>
              <a:t>All In: </a:t>
            </a:r>
            <a:r>
              <a:rPr lang="en-US" b="1">
                <a:solidFill>
                  <a:srgbClr val="981B1E"/>
                </a:solidFill>
                <a:latin typeface="+mn-lt"/>
                <a:ea typeface="Cambria"/>
              </a:rPr>
              <a:t>Vision For the Future </a:t>
            </a:r>
            <a:endParaRPr lang="en-US">
              <a:solidFill>
                <a:srgbClr val="981B1E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6A24-5FCE-9730-6187-CAB4F3ED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956" y="1825625"/>
            <a:ext cx="10111096" cy="4489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>
                <a:latin typeface="Cambria"/>
                <a:ea typeface="Cambria"/>
              </a:rPr>
              <a:t>This plan is built upon our vision of a nation in which</a:t>
            </a:r>
            <a:r>
              <a:rPr lang="en-US" sz="3600" b="1">
                <a:latin typeface="Cambria"/>
                <a:ea typeface="Cambria"/>
              </a:rPr>
              <a:t> no one </a:t>
            </a:r>
            <a:r>
              <a:rPr lang="en-US" sz="3600">
                <a:latin typeface="Cambria"/>
                <a:ea typeface="Cambria"/>
              </a:rPr>
              <a:t>experiences the tragedy and indignity of homelessness, and</a:t>
            </a:r>
            <a:r>
              <a:rPr lang="en-US" sz="3600" b="1">
                <a:latin typeface="Cambria"/>
                <a:ea typeface="Cambria"/>
              </a:rPr>
              <a:t> everyone </a:t>
            </a:r>
            <a:r>
              <a:rPr lang="en-US" sz="3600">
                <a:latin typeface="Cambria"/>
                <a:ea typeface="Cambria"/>
              </a:rPr>
              <a:t>has a safe, stable, accessible, and affordable home. </a:t>
            </a:r>
            <a:b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6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SzPts val="1100"/>
              <a:buNone/>
            </a:pPr>
            <a:r>
              <a:rPr lang="en-US" sz="3600" b="1">
                <a:solidFill>
                  <a:srgbClr val="981B1E"/>
                </a:solidFill>
                <a:effectLst/>
                <a:latin typeface="Cambria"/>
                <a:ea typeface="Cambria"/>
                <a:cs typeface="Calibri"/>
              </a:rPr>
              <a:t>GOAL: </a:t>
            </a:r>
            <a:r>
              <a:rPr lang="en-US" sz="3600" b="1">
                <a:solidFill>
                  <a:srgbClr val="323A45"/>
                </a:solidFill>
                <a:effectLst/>
                <a:latin typeface="Cambria"/>
                <a:ea typeface="Cambria"/>
                <a:cs typeface="Calibri"/>
              </a:rPr>
              <a:t>Reduce homelessness 25% by 2025</a:t>
            </a:r>
            <a:r>
              <a:rPr lang="en-US" sz="3600" b="1">
                <a:solidFill>
                  <a:srgbClr val="323A45"/>
                </a:solidFill>
                <a:latin typeface="Cambria"/>
                <a:ea typeface="Cambria"/>
                <a:cs typeface="Calibri"/>
              </a:rPr>
              <a:t> </a:t>
            </a:r>
            <a:endParaRPr lang="en-US" sz="3600" b="1">
              <a:solidFill>
                <a:srgbClr val="323A45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27965" indent="-227965"/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7965" indent="-227965"/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7965" indent="-227965"/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D8CCE-262A-A7CC-E25F-B10DEA12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03859-88A8-4DA3-94A7-6F0B8F460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12E5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12E5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55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5006-C363-4E41-AF4F-EFC74F65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923" y="-1325563"/>
            <a:ext cx="9961004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Key Populations and Geographic Area Image Slide</a:t>
            </a:r>
          </a:p>
        </p:txBody>
      </p:sp>
      <p:pic>
        <p:nvPicPr>
          <p:cNvPr id="7" name="Content Placeholder 6" descr="Image of information regarding Key Populations and Geopraphic Areas.">
            <a:extLst>
              <a:ext uri="{FF2B5EF4-FFF2-40B4-BE49-F238E27FC236}">
                <a16:creationId xmlns:a16="http://schemas.microsoft.com/office/drawing/2014/main" id="{626AECE3-A673-7830-2B46-AE4FFE02D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514" y="312758"/>
            <a:ext cx="6462289" cy="636126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D8CCE-262A-A7CC-E25F-B10DEA129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03859-88A8-4DA3-94A7-6F0B8F460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12E5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12E5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31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D047-90E8-14CC-08E3-A30F79EB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923" y="-1325563"/>
            <a:ext cx="9961004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Ending Homelessness Image Slide</a:t>
            </a:r>
          </a:p>
        </p:txBody>
      </p:sp>
      <p:pic>
        <p:nvPicPr>
          <p:cNvPr id="6" name="Picture 5" descr="Image of ending homelessness with solutions and it's foundations.">
            <a:extLst>
              <a:ext uri="{FF2B5EF4-FFF2-40B4-BE49-F238E27FC236}">
                <a16:creationId xmlns:a16="http://schemas.microsoft.com/office/drawing/2014/main" id="{9AA5E52B-28FD-4E44-8674-33992B8D0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751" y="170793"/>
            <a:ext cx="5188122" cy="65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5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D073-FB04-453B-B1CF-C4B94A30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981B1E"/>
                </a:solidFill>
                <a:latin typeface="Calibri"/>
                <a:ea typeface="Cambria"/>
                <a:cs typeface="Calibri"/>
              </a:rPr>
              <a:t>Foundation Pillars</a:t>
            </a:r>
            <a:endParaRPr lang="en-US" b="1" i="1">
              <a:solidFill>
                <a:srgbClr val="981B1E"/>
              </a:solidFill>
              <a:latin typeface="Calibri"/>
              <a:ea typeface="Cambria"/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CE59A0-3D72-AF15-CC24-AE3B33FB7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058615"/>
              </p:ext>
            </p:extLst>
          </p:nvPr>
        </p:nvGraphicFramePr>
        <p:xfrm>
          <a:off x="346608" y="2316480"/>
          <a:ext cx="11498784" cy="2219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32928">
                  <a:extLst>
                    <a:ext uri="{9D8B030D-6E8A-4147-A177-3AD203B41FA5}">
                      <a16:colId xmlns:a16="http://schemas.microsoft.com/office/drawing/2014/main" val="3735065435"/>
                    </a:ext>
                  </a:extLst>
                </a:gridCol>
                <a:gridCol w="3832928">
                  <a:extLst>
                    <a:ext uri="{9D8B030D-6E8A-4147-A177-3AD203B41FA5}">
                      <a16:colId xmlns:a16="http://schemas.microsoft.com/office/drawing/2014/main" val="2520025595"/>
                    </a:ext>
                  </a:extLst>
                </a:gridCol>
                <a:gridCol w="3832928">
                  <a:extLst>
                    <a:ext uri="{9D8B030D-6E8A-4147-A177-3AD203B41FA5}">
                      <a16:colId xmlns:a16="http://schemas.microsoft.com/office/drawing/2014/main" val="3397430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Lead With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Use Data and Evidence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Collaborate at All Levels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12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Pursue equitable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Increase federal government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Promote collaborative 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12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Promote inclusive decision-making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Increase local and state capacity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Improve information sharing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8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Authentic collaboration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Create opportunity for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81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Increase access to AI/AN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Build research and evidence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401052"/>
                  </a:ext>
                </a:extLst>
              </a:tr>
              <a:tr h="156356">
                <a:tc>
                  <a:txBody>
                    <a:bodyPr/>
                    <a:lstStyle/>
                    <a:p>
                      <a:r>
                        <a:rPr lang="en-US"/>
                        <a:t>Change policies and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561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56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ICH MAIN">
      <a:dk1>
        <a:srgbClr val="112E51"/>
      </a:dk1>
      <a:lt1>
        <a:sysClr val="window" lastClr="FFFFFF"/>
      </a:lt1>
      <a:dk2>
        <a:srgbClr val="323A45"/>
      </a:dk2>
      <a:lt2>
        <a:srgbClr val="F1F1F1"/>
      </a:lt2>
      <a:accent1>
        <a:srgbClr val="981B1E"/>
      </a:accent1>
      <a:accent2>
        <a:srgbClr val="046B99"/>
      </a:accent2>
      <a:accent3>
        <a:srgbClr val="494440"/>
      </a:accent3>
      <a:accent4>
        <a:srgbClr val="FDB81E"/>
      </a:accent4>
      <a:accent5>
        <a:srgbClr val="4472C4"/>
      </a:accent5>
      <a:accent6>
        <a:srgbClr val="2E8540"/>
      </a:accent6>
      <a:hlink>
        <a:srgbClr val="3E94CF"/>
      </a:hlink>
      <a:folHlink>
        <a:srgbClr val="3E94C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T_Council_Slides.potx" id="{5D0F83B9-22BA-48B2-BE2E-06B54323D340}" vid="{4979396F-2014-45A6-A1E8-8C85C4892543}"/>
    </a:ext>
  </a:extLst>
</a:theme>
</file>

<file path=ppt/theme/theme2.xml><?xml version="1.0" encoding="utf-8"?>
<a:theme xmlns:a="http://schemas.openxmlformats.org/drawingml/2006/main" name="VIOP PowerPoint Template">
  <a:themeElements>
    <a:clrScheme name="AIMS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1A74BB"/>
      </a:accent1>
      <a:accent2>
        <a:srgbClr val="33ADE2"/>
      </a:accent2>
      <a:accent3>
        <a:srgbClr val="FF6600"/>
      </a:accent3>
      <a:accent4>
        <a:srgbClr val="000000"/>
      </a:accent4>
      <a:accent5>
        <a:srgbClr val="91C238"/>
      </a:accent5>
      <a:accent6>
        <a:srgbClr val="FFCC00"/>
      </a:accent6>
      <a:hlink>
        <a:srgbClr val="1A74BB"/>
      </a:hlink>
      <a:folHlink>
        <a:srgbClr val="1A74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7" id="{E8F08E6E-FB64-42B0-85AE-7E4A50621CEF}" vid="{2F88AC15-9D0B-48FB-AA0A-1F13BB41F7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b1ecbf-8e12-41fa-b577-5f4aa3424baa">
      <UserInfo>
        <DisplayName>Bullard,Rick (Richard)</DisplayName>
        <AccountId>561</AccountId>
        <AccountType/>
      </UserInfo>
      <UserInfo>
        <DisplayName>Veals,Christel</DisplayName>
        <AccountId>562</AccountId>
        <AccountType/>
      </UserInfo>
      <UserInfo>
        <DisplayName>Duran,David</DisplayName>
        <AccountId>563</AccountId>
        <AccountType/>
      </UserInfo>
      <UserInfo>
        <DisplayName>Dowbusz,Stephanie</DisplayName>
        <AccountId>564</AccountId>
        <AccountType/>
      </UserInfo>
      <UserInfo>
        <DisplayName>Uvalle,Norma</DisplayName>
        <AccountId>565</AccountId>
        <AccountType/>
      </UserInfo>
      <UserInfo>
        <DisplayName>Dockal,Debbi</DisplayName>
        <AccountId>566</AccountId>
        <AccountType/>
      </UserInfo>
      <UserInfo>
        <DisplayName>Fox,Steven</DisplayName>
        <AccountId>567</AccountId>
        <AccountType/>
      </UserInfo>
    </SharedWithUsers>
    <MediaLengthInSeconds xmlns="8503bc2d-68ca-4668-bd1b-fa8e8f33b2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21F61ACE0F047898D2F62A655084E" ma:contentTypeVersion="6" ma:contentTypeDescription="Create a new document." ma:contentTypeScope="" ma:versionID="95c93fc70b31316446f38b1a984b1a38">
  <xsd:schema xmlns:xsd="http://www.w3.org/2001/XMLSchema" xmlns:xs="http://www.w3.org/2001/XMLSchema" xmlns:p="http://schemas.microsoft.com/office/2006/metadata/properties" xmlns:ns2="4eb1ecbf-8e12-41fa-b577-5f4aa3424baa" xmlns:ns3="8503bc2d-68ca-4668-bd1b-fa8e8f33b2bd" targetNamespace="http://schemas.microsoft.com/office/2006/metadata/properties" ma:root="true" ma:fieldsID="ba4afcfba344dab19d0c5e85c2c803d0" ns2:_="" ns3:_="">
    <xsd:import namespace="4eb1ecbf-8e12-41fa-b577-5f4aa3424baa"/>
    <xsd:import namespace="8503bc2d-68ca-4668-bd1b-fa8e8f33b2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1ecbf-8e12-41fa-b577-5f4aa342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3bc2d-68ca-4668-bd1b-fa8e8f33b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3DB59F-C019-4504-91F4-9CC8511D484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503bc2d-68ca-4668-bd1b-fa8e8f33b2bd"/>
    <ds:schemaRef ds:uri="http://purl.org/dc/elements/1.1/"/>
    <ds:schemaRef ds:uri="http://schemas.microsoft.com/office/2006/metadata/properties"/>
    <ds:schemaRef ds:uri="4eb1ecbf-8e12-41fa-b577-5f4aa3424ba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CD0C14-91DA-4CA2-AA0E-AD0D8169A6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2F0E8B-5427-473F-A429-3E5A12251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1ecbf-8e12-41fa-b577-5f4aa3424baa"/>
    <ds:schemaRef ds:uri="8503bc2d-68ca-4668-bd1b-fa8e8f33b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757</Words>
  <Application>Microsoft Office PowerPoint</Application>
  <PresentationFormat>Widescreen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Georgia</vt:lpstr>
      <vt:lpstr>Poppins</vt:lpstr>
      <vt:lpstr>Wingdings</vt:lpstr>
      <vt:lpstr>Office Theme</vt:lpstr>
      <vt:lpstr>VIOP PowerPoint Template</vt:lpstr>
      <vt:lpstr>U.S. Interagency  Council on Homelessness</vt:lpstr>
      <vt:lpstr>How We Got Here…</vt:lpstr>
      <vt:lpstr>What We Heard: Biggest Challenges</vt:lpstr>
      <vt:lpstr>What We Heard: Greatest Opportunities</vt:lpstr>
      <vt:lpstr>USICH Plan/Guide Image Slide</vt:lpstr>
      <vt:lpstr>All In: Vision For the Future </vt:lpstr>
      <vt:lpstr>Key Populations and Geographic Area Image Slide</vt:lpstr>
      <vt:lpstr>Ending Homelessness Image Slide</vt:lpstr>
      <vt:lpstr>Foundation Pillars</vt:lpstr>
      <vt:lpstr>Solutions Pillars</vt:lpstr>
      <vt:lpstr>How USICH Will Implement All In</vt:lpstr>
      <vt:lpstr>How USICH Will Measure Progress</vt:lpstr>
      <vt:lpstr>How All In Can Be Used Locally</vt:lpstr>
      <vt:lpstr>Web link for USICH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Rich</dc:creator>
  <cp:keywords/>
  <cp:lastModifiedBy>Geske,Jeremy</cp:lastModifiedBy>
  <cp:revision>2</cp:revision>
  <cp:lastPrinted>2019-05-01T19:01:54Z</cp:lastPrinted>
  <dcterms:created xsi:type="dcterms:W3CDTF">2015-12-14T15:00:29Z</dcterms:created>
  <dcterms:modified xsi:type="dcterms:W3CDTF">2023-05-10T15:37:48Z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0x010100A2F21F61ACE0F047898D2F62A655084E</vt:lpwstr>
  </property>
  <property fmtid="{D5CDD505-2E9C-101B-9397-08002B2CF9AE}" pid="3" name="TaxKeyword">
    <vt:lpwstr/>
  </property>
  <property fmtid="{D5CDD505-2E9C-101B-9397-08002B2CF9AE}" pid="4" name="AuthorIds_UIVersion_6">
    <vt:lpwstr>3329</vt:lpwstr>
  </property>
  <property fmtid="{D5CDD505-2E9C-101B-9397-08002B2CF9AE}" pid="5" name="MediaServiceImageTags">
    <vt:lpwstr/>
  </property>
  <property fmtid="{D5CDD505-2E9C-101B-9397-08002B2CF9AE}" pid="6" name="Order">
    <vt:r8>36300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TriggerFlowInfo">
    <vt:lpwstr/>
  </property>
  <property fmtid="{D5CDD505-2E9C-101B-9397-08002B2CF9AE}" pid="10" name="_ColorHex">
    <vt:lpwstr/>
  </property>
  <property fmtid="{D5CDD505-2E9C-101B-9397-08002B2CF9AE}" pid="11" name="_Emoji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_ColorTag">
    <vt:lpwstr/>
  </property>
</Properties>
</file>