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36"/>
  </p:notesMasterIdLst>
  <p:sldIdLst>
    <p:sldId id="267" r:id="rId5"/>
    <p:sldId id="674" r:id="rId6"/>
    <p:sldId id="257" r:id="rId7"/>
    <p:sldId id="691" r:id="rId8"/>
    <p:sldId id="268" r:id="rId9"/>
    <p:sldId id="675" r:id="rId10"/>
    <p:sldId id="270" r:id="rId11"/>
    <p:sldId id="690" r:id="rId12"/>
    <p:sldId id="696" r:id="rId13"/>
    <p:sldId id="697" r:id="rId14"/>
    <p:sldId id="698" r:id="rId15"/>
    <p:sldId id="699" r:id="rId16"/>
    <p:sldId id="700" r:id="rId17"/>
    <p:sldId id="701" r:id="rId18"/>
    <p:sldId id="702" r:id="rId19"/>
    <p:sldId id="703" r:id="rId20"/>
    <p:sldId id="679" r:id="rId21"/>
    <p:sldId id="680" r:id="rId22"/>
    <p:sldId id="692" r:id="rId23"/>
    <p:sldId id="274" r:id="rId24"/>
    <p:sldId id="683" r:id="rId25"/>
    <p:sldId id="687" r:id="rId26"/>
    <p:sldId id="686" r:id="rId27"/>
    <p:sldId id="685" r:id="rId28"/>
    <p:sldId id="688" r:id="rId29"/>
    <p:sldId id="695" r:id="rId30"/>
    <p:sldId id="275" r:id="rId31"/>
    <p:sldId id="272" r:id="rId32"/>
    <p:sldId id="276" r:id="rId33"/>
    <p:sldId id="279" r:id="rId34"/>
    <p:sldId id="68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autoAdjust="0"/>
    <p:restoredTop sz="95220" autoAdjust="0"/>
  </p:normalViewPr>
  <p:slideViewPr>
    <p:cSldViewPr snapToGrid="0">
      <p:cViewPr varScale="1">
        <p:scale>
          <a:sx n="81" d="100"/>
          <a:sy n="81" d="100"/>
        </p:scale>
        <p:origin x="758" y="72"/>
      </p:cViewPr>
      <p:guideLst/>
    </p:cSldViewPr>
  </p:slideViewPr>
  <p:outlineViewPr>
    <p:cViewPr>
      <p:scale>
        <a:sx n="33" d="100"/>
        <a:sy n="33" d="100"/>
      </p:scale>
      <p:origin x="0" y="-5923"/>
    </p:cViewPr>
  </p:outlineViewPr>
  <p:notesTextViewPr>
    <p:cViewPr>
      <p:scale>
        <a:sx n="75" d="100"/>
        <a:sy n="75" d="100"/>
      </p:scale>
      <p:origin x="0" y="0"/>
    </p:cViewPr>
  </p:notesTextViewPr>
  <p:sorterViewPr>
    <p:cViewPr>
      <p:scale>
        <a:sx n="100" d="100"/>
        <a:sy n="100" d="100"/>
      </p:scale>
      <p:origin x="0" y="-7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EDF00A-EE33-4E49-A01C-118C2B9DE026}" type="datetimeFigureOut">
              <a:rPr lang="en-US" smtClean="0"/>
              <a:t>11/20/2020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blank slides in this presentation are there to show you the layout options. Feel free to delete slides you do not want or to change the layout of the slides (right click then choose Layout from the menu).</a:t>
            </a:r>
            <a:endParaRPr lang="en-US" dirty="0"/>
          </a:p>
          <a:p>
            <a:endParaRPr lang="en-US" dirty="0"/>
          </a:p>
          <a:p>
            <a:r>
              <a:rPr lang="en-US" dirty="0"/>
              <a:t>To</a:t>
            </a:r>
            <a:r>
              <a:rPr lang="en-US" baseline="0" dirty="0"/>
              <a:t> change the slide background picture or TWC logo on this slide, go to View &gt; Slide Master</a:t>
            </a:r>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endParaRPr dirty="0"/>
          </a:p>
        </p:txBody>
      </p:sp>
      <p:sp>
        <p:nvSpPr>
          <p:cNvPr id="242" name="Google Shape;24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34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412836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82273-4627-4E41-A5E8-8CA82E10EC5D}" type="slidenum">
              <a:rPr lang="en-US" smtClean="0"/>
              <a:t>12</a:t>
            </a:fld>
            <a:endParaRPr lang="en-US"/>
          </a:p>
        </p:txBody>
      </p:sp>
    </p:spTree>
    <p:extLst>
      <p:ext uri="{BB962C8B-B14F-4D97-AF65-F5344CB8AC3E}">
        <p14:creationId xmlns:p14="http://schemas.microsoft.com/office/powerpoint/2010/main" val="315151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54f78dbe6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54f78dbe6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extLst>
      <p:ext uri="{BB962C8B-B14F-4D97-AF65-F5344CB8AC3E}">
        <p14:creationId xmlns:p14="http://schemas.microsoft.com/office/powerpoint/2010/main" val="247746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10"/>
          </p:nvPr>
        </p:nvSpPr>
        <p:spPr/>
        <p:txBody>
          <a:bodyPr/>
          <a:lstStyle/>
          <a:p>
            <a:fld id="{E3982273-4627-4E41-A5E8-8CA82E10EC5D}" type="slidenum">
              <a:rPr lang="en-US" smtClean="0"/>
              <a:t>14</a:t>
            </a:fld>
            <a:endParaRPr lang="en-US"/>
          </a:p>
        </p:txBody>
      </p:sp>
    </p:spTree>
    <p:extLst>
      <p:ext uri="{BB962C8B-B14F-4D97-AF65-F5344CB8AC3E}">
        <p14:creationId xmlns:p14="http://schemas.microsoft.com/office/powerpoint/2010/main" val="324209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10"/>
          </p:nvPr>
        </p:nvSpPr>
        <p:spPr/>
        <p:txBody>
          <a:bodyPr/>
          <a:lstStyle/>
          <a:p>
            <a:fld id="{E3982273-4627-4E41-A5E8-8CA82E10EC5D}" type="slidenum">
              <a:rPr lang="en-US" smtClean="0"/>
              <a:t>15</a:t>
            </a:fld>
            <a:endParaRPr lang="en-US"/>
          </a:p>
        </p:txBody>
      </p:sp>
    </p:spTree>
    <p:extLst>
      <p:ext uri="{BB962C8B-B14F-4D97-AF65-F5344CB8AC3E}">
        <p14:creationId xmlns:p14="http://schemas.microsoft.com/office/powerpoint/2010/main" val="324209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16</a:t>
            </a:fld>
            <a:endParaRPr lang="en-US"/>
          </a:p>
        </p:txBody>
      </p:sp>
    </p:spTree>
    <p:extLst>
      <p:ext uri="{BB962C8B-B14F-4D97-AF65-F5344CB8AC3E}">
        <p14:creationId xmlns:p14="http://schemas.microsoft.com/office/powerpoint/2010/main" val="32598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17</a:t>
            </a:fld>
            <a:endParaRPr lang="en-US"/>
          </a:p>
        </p:txBody>
      </p:sp>
    </p:spTree>
    <p:extLst>
      <p:ext uri="{BB962C8B-B14F-4D97-AF65-F5344CB8AC3E}">
        <p14:creationId xmlns:p14="http://schemas.microsoft.com/office/powerpoint/2010/main" val="3775314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18</a:t>
            </a:fld>
            <a:endParaRPr lang="en-US"/>
          </a:p>
        </p:txBody>
      </p:sp>
    </p:spTree>
    <p:extLst>
      <p:ext uri="{BB962C8B-B14F-4D97-AF65-F5344CB8AC3E}">
        <p14:creationId xmlns:p14="http://schemas.microsoft.com/office/powerpoint/2010/main" val="23898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19</a:t>
            </a:fld>
            <a:endParaRPr lang="en-US"/>
          </a:p>
        </p:txBody>
      </p:sp>
    </p:spTree>
    <p:extLst>
      <p:ext uri="{BB962C8B-B14F-4D97-AF65-F5344CB8AC3E}">
        <p14:creationId xmlns:p14="http://schemas.microsoft.com/office/powerpoint/2010/main" val="398186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a:t>
            </a:fld>
            <a:endParaRPr lang="en-US"/>
          </a:p>
        </p:txBody>
      </p:sp>
    </p:spTree>
    <p:extLst>
      <p:ext uri="{BB962C8B-B14F-4D97-AF65-F5344CB8AC3E}">
        <p14:creationId xmlns:p14="http://schemas.microsoft.com/office/powerpoint/2010/main" val="117992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20</a:t>
            </a:fld>
            <a:endParaRPr lang="en-US"/>
          </a:p>
        </p:txBody>
      </p:sp>
    </p:spTree>
    <p:extLst>
      <p:ext uri="{BB962C8B-B14F-4D97-AF65-F5344CB8AC3E}">
        <p14:creationId xmlns:p14="http://schemas.microsoft.com/office/powerpoint/2010/main" val="268843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21</a:t>
            </a:fld>
            <a:endParaRPr lang="en-US"/>
          </a:p>
        </p:txBody>
      </p:sp>
    </p:spTree>
    <p:extLst>
      <p:ext uri="{BB962C8B-B14F-4D97-AF65-F5344CB8AC3E}">
        <p14:creationId xmlns:p14="http://schemas.microsoft.com/office/powerpoint/2010/main" val="197370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22</a:t>
            </a:fld>
            <a:endParaRPr lang="en-US"/>
          </a:p>
        </p:txBody>
      </p:sp>
    </p:spTree>
    <p:extLst>
      <p:ext uri="{BB962C8B-B14F-4D97-AF65-F5344CB8AC3E}">
        <p14:creationId xmlns:p14="http://schemas.microsoft.com/office/powerpoint/2010/main" val="1644897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23</a:t>
            </a:fld>
            <a:endParaRPr lang="en-US"/>
          </a:p>
        </p:txBody>
      </p:sp>
    </p:spTree>
    <p:extLst>
      <p:ext uri="{BB962C8B-B14F-4D97-AF65-F5344CB8AC3E}">
        <p14:creationId xmlns:p14="http://schemas.microsoft.com/office/powerpoint/2010/main" val="1662718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24</a:t>
            </a:fld>
            <a:endParaRPr lang="en-US"/>
          </a:p>
        </p:txBody>
      </p:sp>
    </p:spTree>
    <p:extLst>
      <p:ext uri="{BB962C8B-B14F-4D97-AF65-F5344CB8AC3E}">
        <p14:creationId xmlns:p14="http://schemas.microsoft.com/office/powerpoint/2010/main" val="3139623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25</a:t>
            </a:fld>
            <a:endParaRPr lang="en-US"/>
          </a:p>
        </p:txBody>
      </p:sp>
    </p:spTree>
    <p:extLst>
      <p:ext uri="{BB962C8B-B14F-4D97-AF65-F5344CB8AC3E}">
        <p14:creationId xmlns:p14="http://schemas.microsoft.com/office/powerpoint/2010/main" val="1719144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26</a:t>
            </a:fld>
            <a:endParaRPr lang="en-US"/>
          </a:p>
        </p:txBody>
      </p:sp>
    </p:spTree>
    <p:extLst>
      <p:ext uri="{BB962C8B-B14F-4D97-AF65-F5344CB8AC3E}">
        <p14:creationId xmlns:p14="http://schemas.microsoft.com/office/powerpoint/2010/main" val="14653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27</a:t>
            </a:fld>
            <a:endParaRPr lang="en-US"/>
          </a:p>
        </p:txBody>
      </p:sp>
    </p:spTree>
    <p:extLst>
      <p:ext uri="{BB962C8B-B14F-4D97-AF65-F5344CB8AC3E}">
        <p14:creationId xmlns:p14="http://schemas.microsoft.com/office/powerpoint/2010/main" val="1752175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28</a:t>
            </a:fld>
            <a:endParaRPr lang="en-US"/>
          </a:p>
        </p:txBody>
      </p:sp>
    </p:spTree>
    <p:extLst>
      <p:ext uri="{BB962C8B-B14F-4D97-AF65-F5344CB8AC3E}">
        <p14:creationId xmlns:p14="http://schemas.microsoft.com/office/powerpoint/2010/main" val="555491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29</a:t>
            </a:fld>
            <a:endParaRPr lang="en-US"/>
          </a:p>
        </p:txBody>
      </p:sp>
    </p:spTree>
    <p:extLst>
      <p:ext uri="{BB962C8B-B14F-4D97-AF65-F5344CB8AC3E}">
        <p14:creationId xmlns:p14="http://schemas.microsoft.com/office/powerpoint/2010/main" val="292835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2285556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30</a:t>
            </a:fld>
            <a:endParaRPr lang="en-US"/>
          </a:p>
        </p:txBody>
      </p:sp>
    </p:spTree>
    <p:extLst>
      <p:ext uri="{BB962C8B-B14F-4D97-AF65-F5344CB8AC3E}">
        <p14:creationId xmlns:p14="http://schemas.microsoft.com/office/powerpoint/2010/main" val="2722654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31</a:t>
            </a:fld>
            <a:endParaRPr lang="en-US"/>
          </a:p>
        </p:txBody>
      </p:sp>
    </p:spTree>
    <p:extLst>
      <p:ext uri="{BB962C8B-B14F-4D97-AF65-F5344CB8AC3E}">
        <p14:creationId xmlns:p14="http://schemas.microsoft.com/office/powerpoint/2010/main" val="372957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4</a:t>
            </a:fld>
            <a:endParaRPr lang="en-US"/>
          </a:p>
        </p:txBody>
      </p:sp>
    </p:spTree>
    <p:extLst>
      <p:ext uri="{BB962C8B-B14F-4D97-AF65-F5344CB8AC3E}">
        <p14:creationId xmlns:p14="http://schemas.microsoft.com/office/powerpoint/2010/main" val="412007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5</a:t>
            </a:fld>
            <a:endParaRPr lang="en-US"/>
          </a:p>
        </p:txBody>
      </p:sp>
    </p:spTree>
    <p:extLst>
      <p:ext uri="{BB962C8B-B14F-4D97-AF65-F5344CB8AC3E}">
        <p14:creationId xmlns:p14="http://schemas.microsoft.com/office/powerpoint/2010/main" val="37354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6</a:t>
            </a:fld>
            <a:endParaRPr lang="en-US"/>
          </a:p>
        </p:txBody>
      </p:sp>
    </p:spTree>
    <p:extLst>
      <p:ext uri="{BB962C8B-B14F-4D97-AF65-F5344CB8AC3E}">
        <p14:creationId xmlns:p14="http://schemas.microsoft.com/office/powerpoint/2010/main" val="427733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74221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218293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82273-4627-4E41-A5E8-8CA82E10EC5D}" type="slidenum">
              <a:rPr lang="en-US" smtClean="0"/>
              <a:t>9</a:t>
            </a:fld>
            <a:endParaRPr lang="en-US"/>
          </a:p>
        </p:txBody>
      </p:sp>
    </p:spTree>
    <p:extLst>
      <p:ext uri="{BB962C8B-B14F-4D97-AF65-F5344CB8AC3E}">
        <p14:creationId xmlns:p14="http://schemas.microsoft.com/office/powerpoint/2010/main" val="1337277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11/20/2020</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 name="Slide Number Placeholder 6">
            <a:extLst>
              <a:ext uri="{FF2B5EF4-FFF2-40B4-BE49-F238E27FC236}">
                <a16:creationId xmlns:a16="http://schemas.microsoft.com/office/drawing/2014/main" id="{DAED365E-713C-2243-ACEA-664328C528A7}"/>
              </a:ext>
            </a:extLst>
          </p:cNvPr>
          <p:cNvSpPr>
            <a:spLocks noGrp="1"/>
          </p:cNvSpPr>
          <p:nvPr>
            <p:ph type="sldNum" sz="quarter" idx="12"/>
          </p:nvPr>
        </p:nvSpPr>
        <p:spPr>
          <a:xfrm>
            <a:off x="9245600" y="6404883"/>
            <a:ext cx="2844800" cy="365125"/>
          </a:xfrm>
          <a:prstGeom prst="rect">
            <a:avLst/>
          </a:prstGeom>
        </p:spPr>
        <p:txBody>
          <a:bodyPr/>
          <a:lstStyle>
            <a:lvl1pPr>
              <a:defRPr sz="1100">
                <a:latin typeface="Avenir Next" panose="020B0503020202020204" pitchFamily="34" charset="0"/>
              </a:defRPr>
            </a:lvl1pPr>
          </a:lstStyle>
          <a:p>
            <a:fld id="{8CA69DF2-E3DC-1147-8676-B9A1CE7C9B94}" type="slidenum">
              <a:rPr lang="en-US" smtClean="0"/>
              <a:pPr/>
              <a:t>‹#›</a:t>
            </a:fld>
            <a:endParaRPr lang="en-US" dirty="0"/>
          </a:p>
        </p:txBody>
      </p:sp>
    </p:spTree>
    <p:extLst>
      <p:ext uri="{BB962C8B-B14F-4D97-AF65-F5344CB8AC3E}">
        <p14:creationId xmlns:p14="http://schemas.microsoft.com/office/powerpoint/2010/main" val="133804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FADAC-8F53-4D67-A11D-0F34BEDE0714}"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11/20/2020</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hyperlink" Target="https://gcc01.safelinks.protection.outlook.com/?url=https%3A%2F%2Fwww.partner4work.org%2Fdocument%2Frequest-proposals-industry-recognized-training-pipeline%2F&amp;data=04%7C01%7Cjennifer.troke%40twc.state.tx.us%7C9da3b67d3090414b9eec08d871102a6d%7Cfe7d3f4f241b4af184aa32c57fe9db03%7C0%7C0%7C637383661534801594%7CUnknown%7CTWFpbGZsb3d8eyJWIjoiMC4wLjAwMDAiLCJQIjoiV2luMzIiLCJBTiI6Ik1haWwiLCJXVCI6Mn0%3D%7C1000&amp;sdata=uz0F6csmKyp2VOGadEV0LqiTw%2FuJVAMrLt8kONJ3H0o%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wdbco.org/rf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wc.texas.gov/agency/texas-workforce-commission-financial-grant-informatio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5250" y="2932913"/>
            <a:ext cx="8824456" cy="946136"/>
          </a:xfrm>
        </p:spPr>
        <p:txBody>
          <a:bodyPr/>
          <a:lstStyle/>
          <a:p>
            <a:pPr algn="ctr"/>
            <a:r>
              <a:rPr lang="en-US" sz="4400" dirty="0"/>
              <a:t>Evidence-Based Grant-Making</a:t>
            </a:r>
          </a:p>
        </p:txBody>
      </p:sp>
      <p:sp>
        <p:nvSpPr>
          <p:cNvPr id="8" name="Subtitle 7"/>
          <p:cNvSpPr>
            <a:spLocks noGrp="1"/>
          </p:cNvSpPr>
          <p:nvPr>
            <p:ph type="subTitle" idx="1"/>
          </p:nvPr>
        </p:nvSpPr>
        <p:spPr/>
        <p:txBody>
          <a:bodyPr/>
          <a:lstStyle/>
          <a:p>
            <a:r>
              <a:rPr lang="en-US" dirty="0"/>
              <a:t>Improving Texas Outcomes</a:t>
            </a:r>
          </a:p>
        </p:txBody>
      </p:sp>
      <p:sp>
        <p:nvSpPr>
          <p:cNvPr id="9" name="Text Placeholder 8"/>
          <p:cNvSpPr>
            <a:spLocks noGrp="1"/>
          </p:cNvSpPr>
          <p:nvPr>
            <p:ph type="body" sz="quarter" idx="12"/>
          </p:nvPr>
        </p:nvSpPr>
        <p:spPr>
          <a:xfrm>
            <a:off x="9255125" y="2615158"/>
            <a:ext cx="2936875" cy="1401763"/>
          </a:xfrm>
        </p:spPr>
        <p:txBody>
          <a:bodyPr/>
          <a:lstStyle/>
          <a:p>
            <a:r>
              <a:rPr lang="en-US" sz="1400" dirty="0"/>
              <a:t>Texas Workforce Commission (TWC), Texas Workforce Investment Council (TWIC), Results for America, &amp; Rural Capital Area Workforce Development Board</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5744CDAA-6F59-4E39-BC66-FE10209D3674}"/>
              </a:ext>
            </a:extLst>
          </p:cNvPr>
          <p:cNvSpPr>
            <a:spLocks noGrp="1"/>
          </p:cNvSpPr>
          <p:nvPr>
            <p:ph type="title"/>
          </p:nvPr>
        </p:nvSpPr>
        <p:spPr>
          <a:xfrm>
            <a:off x="152443" y="766734"/>
            <a:ext cx="10094157" cy="1080938"/>
          </a:xfrm>
        </p:spPr>
        <p:txBody>
          <a:bodyPr/>
          <a:lstStyle/>
          <a:p>
            <a:r>
              <a:rPr lang="en-US" dirty="0"/>
              <a:t>RFA’s Mission</a:t>
            </a:r>
          </a:p>
        </p:txBody>
      </p:sp>
      <p:sp>
        <p:nvSpPr>
          <p:cNvPr id="247" name="Google Shape;247;p46"/>
          <p:cNvSpPr txBox="1"/>
          <p:nvPr/>
        </p:nvSpPr>
        <p:spPr>
          <a:xfrm>
            <a:off x="553038" y="2197100"/>
            <a:ext cx="8376572" cy="3278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C3863"/>
              </a:buClr>
              <a:buSzPts val="3600"/>
              <a:buFont typeface="Avenir"/>
              <a:buNone/>
            </a:pPr>
            <a:r>
              <a:rPr lang="en-US" sz="3000" b="1" dirty="0">
                <a:solidFill>
                  <a:srgbClr val="008BB9"/>
                </a:solidFill>
                <a:latin typeface="Stevie Sans" panose="02000503000000020004" pitchFamily="2" charset="77"/>
                <a:cs typeface="Arial" panose="020B0604020202020204" pitchFamily="34" charset="0"/>
                <a:sym typeface="Avenir"/>
              </a:rPr>
              <a:t>To make investing in what works the “new normal” </a:t>
            </a:r>
            <a:r>
              <a:rPr lang="en-US" sz="3000" dirty="0">
                <a:solidFill>
                  <a:srgbClr val="008BB9"/>
                </a:solidFill>
                <a:latin typeface="Stevie Sans" panose="02000503000000020004" pitchFamily="2" charset="77"/>
                <a:cs typeface="Arial" panose="020B0604020202020204" pitchFamily="34" charset="0"/>
                <a:sym typeface="Avenir"/>
              </a:rPr>
              <a:t>so that government decisionmakers will regularly and effectively use evidence and data to increase the impact of the over $1 trillion that governments spend each year to improve the lives of young people, their families and communities. </a:t>
            </a:r>
            <a:endParaRPr sz="3000" dirty="0">
              <a:solidFill>
                <a:srgbClr val="008BB9"/>
              </a:solidFill>
              <a:latin typeface="Stevie Sans" panose="02000503000000020004" pitchFamily="2" charset="77"/>
              <a:cs typeface="Arial" panose="020B0604020202020204" pitchFamily="34" charset="0"/>
              <a:sym typeface="Avenir"/>
            </a:endParaRPr>
          </a:p>
        </p:txBody>
      </p:sp>
      <p:grpSp>
        <p:nvGrpSpPr>
          <p:cNvPr id="249" name="Google Shape;249;p46">
            <a:extLst>
              <a:ext uri="{C183D7F6-B498-43B3-948B-1728B52AA6E4}">
                <adec:decorative xmlns:adec="http://schemas.microsoft.com/office/drawing/2017/decorative" val="1"/>
              </a:ext>
            </a:extLst>
          </p:cNvPr>
          <p:cNvGrpSpPr/>
          <p:nvPr/>
        </p:nvGrpSpPr>
        <p:grpSpPr>
          <a:xfrm>
            <a:off x="9263047" y="2736958"/>
            <a:ext cx="1404953" cy="1404953"/>
            <a:chOff x="9263047" y="2736958"/>
            <a:chExt cx="1404953" cy="1404953"/>
          </a:xfrm>
        </p:grpSpPr>
        <p:pic>
          <p:nvPicPr>
            <p:cNvPr id="250" name="Google Shape;250;p46"/>
            <p:cNvPicPr preferRelativeResize="0"/>
            <p:nvPr/>
          </p:nvPicPr>
          <p:blipFill rotWithShape="1">
            <a:blip r:embed="rId3">
              <a:alphaModFix/>
            </a:blip>
            <a:srcRect/>
            <a:stretch/>
          </p:blipFill>
          <p:spPr>
            <a:xfrm>
              <a:off x="9263047" y="2736958"/>
              <a:ext cx="1404953" cy="1404953"/>
            </a:xfrm>
            <a:prstGeom prst="rect">
              <a:avLst/>
            </a:prstGeom>
            <a:noFill/>
            <a:ln>
              <a:noFill/>
            </a:ln>
          </p:spPr>
        </p:pic>
        <p:pic>
          <p:nvPicPr>
            <p:cNvPr id="251" name="Google Shape;251;p46"/>
            <p:cNvPicPr preferRelativeResize="0"/>
            <p:nvPr/>
          </p:nvPicPr>
          <p:blipFill rotWithShape="1">
            <a:blip r:embed="rId4">
              <a:alphaModFix/>
            </a:blip>
            <a:srcRect/>
            <a:stretch/>
          </p:blipFill>
          <p:spPr>
            <a:xfrm>
              <a:off x="9600090" y="3026585"/>
              <a:ext cx="754615" cy="724187"/>
            </a:xfrm>
            <a:prstGeom prst="rect">
              <a:avLst/>
            </a:prstGeom>
            <a:noFill/>
            <a:ln>
              <a:noFill/>
            </a:ln>
          </p:spPr>
        </p:pic>
      </p:grpSp>
      <p:grpSp>
        <p:nvGrpSpPr>
          <p:cNvPr id="252" name="Google Shape;252;p46">
            <a:extLst>
              <a:ext uri="{C183D7F6-B498-43B3-948B-1728B52AA6E4}">
                <adec:decorative xmlns:adec="http://schemas.microsoft.com/office/drawing/2017/decorative" val="1"/>
              </a:ext>
            </a:extLst>
          </p:cNvPr>
          <p:cNvGrpSpPr/>
          <p:nvPr/>
        </p:nvGrpSpPr>
        <p:grpSpPr>
          <a:xfrm>
            <a:off x="9919537" y="4499135"/>
            <a:ext cx="2008543" cy="2008543"/>
            <a:chOff x="9919537" y="4499135"/>
            <a:chExt cx="2008543" cy="2008543"/>
          </a:xfrm>
        </p:grpSpPr>
        <p:pic>
          <p:nvPicPr>
            <p:cNvPr id="253" name="Google Shape;253;p46"/>
            <p:cNvPicPr preferRelativeResize="0"/>
            <p:nvPr/>
          </p:nvPicPr>
          <p:blipFill rotWithShape="1">
            <a:blip r:embed="rId5">
              <a:alphaModFix/>
            </a:blip>
            <a:srcRect/>
            <a:stretch/>
          </p:blipFill>
          <p:spPr>
            <a:xfrm>
              <a:off x="9919537" y="4499135"/>
              <a:ext cx="2008543" cy="2008543"/>
            </a:xfrm>
            <a:prstGeom prst="rect">
              <a:avLst/>
            </a:prstGeom>
            <a:noFill/>
            <a:ln>
              <a:noFill/>
            </a:ln>
          </p:spPr>
        </p:pic>
        <p:pic>
          <p:nvPicPr>
            <p:cNvPr id="254" name="Google Shape;254;p46"/>
            <p:cNvPicPr preferRelativeResize="0"/>
            <p:nvPr/>
          </p:nvPicPr>
          <p:blipFill rotWithShape="1">
            <a:blip r:embed="rId6">
              <a:alphaModFix/>
            </a:blip>
            <a:srcRect/>
            <a:stretch/>
          </p:blipFill>
          <p:spPr>
            <a:xfrm>
              <a:off x="10348780" y="4968250"/>
              <a:ext cx="1144580" cy="948716"/>
            </a:xfrm>
            <a:prstGeom prst="rect">
              <a:avLst/>
            </a:prstGeom>
            <a:noFill/>
            <a:ln>
              <a:noFill/>
            </a:ln>
          </p:spPr>
        </p:pic>
      </p:grpSp>
      <p:grpSp>
        <p:nvGrpSpPr>
          <p:cNvPr id="255" name="Google Shape;255;p46">
            <a:extLst>
              <a:ext uri="{C183D7F6-B498-43B3-948B-1728B52AA6E4}">
                <adec:decorative xmlns:adec="http://schemas.microsoft.com/office/drawing/2017/decorative" val="1"/>
              </a:ext>
            </a:extLst>
          </p:cNvPr>
          <p:cNvGrpSpPr/>
          <p:nvPr/>
        </p:nvGrpSpPr>
        <p:grpSpPr>
          <a:xfrm>
            <a:off x="9761518" y="287789"/>
            <a:ext cx="2431552" cy="2431552"/>
            <a:chOff x="9761518" y="287789"/>
            <a:chExt cx="2431552" cy="2431552"/>
          </a:xfrm>
        </p:grpSpPr>
        <p:pic>
          <p:nvPicPr>
            <p:cNvPr id="256" name="Google Shape;256;p46"/>
            <p:cNvPicPr preferRelativeResize="0"/>
            <p:nvPr/>
          </p:nvPicPr>
          <p:blipFill rotWithShape="1">
            <a:blip r:embed="rId7">
              <a:alphaModFix/>
            </a:blip>
            <a:srcRect/>
            <a:stretch/>
          </p:blipFill>
          <p:spPr>
            <a:xfrm>
              <a:off x="9761518" y="287789"/>
              <a:ext cx="2431552" cy="2431552"/>
            </a:xfrm>
            <a:prstGeom prst="rect">
              <a:avLst/>
            </a:prstGeom>
            <a:noFill/>
            <a:ln>
              <a:noFill/>
            </a:ln>
          </p:spPr>
        </p:pic>
        <p:pic>
          <p:nvPicPr>
            <p:cNvPr id="257" name="Google Shape;257;p46"/>
            <p:cNvPicPr preferRelativeResize="0"/>
            <p:nvPr/>
          </p:nvPicPr>
          <p:blipFill rotWithShape="1">
            <a:blip r:embed="rId8">
              <a:alphaModFix/>
            </a:blip>
            <a:srcRect/>
            <a:stretch/>
          </p:blipFill>
          <p:spPr>
            <a:xfrm>
              <a:off x="10149633" y="1204408"/>
              <a:ext cx="1657020" cy="649585"/>
            </a:xfrm>
            <a:prstGeom prst="rect">
              <a:avLst/>
            </a:prstGeom>
            <a:noFill/>
            <a:ln>
              <a:noFill/>
            </a:ln>
          </p:spPr>
        </p:pic>
      </p:grpSp>
      <p:sp>
        <p:nvSpPr>
          <p:cNvPr id="246" name="Google Shape;246;p46">
            <a:extLst>
              <a:ext uri="{C183D7F6-B498-43B3-948B-1728B52AA6E4}">
                <adec:decorative xmlns:adec="http://schemas.microsoft.com/office/drawing/2017/decorative" val="1"/>
              </a:ext>
            </a:extLst>
          </p:cNvPr>
          <p:cNvSpPr txBox="1">
            <a:spLocks noGrp="1"/>
          </p:cNvSpPr>
          <p:nvPr>
            <p:ph type="sldNum" idx="12"/>
          </p:nvPr>
        </p:nvSpPr>
        <p:spPr>
          <a:xfrm>
            <a:off x="11685318" y="6404883"/>
            <a:ext cx="40508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300" b="1"/>
              <a:t>10</a:t>
            </a:fld>
            <a:endParaRPr sz="1300" b="1" dirty="0"/>
          </a:p>
        </p:txBody>
      </p:sp>
    </p:spTree>
    <p:extLst>
      <p:ext uri="{BB962C8B-B14F-4D97-AF65-F5344CB8AC3E}">
        <p14:creationId xmlns:p14="http://schemas.microsoft.com/office/powerpoint/2010/main" val="154019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3" name="Picture 2" descr="Map&#10;&#10;Map of RFA projects across the country, showing national reach, with multiple participants in Texas.">
            <a:extLst>
              <a:ext uri="{FF2B5EF4-FFF2-40B4-BE49-F238E27FC236}">
                <a16:creationId xmlns:a16="http://schemas.microsoft.com/office/drawing/2014/main" id="{E74B6AEC-4F9C-4446-BCFF-61A6F3F14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11" y="190268"/>
            <a:ext cx="11961389" cy="6614733"/>
          </a:xfrm>
          <a:prstGeom prst="rect">
            <a:avLst/>
          </a:prstGeom>
        </p:spPr>
      </p:pic>
      <p:sp>
        <p:nvSpPr>
          <p:cNvPr id="4" name="Title 3">
            <a:extLst>
              <a:ext uri="{FF2B5EF4-FFF2-40B4-BE49-F238E27FC236}">
                <a16:creationId xmlns:a16="http://schemas.microsoft.com/office/drawing/2014/main" id="{4C6C57DD-9442-4980-BF11-94673A6A8E65}"/>
              </a:ext>
            </a:extLst>
          </p:cNvPr>
          <p:cNvSpPr>
            <a:spLocks noGrp="1"/>
          </p:cNvSpPr>
          <p:nvPr>
            <p:ph type="title"/>
          </p:nvPr>
        </p:nvSpPr>
        <p:spPr>
          <a:xfrm>
            <a:off x="6700344" y="52999"/>
            <a:ext cx="4886869" cy="763600"/>
          </a:xfrm>
        </p:spPr>
        <p:txBody>
          <a:bodyPr/>
          <a:lstStyle/>
          <a:p>
            <a:r>
              <a:rPr lang="en-US" dirty="0"/>
              <a:t>WHERE</a:t>
            </a:r>
            <a:r>
              <a:rPr lang="en-US" baseline="0" dirty="0"/>
              <a:t> WE WORK</a:t>
            </a:r>
            <a:endParaRPr lang="en-US" dirty="0"/>
          </a:p>
        </p:txBody>
      </p:sp>
    </p:spTree>
    <p:extLst>
      <p:ext uri="{BB962C8B-B14F-4D97-AF65-F5344CB8AC3E}">
        <p14:creationId xmlns:p14="http://schemas.microsoft.com/office/powerpoint/2010/main" val="148123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CFB1A-BEAA-4264-8EFF-51863ECC3244}"/>
              </a:ext>
            </a:extLst>
          </p:cNvPr>
          <p:cNvSpPr>
            <a:spLocks noGrp="1"/>
          </p:cNvSpPr>
          <p:nvPr>
            <p:ph type="title"/>
          </p:nvPr>
        </p:nvSpPr>
        <p:spPr>
          <a:xfrm>
            <a:off x="136964" y="706624"/>
            <a:ext cx="10094157" cy="1080938"/>
          </a:xfrm>
        </p:spPr>
        <p:txBody>
          <a:bodyPr/>
          <a:lstStyle/>
          <a:p>
            <a:pPr rtl="0" eaLnBrk="1" fontAlgn="auto" latinLnBrk="0" hangingPunct="1"/>
            <a:r>
              <a:rPr lang="en-US" sz="3600" b="1" kern="1200" baseline="0" dirty="0">
                <a:ln>
                  <a:noFill/>
                </a:ln>
                <a:solidFill>
                  <a:srgbClr val="FFFFFF"/>
                </a:solidFill>
                <a:effectLst/>
                <a:latin typeface="Franklin Gothic Medium" panose="020B0603020102020204" pitchFamily="34" charset="0"/>
                <a:ea typeface="Helvetica Neue" panose="02000503000000020004"/>
                <a:cs typeface="Helvetica Neue" panose="02000503000000020004"/>
              </a:rPr>
              <a:t>WORK</a:t>
            </a:r>
            <a:r>
              <a:rPr lang="en-US" sz="3600" b="1" kern="1200" dirty="0">
                <a:ln>
                  <a:noFill/>
                </a:ln>
                <a:solidFill>
                  <a:srgbClr val="FFFFFF"/>
                </a:solidFill>
                <a:effectLst/>
                <a:latin typeface="Franklin Gothic Medium" panose="020B0603020102020204" pitchFamily="34" charset="0"/>
                <a:ea typeface="Helvetica Neue" panose="02000503000000020004"/>
                <a:cs typeface="Helvetica Neue" panose="02000503000000020004"/>
              </a:rPr>
              <a:t> LAB </a:t>
            </a:r>
            <a:r>
              <a:rPr lang="en-US" sz="3600" b="1" kern="1200" dirty="0">
                <a:solidFill>
                  <a:srgbClr val="FFFFFF"/>
                </a:solidFill>
                <a:effectLst/>
                <a:latin typeface="Franklin Gothic Medium" panose="020B0603020102020204" pitchFamily="34" charset="0"/>
                <a:ea typeface="Helvetica Neue" panose="02000503000000020004"/>
                <a:cs typeface="Helvetica Neue" panose="02000503000000020004"/>
              </a:rPr>
              <a:t>ROADMAP</a:t>
            </a:r>
            <a:r>
              <a:rPr lang="en-US" sz="3600" b="1" kern="1200" baseline="0" dirty="0">
                <a:ln>
                  <a:noFill/>
                </a:ln>
                <a:solidFill>
                  <a:srgbClr val="FFFFFF"/>
                </a:solidFill>
                <a:effectLst/>
                <a:latin typeface="Franklin Gothic Medium" panose="020B0603020102020204" pitchFamily="34" charset="0"/>
                <a:ea typeface="Helvetica Neue" panose="02000503000000020004"/>
                <a:cs typeface="Helvetica Neue" panose="02000503000000020004"/>
              </a:rPr>
              <a:t>: </a:t>
            </a:r>
            <a:endParaRPr lang="en-US" dirty="0">
              <a:effectLst/>
            </a:endParaRPr>
          </a:p>
          <a:p>
            <a:pPr rtl="0" eaLnBrk="1" fontAlgn="auto" latinLnBrk="0" hangingPunct="1"/>
            <a:r>
              <a:rPr lang="en-US" sz="3600" b="1" kern="1200" dirty="0">
                <a:solidFill>
                  <a:srgbClr val="FFFFFF"/>
                </a:solidFill>
                <a:effectLst/>
                <a:latin typeface="Franklin Gothic Medium" panose="020B0603020102020204" pitchFamily="34" charset="0"/>
                <a:ea typeface="Helvetica Neue" panose="02000503000000020004"/>
                <a:cs typeface="Helvetica Neue" panose="02000503000000020004"/>
              </a:rPr>
              <a:t>ADVANCING SEVEN POLICY STRATEGIES</a:t>
            </a:r>
            <a:endParaRPr lang="en-US" dirty="0"/>
          </a:p>
        </p:txBody>
      </p:sp>
      <p:grpSp>
        <p:nvGrpSpPr>
          <p:cNvPr id="3" name="Group 2" descr="List of Policy Strategies for Evidence-Based Grantmaking.">
            <a:extLst>
              <a:ext uri="{FF2B5EF4-FFF2-40B4-BE49-F238E27FC236}">
                <a16:creationId xmlns:a16="http://schemas.microsoft.com/office/drawing/2014/main" id="{DD45B66F-89CD-4479-8AEC-B0A02B55C211}"/>
              </a:ext>
              <a:ext uri="{C183D7F6-B498-43B3-948B-1728B52AA6E4}">
                <adec:decorative xmlns:adec="http://schemas.microsoft.com/office/drawing/2017/decorative" val="0"/>
              </a:ext>
            </a:extLst>
          </p:cNvPr>
          <p:cNvGrpSpPr/>
          <p:nvPr/>
        </p:nvGrpSpPr>
        <p:grpSpPr>
          <a:xfrm>
            <a:off x="476838" y="2121604"/>
            <a:ext cx="10318162" cy="4648404"/>
            <a:chOff x="540338" y="1549196"/>
            <a:chExt cx="10318162" cy="4648404"/>
          </a:xfrm>
        </p:grpSpPr>
        <p:grpSp>
          <p:nvGrpSpPr>
            <p:cNvPr id="33" name="Group 32">
              <a:extLst>
                <a:ext uri="{FF2B5EF4-FFF2-40B4-BE49-F238E27FC236}">
                  <a16:creationId xmlns:a16="http://schemas.microsoft.com/office/drawing/2014/main" id="{B7A0CF58-797B-D147-ABE4-9BCFECAEF25C}"/>
                </a:ext>
              </a:extLst>
            </p:cNvPr>
            <p:cNvGrpSpPr/>
            <p:nvPr/>
          </p:nvGrpSpPr>
          <p:grpSpPr>
            <a:xfrm>
              <a:off x="553038" y="1549196"/>
              <a:ext cx="488362" cy="495504"/>
              <a:chOff x="1046655" y="3054754"/>
              <a:chExt cx="1335024" cy="1335024"/>
            </a:xfrm>
          </p:grpSpPr>
          <p:pic>
            <p:nvPicPr>
              <p:cNvPr id="34" name="Picture 33">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35" name="Picture 34">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9" name="TextBox 8" descr="1. Link funds directly to priority outcomes through performance-based contracts.&#10;"/>
            <p:cNvSpPr txBox="1"/>
            <p:nvPr/>
          </p:nvSpPr>
          <p:spPr>
            <a:xfrm>
              <a:off x="1079500" y="1566999"/>
              <a:ext cx="9728200" cy="677108"/>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1. Link funds directly to priority outcomes through performance-based contracts.</a:t>
              </a:r>
            </a:p>
            <a:p>
              <a:endParaRPr lang="en-US" dirty="0"/>
            </a:p>
          </p:txBody>
        </p:sp>
        <p:grpSp>
          <p:nvGrpSpPr>
            <p:cNvPr id="36" name="Group 35">
              <a:extLst>
                <a:ext uri="{FF2B5EF4-FFF2-40B4-BE49-F238E27FC236}">
                  <a16:creationId xmlns:a16="http://schemas.microsoft.com/office/drawing/2014/main" id="{B7A0CF58-797B-D147-ABE4-9BCFECAEF25C}"/>
                </a:ext>
              </a:extLst>
            </p:cNvPr>
            <p:cNvGrpSpPr/>
            <p:nvPr/>
          </p:nvGrpSpPr>
          <p:grpSpPr>
            <a:xfrm>
              <a:off x="565738" y="2209596"/>
              <a:ext cx="488362" cy="495504"/>
              <a:chOff x="1046655" y="3054754"/>
              <a:chExt cx="1335024" cy="1335024"/>
            </a:xfrm>
          </p:grpSpPr>
          <p:pic>
            <p:nvPicPr>
              <p:cNvPr id="37" name="Picture 36">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38" name="Picture 37">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39" name="TextBox 38" descr="2. Offer flexible award sizes, time periods, and performance measures.&#10;"/>
            <p:cNvSpPr txBox="1"/>
            <p:nvPr/>
          </p:nvSpPr>
          <p:spPr>
            <a:xfrm>
              <a:off x="1092200" y="2227399"/>
              <a:ext cx="9728200" cy="400110"/>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2. Offer flexible award sizes, time periods, and performance measures.</a:t>
              </a:r>
            </a:p>
          </p:txBody>
        </p:sp>
        <p:grpSp>
          <p:nvGrpSpPr>
            <p:cNvPr id="40" name="Group 39">
              <a:extLst>
                <a:ext uri="{FF2B5EF4-FFF2-40B4-BE49-F238E27FC236}">
                  <a16:creationId xmlns:a16="http://schemas.microsoft.com/office/drawing/2014/main" id="{B7A0CF58-797B-D147-ABE4-9BCFECAEF25C}"/>
                </a:ext>
              </a:extLst>
            </p:cNvPr>
            <p:cNvGrpSpPr/>
            <p:nvPr/>
          </p:nvGrpSpPr>
          <p:grpSpPr>
            <a:xfrm>
              <a:off x="540338" y="2831896"/>
              <a:ext cx="488362" cy="495504"/>
              <a:chOff x="1046655" y="3054754"/>
              <a:chExt cx="1335024" cy="1335024"/>
            </a:xfrm>
          </p:grpSpPr>
          <p:pic>
            <p:nvPicPr>
              <p:cNvPr id="41" name="Picture 40">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42" name="Picture 41">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43" name="TextBox 42" descr="3. Award preference points to providers offering models with high or moderate causal evidence.&#10;"/>
            <p:cNvSpPr txBox="1"/>
            <p:nvPr/>
          </p:nvSpPr>
          <p:spPr>
            <a:xfrm>
              <a:off x="1104900" y="2849699"/>
              <a:ext cx="9728200" cy="707886"/>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3. Award preference points to providers offering models with high or moderate causal evidence.</a:t>
              </a:r>
            </a:p>
          </p:txBody>
        </p:sp>
        <p:grpSp>
          <p:nvGrpSpPr>
            <p:cNvPr id="44" name="Group 43">
              <a:extLst>
                <a:ext uri="{FF2B5EF4-FFF2-40B4-BE49-F238E27FC236}">
                  <a16:creationId xmlns:a16="http://schemas.microsoft.com/office/drawing/2014/main" id="{B7A0CF58-797B-D147-ABE4-9BCFECAEF25C}"/>
                </a:ext>
              </a:extLst>
            </p:cNvPr>
            <p:cNvGrpSpPr/>
            <p:nvPr/>
          </p:nvGrpSpPr>
          <p:grpSpPr>
            <a:xfrm>
              <a:off x="540338" y="3619296"/>
              <a:ext cx="488362" cy="495504"/>
              <a:chOff x="1046655" y="3054754"/>
              <a:chExt cx="1335024" cy="1335024"/>
            </a:xfrm>
          </p:grpSpPr>
          <p:pic>
            <p:nvPicPr>
              <p:cNvPr id="45" name="Picture 44">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46" name="Picture 45">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47" name="TextBox 46" descr="4. Set aside funding for contracts that pay directly for outcomes and providers offering models with high or moderate causal evidence.&#10;"/>
            <p:cNvSpPr txBox="1"/>
            <p:nvPr/>
          </p:nvSpPr>
          <p:spPr>
            <a:xfrm>
              <a:off x="1104900" y="3637099"/>
              <a:ext cx="9728200" cy="707886"/>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4. Set aside funding for contracts that pay directly for outcomes and providers offering models with high or moderate causal evidence.</a:t>
              </a:r>
            </a:p>
          </p:txBody>
        </p:sp>
        <p:grpSp>
          <p:nvGrpSpPr>
            <p:cNvPr id="48" name="Group 47">
              <a:extLst>
                <a:ext uri="{FF2B5EF4-FFF2-40B4-BE49-F238E27FC236}">
                  <a16:creationId xmlns:a16="http://schemas.microsoft.com/office/drawing/2014/main" id="{B7A0CF58-797B-D147-ABE4-9BCFECAEF25C}"/>
                </a:ext>
              </a:extLst>
            </p:cNvPr>
            <p:cNvGrpSpPr/>
            <p:nvPr/>
          </p:nvGrpSpPr>
          <p:grpSpPr>
            <a:xfrm>
              <a:off x="540338" y="4405592"/>
              <a:ext cx="488362" cy="495504"/>
              <a:chOff x="1046655" y="2983344"/>
              <a:chExt cx="1335024" cy="1335023"/>
            </a:xfrm>
          </p:grpSpPr>
          <p:pic>
            <p:nvPicPr>
              <p:cNvPr id="49" name="Picture 48">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2983344"/>
                <a:ext cx="1335024" cy="1335023"/>
              </a:xfrm>
              <a:prstGeom prst="rect">
                <a:avLst/>
              </a:prstGeom>
            </p:spPr>
          </p:pic>
          <p:pic>
            <p:nvPicPr>
              <p:cNvPr id="50" name="Picture 49">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9" y="3269344"/>
                <a:ext cx="714157" cy="714157"/>
              </a:xfrm>
              <a:prstGeom prst="rect">
                <a:avLst/>
              </a:prstGeom>
            </p:spPr>
          </p:pic>
        </p:grpSp>
        <p:sp>
          <p:nvSpPr>
            <p:cNvPr id="51" name="TextBox 50" descr="5. Build evidence by promoting, conducting, and financing external evaluations.&#10;"/>
            <p:cNvSpPr txBox="1"/>
            <p:nvPr/>
          </p:nvSpPr>
          <p:spPr>
            <a:xfrm>
              <a:off x="1104900" y="4449899"/>
              <a:ext cx="9728200" cy="400110"/>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5. Build evidence by promoting, conducting, and financing external evaluations.</a:t>
              </a:r>
            </a:p>
          </p:txBody>
        </p:sp>
        <p:grpSp>
          <p:nvGrpSpPr>
            <p:cNvPr id="52" name="Group 51">
              <a:extLst>
                <a:ext uri="{FF2B5EF4-FFF2-40B4-BE49-F238E27FC236}">
                  <a16:creationId xmlns:a16="http://schemas.microsoft.com/office/drawing/2014/main" id="{B7A0CF58-797B-D147-ABE4-9BCFECAEF25C}"/>
                </a:ext>
              </a:extLst>
            </p:cNvPr>
            <p:cNvGrpSpPr/>
            <p:nvPr/>
          </p:nvGrpSpPr>
          <p:grpSpPr>
            <a:xfrm>
              <a:off x="553038" y="5067096"/>
              <a:ext cx="488362" cy="495504"/>
              <a:chOff x="1046655" y="3054754"/>
              <a:chExt cx="1335024" cy="1335024"/>
            </a:xfrm>
          </p:grpSpPr>
          <p:pic>
            <p:nvPicPr>
              <p:cNvPr id="53" name="Picture 52">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54" name="Picture 53">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55" name="TextBox 54" descr="6. Highlight effective strategies in state and local WIOA plans.&#10;"/>
            <p:cNvSpPr txBox="1"/>
            <p:nvPr/>
          </p:nvSpPr>
          <p:spPr>
            <a:xfrm>
              <a:off x="1117600" y="5084899"/>
              <a:ext cx="9728200" cy="400110"/>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6. Highlight effective strategies in state and local WIOA plans.</a:t>
              </a:r>
            </a:p>
          </p:txBody>
        </p:sp>
        <p:grpSp>
          <p:nvGrpSpPr>
            <p:cNvPr id="56" name="Group 55">
              <a:extLst>
                <a:ext uri="{FF2B5EF4-FFF2-40B4-BE49-F238E27FC236}">
                  <a16:creationId xmlns:a16="http://schemas.microsoft.com/office/drawing/2014/main" id="{B7A0CF58-797B-D147-ABE4-9BCFECAEF25C}"/>
                </a:ext>
              </a:extLst>
            </p:cNvPr>
            <p:cNvGrpSpPr/>
            <p:nvPr/>
          </p:nvGrpSpPr>
          <p:grpSpPr>
            <a:xfrm>
              <a:off x="565738" y="5702096"/>
              <a:ext cx="488362" cy="495504"/>
              <a:chOff x="1046655" y="3054754"/>
              <a:chExt cx="1335024" cy="1335024"/>
            </a:xfrm>
          </p:grpSpPr>
          <p:pic>
            <p:nvPicPr>
              <p:cNvPr id="57" name="Picture 56">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054754"/>
                <a:ext cx="1335024" cy="1335024"/>
              </a:xfrm>
              <a:prstGeom prst="rect">
                <a:avLst/>
              </a:prstGeom>
            </p:spPr>
          </p:pic>
          <p:pic>
            <p:nvPicPr>
              <p:cNvPr id="58" name="Picture 57">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8" y="3376458"/>
                <a:ext cx="714158" cy="714158"/>
              </a:xfrm>
              <a:prstGeom prst="rect">
                <a:avLst/>
              </a:prstGeom>
            </p:spPr>
          </p:pic>
        </p:grpSp>
        <p:sp>
          <p:nvSpPr>
            <p:cNvPr id="59" name="TextBox 58" descr="7. Establish a policy of transparency about funding and program performance.&#10;">
              <a:extLst>
                <a:ext uri="{C183D7F6-B498-43B3-948B-1728B52AA6E4}">
                  <adec:decorative xmlns:adec="http://schemas.microsoft.com/office/drawing/2017/decorative" val="0"/>
                </a:ext>
              </a:extLst>
            </p:cNvPr>
            <p:cNvSpPr txBox="1"/>
            <p:nvPr/>
          </p:nvSpPr>
          <p:spPr>
            <a:xfrm>
              <a:off x="1130300" y="5732599"/>
              <a:ext cx="9728200" cy="400110"/>
            </a:xfrm>
            <a:prstGeom prst="rect">
              <a:avLst/>
            </a:prstGeom>
            <a:noFill/>
          </p:spPr>
          <p:txBody>
            <a:bodyPr wrap="square" rtlCol="0">
              <a:spAutoFit/>
            </a:bodyPr>
            <a:lstStyle/>
            <a:p>
              <a:r>
                <a:rPr lang="en-US" sz="2000" dirty="0">
                  <a:solidFill>
                    <a:srgbClr val="000000"/>
                  </a:solidFill>
                  <a:latin typeface="Avenir Next" charset="0"/>
                  <a:ea typeface="Avenir Next" charset="0"/>
                  <a:cs typeface="Avenir Next" charset="0"/>
                </a:rPr>
                <a:t>7. Establish a policy of transparency about funding and program performance.</a:t>
              </a:r>
            </a:p>
          </p:txBody>
        </p:sp>
      </p:grpSp>
      <p:sp>
        <p:nvSpPr>
          <p:cNvPr id="4" name="Slide Number Placeholder 3">
            <a:extLst>
              <a:ext uri="{FF2B5EF4-FFF2-40B4-BE49-F238E27FC236}">
                <a16:creationId xmlns:a16="http://schemas.microsoft.com/office/drawing/2014/main" id="{7DD06733-6653-C241-8246-12D26316FF2A}"/>
              </a:ext>
              <a:ext uri="{C183D7F6-B498-43B3-948B-1728B52AA6E4}">
                <adec:decorative xmlns:adec="http://schemas.microsoft.com/office/drawing/2017/decorative" val="1"/>
              </a:ext>
            </a:extLst>
          </p:cNvPr>
          <p:cNvSpPr>
            <a:spLocks noGrp="1"/>
          </p:cNvSpPr>
          <p:nvPr>
            <p:ph type="sldNum" sz="quarter" idx="12"/>
          </p:nvPr>
        </p:nvSpPr>
        <p:spPr>
          <a:xfrm>
            <a:off x="11685318" y="6404883"/>
            <a:ext cx="405081" cy="365125"/>
          </a:xfrm>
        </p:spPr>
        <p:txBody>
          <a:bodyPr/>
          <a:lstStyle/>
          <a:p>
            <a:fld id="{8CA69DF2-E3DC-1147-8676-B9A1CE7C9B94}" type="slidenum">
              <a:rPr lang="en-US" sz="1300" b="1" smtClean="0"/>
              <a:pPr/>
              <a:t>12</a:t>
            </a:fld>
            <a:endParaRPr lang="en-US" sz="1300" b="1" dirty="0"/>
          </a:p>
        </p:txBody>
      </p:sp>
      <p:pic>
        <p:nvPicPr>
          <p:cNvPr id="19" name="Picture 18">
            <a:extLst>
              <a:ext uri="{FF2B5EF4-FFF2-40B4-BE49-F238E27FC236}">
                <a16:creationId xmlns:a16="http://schemas.microsoft.com/office/drawing/2014/main" id="{EA400D87-0FBD-2241-B7D3-D40B1F53A4DB}"/>
              </a:ext>
              <a:ext uri="{C183D7F6-B498-43B3-948B-1728B52AA6E4}">
                <adec:decorative xmlns:adec="http://schemas.microsoft.com/office/drawing/2017/decorative" val="1"/>
              </a:ext>
            </a:extLst>
          </p:cNvPr>
          <p:cNvPicPr>
            <a:picLocks noChangeAspect="1"/>
          </p:cNvPicPr>
          <p:nvPr/>
        </p:nvPicPr>
        <p:blipFill>
          <a:blip r:embed="rId5">
            <a:biLevel thresh="50000"/>
            <a:alphaModFix/>
            <a:extLst>
              <a:ext uri="{28A0092B-C50C-407E-A947-70E740481C1C}">
                <a14:useLocalDpi xmlns:a14="http://schemas.microsoft.com/office/drawing/2010/main" val="0"/>
              </a:ext>
            </a:extLst>
          </a:blip>
          <a:stretch>
            <a:fillRect/>
          </a:stretch>
        </p:blipFill>
        <p:spPr>
          <a:xfrm>
            <a:off x="10348780" y="5004160"/>
            <a:ext cx="1144580" cy="948716"/>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677400" y="-184150"/>
            <a:ext cx="2743200" cy="2882900"/>
          </a:xfrm>
          <a:prstGeom prst="rect">
            <a:avLst/>
          </a:prstGeom>
        </p:spPr>
      </p:pic>
    </p:spTree>
    <p:extLst>
      <p:ext uri="{BB962C8B-B14F-4D97-AF65-F5344CB8AC3E}">
        <p14:creationId xmlns:p14="http://schemas.microsoft.com/office/powerpoint/2010/main" val="390671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528544C-460A-8E4E-8A92-D565250E2C1D}"/>
              </a:ext>
              <a:ext uri="{C183D7F6-B498-43B3-948B-1728B52AA6E4}">
                <adec:decorative xmlns:adec="http://schemas.microsoft.com/office/drawing/2017/decorative" val="1"/>
              </a:ext>
            </a:extLst>
          </p:cNvPr>
          <p:cNvCxnSpPr>
            <a:cxnSpLocks/>
          </p:cNvCxnSpPr>
          <p:nvPr/>
        </p:nvCxnSpPr>
        <p:spPr>
          <a:xfrm flipH="1">
            <a:off x="5762201" y="3700930"/>
            <a:ext cx="667597" cy="1507666"/>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9DAEE4F-6DF4-E64F-AC47-FE10AA7E9146}"/>
              </a:ext>
              <a:ext uri="{C183D7F6-B498-43B3-948B-1728B52AA6E4}">
                <adec:decorative xmlns:adec="http://schemas.microsoft.com/office/drawing/2017/decorative" val="1"/>
              </a:ext>
            </a:extLst>
          </p:cNvPr>
          <p:cNvCxnSpPr>
            <a:cxnSpLocks/>
          </p:cNvCxnSpPr>
          <p:nvPr/>
        </p:nvCxnSpPr>
        <p:spPr>
          <a:xfrm flipH="1" flipV="1">
            <a:off x="5409697" y="1733349"/>
            <a:ext cx="689464" cy="1050512"/>
          </a:xfrm>
          <a:prstGeom prst="line">
            <a:avLst/>
          </a:prstGeom>
          <a:ln w="38100">
            <a:solidFill>
              <a:srgbClr val="60C274"/>
            </a:solidFill>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A4210526-3B1A-9F4E-B7F4-34321ED5A7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7924" y="2555002"/>
            <a:ext cx="1404643" cy="1404643"/>
          </a:xfrm>
          <a:prstGeom prst="rect">
            <a:avLst/>
          </a:prstGeom>
        </p:spPr>
      </p:pic>
      <p:sp>
        <p:nvSpPr>
          <p:cNvPr id="13" name="Oval 12">
            <a:extLst>
              <a:ext uri="{FF2B5EF4-FFF2-40B4-BE49-F238E27FC236}">
                <a16:creationId xmlns:a16="http://schemas.microsoft.com/office/drawing/2014/main" id="{FAA6484A-6F29-3D4B-BE31-1D21FA787106}"/>
              </a:ext>
              <a:ext uri="{C183D7F6-B498-43B3-948B-1728B52AA6E4}">
                <adec:decorative xmlns:adec="http://schemas.microsoft.com/office/drawing/2017/decorative" val="1"/>
              </a:ext>
            </a:extLst>
          </p:cNvPr>
          <p:cNvSpPr/>
          <p:nvPr/>
        </p:nvSpPr>
        <p:spPr>
          <a:xfrm>
            <a:off x="15899363" y="12365679"/>
            <a:ext cx="646923" cy="646923"/>
          </a:xfrm>
          <a:prstGeom prst="ellipse">
            <a:avLst/>
          </a:pr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16" name="Oval 15">
            <a:extLst>
              <a:ext uri="{FF2B5EF4-FFF2-40B4-BE49-F238E27FC236}">
                <a16:creationId xmlns:a16="http://schemas.microsoft.com/office/drawing/2014/main" id="{CBD03513-481C-2341-B218-4F82B6857EC2}"/>
              </a:ext>
              <a:ext uri="{C183D7F6-B498-43B3-948B-1728B52AA6E4}">
                <adec:decorative xmlns:adec="http://schemas.microsoft.com/office/drawing/2017/decorative" val="1"/>
              </a:ext>
            </a:extLst>
          </p:cNvPr>
          <p:cNvSpPr/>
          <p:nvPr/>
        </p:nvSpPr>
        <p:spPr>
          <a:xfrm>
            <a:off x="16102563" y="12568879"/>
            <a:ext cx="646923" cy="646923"/>
          </a:xfrm>
          <a:prstGeom prst="ellipse">
            <a:avLst/>
          </a:prstGeom>
          <a:solidFill>
            <a:srgbClr val="F0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
        <p:nvSpPr>
          <p:cNvPr id="2" name="Title 1">
            <a:extLst>
              <a:ext uri="{FF2B5EF4-FFF2-40B4-BE49-F238E27FC236}">
                <a16:creationId xmlns:a16="http://schemas.microsoft.com/office/drawing/2014/main" id="{63D1FD39-61F1-4E9C-AA3D-131388E5A8BD}"/>
              </a:ext>
            </a:extLst>
          </p:cNvPr>
          <p:cNvSpPr>
            <a:spLocks noGrp="1"/>
          </p:cNvSpPr>
          <p:nvPr>
            <p:ph type="title" idx="4294967295"/>
          </p:nvPr>
        </p:nvSpPr>
        <p:spPr>
          <a:xfrm>
            <a:off x="255586" y="48937"/>
            <a:ext cx="11680825" cy="1080938"/>
          </a:xfrm>
        </p:spPr>
        <p:txBody>
          <a:bodyPr/>
          <a:lstStyle/>
          <a:p>
            <a:pPr rtl="0" eaLnBrk="1" latinLnBrk="0" hangingPunct="1"/>
            <a:r>
              <a:rPr lang="en-US" sz="4000" b="1" kern="1200" dirty="0">
                <a:solidFill>
                  <a:srgbClr val="5E5E5E"/>
                </a:solidFill>
                <a:effectLst/>
                <a:latin typeface="Franklin Gothic Demi" panose="020B0703020102020204" pitchFamily="34" charset="0"/>
                <a:ea typeface="Helvetica Neue" panose="02000503000000020004"/>
                <a:cs typeface="Helvetica Neue" panose="02000503000000020004"/>
              </a:rPr>
              <a:t>STATE AND LOCAL WORKFORCE FELLOWSHIP</a:t>
            </a:r>
            <a:endParaRPr lang="en-US" dirty="0"/>
          </a:p>
        </p:txBody>
      </p:sp>
      <p:sp>
        <p:nvSpPr>
          <p:cNvPr id="10" name="TextBox 9">
            <a:extLst>
              <a:ext uri="{FF2B5EF4-FFF2-40B4-BE49-F238E27FC236}">
                <a16:creationId xmlns:a16="http://schemas.microsoft.com/office/drawing/2014/main" id="{FBC90F97-A4C7-7A4C-B1E9-2E5019815E4F}"/>
              </a:ext>
            </a:extLst>
          </p:cNvPr>
          <p:cNvSpPr txBox="1"/>
          <p:nvPr/>
        </p:nvSpPr>
        <p:spPr>
          <a:xfrm>
            <a:off x="454474" y="1039940"/>
            <a:ext cx="4233249" cy="2816156"/>
          </a:xfrm>
          <a:prstGeom prst="rect">
            <a:avLst/>
          </a:prstGeom>
          <a:noFill/>
        </p:spPr>
        <p:txBody>
          <a:bodyPr wrap="square" rtlCol="0">
            <a:spAutoFit/>
          </a:bodyPr>
          <a:lstStyle/>
          <a:p>
            <a:r>
              <a:rPr lang="en-US" sz="2400" b="1" dirty="0">
                <a:solidFill>
                  <a:srgbClr val="60C274"/>
                </a:solidFill>
                <a:latin typeface="Franklin Gothic Medium" panose="020B0603020102020204" pitchFamily="34" charset="0"/>
              </a:rPr>
              <a:t>WHAT IS IT? </a:t>
            </a:r>
          </a:p>
          <a:p>
            <a:pPr marL="173038" indent="-173038">
              <a:buFont typeface="Arial" panose="020B0604020202020204" pitchFamily="34" charset="0"/>
              <a:buChar char="•"/>
            </a:pPr>
            <a:r>
              <a:rPr lang="en-US" sz="1700" dirty="0">
                <a:latin typeface="Avenir Next" panose="020B0503020202020204" pitchFamily="34" charset="0"/>
              </a:rPr>
              <a:t>First to convene senior workforce leaders from state and local workforce agencies into a single network to accelerate the generation and use of evidence. </a:t>
            </a:r>
          </a:p>
          <a:p>
            <a:pPr marL="173038" indent="-173038">
              <a:buFont typeface="Arial" panose="020B0604020202020204" pitchFamily="34" charset="0"/>
              <a:buChar char="•"/>
            </a:pPr>
            <a:r>
              <a:rPr lang="en-US" sz="1700" dirty="0">
                <a:latin typeface="Avenir Next" panose="020B0503020202020204" pitchFamily="34" charset="0"/>
              </a:rPr>
              <a:t>Creating new champions to invest in what works and make evidence-based policymaking the new normal in workforce development.</a:t>
            </a:r>
          </a:p>
        </p:txBody>
      </p:sp>
      <p:sp>
        <p:nvSpPr>
          <p:cNvPr id="21" name="TextBox 20">
            <a:extLst>
              <a:ext uri="{FF2B5EF4-FFF2-40B4-BE49-F238E27FC236}">
                <a16:creationId xmlns:a16="http://schemas.microsoft.com/office/drawing/2014/main" id="{08A8691F-82F1-FA42-8E67-692CFE0095DC}"/>
              </a:ext>
            </a:extLst>
          </p:cNvPr>
          <p:cNvSpPr txBox="1"/>
          <p:nvPr/>
        </p:nvSpPr>
        <p:spPr>
          <a:xfrm>
            <a:off x="7114357" y="2262340"/>
            <a:ext cx="4729912" cy="2292935"/>
          </a:xfrm>
          <a:prstGeom prst="rect">
            <a:avLst/>
          </a:prstGeom>
          <a:noFill/>
        </p:spPr>
        <p:txBody>
          <a:bodyPr wrap="square" rtlCol="0">
            <a:spAutoFit/>
          </a:bodyPr>
          <a:lstStyle/>
          <a:p>
            <a:r>
              <a:rPr lang="en-US" sz="2400" b="1" dirty="0">
                <a:solidFill>
                  <a:schemeClr val="tx2"/>
                </a:solidFill>
                <a:latin typeface="Franklin Gothic Medium" panose="020B0603020102020204" pitchFamily="34" charset="0"/>
              </a:rPr>
              <a:t>WHO IS INVOLVED? </a:t>
            </a:r>
          </a:p>
          <a:p>
            <a:pPr marL="173038" indent="-173038">
              <a:buFont typeface="Arial" panose="020B0604020202020204" pitchFamily="34" charset="0"/>
              <a:buChar char="•"/>
            </a:pPr>
            <a:r>
              <a:rPr lang="en-US" sz="1700" dirty="0">
                <a:latin typeface="Avenir Next" panose="020B0503020202020204" pitchFamily="34" charset="0"/>
              </a:rPr>
              <a:t>23 Fellows from 7 states</a:t>
            </a:r>
          </a:p>
          <a:p>
            <a:pPr marL="173038" indent="-173038">
              <a:buFont typeface="Arial" panose="020B0604020202020204" pitchFamily="34" charset="0"/>
              <a:buChar char="•"/>
            </a:pPr>
            <a:r>
              <a:rPr lang="en-US" sz="1700" dirty="0">
                <a:latin typeface="Avenir Next" panose="020B0503020202020204" pitchFamily="34" charset="0"/>
              </a:rPr>
              <a:t>State Workforce Representatives: Workforce policy advisors to Governors, state workforce board executives</a:t>
            </a:r>
          </a:p>
          <a:p>
            <a:pPr marL="173038" indent="-173038">
              <a:buFont typeface="Arial" panose="020B0604020202020204" pitchFamily="34" charset="0"/>
              <a:buChar char="•"/>
            </a:pPr>
            <a:r>
              <a:rPr lang="en-US" sz="1700" dirty="0">
                <a:latin typeface="Avenir Next" panose="020B0503020202020204" pitchFamily="34" charset="0"/>
              </a:rPr>
              <a:t>Local Workforce Representatives: Policy directors for Mayors, county, and regional workforce development boards. </a:t>
            </a:r>
            <a:endParaRPr lang="en" sz="1700" dirty="0">
              <a:latin typeface="Avenir Next" panose="020B0503020202020204" pitchFamily="34" charset="0"/>
            </a:endParaRPr>
          </a:p>
        </p:txBody>
      </p:sp>
      <p:sp>
        <p:nvSpPr>
          <p:cNvPr id="22" name="TextBox 21">
            <a:extLst>
              <a:ext uri="{FF2B5EF4-FFF2-40B4-BE49-F238E27FC236}">
                <a16:creationId xmlns:a16="http://schemas.microsoft.com/office/drawing/2014/main" id="{774A212E-DF58-0A4D-91B9-05D0D11706A7}"/>
              </a:ext>
            </a:extLst>
          </p:cNvPr>
          <p:cNvSpPr txBox="1"/>
          <p:nvPr/>
        </p:nvSpPr>
        <p:spPr>
          <a:xfrm>
            <a:off x="816081" y="3959645"/>
            <a:ext cx="4393297" cy="2292935"/>
          </a:xfrm>
          <a:prstGeom prst="rect">
            <a:avLst/>
          </a:prstGeom>
          <a:noFill/>
        </p:spPr>
        <p:txBody>
          <a:bodyPr wrap="square" rtlCol="0">
            <a:spAutoFit/>
          </a:bodyPr>
          <a:lstStyle/>
          <a:p>
            <a:r>
              <a:rPr lang="en-US" sz="2400" b="1" dirty="0">
                <a:solidFill>
                  <a:srgbClr val="9382C8"/>
                </a:solidFill>
                <a:latin typeface="Franklin Gothic Medium" panose="020B0603020102020204" pitchFamily="34" charset="0"/>
              </a:rPr>
              <a:t>WHAT DO THEY DO?</a:t>
            </a:r>
          </a:p>
          <a:p>
            <a:pPr marL="173038" indent="-173038">
              <a:buFont typeface="Arial" panose="020B0604020202020204" pitchFamily="34" charset="0"/>
              <a:buChar char="•"/>
            </a:pPr>
            <a:r>
              <a:rPr lang="en-US" sz="1700" dirty="0">
                <a:latin typeface="Avenir Next" panose="020B0503020202020204" pitchFamily="34" charset="0"/>
              </a:rPr>
              <a:t>State and local teams applied together, identifying 2-3 evidence-based  strategies of interest. </a:t>
            </a:r>
          </a:p>
          <a:p>
            <a:pPr marL="173038" indent="-173038">
              <a:buFont typeface="Arial" panose="020B0604020202020204" pitchFamily="34" charset="0"/>
              <a:buChar char="•"/>
            </a:pPr>
            <a:r>
              <a:rPr lang="en-US" sz="1700" dirty="0">
                <a:latin typeface="Avenir Next" panose="020B0503020202020204" pitchFamily="34" charset="0"/>
              </a:rPr>
              <a:t>Co-created learning agendas &amp; action plans to advance chosen strategies.</a:t>
            </a:r>
          </a:p>
          <a:p>
            <a:pPr marL="173038" indent="-173038">
              <a:buFont typeface="Arial" panose="020B0604020202020204" pitchFamily="34" charset="0"/>
              <a:buChar char="•"/>
            </a:pPr>
            <a:r>
              <a:rPr lang="en-US" sz="1700" dirty="0">
                <a:latin typeface="Avenir Next" panose="020B0503020202020204" pitchFamily="34" charset="0"/>
              </a:rPr>
              <a:t>Test strategies at local level and look to scale at state level.   </a:t>
            </a:r>
            <a:endParaRPr lang="en" sz="1700" dirty="0">
              <a:latin typeface="Avenir Next" panose="020B0503020202020204" pitchFamily="34" charset="0"/>
            </a:endParaRPr>
          </a:p>
        </p:txBody>
      </p:sp>
      <p:pic>
        <p:nvPicPr>
          <p:cNvPr id="8" name="Picture 7">
            <a:extLst>
              <a:ext uri="{FF2B5EF4-FFF2-40B4-BE49-F238E27FC236}">
                <a16:creationId xmlns:a16="http://schemas.microsoft.com/office/drawing/2014/main" id="{E1C56775-AD57-874D-B2CA-C8FF3DF4F9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64153" y="918041"/>
            <a:ext cx="1381070" cy="1381070"/>
          </a:xfrm>
          <a:prstGeom prst="rect">
            <a:avLst/>
          </a:prstGeom>
        </p:spPr>
      </p:pic>
      <p:pic>
        <p:nvPicPr>
          <p:cNvPr id="30" name="Picture 29">
            <a:extLst>
              <a:ext uri="{FF2B5EF4-FFF2-40B4-BE49-F238E27FC236}">
                <a16:creationId xmlns:a16="http://schemas.microsoft.com/office/drawing/2014/main" id="{11F26A78-2A91-404D-93E7-81C01EB83B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22865" y="2824224"/>
            <a:ext cx="886601" cy="886601"/>
          </a:xfrm>
          <a:prstGeom prst="rect">
            <a:avLst/>
          </a:prstGeom>
        </p:spPr>
      </p:pic>
      <p:grpSp>
        <p:nvGrpSpPr>
          <p:cNvPr id="12" name="Group 11">
            <a:extLst>
              <a:ext uri="{FF2B5EF4-FFF2-40B4-BE49-F238E27FC236}">
                <a16:creationId xmlns:a16="http://schemas.microsoft.com/office/drawing/2014/main" id="{5D141360-51F0-B048-93A5-B4D95353942B}"/>
              </a:ext>
              <a:ext uri="{C183D7F6-B498-43B3-948B-1728B52AA6E4}">
                <adec:decorative xmlns:adec="http://schemas.microsoft.com/office/drawing/2017/decorative" val="1"/>
              </a:ext>
            </a:extLst>
          </p:cNvPr>
          <p:cNvGrpSpPr/>
          <p:nvPr/>
        </p:nvGrpSpPr>
        <p:grpSpPr>
          <a:xfrm>
            <a:off x="4968246" y="4404278"/>
            <a:ext cx="1380744" cy="1380744"/>
            <a:chOff x="4968246" y="4404278"/>
            <a:chExt cx="1380744" cy="1380744"/>
          </a:xfrm>
        </p:grpSpPr>
        <p:pic>
          <p:nvPicPr>
            <p:cNvPr id="3" name="Picture 2">
              <a:extLst>
                <a:ext uri="{FF2B5EF4-FFF2-40B4-BE49-F238E27FC236}">
                  <a16:creationId xmlns:a16="http://schemas.microsoft.com/office/drawing/2014/main" id="{F0EEA943-3FF1-0641-8A65-55E1E4BEDB46}"/>
                </a:ext>
              </a:extLst>
            </p:cNvPr>
            <p:cNvPicPr>
              <a:picLocks noChangeAspect="1"/>
            </p:cNvPicPr>
            <p:nvPr/>
          </p:nvPicPr>
          <p:blipFill>
            <a:blip r:embed="rId6"/>
            <a:stretch>
              <a:fillRect/>
            </a:stretch>
          </p:blipFill>
          <p:spPr>
            <a:xfrm>
              <a:off x="4968246" y="4404278"/>
              <a:ext cx="1380744" cy="1380744"/>
            </a:xfrm>
            <a:prstGeom prst="rect">
              <a:avLst/>
            </a:prstGeom>
          </p:spPr>
        </p:pic>
        <p:pic>
          <p:nvPicPr>
            <p:cNvPr id="32" name="Picture 31">
              <a:extLst>
                <a:ext uri="{FF2B5EF4-FFF2-40B4-BE49-F238E27FC236}">
                  <a16:creationId xmlns:a16="http://schemas.microsoft.com/office/drawing/2014/main" id="{564437D3-56C1-DA4C-B1AD-590D7FAEDB0F}"/>
                </a:ext>
              </a:extLst>
            </p:cNvPr>
            <p:cNvPicPr>
              <a:picLocks noChangeAspect="1"/>
            </p:cNvPicPr>
            <p:nvPr/>
          </p:nvPicPr>
          <p:blipFill>
            <a:blip r:embed="rId7"/>
            <a:stretch>
              <a:fillRect/>
            </a:stretch>
          </p:blipFill>
          <p:spPr>
            <a:xfrm rot="877524">
              <a:off x="5346013" y="4753062"/>
              <a:ext cx="652059" cy="652059"/>
            </a:xfrm>
            <a:prstGeom prst="rect">
              <a:avLst/>
            </a:prstGeom>
          </p:spPr>
        </p:pic>
      </p:grpSp>
      <p:pic>
        <p:nvPicPr>
          <p:cNvPr id="36" name="Picture 35">
            <a:extLst>
              <a:ext uri="{FF2B5EF4-FFF2-40B4-BE49-F238E27FC236}">
                <a16:creationId xmlns:a16="http://schemas.microsoft.com/office/drawing/2014/main" id="{56BE89C7-39A1-5A47-94CE-AE847CB43E2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64812" y="1297888"/>
            <a:ext cx="703334" cy="703334"/>
          </a:xfrm>
          <a:prstGeom prst="rect">
            <a:avLst/>
          </a:prstGeom>
        </p:spPr>
      </p:pic>
      <p:sp>
        <p:nvSpPr>
          <p:cNvPr id="24" name="Slide Number Placeholder 3">
            <a:extLst>
              <a:ext uri="{FF2B5EF4-FFF2-40B4-BE49-F238E27FC236}">
                <a16:creationId xmlns:a16="http://schemas.microsoft.com/office/drawing/2014/main" id="{29A22880-70AD-EB4C-AC41-F579D5270AC9}"/>
              </a:ext>
              <a:ext uri="{C183D7F6-B498-43B3-948B-1728B52AA6E4}">
                <adec:decorative xmlns:adec="http://schemas.microsoft.com/office/drawing/2017/decorative" val="1"/>
              </a:ext>
            </a:extLst>
          </p:cNvPr>
          <p:cNvSpPr>
            <a:spLocks noGrp="1"/>
          </p:cNvSpPr>
          <p:nvPr>
            <p:ph type="sldNum" sz="quarter" idx="12"/>
          </p:nvPr>
        </p:nvSpPr>
        <p:spPr>
          <a:xfrm>
            <a:off x="9245600" y="6404883"/>
            <a:ext cx="2844800" cy="365125"/>
          </a:xfrm>
        </p:spPr>
        <p:txBody>
          <a:bodyPr/>
          <a:lstStyle/>
          <a:p>
            <a:fld id="{8CA69DF2-E3DC-1147-8676-B9A1CE7C9B94}" type="slidenum">
              <a:rPr lang="en-US" sz="1300" b="1" smtClean="0"/>
              <a:pPr/>
              <a:t>13</a:t>
            </a:fld>
            <a:endParaRPr lang="en-US" sz="1300" b="1" dirty="0"/>
          </a:p>
        </p:txBody>
      </p:sp>
    </p:spTree>
    <p:extLst>
      <p:ext uri="{BB962C8B-B14F-4D97-AF65-F5344CB8AC3E}">
        <p14:creationId xmlns:p14="http://schemas.microsoft.com/office/powerpoint/2010/main" val="72367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0E691-ECCE-453E-AB34-DB8B8A8AEA53}"/>
              </a:ext>
            </a:extLst>
          </p:cNvPr>
          <p:cNvSpPr>
            <a:spLocks noGrp="1"/>
          </p:cNvSpPr>
          <p:nvPr>
            <p:ph type="title"/>
          </p:nvPr>
        </p:nvSpPr>
        <p:spPr/>
        <p:txBody>
          <a:bodyPr/>
          <a:lstStyle/>
          <a:p>
            <a:pPr rtl="0" eaLnBrk="1" fontAlgn="auto" latinLnBrk="0" hangingPunct="1"/>
            <a:r>
              <a:rPr lang="en-US" sz="3600" b="1" kern="1200" baseline="0" dirty="0">
                <a:ln>
                  <a:noFill/>
                </a:ln>
                <a:solidFill>
                  <a:srgbClr val="FFFFFF"/>
                </a:solidFill>
                <a:effectLst/>
                <a:latin typeface="Franklin Gothic Medium" panose="020B0603020102020204" pitchFamily="34" charset="0"/>
                <a:ea typeface="Helvetica Neue"/>
                <a:cs typeface="Helvetica Neue"/>
              </a:rPr>
              <a:t>WE NEED </a:t>
            </a:r>
            <a:r>
              <a:rPr lang="en-US" sz="3600" b="1" kern="1200" dirty="0">
                <a:solidFill>
                  <a:srgbClr val="FFFFFF"/>
                </a:solidFill>
                <a:effectLst/>
                <a:latin typeface="Franklin Gothic Medium" panose="020B0603020102020204" pitchFamily="34" charset="0"/>
                <a:ea typeface="Helvetica Neue"/>
                <a:cs typeface="Helvetica Neue"/>
              </a:rPr>
              <a:t>AN EVIDENCE-DRIVEN WORKFORCE SYSTEM </a:t>
            </a:r>
            <a:r>
              <a:rPr lang="en-US" sz="3600" b="1" kern="1200" baseline="0" dirty="0">
                <a:ln>
                  <a:noFill/>
                </a:ln>
                <a:solidFill>
                  <a:srgbClr val="FFFFFF"/>
                </a:solidFill>
                <a:effectLst/>
                <a:latin typeface="Franklin Gothic Medium" panose="020B0603020102020204" pitchFamily="34" charset="0"/>
                <a:ea typeface="Helvetica Neue"/>
                <a:cs typeface="Helvetica Neue"/>
              </a:rPr>
              <a:t>NOW MORE THAN EVER</a:t>
            </a:r>
            <a:endParaRPr lang="en-US" dirty="0"/>
          </a:p>
        </p:txBody>
      </p:sp>
      <p:grpSp>
        <p:nvGrpSpPr>
          <p:cNvPr id="3" name="Group 2" descr="List of components of an Evidence-Driven Workforce System">
            <a:extLst>
              <a:ext uri="{FF2B5EF4-FFF2-40B4-BE49-F238E27FC236}">
                <a16:creationId xmlns:a16="http://schemas.microsoft.com/office/drawing/2014/main" id="{16C5C709-F411-4CE1-8A35-99D03BC58B77}"/>
              </a:ext>
              <a:ext uri="{C183D7F6-B498-43B3-948B-1728B52AA6E4}">
                <adec:decorative xmlns:adec="http://schemas.microsoft.com/office/drawing/2017/decorative" val="0"/>
              </a:ext>
            </a:extLst>
          </p:cNvPr>
          <p:cNvGrpSpPr/>
          <p:nvPr/>
        </p:nvGrpSpPr>
        <p:grpSpPr>
          <a:xfrm>
            <a:off x="225287" y="2586609"/>
            <a:ext cx="11460031" cy="3666830"/>
            <a:chOff x="450589" y="2939954"/>
            <a:chExt cx="10306311" cy="3666830"/>
          </a:xfrm>
        </p:grpSpPr>
        <p:grpSp>
          <p:nvGrpSpPr>
            <p:cNvPr id="33" name="Group 32">
              <a:extLst>
                <a:ext uri="{FF2B5EF4-FFF2-40B4-BE49-F238E27FC236}">
                  <a16:creationId xmlns:a16="http://schemas.microsoft.com/office/drawing/2014/main" id="{B7A0CF58-797B-D147-ABE4-9BCFECAEF25C}"/>
                </a:ext>
              </a:extLst>
            </p:cNvPr>
            <p:cNvGrpSpPr/>
            <p:nvPr/>
          </p:nvGrpSpPr>
          <p:grpSpPr>
            <a:xfrm>
              <a:off x="450589" y="2979885"/>
              <a:ext cx="488362" cy="495504"/>
              <a:chOff x="1046655" y="2876229"/>
              <a:chExt cx="1335024" cy="1335024"/>
            </a:xfrm>
          </p:grpSpPr>
          <p:pic>
            <p:nvPicPr>
              <p:cNvPr id="34" name="Picture 33">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2876229"/>
                <a:ext cx="1335024" cy="1335024"/>
              </a:xfrm>
              <a:prstGeom prst="rect">
                <a:avLst/>
              </a:prstGeom>
            </p:spPr>
          </p:pic>
          <p:pic>
            <p:nvPicPr>
              <p:cNvPr id="35" name="Picture 34">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7" y="3197934"/>
                <a:ext cx="714158" cy="714158"/>
              </a:xfrm>
              <a:prstGeom prst="rect">
                <a:avLst/>
              </a:prstGeom>
            </p:spPr>
          </p:pic>
        </p:grpSp>
        <p:sp>
          <p:nvSpPr>
            <p:cNvPr id="9" name="TextBox 8" descr="Limited funding combined with unprecedented need means we need to focus funding where we can achieve the greatest impact.&#10;"/>
            <p:cNvSpPr txBox="1"/>
            <p:nvPr/>
          </p:nvSpPr>
          <p:spPr>
            <a:xfrm>
              <a:off x="1028700" y="2939954"/>
              <a:ext cx="9728200" cy="830997"/>
            </a:xfrm>
            <a:prstGeom prst="rect">
              <a:avLst/>
            </a:prstGeom>
            <a:noFill/>
          </p:spPr>
          <p:txBody>
            <a:bodyPr wrap="square" rtlCol="0">
              <a:spAutoFit/>
            </a:bodyPr>
            <a:lstStyle/>
            <a:p>
              <a:r>
                <a:rPr lang="en-US" sz="2400" dirty="0">
                  <a:solidFill>
                    <a:srgbClr val="000000"/>
                  </a:solidFill>
                  <a:latin typeface="Avenir Next" charset="0"/>
                </a:rPr>
                <a:t>Limited funding combined with unprecedented need means we need to focus funding where we can achieve the greatest impact.</a:t>
              </a:r>
            </a:p>
          </p:txBody>
        </p:sp>
        <p:grpSp>
          <p:nvGrpSpPr>
            <p:cNvPr id="44" name="Group 43">
              <a:extLst>
                <a:ext uri="{FF2B5EF4-FFF2-40B4-BE49-F238E27FC236}">
                  <a16:creationId xmlns:a16="http://schemas.microsoft.com/office/drawing/2014/main" id="{B7A0CF58-797B-D147-ABE4-9BCFECAEF25C}"/>
                </a:ext>
              </a:extLst>
            </p:cNvPr>
            <p:cNvGrpSpPr/>
            <p:nvPr/>
          </p:nvGrpSpPr>
          <p:grpSpPr>
            <a:xfrm>
              <a:off x="454459" y="5459463"/>
              <a:ext cx="488362" cy="495504"/>
              <a:chOff x="1046655" y="3590329"/>
              <a:chExt cx="1335024" cy="1335024"/>
            </a:xfrm>
          </p:grpSpPr>
          <p:pic>
            <p:nvPicPr>
              <p:cNvPr id="45" name="Picture 44">
                <a:extLst>
                  <a:ext uri="{FF2B5EF4-FFF2-40B4-BE49-F238E27FC236}">
                    <a16:creationId xmlns:a16="http://schemas.microsoft.com/office/drawing/2014/main" id="{1FD063BA-8701-6B41-AB5C-2B06E8045FAA}"/>
                  </a:ext>
                </a:extLst>
              </p:cNvPr>
              <p:cNvPicPr>
                <a:picLocks noChangeAspect="1"/>
              </p:cNvPicPr>
              <p:nvPr/>
            </p:nvPicPr>
            <p:blipFill>
              <a:blip r:embed="rId3"/>
              <a:stretch>
                <a:fillRect/>
              </a:stretch>
            </p:blipFill>
            <p:spPr>
              <a:xfrm>
                <a:off x="1046655" y="3590329"/>
                <a:ext cx="1335024" cy="1335024"/>
              </a:xfrm>
              <a:prstGeom prst="rect">
                <a:avLst/>
              </a:prstGeom>
            </p:spPr>
          </p:pic>
          <p:pic>
            <p:nvPicPr>
              <p:cNvPr id="46" name="Picture 45">
                <a:extLst>
                  <a:ext uri="{FF2B5EF4-FFF2-40B4-BE49-F238E27FC236}">
                    <a16:creationId xmlns:a16="http://schemas.microsoft.com/office/drawing/2014/main" id="{99D18D01-8A6D-DB41-B290-01420D7075AF}"/>
                  </a:ext>
                </a:extLst>
              </p:cNvPr>
              <p:cNvPicPr>
                <a:picLocks noChangeAspect="1"/>
              </p:cNvPicPr>
              <p:nvPr/>
            </p:nvPicPr>
            <p:blipFill>
              <a:blip r:embed="rId4"/>
              <a:stretch>
                <a:fillRect/>
              </a:stretch>
            </p:blipFill>
            <p:spPr>
              <a:xfrm>
                <a:off x="1346507" y="3912033"/>
                <a:ext cx="714158" cy="714158"/>
              </a:xfrm>
              <a:prstGeom prst="rect">
                <a:avLst/>
              </a:prstGeom>
            </p:spPr>
          </p:pic>
        </p:grpSp>
        <p:sp>
          <p:nvSpPr>
            <p:cNvPr id="47" name="TextBox 46" descr="Federal requirements for evidence-based programs are growing. Now is the time to get ahead of the curve and lead the way in evidence-driven workforce solutions.&#10;"/>
            <p:cNvSpPr txBox="1"/>
            <p:nvPr/>
          </p:nvSpPr>
          <p:spPr>
            <a:xfrm>
              <a:off x="1028700" y="5406455"/>
              <a:ext cx="9728200" cy="1200329"/>
            </a:xfrm>
            <a:prstGeom prst="rect">
              <a:avLst/>
            </a:prstGeom>
            <a:noFill/>
          </p:spPr>
          <p:txBody>
            <a:bodyPr wrap="square" rtlCol="0">
              <a:spAutoFit/>
            </a:bodyPr>
            <a:lstStyle/>
            <a:p>
              <a:r>
                <a:rPr lang="en-US" sz="2400" dirty="0">
                  <a:solidFill>
                    <a:srgbClr val="000000"/>
                  </a:solidFill>
                  <a:latin typeface="Avenir Next" charset="0"/>
                  <a:ea typeface="Avenir Next" charset="0"/>
                  <a:cs typeface="Avenir Next" charset="0"/>
                </a:rPr>
                <a:t>Federal requirements for evidence-based programs are growing. Now is the time to get ahead of the curve and lead the way in evidence-driven workforce solutions.</a:t>
              </a:r>
            </a:p>
          </p:txBody>
        </p:sp>
        <p:grpSp>
          <p:nvGrpSpPr>
            <p:cNvPr id="23" name="Group 22">
              <a:extLst>
                <a:ext uri="{FF2B5EF4-FFF2-40B4-BE49-F238E27FC236}">
                  <a16:creationId xmlns:a16="http://schemas.microsoft.com/office/drawing/2014/main" id="{28D5A311-2213-A947-8D81-C47720EF8600}"/>
                </a:ext>
              </a:extLst>
            </p:cNvPr>
            <p:cNvGrpSpPr/>
            <p:nvPr/>
          </p:nvGrpSpPr>
          <p:grpSpPr>
            <a:xfrm>
              <a:off x="454459" y="4039505"/>
              <a:ext cx="488362" cy="495504"/>
              <a:chOff x="1046655" y="2304949"/>
              <a:chExt cx="1335024" cy="1335024"/>
            </a:xfrm>
          </p:grpSpPr>
          <p:pic>
            <p:nvPicPr>
              <p:cNvPr id="24" name="Picture 23">
                <a:extLst>
                  <a:ext uri="{FF2B5EF4-FFF2-40B4-BE49-F238E27FC236}">
                    <a16:creationId xmlns:a16="http://schemas.microsoft.com/office/drawing/2014/main" id="{68FB5A82-32D7-CB4E-A0DC-E139786D1D53}"/>
                  </a:ext>
                </a:extLst>
              </p:cNvPr>
              <p:cNvPicPr>
                <a:picLocks noChangeAspect="1"/>
              </p:cNvPicPr>
              <p:nvPr/>
            </p:nvPicPr>
            <p:blipFill>
              <a:blip r:embed="rId3"/>
              <a:stretch>
                <a:fillRect/>
              </a:stretch>
            </p:blipFill>
            <p:spPr>
              <a:xfrm>
                <a:off x="1046655" y="2304949"/>
                <a:ext cx="1335024" cy="1335024"/>
              </a:xfrm>
              <a:prstGeom prst="rect">
                <a:avLst/>
              </a:prstGeom>
            </p:spPr>
          </p:pic>
          <p:pic>
            <p:nvPicPr>
              <p:cNvPr id="25" name="Picture 24">
                <a:extLst>
                  <a:ext uri="{FF2B5EF4-FFF2-40B4-BE49-F238E27FC236}">
                    <a16:creationId xmlns:a16="http://schemas.microsoft.com/office/drawing/2014/main" id="{447D457A-0DAA-674A-AB6F-534A3D8EC3CA}"/>
                  </a:ext>
                </a:extLst>
              </p:cNvPr>
              <p:cNvPicPr>
                <a:picLocks noChangeAspect="1"/>
              </p:cNvPicPr>
              <p:nvPr/>
            </p:nvPicPr>
            <p:blipFill>
              <a:blip r:embed="rId4"/>
              <a:stretch>
                <a:fillRect/>
              </a:stretch>
            </p:blipFill>
            <p:spPr>
              <a:xfrm>
                <a:off x="1346507" y="2626654"/>
                <a:ext cx="714158" cy="714158"/>
              </a:xfrm>
              <a:prstGeom prst="rect">
                <a:avLst/>
              </a:prstGeom>
            </p:spPr>
          </p:pic>
        </p:grpSp>
        <p:sp>
          <p:nvSpPr>
            <p:cNvPr id="26" name="TextBox 25" descr="This is not about excluding programs that have not yet built evidence; it is about continuous improvement. Each grant or contract should be an opportunity to learn more about what works and what needs improving.&#10;">
              <a:extLst>
                <a:ext uri="{FF2B5EF4-FFF2-40B4-BE49-F238E27FC236}">
                  <a16:creationId xmlns:a16="http://schemas.microsoft.com/office/drawing/2014/main" id="{35E80141-C06B-B943-BB18-E4AB763DC111}"/>
                </a:ext>
              </a:extLst>
            </p:cNvPr>
            <p:cNvSpPr txBox="1"/>
            <p:nvPr/>
          </p:nvSpPr>
          <p:spPr>
            <a:xfrm>
              <a:off x="1019739" y="3997213"/>
              <a:ext cx="9728200" cy="1200329"/>
            </a:xfrm>
            <a:prstGeom prst="rect">
              <a:avLst/>
            </a:prstGeom>
            <a:noFill/>
          </p:spPr>
          <p:txBody>
            <a:bodyPr wrap="square" rtlCol="0">
              <a:spAutoFit/>
            </a:bodyPr>
            <a:lstStyle/>
            <a:p>
              <a:r>
                <a:rPr lang="en-US" sz="2400" dirty="0">
                  <a:solidFill>
                    <a:srgbClr val="000000"/>
                  </a:solidFill>
                  <a:latin typeface="Avenir Next" charset="0"/>
                  <a:ea typeface="Avenir Next" charset="0"/>
                  <a:cs typeface="Avenir Next" charset="0"/>
                </a:rPr>
                <a:t>This is not about excluding programs that have not yet built evidence; it is about continuous improvement. Each grant or contract should be an opportunity to learn more about what works and what needs improving.</a:t>
              </a:r>
            </a:p>
          </p:txBody>
        </p:sp>
      </p:grpSp>
      <p:sp>
        <p:nvSpPr>
          <p:cNvPr id="4" name="Slide Number Placeholder 3">
            <a:extLst>
              <a:ext uri="{FF2B5EF4-FFF2-40B4-BE49-F238E27FC236}">
                <a16:creationId xmlns:a16="http://schemas.microsoft.com/office/drawing/2014/main" id="{7DD06733-6653-C241-8246-12D26316FF2A}"/>
              </a:ext>
              <a:ext uri="{C183D7F6-B498-43B3-948B-1728B52AA6E4}">
                <adec:decorative xmlns:adec="http://schemas.microsoft.com/office/drawing/2017/decorative" val="1"/>
              </a:ext>
            </a:extLst>
          </p:cNvPr>
          <p:cNvSpPr>
            <a:spLocks noGrp="1"/>
          </p:cNvSpPr>
          <p:nvPr>
            <p:ph type="sldNum" sz="quarter" idx="12"/>
          </p:nvPr>
        </p:nvSpPr>
        <p:spPr>
          <a:xfrm>
            <a:off x="11685318" y="6404883"/>
            <a:ext cx="405081" cy="365125"/>
          </a:xfrm>
        </p:spPr>
        <p:txBody>
          <a:bodyPr/>
          <a:lstStyle/>
          <a:p>
            <a:fld id="{8CA69DF2-E3DC-1147-8676-B9A1CE7C9B94}" type="slidenum">
              <a:rPr lang="en-US" sz="1300" b="1" smtClean="0"/>
              <a:pPr/>
              <a:t>14</a:t>
            </a:fld>
            <a:endParaRPr lang="en-US" sz="1300" b="1" dirty="0"/>
          </a:p>
        </p:txBody>
      </p:sp>
      <p:pic>
        <p:nvPicPr>
          <p:cNvPr id="19" name="Picture 18">
            <a:extLst>
              <a:ext uri="{FF2B5EF4-FFF2-40B4-BE49-F238E27FC236}">
                <a16:creationId xmlns:a16="http://schemas.microsoft.com/office/drawing/2014/main" id="{EA400D87-0FBD-2241-B7D3-D40B1F53A4DB}"/>
              </a:ext>
              <a:ext uri="{C183D7F6-B498-43B3-948B-1728B52AA6E4}">
                <adec:decorative xmlns:adec="http://schemas.microsoft.com/office/drawing/2017/decorative" val="1"/>
              </a:ext>
            </a:extLst>
          </p:cNvPr>
          <p:cNvPicPr>
            <a:picLocks noChangeAspect="1"/>
          </p:cNvPicPr>
          <p:nvPr/>
        </p:nvPicPr>
        <p:blipFill>
          <a:blip r:embed="rId5">
            <a:biLevel thresh="50000"/>
            <a:alphaModFix/>
            <a:extLst>
              <a:ext uri="{28A0092B-C50C-407E-A947-70E740481C1C}">
                <a14:useLocalDpi xmlns:a14="http://schemas.microsoft.com/office/drawing/2010/main" val="0"/>
              </a:ext>
            </a:extLst>
          </a:blip>
          <a:stretch>
            <a:fillRect/>
          </a:stretch>
        </p:blipFill>
        <p:spPr>
          <a:xfrm>
            <a:off x="10348780" y="4490594"/>
            <a:ext cx="1144580" cy="948716"/>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677400" y="-184150"/>
            <a:ext cx="2743200" cy="2882900"/>
          </a:xfrm>
          <a:prstGeom prst="rect">
            <a:avLst/>
          </a:prstGeom>
        </p:spPr>
      </p:pic>
    </p:spTree>
    <p:extLst>
      <p:ext uri="{BB962C8B-B14F-4D97-AF65-F5344CB8AC3E}">
        <p14:creationId xmlns:p14="http://schemas.microsoft.com/office/powerpoint/2010/main" val="118983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4C8D1-276D-4890-BA1C-1943495801E2}"/>
              </a:ext>
            </a:extLst>
          </p:cNvPr>
          <p:cNvSpPr>
            <a:spLocks noGrp="1"/>
          </p:cNvSpPr>
          <p:nvPr>
            <p:ph type="title"/>
          </p:nvPr>
        </p:nvSpPr>
        <p:spPr/>
        <p:txBody>
          <a:bodyPr/>
          <a:lstStyle/>
          <a:p>
            <a:pPr rtl="0" eaLnBrk="1" fontAlgn="auto" latinLnBrk="0" hangingPunct="1"/>
            <a:r>
              <a:rPr lang="en-US" sz="3600" b="1" kern="1200" dirty="0">
                <a:solidFill>
                  <a:srgbClr val="FFFFFF"/>
                </a:solidFill>
                <a:effectLst/>
                <a:latin typeface="Franklin Gothic Medium" panose="020B0603020102020204" pitchFamily="34" charset="0"/>
                <a:ea typeface="Helvetica Neue" panose="02000503000000020004"/>
                <a:cs typeface="Helvetica Neue" panose="02000503000000020004"/>
              </a:rPr>
              <a:t>WHAT IS EVIDENCE-BASED GRANTMAKING?</a:t>
            </a:r>
            <a:endParaRPr lang="en-US" dirty="0"/>
          </a:p>
        </p:txBody>
      </p:sp>
      <p:sp>
        <p:nvSpPr>
          <p:cNvPr id="4" name="Slide Number Placeholder 3">
            <a:extLst>
              <a:ext uri="{FF2B5EF4-FFF2-40B4-BE49-F238E27FC236}">
                <a16:creationId xmlns:a16="http://schemas.microsoft.com/office/drawing/2014/main" id="{7DD06733-6653-C241-8246-12D26316FF2A}"/>
              </a:ext>
              <a:ext uri="{C183D7F6-B498-43B3-948B-1728B52AA6E4}">
                <adec:decorative xmlns:adec="http://schemas.microsoft.com/office/drawing/2017/decorative" val="1"/>
              </a:ext>
            </a:extLst>
          </p:cNvPr>
          <p:cNvSpPr>
            <a:spLocks noGrp="1"/>
          </p:cNvSpPr>
          <p:nvPr>
            <p:ph type="sldNum" sz="quarter" idx="12"/>
          </p:nvPr>
        </p:nvSpPr>
        <p:spPr>
          <a:xfrm>
            <a:off x="11685318" y="6404883"/>
            <a:ext cx="405081" cy="365125"/>
          </a:xfrm>
        </p:spPr>
        <p:txBody>
          <a:bodyPr/>
          <a:lstStyle/>
          <a:p>
            <a:fld id="{8CA69DF2-E3DC-1147-8676-B9A1CE7C9B94}" type="slidenum">
              <a:rPr lang="en-US" sz="1300" b="1" smtClean="0"/>
              <a:pPr/>
              <a:t>15</a:t>
            </a:fld>
            <a:endParaRPr lang="en-US" sz="1300" b="1" dirty="0"/>
          </a:p>
        </p:txBody>
      </p:sp>
      <p:pic>
        <p:nvPicPr>
          <p:cNvPr id="19" name="Picture 18">
            <a:extLst>
              <a:ext uri="{FF2B5EF4-FFF2-40B4-BE49-F238E27FC236}">
                <a16:creationId xmlns:a16="http://schemas.microsoft.com/office/drawing/2014/main" id="{EA400D87-0FBD-2241-B7D3-D40B1F53A4DB}"/>
              </a:ext>
              <a:ext uri="{C183D7F6-B498-43B3-948B-1728B52AA6E4}">
                <adec:decorative xmlns:adec="http://schemas.microsoft.com/office/drawing/2017/decorative" val="1"/>
              </a:ext>
            </a:extLst>
          </p:cNvPr>
          <p:cNvPicPr>
            <a:picLocks noChangeAspect="1"/>
          </p:cNvPicPr>
          <p:nvPr/>
        </p:nvPicPr>
        <p:blipFill>
          <a:blip r:embed="rId3">
            <a:biLevel thresh="50000"/>
            <a:alphaModFix/>
            <a:extLst>
              <a:ext uri="{28A0092B-C50C-407E-A947-70E740481C1C}">
                <a14:useLocalDpi xmlns:a14="http://schemas.microsoft.com/office/drawing/2010/main" val="0"/>
              </a:ext>
            </a:extLst>
          </a:blip>
          <a:stretch>
            <a:fillRect/>
          </a:stretch>
        </p:blipFill>
        <p:spPr>
          <a:xfrm>
            <a:off x="10348780" y="5661026"/>
            <a:ext cx="1144580" cy="948716"/>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77400" y="-184150"/>
            <a:ext cx="2743200" cy="2882900"/>
          </a:xfrm>
          <a:prstGeom prst="rect">
            <a:avLst/>
          </a:prstGeom>
        </p:spPr>
      </p:pic>
      <p:grpSp>
        <p:nvGrpSpPr>
          <p:cNvPr id="33" name="Group 32">
            <a:extLst>
              <a:ext uri="{FF2B5EF4-FFF2-40B4-BE49-F238E27FC236}">
                <a16:creationId xmlns:a16="http://schemas.microsoft.com/office/drawing/2014/main" id="{B7A0CF58-797B-D147-ABE4-9BCFECAEF25C}"/>
              </a:ext>
              <a:ext uri="{C183D7F6-B498-43B3-948B-1728B52AA6E4}">
                <adec:decorative xmlns:adec="http://schemas.microsoft.com/office/drawing/2017/decorative" val="1"/>
              </a:ext>
            </a:extLst>
          </p:cNvPr>
          <p:cNvGrpSpPr/>
          <p:nvPr/>
        </p:nvGrpSpPr>
        <p:grpSpPr>
          <a:xfrm>
            <a:off x="514939" y="2558237"/>
            <a:ext cx="488362" cy="495504"/>
            <a:chOff x="1046655" y="3054754"/>
            <a:chExt cx="1335024" cy="1335024"/>
          </a:xfrm>
        </p:grpSpPr>
        <p:pic>
          <p:nvPicPr>
            <p:cNvPr id="34" name="Picture 33">
              <a:extLst>
                <a:ext uri="{FF2B5EF4-FFF2-40B4-BE49-F238E27FC236}">
                  <a16:creationId xmlns:a16="http://schemas.microsoft.com/office/drawing/2014/main" id="{1FD063BA-8701-6B41-AB5C-2B06E8045FAA}"/>
                </a:ext>
              </a:extLst>
            </p:cNvPr>
            <p:cNvPicPr>
              <a:picLocks noChangeAspect="1"/>
            </p:cNvPicPr>
            <p:nvPr/>
          </p:nvPicPr>
          <p:blipFill>
            <a:blip r:embed="rId5"/>
            <a:stretch>
              <a:fillRect/>
            </a:stretch>
          </p:blipFill>
          <p:spPr>
            <a:xfrm>
              <a:off x="1046655" y="3054754"/>
              <a:ext cx="1335024" cy="1335024"/>
            </a:xfrm>
            <a:prstGeom prst="rect">
              <a:avLst/>
            </a:prstGeom>
          </p:spPr>
        </p:pic>
        <p:pic>
          <p:nvPicPr>
            <p:cNvPr id="35" name="Picture 34">
              <a:extLst>
                <a:ext uri="{FF2B5EF4-FFF2-40B4-BE49-F238E27FC236}">
                  <a16:creationId xmlns:a16="http://schemas.microsoft.com/office/drawing/2014/main" id="{99D18D01-8A6D-DB41-B290-01420D7075AF}"/>
                </a:ext>
              </a:extLst>
            </p:cNvPr>
            <p:cNvPicPr>
              <a:picLocks noChangeAspect="1"/>
            </p:cNvPicPr>
            <p:nvPr/>
          </p:nvPicPr>
          <p:blipFill>
            <a:blip r:embed="rId6"/>
            <a:stretch>
              <a:fillRect/>
            </a:stretch>
          </p:blipFill>
          <p:spPr>
            <a:xfrm>
              <a:off x="1346508" y="3376458"/>
              <a:ext cx="714158" cy="714158"/>
            </a:xfrm>
            <a:prstGeom prst="rect">
              <a:avLst/>
            </a:prstGeom>
          </p:spPr>
        </p:pic>
      </p:grpSp>
      <p:sp>
        <p:nvSpPr>
          <p:cNvPr id="9" name="TextBox 8"/>
          <p:cNvSpPr txBox="1"/>
          <p:nvPr/>
        </p:nvSpPr>
        <p:spPr>
          <a:xfrm>
            <a:off x="1041401" y="2536284"/>
            <a:ext cx="10840956" cy="954107"/>
          </a:xfrm>
          <a:prstGeom prst="rect">
            <a:avLst/>
          </a:prstGeom>
          <a:noFill/>
        </p:spPr>
        <p:txBody>
          <a:bodyPr wrap="square" rtlCol="0">
            <a:spAutoFit/>
          </a:bodyPr>
          <a:lstStyle/>
          <a:p>
            <a:r>
              <a:rPr lang="en-US" sz="2800" dirty="0">
                <a:solidFill>
                  <a:srgbClr val="000000"/>
                </a:solidFill>
                <a:latin typeface="Avenir Next" charset="0"/>
              </a:rPr>
              <a:t>Define “evidence of effectiveness” so there is a common understanding of “evidence-based”</a:t>
            </a:r>
          </a:p>
        </p:txBody>
      </p:sp>
      <p:grpSp>
        <p:nvGrpSpPr>
          <p:cNvPr id="44" name="Group 43">
            <a:extLst>
              <a:ext uri="{FF2B5EF4-FFF2-40B4-BE49-F238E27FC236}">
                <a16:creationId xmlns:a16="http://schemas.microsoft.com/office/drawing/2014/main" id="{B7A0CF58-797B-D147-ABE4-9BCFECAEF25C}"/>
              </a:ext>
              <a:ext uri="{C183D7F6-B498-43B3-948B-1728B52AA6E4}">
                <adec:decorative xmlns:adec="http://schemas.microsoft.com/office/drawing/2017/decorative" val="1"/>
              </a:ext>
            </a:extLst>
          </p:cNvPr>
          <p:cNvGrpSpPr/>
          <p:nvPr/>
        </p:nvGrpSpPr>
        <p:grpSpPr>
          <a:xfrm>
            <a:off x="472664" y="3843976"/>
            <a:ext cx="488362" cy="495504"/>
            <a:chOff x="1046655" y="3054754"/>
            <a:chExt cx="1335024" cy="1335024"/>
          </a:xfrm>
        </p:grpSpPr>
        <p:pic>
          <p:nvPicPr>
            <p:cNvPr id="45" name="Picture 44">
              <a:extLst>
                <a:ext uri="{FF2B5EF4-FFF2-40B4-BE49-F238E27FC236}">
                  <a16:creationId xmlns:a16="http://schemas.microsoft.com/office/drawing/2014/main" id="{1FD063BA-8701-6B41-AB5C-2B06E8045FAA}"/>
                </a:ext>
              </a:extLst>
            </p:cNvPr>
            <p:cNvPicPr>
              <a:picLocks noChangeAspect="1"/>
            </p:cNvPicPr>
            <p:nvPr/>
          </p:nvPicPr>
          <p:blipFill>
            <a:blip r:embed="rId5"/>
            <a:stretch>
              <a:fillRect/>
            </a:stretch>
          </p:blipFill>
          <p:spPr>
            <a:xfrm>
              <a:off x="1046655" y="3054754"/>
              <a:ext cx="1335024" cy="1335024"/>
            </a:xfrm>
            <a:prstGeom prst="rect">
              <a:avLst/>
            </a:prstGeom>
          </p:spPr>
        </p:pic>
        <p:pic>
          <p:nvPicPr>
            <p:cNvPr id="46" name="Picture 45">
              <a:extLst>
                <a:ext uri="{FF2B5EF4-FFF2-40B4-BE49-F238E27FC236}">
                  <a16:creationId xmlns:a16="http://schemas.microsoft.com/office/drawing/2014/main" id="{99D18D01-8A6D-DB41-B290-01420D7075AF}"/>
                </a:ext>
              </a:extLst>
            </p:cNvPr>
            <p:cNvPicPr>
              <a:picLocks noChangeAspect="1"/>
            </p:cNvPicPr>
            <p:nvPr/>
          </p:nvPicPr>
          <p:blipFill>
            <a:blip r:embed="rId6"/>
            <a:stretch>
              <a:fillRect/>
            </a:stretch>
          </p:blipFill>
          <p:spPr>
            <a:xfrm>
              <a:off x="1346508" y="3376458"/>
              <a:ext cx="714158" cy="714158"/>
            </a:xfrm>
            <a:prstGeom prst="rect">
              <a:avLst/>
            </a:prstGeom>
          </p:spPr>
        </p:pic>
      </p:grpSp>
      <p:sp>
        <p:nvSpPr>
          <p:cNvPr id="47" name="TextBox 46"/>
          <p:cNvSpPr txBox="1"/>
          <p:nvPr/>
        </p:nvSpPr>
        <p:spPr>
          <a:xfrm>
            <a:off x="1019740" y="3747333"/>
            <a:ext cx="10840956" cy="1384995"/>
          </a:xfrm>
          <a:prstGeom prst="rect">
            <a:avLst/>
          </a:prstGeom>
          <a:noFill/>
        </p:spPr>
        <p:txBody>
          <a:bodyPr wrap="square" rtlCol="0">
            <a:spAutoFit/>
          </a:bodyPr>
          <a:lstStyle/>
          <a:p>
            <a:r>
              <a:rPr lang="en-US" sz="2800" dirty="0">
                <a:solidFill>
                  <a:srgbClr val="000000"/>
                </a:solidFill>
                <a:latin typeface="Avenir Next" charset="0"/>
                <a:ea typeface="Avenir Next" charset="0"/>
                <a:cs typeface="Avenir Next" charset="0"/>
              </a:rPr>
              <a:t>Outcomes- and performance-based payments. Payments are linked directly to priority outcomes (e.g. increased wages, long-term employment in related industry)</a:t>
            </a:r>
          </a:p>
        </p:txBody>
      </p:sp>
      <p:pic>
        <p:nvPicPr>
          <p:cNvPr id="25" name="Picture 24">
            <a:extLst>
              <a:ext uri="{FF2B5EF4-FFF2-40B4-BE49-F238E27FC236}">
                <a16:creationId xmlns:a16="http://schemas.microsoft.com/office/drawing/2014/main" id="{447D457A-0DAA-674A-AB6F-534A3D8EC3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1067" y="4604506"/>
            <a:ext cx="261244" cy="265065"/>
          </a:xfrm>
          <a:prstGeom prst="rect">
            <a:avLst/>
          </a:prstGeom>
        </p:spPr>
      </p:pic>
      <p:sp>
        <p:nvSpPr>
          <p:cNvPr id="15" name="TextBox 14">
            <a:extLst>
              <a:ext uri="{FF2B5EF4-FFF2-40B4-BE49-F238E27FC236}">
                <a16:creationId xmlns:a16="http://schemas.microsoft.com/office/drawing/2014/main" id="{4B71011A-A194-4048-8D4A-1B391C0276BF}"/>
              </a:ext>
            </a:extLst>
          </p:cNvPr>
          <p:cNvSpPr txBox="1"/>
          <p:nvPr/>
        </p:nvSpPr>
        <p:spPr>
          <a:xfrm>
            <a:off x="1003301" y="5319204"/>
            <a:ext cx="10840956" cy="954107"/>
          </a:xfrm>
          <a:prstGeom prst="rect">
            <a:avLst/>
          </a:prstGeom>
          <a:noFill/>
        </p:spPr>
        <p:txBody>
          <a:bodyPr wrap="square" rtlCol="0">
            <a:spAutoFit/>
          </a:bodyPr>
          <a:lstStyle/>
          <a:p>
            <a:r>
              <a:rPr lang="en-US" sz="2800" dirty="0">
                <a:solidFill>
                  <a:srgbClr val="000000"/>
                </a:solidFill>
                <a:latin typeface="Avenir Next" charset="0"/>
              </a:rPr>
              <a:t>Use data to determine how well we are serving constituents through our services </a:t>
            </a:r>
          </a:p>
        </p:txBody>
      </p:sp>
      <p:grpSp>
        <p:nvGrpSpPr>
          <p:cNvPr id="16" name="Group 15">
            <a:extLst>
              <a:ext uri="{FF2B5EF4-FFF2-40B4-BE49-F238E27FC236}">
                <a16:creationId xmlns:a16="http://schemas.microsoft.com/office/drawing/2014/main" id="{54D578D2-06C9-4851-BFF9-F51A108A743D}"/>
              </a:ext>
              <a:ext uri="{C183D7F6-B498-43B3-948B-1728B52AA6E4}">
                <adec:decorative xmlns:adec="http://schemas.microsoft.com/office/drawing/2017/decorative" val="1"/>
              </a:ext>
            </a:extLst>
          </p:cNvPr>
          <p:cNvGrpSpPr/>
          <p:nvPr/>
        </p:nvGrpSpPr>
        <p:grpSpPr>
          <a:xfrm>
            <a:off x="454459" y="5398793"/>
            <a:ext cx="488362" cy="495504"/>
            <a:chOff x="1046655" y="3054754"/>
            <a:chExt cx="1335024" cy="1335024"/>
          </a:xfrm>
        </p:grpSpPr>
        <p:pic>
          <p:nvPicPr>
            <p:cNvPr id="17" name="Picture 16">
              <a:extLst>
                <a:ext uri="{FF2B5EF4-FFF2-40B4-BE49-F238E27FC236}">
                  <a16:creationId xmlns:a16="http://schemas.microsoft.com/office/drawing/2014/main" id="{D57CFF52-1FAA-4B34-8A4D-F8631EDAF6D1}"/>
                </a:ext>
              </a:extLst>
            </p:cNvPr>
            <p:cNvPicPr>
              <a:picLocks noChangeAspect="1"/>
            </p:cNvPicPr>
            <p:nvPr/>
          </p:nvPicPr>
          <p:blipFill>
            <a:blip r:embed="rId5"/>
            <a:stretch>
              <a:fillRect/>
            </a:stretch>
          </p:blipFill>
          <p:spPr>
            <a:xfrm>
              <a:off x="1046655" y="3054754"/>
              <a:ext cx="1335024" cy="1335024"/>
            </a:xfrm>
            <a:prstGeom prst="rect">
              <a:avLst/>
            </a:prstGeom>
          </p:spPr>
        </p:pic>
        <p:pic>
          <p:nvPicPr>
            <p:cNvPr id="18" name="Picture 17">
              <a:extLst>
                <a:ext uri="{FF2B5EF4-FFF2-40B4-BE49-F238E27FC236}">
                  <a16:creationId xmlns:a16="http://schemas.microsoft.com/office/drawing/2014/main" id="{BC780001-BC9F-4406-BEEA-DC4003CAB961}"/>
                </a:ext>
              </a:extLst>
            </p:cNvPr>
            <p:cNvPicPr>
              <a:picLocks noChangeAspect="1"/>
            </p:cNvPicPr>
            <p:nvPr/>
          </p:nvPicPr>
          <p:blipFill>
            <a:blip r:embed="rId6"/>
            <a:stretch>
              <a:fillRect/>
            </a:stretch>
          </p:blipFill>
          <p:spPr>
            <a:xfrm>
              <a:off x="1346508" y="3376458"/>
              <a:ext cx="714158" cy="714158"/>
            </a:xfrm>
            <a:prstGeom prst="rect">
              <a:avLst/>
            </a:prstGeom>
          </p:spPr>
        </p:pic>
      </p:grpSp>
    </p:spTree>
    <p:extLst>
      <p:ext uri="{BB962C8B-B14F-4D97-AF65-F5344CB8AC3E}">
        <p14:creationId xmlns:p14="http://schemas.microsoft.com/office/powerpoint/2010/main" val="326991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8B03-E4D2-45CA-9FD8-75D3BF6CFCA6}"/>
              </a:ext>
            </a:extLst>
          </p:cNvPr>
          <p:cNvSpPr>
            <a:spLocks noGrp="1"/>
          </p:cNvSpPr>
          <p:nvPr>
            <p:ph type="title"/>
          </p:nvPr>
        </p:nvSpPr>
        <p:spPr/>
        <p:txBody>
          <a:bodyPr/>
          <a:lstStyle/>
          <a:p>
            <a:r>
              <a:rPr lang="en-US" sz="2800" dirty="0"/>
              <a:t>State and Federal Programs Increasingly Prioritize Evidence of Effectiveness</a:t>
            </a:r>
          </a:p>
        </p:txBody>
      </p:sp>
      <p:sp>
        <p:nvSpPr>
          <p:cNvPr id="3" name="Rectangle 2">
            <a:extLst>
              <a:ext uri="{FF2B5EF4-FFF2-40B4-BE49-F238E27FC236}">
                <a16:creationId xmlns:a16="http://schemas.microsoft.com/office/drawing/2014/main" id="{F9DB722C-B9A5-444E-8916-0F001F55BA98}"/>
              </a:ext>
            </a:extLst>
          </p:cNvPr>
          <p:cNvSpPr/>
          <p:nvPr/>
        </p:nvSpPr>
        <p:spPr>
          <a:xfrm>
            <a:off x="371060" y="2346179"/>
            <a:ext cx="11396870"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Avenir Next" panose="020B0503020202020204" pitchFamily="34" charset="0"/>
              </a:rPr>
              <a:t>The Department of Labor: RESEA, WIOA Pay-for-Performance</a:t>
            </a:r>
          </a:p>
          <a:p>
            <a:pPr marL="342900" indent="-342900">
              <a:buFont typeface="Arial" panose="020B0604020202020204" pitchFamily="34" charset="0"/>
              <a:buChar char="•"/>
            </a:pPr>
            <a:r>
              <a:rPr lang="en-US" sz="2400" dirty="0">
                <a:solidFill>
                  <a:srgbClr val="000000"/>
                </a:solidFill>
                <a:latin typeface="Avenir Next" charset="0"/>
                <a:ea typeface="Avenir Next" charset="0"/>
                <a:cs typeface="Avenir Next" charset="0"/>
              </a:rPr>
              <a:t>Workforce Agencies in CO, OH, PA, TX, VA</a:t>
            </a:r>
            <a:endParaRPr lang="en-US" sz="2400" dirty="0">
              <a:solidFill>
                <a:srgbClr val="000000"/>
              </a:solidFill>
              <a:latin typeface="Avenir Next" panose="020B0503020202020204" pitchFamily="34" charset="0"/>
              <a:cs typeface="Avenir Next" charset="0"/>
            </a:endParaRPr>
          </a:p>
          <a:p>
            <a:pPr marL="800100" lvl="1" indent="-342900">
              <a:buFont typeface="Arial" panose="020B0604020202020204" pitchFamily="34" charset="0"/>
              <a:buChar char="•"/>
            </a:pPr>
            <a:r>
              <a:rPr lang="en-US" sz="2400" dirty="0">
                <a:latin typeface="Avenir Next" panose="020B0503020202020204" pitchFamily="34" charset="0"/>
                <a:ea typeface="Calibri" panose="020F0502020204030204" pitchFamily="34" charset="0"/>
              </a:rPr>
              <a:t>Pittsburgh’s </a:t>
            </a:r>
            <a:r>
              <a:rPr lang="en-US" sz="2400" u="sng" dirty="0">
                <a:solidFill>
                  <a:srgbClr val="0000FF"/>
                </a:solidFill>
                <a:latin typeface="Avenir Next" panose="020B0503020202020204" pitchFamily="34" charset="0"/>
                <a:ea typeface="Calibri" panose="020F0502020204030204" pitchFamily="34" charset="0"/>
                <a:hlinkClick r:id="rId3"/>
              </a:rPr>
              <a:t>Partner4Work</a:t>
            </a:r>
            <a:r>
              <a:rPr lang="en-US" sz="2400" dirty="0">
                <a:solidFill>
                  <a:srgbClr val="000000"/>
                </a:solidFill>
                <a:latin typeface="Avenir Next" panose="020B0503020202020204" pitchFamily="34" charset="0"/>
                <a:ea typeface="Calibri" panose="020F0502020204030204" pitchFamily="34" charset="0"/>
              </a:rPr>
              <a:t> issued an RFP for training programs leading to industry-recognized credentials employment. </a:t>
            </a:r>
          </a:p>
          <a:p>
            <a:pPr marL="1257300" lvl="2" indent="-342900">
              <a:buFont typeface="Arial" panose="020B0604020202020204" pitchFamily="34" charset="0"/>
              <a:buChar char="•"/>
            </a:pPr>
            <a:r>
              <a:rPr lang="en-US" sz="2400" dirty="0">
                <a:solidFill>
                  <a:srgbClr val="000000"/>
                </a:solidFill>
                <a:latin typeface="Avenir Next" panose="020B0503020202020204" pitchFamily="34" charset="0"/>
                <a:ea typeface="Calibri" panose="020F0502020204030204" pitchFamily="34" charset="0"/>
              </a:rPr>
              <a:t>To incentivize credential attainment, “payment will be made 50% on enrollment into a training program and 50% when documentation of a credential earned is provided to Partner4Work.”</a:t>
            </a:r>
          </a:p>
          <a:p>
            <a:pPr marL="800100" lvl="1" indent="-342900">
              <a:buFont typeface="Arial" panose="020B0604020202020204" pitchFamily="34" charset="0"/>
              <a:buChar char="•"/>
            </a:pPr>
            <a:r>
              <a:rPr lang="en-US" sz="2400" dirty="0">
                <a:solidFill>
                  <a:srgbClr val="000000"/>
                </a:solidFill>
                <a:latin typeface="Avenir Next" panose="020B0503020202020204" pitchFamily="34" charset="0"/>
                <a:ea typeface="Calibri" panose="020F0502020204030204" pitchFamily="34" charset="0"/>
              </a:rPr>
              <a:t>Central Ohio issued two </a:t>
            </a:r>
            <a:r>
              <a:rPr lang="en-US" sz="2400" dirty="0">
                <a:solidFill>
                  <a:srgbClr val="000000"/>
                </a:solidFill>
                <a:latin typeface="Avenir Next" panose="020B0503020202020204" pitchFamily="34" charset="0"/>
                <a:ea typeface="Calibri" panose="020F0502020204030204" pitchFamily="34" charset="0"/>
                <a:hlinkClick r:id="rId4"/>
              </a:rPr>
              <a:t>RFPs</a:t>
            </a:r>
            <a:r>
              <a:rPr lang="en-US" sz="2400" dirty="0">
                <a:solidFill>
                  <a:srgbClr val="000000"/>
                </a:solidFill>
                <a:latin typeface="Avenir Next" panose="020B0503020202020204" pitchFamily="34" charset="0"/>
                <a:ea typeface="Calibri" panose="020F0502020204030204" pitchFamily="34" charset="0"/>
              </a:rPr>
              <a:t> for their one-stop provider and main career services contract that will link payments to priority outcomes.</a:t>
            </a:r>
            <a:endParaRPr lang="en-US" sz="2400" dirty="0">
              <a:latin typeface="Avenir Next" panose="020B0503020202020204" pitchFamily="34" charset="0"/>
              <a:ea typeface="Calibri" panose="020F0502020204030204" pitchFamily="34" charset="0"/>
            </a:endParaRPr>
          </a:p>
          <a:p>
            <a:r>
              <a:rPr lang="en-US" sz="2400" dirty="0">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184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63C7-BC72-4BB0-8DC3-25033D817318}"/>
              </a:ext>
            </a:extLst>
          </p:cNvPr>
          <p:cNvSpPr>
            <a:spLocks noGrp="1"/>
          </p:cNvSpPr>
          <p:nvPr>
            <p:ph type="title"/>
          </p:nvPr>
        </p:nvSpPr>
        <p:spPr/>
        <p:txBody>
          <a:bodyPr/>
          <a:lstStyle/>
          <a:p>
            <a:r>
              <a:rPr lang="en-US" dirty="0"/>
              <a:t>Where are we today?</a:t>
            </a:r>
          </a:p>
        </p:txBody>
      </p:sp>
      <p:sp>
        <p:nvSpPr>
          <p:cNvPr id="3" name="Content Placeholder 2">
            <a:extLst>
              <a:ext uri="{FF2B5EF4-FFF2-40B4-BE49-F238E27FC236}">
                <a16:creationId xmlns:a16="http://schemas.microsoft.com/office/drawing/2014/main" id="{831D412C-F694-4F51-ADDB-854FD82A4CAF}"/>
              </a:ext>
            </a:extLst>
          </p:cNvPr>
          <p:cNvSpPr>
            <a:spLocks noGrp="1"/>
          </p:cNvSpPr>
          <p:nvPr>
            <p:ph idx="1"/>
          </p:nvPr>
        </p:nvSpPr>
        <p:spPr/>
        <p:txBody>
          <a:bodyPr>
            <a:normAutofit fontScale="70000" lnSpcReduction="20000"/>
          </a:bodyPr>
          <a:lstStyle/>
          <a:p>
            <a:r>
              <a:rPr lang="en-US" dirty="0"/>
              <a:t>Framework completed</a:t>
            </a:r>
          </a:p>
          <a:p>
            <a:r>
              <a:rPr lang="en-US" dirty="0"/>
              <a:t>Revised Grant Application for Building Construction Trades to be Released November 2020 including performance outcomes</a:t>
            </a:r>
          </a:p>
          <a:p>
            <a:r>
              <a:rPr lang="en-US" dirty="0"/>
              <a:t>New TWC Webpage for Resources</a:t>
            </a:r>
          </a:p>
          <a:p>
            <a:endParaRPr lang="en-US" dirty="0"/>
          </a:p>
        </p:txBody>
      </p:sp>
    </p:spTree>
    <p:extLst>
      <p:ext uri="{BB962C8B-B14F-4D97-AF65-F5344CB8AC3E}">
        <p14:creationId xmlns:p14="http://schemas.microsoft.com/office/powerpoint/2010/main" val="181578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EA74-52B1-4036-BC82-700508D9C90A}"/>
              </a:ext>
            </a:extLst>
          </p:cNvPr>
          <p:cNvSpPr>
            <a:spLocks noGrp="1"/>
          </p:cNvSpPr>
          <p:nvPr>
            <p:ph type="title"/>
          </p:nvPr>
        </p:nvSpPr>
        <p:spPr/>
        <p:txBody>
          <a:bodyPr>
            <a:normAutofit fontScale="90000"/>
          </a:bodyPr>
          <a:lstStyle/>
          <a:p>
            <a:r>
              <a:rPr lang="en-US" dirty="0"/>
              <a:t>What To Expect in Applications</a:t>
            </a:r>
          </a:p>
        </p:txBody>
      </p:sp>
      <p:sp>
        <p:nvSpPr>
          <p:cNvPr id="3" name="Content Placeholder 2">
            <a:extLst>
              <a:ext uri="{FF2B5EF4-FFF2-40B4-BE49-F238E27FC236}">
                <a16:creationId xmlns:a16="http://schemas.microsoft.com/office/drawing/2014/main" id="{FBF85D24-B0B9-400C-8840-678421995B5D}"/>
              </a:ext>
            </a:extLst>
          </p:cNvPr>
          <p:cNvSpPr>
            <a:spLocks noGrp="1"/>
          </p:cNvSpPr>
          <p:nvPr>
            <p:ph idx="1"/>
          </p:nvPr>
        </p:nvSpPr>
        <p:spPr/>
        <p:txBody>
          <a:bodyPr/>
          <a:lstStyle/>
          <a:p>
            <a:r>
              <a:rPr lang="en-US" dirty="0"/>
              <a:t>New Language in RFAs</a:t>
            </a:r>
          </a:p>
          <a:p>
            <a:pPr lvl="1"/>
            <a:r>
              <a:rPr lang="en-US" dirty="0"/>
              <a:t>New Vocabulary</a:t>
            </a:r>
          </a:p>
          <a:p>
            <a:pPr lvl="1"/>
            <a:r>
              <a:rPr lang="en-US" dirty="0"/>
              <a:t>New Forms</a:t>
            </a:r>
          </a:p>
          <a:p>
            <a:endParaRPr lang="en-US" dirty="0"/>
          </a:p>
        </p:txBody>
      </p:sp>
    </p:spTree>
    <p:extLst>
      <p:ext uri="{BB962C8B-B14F-4D97-AF65-F5344CB8AC3E}">
        <p14:creationId xmlns:p14="http://schemas.microsoft.com/office/powerpoint/2010/main" val="207698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0F08-F37E-4A27-9561-AD415E25570B}"/>
              </a:ext>
            </a:extLst>
          </p:cNvPr>
          <p:cNvSpPr>
            <a:spLocks noGrp="1"/>
          </p:cNvSpPr>
          <p:nvPr>
            <p:ph type="title"/>
          </p:nvPr>
        </p:nvSpPr>
        <p:spPr>
          <a:xfrm>
            <a:off x="7533389" y="753228"/>
            <a:ext cx="2760793" cy="1080938"/>
          </a:xfrm>
        </p:spPr>
        <p:txBody>
          <a:bodyPr/>
          <a:lstStyle/>
          <a:p>
            <a:pPr algn="r"/>
            <a:r>
              <a:rPr lang="en-US" sz="2800" dirty="0"/>
              <a:t>TWC Evidence Webpage</a:t>
            </a:r>
          </a:p>
        </p:txBody>
      </p:sp>
      <p:sp>
        <p:nvSpPr>
          <p:cNvPr id="3" name="Rectangle 2" descr="Screen shot of the Texas : https://www.twc.texas.gov/agency/texas-workforce-commission-evidence-based-grantmaking">
            <a:extLst>
              <a:ext uri="{FF2B5EF4-FFF2-40B4-BE49-F238E27FC236}">
                <a16:creationId xmlns:a16="http://schemas.microsoft.com/office/drawing/2014/main" id="{ADB83721-B97C-487F-B8C6-A201663DD327}"/>
              </a:ext>
            </a:extLst>
          </p:cNvPr>
          <p:cNvSpPr/>
          <p:nvPr/>
        </p:nvSpPr>
        <p:spPr>
          <a:xfrm>
            <a:off x="8140774" y="3199888"/>
            <a:ext cx="3725161" cy="1938992"/>
          </a:xfrm>
          <a:prstGeom prst="rect">
            <a:avLst/>
          </a:prstGeom>
        </p:spPr>
        <p:txBody>
          <a:bodyPr wrap="square">
            <a:spAutoFit/>
          </a:bodyPr>
          <a:lstStyle/>
          <a:p>
            <a:r>
              <a:rPr lang="en-US" sz="2400" dirty="0">
                <a:latin typeface="Segoe UI" panose="020B0502040204020203" pitchFamily="34" charset="0"/>
                <a:hlinkClick r:id="rId3" tooltip="https://www.twc.texas.gov/agency/texas-workforce-commission-financial-grant-information">
                  <a:extLst>
                    <a:ext uri="{A12FA001-AC4F-418D-AE19-62706E023703}">
                      <ahyp:hlinkClr xmlns:ahyp="http://schemas.microsoft.com/office/drawing/2018/hyperlinkcolor" val="tx"/>
                    </a:ext>
                  </a:extLst>
                </a:hlinkClick>
              </a:rPr>
              <a:t>https://www.twc.texas.gov/agency/texas-workforce-commission-financial-grant-information</a:t>
            </a:r>
            <a:r>
              <a:rPr lang="en-US" sz="2400" dirty="0">
                <a:latin typeface="Segoe UI" panose="020B0502040204020203" pitchFamily="34" charset="0"/>
              </a:rPr>
              <a:t> </a:t>
            </a:r>
          </a:p>
          <a:p>
            <a:endParaRPr lang="en-US" sz="2400" b="0" i="0" dirty="0">
              <a:effectLst/>
              <a:latin typeface="Segoe UI" panose="020B0502040204020203" pitchFamily="34" charset="0"/>
            </a:endParaRPr>
          </a:p>
        </p:txBody>
      </p:sp>
      <p:pic>
        <p:nvPicPr>
          <p:cNvPr id="4" name="Picture 3" descr="Screen capture of TWC's evidence website">
            <a:extLst>
              <a:ext uri="{FF2B5EF4-FFF2-40B4-BE49-F238E27FC236}">
                <a16:creationId xmlns:a16="http://schemas.microsoft.com/office/drawing/2014/main" id="{28278900-50EF-4951-B4ED-93717CAF5615}"/>
              </a:ext>
            </a:extLst>
          </p:cNvPr>
          <p:cNvPicPr>
            <a:picLocks noChangeAspect="1"/>
          </p:cNvPicPr>
          <p:nvPr/>
        </p:nvPicPr>
        <p:blipFill rotWithShape="1">
          <a:blip r:embed="rId4"/>
          <a:srcRect t="4342" r="2439"/>
          <a:stretch/>
        </p:blipFill>
        <p:spPr>
          <a:xfrm>
            <a:off x="199575" y="753228"/>
            <a:ext cx="7333814" cy="5734763"/>
          </a:xfrm>
          <a:prstGeom prst="rect">
            <a:avLst/>
          </a:prstGeom>
        </p:spPr>
      </p:pic>
    </p:spTree>
    <p:extLst>
      <p:ext uri="{BB962C8B-B14F-4D97-AF65-F5344CB8AC3E}">
        <p14:creationId xmlns:p14="http://schemas.microsoft.com/office/powerpoint/2010/main" val="236142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C5E1-D0A4-4FC6-8AFF-2C264F0871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E7BA064-AD87-4BC5-B58C-7D6B17E2B1DD}"/>
              </a:ext>
            </a:extLst>
          </p:cNvPr>
          <p:cNvSpPr>
            <a:spLocks noGrp="1"/>
          </p:cNvSpPr>
          <p:nvPr>
            <p:ph idx="1"/>
          </p:nvPr>
        </p:nvSpPr>
        <p:spPr/>
        <p:txBody>
          <a:bodyPr>
            <a:normAutofit lnSpcReduction="10000"/>
          </a:bodyPr>
          <a:lstStyle/>
          <a:p>
            <a:r>
              <a:rPr lang="en-US" dirty="0"/>
              <a:t>Texas Vision – How? When?</a:t>
            </a:r>
          </a:p>
          <a:p>
            <a:r>
              <a:rPr lang="en-US" dirty="0"/>
              <a:t>National Vision – Why?</a:t>
            </a:r>
          </a:p>
          <a:p>
            <a:r>
              <a:rPr lang="en-US" dirty="0"/>
              <a:t>Evidence Framework – What?</a:t>
            </a:r>
          </a:p>
          <a:p>
            <a:r>
              <a:rPr lang="en-US" dirty="0"/>
              <a:t>Q &amp; A – Who?</a:t>
            </a:r>
          </a:p>
        </p:txBody>
      </p:sp>
    </p:spTree>
    <p:extLst>
      <p:ext uri="{BB962C8B-B14F-4D97-AF65-F5344CB8AC3E}">
        <p14:creationId xmlns:p14="http://schemas.microsoft.com/office/powerpoint/2010/main" val="299400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a:xfrm>
            <a:off x="680321" y="2149304"/>
            <a:ext cx="9613861" cy="3599316"/>
          </a:xfrm>
        </p:spPr>
        <p:txBody>
          <a:bodyPr>
            <a:noAutofit/>
          </a:bodyPr>
          <a:lstStyle/>
          <a:p>
            <a:pPr marL="0" indent="0">
              <a:buNone/>
            </a:pPr>
            <a:r>
              <a:rPr lang="en-US" sz="3200" dirty="0"/>
              <a:t>Five levels:</a:t>
            </a:r>
          </a:p>
          <a:p>
            <a:r>
              <a:rPr lang="en-US" sz="3200" dirty="0"/>
              <a:t>New Program Tier</a:t>
            </a:r>
          </a:p>
          <a:p>
            <a:r>
              <a:rPr lang="en-US" sz="3200" dirty="0"/>
              <a:t>Experience Program Tier</a:t>
            </a:r>
          </a:p>
          <a:p>
            <a:r>
              <a:rPr lang="en-US" sz="3200" dirty="0"/>
              <a:t>Performance Program Tier</a:t>
            </a:r>
          </a:p>
          <a:p>
            <a:r>
              <a:rPr lang="en-US" sz="3200" dirty="0"/>
              <a:t>Moderate Evidence Program Tier</a:t>
            </a:r>
          </a:p>
          <a:p>
            <a:r>
              <a:rPr lang="en-US" sz="3200" dirty="0"/>
              <a:t>High Evidence Program Tier</a:t>
            </a:r>
          </a:p>
          <a:p>
            <a:endParaRPr lang="en-US" sz="3200" dirty="0"/>
          </a:p>
          <a:p>
            <a:endParaRPr lang="en-US" sz="3200" dirty="0"/>
          </a:p>
        </p:txBody>
      </p:sp>
    </p:spTree>
    <p:extLst>
      <p:ext uri="{BB962C8B-B14F-4D97-AF65-F5344CB8AC3E}">
        <p14:creationId xmlns:p14="http://schemas.microsoft.com/office/powerpoint/2010/main" val="339287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a:xfrm>
            <a:off x="586536" y="2172750"/>
            <a:ext cx="9613861" cy="3599316"/>
          </a:xfrm>
        </p:spPr>
        <p:txBody>
          <a:bodyPr>
            <a:noAutofit/>
          </a:bodyPr>
          <a:lstStyle/>
          <a:p>
            <a:pPr marL="0" indent="0">
              <a:buNone/>
            </a:pPr>
            <a:r>
              <a:rPr lang="en-US" sz="2400" dirty="0"/>
              <a:t>New Program Tier</a:t>
            </a:r>
          </a:p>
          <a:p>
            <a:r>
              <a:rPr lang="en-US" sz="2000" dirty="0"/>
              <a:t>new and are not similar to an existing program</a:t>
            </a:r>
          </a:p>
          <a:p>
            <a:r>
              <a:rPr lang="en-US" sz="2000" dirty="0"/>
              <a:t>no evidence of effectiveness, has not been evaluated, no data</a:t>
            </a:r>
          </a:p>
          <a:p>
            <a:pPr marL="0" indent="0">
              <a:buNone/>
            </a:pPr>
            <a:r>
              <a:rPr lang="en-US" sz="2000" dirty="0"/>
              <a:t>An applicant must explain why the proposed program will achieve the outcomes specified in the main body of the application and demonstrate that there is capacity to collect sufficient data to track outcomes from the program. </a:t>
            </a:r>
          </a:p>
          <a:p>
            <a:endParaRPr lang="en-US" sz="2400" dirty="0"/>
          </a:p>
          <a:p>
            <a:endParaRPr lang="en-US" sz="2400" dirty="0"/>
          </a:p>
        </p:txBody>
      </p:sp>
    </p:spTree>
    <p:extLst>
      <p:ext uri="{BB962C8B-B14F-4D97-AF65-F5344CB8AC3E}">
        <p14:creationId xmlns:p14="http://schemas.microsoft.com/office/powerpoint/2010/main" val="394693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a:xfrm>
            <a:off x="680321" y="2055520"/>
            <a:ext cx="9613861" cy="3599316"/>
          </a:xfrm>
        </p:spPr>
        <p:txBody>
          <a:bodyPr>
            <a:noAutofit/>
          </a:bodyPr>
          <a:lstStyle/>
          <a:p>
            <a:pPr marL="0" indent="0">
              <a:buNone/>
            </a:pPr>
            <a:r>
              <a:rPr lang="en-US" sz="2400" dirty="0"/>
              <a:t>Experience Program Tier</a:t>
            </a:r>
          </a:p>
          <a:p>
            <a:r>
              <a:rPr lang="en-US" sz="2000" dirty="0"/>
              <a:t>not a new program</a:t>
            </a:r>
          </a:p>
          <a:p>
            <a:r>
              <a:rPr lang="en-US" sz="2000" dirty="0"/>
              <a:t>no evaluations of participant success in the program</a:t>
            </a:r>
          </a:p>
          <a:p>
            <a:r>
              <a:rPr lang="en-US" sz="2000" dirty="0"/>
              <a:t>no performance data </a:t>
            </a:r>
          </a:p>
          <a:p>
            <a:pPr marL="0" indent="0">
              <a:buNone/>
            </a:pPr>
            <a:r>
              <a:rPr lang="en-US" sz="2000" dirty="0"/>
              <a:t>Primary support for these programs’ effectiveness is provided through anecdotal participant success stories or other testimonials. Experience programs must have been providing services for at least one year prior to grant application.</a:t>
            </a:r>
          </a:p>
          <a:p>
            <a:endParaRPr lang="en-US" sz="2400" dirty="0"/>
          </a:p>
          <a:p>
            <a:endParaRPr lang="en-US" sz="2400" dirty="0"/>
          </a:p>
          <a:p>
            <a:endParaRPr lang="en-US" sz="2400" dirty="0"/>
          </a:p>
        </p:txBody>
      </p:sp>
    </p:spTree>
    <p:extLst>
      <p:ext uri="{BB962C8B-B14F-4D97-AF65-F5344CB8AC3E}">
        <p14:creationId xmlns:p14="http://schemas.microsoft.com/office/powerpoint/2010/main" val="261107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a:xfrm>
            <a:off x="633427" y="2008627"/>
            <a:ext cx="9954549" cy="3599316"/>
          </a:xfrm>
        </p:spPr>
        <p:txBody>
          <a:bodyPr>
            <a:noAutofit/>
          </a:bodyPr>
          <a:lstStyle/>
          <a:p>
            <a:pPr marL="0" indent="0">
              <a:buNone/>
            </a:pPr>
            <a:r>
              <a:rPr lang="en-US" sz="2400" dirty="0"/>
              <a:t>Performance Program Tier</a:t>
            </a:r>
          </a:p>
          <a:p>
            <a:r>
              <a:rPr lang="en-US" sz="2000" dirty="0"/>
              <a:t>have performance outputs and outcomes data </a:t>
            </a:r>
          </a:p>
          <a:p>
            <a:r>
              <a:rPr lang="en-US" sz="2000" dirty="0"/>
              <a:t>conduct assessments of participants to demonstrate program effectiveness</a:t>
            </a:r>
          </a:p>
          <a:p>
            <a:r>
              <a:rPr lang="en-US" sz="2000" dirty="0"/>
              <a:t>documentation of performance data over at least two years </a:t>
            </a:r>
          </a:p>
          <a:p>
            <a:pPr marL="0" indent="0">
              <a:buNone/>
            </a:pPr>
            <a:r>
              <a:rPr lang="en-US" sz="2000" dirty="0"/>
              <a:t>Primary support for these programs’ effectiveness is provided through historical data showing that the program creates an intended change in participants, and that participants show a positive outcome following participation in the program.</a:t>
            </a:r>
          </a:p>
          <a:p>
            <a:endParaRPr lang="en-US" sz="2400" dirty="0"/>
          </a:p>
        </p:txBody>
      </p:sp>
    </p:spTree>
    <p:extLst>
      <p:ext uri="{BB962C8B-B14F-4D97-AF65-F5344CB8AC3E}">
        <p14:creationId xmlns:p14="http://schemas.microsoft.com/office/powerpoint/2010/main" val="2882053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a:xfrm>
            <a:off x="550545" y="1941804"/>
            <a:ext cx="11047095" cy="5160036"/>
          </a:xfrm>
        </p:spPr>
        <p:txBody>
          <a:bodyPr>
            <a:noAutofit/>
          </a:bodyPr>
          <a:lstStyle/>
          <a:p>
            <a:pPr marL="0" indent="0">
              <a:buNone/>
            </a:pPr>
            <a:r>
              <a:rPr lang="en-US" sz="2400" dirty="0"/>
              <a:t>Moderate Evidence Program Tier</a:t>
            </a:r>
          </a:p>
          <a:p>
            <a:pPr>
              <a:lnSpc>
                <a:spcPct val="100000"/>
              </a:lnSpc>
            </a:pPr>
            <a:r>
              <a:rPr lang="en-US" sz="2000" dirty="0"/>
              <a:t>supported by rigorous evaluations of the program or of an essentially similar       program design and outcomes</a:t>
            </a:r>
          </a:p>
          <a:p>
            <a:pPr lvl="0">
              <a:lnSpc>
                <a:spcPct val="100000"/>
              </a:lnSpc>
            </a:pPr>
            <a:r>
              <a:rPr lang="en-US" sz="2000" dirty="0"/>
              <a:t>conducted at least </a:t>
            </a:r>
            <a:r>
              <a:rPr lang="en-US" sz="2000" b="1" dirty="0"/>
              <a:t>one</a:t>
            </a:r>
            <a:r>
              <a:rPr lang="en-US" sz="2000" dirty="0"/>
              <a:t> evaluation study that includes both a comparison group            and a statistically valid technique </a:t>
            </a:r>
          </a:p>
          <a:p>
            <a:pPr lvl="0"/>
            <a:r>
              <a:rPr lang="en-US" sz="2000" dirty="0"/>
              <a:t>the program had </a:t>
            </a:r>
            <a:r>
              <a:rPr lang="en-US" sz="2000" b="1" dirty="0"/>
              <a:t>both a positive and meaningful outcome </a:t>
            </a:r>
          </a:p>
          <a:p>
            <a:pPr lvl="0"/>
            <a:r>
              <a:rPr lang="en-US" sz="2000" dirty="0"/>
              <a:t>study rated by CLEAR/Other Entity as moderate evidence or equivalent</a:t>
            </a:r>
          </a:p>
          <a:p>
            <a:pPr lvl="0">
              <a:lnSpc>
                <a:spcPct val="100000"/>
              </a:lnSpc>
            </a:pPr>
            <a:r>
              <a:rPr lang="en-US" sz="2000" dirty="0"/>
              <a:t>proposed program design and anticipated outcomes must be consistent with the  program in the evaluation cited by CLEAR/Other Entity </a:t>
            </a:r>
          </a:p>
          <a:p>
            <a:pPr lvl="0"/>
            <a:r>
              <a:rPr lang="en-US" sz="2000" dirty="0"/>
              <a:t>implemented with </a:t>
            </a:r>
            <a:r>
              <a:rPr lang="en-US" sz="2000" b="1" dirty="0"/>
              <a:t>limited</a:t>
            </a:r>
            <a:r>
              <a:rPr lang="en-US" sz="2000" dirty="0"/>
              <a:t> modifications</a:t>
            </a:r>
          </a:p>
          <a:p>
            <a:pPr marL="0" lvl="0" indent="0">
              <a:buNone/>
            </a:pPr>
            <a:r>
              <a:rPr lang="en-US" sz="2000" dirty="0"/>
              <a:t>Evaluation study information will be required in application.</a:t>
            </a:r>
          </a:p>
          <a:p>
            <a:pPr lvl="0"/>
            <a:endParaRPr lang="en-US" sz="2000" dirty="0"/>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265340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40E341-BEEE-0D4C-8E66-7A45B01A8BBD}"/>
              </a:ext>
            </a:extLst>
          </p:cNvPr>
          <p:cNvSpPr>
            <a:spLocks noGrp="1"/>
          </p:cNvSpPr>
          <p:nvPr>
            <p:ph type="title"/>
          </p:nvPr>
        </p:nvSpPr>
        <p:spPr>
          <a:xfrm>
            <a:off x="200025" y="753228"/>
            <a:ext cx="10094157" cy="1080938"/>
          </a:xfrm>
        </p:spPr>
        <p:txBody>
          <a:bodyPr>
            <a:noAutofit/>
          </a:bodyPr>
          <a:lstStyle/>
          <a:p>
            <a:r>
              <a:rPr lang="en-US" sz="4400" dirty="0"/>
              <a:t>Evidence Framework</a:t>
            </a:r>
          </a:p>
        </p:txBody>
      </p:sp>
      <p:sp>
        <p:nvSpPr>
          <p:cNvPr id="3" name="Content Placeholder 2">
            <a:extLst>
              <a:ext uri="{FF2B5EF4-FFF2-40B4-BE49-F238E27FC236}">
                <a16:creationId xmlns:a16="http://schemas.microsoft.com/office/drawing/2014/main" id="{3F784307-3C8F-A845-9426-D02963B9CA87}"/>
              </a:ext>
            </a:extLst>
          </p:cNvPr>
          <p:cNvSpPr>
            <a:spLocks noGrp="1"/>
          </p:cNvSpPr>
          <p:nvPr>
            <p:ph idx="1"/>
          </p:nvPr>
        </p:nvSpPr>
        <p:spPr>
          <a:xfrm>
            <a:off x="424932" y="1950012"/>
            <a:ext cx="10471668" cy="4755588"/>
          </a:xfrm>
        </p:spPr>
        <p:txBody>
          <a:bodyPr>
            <a:normAutofit fontScale="25000" lnSpcReduction="20000"/>
          </a:bodyPr>
          <a:lstStyle/>
          <a:p>
            <a:pPr marL="0" indent="0">
              <a:buNone/>
            </a:pPr>
            <a:r>
              <a:rPr lang="en-US" sz="9600" dirty="0"/>
              <a:t>High Evidence Program Tier</a:t>
            </a:r>
          </a:p>
          <a:p>
            <a:r>
              <a:rPr lang="en-US" sz="8000" dirty="0"/>
              <a:t>supported by rigorous evaluations of the program or of an essentially similar program design and outcomes</a:t>
            </a:r>
          </a:p>
          <a:p>
            <a:r>
              <a:rPr lang="en-US" sz="8000" dirty="0"/>
              <a:t>conducted </a:t>
            </a:r>
            <a:r>
              <a:rPr lang="en-US" sz="8000" b="1" dirty="0"/>
              <a:t>two or more </a:t>
            </a:r>
            <a:r>
              <a:rPr lang="en-US" sz="8000" dirty="0"/>
              <a:t>studies that include both a comparison group and a statistically valid technique</a:t>
            </a:r>
          </a:p>
          <a:p>
            <a:r>
              <a:rPr lang="en-US" sz="8000" dirty="0"/>
              <a:t>the program had </a:t>
            </a:r>
            <a:r>
              <a:rPr lang="en-US" sz="8000" b="1" dirty="0"/>
              <a:t>both a positive and meaningful outcome</a:t>
            </a:r>
          </a:p>
          <a:p>
            <a:r>
              <a:rPr lang="en-US" sz="8000" dirty="0"/>
              <a:t>studies rated by CLEAR/Other Entity as high evidence or equivalent</a:t>
            </a:r>
          </a:p>
          <a:p>
            <a:pPr lvl="0"/>
            <a:r>
              <a:rPr lang="en-US" sz="8000" dirty="0"/>
              <a:t>proposed program design and anticipated outcomes replicate or are essentially consistent to the program in the evaluation studies cited by CLEAR/Other Entity </a:t>
            </a:r>
          </a:p>
          <a:p>
            <a:pPr lvl="0"/>
            <a:r>
              <a:rPr lang="en-US" sz="8000" dirty="0"/>
              <a:t>implemented with </a:t>
            </a:r>
            <a:r>
              <a:rPr lang="en-US" sz="8000" b="1" dirty="0"/>
              <a:t>no or extremely limited </a:t>
            </a:r>
            <a:r>
              <a:rPr lang="en-US" sz="8000" dirty="0"/>
              <a:t>modifications</a:t>
            </a:r>
          </a:p>
          <a:p>
            <a:pPr marL="0" indent="0">
              <a:buNone/>
            </a:pPr>
            <a:r>
              <a:rPr lang="en-US" sz="8000" dirty="0"/>
              <a:t>Evaluation study information will be required in application.</a:t>
            </a:r>
          </a:p>
          <a:p>
            <a:pPr marL="0" lvl="0" indent="0">
              <a:buNone/>
            </a:pPr>
            <a:endParaRPr lang="en-US" sz="8000" dirty="0"/>
          </a:p>
          <a:p>
            <a:endParaRPr lang="en-US" dirty="0"/>
          </a:p>
        </p:txBody>
      </p:sp>
    </p:spTree>
    <p:extLst>
      <p:ext uri="{BB962C8B-B14F-4D97-AF65-F5344CB8AC3E}">
        <p14:creationId xmlns:p14="http://schemas.microsoft.com/office/powerpoint/2010/main" val="58037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E9B7-135F-0B4E-B1EA-EC537524DC02}"/>
              </a:ext>
            </a:extLst>
          </p:cNvPr>
          <p:cNvSpPr>
            <a:spLocks noGrp="1"/>
          </p:cNvSpPr>
          <p:nvPr>
            <p:ph type="title"/>
          </p:nvPr>
        </p:nvSpPr>
        <p:spPr/>
        <p:txBody>
          <a:bodyPr/>
          <a:lstStyle/>
          <a:p>
            <a:r>
              <a:rPr lang="en-US" dirty="0"/>
              <a:t>Evaluation Study Sources</a:t>
            </a:r>
          </a:p>
        </p:txBody>
      </p:sp>
      <p:sp>
        <p:nvSpPr>
          <p:cNvPr id="3" name="Content Placeholder 2">
            <a:extLst>
              <a:ext uri="{FF2B5EF4-FFF2-40B4-BE49-F238E27FC236}">
                <a16:creationId xmlns:a16="http://schemas.microsoft.com/office/drawing/2014/main" id="{83CC9E4E-80CF-C441-B916-10CB782FB7AE}"/>
              </a:ext>
            </a:extLst>
          </p:cNvPr>
          <p:cNvSpPr>
            <a:spLocks noGrp="1"/>
          </p:cNvSpPr>
          <p:nvPr>
            <p:ph idx="1"/>
          </p:nvPr>
        </p:nvSpPr>
        <p:spPr>
          <a:xfrm>
            <a:off x="618066" y="2175507"/>
            <a:ext cx="10955867" cy="4521127"/>
          </a:xfrm>
        </p:spPr>
        <p:txBody>
          <a:bodyPr>
            <a:normAutofit fontScale="47500" lnSpcReduction="20000"/>
          </a:bodyPr>
          <a:lstStyle/>
          <a:p>
            <a:r>
              <a:rPr lang="en-US" sz="5800" dirty="0"/>
              <a:t>Clearinghouse for Labor Evaluation and Research (CLEAR) https://clear.dol.gov/study_database</a:t>
            </a:r>
          </a:p>
          <a:p>
            <a:pPr marL="0" indent="0">
              <a:buNone/>
            </a:pPr>
            <a:endParaRPr lang="en-US" sz="5800" dirty="0"/>
          </a:p>
          <a:p>
            <a:r>
              <a:rPr lang="en-US" sz="5800" dirty="0"/>
              <a:t>Pathways to Work Evidence Clearinghouse https://pathwaystowork.ach.hhs.gov/studies</a:t>
            </a:r>
          </a:p>
          <a:p>
            <a:endParaRPr lang="en-US" sz="5800" dirty="0"/>
          </a:p>
          <a:p>
            <a:r>
              <a:rPr lang="en-US" sz="5800" dirty="0" err="1"/>
              <a:t>CrimeSolutions</a:t>
            </a:r>
            <a:r>
              <a:rPr lang="en-US" sz="5800" dirty="0"/>
              <a:t> https://www.crimesolutions.gov/asvsearch.aspx</a:t>
            </a:r>
          </a:p>
          <a:p>
            <a:endParaRPr lang="en-US" sz="3200" dirty="0"/>
          </a:p>
        </p:txBody>
      </p:sp>
    </p:spTree>
    <p:extLst>
      <p:ext uri="{BB962C8B-B14F-4D97-AF65-F5344CB8AC3E}">
        <p14:creationId xmlns:p14="http://schemas.microsoft.com/office/powerpoint/2010/main" val="86286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651D-880B-47FB-9ED9-E00A66463448}"/>
              </a:ext>
            </a:extLst>
          </p:cNvPr>
          <p:cNvSpPr>
            <a:spLocks noGrp="1"/>
          </p:cNvSpPr>
          <p:nvPr>
            <p:ph type="title"/>
          </p:nvPr>
        </p:nvSpPr>
        <p:spPr/>
        <p:txBody>
          <a:bodyPr/>
          <a:lstStyle/>
          <a:p>
            <a:r>
              <a:rPr lang="en-US" dirty="0"/>
              <a:t>Polling Question #4</a:t>
            </a:r>
          </a:p>
        </p:txBody>
      </p:sp>
      <p:sp>
        <p:nvSpPr>
          <p:cNvPr id="3" name="Content Placeholder 2">
            <a:extLst>
              <a:ext uri="{FF2B5EF4-FFF2-40B4-BE49-F238E27FC236}">
                <a16:creationId xmlns:a16="http://schemas.microsoft.com/office/drawing/2014/main" id="{BF22B81E-2F84-4B0D-BA12-6EECCA7EC7CD}"/>
              </a:ext>
            </a:extLst>
          </p:cNvPr>
          <p:cNvSpPr>
            <a:spLocks noGrp="1"/>
          </p:cNvSpPr>
          <p:nvPr>
            <p:ph idx="1"/>
          </p:nvPr>
        </p:nvSpPr>
        <p:spPr/>
        <p:txBody>
          <a:bodyPr>
            <a:normAutofit fontScale="55000" lnSpcReduction="20000"/>
          </a:bodyPr>
          <a:lstStyle/>
          <a:p>
            <a:pPr marL="0" indent="0">
              <a:buNone/>
            </a:pPr>
            <a:r>
              <a:rPr lang="en-US" dirty="0"/>
              <a:t>If you were to apply to a current and familiar RFA, where would you place yourself on the evidence continuum?</a:t>
            </a:r>
          </a:p>
          <a:p>
            <a:r>
              <a:rPr lang="en-US" dirty="0"/>
              <a:t>New Program Tier</a:t>
            </a:r>
          </a:p>
          <a:p>
            <a:r>
              <a:rPr lang="en-US" dirty="0"/>
              <a:t>Experience Program Tier</a:t>
            </a:r>
          </a:p>
          <a:p>
            <a:r>
              <a:rPr lang="en-US" dirty="0"/>
              <a:t>Performance Program Tier</a:t>
            </a:r>
          </a:p>
          <a:p>
            <a:r>
              <a:rPr lang="en-US" dirty="0"/>
              <a:t>Moderate Evidence Program Tier</a:t>
            </a:r>
          </a:p>
          <a:p>
            <a:r>
              <a:rPr lang="en-US" dirty="0"/>
              <a:t>High Evidence Program Tier</a:t>
            </a:r>
          </a:p>
          <a:p>
            <a:pPr marL="0" indent="0">
              <a:buNone/>
            </a:pPr>
            <a:endParaRPr lang="en-US" dirty="0"/>
          </a:p>
        </p:txBody>
      </p:sp>
    </p:spTree>
    <p:extLst>
      <p:ext uri="{BB962C8B-B14F-4D97-AF65-F5344CB8AC3E}">
        <p14:creationId xmlns:p14="http://schemas.microsoft.com/office/powerpoint/2010/main" val="272424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0203-1D89-4CE7-9C5A-32ACBF5650BD}"/>
              </a:ext>
            </a:extLst>
          </p:cNvPr>
          <p:cNvSpPr>
            <a:spLocks noGrp="1"/>
          </p:cNvSpPr>
          <p:nvPr>
            <p:ph type="title"/>
          </p:nvPr>
        </p:nvSpPr>
        <p:spPr/>
        <p:txBody>
          <a:bodyPr>
            <a:noAutofit/>
          </a:bodyPr>
          <a:lstStyle/>
          <a:p>
            <a:r>
              <a:rPr lang="en-US" sz="4400" dirty="0"/>
              <a:t>Evidence Framework </a:t>
            </a:r>
          </a:p>
        </p:txBody>
      </p:sp>
      <p:sp>
        <p:nvSpPr>
          <p:cNvPr id="5" name="TextBox 4">
            <a:extLst>
              <a:ext uri="{FF2B5EF4-FFF2-40B4-BE49-F238E27FC236}">
                <a16:creationId xmlns:a16="http://schemas.microsoft.com/office/drawing/2014/main" id="{9C00881B-73A5-4C7B-A03F-EE0F65042AC0}"/>
              </a:ext>
            </a:extLst>
          </p:cNvPr>
          <p:cNvSpPr txBox="1"/>
          <p:nvPr/>
        </p:nvSpPr>
        <p:spPr>
          <a:xfrm>
            <a:off x="1139686" y="2955235"/>
            <a:ext cx="9655207" cy="1818768"/>
          </a:xfrm>
          <a:prstGeom prst="rect">
            <a:avLst/>
          </a:prstGeom>
          <a:noFill/>
        </p:spPr>
        <p:txBody>
          <a:bodyPr wrap="none" rtlCol="0">
            <a:spAutoFit/>
          </a:bodyPr>
          <a:lstStyle/>
          <a:p>
            <a:pPr marL="342900" indent="-342900">
              <a:lnSpc>
                <a:spcPct val="125000"/>
              </a:lnSpc>
              <a:spcBef>
                <a:spcPts val="1000"/>
              </a:spcBef>
              <a:buFont typeface="Arial" panose="020B0604020202020204" pitchFamily="34" charset="0"/>
              <a:buChar char="•"/>
            </a:pPr>
            <a:r>
              <a:rPr lang="en-US" sz="4400" dirty="0">
                <a:latin typeface="Verdana" panose="020B0604030504040204" pitchFamily="34" charset="0"/>
                <a:ea typeface="Verdana" panose="020B0604030504040204" pitchFamily="34" charset="0"/>
              </a:rPr>
              <a:t>Why now?</a:t>
            </a:r>
          </a:p>
          <a:p>
            <a:pPr marL="342900" indent="-342900">
              <a:lnSpc>
                <a:spcPct val="125000"/>
              </a:lnSpc>
              <a:spcBef>
                <a:spcPts val="1000"/>
              </a:spcBef>
              <a:buFont typeface="Arial" panose="020B0604020202020204" pitchFamily="34" charset="0"/>
              <a:buChar char="•"/>
            </a:pPr>
            <a:r>
              <a:rPr lang="en-US" sz="4400" dirty="0">
                <a:latin typeface="Verdana" panose="020B0604030504040204" pitchFamily="34" charset="0"/>
                <a:ea typeface="Verdana" panose="020B0604030504040204" pitchFamily="34" charset="0"/>
              </a:rPr>
              <a:t>Building Evidence for the Future</a:t>
            </a:r>
          </a:p>
        </p:txBody>
      </p:sp>
    </p:spTree>
    <p:extLst>
      <p:ext uri="{BB962C8B-B14F-4D97-AF65-F5344CB8AC3E}">
        <p14:creationId xmlns:p14="http://schemas.microsoft.com/office/powerpoint/2010/main" val="1758696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854-3C11-41BB-BB8F-1FEC803F9063}"/>
              </a:ext>
            </a:extLst>
          </p:cNvPr>
          <p:cNvSpPr>
            <a:spLocks noGrp="1"/>
          </p:cNvSpPr>
          <p:nvPr>
            <p:ph type="title"/>
          </p:nvPr>
        </p:nvSpPr>
        <p:spPr/>
        <p:txBody>
          <a:bodyPr>
            <a:noAutofit/>
          </a:bodyPr>
          <a:lstStyle/>
          <a:p>
            <a:r>
              <a:rPr lang="en-US" sz="4400" dirty="0"/>
              <a:t>Polling Question #5</a:t>
            </a:r>
          </a:p>
        </p:txBody>
      </p:sp>
      <p:sp>
        <p:nvSpPr>
          <p:cNvPr id="3" name="Content Placeholder 2">
            <a:extLst>
              <a:ext uri="{FF2B5EF4-FFF2-40B4-BE49-F238E27FC236}">
                <a16:creationId xmlns:a16="http://schemas.microsoft.com/office/drawing/2014/main" id="{D7932F04-9308-48C3-9DE1-87D555ADCA26}"/>
              </a:ext>
            </a:extLst>
          </p:cNvPr>
          <p:cNvSpPr>
            <a:spLocks noGrp="1"/>
          </p:cNvSpPr>
          <p:nvPr>
            <p:ph idx="1"/>
          </p:nvPr>
        </p:nvSpPr>
        <p:spPr/>
        <p:txBody>
          <a:bodyPr>
            <a:normAutofit fontScale="62500" lnSpcReduction="20000"/>
          </a:bodyPr>
          <a:lstStyle/>
          <a:p>
            <a:pPr marL="0" indent="0">
              <a:buNone/>
            </a:pPr>
            <a:r>
              <a:rPr lang="en-US" dirty="0"/>
              <a:t>Do you see the benefits of using an evidence-based approach?</a:t>
            </a:r>
          </a:p>
          <a:p>
            <a:r>
              <a:rPr lang="en-US" dirty="0"/>
              <a:t>Yes, we’re ready!</a:t>
            </a:r>
          </a:p>
          <a:p>
            <a:r>
              <a:rPr lang="en-US" dirty="0"/>
              <a:t>We’re not quite there but we’ll review the evidence-based RFAs when they’re published!</a:t>
            </a:r>
          </a:p>
          <a:p>
            <a:r>
              <a:rPr lang="en-US" dirty="0"/>
              <a:t>We’ll be ready next year!</a:t>
            </a:r>
          </a:p>
          <a:p>
            <a:endParaRPr lang="en-US" dirty="0"/>
          </a:p>
        </p:txBody>
      </p:sp>
    </p:spTree>
    <p:extLst>
      <p:ext uri="{BB962C8B-B14F-4D97-AF65-F5344CB8AC3E}">
        <p14:creationId xmlns:p14="http://schemas.microsoft.com/office/powerpoint/2010/main" val="264670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200025" y="2270995"/>
            <a:ext cx="11312037" cy="4352544"/>
          </a:xfrm>
        </p:spPr>
        <p:txBody>
          <a:bodyPr>
            <a:noAutofit/>
          </a:bodyPr>
          <a:lstStyle/>
          <a:p>
            <a:pPr lvl="1"/>
            <a:r>
              <a:rPr lang="en-US" sz="2400" b="1" dirty="0"/>
              <a:t>Jen Troke</a:t>
            </a:r>
            <a:r>
              <a:rPr lang="en-US" sz="2400" dirty="0"/>
              <a:t>, Director, Workforce Grants and Initiatives, Texas Workforce Commission</a:t>
            </a:r>
          </a:p>
          <a:p>
            <a:pPr lvl="1"/>
            <a:r>
              <a:rPr lang="en-US" sz="2400" b="1" dirty="0"/>
              <a:t>Bryan Daniel</a:t>
            </a:r>
            <a:r>
              <a:rPr lang="en-US" sz="2400" dirty="0"/>
              <a:t>, Chairman and Commissioner Representing the Public, Texas Workforce Commission</a:t>
            </a:r>
          </a:p>
          <a:p>
            <a:pPr lvl="1"/>
            <a:r>
              <a:rPr lang="en-US" sz="2400" b="1" dirty="0"/>
              <a:t>Celeste Richie, </a:t>
            </a:r>
            <a:r>
              <a:rPr lang="en-US" sz="2400" dirty="0"/>
              <a:t>VP, Workforce Development, Results for America</a:t>
            </a:r>
          </a:p>
          <a:p>
            <a:pPr lvl="1"/>
            <a:r>
              <a:rPr lang="en-US" sz="2400" b="1" dirty="0"/>
              <a:t>Courtney </a:t>
            </a:r>
            <a:r>
              <a:rPr lang="en-US" sz="2400" b="1" dirty="0" err="1"/>
              <a:t>Arbour</a:t>
            </a:r>
            <a:r>
              <a:rPr lang="en-US" sz="2400" b="1" dirty="0"/>
              <a:t>,</a:t>
            </a:r>
            <a:r>
              <a:rPr lang="en-US" sz="2400" dirty="0"/>
              <a:t> Director, Workforce Development Division, Texas Workforce Commission</a:t>
            </a:r>
          </a:p>
          <a:p>
            <a:pPr lvl="1"/>
            <a:r>
              <a:rPr lang="en-US" sz="2400" b="1" dirty="0"/>
              <a:t>Lee Rector</a:t>
            </a:r>
            <a:r>
              <a:rPr lang="en-US" sz="2400" dirty="0"/>
              <a:t>, Executive Director, Texas Workforce Investment Council</a:t>
            </a:r>
          </a:p>
        </p:txBody>
      </p:sp>
    </p:spTree>
    <p:extLst>
      <p:ext uri="{BB962C8B-B14F-4D97-AF65-F5344CB8AC3E}">
        <p14:creationId xmlns:p14="http://schemas.microsoft.com/office/powerpoint/2010/main" val="191461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D01B-B8A2-43B6-B12D-80A914467C99}"/>
              </a:ext>
            </a:extLst>
          </p:cNvPr>
          <p:cNvSpPr>
            <a:spLocks noGrp="1"/>
          </p:cNvSpPr>
          <p:nvPr>
            <p:ph type="title"/>
          </p:nvPr>
        </p:nvSpPr>
        <p:spPr/>
        <p:txBody>
          <a:bodyPr/>
          <a:lstStyle/>
          <a:p>
            <a:r>
              <a:rPr lang="en-US" dirty="0"/>
              <a:t>Q+A</a:t>
            </a:r>
          </a:p>
        </p:txBody>
      </p:sp>
      <p:sp>
        <p:nvSpPr>
          <p:cNvPr id="3" name="Content Placeholder 2">
            <a:extLst>
              <a:ext uri="{FF2B5EF4-FFF2-40B4-BE49-F238E27FC236}">
                <a16:creationId xmlns:a16="http://schemas.microsoft.com/office/drawing/2014/main" id="{4F5A3BD0-A85E-4921-8560-DF6FAA6F1085}"/>
              </a:ext>
            </a:extLst>
          </p:cNvPr>
          <p:cNvSpPr>
            <a:spLocks noGrp="1"/>
          </p:cNvSpPr>
          <p:nvPr>
            <p:ph idx="1"/>
          </p:nvPr>
        </p:nvSpPr>
        <p:spPr/>
        <p:txBody>
          <a:bodyPr/>
          <a:lstStyle/>
          <a:p>
            <a:r>
              <a:rPr lang="en-US" dirty="0"/>
              <a:t>What are your questions?</a:t>
            </a:r>
          </a:p>
        </p:txBody>
      </p:sp>
    </p:spTree>
    <p:extLst>
      <p:ext uri="{BB962C8B-B14F-4D97-AF65-F5344CB8AC3E}">
        <p14:creationId xmlns:p14="http://schemas.microsoft.com/office/powerpoint/2010/main" val="176328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A77A-A6F0-4A70-B153-D1C616300547}"/>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C09CEAE4-98DB-4768-A3D1-26385B4167DD}"/>
              </a:ext>
            </a:extLst>
          </p:cNvPr>
          <p:cNvSpPr>
            <a:spLocks noGrp="1"/>
          </p:cNvSpPr>
          <p:nvPr>
            <p:ph idx="1"/>
          </p:nvPr>
        </p:nvSpPr>
        <p:spPr/>
        <p:txBody>
          <a:bodyPr>
            <a:normAutofit lnSpcReduction="10000"/>
          </a:bodyPr>
          <a:lstStyle/>
          <a:p>
            <a:pPr marL="0" indent="0">
              <a:buNone/>
            </a:pPr>
            <a:r>
              <a:rPr lang="en-US" dirty="0"/>
              <a:t>Email us at evidence@twc.texas.gov</a:t>
            </a:r>
          </a:p>
          <a:p>
            <a:pPr marL="0" indent="0">
              <a:buNone/>
            </a:pPr>
            <a:endParaRPr lang="en-US" dirty="0"/>
          </a:p>
          <a:p>
            <a:pPr marL="0" indent="0">
              <a:buNone/>
            </a:pPr>
            <a:r>
              <a:rPr lang="en-US" dirty="0"/>
              <a:t>Thank you for joining us!</a:t>
            </a:r>
          </a:p>
        </p:txBody>
      </p:sp>
    </p:spTree>
    <p:extLst>
      <p:ext uri="{BB962C8B-B14F-4D97-AF65-F5344CB8AC3E}">
        <p14:creationId xmlns:p14="http://schemas.microsoft.com/office/powerpoint/2010/main" val="180703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DAE1-AA94-4AC9-A6CF-9E730360B91E}"/>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3D1153E6-433A-4481-9EAC-7327D26540C7}"/>
              </a:ext>
            </a:extLst>
          </p:cNvPr>
          <p:cNvSpPr>
            <a:spLocks noGrp="1"/>
          </p:cNvSpPr>
          <p:nvPr>
            <p:ph idx="1"/>
          </p:nvPr>
        </p:nvSpPr>
        <p:spPr>
          <a:xfrm>
            <a:off x="680321" y="2336873"/>
            <a:ext cx="10364668" cy="4087990"/>
          </a:xfrm>
        </p:spPr>
        <p:txBody>
          <a:bodyPr>
            <a:normAutofit fontScale="62500" lnSpcReduction="20000"/>
          </a:bodyPr>
          <a:lstStyle/>
          <a:p>
            <a:pPr marL="0" indent="0">
              <a:buNone/>
            </a:pPr>
            <a:r>
              <a:rPr lang="en-US" dirty="0"/>
              <a:t>What type of organization are you representing today?</a:t>
            </a:r>
          </a:p>
          <a:p>
            <a:r>
              <a:rPr lang="en-US" dirty="0"/>
              <a:t>Education</a:t>
            </a:r>
          </a:p>
          <a:p>
            <a:r>
              <a:rPr lang="en-US" dirty="0"/>
              <a:t>Workforce Development</a:t>
            </a:r>
          </a:p>
          <a:p>
            <a:r>
              <a:rPr lang="en-US" dirty="0"/>
              <a:t>Economic Development</a:t>
            </a:r>
          </a:p>
          <a:p>
            <a:r>
              <a:rPr lang="en-US" dirty="0"/>
              <a:t>Employer</a:t>
            </a:r>
          </a:p>
          <a:p>
            <a:r>
              <a:rPr lang="en-US" dirty="0"/>
              <a:t>Community-Based Organization</a:t>
            </a:r>
          </a:p>
          <a:p>
            <a:r>
              <a:rPr lang="en-US" dirty="0"/>
              <a:t>Other</a:t>
            </a:r>
          </a:p>
        </p:txBody>
      </p:sp>
    </p:spTree>
    <p:extLst>
      <p:ext uri="{BB962C8B-B14F-4D97-AF65-F5344CB8AC3E}">
        <p14:creationId xmlns:p14="http://schemas.microsoft.com/office/powerpoint/2010/main" val="356539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89BB-1000-4A90-9422-00A82222F6BF}"/>
              </a:ext>
            </a:extLst>
          </p:cNvPr>
          <p:cNvSpPr>
            <a:spLocks noGrp="1"/>
          </p:cNvSpPr>
          <p:nvPr>
            <p:ph type="title"/>
          </p:nvPr>
        </p:nvSpPr>
        <p:spPr/>
        <p:txBody>
          <a:bodyPr/>
          <a:lstStyle/>
          <a:p>
            <a:r>
              <a:rPr lang="en-US" dirty="0"/>
              <a:t>Polling Question #2</a:t>
            </a:r>
          </a:p>
        </p:txBody>
      </p:sp>
      <p:sp>
        <p:nvSpPr>
          <p:cNvPr id="3" name="Content Placeholder 2">
            <a:extLst>
              <a:ext uri="{FF2B5EF4-FFF2-40B4-BE49-F238E27FC236}">
                <a16:creationId xmlns:a16="http://schemas.microsoft.com/office/drawing/2014/main" id="{A8230EA7-0916-40E6-B8E8-CBF595BB42D5}"/>
              </a:ext>
            </a:extLst>
          </p:cNvPr>
          <p:cNvSpPr>
            <a:spLocks noGrp="1"/>
          </p:cNvSpPr>
          <p:nvPr>
            <p:ph idx="1"/>
          </p:nvPr>
        </p:nvSpPr>
        <p:spPr>
          <a:xfrm>
            <a:off x="357809" y="2336873"/>
            <a:ext cx="9936373" cy="3599316"/>
          </a:xfrm>
        </p:spPr>
        <p:txBody>
          <a:bodyPr>
            <a:normAutofit fontScale="85000" lnSpcReduction="20000"/>
          </a:bodyPr>
          <a:lstStyle/>
          <a:p>
            <a:pPr marL="0" indent="0" algn="ctr">
              <a:buNone/>
            </a:pPr>
            <a:r>
              <a:rPr lang="en-US" sz="4700" b="1" dirty="0"/>
              <a:t>What words come to mind when you hear the term “Evidence-Based?”</a:t>
            </a:r>
          </a:p>
          <a:p>
            <a:pPr marL="0" indent="0">
              <a:buNone/>
            </a:pPr>
            <a:endParaRPr lang="en-US" dirty="0"/>
          </a:p>
          <a:p>
            <a:pPr marL="0" indent="0">
              <a:buNone/>
            </a:pPr>
            <a:r>
              <a:rPr lang="en-US" dirty="0"/>
              <a:t>Please respond to question in the Chat!</a:t>
            </a:r>
          </a:p>
          <a:p>
            <a:pPr marL="0" indent="0">
              <a:buNone/>
            </a:pPr>
            <a:endParaRPr lang="en-US" dirty="0"/>
          </a:p>
        </p:txBody>
      </p:sp>
    </p:spTree>
    <p:extLst>
      <p:ext uri="{BB962C8B-B14F-4D97-AF65-F5344CB8AC3E}">
        <p14:creationId xmlns:p14="http://schemas.microsoft.com/office/powerpoint/2010/main" val="252160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F593-F30F-41CC-AA67-CD33FAF43695}"/>
              </a:ext>
            </a:extLst>
          </p:cNvPr>
          <p:cNvSpPr>
            <a:spLocks noGrp="1"/>
          </p:cNvSpPr>
          <p:nvPr>
            <p:ph type="title"/>
          </p:nvPr>
        </p:nvSpPr>
        <p:spPr>
          <a:xfrm>
            <a:off x="200025" y="921811"/>
            <a:ext cx="10094157" cy="1080938"/>
          </a:xfrm>
        </p:spPr>
        <p:txBody>
          <a:bodyPr/>
          <a:lstStyle/>
          <a:p>
            <a:r>
              <a:rPr lang="en-US" dirty="0"/>
              <a:t>Polling Question #3</a:t>
            </a:r>
          </a:p>
        </p:txBody>
      </p:sp>
      <p:sp>
        <p:nvSpPr>
          <p:cNvPr id="3" name="Content Placeholder 2">
            <a:extLst>
              <a:ext uri="{FF2B5EF4-FFF2-40B4-BE49-F238E27FC236}">
                <a16:creationId xmlns:a16="http://schemas.microsoft.com/office/drawing/2014/main" id="{CA8BBE8B-BD11-455B-AC30-A05E52D9FB3D}"/>
              </a:ext>
            </a:extLst>
          </p:cNvPr>
          <p:cNvSpPr>
            <a:spLocks noGrp="1"/>
          </p:cNvSpPr>
          <p:nvPr>
            <p:ph idx="1"/>
          </p:nvPr>
        </p:nvSpPr>
        <p:spPr/>
        <p:txBody>
          <a:bodyPr>
            <a:noAutofit/>
          </a:bodyPr>
          <a:lstStyle/>
          <a:p>
            <a:pPr marL="0" indent="0">
              <a:buNone/>
            </a:pPr>
            <a:r>
              <a:rPr lang="en-US" sz="2000" b="1" dirty="0"/>
              <a:t>Why did you join today?</a:t>
            </a:r>
          </a:p>
          <a:p>
            <a:r>
              <a:rPr lang="en-US" sz="2000" dirty="0"/>
              <a:t>I want to learn more about the use of evidence in grant-making, but it makes me nervous!</a:t>
            </a:r>
          </a:p>
          <a:p>
            <a:r>
              <a:rPr lang="en-US" sz="2000" dirty="0"/>
              <a:t>I have dabbled in evidence usage, so I want to align my work to yours.</a:t>
            </a:r>
          </a:p>
          <a:p>
            <a:r>
              <a:rPr lang="en-US" sz="2000" dirty="0"/>
              <a:t>I love the idea of using evidence, but I need to learn more about how to do it.</a:t>
            </a:r>
          </a:p>
          <a:p>
            <a:r>
              <a:rPr lang="en-US" sz="2000" dirty="0"/>
              <a:t>Evidence </a:t>
            </a:r>
            <a:r>
              <a:rPr lang="en-US" sz="2000" dirty="0" err="1"/>
              <a:t>Schmevidence</a:t>
            </a:r>
            <a:r>
              <a:rPr lang="en-US" sz="2000" dirty="0"/>
              <a:t> – I have no idea what this is about!</a:t>
            </a:r>
          </a:p>
          <a:p>
            <a:r>
              <a:rPr lang="en-US" sz="2000" dirty="0"/>
              <a:t>Other – Put your reason in the chat!</a:t>
            </a:r>
          </a:p>
        </p:txBody>
      </p:sp>
    </p:spTree>
    <p:extLst>
      <p:ext uri="{BB962C8B-B14F-4D97-AF65-F5344CB8AC3E}">
        <p14:creationId xmlns:p14="http://schemas.microsoft.com/office/powerpoint/2010/main" val="91272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3403-A9D1-4A85-A17C-ED10ADD39944}"/>
              </a:ext>
            </a:extLst>
          </p:cNvPr>
          <p:cNvSpPr>
            <a:spLocks noGrp="1"/>
          </p:cNvSpPr>
          <p:nvPr>
            <p:ph type="title"/>
          </p:nvPr>
        </p:nvSpPr>
        <p:spPr/>
        <p:txBody>
          <a:bodyPr>
            <a:normAutofit fontScale="90000"/>
          </a:bodyPr>
          <a:lstStyle/>
          <a:p>
            <a:r>
              <a:rPr lang="en-US" dirty="0"/>
              <a:t>Texas Vision for Use of Evidence</a:t>
            </a:r>
          </a:p>
        </p:txBody>
      </p:sp>
      <p:sp>
        <p:nvSpPr>
          <p:cNvPr id="6" name="Content Placeholder 5">
            <a:extLst>
              <a:ext uri="{FF2B5EF4-FFF2-40B4-BE49-F238E27FC236}">
                <a16:creationId xmlns:a16="http://schemas.microsoft.com/office/drawing/2014/main" id="{644DF27C-1617-414A-81CE-F172DE6FCF7C}"/>
              </a:ext>
            </a:extLst>
          </p:cNvPr>
          <p:cNvSpPr>
            <a:spLocks noGrp="1"/>
          </p:cNvSpPr>
          <p:nvPr>
            <p:ph idx="1"/>
          </p:nvPr>
        </p:nvSpPr>
        <p:spPr>
          <a:xfrm>
            <a:off x="200025" y="2505456"/>
            <a:ext cx="9613861" cy="3599316"/>
          </a:xfrm>
        </p:spPr>
        <p:txBody>
          <a:bodyPr/>
          <a:lstStyle/>
          <a:p>
            <a:pPr marL="0" indent="0">
              <a:buNone/>
            </a:pPr>
            <a:r>
              <a:rPr lang="en-US" altLang="en-US" dirty="0">
                <a:solidFill>
                  <a:srgbClr val="000000"/>
                </a:solidFill>
                <a:cs typeface="Calibri" panose="020F0502020204030204" pitchFamily="34" charset="0"/>
              </a:rPr>
              <a:t>Goal of this work is to discover innovative approaches and replicable models that lead to </a:t>
            </a:r>
            <a:r>
              <a:rPr lang="en-US" altLang="en-US" b="1" i="1" dirty="0">
                <a:solidFill>
                  <a:srgbClr val="002060"/>
                </a:solidFill>
                <a:cs typeface="Calibri" panose="020F0502020204030204" pitchFamily="34" charset="0"/>
              </a:rPr>
              <a:t>better outcomes for workers</a:t>
            </a:r>
          </a:p>
          <a:p>
            <a:endParaRPr lang="en-US" dirty="0"/>
          </a:p>
        </p:txBody>
      </p:sp>
      <p:pic>
        <p:nvPicPr>
          <p:cNvPr id="1028" name="Picture 4" descr="Photo of Commissioner Bryan Daniel">
            <a:extLst>
              <a:ext uri="{FF2B5EF4-FFF2-40B4-BE49-F238E27FC236}">
                <a16:creationId xmlns:a16="http://schemas.microsoft.com/office/drawing/2014/main" id="{239F18B5-B764-446D-A507-F38BDFF27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886" y="4006558"/>
            <a:ext cx="2080624" cy="260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5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D13A-A355-49A0-BF84-A4207942E1B7}"/>
              </a:ext>
            </a:extLst>
          </p:cNvPr>
          <p:cNvSpPr>
            <a:spLocks noGrp="1"/>
          </p:cNvSpPr>
          <p:nvPr>
            <p:ph type="title"/>
          </p:nvPr>
        </p:nvSpPr>
        <p:spPr/>
        <p:txBody>
          <a:bodyPr/>
          <a:lstStyle/>
          <a:p>
            <a:r>
              <a:rPr lang="en-US" dirty="0"/>
              <a:t>Building Evidence in Texas</a:t>
            </a:r>
          </a:p>
        </p:txBody>
      </p:sp>
      <p:sp>
        <p:nvSpPr>
          <p:cNvPr id="4" name="Rectangle 6">
            <a:extLst>
              <a:ext uri="{FF2B5EF4-FFF2-40B4-BE49-F238E27FC236}">
                <a16:creationId xmlns:a16="http://schemas.microsoft.com/office/drawing/2014/main" id="{6EFFC77B-A2E6-44CA-AC03-B9392870D1D3}"/>
              </a:ext>
            </a:extLst>
          </p:cNvPr>
          <p:cNvSpPr>
            <a:spLocks noGrp="1" noChangeArrowheads="1"/>
          </p:cNvSpPr>
          <p:nvPr>
            <p:ph idx="1"/>
          </p:nvPr>
        </p:nvSpPr>
        <p:spPr bwMode="auto">
          <a:xfrm>
            <a:off x="568491" y="2115860"/>
            <a:ext cx="985402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TWC approved Building and Construction Trades Request fo</a:t>
            </a:r>
            <a:r>
              <a:rPr lang="en-US" altLang="en-US" sz="2000" dirty="0">
                <a:solidFill>
                  <a:srgbClr val="000000"/>
                </a:solidFill>
                <a:latin typeface="Verdana" panose="020B0604030504040204" pitchFamily="34" charset="0"/>
                <a:cs typeface="Calibri" panose="020F0502020204030204" pitchFamily="34" charset="0"/>
              </a:rPr>
              <a:t>r Application (RFA) that will</a:t>
            </a: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a:t>
            </a:r>
          </a:p>
          <a:p>
            <a:pPr marL="0" indent="0">
              <a:lnSpc>
                <a:spcPct val="100000"/>
              </a:lnSpc>
              <a:buNone/>
            </a:pPr>
            <a:endPar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lvl="1">
              <a:lnSpc>
                <a:spcPct val="100000"/>
              </a:lnSpc>
            </a:pPr>
            <a:r>
              <a:rPr lang="en-US" altLang="en-US" sz="2000" dirty="0">
                <a:solidFill>
                  <a:srgbClr val="000000"/>
                </a:solidFill>
                <a:latin typeface="Verdana" panose="020B0604030504040204" pitchFamily="34" charset="0"/>
                <a:cs typeface="Calibri" panose="020F0502020204030204" pitchFamily="34" charset="0"/>
              </a:rPr>
              <a:t>focus on the priority population of </a:t>
            </a:r>
            <a:r>
              <a:rPr lang="en-US" altLang="en-US" sz="2000" b="1" dirty="0">
                <a:solidFill>
                  <a:srgbClr val="000000"/>
                </a:solidFill>
                <a:latin typeface="Verdana" panose="020B0604030504040204" pitchFamily="34" charset="0"/>
                <a:cs typeface="Calibri" panose="020F0502020204030204" pitchFamily="34" charset="0"/>
              </a:rPr>
              <a:t>opportunity youth </a:t>
            </a:r>
            <a:r>
              <a:rPr lang="en-US" altLang="en-US" sz="2000" dirty="0">
                <a:solidFill>
                  <a:srgbClr val="000000"/>
                </a:solidFill>
                <a:latin typeface="Verdana" panose="020B0604030504040204" pitchFamily="34" charset="0"/>
                <a:cs typeface="Calibri" panose="020F0502020204030204" pitchFamily="34" charset="0"/>
              </a:rPr>
              <a:t>– those youth not in school or work</a:t>
            </a:r>
          </a:p>
          <a:p>
            <a:pPr marL="0" indent="0">
              <a:lnSpc>
                <a:spcPct val="100000"/>
              </a:lnSpc>
              <a:buNone/>
            </a:pPr>
            <a:endParaRPr lang="en-US" altLang="en-US" sz="2000" dirty="0">
              <a:solidFill>
                <a:srgbClr val="000000"/>
              </a:solidFill>
              <a:latin typeface="Verdana" panose="020B0604030504040204" pitchFamily="34" charset="0"/>
              <a:cs typeface="Calibri" panose="020F0502020204030204" pitchFamily="34" charset="0"/>
            </a:endParaRPr>
          </a:p>
          <a:p>
            <a:pPr lvl="1">
              <a:lnSpc>
                <a:spcPct val="100000"/>
              </a:lnSpc>
            </a:pP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include an </a:t>
            </a:r>
            <a:r>
              <a:rPr kumimoji="0" lang="en-US" altLang="en-US" sz="2000" b="1"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evidence framework </a:t>
            </a: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to improve the measurement of success of the grant program</a:t>
            </a:r>
          </a:p>
          <a:p>
            <a:pPr lvl="1">
              <a:lnSpc>
                <a:spcPct val="100000"/>
              </a:lnSpc>
            </a:pPr>
            <a:endParaRPr lang="en-US" altLang="en-US" sz="2000" dirty="0">
              <a:solidFill>
                <a:srgbClr val="000000"/>
              </a:solidFill>
              <a:latin typeface="Verdana" panose="020B0604030504040204" pitchFamily="34" charset="0"/>
              <a:cs typeface="Calibri" panose="020F0502020204030204" pitchFamily="34" charset="0"/>
            </a:endParaRPr>
          </a:p>
          <a:p>
            <a:pPr lvl="1">
              <a:lnSpc>
                <a:spcPct val="100000"/>
              </a:lnSpc>
            </a:pP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incentivize program models with </a:t>
            </a:r>
            <a:r>
              <a:rPr kumimoji="0" lang="en-US" altLang="en-US" sz="2000" b="1"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demonstrated track record of effective outcomes </a:t>
            </a:r>
            <a:endParaRPr lang="en-US" altLang="en-US" sz="2000" b="1" dirty="0">
              <a:solidFill>
                <a:srgbClr val="000000"/>
              </a:solidFill>
              <a:latin typeface="Verdana" panose="020B0604030504040204" pitchFamily="34" charset="0"/>
              <a:cs typeface="Calibri" panose="020F0502020204030204" pitchFamily="34" charset="0"/>
            </a:endParaRPr>
          </a:p>
          <a:p>
            <a:pPr lvl="1">
              <a:lnSpc>
                <a:spcPct val="100000"/>
              </a:lnSpc>
            </a:pPr>
            <a:endPar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lvl="1">
              <a:lnSpc>
                <a:spcPct val="100000"/>
              </a:lnSpc>
            </a:pP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encourage </a:t>
            </a:r>
            <a:r>
              <a:rPr kumimoji="0" lang="en-US" altLang="en-US" sz="2000" b="1"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building the evidence base </a:t>
            </a:r>
            <a:r>
              <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rPr>
              <a:t>for those models with little to no evidence – all grants will be evaluated</a:t>
            </a:r>
          </a:p>
          <a:p>
            <a:pPr marL="0" indent="0">
              <a:lnSpc>
                <a:spcPct val="100000"/>
              </a:lnSpc>
              <a:buNone/>
            </a:pPr>
            <a:endParaRPr kumimoji="0" lang="en-US" altLang="en-US" sz="20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marL="0" indent="0">
              <a:lnSpc>
                <a:spcPct val="100000"/>
              </a:lnSpc>
              <a:buNone/>
            </a:pPr>
            <a:endParaRPr kumimoji="0" lang="en-US" altLang="en-US" sz="2000" b="0" i="0" u="none" strike="noStrike" cap="none" normalizeH="0" baseline="0" dirty="0">
              <a:ln>
                <a:noFill/>
              </a:ln>
              <a:solidFill>
                <a:schemeClr val="tx1"/>
              </a:solidFill>
              <a:effectLst/>
              <a:latin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796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783" y="927901"/>
            <a:ext cx="10972800" cy="969870"/>
          </a:xfrm>
        </p:spPr>
        <p:txBody>
          <a:bodyPr>
            <a:noAutofit/>
          </a:bodyPr>
          <a:lstStyle/>
          <a:p>
            <a:pPr algn="l"/>
            <a:r>
              <a:rPr lang="en-US" sz="3200" dirty="0"/>
              <a:t>Data and Evidence Can Help States Invest </a:t>
            </a:r>
            <a:br>
              <a:rPr lang="en-US" sz="3200" dirty="0"/>
            </a:br>
            <a:r>
              <a:rPr lang="en-US" sz="3200" dirty="0"/>
              <a:t>in What Works</a:t>
            </a:r>
            <a:br>
              <a:rPr lang="en-US" sz="3200" dirty="0"/>
            </a:br>
            <a:endParaRPr lang="en-US" sz="3200" dirty="0"/>
          </a:p>
        </p:txBody>
      </p:sp>
      <p:sp>
        <p:nvSpPr>
          <p:cNvPr id="7" name="Title 1">
            <a:extLst>
              <a:ext uri="{FF2B5EF4-FFF2-40B4-BE49-F238E27FC236}">
                <a16:creationId xmlns:a16="http://schemas.microsoft.com/office/drawing/2014/main" id="{48B27E22-F5AF-CB44-86F8-5C99200FA974}"/>
              </a:ext>
            </a:extLst>
          </p:cNvPr>
          <p:cNvSpPr txBox="1">
            <a:spLocks/>
          </p:cNvSpPr>
          <p:nvPr/>
        </p:nvSpPr>
        <p:spPr>
          <a:xfrm>
            <a:off x="3281042" y="3209762"/>
            <a:ext cx="4698282" cy="1595240"/>
          </a:xfrm>
          <a:prstGeom prst="rect">
            <a:avLst/>
          </a:prstGeom>
        </p:spPr>
        <p:txBody>
          <a:bodyPr vert="horz" lIns="91440" tIns="45720" rIns="91440" bIns="4572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0000"/>
              </a:lnSpc>
              <a:spcAft>
                <a:spcPts val="400"/>
              </a:spcAft>
            </a:pPr>
            <a:r>
              <a:rPr lang="en-US" sz="2800" b="1" dirty="0">
                <a:latin typeface="Stevie Sans" panose="02000503000000020004" pitchFamily="2" charset="77"/>
                <a:ea typeface="Century Gothic" charset="0"/>
                <a:cs typeface="Arial" panose="020B0604020202020204" pitchFamily="34" charset="0"/>
              </a:rPr>
              <a:t>Celeste Richie</a:t>
            </a:r>
          </a:p>
          <a:p>
            <a:pPr>
              <a:lnSpc>
                <a:spcPct val="100000"/>
              </a:lnSpc>
              <a:spcAft>
                <a:spcPts val="400"/>
              </a:spcAft>
            </a:pPr>
            <a:r>
              <a:rPr lang="en-US" sz="2800" dirty="0">
                <a:latin typeface="Stevie Sans" panose="02000503000000020004" pitchFamily="2" charset="77"/>
                <a:ea typeface="Century Gothic" charset="0"/>
                <a:cs typeface="Arial" panose="020B0604020202020204" pitchFamily="34" charset="0"/>
              </a:rPr>
              <a:t>VP Workforce Development</a:t>
            </a:r>
          </a:p>
          <a:p>
            <a:pPr>
              <a:lnSpc>
                <a:spcPct val="100000"/>
              </a:lnSpc>
              <a:spcAft>
                <a:spcPts val="400"/>
              </a:spcAft>
            </a:pPr>
            <a:r>
              <a:rPr lang="en-US" sz="2800" dirty="0">
                <a:latin typeface="Stevie Sans" panose="02000503000000020004" pitchFamily="2" charset="77"/>
                <a:ea typeface="Century Gothic" charset="0"/>
                <a:cs typeface="Arial" panose="020B0604020202020204" pitchFamily="34" charset="0"/>
              </a:rPr>
              <a:t>Results for America</a:t>
            </a:r>
          </a:p>
        </p:txBody>
      </p:sp>
      <p:pic>
        <p:nvPicPr>
          <p:cNvPr id="6" name="Picture 5" descr="Picture of Celeste Richie">
            <a:extLst>
              <a:ext uri="{FF2B5EF4-FFF2-40B4-BE49-F238E27FC236}">
                <a16:creationId xmlns:a16="http://schemas.microsoft.com/office/drawing/2014/main" id="{692184F7-34FC-4992-858D-4E777D4A4BBA}"/>
              </a:ext>
            </a:extLst>
          </p:cNvPr>
          <p:cNvPicPr>
            <a:picLocks noChangeAspect="1"/>
          </p:cNvPicPr>
          <p:nvPr/>
        </p:nvPicPr>
        <p:blipFill rotWithShape="1">
          <a:blip r:embed="rId3"/>
          <a:srcRect r="12186"/>
          <a:stretch/>
        </p:blipFill>
        <p:spPr>
          <a:xfrm>
            <a:off x="759166" y="2389820"/>
            <a:ext cx="2177064" cy="2415182"/>
          </a:xfrm>
          <a:prstGeom prst="rect">
            <a:avLst/>
          </a:prstGeom>
        </p:spPr>
      </p:pic>
    </p:spTree>
    <p:extLst>
      <p:ext uri="{BB962C8B-B14F-4D97-AF65-F5344CB8AC3E}">
        <p14:creationId xmlns:p14="http://schemas.microsoft.com/office/powerpoint/2010/main" val="2901766919"/>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F442C2BBB2E740A6AEEB707DF68009" ma:contentTypeVersion="11" ma:contentTypeDescription="Create a new document." ma:contentTypeScope="" ma:versionID="213d707be716ee8e6e8cfe1c825a4db0">
  <xsd:schema xmlns:xsd="http://www.w3.org/2001/XMLSchema" xmlns:xs="http://www.w3.org/2001/XMLSchema" xmlns:p="http://schemas.microsoft.com/office/2006/metadata/properties" xmlns:ns3="8de62c24-0c2f-4c38-a8a6-b70c9cff42b4" xmlns:ns4="14123749-279a-46df-ac98-596453ca8afc" targetNamespace="http://schemas.microsoft.com/office/2006/metadata/properties" ma:root="true" ma:fieldsID="b9475f7b7d1fed68617470b7dafaaca1" ns3:_="" ns4:_="">
    <xsd:import namespace="8de62c24-0c2f-4c38-a8a6-b70c9cff42b4"/>
    <xsd:import namespace="14123749-279a-46df-ac98-596453ca8a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62c24-0c2f-4c38-a8a6-b70c9cff42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123749-279a-46df-ac98-596453ca8af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07C05C-F2F3-4D6E-B5FE-8B6D3C546AE5}">
  <ds:schemaRefs>
    <ds:schemaRef ds:uri="http://purl.org/dc/elements/1.1/"/>
    <ds:schemaRef ds:uri="http://schemas.microsoft.com/office/2006/metadata/properties"/>
    <ds:schemaRef ds:uri="http://purl.org/dc/terms/"/>
    <ds:schemaRef ds:uri="http://schemas.openxmlformats.org/package/2006/metadata/core-properties"/>
    <ds:schemaRef ds:uri="14123749-279a-46df-ac98-596453ca8afc"/>
    <ds:schemaRef ds:uri="http://schemas.microsoft.com/office/2006/documentManagement/types"/>
    <ds:schemaRef ds:uri="http://schemas.microsoft.com/office/infopath/2007/PartnerControls"/>
    <ds:schemaRef ds:uri="8de62c24-0c2f-4c38-a8a6-b70c9cff42b4"/>
    <ds:schemaRef ds:uri="http://www.w3.org/XML/1998/namespace"/>
    <ds:schemaRef ds:uri="http://purl.org/dc/dcmitype/"/>
  </ds:schemaRefs>
</ds:datastoreItem>
</file>

<file path=customXml/itemProps2.xml><?xml version="1.0" encoding="utf-8"?>
<ds:datastoreItem xmlns:ds="http://schemas.openxmlformats.org/officeDocument/2006/customXml" ds:itemID="{A6B83BA9-DBA8-444F-B84A-F9399E889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e62c24-0c2f-4c38-a8a6-b70c9cff42b4"/>
    <ds:schemaRef ds:uri="14123749-279a-46df-ac98-596453ca8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E59BFB-C320-4569-9FA5-79707E2482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2744</TotalTime>
  <Words>1646</Words>
  <Application>Microsoft Office PowerPoint</Application>
  <PresentationFormat>Widescreen</PresentationFormat>
  <Paragraphs>207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Avenir</vt:lpstr>
      <vt:lpstr>Avenir Next</vt:lpstr>
      <vt:lpstr>Calibri</vt:lpstr>
      <vt:lpstr>Franklin Gothic Demi</vt:lpstr>
      <vt:lpstr>Franklin Gothic Medium</vt:lpstr>
      <vt:lpstr>Segoe UI</vt:lpstr>
      <vt:lpstr>Stevie Sans</vt:lpstr>
      <vt:lpstr>Trebuchet MS</vt:lpstr>
      <vt:lpstr>Verdana</vt:lpstr>
      <vt:lpstr>Berlin</vt:lpstr>
      <vt:lpstr>Evidence-Based Grant-Making</vt:lpstr>
      <vt:lpstr>Agenda</vt:lpstr>
      <vt:lpstr>Welcome!</vt:lpstr>
      <vt:lpstr>Polling Question #1</vt:lpstr>
      <vt:lpstr>Polling Question #2</vt:lpstr>
      <vt:lpstr>Polling Question #3</vt:lpstr>
      <vt:lpstr>Texas Vision for Use of Evidence</vt:lpstr>
      <vt:lpstr>Building Evidence in Texas</vt:lpstr>
      <vt:lpstr>Data and Evidence Can Help States Invest  in What Works </vt:lpstr>
      <vt:lpstr>RFA’s Mission</vt:lpstr>
      <vt:lpstr>WHERE WE WORK</vt:lpstr>
      <vt:lpstr>WORK LAB ROADMAP:  ADVANCING SEVEN POLICY STRATEGIES</vt:lpstr>
      <vt:lpstr>STATE AND LOCAL WORKFORCE FELLOWSHIP</vt:lpstr>
      <vt:lpstr>WE NEED AN EVIDENCE-DRIVEN WORKFORCE SYSTEM NOW MORE THAN EVER</vt:lpstr>
      <vt:lpstr>WHAT IS EVIDENCE-BASED GRANTMAKING?</vt:lpstr>
      <vt:lpstr>State and Federal Programs Increasingly Prioritize Evidence of Effectiveness</vt:lpstr>
      <vt:lpstr>Where are we today?</vt:lpstr>
      <vt:lpstr>What To Expect in Applications</vt:lpstr>
      <vt:lpstr>TWC Evidence Webpage</vt:lpstr>
      <vt:lpstr>Evidence Framework</vt:lpstr>
      <vt:lpstr>Evidence Framework</vt:lpstr>
      <vt:lpstr>Evidence Framework</vt:lpstr>
      <vt:lpstr>Evidence Framework</vt:lpstr>
      <vt:lpstr>Evidence Framework</vt:lpstr>
      <vt:lpstr>Evidence Framework</vt:lpstr>
      <vt:lpstr>Evaluation Study Sources</vt:lpstr>
      <vt:lpstr>Polling Question #4</vt:lpstr>
      <vt:lpstr>Evidence Framework </vt:lpstr>
      <vt:lpstr>Polling Question #5</vt:lpstr>
      <vt:lpstr>Q+A</vt:lpstr>
      <vt:lpstr>Contact Us</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Granting</dc:title>
  <dc:creator>Holquist,Benjamin</dc:creator>
  <cp:lastModifiedBy>Goodfellow,Nathan</cp:lastModifiedBy>
  <cp:revision>41</cp:revision>
  <cp:lastPrinted>2020-11-09T14:20:33Z</cp:lastPrinted>
  <dcterms:created xsi:type="dcterms:W3CDTF">2020-09-16T15:48:21Z</dcterms:created>
  <dcterms:modified xsi:type="dcterms:W3CDTF">2020-11-20T18:45:55Z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0x01010080F442C2BBB2E740A6AEEB707DF68009</vt:lpwstr>
  </property>
</Properties>
</file>